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40.xml" ContentType="application/vnd.openxmlformats-officedocument.presentationml.notesSlide+xml"/>
  <Override PartName="/ppt/charts/chart19.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0.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3.xml" ContentType="application/vnd.openxmlformats-officedocument.presentationml.notesSlide+xml"/>
  <Override PartName="/ppt/charts/chart2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cx="7200900" cy="9144000"/>
  <p:notesSz cx="7010400" cy="9296400"/>
  <p:embeddedFontLst>
    <p:embeddedFont>
      <p:font typeface="Arial Narrow" panose="020B0606020202030204" pitchFamily="3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Libre Franklin Black" pitchFamily="2" charset="0"/>
      <p:bold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iO2BBmKSSq95ByRjRLdk1xHgas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949ED3-FDBA-4D97-88DC-FD6CCB38254A}">
  <a:tblStyle styleId="{50949ED3-FDBA-4D97-88DC-FD6CCB38254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119FD41-E7C3-46CD-94E2-ADE6B2B82455}"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00ED72B-CA05-4BE0-B28F-21A21E0C6457}"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D6502C98-8014-4FF1-A541-06411354879A}"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4660"/>
  </p:normalViewPr>
  <p:slideViewPr>
    <p:cSldViewPr snapToGrid="0">
      <p:cViewPr varScale="1">
        <p:scale>
          <a:sx n="63" d="100"/>
          <a:sy n="63" d="100"/>
        </p:scale>
        <p:origin x="2592" y="72"/>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PROPIA%20INTENTO%20DE%20SUICIDIO_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PROPIA%20INTENTO%20DE%20SUICIDIO_2023%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PROPIA%20INTENTO%20DE%20SUICIDIO_2023%20para%20Boletin.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VIH_2023%20para%20boleti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VIH_2023%20para%20boleti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VIH_2023%20para%20boleti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VIH_2023%20para%20boletin.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VIH_2023%20para%20boleti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VIH_2023%20para%20boletin.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Documents\Medell&#237;n%202022\ETV\Dengue\BD%20Dengue%202023%20semana%20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sus\Documents\Medell&#237;n%202022\ETV\Dengue\BD%20Dengue%202023%20semana%2020.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2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PROPIA%20INTENTO%20DE%20SUICIDIO_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2023\Peri&#769;odo%203\PLANTILLA%20PROPIA%20INTENTO%20DE%20SUICIDIO_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5AAC-4179-9102-13FB19EB9A38}"/>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5AAC-4179-9102-13FB19EB9A38}"/>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5AAC-4179-9102-13FB19EB9A38}"/>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4</c:v>
                </c:pt>
                <c:pt idx="4">
                  <c:v>3</c:v>
                </c:pt>
                <c:pt idx="5">
                  <c:v>2</c:v>
                </c:pt>
                <c:pt idx="6">
                  <c:v>0</c:v>
                </c:pt>
                <c:pt idx="7">
                  <c:v>8</c:v>
                </c:pt>
                <c:pt idx="8">
                  <c:v>2</c:v>
                </c:pt>
                <c:pt idx="9">
                  <c:v>4</c:v>
                </c:pt>
                <c:pt idx="10">
                  <c:v>2</c:v>
                </c:pt>
                <c:pt idx="11">
                  <c:v>4</c:v>
                </c:pt>
              </c:numCache>
            </c:numRef>
          </c:yVal>
          <c:smooth val="0"/>
          <c:extLst>
            <c:ext xmlns:c16="http://schemas.microsoft.com/office/drawing/2014/chart" uri="{C3380CC4-5D6E-409C-BE32-E72D297353CC}">
              <c16:uniqueId val="{00000003-5AAC-4179-9102-13FB19EB9A38}"/>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0.32840722495894908</c:v>
                </c:pt>
                <c:pt idx="1">
                  <c:v>9.8522167487684733</c:v>
                </c:pt>
                <c:pt idx="2">
                  <c:v>25.123152709359609</c:v>
                </c:pt>
                <c:pt idx="3">
                  <c:v>22.167487684729064</c:v>
                </c:pt>
                <c:pt idx="4">
                  <c:v>13.957307060755337</c:v>
                </c:pt>
                <c:pt idx="5">
                  <c:v>9.5238095238095237</c:v>
                </c:pt>
                <c:pt idx="6">
                  <c:v>6.2397372742200332</c:v>
                </c:pt>
                <c:pt idx="7">
                  <c:v>4.7619047619047619</c:v>
                </c:pt>
                <c:pt idx="8">
                  <c:v>1.9704433497536946</c:v>
                </c:pt>
                <c:pt idx="9">
                  <c:v>1.9704433497536946</c:v>
                </c:pt>
                <c:pt idx="10">
                  <c:v>2.2988505747126435</c:v>
                </c:pt>
                <c:pt idx="11">
                  <c:v>0.49261083743842365</c:v>
                </c:pt>
                <c:pt idx="12">
                  <c:v>0.49261083743842365</c:v>
                </c:pt>
                <c:pt idx="13">
                  <c:v>0.82101806239737274</c:v>
                </c:pt>
              </c:numCache>
            </c:numRef>
          </c:val>
          <c:extLst>
            <c:ext xmlns:c16="http://schemas.microsoft.com/office/drawing/2014/chart" uri="{C3380CC4-5D6E-409C-BE32-E72D297353CC}">
              <c16:uniqueId val="{00000000-B454-46F8-A8B2-0CC89EDCA296}"/>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700"/>
                </a:pPr>
                <a:r>
                  <a:rPr lang="en-US" sz="7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700"/>
                </a:pPr>
                <a:r>
                  <a:rPr lang="en-US" sz="7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700"/>
            </a:pPr>
            <a:endParaRPr lang="es-CO"/>
          </a:p>
        </c:txPr>
        <c:crossAx val="709442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txPr>
              <a:bodyPr wrap="square" lIns="38100" tIns="19050" rIns="38100" bIns="19050" anchor="ctr">
                <a:spAutoFit/>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Problema laboral</c:v>
                </c:pt>
                <c:pt idx="3">
                  <c:v>Maltrato físico, psicológico o sexual</c:v>
                </c:pt>
                <c:pt idx="4">
                  <c:v>Problema escolar/ educación</c:v>
                </c:pt>
                <c:pt idx="5">
                  <c:v>Muerte de familiar</c:v>
                </c:pt>
                <c:pt idx="6">
                  <c:v>Enfermedad crónica dolorosa o discapacitante</c:v>
                </c:pt>
                <c:pt idx="7">
                  <c:v>Problemas económicos</c:v>
                </c:pt>
                <c:pt idx="8">
                  <c:v>Conflictos con pareja o expareja</c:v>
                </c:pt>
                <c:pt idx="9">
                  <c:v>Problemas familiares</c:v>
                </c:pt>
              </c:strCache>
            </c:strRef>
          </c:cat>
          <c:val>
            <c:numRef>
              <c:f>FactoresASOCIADOS!$E$3:$E$12</c:f>
              <c:numCache>
                <c:formatCode>0.0</c:formatCode>
                <c:ptCount val="10"/>
                <c:pt idx="0">
                  <c:v>0.5988023952095809</c:v>
                </c:pt>
                <c:pt idx="1">
                  <c:v>1.6467065868263475</c:v>
                </c:pt>
                <c:pt idx="2">
                  <c:v>4.0419161676646702</c:v>
                </c:pt>
                <c:pt idx="3">
                  <c:v>4.7904191616766472</c:v>
                </c:pt>
                <c:pt idx="4">
                  <c:v>5.6886227544910177</c:v>
                </c:pt>
                <c:pt idx="5">
                  <c:v>5.6886227544910177</c:v>
                </c:pt>
                <c:pt idx="6">
                  <c:v>6.4371257485029938</c:v>
                </c:pt>
                <c:pt idx="7">
                  <c:v>7.634730538922156</c:v>
                </c:pt>
                <c:pt idx="8">
                  <c:v>26.796407185628741</c:v>
                </c:pt>
                <c:pt idx="9">
                  <c:v>36.676646706586823</c:v>
                </c:pt>
              </c:numCache>
            </c:numRef>
          </c:val>
          <c:extLst>
            <c:ext xmlns:c16="http://schemas.microsoft.com/office/drawing/2014/chart" uri="{C3380CC4-5D6E-409C-BE32-E72D297353CC}">
              <c16:uniqueId val="{00000000-7F87-49C8-B14D-4BFE72F306CE}"/>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2.5024061597690084</c:v>
                </c:pt>
                <c:pt idx="1">
                  <c:v>2.6948989412897015</c:v>
                </c:pt>
                <c:pt idx="2">
                  <c:v>4.4273339749759382</c:v>
                </c:pt>
                <c:pt idx="3">
                  <c:v>10.39461020211742</c:v>
                </c:pt>
                <c:pt idx="4">
                  <c:v>14.340712223291627</c:v>
                </c:pt>
                <c:pt idx="5">
                  <c:v>26.371511068334936</c:v>
                </c:pt>
                <c:pt idx="6">
                  <c:v>39.268527430221368</c:v>
                </c:pt>
              </c:numCache>
            </c:numRef>
          </c:val>
          <c:extLst>
            <c:ext xmlns:c16="http://schemas.microsoft.com/office/drawing/2014/chart" uri="{C3380CC4-5D6E-409C-BE32-E72D297353CC}">
              <c16:uniqueId val="{00000000-6783-43F1-9C33-422D68D06D5E}"/>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80820480"/>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7083-431A-912F-F4AE04BA79C8}"/>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7083-431A-912F-F4AE04BA79C8}"/>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7083-431A-912F-F4AE04BA79C8}"/>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14</c:v>
                </c:pt>
                <c:pt idx="2">
                  <c:v>30</c:v>
                </c:pt>
                <c:pt idx="3">
                  <c:v>35</c:v>
                </c:pt>
                <c:pt idx="4">
                  <c:v>27</c:v>
                </c:pt>
                <c:pt idx="5">
                  <c:v>45</c:v>
                </c:pt>
                <c:pt idx="6">
                  <c:v>28</c:v>
                </c:pt>
                <c:pt idx="7">
                  <c:v>37</c:v>
                </c:pt>
                <c:pt idx="8">
                  <c:v>32</c:v>
                </c:pt>
                <c:pt idx="9">
                  <c:v>36</c:v>
                </c:pt>
                <c:pt idx="10">
                  <c:v>35</c:v>
                </c:pt>
                <c:pt idx="11">
                  <c:v>25</c:v>
                </c:pt>
              </c:numCache>
            </c:numRef>
          </c:yVal>
          <c:smooth val="0"/>
          <c:extLst>
            <c:ext xmlns:c16="http://schemas.microsoft.com/office/drawing/2014/chart" uri="{C3380CC4-5D6E-409C-BE32-E72D297353CC}">
              <c16:uniqueId val="{00000003-7083-431A-912F-F4AE04BA79C8}"/>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14</c:v>
                </c:pt>
                <c:pt idx="2">
                  <c:v>30</c:v>
                </c:pt>
                <c:pt idx="3">
                  <c:v>35</c:v>
                </c:pt>
                <c:pt idx="4">
                  <c:v>27</c:v>
                </c:pt>
                <c:pt idx="5">
                  <c:v>45</c:v>
                </c:pt>
                <c:pt idx="6">
                  <c:v>28</c:v>
                </c:pt>
                <c:pt idx="7">
                  <c:v>37</c:v>
                </c:pt>
                <c:pt idx="8">
                  <c:v>32</c:v>
                </c:pt>
                <c:pt idx="9">
                  <c:v>36</c:v>
                </c:pt>
                <c:pt idx="10">
                  <c:v>35</c:v>
                </c:pt>
                <c:pt idx="11">
                  <c:v>25</c:v>
                </c:pt>
              </c:numCache>
            </c:numRef>
          </c:val>
          <c:extLst>
            <c:ext xmlns:c16="http://schemas.microsoft.com/office/drawing/2014/chart" uri="{C3380CC4-5D6E-409C-BE32-E72D297353CC}">
              <c16:uniqueId val="{00000000-7664-4998-A3CB-7B2A4D3F74A3}"/>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7664-4998-A3CB-7B2A4D3F74A3}"/>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7664-4998-A3CB-7B2A4D3F74A3}"/>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7664-4998-A3CB-7B2A4D3F74A3}"/>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496960"/>
        <c:crosses val="autoZero"/>
        <c:auto val="1"/>
        <c:lblAlgn val="ctr"/>
        <c:lblOffset val="100"/>
        <c:noMultiLvlLbl val="0"/>
      </c:catAx>
      <c:valAx>
        <c:axId val="8949696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10.027100271002711</c:v>
                </c:pt>
                <c:pt idx="1">
                  <c:v>13.550135501355012</c:v>
                </c:pt>
                <c:pt idx="2">
                  <c:v>17.886178861788618</c:v>
                </c:pt>
                <c:pt idx="3">
                  <c:v>58.536585365853654</c:v>
                </c:pt>
              </c:numCache>
            </c:numRef>
          </c:val>
          <c:extLst>
            <c:ext xmlns:c16="http://schemas.microsoft.com/office/drawing/2014/chart" uri="{C3380CC4-5D6E-409C-BE32-E72D297353CC}">
              <c16:uniqueId val="{00000000-2A8E-4EB9-84B7-3B4D7911C5D8}"/>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a:pPr>
                <a:r>
                  <a:rPr lang="es-CO"/>
                  <a:t>Tipo de prueba</a:t>
                </a:r>
              </a:p>
            </c:rich>
          </c:tx>
          <c:overlay val="0"/>
        </c:title>
        <c:numFmt formatCode="General" sourceLinked="0"/>
        <c:majorTickMark val="out"/>
        <c:minorTickMark val="none"/>
        <c:tickLblPos val="nextTo"/>
        <c:crossAx val="88835200"/>
        <c:crosses val="autoZero"/>
        <c:auto val="1"/>
        <c:lblAlgn val="ctr"/>
        <c:lblOffset val="100"/>
        <c:noMultiLvlLbl val="0"/>
      </c:catAx>
      <c:valAx>
        <c:axId val="88835200"/>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crossAx val="88828928"/>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1.084010840108401</c:v>
                </c:pt>
                <c:pt idx="1">
                  <c:v>4.0650406504065035</c:v>
                </c:pt>
                <c:pt idx="2">
                  <c:v>94.850948509485107</c:v>
                </c:pt>
              </c:numCache>
            </c:numRef>
          </c:val>
          <c:extLst>
            <c:ext xmlns:c16="http://schemas.microsoft.com/office/drawing/2014/chart" uri="{C3380CC4-5D6E-409C-BE32-E72D297353CC}">
              <c16:uniqueId val="{00000000-2188-43BD-BE92-7F7162D79482}"/>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a:pPr>
                <a:r>
                  <a:rPr lang="en-US"/>
                  <a:t>Estado clínico</a:t>
                </a:r>
              </a:p>
            </c:rich>
          </c:tx>
          <c:overlay val="0"/>
        </c:title>
        <c:numFmt formatCode="General" sourceLinked="0"/>
        <c:majorTickMark val="out"/>
        <c:minorTickMark val="none"/>
        <c:tickLblPos val="nextTo"/>
        <c:crossAx val="87899520"/>
        <c:crosses val="autoZero"/>
        <c:auto val="1"/>
        <c:lblAlgn val="ctr"/>
        <c:lblOffset val="100"/>
        <c:noMultiLvlLbl val="0"/>
      </c:catAx>
      <c:valAx>
        <c:axId val="87899520"/>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crossAx val="87897600"/>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0.27173913043478259</c:v>
                </c:pt>
                <c:pt idx="1">
                  <c:v>0</c:v>
                </c:pt>
                <c:pt idx="2">
                  <c:v>0</c:v>
                </c:pt>
                <c:pt idx="3">
                  <c:v>6.5217391304347823</c:v>
                </c:pt>
                <c:pt idx="4">
                  <c:v>19.293478260869566</c:v>
                </c:pt>
                <c:pt idx="5">
                  <c:v>25.271739130434785</c:v>
                </c:pt>
                <c:pt idx="6">
                  <c:v>16.576086956521738</c:v>
                </c:pt>
                <c:pt idx="7">
                  <c:v>12.5</c:v>
                </c:pt>
                <c:pt idx="8">
                  <c:v>5.9782608695652177</c:v>
                </c:pt>
                <c:pt idx="9">
                  <c:v>4.8913043478260869</c:v>
                </c:pt>
                <c:pt idx="10">
                  <c:v>4.6195652173913038</c:v>
                </c:pt>
                <c:pt idx="11">
                  <c:v>0.54347826086956519</c:v>
                </c:pt>
                <c:pt idx="12">
                  <c:v>2.1739130434782608</c:v>
                </c:pt>
                <c:pt idx="13">
                  <c:v>1.3586956521739131</c:v>
                </c:pt>
                <c:pt idx="14">
                  <c:v>0.27173913043478259</c:v>
                </c:pt>
              </c:numCache>
            </c:numRef>
          </c:val>
          <c:extLst>
            <c:ext xmlns:c16="http://schemas.microsoft.com/office/drawing/2014/chart" uri="{C3380CC4-5D6E-409C-BE32-E72D297353CC}">
              <c16:uniqueId val="{00000000-3877-4BFC-9709-0FB4E29AA238}"/>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crossAx val="8552601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0.41463414634146339</c:v>
                </c:pt>
                <c:pt idx="1">
                  <c:v>0.46070460704607047</c:v>
                </c:pt>
                <c:pt idx="2">
                  <c:v>0.11382113821138211</c:v>
                </c:pt>
                <c:pt idx="3">
                  <c:v>2.7100271002710027E-3</c:v>
                </c:pt>
                <c:pt idx="4">
                  <c:v>0</c:v>
                </c:pt>
                <c:pt idx="5">
                  <c:v>5.4200542005420054E-3</c:v>
                </c:pt>
                <c:pt idx="6">
                  <c:v>2.7100271002710027E-3</c:v>
                </c:pt>
                <c:pt idx="7">
                  <c:v>0</c:v>
                </c:pt>
                <c:pt idx="8">
                  <c:v>0</c:v>
                </c:pt>
                <c:pt idx="9">
                  <c:v>0</c:v>
                </c:pt>
                <c:pt idx="10">
                  <c:v>0</c:v>
                </c:pt>
              </c:numCache>
            </c:numRef>
          </c:val>
          <c:extLst>
            <c:ext xmlns:c16="http://schemas.microsoft.com/office/drawing/2014/chart" uri="{C3380CC4-5D6E-409C-BE32-E72D297353CC}">
              <c16:uniqueId val="{00000000-CA71-4EAA-BE76-77C297DD8C6E}"/>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crossAx val="88751104"/>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086664279849988E-2"/>
          <c:y val="6.3282308857530098E-2"/>
          <c:w val="0.87821809121843497"/>
          <c:h val="0.64910480673755011"/>
        </c:manualLayout>
      </c:layout>
      <c:areaChart>
        <c:grouping val="stacked"/>
        <c:varyColors val="0"/>
        <c:ser>
          <c:idx val="0"/>
          <c:order val="0"/>
          <c:tx>
            <c:v>Zona de Éxito</c:v>
          </c:tx>
          <c:spPr>
            <a:solidFill>
              <a:schemeClr val="accent6">
                <a:lumMod val="60000"/>
                <a:lumOff val="40000"/>
              </a:schemeClr>
            </a:solidFill>
            <a:ln>
              <a:solidFill>
                <a:schemeClr val="accent4"/>
              </a:solidFill>
            </a:ln>
            <a:effectLst/>
          </c:spPr>
          <c:val>
            <c:numRef>
              <c:f>'Canales endémicos 2023 sem 14'!$B$41:$BA$41</c:f>
              <c:numCache>
                <c:formatCode>General</c:formatCode>
                <c:ptCount val="52"/>
                <c:pt idx="0">
                  <c:v>17</c:v>
                </c:pt>
                <c:pt idx="1">
                  <c:v>29</c:v>
                </c:pt>
                <c:pt idx="2">
                  <c:v>22</c:v>
                </c:pt>
                <c:pt idx="3">
                  <c:v>11</c:v>
                </c:pt>
                <c:pt idx="4">
                  <c:v>15</c:v>
                </c:pt>
                <c:pt idx="5">
                  <c:v>19</c:v>
                </c:pt>
                <c:pt idx="6">
                  <c:v>18</c:v>
                </c:pt>
                <c:pt idx="7">
                  <c:v>7</c:v>
                </c:pt>
                <c:pt idx="8">
                  <c:v>20</c:v>
                </c:pt>
                <c:pt idx="9">
                  <c:v>16</c:v>
                </c:pt>
                <c:pt idx="10">
                  <c:v>13</c:v>
                </c:pt>
                <c:pt idx="11">
                  <c:v>10</c:v>
                </c:pt>
                <c:pt idx="12">
                  <c:v>8</c:v>
                </c:pt>
                <c:pt idx="13">
                  <c:v>12</c:v>
                </c:pt>
                <c:pt idx="14">
                  <c:v>10</c:v>
                </c:pt>
                <c:pt idx="15">
                  <c:v>6</c:v>
                </c:pt>
                <c:pt idx="16">
                  <c:v>10</c:v>
                </c:pt>
                <c:pt idx="17">
                  <c:v>8</c:v>
                </c:pt>
                <c:pt idx="18">
                  <c:v>9</c:v>
                </c:pt>
                <c:pt idx="19">
                  <c:v>19</c:v>
                </c:pt>
                <c:pt idx="20">
                  <c:v>9</c:v>
                </c:pt>
                <c:pt idx="21">
                  <c:v>7</c:v>
                </c:pt>
                <c:pt idx="22">
                  <c:v>5</c:v>
                </c:pt>
                <c:pt idx="23">
                  <c:v>7</c:v>
                </c:pt>
                <c:pt idx="24">
                  <c:v>9</c:v>
                </c:pt>
                <c:pt idx="25">
                  <c:v>17</c:v>
                </c:pt>
                <c:pt idx="26">
                  <c:v>11</c:v>
                </c:pt>
                <c:pt idx="27">
                  <c:v>8</c:v>
                </c:pt>
                <c:pt idx="28">
                  <c:v>9</c:v>
                </c:pt>
                <c:pt idx="29">
                  <c:v>9</c:v>
                </c:pt>
                <c:pt idx="30">
                  <c:v>5</c:v>
                </c:pt>
                <c:pt idx="31">
                  <c:v>4</c:v>
                </c:pt>
                <c:pt idx="32">
                  <c:v>8</c:v>
                </c:pt>
                <c:pt idx="33">
                  <c:v>9</c:v>
                </c:pt>
                <c:pt idx="34">
                  <c:v>8</c:v>
                </c:pt>
                <c:pt idx="35">
                  <c:v>10</c:v>
                </c:pt>
                <c:pt idx="36">
                  <c:v>8</c:v>
                </c:pt>
                <c:pt idx="37">
                  <c:v>7</c:v>
                </c:pt>
                <c:pt idx="38">
                  <c:v>8</c:v>
                </c:pt>
                <c:pt idx="39">
                  <c:v>8</c:v>
                </c:pt>
                <c:pt idx="40">
                  <c:v>7</c:v>
                </c:pt>
                <c:pt idx="41">
                  <c:v>7</c:v>
                </c:pt>
                <c:pt idx="42">
                  <c:v>6</c:v>
                </c:pt>
                <c:pt idx="43">
                  <c:v>6</c:v>
                </c:pt>
                <c:pt idx="44">
                  <c:v>7</c:v>
                </c:pt>
                <c:pt idx="45">
                  <c:v>9</c:v>
                </c:pt>
                <c:pt idx="46">
                  <c:v>9</c:v>
                </c:pt>
                <c:pt idx="47">
                  <c:v>4</c:v>
                </c:pt>
                <c:pt idx="48">
                  <c:v>6</c:v>
                </c:pt>
                <c:pt idx="49">
                  <c:v>7</c:v>
                </c:pt>
                <c:pt idx="50">
                  <c:v>6</c:v>
                </c:pt>
                <c:pt idx="51">
                  <c:v>7</c:v>
                </c:pt>
              </c:numCache>
            </c:numRef>
          </c:val>
          <c:extLst>
            <c:ext xmlns:c16="http://schemas.microsoft.com/office/drawing/2014/chart" uri="{C3380CC4-5D6E-409C-BE32-E72D297353CC}">
              <c16:uniqueId val="{00000000-1354-4A87-8848-E8CD48CAED5E}"/>
            </c:ext>
          </c:extLst>
        </c:ser>
        <c:ser>
          <c:idx val="1"/>
          <c:order val="1"/>
          <c:tx>
            <c:v>Zona de seguridad </c:v>
          </c:tx>
          <c:spPr>
            <a:solidFill>
              <a:srgbClr val="FFFF00"/>
            </a:solidFill>
            <a:ln>
              <a:solidFill>
                <a:srgbClr val="FF0000"/>
              </a:solidFill>
            </a:ln>
            <a:effectLst/>
          </c:spPr>
          <c:val>
            <c:numRef>
              <c:f>'Canales endémicos 2023 sem 14'!$B$42:$BA$42</c:f>
              <c:numCache>
                <c:formatCode>General</c:formatCode>
                <c:ptCount val="52"/>
                <c:pt idx="0">
                  <c:v>31</c:v>
                </c:pt>
                <c:pt idx="1">
                  <c:v>35</c:v>
                </c:pt>
                <c:pt idx="2">
                  <c:v>27</c:v>
                </c:pt>
                <c:pt idx="3">
                  <c:v>23</c:v>
                </c:pt>
                <c:pt idx="4">
                  <c:v>20</c:v>
                </c:pt>
                <c:pt idx="5">
                  <c:v>24</c:v>
                </c:pt>
                <c:pt idx="6">
                  <c:v>23</c:v>
                </c:pt>
                <c:pt idx="7">
                  <c:v>22</c:v>
                </c:pt>
                <c:pt idx="8">
                  <c:v>21</c:v>
                </c:pt>
                <c:pt idx="9">
                  <c:v>22</c:v>
                </c:pt>
                <c:pt idx="10">
                  <c:v>16</c:v>
                </c:pt>
                <c:pt idx="11">
                  <c:v>16</c:v>
                </c:pt>
                <c:pt idx="12">
                  <c:v>17</c:v>
                </c:pt>
                <c:pt idx="13">
                  <c:v>16</c:v>
                </c:pt>
                <c:pt idx="14">
                  <c:v>10</c:v>
                </c:pt>
                <c:pt idx="15">
                  <c:v>18</c:v>
                </c:pt>
                <c:pt idx="16">
                  <c:v>21</c:v>
                </c:pt>
                <c:pt idx="17">
                  <c:v>22</c:v>
                </c:pt>
                <c:pt idx="18">
                  <c:v>16</c:v>
                </c:pt>
                <c:pt idx="19">
                  <c:v>21</c:v>
                </c:pt>
                <c:pt idx="20">
                  <c:v>18</c:v>
                </c:pt>
                <c:pt idx="21">
                  <c:v>19</c:v>
                </c:pt>
                <c:pt idx="22">
                  <c:v>25</c:v>
                </c:pt>
                <c:pt idx="23">
                  <c:v>21</c:v>
                </c:pt>
                <c:pt idx="24">
                  <c:v>24</c:v>
                </c:pt>
                <c:pt idx="25">
                  <c:v>21</c:v>
                </c:pt>
                <c:pt idx="26">
                  <c:v>27</c:v>
                </c:pt>
                <c:pt idx="27">
                  <c:v>27</c:v>
                </c:pt>
                <c:pt idx="28">
                  <c:v>23</c:v>
                </c:pt>
                <c:pt idx="29">
                  <c:v>21</c:v>
                </c:pt>
                <c:pt idx="30">
                  <c:v>23</c:v>
                </c:pt>
                <c:pt idx="31">
                  <c:v>25</c:v>
                </c:pt>
                <c:pt idx="32">
                  <c:v>19</c:v>
                </c:pt>
                <c:pt idx="33">
                  <c:v>28</c:v>
                </c:pt>
                <c:pt idx="34">
                  <c:v>28</c:v>
                </c:pt>
                <c:pt idx="35">
                  <c:v>25</c:v>
                </c:pt>
                <c:pt idx="36">
                  <c:v>11</c:v>
                </c:pt>
                <c:pt idx="37">
                  <c:v>23</c:v>
                </c:pt>
                <c:pt idx="38">
                  <c:v>24</c:v>
                </c:pt>
                <c:pt idx="39">
                  <c:v>30</c:v>
                </c:pt>
                <c:pt idx="40">
                  <c:v>23</c:v>
                </c:pt>
                <c:pt idx="41">
                  <c:v>26</c:v>
                </c:pt>
                <c:pt idx="42">
                  <c:v>25</c:v>
                </c:pt>
                <c:pt idx="43">
                  <c:v>15</c:v>
                </c:pt>
                <c:pt idx="44">
                  <c:v>21</c:v>
                </c:pt>
                <c:pt idx="45">
                  <c:v>13</c:v>
                </c:pt>
                <c:pt idx="46">
                  <c:v>21</c:v>
                </c:pt>
                <c:pt idx="47">
                  <c:v>16</c:v>
                </c:pt>
                <c:pt idx="48">
                  <c:v>13</c:v>
                </c:pt>
                <c:pt idx="49">
                  <c:v>27</c:v>
                </c:pt>
                <c:pt idx="50">
                  <c:v>17</c:v>
                </c:pt>
                <c:pt idx="51">
                  <c:v>17</c:v>
                </c:pt>
              </c:numCache>
            </c:numRef>
          </c:val>
          <c:extLst>
            <c:ext xmlns:c16="http://schemas.microsoft.com/office/drawing/2014/chart" uri="{C3380CC4-5D6E-409C-BE32-E72D297353CC}">
              <c16:uniqueId val="{00000001-1354-4A87-8848-E8CD48CAED5E}"/>
            </c:ext>
          </c:extLst>
        </c:ser>
        <c:ser>
          <c:idx val="2"/>
          <c:order val="2"/>
          <c:tx>
            <c:v>Zona de alerta</c:v>
          </c:tx>
          <c:spPr>
            <a:solidFill>
              <a:srgbClr val="FF0000"/>
            </a:solidFill>
            <a:ln>
              <a:solidFill>
                <a:schemeClr val="accent6"/>
              </a:solidFill>
            </a:ln>
            <a:effectLst/>
          </c:spPr>
          <c:val>
            <c:numRef>
              <c:f>'Canales endémicos 2023 sem 14'!$B$43:$BA$43</c:f>
              <c:numCache>
                <c:formatCode>General</c:formatCode>
                <c:ptCount val="52"/>
                <c:pt idx="0">
                  <c:v>7</c:v>
                </c:pt>
                <c:pt idx="1">
                  <c:v>10</c:v>
                </c:pt>
                <c:pt idx="2">
                  <c:v>6</c:v>
                </c:pt>
                <c:pt idx="3">
                  <c:v>6</c:v>
                </c:pt>
                <c:pt idx="4">
                  <c:v>8</c:v>
                </c:pt>
                <c:pt idx="5">
                  <c:v>7</c:v>
                </c:pt>
                <c:pt idx="6">
                  <c:v>4</c:v>
                </c:pt>
                <c:pt idx="7">
                  <c:v>5</c:v>
                </c:pt>
                <c:pt idx="8">
                  <c:v>7</c:v>
                </c:pt>
                <c:pt idx="9">
                  <c:v>5</c:v>
                </c:pt>
                <c:pt idx="10">
                  <c:v>6</c:v>
                </c:pt>
                <c:pt idx="11">
                  <c:v>4</c:v>
                </c:pt>
                <c:pt idx="12">
                  <c:v>3</c:v>
                </c:pt>
                <c:pt idx="13">
                  <c:v>8</c:v>
                </c:pt>
                <c:pt idx="14">
                  <c:v>5</c:v>
                </c:pt>
                <c:pt idx="15">
                  <c:v>1</c:v>
                </c:pt>
                <c:pt idx="16">
                  <c:v>5</c:v>
                </c:pt>
                <c:pt idx="17">
                  <c:v>5</c:v>
                </c:pt>
                <c:pt idx="18">
                  <c:v>2</c:v>
                </c:pt>
                <c:pt idx="19">
                  <c:v>8</c:v>
                </c:pt>
                <c:pt idx="20">
                  <c:v>5</c:v>
                </c:pt>
                <c:pt idx="21">
                  <c:v>4</c:v>
                </c:pt>
                <c:pt idx="22">
                  <c:v>4</c:v>
                </c:pt>
                <c:pt idx="23">
                  <c:v>4</c:v>
                </c:pt>
                <c:pt idx="24">
                  <c:v>6</c:v>
                </c:pt>
                <c:pt idx="25">
                  <c:v>7</c:v>
                </c:pt>
                <c:pt idx="26">
                  <c:v>8</c:v>
                </c:pt>
                <c:pt idx="27">
                  <c:v>7</c:v>
                </c:pt>
                <c:pt idx="28">
                  <c:v>8</c:v>
                </c:pt>
                <c:pt idx="29">
                  <c:v>7</c:v>
                </c:pt>
                <c:pt idx="30">
                  <c:v>4</c:v>
                </c:pt>
                <c:pt idx="31">
                  <c:v>4</c:v>
                </c:pt>
                <c:pt idx="32">
                  <c:v>5</c:v>
                </c:pt>
                <c:pt idx="33">
                  <c:v>5</c:v>
                </c:pt>
                <c:pt idx="34">
                  <c:v>7</c:v>
                </c:pt>
                <c:pt idx="35">
                  <c:v>4</c:v>
                </c:pt>
                <c:pt idx="36">
                  <c:v>5</c:v>
                </c:pt>
                <c:pt idx="37">
                  <c:v>4</c:v>
                </c:pt>
                <c:pt idx="38">
                  <c:v>7</c:v>
                </c:pt>
                <c:pt idx="39">
                  <c:v>8</c:v>
                </c:pt>
                <c:pt idx="40">
                  <c:v>5</c:v>
                </c:pt>
                <c:pt idx="41">
                  <c:v>6</c:v>
                </c:pt>
                <c:pt idx="42">
                  <c:v>4</c:v>
                </c:pt>
                <c:pt idx="43">
                  <c:v>6</c:v>
                </c:pt>
                <c:pt idx="44">
                  <c:v>4</c:v>
                </c:pt>
                <c:pt idx="45">
                  <c:v>9</c:v>
                </c:pt>
                <c:pt idx="46">
                  <c:v>8</c:v>
                </c:pt>
                <c:pt idx="47">
                  <c:v>4</c:v>
                </c:pt>
                <c:pt idx="48">
                  <c:v>6</c:v>
                </c:pt>
                <c:pt idx="49">
                  <c:v>6</c:v>
                </c:pt>
                <c:pt idx="50">
                  <c:v>5</c:v>
                </c:pt>
                <c:pt idx="51">
                  <c:v>5</c:v>
                </c:pt>
              </c:numCache>
            </c:numRef>
          </c:val>
          <c:extLst>
            <c:ext xmlns:c16="http://schemas.microsoft.com/office/drawing/2014/chart" uri="{C3380CC4-5D6E-409C-BE32-E72D297353CC}">
              <c16:uniqueId val="{00000002-1354-4A87-8848-E8CD48CAED5E}"/>
            </c:ext>
          </c:extLst>
        </c:ser>
        <c:dLbls>
          <c:showLegendKey val="0"/>
          <c:showVal val="0"/>
          <c:showCatName val="0"/>
          <c:showSerName val="0"/>
          <c:showPercent val="0"/>
          <c:showBubbleSize val="0"/>
        </c:dLbls>
        <c:axId val="508251760"/>
        <c:axId val="741572928"/>
      </c:areaChart>
      <c:lineChart>
        <c:grouping val="stacked"/>
        <c:varyColors val="0"/>
        <c:ser>
          <c:idx val="3"/>
          <c:order val="3"/>
          <c:tx>
            <c:strRef>
              <c:f>'Canales endémicos 2023 sem 14'!$A$44</c:f>
              <c:strCache>
                <c:ptCount val="1"/>
                <c:pt idx="0">
                  <c:v>Casos 2023</c:v>
                </c:pt>
              </c:strCache>
            </c:strRef>
          </c:tx>
          <c:spPr>
            <a:ln w="9525" cap="rnd">
              <a:solidFill>
                <a:sysClr val="windowText" lastClr="000000"/>
              </a:solidFill>
              <a:prstDash val="sysDash"/>
              <a:round/>
            </a:ln>
            <a:effectLst/>
          </c:spPr>
          <c:marker>
            <c:symbol val="circle"/>
            <c:size val="5"/>
            <c:spPr>
              <a:solidFill>
                <a:schemeClr val="tx1"/>
              </a:solidFill>
              <a:ln w="9525">
                <a:solidFill>
                  <a:sysClr val="windowText" lastClr="000000"/>
                </a:solidFill>
              </a:ln>
              <a:effectLst/>
            </c:spPr>
          </c:marker>
          <c:val>
            <c:numRef>
              <c:f>'Canales endémicos 2023 sem 14'!$B$44:$M$44</c:f>
              <c:numCache>
                <c:formatCode>General</c:formatCode>
                <c:ptCount val="12"/>
                <c:pt idx="0">
                  <c:v>3</c:v>
                </c:pt>
                <c:pt idx="1">
                  <c:v>9</c:v>
                </c:pt>
                <c:pt idx="2">
                  <c:v>4</c:v>
                </c:pt>
                <c:pt idx="3">
                  <c:v>9</c:v>
                </c:pt>
                <c:pt idx="4">
                  <c:v>6</c:v>
                </c:pt>
                <c:pt idx="5">
                  <c:v>3</c:v>
                </c:pt>
                <c:pt idx="6">
                  <c:v>6</c:v>
                </c:pt>
                <c:pt idx="7">
                  <c:v>4</c:v>
                </c:pt>
                <c:pt idx="8">
                  <c:v>6</c:v>
                </c:pt>
                <c:pt idx="9">
                  <c:v>6</c:v>
                </c:pt>
                <c:pt idx="10">
                  <c:v>3</c:v>
                </c:pt>
                <c:pt idx="11">
                  <c:v>7</c:v>
                </c:pt>
              </c:numCache>
            </c:numRef>
          </c:val>
          <c:smooth val="0"/>
          <c:extLst>
            <c:ext xmlns:c16="http://schemas.microsoft.com/office/drawing/2014/chart" uri="{C3380CC4-5D6E-409C-BE32-E72D297353CC}">
              <c16:uniqueId val="{00000003-1354-4A87-8848-E8CD48CAED5E}"/>
            </c:ext>
          </c:extLst>
        </c:ser>
        <c:dLbls>
          <c:showLegendKey val="0"/>
          <c:showVal val="0"/>
          <c:showCatName val="0"/>
          <c:showSerName val="0"/>
          <c:showPercent val="0"/>
          <c:showBubbleSize val="0"/>
        </c:dLbls>
        <c:marker val="1"/>
        <c:smooth val="0"/>
        <c:axId val="508251760"/>
        <c:axId val="741572928"/>
      </c:lineChart>
      <c:catAx>
        <c:axId val="50825176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900"/>
                  <a:t>Semanas epidemiológicas</a:t>
                </a:r>
              </a:p>
            </c:rich>
          </c:tx>
          <c:layout>
            <c:manualLayout>
              <c:xMode val="edge"/>
              <c:yMode val="edge"/>
              <c:x val="0.39724785652620126"/>
              <c:y val="0.8110519479533008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1572928"/>
        <c:crosses val="autoZero"/>
        <c:auto val="1"/>
        <c:lblAlgn val="ctr"/>
        <c:lblOffset val="100"/>
        <c:noMultiLvlLbl val="0"/>
      </c:catAx>
      <c:valAx>
        <c:axId val="741572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 de casos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50825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4FD2-43B2-8CD5-0E2CB4D438FF}"/>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4FD2-43B2-8CD5-0E2CB4D438FF}"/>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4FD2-43B2-8CD5-0E2CB4D438FF}"/>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pt idx="8">
                  <c:v>4</c:v>
                </c:pt>
                <c:pt idx="9">
                  <c:v>4</c:v>
                </c:pt>
                <c:pt idx="10">
                  <c:v>6</c:v>
                </c:pt>
                <c:pt idx="11">
                  <c:v>5</c:v>
                </c:pt>
              </c:numCache>
            </c:numRef>
          </c:yVal>
          <c:smooth val="0"/>
          <c:extLst>
            <c:ext xmlns:c16="http://schemas.microsoft.com/office/drawing/2014/chart" uri="{C3380CC4-5D6E-409C-BE32-E72D297353CC}">
              <c16:uniqueId val="{00000003-4FD2-43B2-8CD5-0E2CB4D438FF}"/>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230055977169452E-2"/>
          <c:y val="5.0925925925925923E-2"/>
          <c:w val="0.90873322470055784"/>
          <c:h val="0.73147707690194974"/>
        </c:manualLayout>
      </c:layout>
      <c:barChart>
        <c:barDir val="col"/>
        <c:grouping val="clustered"/>
        <c:varyColors val="0"/>
        <c:ser>
          <c:idx val="0"/>
          <c:order val="0"/>
          <c:tx>
            <c:strRef>
              <c:f>Hoja8!$A$2</c:f>
              <c:strCache>
                <c:ptCount val="1"/>
                <c:pt idx="0">
                  <c:v>2022</c:v>
                </c:pt>
              </c:strCache>
            </c:strRef>
          </c:tx>
          <c:spPr>
            <a:solidFill>
              <a:schemeClr val="accent1"/>
            </a:solidFill>
            <a:ln>
              <a:noFill/>
            </a:ln>
            <a:effectLst/>
          </c:spPr>
          <c:invertIfNegative val="0"/>
          <c:val>
            <c:numRef>
              <c:f>Hoja8!$B$2:$BA$2</c:f>
              <c:numCache>
                <c:formatCode>General</c:formatCode>
                <c:ptCount val="52"/>
                <c:pt idx="0">
                  <c:v>7</c:v>
                </c:pt>
                <c:pt idx="1">
                  <c:v>10</c:v>
                </c:pt>
                <c:pt idx="2">
                  <c:v>6</c:v>
                </c:pt>
                <c:pt idx="3">
                  <c:v>5</c:v>
                </c:pt>
                <c:pt idx="4">
                  <c:v>3</c:v>
                </c:pt>
                <c:pt idx="5">
                  <c:v>6</c:v>
                </c:pt>
                <c:pt idx="6">
                  <c:v>4</c:v>
                </c:pt>
                <c:pt idx="7">
                  <c:v>3</c:v>
                </c:pt>
                <c:pt idx="8">
                  <c:v>7</c:v>
                </c:pt>
                <c:pt idx="9">
                  <c:v>1</c:v>
                </c:pt>
                <c:pt idx="10">
                  <c:v>6</c:v>
                </c:pt>
                <c:pt idx="11">
                  <c:v>3</c:v>
                </c:pt>
                <c:pt idx="12">
                  <c:v>3</c:v>
                </c:pt>
                <c:pt idx="13">
                  <c:v>2</c:v>
                </c:pt>
                <c:pt idx="14">
                  <c:v>5</c:v>
                </c:pt>
                <c:pt idx="15">
                  <c:v>6</c:v>
                </c:pt>
                <c:pt idx="16">
                  <c:v>5</c:v>
                </c:pt>
                <c:pt idx="17">
                  <c:v>5</c:v>
                </c:pt>
                <c:pt idx="18">
                  <c:v>2</c:v>
                </c:pt>
                <c:pt idx="19">
                  <c:v>8</c:v>
                </c:pt>
                <c:pt idx="20">
                  <c:v>5</c:v>
                </c:pt>
                <c:pt idx="21">
                  <c:v>7</c:v>
                </c:pt>
                <c:pt idx="22">
                  <c:v>4</c:v>
                </c:pt>
                <c:pt idx="23">
                  <c:v>7</c:v>
                </c:pt>
                <c:pt idx="24">
                  <c:v>2</c:v>
                </c:pt>
                <c:pt idx="25">
                  <c:v>7</c:v>
                </c:pt>
                <c:pt idx="26">
                  <c:v>8</c:v>
                </c:pt>
                <c:pt idx="27">
                  <c:v>8</c:v>
                </c:pt>
                <c:pt idx="28">
                  <c:v>9</c:v>
                </c:pt>
                <c:pt idx="29">
                  <c:v>4</c:v>
                </c:pt>
                <c:pt idx="30">
                  <c:v>4</c:v>
                </c:pt>
                <c:pt idx="31">
                  <c:v>4</c:v>
                </c:pt>
                <c:pt idx="32">
                  <c:v>8</c:v>
                </c:pt>
                <c:pt idx="33">
                  <c:v>2</c:v>
                </c:pt>
                <c:pt idx="34">
                  <c:v>8</c:v>
                </c:pt>
                <c:pt idx="35">
                  <c:v>4</c:v>
                </c:pt>
                <c:pt idx="36">
                  <c:v>5</c:v>
                </c:pt>
                <c:pt idx="37">
                  <c:v>4</c:v>
                </c:pt>
                <c:pt idx="38">
                  <c:v>7</c:v>
                </c:pt>
                <c:pt idx="39">
                  <c:v>5</c:v>
                </c:pt>
                <c:pt idx="40">
                  <c:v>3</c:v>
                </c:pt>
                <c:pt idx="41">
                  <c:v>6</c:v>
                </c:pt>
                <c:pt idx="42">
                  <c:v>3</c:v>
                </c:pt>
                <c:pt idx="43">
                  <c:v>6</c:v>
                </c:pt>
                <c:pt idx="44">
                  <c:v>4</c:v>
                </c:pt>
                <c:pt idx="45">
                  <c:v>9</c:v>
                </c:pt>
                <c:pt idx="46">
                  <c:v>4</c:v>
                </c:pt>
                <c:pt idx="47">
                  <c:v>2</c:v>
                </c:pt>
                <c:pt idx="48">
                  <c:v>4</c:v>
                </c:pt>
                <c:pt idx="49">
                  <c:v>2</c:v>
                </c:pt>
                <c:pt idx="50">
                  <c:v>6</c:v>
                </c:pt>
                <c:pt idx="51">
                  <c:v>5</c:v>
                </c:pt>
              </c:numCache>
            </c:numRef>
          </c:val>
          <c:extLst>
            <c:ext xmlns:c16="http://schemas.microsoft.com/office/drawing/2014/chart" uri="{C3380CC4-5D6E-409C-BE32-E72D297353CC}">
              <c16:uniqueId val="{00000000-EA47-4CC0-994A-9F47FC74488E}"/>
            </c:ext>
          </c:extLst>
        </c:ser>
        <c:dLbls>
          <c:showLegendKey val="0"/>
          <c:showVal val="0"/>
          <c:showCatName val="0"/>
          <c:showSerName val="0"/>
          <c:showPercent val="0"/>
          <c:showBubbleSize val="0"/>
        </c:dLbls>
        <c:gapWidth val="25"/>
        <c:axId val="741560960"/>
        <c:axId val="741569664"/>
      </c:barChart>
      <c:lineChart>
        <c:grouping val="standard"/>
        <c:varyColors val="0"/>
        <c:ser>
          <c:idx val="1"/>
          <c:order val="1"/>
          <c:tx>
            <c:strRef>
              <c:f>Hoja8!$A$3</c:f>
              <c:strCache>
                <c:ptCount val="1"/>
                <c:pt idx="0">
                  <c:v>2023</c:v>
                </c:pt>
              </c:strCache>
            </c:strRef>
          </c:tx>
          <c:spPr>
            <a:ln w="28575" cap="rnd">
              <a:solidFill>
                <a:schemeClr val="accent2"/>
              </a:solidFill>
              <a:round/>
            </a:ln>
            <a:effectLst/>
          </c:spPr>
          <c:marker>
            <c:symbol val="none"/>
          </c:marker>
          <c:val>
            <c:numRef>
              <c:f>Hoja8!$B$3:$M$3</c:f>
              <c:numCache>
                <c:formatCode>General</c:formatCode>
                <c:ptCount val="12"/>
                <c:pt idx="0">
                  <c:v>3</c:v>
                </c:pt>
                <c:pt idx="1">
                  <c:v>9</c:v>
                </c:pt>
                <c:pt idx="2">
                  <c:v>4</c:v>
                </c:pt>
                <c:pt idx="3">
                  <c:v>9</c:v>
                </c:pt>
                <c:pt idx="4">
                  <c:v>6</c:v>
                </c:pt>
                <c:pt idx="5">
                  <c:v>3</c:v>
                </c:pt>
                <c:pt idx="6">
                  <c:v>6</c:v>
                </c:pt>
                <c:pt idx="7">
                  <c:v>4</c:v>
                </c:pt>
                <c:pt idx="8">
                  <c:v>6</c:v>
                </c:pt>
                <c:pt idx="9">
                  <c:v>6</c:v>
                </c:pt>
                <c:pt idx="10">
                  <c:v>3</c:v>
                </c:pt>
                <c:pt idx="11">
                  <c:v>7</c:v>
                </c:pt>
              </c:numCache>
            </c:numRef>
          </c:val>
          <c:smooth val="0"/>
          <c:extLst>
            <c:ext xmlns:c16="http://schemas.microsoft.com/office/drawing/2014/chart" uri="{C3380CC4-5D6E-409C-BE32-E72D297353CC}">
              <c16:uniqueId val="{00000001-EA47-4CC0-994A-9F47FC74488E}"/>
            </c:ext>
          </c:extLst>
        </c:ser>
        <c:dLbls>
          <c:showLegendKey val="0"/>
          <c:showVal val="0"/>
          <c:showCatName val="0"/>
          <c:showSerName val="0"/>
          <c:showPercent val="0"/>
          <c:showBubbleSize val="0"/>
        </c:dLbls>
        <c:marker val="1"/>
        <c:smooth val="0"/>
        <c:axId val="741572384"/>
        <c:axId val="741560416"/>
      </c:lineChart>
      <c:catAx>
        <c:axId val="741572384"/>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Semanas epidemiológicas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s-CO"/>
          </a:p>
        </c:txPr>
        <c:crossAx val="741560416"/>
        <c:crosses val="autoZero"/>
        <c:auto val="1"/>
        <c:lblAlgn val="ctr"/>
        <c:lblOffset val="100"/>
        <c:noMultiLvlLbl val="0"/>
      </c:catAx>
      <c:valAx>
        <c:axId val="741560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 de casos</a:t>
                </a:r>
              </a:p>
            </c:rich>
          </c:tx>
          <c:layout>
            <c:manualLayout>
              <c:xMode val="edge"/>
              <c:yMode val="edge"/>
              <c:x val="5.0946685697460126E-3"/>
              <c:y val="0.31692796864634537"/>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crossAx val="741572384"/>
        <c:crosses val="autoZero"/>
        <c:crossBetween val="between"/>
      </c:valAx>
      <c:valAx>
        <c:axId val="741569664"/>
        <c:scaling>
          <c:orientation val="minMax"/>
        </c:scaling>
        <c:delete val="1"/>
        <c:axPos val="r"/>
        <c:numFmt formatCode="General" sourceLinked="1"/>
        <c:majorTickMark val="out"/>
        <c:minorTickMark val="none"/>
        <c:tickLblPos val="nextTo"/>
        <c:crossAx val="741560960"/>
        <c:crosses val="max"/>
        <c:crossBetween val="between"/>
      </c:valAx>
      <c:catAx>
        <c:axId val="741560960"/>
        <c:scaling>
          <c:orientation val="minMax"/>
        </c:scaling>
        <c:delete val="1"/>
        <c:axPos val="b"/>
        <c:majorTickMark val="out"/>
        <c:minorTickMark val="none"/>
        <c:tickLblPos val="nextTo"/>
        <c:crossAx val="7415696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Violencias!$A$73</c:f>
              <c:strCache>
                <c:ptCount val="1"/>
                <c:pt idx="0">
                  <c:v>Percentil 75</c:v>
                </c:pt>
              </c:strCache>
            </c:strRef>
          </c:tx>
          <c:spPr>
            <a:solidFill>
              <a:srgbClr val="C00000"/>
            </a:solidFill>
            <a:ln w="25400">
              <a:solidFill>
                <a:srgbClr val="FF0000"/>
              </a:solidFill>
              <a:prstDash val="solid"/>
            </a:ln>
          </c:spPr>
          <c:val>
            <c:numRef>
              <c:f>Violencias!$B$73:$BA$73</c:f>
              <c:numCache>
                <c:formatCode>0.0</c:formatCode>
                <c:ptCount val="52"/>
                <c:pt idx="0">
                  <c:v>319</c:v>
                </c:pt>
                <c:pt idx="1">
                  <c:v>207</c:v>
                </c:pt>
                <c:pt idx="2">
                  <c:v>262</c:v>
                </c:pt>
                <c:pt idx="3">
                  <c:v>267</c:v>
                </c:pt>
                <c:pt idx="4">
                  <c:v>268</c:v>
                </c:pt>
                <c:pt idx="5">
                  <c:v>266</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244</c:v>
                </c:pt>
                <c:pt idx="25">
                  <c:v>262</c:v>
                </c:pt>
                <c:pt idx="26">
                  <c:v>285</c:v>
                </c:pt>
                <c:pt idx="27">
                  <c:v>259</c:v>
                </c:pt>
                <c:pt idx="28">
                  <c:v>234</c:v>
                </c:pt>
                <c:pt idx="29">
                  <c:v>217</c:v>
                </c:pt>
                <c:pt idx="30">
                  <c:v>273</c:v>
                </c:pt>
                <c:pt idx="31">
                  <c:v>223</c:v>
                </c:pt>
                <c:pt idx="32">
                  <c:v>288</c:v>
                </c:pt>
                <c:pt idx="33">
                  <c:v>215</c:v>
                </c:pt>
                <c:pt idx="34">
                  <c:v>280</c:v>
                </c:pt>
                <c:pt idx="35">
                  <c:v>271</c:v>
                </c:pt>
                <c:pt idx="36">
                  <c:v>247</c:v>
                </c:pt>
                <c:pt idx="37">
                  <c:v>282</c:v>
                </c:pt>
                <c:pt idx="38">
                  <c:v>165</c:v>
                </c:pt>
                <c:pt idx="39">
                  <c:v>227</c:v>
                </c:pt>
                <c:pt idx="40">
                  <c:v>194</c:v>
                </c:pt>
                <c:pt idx="41">
                  <c:v>168</c:v>
                </c:pt>
                <c:pt idx="42">
                  <c:v>168</c:v>
                </c:pt>
                <c:pt idx="43">
                  <c:v>156</c:v>
                </c:pt>
                <c:pt idx="44">
                  <c:v>270</c:v>
                </c:pt>
                <c:pt idx="45">
                  <c:v>278</c:v>
                </c:pt>
                <c:pt idx="46">
                  <c:v>293</c:v>
                </c:pt>
                <c:pt idx="47">
                  <c:v>289</c:v>
                </c:pt>
                <c:pt idx="48">
                  <c:v>167</c:v>
                </c:pt>
                <c:pt idx="49">
                  <c:v>172</c:v>
                </c:pt>
                <c:pt idx="50">
                  <c:v>137</c:v>
                </c:pt>
                <c:pt idx="51">
                  <c:v>122</c:v>
                </c:pt>
              </c:numCache>
            </c:numRef>
          </c:val>
          <c:extLst>
            <c:ext xmlns:c16="http://schemas.microsoft.com/office/drawing/2014/chart" uri="{C3380CC4-5D6E-409C-BE32-E72D297353CC}">
              <c16:uniqueId val="{00000000-827B-4BC6-B08A-F3D288D05609}"/>
            </c:ext>
          </c:extLst>
        </c:ser>
        <c:ser>
          <c:idx val="1"/>
          <c:order val="2"/>
          <c:tx>
            <c:strRef>
              <c:f>Violencias!$A$71</c:f>
              <c:strCache>
                <c:ptCount val="1"/>
                <c:pt idx="0">
                  <c:v>Mediana</c:v>
                </c:pt>
              </c:strCache>
            </c:strRef>
          </c:tx>
          <c:spPr>
            <a:ln w="28575" cap="rnd">
              <a:solidFill>
                <a:schemeClr val="accent4"/>
              </a:solidFill>
              <a:round/>
            </a:ln>
            <a:effectLst/>
          </c:spPr>
          <c:val>
            <c:numRef>
              <c:f>Violencias!$B$71:$BA$71</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240</c:v>
                </c:pt>
                <c:pt idx="25">
                  <c:v>218</c:v>
                </c:pt>
                <c:pt idx="26">
                  <c:v>237</c:v>
                </c:pt>
                <c:pt idx="27">
                  <c:v>257</c:v>
                </c:pt>
                <c:pt idx="28">
                  <c:v>217</c:v>
                </c:pt>
                <c:pt idx="29">
                  <c:v>201</c:v>
                </c:pt>
                <c:pt idx="30">
                  <c:v>204</c:v>
                </c:pt>
                <c:pt idx="31">
                  <c:v>145</c:v>
                </c:pt>
                <c:pt idx="32">
                  <c:v>147</c:v>
                </c:pt>
                <c:pt idx="33">
                  <c:v>153</c:v>
                </c:pt>
                <c:pt idx="34">
                  <c:v>174</c:v>
                </c:pt>
                <c:pt idx="35">
                  <c:v>161</c:v>
                </c:pt>
                <c:pt idx="36">
                  <c:v>180</c:v>
                </c:pt>
                <c:pt idx="37">
                  <c:v>188</c:v>
                </c:pt>
                <c:pt idx="38">
                  <c:v>165</c:v>
                </c:pt>
                <c:pt idx="39">
                  <c:v>201</c:v>
                </c:pt>
                <c:pt idx="40">
                  <c:v>141</c:v>
                </c:pt>
                <c:pt idx="41">
                  <c:v>142</c:v>
                </c:pt>
                <c:pt idx="42">
                  <c:v>278</c:v>
                </c:pt>
                <c:pt idx="43">
                  <c:v>156</c:v>
                </c:pt>
                <c:pt idx="44">
                  <c:v>164</c:v>
                </c:pt>
                <c:pt idx="45">
                  <c:v>178</c:v>
                </c:pt>
                <c:pt idx="46">
                  <c:v>174</c:v>
                </c:pt>
                <c:pt idx="47">
                  <c:v>146</c:v>
                </c:pt>
                <c:pt idx="48">
                  <c:v>152</c:v>
                </c:pt>
                <c:pt idx="49">
                  <c:v>150</c:v>
                </c:pt>
                <c:pt idx="50">
                  <c:v>131</c:v>
                </c:pt>
                <c:pt idx="51">
                  <c:v>116</c:v>
                </c:pt>
              </c:numCache>
            </c:numRef>
          </c:val>
          <c:extLst>
            <c:ext xmlns:c16="http://schemas.microsoft.com/office/drawing/2014/chart" uri="{C3380CC4-5D6E-409C-BE32-E72D297353CC}">
              <c16:uniqueId val="{00000001-827B-4BC6-B08A-F3D288D05609}"/>
            </c:ext>
          </c:extLst>
        </c:ser>
        <c:ser>
          <c:idx val="2"/>
          <c:order val="3"/>
          <c:tx>
            <c:strRef>
              <c:f>Violencias!$A$72</c:f>
              <c:strCache>
                <c:ptCount val="1"/>
                <c:pt idx="0">
                  <c:v>Percentil 25</c:v>
                </c:pt>
              </c:strCache>
            </c:strRef>
          </c:tx>
          <c:spPr>
            <a:solidFill>
              <a:srgbClr val="92D050"/>
            </a:solidFill>
            <a:ln w="28575" cap="rnd">
              <a:solidFill>
                <a:schemeClr val="accent6"/>
              </a:solidFill>
              <a:round/>
            </a:ln>
            <a:effectLst/>
          </c:spPr>
          <c:val>
            <c:numRef>
              <c:f>Violencias!$B$72:$BA$72</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160</c:v>
                </c:pt>
                <c:pt idx="23">
                  <c:v>163</c:v>
                </c:pt>
                <c:pt idx="24">
                  <c:v>160</c:v>
                </c:pt>
                <c:pt idx="25">
                  <c:v>136</c:v>
                </c:pt>
                <c:pt idx="26">
                  <c:v>136</c:v>
                </c:pt>
                <c:pt idx="27">
                  <c:v>151</c:v>
                </c:pt>
                <c:pt idx="28">
                  <c:v>151</c:v>
                </c:pt>
                <c:pt idx="29">
                  <c:v>151</c:v>
                </c:pt>
                <c:pt idx="30">
                  <c:v>145</c:v>
                </c:pt>
                <c:pt idx="31">
                  <c:v>118</c:v>
                </c:pt>
                <c:pt idx="32">
                  <c:v>102</c:v>
                </c:pt>
                <c:pt idx="33">
                  <c:v>98</c:v>
                </c:pt>
                <c:pt idx="34">
                  <c:v>92</c:v>
                </c:pt>
                <c:pt idx="35">
                  <c:v>87</c:v>
                </c:pt>
                <c:pt idx="36">
                  <c:v>171</c:v>
                </c:pt>
                <c:pt idx="37">
                  <c:v>156</c:v>
                </c:pt>
                <c:pt idx="38">
                  <c:v>165</c:v>
                </c:pt>
                <c:pt idx="39">
                  <c:v>153</c:v>
                </c:pt>
                <c:pt idx="40">
                  <c:v>119</c:v>
                </c:pt>
                <c:pt idx="41">
                  <c:v>138</c:v>
                </c:pt>
                <c:pt idx="42">
                  <c:v>154</c:v>
                </c:pt>
                <c:pt idx="43">
                  <c:v>156</c:v>
                </c:pt>
                <c:pt idx="44">
                  <c:v>153</c:v>
                </c:pt>
                <c:pt idx="45">
                  <c:v>123</c:v>
                </c:pt>
                <c:pt idx="46">
                  <c:v>151</c:v>
                </c:pt>
                <c:pt idx="47">
                  <c:v>139</c:v>
                </c:pt>
                <c:pt idx="48">
                  <c:v>139</c:v>
                </c:pt>
                <c:pt idx="49">
                  <c:v>111</c:v>
                </c:pt>
                <c:pt idx="50">
                  <c:v>116</c:v>
                </c:pt>
                <c:pt idx="51">
                  <c:v>115</c:v>
                </c:pt>
              </c:numCache>
            </c:numRef>
          </c:val>
          <c:extLst>
            <c:ext xmlns:c16="http://schemas.microsoft.com/office/drawing/2014/chart" uri="{C3380CC4-5D6E-409C-BE32-E72D297353CC}">
              <c16:uniqueId val="{00000002-827B-4BC6-B08A-F3D288D05609}"/>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134</c:v>
                </c:pt>
                <c:pt idx="14">
                  <c:v>164</c:v>
                </c:pt>
                <c:pt idx="15">
                  <c:v>241</c:v>
                </c:pt>
              </c:numCache>
            </c:numRef>
          </c:yVal>
          <c:smooth val="0"/>
          <c:extLst>
            <c:ext xmlns:c16="http://schemas.microsoft.com/office/drawing/2014/chart" uri="{C3380CC4-5D6E-409C-BE32-E72D297353CC}">
              <c16:uniqueId val="{00000003-827B-4BC6-B08A-F3D288D05609}"/>
            </c:ext>
          </c:extLst>
        </c:ser>
        <c:ser>
          <c:idx val="4"/>
          <c:order val="4"/>
          <c:tx>
            <c:v>2023</c:v>
          </c:tx>
          <c:yVal>
            <c:numLit>
              <c:formatCode>General</c:formatCode>
              <c:ptCount val="1"/>
              <c:pt idx="0">
                <c:v>1</c:v>
              </c:pt>
            </c:numLit>
          </c:yVal>
          <c:smooth val="0"/>
          <c:extLst>
            <c:ext xmlns:c16="http://schemas.microsoft.com/office/drawing/2014/chart" uri="{C3380CC4-5D6E-409C-BE32-E72D297353CC}">
              <c16:uniqueId val="{00000004-827B-4BC6-B08A-F3D288D05609}"/>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s-CO"/>
          </a:p>
        </c:txPr>
        <c:crossAx val="10717867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E27B-4AFA-9424-9BEF6C588576}"/>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E27B-4AFA-9424-9BEF6C588576}"/>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E27B-4AFA-9424-9BEF6C588576}"/>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E27B-4AFA-9424-9BEF6C588576}"/>
            </c:ext>
          </c:extLst>
        </c:ser>
        <c:ser>
          <c:idx val="2"/>
          <c:order val="4"/>
          <c:tx>
            <c:strRef>
              <c:f>Violencias!$A$70</c:f>
              <c:strCache>
                <c:ptCount val="1"/>
                <c:pt idx="0">
                  <c:v>2023</c:v>
                </c:pt>
              </c:strCache>
            </c:strRef>
          </c:tx>
          <c:marker>
            <c:symbol val="none"/>
          </c:marker>
          <c: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134</c:v>
                </c:pt>
                <c:pt idx="14">
                  <c:v>164</c:v>
                </c:pt>
                <c:pt idx="15">
                  <c:v>241</c:v>
                </c:pt>
              </c:numCache>
            </c:numRef>
          </c:val>
          <c:smooth val="0"/>
          <c:extLst>
            <c:ext xmlns:c16="http://schemas.microsoft.com/office/drawing/2014/chart" uri="{C3380CC4-5D6E-409C-BE32-E72D297353CC}">
              <c16:uniqueId val="{00000004-E27B-4AFA-9424-9BEF6C588576}"/>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Hoja2!$A$1:$F$1</c:f>
              <c:strCache>
                <c:ptCount val="6"/>
                <c:pt idx="0">
                  <c:v>Menor o igual a 5 </c:v>
                </c:pt>
                <c:pt idx="1">
                  <c:v>Entre 6 y 11 </c:v>
                </c:pt>
                <c:pt idx="2">
                  <c:v>Entre 12 y 18 </c:v>
                </c:pt>
                <c:pt idx="3">
                  <c:v>Entre 19 y 26</c:v>
                </c:pt>
                <c:pt idx="4">
                  <c:v>Entre 27 y 59 </c:v>
                </c:pt>
                <c:pt idx="5">
                  <c:v>Mayor o igual a 60</c:v>
                </c:pt>
              </c:strCache>
            </c:strRef>
          </c:cat>
          <c:val>
            <c:numRef>
              <c:f>Hoja2!$A$2:$F$2</c:f>
              <c:numCache>
                <c:formatCode>General</c:formatCode>
                <c:ptCount val="6"/>
                <c:pt idx="0">
                  <c:v>34</c:v>
                </c:pt>
                <c:pt idx="1">
                  <c:v>39</c:v>
                </c:pt>
                <c:pt idx="2">
                  <c:v>44</c:v>
                </c:pt>
                <c:pt idx="3">
                  <c:v>73</c:v>
                </c:pt>
                <c:pt idx="4">
                  <c:v>134</c:v>
                </c:pt>
                <c:pt idx="5">
                  <c:v>17</c:v>
                </c:pt>
              </c:numCache>
            </c:numRef>
          </c:val>
          <c:extLst>
            <c:ext xmlns:c16="http://schemas.microsoft.com/office/drawing/2014/chart" uri="{C3380CC4-5D6E-409C-BE32-E72D297353CC}">
              <c16:uniqueId val="{00000000-D01B-48FC-93D1-F22F665CD011}"/>
            </c:ext>
          </c:extLst>
        </c:ser>
        <c:dLbls>
          <c:showLegendKey val="0"/>
          <c:showVal val="0"/>
          <c:showCatName val="0"/>
          <c:showSerName val="0"/>
          <c:showPercent val="0"/>
          <c:showBubbleSize val="0"/>
        </c:dLbls>
        <c:gapWidth val="219"/>
        <c:overlap val="-27"/>
        <c:axId val="754994992"/>
        <c:axId val="666148624"/>
      </c:barChart>
      <c:catAx>
        <c:axId val="75499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666148624"/>
        <c:crosses val="autoZero"/>
        <c:auto val="1"/>
        <c:lblAlgn val="ctr"/>
        <c:lblOffset val="100"/>
        <c:noMultiLvlLbl val="0"/>
      </c:catAx>
      <c:valAx>
        <c:axId val="6661486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499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Hoja2!$A$4:$F$4</c:f>
              <c:strCache>
                <c:ptCount val="6"/>
                <c:pt idx="0">
                  <c:v>Menor o igual a 5 </c:v>
                </c:pt>
                <c:pt idx="1">
                  <c:v>Entre 6 y 11 </c:v>
                </c:pt>
                <c:pt idx="2">
                  <c:v>Entre 12 y 18 </c:v>
                </c:pt>
                <c:pt idx="3">
                  <c:v>Entre 19 y 26</c:v>
                </c:pt>
                <c:pt idx="4">
                  <c:v>Entre 27 y 59 </c:v>
                </c:pt>
                <c:pt idx="5">
                  <c:v>Mayor o igual a 60</c:v>
                </c:pt>
              </c:strCache>
            </c:strRef>
          </c:cat>
          <c:val>
            <c:numRef>
              <c:f>Hoja2!$A$5:$F$5</c:f>
              <c:numCache>
                <c:formatCode>General</c:formatCode>
                <c:ptCount val="6"/>
                <c:pt idx="0">
                  <c:v>42</c:v>
                </c:pt>
                <c:pt idx="1">
                  <c:v>69</c:v>
                </c:pt>
                <c:pt idx="2">
                  <c:v>149</c:v>
                </c:pt>
                <c:pt idx="3">
                  <c:v>59</c:v>
                </c:pt>
                <c:pt idx="4">
                  <c:v>58</c:v>
                </c:pt>
                <c:pt idx="5">
                  <c:v>3</c:v>
                </c:pt>
              </c:numCache>
            </c:numRef>
          </c:val>
          <c:extLst>
            <c:ext xmlns:c16="http://schemas.microsoft.com/office/drawing/2014/chart" uri="{C3380CC4-5D6E-409C-BE32-E72D297353CC}">
              <c16:uniqueId val="{00000000-FEF4-423E-A263-99983B687FA6}"/>
            </c:ext>
          </c:extLst>
        </c:ser>
        <c:dLbls>
          <c:showLegendKey val="0"/>
          <c:showVal val="0"/>
          <c:showCatName val="0"/>
          <c:showSerName val="0"/>
          <c:showPercent val="0"/>
          <c:showBubbleSize val="0"/>
        </c:dLbls>
        <c:gapWidth val="219"/>
        <c:overlap val="-27"/>
        <c:axId val="667634944"/>
        <c:axId val="680480976"/>
      </c:barChart>
      <c:catAx>
        <c:axId val="66763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680480976"/>
        <c:crosses val="autoZero"/>
        <c:auto val="1"/>
        <c:lblAlgn val="ctr"/>
        <c:lblOffset val="100"/>
        <c:noMultiLvlLbl val="0"/>
      </c:catAx>
      <c:valAx>
        <c:axId val="680480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6763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4</c:v>
                </c:pt>
                <c:pt idx="4">
                  <c:v>3</c:v>
                </c:pt>
                <c:pt idx="5">
                  <c:v>2</c:v>
                </c:pt>
                <c:pt idx="6">
                  <c:v>0</c:v>
                </c:pt>
                <c:pt idx="7">
                  <c:v>8</c:v>
                </c:pt>
                <c:pt idx="8">
                  <c:v>2</c:v>
                </c:pt>
                <c:pt idx="9">
                  <c:v>4</c:v>
                </c:pt>
                <c:pt idx="10">
                  <c:v>2</c:v>
                </c:pt>
                <c:pt idx="11">
                  <c:v>4</c:v>
                </c:pt>
              </c:numCache>
            </c:numRef>
          </c:val>
          <c:extLst>
            <c:ext xmlns:c16="http://schemas.microsoft.com/office/drawing/2014/chart" uri="{C3380CC4-5D6E-409C-BE32-E72D297353CC}">
              <c16:uniqueId val="{00000000-A77C-4283-910B-7E27399CB80D}"/>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A77C-4283-910B-7E27399CB80D}"/>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A77C-4283-910B-7E27399CB80D}"/>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A77C-4283-910B-7E27399CB80D}"/>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750528"/>
        <c:crosses val="autoZero"/>
        <c:auto val="1"/>
        <c:lblAlgn val="ctr"/>
        <c:lblOffset val="100"/>
        <c:noMultiLvlLbl val="0"/>
      </c:catAx>
      <c:valAx>
        <c:axId val="89750528"/>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89748608"/>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pt idx="8">
                  <c:v>4</c:v>
                </c:pt>
                <c:pt idx="9">
                  <c:v>4</c:v>
                </c:pt>
                <c:pt idx="10">
                  <c:v>6</c:v>
                </c:pt>
                <c:pt idx="11">
                  <c:v>5</c:v>
                </c:pt>
              </c:numCache>
            </c:numRef>
          </c:val>
          <c:extLst>
            <c:ext xmlns:c16="http://schemas.microsoft.com/office/drawing/2014/chart" uri="{C3380CC4-5D6E-409C-BE32-E72D297353CC}">
              <c16:uniqueId val="{00000000-1AAA-4119-AC5D-3F915B811095}"/>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1AAA-4119-AC5D-3F915B811095}"/>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1AAA-4119-AC5D-3F915B811095}"/>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1AAA-4119-AC5D-3F915B811095}"/>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90321664"/>
        <c:crosses val="autoZero"/>
        <c:auto val="1"/>
        <c:lblAlgn val="ctr"/>
        <c:lblOffset val="100"/>
        <c:noMultiLvlLbl val="0"/>
      </c:catAx>
      <c:valAx>
        <c:axId val="90321664"/>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90315392"/>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FR'!$A$10:$A$17</c:f>
              <c:strCache>
                <c:ptCount val="8"/>
                <c:pt idx="0">
                  <c:v>Trabajador de la salud</c:v>
                </c:pt>
                <c:pt idx="1">
                  <c:v>Bisexual</c:v>
                </c:pt>
                <c:pt idx="2">
                  <c:v>Personas que se inyectan drogas</c:v>
                </c:pt>
                <c:pt idx="3">
                  <c:v>Antecedente de procedimiento estético</c:v>
                </c:pt>
                <c:pt idx="4">
                  <c:v>Contacto sexual con persona con diagnóstico de hepatitis B o C</c:v>
                </c:pt>
                <c:pt idx="5">
                  <c:v>Hijo de madre con HBsAg (+) o diagnóstico de hepatitis C</c:v>
                </c:pt>
                <c:pt idx="6">
                  <c:v>Más de un compañero sexual</c:v>
                </c:pt>
                <c:pt idx="7">
                  <c:v>Hombres que tienen sexo con hombres (HSH)</c:v>
                </c:pt>
              </c:strCache>
            </c:strRef>
          </c:cat>
          <c:val>
            <c:numRef>
              <c:f>'Pobl y FR'!$G$10:$G$17</c:f>
              <c:numCache>
                <c:formatCode>0.0</c:formatCode>
                <c:ptCount val="8"/>
                <c:pt idx="0">
                  <c:v>1.1494252873563218</c:v>
                </c:pt>
                <c:pt idx="1">
                  <c:v>1.1494252873563218</c:v>
                </c:pt>
                <c:pt idx="2">
                  <c:v>2.2988505747126435</c:v>
                </c:pt>
                <c:pt idx="3">
                  <c:v>3.4482758620689653</c:v>
                </c:pt>
                <c:pt idx="4">
                  <c:v>3.4482758620689653</c:v>
                </c:pt>
                <c:pt idx="5">
                  <c:v>8.0459770114942533</c:v>
                </c:pt>
                <c:pt idx="6">
                  <c:v>18.390804597701148</c:v>
                </c:pt>
                <c:pt idx="7">
                  <c:v>62.068965517241381</c:v>
                </c:pt>
              </c:numCache>
            </c:numRef>
          </c:val>
          <c:extLst>
            <c:ext xmlns:c16="http://schemas.microsoft.com/office/drawing/2014/chart" uri="{C3380CC4-5D6E-409C-BE32-E72D297353CC}">
              <c16:uniqueId val="{00000000-2F0F-45D9-85BD-D75BA78AF15D}"/>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Cirrosis hepática</c:v>
                </c:pt>
                <c:pt idx="3">
                  <c:v>Síndrome febril ictérico</c:v>
                </c:pt>
                <c:pt idx="4">
                  <c:v>Ninguna</c:v>
                </c:pt>
              </c:strCache>
            </c:strRef>
          </c:cat>
          <c:val>
            <c:numRef>
              <c:f>Complicaciones!$G$4:$G$8</c:f>
              <c:numCache>
                <c:formatCode>0.0</c:formatCode>
                <c:ptCount val="5"/>
                <c:pt idx="0">
                  <c:v>0</c:v>
                </c:pt>
                <c:pt idx="1">
                  <c:v>0</c:v>
                </c:pt>
                <c:pt idx="2">
                  <c:v>8.9887640449438209</c:v>
                </c:pt>
                <c:pt idx="3">
                  <c:v>10.112359550561797</c:v>
                </c:pt>
                <c:pt idx="4">
                  <c:v>80.898876404494374</c:v>
                </c:pt>
              </c:numCache>
            </c:numRef>
          </c:val>
          <c:extLst>
            <c:ext xmlns:c16="http://schemas.microsoft.com/office/drawing/2014/chart" uri="{C3380CC4-5D6E-409C-BE32-E72D297353CC}">
              <c16:uniqueId val="{00000000-615E-4172-AC4B-1D95ADE2B88B}"/>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crossAx val="75918720"/>
        <c:crosses val="autoZero"/>
        <c:auto val="1"/>
        <c:lblAlgn val="ctr"/>
        <c:lblOffset val="100"/>
        <c:noMultiLvlLbl val="0"/>
      </c:catAx>
      <c:valAx>
        <c:axId val="75918720"/>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91680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crónica</c:v>
                </c:pt>
                <c:pt idx="3">
                  <c:v>Hepatitis B aguda</c:v>
                </c:pt>
                <c:pt idx="4">
                  <c:v>Hepatitis B a clasificar</c:v>
                </c:pt>
                <c:pt idx="5">
                  <c:v>Hepatitis C</c:v>
                </c:pt>
              </c:strCache>
            </c:strRef>
          </c:cat>
          <c:val>
            <c:numRef>
              <c:f>'Clasif del caso'!$C$3:$C$8</c:f>
              <c:numCache>
                <c:formatCode>0.0</c:formatCode>
                <c:ptCount val="6"/>
                <c:pt idx="0">
                  <c:v>0</c:v>
                </c:pt>
                <c:pt idx="1">
                  <c:v>0</c:v>
                </c:pt>
                <c:pt idx="2">
                  <c:v>10.112359550561797</c:v>
                </c:pt>
                <c:pt idx="3">
                  <c:v>11.235955056179774</c:v>
                </c:pt>
                <c:pt idx="4">
                  <c:v>19.101123595505616</c:v>
                </c:pt>
                <c:pt idx="5">
                  <c:v>59.550561797752813</c:v>
                </c:pt>
              </c:numCache>
            </c:numRef>
          </c:val>
          <c:extLst>
            <c:ext xmlns:c16="http://schemas.microsoft.com/office/drawing/2014/chart" uri="{C3380CC4-5D6E-409C-BE32-E72D297353CC}">
              <c16:uniqueId val="{00000000-A1EC-4070-AE0D-C541F5699EF2}"/>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a:pPr>
                <a:r>
                  <a:rPr lang="es-CO"/>
                  <a:t>Tipo de hepatitis</a:t>
                </a:r>
              </a:p>
            </c:rich>
          </c:tx>
          <c:overlay val="0"/>
        </c:title>
        <c:numFmt formatCode="General" sourceLinked="0"/>
        <c:majorTickMark val="out"/>
        <c:minorTickMark val="none"/>
        <c:tickLblPos val="nextTo"/>
        <c:crossAx val="75111424"/>
        <c:crosses val="autoZero"/>
        <c:auto val="1"/>
        <c:lblAlgn val="ctr"/>
        <c:lblOffset val="100"/>
        <c:noMultiLvlLbl val="0"/>
      </c:catAx>
      <c:valAx>
        <c:axId val="75111424"/>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crossAx val="7510950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3201-4838-9503-9E0FF10BCAC9}"/>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3201-4838-9503-9E0FF10BCAC9}"/>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3201-4838-9503-9E0FF10BCAC9}"/>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31</c:v>
                </c:pt>
                <c:pt idx="2">
                  <c:v>35</c:v>
                </c:pt>
                <c:pt idx="3">
                  <c:v>44</c:v>
                </c:pt>
                <c:pt idx="4">
                  <c:v>51</c:v>
                </c:pt>
                <c:pt idx="5">
                  <c:v>48</c:v>
                </c:pt>
                <c:pt idx="6">
                  <c:v>45</c:v>
                </c:pt>
                <c:pt idx="7">
                  <c:v>68</c:v>
                </c:pt>
                <c:pt idx="8">
                  <c:v>63</c:v>
                </c:pt>
                <c:pt idx="9">
                  <c:v>65</c:v>
                </c:pt>
                <c:pt idx="10">
                  <c:v>56</c:v>
                </c:pt>
                <c:pt idx="11">
                  <c:v>56</c:v>
                </c:pt>
              </c:numCache>
            </c:numRef>
          </c:yVal>
          <c:smooth val="0"/>
          <c:extLst>
            <c:ext xmlns:c16="http://schemas.microsoft.com/office/drawing/2014/chart" uri="{C3380CC4-5D6E-409C-BE32-E72D297353CC}">
              <c16:uniqueId val="{00000003-3201-4838-9503-9E0FF10BCAC9}"/>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31</c:v>
                </c:pt>
                <c:pt idx="2">
                  <c:v>35</c:v>
                </c:pt>
                <c:pt idx="3">
                  <c:v>44</c:v>
                </c:pt>
                <c:pt idx="4">
                  <c:v>51</c:v>
                </c:pt>
                <c:pt idx="5">
                  <c:v>48</c:v>
                </c:pt>
                <c:pt idx="6">
                  <c:v>45</c:v>
                </c:pt>
                <c:pt idx="7">
                  <c:v>68</c:v>
                </c:pt>
                <c:pt idx="8">
                  <c:v>63</c:v>
                </c:pt>
                <c:pt idx="9">
                  <c:v>65</c:v>
                </c:pt>
                <c:pt idx="10">
                  <c:v>56</c:v>
                </c:pt>
                <c:pt idx="11">
                  <c:v>56</c:v>
                </c:pt>
              </c:numCache>
            </c:numRef>
          </c:val>
          <c:extLst>
            <c:ext xmlns:c16="http://schemas.microsoft.com/office/drawing/2014/chart" uri="{C3380CC4-5D6E-409C-BE32-E72D297353CC}">
              <c16:uniqueId val="{00000000-45A4-4C32-80A5-13E749145266}"/>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45A4-4C32-80A5-13E749145266}"/>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45A4-4C32-80A5-13E749145266}"/>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45A4-4C32-80A5-13E749145266}"/>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 name="Google Shape;12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4" name="Google Shape;444;p1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indicador de brotes</a:t>
            </a:r>
            <a:endParaRPr/>
          </a:p>
        </p:txBody>
      </p:sp>
      <p:sp>
        <p:nvSpPr>
          <p:cNvPr id="475" name="Google Shape;475;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2" name="Google Shape;572;p1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9" name="Google Shape;639;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7" name="Google Shape;677;p1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7" name="Google Shape;717;p1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9" name="Google Shape;799;p1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9" name="Google Shape;829;p1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0" name="Google Shape;850;p1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2" name="Google Shape;922;p1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8" name="Google Shape;998;p2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9" name="Google Shape;1029;p2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3" name="Google Shape;1123;p2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3" name="Google Shape;1183;p2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5" name="Google Shape;1205;p2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8" name="Google Shape;1238;p2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8" name="Google Shape;1278;p2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2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13" name="Google Shape;1313;p2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48" name="Google Shape;1348;p2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02" name="Google Shape;1402;p2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 name="Google Shape;15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3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2" name="Google Shape;1422;p3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3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81" name="Google Shape;1481;p3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3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1" name="Google Shape;1591;p3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3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2" name="Google Shape;1692;p3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3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23" name="Google Shape;1823;p3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p3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53" name="Google Shape;1853;p3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27" name="Google Shape;1927;p3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3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68" name="Google Shape;1968;p3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p3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95" name="Google Shape;1995;p3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3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75" name="Google Shape;2075;p3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6" name="Google Shape;166;p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93" name="Google Shape;2093;p4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4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40" name="Google Shape;2140;p4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p4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8" name="Google Shape;2208;p4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2209" name="Google Shape;2209;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p4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3" name="Google Shape;2253;p4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2254" name="Google Shape;2254;p4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p4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1" name="Google Shape;2311;p4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2312" name="Google Shape;2312;p4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p4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3" name="Google Shape;2363;p4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2364" name="Google Shape;2364;p4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p4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07" name="Google Shape;2407;p4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p4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49" name="Google Shape;2449;p4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p4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02" name="Google Shape;2502;p4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p4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78" name="Google Shape;2578;p4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5" name="Google Shape;195;p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2"/>
        <p:cNvGrpSpPr/>
        <p:nvPr/>
      </p:nvGrpSpPr>
      <p:grpSpPr>
        <a:xfrm>
          <a:off x="0" y="0"/>
          <a:ext cx="0" cy="0"/>
          <a:chOff x="0" y="0"/>
          <a:chExt cx="0" cy="0"/>
        </a:xfrm>
      </p:grpSpPr>
      <p:sp>
        <p:nvSpPr>
          <p:cNvPr id="2663" name="Google Shape;2663;p5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64" name="Google Shape;2664;p5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p5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85" name="Google Shape;2685;p5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5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51" name="Google Shape;2751;p5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p5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89" name="Google Shape;2789;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0"/>
        <p:cNvGrpSpPr/>
        <p:nvPr/>
      </p:nvGrpSpPr>
      <p:grpSpPr>
        <a:xfrm>
          <a:off x="0" y="0"/>
          <a:ext cx="0" cy="0"/>
          <a:chOff x="0" y="0"/>
          <a:chExt cx="0" cy="0"/>
        </a:xfrm>
      </p:grpSpPr>
      <p:sp>
        <p:nvSpPr>
          <p:cNvPr id="2871" name="Google Shape;2871;p5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72" name="Google Shape;2872;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7"/>
        <p:cNvGrpSpPr/>
        <p:nvPr/>
      </p:nvGrpSpPr>
      <p:grpSpPr>
        <a:xfrm>
          <a:off x="0" y="0"/>
          <a:ext cx="0" cy="0"/>
          <a:chOff x="0" y="0"/>
          <a:chExt cx="0" cy="0"/>
        </a:xfrm>
      </p:grpSpPr>
      <p:sp>
        <p:nvSpPr>
          <p:cNvPr id="2918" name="Google Shape;2918;p5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19" name="Google Shape;2919;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8"/>
        <p:cNvGrpSpPr/>
        <p:nvPr/>
      </p:nvGrpSpPr>
      <p:grpSpPr>
        <a:xfrm>
          <a:off x="0" y="0"/>
          <a:ext cx="0" cy="0"/>
          <a:chOff x="0" y="0"/>
          <a:chExt cx="0" cy="0"/>
        </a:xfrm>
      </p:grpSpPr>
      <p:sp>
        <p:nvSpPr>
          <p:cNvPr id="2979" name="Google Shape;2979;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0" name="Google Shape;2980;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81" name="Google Shape;2981;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4"/>
        <p:cNvGrpSpPr/>
        <p:nvPr/>
      </p:nvGrpSpPr>
      <p:grpSpPr>
        <a:xfrm>
          <a:off x="0" y="0"/>
          <a:ext cx="0" cy="0"/>
          <a:chOff x="0" y="0"/>
          <a:chExt cx="0" cy="0"/>
        </a:xfrm>
      </p:grpSpPr>
      <p:sp>
        <p:nvSpPr>
          <p:cNvPr id="2995" name="Google Shape;2995;p5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6" name="Google Shape;2996;p5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97" name="Google Shape;2997;p5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p5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1" name="Google Shape;3011;p5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12" name="Google Shape;3012;p5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p5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6" name="Google Shape;3026;p5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27" name="Google Shape;3027;p5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2" name="Google Shape;252;p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ajustar los indicadores</a:t>
            </a:r>
            <a:endParaRPr/>
          </a:p>
        </p:txBody>
      </p:sp>
      <p:sp>
        <p:nvSpPr>
          <p:cNvPr id="280" name="Google Shape;280;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1" name="Google Shape;321;p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3" name="Google Shape;363;p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1"/>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9"/>
        <p:cNvGrpSpPr/>
        <p:nvPr/>
      </p:nvGrpSpPr>
      <p:grpSpPr>
        <a:xfrm>
          <a:off x="0" y="0"/>
          <a:ext cx="0" cy="0"/>
          <a:chOff x="0" y="0"/>
          <a:chExt cx="0" cy="0"/>
        </a:xfrm>
      </p:grpSpPr>
      <p:sp>
        <p:nvSpPr>
          <p:cNvPr id="70" name="Google Shape;70;p72"/>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72"/>
          <p:cNvSpPr>
            <a:spLocks noGrp="1"/>
          </p:cNvSpPr>
          <p:nvPr>
            <p:ph type="pic" idx="2"/>
          </p:nvPr>
        </p:nvSpPr>
        <p:spPr>
          <a:xfrm>
            <a:off x="1411426" y="817033"/>
            <a:ext cx="4320540" cy="5486400"/>
          </a:xfrm>
          <a:prstGeom prst="rect">
            <a:avLst/>
          </a:prstGeom>
          <a:noFill/>
          <a:ln>
            <a:noFill/>
          </a:ln>
        </p:spPr>
      </p:sp>
      <p:sp>
        <p:nvSpPr>
          <p:cNvPr id="72" name="Google Shape;72;p72"/>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7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6"/>
        <p:cNvGrpSpPr/>
        <p:nvPr/>
      </p:nvGrpSpPr>
      <p:grpSpPr>
        <a:xfrm>
          <a:off x="0" y="0"/>
          <a:ext cx="0" cy="0"/>
          <a:chOff x="0" y="0"/>
          <a:chExt cx="0" cy="0"/>
        </a:xfrm>
      </p:grpSpPr>
      <p:sp>
        <p:nvSpPr>
          <p:cNvPr id="77" name="Google Shape;77;p7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73"/>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7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2"/>
        <p:cNvGrpSpPr/>
        <p:nvPr/>
      </p:nvGrpSpPr>
      <p:grpSpPr>
        <a:xfrm>
          <a:off x="0" y="0"/>
          <a:ext cx="0" cy="0"/>
          <a:chOff x="0" y="0"/>
          <a:chExt cx="0" cy="0"/>
        </a:xfrm>
      </p:grpSpPr>
      <p:sp>
        <p:nvSpPr>
          <p:cNvPr id="83" name="Google Shape;83;p74"/>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74"/>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7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96"/>
        <p:cNvGrpSpPr/>
        <p:nvPr/>
      </p:nvGrpSpPr>
      <p:grpSpPr>
        <a:xfrm>
          <a:off x="0" y="0"/>
          <a:ext cx="0" cy="0"/>
          <a:chOff x="0" y="0"/>
          <a:chExt cx="0" cy="0"/>
        </a:xfrm>
      </p:grpSpPr>
      <p:sp>
        <p:nvSpPr>
          <p:cNvPr id="97" name="Google Shape;97;p65"/>
          <p:cNvSpPr txBox="1">
            <a:spLocks noGrp="1"/>
          </p:cNvSpPr>
          <p:nvPr>
            <p:ph type="ftr" idx="11"/>
          </p:nvPr>
        </p:nvSpPr>
        <p:spPr>
          <a:xfrm>
            <a:off x="2448306" y="8503920"/>
            <a:ext cx="2304288" cy="4572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5"/>
          <p:cNvSpPr txBox="1">
            <a:spLocks noGrp="1"/>
          </p:cNvSpPr>
          <p:nvPr>
            <p:ph type="dt" idx="10"/>
          </p:nvPr>
        </p:nvSpPr>
        <p:spPr>
          <a:xfrm>
            <a:off x="360045" y="8503920"/>
            <a:ext cx="1656207" cy="457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5"/>
          <p:cNvSpPr txBox="1">
            <a:spLocks noGrp="1"/>
          </p:cNvSpPr>
          <p:nvPr>
            <p:ph type="sldNum" idx="12"/>
          </p:nvPr>
        </p:nvSpPr>
        <p:spPr>
          <a:xfrm>
            <a:off x="5184648" y="8503920"/>
            <a:ext cx="1656207"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0"/>
        <p:cNvGrpSpPr/>
        <p:nvPr/>
      </p:nvGrpSpPr>
      <p:grpSpPr>
        <a:xfrm>
          <a:off x="0" y="0"/>
          <a:ext cx="0" cy="0"/>
          <a:chOff x="0" y="0"/>
          <a:chExt cx="0" cy="0"/>
        </a:xfrm>
      </p:grpSpPr>
      <p:sp>
        <p:nvSpPr>
          <p:cNvPr id="101" name="Google Shape;101;p75"/>
          <p:cNvSpPr txBox="1">
            <a:spLocks noGrp="1"/>
          </p:cNvSpPr>
          <p:nvPr>
            <p:ph type="ctrTitle"/>
          </p:nvPr>
        </p:nvSpPr>
        <p:spPr>
          <a:xfrm>
            <a:off x="540067" y="2834640"/>
            <a:ext cx="6120765" cy="19202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75"/>
          <p:cNvSpPr txBox="1">
            <a:spLocks noGrp="1"/>
          </p:cNvSpPr>
          <p:nvPr>
            <p:ph type="subTitle" idx="1"/>
          </p:nvPr>
        </p:nvSpPr>
        <p:spPr>
          <a:xfrm>
            <a:off x="1080135" y="5120640"/>
            <a:ext cx="5040630" cy="22860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75"/>
          <p:cNvSpPr txBox="1">
            <a:spLocks noGrp="1"/>
          </p:cNvSpPr>
          <p:nvPr>
            <p:ph type="ftr" idx="11"/>
          </p:nvPr>
        </p:nvSpPr>
        <p:spPr>
          <a:xfrm>
            <a:off x="2448306" y="8503920"/>
            <a:ext cx="2304288" cy="4572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75"/>
          <p:cNvSpPr txBox="1">
            <a:spLocks noGrp="1"/>
          </p:cNvSpPr>
          <p:nvPr>
            <p:ph type="dt" idx="10"/>
          </p:nvPr>
        </p:nvSpPr>
        <p:spPr>
          <a:xfrm>
            <a:off x="360045" y="8503920"/>
            <a:ext cx="1656207" cy="457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75"/>
          <p:cNvSpPr txBox="1">
            <a:spLocks noGrp="1"/>
          </p:cNvSpPr>
          <p:nvPr>
            <p:ph type="sldNum" idx="12"/>
          </p:nvPr>
        </p:nvSpPr>
        <p:spPr>
          <a:xfrm>
            <a:off x="5184648" y="8503920"/>
            <a:ext cx="1656207"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6"/>
        <p:cNvGrpSpPr/>
        <p:nvPr/>
      </p:nvGrpSpPr>
      <p:grpSpPr>
        <a:xfrm>
          <a:off x="0" y="0"/>
          <a:ext cx="0" cy="0"/>
          <a:chOff x="0" y="0"/>
          <a:chExt cx="0" cy="0"/>
        </a:xfrm>
      </p:grpSpPr>
      <p:sp>
        <p:nvSpPr>
          <p:cNvPr id="107" name="Google Shape;107;p76"/>
          <p:cNvSpPr txBox="1">
            <a:spLocks noGrp="1"/>
          </p:cNvSpPr>
          <p:nvPr>
            <p:ph type="title"/>
          </p:nvPr>
        </p:nvSpPr>
        <p:spPr>
          <a:xfrm>
            <a:off x="360045" y="365760"/>
            <a:ext cx="6480810" cy="14630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76"/>
          <p:cNvSpPr txBox="1">
            <a:spLocks noGrp="1"/>
          </p:cNvSpPr>
          <p:nvPr>
            <p:ph type="body" idx="1"/>
          </p:nvPr>
        </p:nvSpPr>
        <p:spPr>
          <a:xfrm>
            <a:off x="360045" y="2103120"/>
            <a:ext cx="6480810" cy="60350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76"/>
          <p:cNvSpPr txBox="1">
            <a:spLocks noGrp="1"/>
          </p:cNvSpPr>
          <p:nvPr>
            <p:ph type="ftr" idx="11"/>
          </p:nvPr>
        </p:nvSpPr>
        <p:spPr>
          <a:xfrm>
            <a:off x="2448306" y="8503920"/>
            <a:ext cx="2304288" cy="4572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76"/>
          <p:cNvSpPr txBox="1">
            <a:spLocks noGrp="1"/>
          </p:cNvSpPr>
          <p:nvPr>
            <p:ph type="dt" idx="10"/>
          </p:nvPr>
        </p:nvSpPr>
        <p:spPr>
          <a:xfrm>
            <a:off x="360045" y="8503920"/>
            <a:ext cx="1656207" cy="457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76"/>
          <p:cNvSpPr txBox="1">
            <a:spLocks noGrp="1"/>
          </p:cNvSpPr>
          <p:nvPr>
            <p:ph type="sldNum" idx="12"/>
          </p:nvPr>
        </p:nvSpPr>
        <p:spPr>
          <a:xfrm>
            <a:off x="5184648" y="8503920"/>
            <a:ext cx="1656207"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2"/>
        <p:cNvGrpSpPr/>
        <p:nvPr/>
      </p:nvGrpSpPr>
      <p:grpSpPr>
        <a:xfrm>
          <a:off x="0" y="0"/>
          <a:ext cx="0" cy="0"/>
          <a:chOff x="0" y="0"/>
          <a:chExt cx="0" cy="0"/>
        </a:xfrm>
      </p:grpSpPr>
      <p:sp>
        <p:nvSpPr>
          <p:cNvPr id="113" name="Google Shape;113;p77"/>
          <p:cNvSpPr txBox="1">
            <a:spLocks noGrp="1"/>
          </p:cNvSpPr>
          <p:nvPr>
            <p:ph type="title"/>
          </p:nvPr>
        </p:nvSpPr>
        <p:spPr>
          <a:xfrm>
            <a:off x="360045" y="365760"/>
            <a:ext cx="6480810" cy="14630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77"/>
          <p:cNvSpPr txBox="1">
            <a:spLocks noGrp="1"/>
          </p:cNvSpPr>
          <p:nvPr>
            <p:ph type="body" idx="1"/>
          </p:nvPr>
        </p:nvSpPr>
        <p:spPr>
          <a:xfrm>
            <a:off x="360045" y="2103120"/>
            <a:ext cx="3132391" cy="60350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77"/>
          <p:cNvSpPr txBox="1">
            <a:spLocks noGrp="1"/>
          </p:cNvSpPr>
          <p:nvPr>
            <p:ph type="body" idx="2"/>
          </p:nvPr>
        </p:nvSpPr>
        <p:spPr>
          <a:xfrm>
            <a:off x="3708463" y="2103120"/>
            <a:ext cx="3132391" cy="60350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77"/>
          <p:cNvSpPr txBox="1">
            <a:spLocks noGrp="1"/>
          </p:cNvSpPr>
          <p:nvPr>
            <p:ph type="ftr" idx="11"/>
          </p:nvPr>
        </p:nvSpPr>
        <p:spPr>
          <a:xfrm>
            <a:off x="2448306" y="8503920"/>
            <a:ext cx="2304288" cy="4572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7"/>
          <p:cNvSpPr txBox="1">
            <a:spLocks noGrp="1"/>
          </p:cNvSpPr>
          <p:nvPr>
            <p:ph type="dt" idx="10"/>
          </p:nvPr>
        </p:nvSpPr>
        <p:spPr>
          <a:xfrm>
            <a:off x="360045" y="8503920"/>
            <a:ext cx="1656207" cy="457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77"/>
          <p:cNvSpPr txBox="1">
            <a:spLocks noGrp="1"/>
          </p:cNvSpPr>
          <p:nvPr>
            <p:ph type="sldNum" idx="12"/>
          </p:nvPr>
        </p:nvSpPr>
        <p:spPr>
          <a:xfrm>
            <a:off x="5184648" y="8503920"/>
            <a:ext cx="1656207"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9"/>
        <p:cNvGrpSpPr/>
        <p:nvPr/>
      </p:nvGrpSpPr>
      <p:grpSpPr>
        <a:xfrm>
          <a:off x="0" y="0"/>
          <a:ext cx="0" cy="0"/>
          <a:chOff x="0" y="0"/>
          <a:chExt cx="0" cy="0"/>
        </a:xfrm>
      </p:grpSpPr>
      <p:sp>
        <p:nvSpPr>
          <p:cNvPr id="120" name="Google Shape;120;p78"/>
          <p:cNvSpPr txBox="1">
            <a:spLocks noGrp="1"/>
          </p:cNvSpPr>
          <p:nvPr>
            <p:ph type="title"/>
          </p:nvPr>
        </p:nvSpPr>
        <p:spPr>
          <a:xfrm>
            <a:off x="360045" y="365760"/>
            <a:ext cx="6480810" cy="14630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8"/>
          <p:cNvSpPr txBox="1">
            <a:spLocks noGrp="1"/>
          </p:cNvSpPr>
          <p:nvPr>
            <p:ph type="ftr" idx="11"/>
          </p:nvPr>
        </p:nvSpPr>
        <p:spPr>
          <a:xfrm>
            <a:off x="2448306" y="8503920"/>
            <a:ext cx="2304288" cy="4572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8"/>
          <p:cNvSpPr txBox="1">
            <a:spLocks noGrp="1"/>
          </p:cNvSpPr>
          <p:nvPr>
            <p:ph type="dt" idx="10"/>
          </p:nvPr>
        </p:nvSpPr>
        <p:spPr>
          <a:xfrm>
            <a:off x="360045" y="8503920"/>
            <a:ext cx="1656207" cy="457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78"/>
          <p:cNvSpPr txBox="1">
            <a:spLocks noGrp="1"/>
          </p:cNvSpPr>
          <p:nvPr>
            <p:ph type="sldNum" idx="12"/>
          </p:nvPr>
        </p:nvSpPr>
        <p:spPr>
          <a:xfrm>
            <a:off x="5184648" y="8503920"/>
            <a:ext cx="1656207"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62"/>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2"/>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63"/>
          <p:cNvSpPr txBox="1">
            <a:spLocks noGrp="1"/>
          </p:cNvSpPr>
          <p:nvPr>
            <p:ph type="ftr" idx="11"/>
          </p:nvPr>
        </p:nvSpPr>
        <p:spPr>
          <a:xfrm>
            <a:off x="2460308" y="8475136"/>
            <a:ext cx="2280285" cy="486833"/>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3"/>
          <p:cNvSpPr txBox="1">
            <a:spLocks noGrp="1"/>
          </p:cNvSpPr>
          <p:nvPr>
            <p:ph type="dt" idx="10"/>
          </p:nvPr>
        </p:nvSpPr>
        <p:spPr>
          <a:xfrm>
            <a:off x="360045" y="8475136"/>
            <a:ext cx="1680210" cy="48683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3"/>
          <p:cNvSpPr txBox="1">
            <a:spLocks noGrp="1"/>
          </p:cNvSpPr>
          <p:nvPr>
            <p:ph type="sldNum" idx="12"/>
          </p:nvPr>
        </p:nvSpPr>
        <p:spPr>
          <a:xfrm>
            <a:off x="5160645" y="8475136"/>
            <a:ext cx="1680210" cy="486833"/>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sz="12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
        <p:cNvGrpSpPr/>
        <p:nvPr/>
      </p:nvGrpSpPr>
      <p:grpSpPr>
        <a:xfrm>
          <a:off x="0" y="0"/>
          <a:ext cx="0" cy="0"/>
          <a:chOff x="0" y="0"/>
          <a:chExt cx="0" cy="0"/>
        </a:xfrm>
      </p:grpSpPr>
      <p:sp>
        <p:nvSpPr>
          <p:cNvPr id="32" name="Google Shape;32;p66"/>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6"/>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7"/>
        <p:cNvGrpSpPr/>
        <p:nvPr/>
      </p:nvGrpSpPr>
      <p:grpSpPr>
        <a:xfrm>
          <a:off x="0" y="0"/>
          <a:ext cx="0" cy="0"/>
          <a:chOff x="0" y="0"/>
          <a:chExt cx="0" cy="0"/>
        </a:xfrm>
      </p:grpSpPr>
      <p:sp>
        <p:nvSpPr>
          <p:cNvPr id="38" name="Google Shape;38;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7"/>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7"/>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Google Shape;45;p6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8"/>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8"/>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8"/>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8"/>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3"/>
        <p:cNvGrpSpPr/>
        <p:nvPr/>
      </p:nvGrpSpPr>
      <p:grpSpPr>
        <a:xfrm>
          <a:off x="0" y="0"/>
          <a:ext cx="0" cy="0"/>
          <a:chOff x="0" y="0"/>
          <a:chExt cx="0" cy="0"/>
        </a:xfrm>
      </p:grpSpPr>
      <p:sp>
        <p:nvSpPr>
          <p:cNvPr id="54" name="Google Shape;54;p69"/>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8"/>
        <p:cNvGrpSpPr/>
        <p:nvPr/>
      </p:nvGrpSpPr>
      <p:grpSpPr>
        <a:xfrm>
          <a:off x="0" y="0"/>
          <a:ext cx="0" cy="0"/>
          <a:chOff x="0" y="0"/>
          <a:chExt cx="0" cy="0"/>
        </a:xfrm>
      </p:grpSpPr>
      <p:sp>
        <p:nvSpPr>
          <p:cNvPr id="59" name="Google Shape;59;p7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2"/>
        <p:cNvGrpSpPr/>
        <p:nvPr/>
      </p:nvGrpSpPr>
      <p:grpSpPr>
        <a:xfrm>
          <a:off x="0" y="0"/>
          <a:ext cx="0" cy="0"/>
          <a:chOff x="0" y="0"/>
          <a:chExt cx="0" cy="0"/>
        </a:xfrm>
      </p:grpSpPr>
      <p:sp>
        <p:nvSpPr>
          <p:cNvPr id="63" name="Google Shape;63;p71"/>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71"/>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71"/>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7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64"/>
          <p:cNvSpPr/>
          <p:nvPr/>
        </p:nvSpPr>
        <p:spPr>
          <a:xfrm>
            <a:off x="0" y="2857500"/>
            <a:ext cx="2125980" cy="2795270"/>
          </a:xfrm>
          <a:custGeom>
            <a:avLst/>
            <a:gdLst/>
            <a:ahLst/>
            <a:cxnLst/>
            <a:rect l="l" t="t" r="r" b="b"/>
            <a:pathLst>
              <a:path w="2125980" h="2795270" extrusionOk="0">
                <a:moveTo>
                  <a:pt x="2125980" y="0"/>
                </a:moveTo>
                <a:lnTo>
                  <a:pt x="0" y="0"/>
                </a:lnTo>
                <a:lnTo>
                  <a:pt x="0" y="2795016"/>
                </a:lnTo>
                <a:lnTo>
                  <a:pt x="2125980" y="2795016"/>
                </a:lnTo>
                <a:lnTo>
                  <a:pt x="2125980" y="0"/>
                </a:lnTo>
                <a:close/>
              </a:path>
            </a:pathLst>
          </a:custGeom>
          <a:solidFill>
            <a:srgbClr val="FA99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90" name="Google Shape;90;p64"/>
          <p:cNvPicPr preferRelativeResize="0"/>
          <p:nvPr/>
        </p:nvPicPr>
        <p:blipFill rotWithShape="1">
          <a:blip r:embed="rId7">
            <a:alphaModFix/>
          </a:blip>
          <a:srcRect/>
          <a:stretch/>
        </p:blipFill>
        <p:spPr>
          <a:xfrm>
            <a:off x="0" y="1523"/>
            <a:ext cx="2130551" cy="2868167"/>
          </a:xfrm>
          <a:prstGeom prst="rect">
            <a:avLst/>
          </a:prstGeom>
          <a:noFill/>
          <a:ln>
            <a:noFill/>
          </a:ln>
        </p:spPr>
      </p:pic>
      <p:sp>
        <p:nvSpPr>
          <p:cNvPr id="91" name="Google Shape;91;p64"/>
          <p:cNvSpPr txBox="1">
            <a:spLocks noGrp="1"/>
          </p:cNvSpPr>
          <p:nvPr>
            <p:ph type="title"/>
          </p:nvPr>
        </p:nvSpPr>
        <p:spPr>
          <a:xfrm>
            <a:off x="360045" y="365760"/>
            <a:ext cx="6480810" cy="146304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64"/>
          <p:cNvSpPr txBox="1">
            <a:spLocks noGrp="1"/>
          </p:cNvSpPr>
          <p:nvPr>
            <p:ph type="body" idx="1"/>
          </p:nvPr>
        </p:nvSpPr>
        <p:spPr>
          <a:xfrm>
            <a:off x="360045" y="2103120"/>
            <a:ext cx="6480810" cy="603504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3" name="Google Shape;93;p64"/>
          <p:cNvSpPr txBox="1">
            <a:spLocks noGrp="1"/>
          </p:cNvSpPr>
          <p:nvPr>
            <p:ph type="ftr" idx="11"/>
          </p:nvPr>
        </p:nvSpPr>
        <p:spPr>
          <a:xfrm>
            <a:off x="2448306" y="8503920"/>
            <a:ext cx="2304288" cy="4572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64"/>
          <p:cNvSpPr txBox="1">
            <a:spLocks noGrp="1"/>
          </p:cNvSpPr>
          <p:nvPr>
            <p:ph type="dt" idx="10"/>
          </p:nvPr>
        </p:nvSpPr>
        <p:spPr>
          <a:xfrm>
            <a:off x="360045" y="8503920"/>
            <a:ext cx="1656207" cy="457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64"/>
          <p:cNvSpPr txBox="1">
            <a:spLocks noGrp="1"/>
          </p:cNvSpPr>
          <p:nvPr>
            <p:ph type="sldNum" idx="12"/>
          </p:nvPr>
        </p:nvSpPr>
        <p:spPr>
          <a:xfrm>
            <a:off x="5184648" y="8503920"/>
            <a:ext cx="1656207" cy="45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chart" Target="../charts/chart5.xml"/><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4.png"/><Relationship Id="rId5" Type="http://schemas.openxmlformats.org/officeDocument/2006/relationships/image" Target="../media/image4.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pn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4.pn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4.png"/><Relationship Id="rId10" Type="http://schemas.openxmlformats.org/officeDocument/2006/relationships/image" Target="../media/image94.png"/><Relationship Id="rId4" Type="http://schemas.openxmlformats.org/officeDocument/2006/relationships/image" Target="../media/image3.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9.png"/><Relationship Id="rId7" Type="http://schemas.openxmlformats.org/officeDocument/2006/relationships/image" Target="../media/image11.png"/><Relationship Id="rId12"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98.png"/><Relationship Id="rId5" Type="http://schemas.openxmlformats.org/officeDocument/2006/relationships/image" Target="../media/image4.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chart" Target="../charts/chart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28.jpg"/></Relationships>
</file>

<file path=ppt/slides/_rels/slide36.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29.png"/><Relationship Id="rId7"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chart" Target="../charts/char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20.xml"/><Relationship Id="rId10" Type="http://schemas.openxmlformats.org/officeDocument/2006/relationships/image" Target="../media/image139.png"/><Relationship Id="rId4" Type="http://schemas.openxmlformats.org/officeDocument/2006/relationships/chart" Target="../charts/chart19.xml"/><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5.png"/><Relationship Id="rId3" Type="http://schemas.openxmlformats.org/officeDocument/2006/relationships/image" Target="../media/image9.png"/><Relationship Id="rId7" Type="http://schemas.openxmlformats.org/officeDocument/2006/relationships/image" Target="../media/image140.png"/><Relationship Id="rId12"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3.png"/><Relationship Id="rId5" Type="http://schemas.openxmlformats.org/officeDocument/2006/relationships/image" Target="../media/image14.png"/><Relationship Id="rId10" Type="http://schemas.openxmlformats.org/officeDocument/2006/relationships/image" Target="../media/image142.png"/><Relationship Id="rId4" Type="http://schemas.openxmlformats.org/officeDocument/2006/relationships/image" Target="../media/image13.png"/><Relationship Id="rId9" Type="http://schemas.openxmlformats.org/officeDocument/2006/relationships/image" Target="../media/image141.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6.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7.png"/></Relationships>
</file>

<file path=ppt/slides/_rels/slide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6.png"/><Relationship Id="rId7"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8.png"/></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47.png"/><Relationship Id="rId12" Type="http://schemas.openxmlformats.org/officeDocument/2006/relationships/image" Target="../media/image15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52.png"/><Relationship Id="rId5" Type="http://schemas.openxmlformats.org/officeDocument/2006/relationships/image" Target="../media/image4.png"/><Relationship Id="rId10" Type="http://schemas.openxmlformats.org/officeDocument/2006/relationships/image" Target="../media/image151.png"/><Relationship Id="rId4" Type="http://schemas.openxmlformats.org/officeDocument/2006/relationships/image" Target="../media/image3.png"/><Relationship Id="rId9" Type="http://schemas.openxmlformats.org/officeDocument/2006/relationships/image" Target="../media/image150.png"/><Relationship Id="rId14" Type="http://schemas.openxmlformats.org/officeDocument/2006/relationships/image" Target="../media/image155.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9.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57.png"/><Relationship Id="rId5" Type="http://schemas.openxmlformats.org/officeDocument/2006/relationships/image" Target="../media/image4.png"/><Relationship Id="rId10" Type="http://schemas.openxmlformats.org/officeDocument/2006/relationships/image" Target="../media/image156.png"/><Relationship Id="rId4" Type="http://schemas.openxmlformats.org/officeDocument/2006/relationships/image" Target="../media/image3.png"/><Relationship Id="rId9" Type="http://schemas.openxmlformats.org/officeDocument/2006/relationships/image" Target="../media/image150.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47.png"/><Relationship Id="rId12"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0.png"/><Relationship Id="rId5" Type="http://schemas.openxmlformats.org/officeDocument/2006/relationships/image" Target="../media/image3.png"/><Relationship Id="rId10"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2.png"/><Relationship Id="rId7"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4.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68.png"/><Relationship Id="rId5" Type="http://schemas.openxmlformats.org/officeDocument/2006/relationships/image" Target="../media/image165.png"/><Relationship Id="rId10" Type="http://schemas.openxmlformats.org/officeDocument/2006/relationships/image" Target="../media/image167.png"/><Relationship Id="rId4" Type="http://schemas.openxmlformats.org/officeDocument/2006/relationships/image" Target="../media/image4.png"/><Relationship Id="rId9" Type="http://schemas.openxmlformats.org/officeDocument/2006/relationships/image" Target="../media/image166.png"/></Relationships>
</file>

<file path=ppt/slides/_rels/slide4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70.png"/><Relationship Id="rId5" Type="http://schemas.openxmlformats.org/officeDocument/2006/relationships/image" Target="../media/image48.png"/><Relationship Id="rId10" Type="http://schemas.openxmlformats.org/officeDocument/2006/relationships/image" Target="../media/image169.png"/><Relationship Id="rId4" Type="http://schemas.openxmlformats.org/officeDocument/2006/relationships/image" Target="../media/image4.png"/><Relationship Id="rId9" Type="http://schemas.openxmlformats.org/officeDocument/2006/relationships/image" Target="../media/image16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chart" Target="../charts/chart2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image" Target="../media/image172.png"/><Relationship Id="rId7"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74.png"/><Relationship Id="rId4" Type="http://schemas.openxmlformats.org/officeDocument/2006/relationships/image" Target="../media/image173.png"/></Relationships>
</file>

<file path=ppt/slides/_rels/slide5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10" Type="http://schemas.openxmlformats.org/officeDocument/2006/relationships/chart" Target="../charts/chart24.xml"/><Relationship Id="rId4" Type="http://schemas.openxmlformats.org/officeDocument/2006/relationships/image" Target="../media/image47.png"/><Relationship Id="rId9" Type="http://schemas.openxmlformats.org/officeDocument/2006/relationships/image" Target="../media/image175.png"/></Relationships>
</file>

<file path=ppt/slides/_rels/slide5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6.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179.png"/><Relationship Id="rId4" Type="http://schemas.openxmlformats.org/officeDocument/2006/relationships/image" Target="../media/image3.png"/><Relationship Id="rId9" Type="http://schemas.openxmlformats.org/officeDocument/2006/relationships/image" Target="../media/image178.png"/></Relationships>
</file>

<file path=ppt/slides/_rels/slide55.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9.png"/><Relationship Id="rId7"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182.png"/></Relationships>
</file>

<file path=ppt/slides/_rels/slide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84.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86.png"/></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88.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p:nvPr/>
        </p:nvSpPr>
        <p:spPr>
          <a:xfrm>
            <a:off x="216074" y="2617734"/>
            <a:ext cx="6840760"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a:t>
            </a:r>
            <a:r>
              <a:rPr lang="es-ES" sz="1200" b="1">
                <a:solidFill>
                  <a:schemeClr val="dk1"/>
                </a:solidFill>
                <a:latin typeface="Arial Narrow"/>
                <a:ea typeface="Arial Narrow"/>
                <a:cs typeface="Arial Narrow"/>
                <a:sym typeface="Arial Narrow"/>
              </a:rPr>
              <a:t>Boletín de Período Epidemiológico </a:t>
            </a:r>
            <a:r>
              <a:rPr lang="es-ES" sz="120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Subsecretaría de Salud Pública</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Programa Vigilancia Epidemiológica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Líder de Programa: </a:t>
            </a:r>
            <a:r>
              <a:rPr lang="es-ES" sz="1200">
                <a:solidFill>
                  <a:schemeClr val="dk1"/>
                </a:solidFill>
                <a:latin typeface="Arial Narrow"/>
                <a:ea typeface="Arial Narrow"/>
                <a:cs typeface="Arial Narrow"/>
                <a:sym typeface="Arial Narrow"/>
              </a:rPr>
              <a:t>Rita Elena Almanza Payares</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Epidemiólogos</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Carlos Julio Montes Zuluaga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Maria Alejandra Roa López</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Isabel Cristina Vallejo Zapata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José José Arteaga García </a:t>
            </a:r>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Ximena Ríos</a:t>
            </a:r>
            <a:endParaRPr>
              <a:solidFill>
                <a:schemeClr val="dk1"/>
              </a:solidFill>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Maritza Rodríguez</a:t>
            </a:r>
            <a:endParaRPr>
              <a:solidFill>
                <a:schemeClr val="dk1"/>
              </a:solidFill>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Sebastián Villada</a:t>
            </a:r>
            <a:endParaRPr sz="1200">
              <a:solidFill>
                <a:schemeClr val="dk1"/>
              </a:solidFill>
              <a:latin typeface="Arial Narrow"/>
              <a:ea typeface="Arial Narrow"/>
              <a:cs typeface="Arial Narrow"/>
              <a:sym typeface="Arial Narrow"/>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John Jairo González Duque</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130" name="Google Shape;130;p1"/>
          <p:cNvSpPr/>
          <p:nvPr/>
        </p:nvSpPr>
        <p:spPr>
          <a:xfrm>
            <a:off x="2736354" y="6423387"/>
            <a:ext cx="439248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Priscila Ramírez García </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María Cecilia Ospina Mejía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Mónica María Quiñones Montes</a:t>
            </a:r>
            <a:endParaRPr/>
          </a:p>
          <a:p>
            <a:pPr marL="0" marR="0" lvl="0" indent="0" algn="l" rtl="0">
              <a:spcBef>
                <a:spcPts val="0"/>
              </a:spcBef>
              <a:spcAft>
                <a:spcPts val="0"/>
              </a:spcAft>
              <a:buNone/>
            </a:pPr>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131" name="Google Shape;13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132" name="Google Shape;13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133" name="Google Shape;133;p1"/>
          <p:cNvGrpSpPr/>
          <p:nvPr/>
        </p:nvGrpSpPr>
        <p:grpSpPr>
          <a:xfrm>
            <a:off x="0" y="14519"/>
            <a:ext cx="4536554" cy="2121549"/>
            <a:chOff x="0" y="14519"/>
            <a:chExt cx="4536554" cy="2121549"/>
          </a:xfrm>
        </p:grpSpPr>
        <p:sp>
          <p:nvSpPr>
            <p:cNvPr id="134" name="Google Shape;13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03 de 2023 - Reporte Semanas 01 a 12 (Hasta Marzo 25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135" name="Google Shape;13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136" name="Google Shape;13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137" name="Google Shape;13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0"/>
          <p:cNvPicPr preferRelativeResize="0"/>
          <p:nvPr/>
        </p:nvPicPr>
        <p:blipFill rotWithShape="1">
          <a:blip r:embed="rId3">
            <a:alphaModFix/>
          </a:blip>
          <a:srcRect/>
          <a:stretch/>
        </p:blipFill>
        <p:spPr>
          <a:xfrm>
            <a:off x="4470" y="-7142"/>
            <a:ext cx="2227828" cy="2845121"/>
          </a:xfrm>
          <a:prstGeom prst="rect">
            <a:avLst/>
          </a:prstGeom>
          <a:noFill/>
          <a:ln>
            <a:noFill/>
          </a:ln>
        </p:spPr>
      </p:pic>
      <p:pic>
        <p:nvPicPr>
          <p:cNvPr id="447" name="Google Shape;447;p10"/>
          <p:cNvPicPr preferRelativeResize="0"/>
          <p:nvPr/>
        </p:nvPicPr>
        <p:blipFill rotWithShape="1">
          <a:blip r:embed="rId4">
            <a:alphaModFix/>
          </a:blip>
          <a:srcRect t="51431"/>
          <a:stretch/>
        </p:blipFill>
        <p:spPr>
          <a:xfrm>
            <a:off x="0" y="2824179"/>
            <a:ext cx="2240673" cy="2666962"/>
          </a:xfrm>
          <a:prstGeom prst="rect">
            <a:avLst/>
          </a:prstGeom>
          <a:noFill/>
          <a:ln>
            <a:noFill/>
          </a:ln>
        </p:spPr>
      </p:pic>
      <p:sp>
        <p:nvSpPr>
          <p:cNvPr id="448" name="Google Shape;448;p10"/>
          <p:cNvSpPr txBox="1"/>
          <p:nvPr/>
        </p:nvSpPr>
        <p:spPr>
          <a:xfrm>
            <a:off x="-28186" y="623805"/>
            <a:ext cx="2404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3- 2023</a:t>
            </a:r>
            <a:endParaRPr sz="1200" b="1">
              <a:solidFill>
                <a:schemeClr val="dk1"/>
              </a:solidFill>
              <a:latin typeface="Arial Narrow"/>
              <a:ea typeface="Arial Narrow"/>
              <a:cs typeface="Arial Narrow"/>
              <a:sym typeface="Arial Narrow"/>
            </a:endParaRPr>
          </a:p>
        </p:txBody>
      </p:sp>
      <p:sp>
        <p:nvSpPr>
          <p:cNvPr id="449" name="Google Shape;449;p10"/>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Varicela. Medellín, a Período epidemiológico 3 acumulado  de 2023. </a:t>
            </a:r>
            <a:endParaRPr sz="1100">
              <a:solidFill>
                <a:schemeClr val="dk1"/>
              </a:solidFill>
              <a:latin typeface="Arial Narrow"/>
              <a:ea typeface="Arial Narrow"/>
              <a:cs typeface="Arial Narrow"/>
              <a:sym typeface="Arial Narrow"/>
            </a:endParaRPr>
          </a:p>
        </p:txBody>
      </p:sp>
      <p:grpSp>
        <p:nvGrpSpPr>
          <p:cNvPr id="450" name="Google Shape;450;p10"/>
          <p:cNvGrpSpPr/>
          <p:nvPr/>
        </p:nvGrpSpPr>
        <p:grpSpPr>
          <a:xfrm>
            <a:off x="179214" y="4211960"/>
            <a:ext cx="1892650" cy="488476"/>
            <a:chOff x="2397524" y="3379972"/>
            <a:chExt cx="4508500" cy="904875"/>
          </a:xfrm>
        </p:grpSpPr>
        <p:pic>
          <p:nvPicPr>
            <p:cNvPr id="451" name="Google Shape;451;p1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452" name="Google Shape;452;p10"/>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271</a:t>
              </a:r>
              <a:endParaRPr sz="1800" b="1">
                <a:solidFill>
                  <a:schemeClr val="dk1"/>
                </a:solidFill>
                <a:latin typeface="Arial Narrow"/>
                <a:ea typeface="Arial Narrow"/>
                <a:cs typeface="Arial Narrow"/>
                <a:sym typeface="Arial Narrow"/>
              </a:endParaRPr>
            </a:p>
          </p:txBody>
        </p:sp>
      </p:grpSp>
      <p:sp>
        <p:nvSpPr>
          <p:cNvPr id="453" name="Google Shape;453;p10"/>
          <p:cNvSpPr txBox="1"/>
          <p:nvPr/>
        </p:nvSpPr>
        <p:spPr>
          <a:xfrm>
            <a:off x="494426" y="4716016"/>
            <a:ext cx="1686306"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5,9% más respecto al mismo período del año anterior</a:t>
            </a:r>
            <a:endParaRPr sz="1200" b="1">
              <a:solidFill>
                <a:schemeClr val="dk1"/>
              </a:solidFill>
              <a:latin typeface="Arial Narrow"/>
              <a:ea typeface="Arial Narrow"/>
              <a:cs typeface="Arial Narrow"/>
              <a:sym typeface="Arial Narrow"/>
            </a:endParaRPr>
          </a:p>
        </p:txBody>
      </p:sp>
      <p:sp>
        <p:nvSpPr>
          <p:cNvPr id="454" name="Google Shape;454;p10"/>
          <p:cNvSpPr/>
          <p:nvPr/>
        </p:nvSpPr>
        <p:spPr>
          <a:xfrm>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0"/>
          <p:cNvSpPr/>
          <p:nvPr/>
        </p:nvSpPr>
        <p:spPr>
          <a:xfrm>
            <a:off x="2240673" y="4860032"/>
            <a:ext cx="48363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3 acumulado, años 2021-2023.</a:t>
            </a:r>
            <a:endParaRPr/>
          </a:p>
        </p:txBody>
      </p:sp>
      <p:grpSp>
        <p:nvGrpSpPr>
          <p:cNvPr id="456" name="Google Shape;456;p10"/>
          <p:cNvGrpSpPr/>
          <p:nvPr/>
        </p:nvGrpSpPr>
        <p:grpSpPr>
          <a:xfrm>
            <a:off x="2448322" y="74775"/>
            <a:ext cx="3446504" cy="276999"/>
            <a:chOff x="2448322" y="74775"/>
            <a:chExt cx="3446504" cy="276999"/>
          </a:xfrm>
        </p:grpSpPr>
        <p:sp>
          <p:nvSpPr>
            <p:cNvPr id="457" name="Google Shape;457;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58" name="Google Shape;458;p10"/>
            <p:cNvCxnSpPr>
              <a:stCxn id="45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59" name="Google Shape;459;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460" name="Google Shape;460;p10"/>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61" name="Google Shape;461;p10"/>
          <p:cNvGrpSpPr/>
          <p:nvPr/>
        </p:nvGrpSpPr>
        <p:grpSpPr>
          <a:xfrm>
            <a:off x="277404" y="5621632"/>
            <a:ext cx="3446504" cy="276999"/>
            <a:chOff x="2448322" y="74775"/>
            <a:chExt cx="3446504" cy="276999"/>
          </a:xfrm>
        </p:grpSpPr>
        <p:sp>
          <p:nvSpPr>
            <p:cNvPr id="462" name="Google Shape;462;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63" name="Google Shape;463;p10"/>
            <p:cNvCxnSpPr>
              <a:stCxn id="46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64" name="Google Shape;464;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465" name="Google Shape;465;p10"/>
          <p:cNvSpPr txBox="1"/>
          <p:nvPr/>
        </p:nvSpPr>
        <p:spPr>
          <a:xfrm>
            <a:off x="38374" y="2843808"/>
            <a:ext cx="213231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0,58% (1 caso)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466" name="Google Shape;466;p1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Pág..10 </a:t>
            </a:r>
            <a:endParaRPr sz="1050" b="1">
              <a:solidFill>
                <a:schemeClr val="dk1"/>
              </a:solidFill>
              <a:latin typeface="Arial Narrow"/>
              <a:ea typeface="Arial Narrow"/>
              <a:cs typeface="Arial Narrow"/>
              <a:sym typeface="Arial Narrow"/>
            </a:endParaRPr>
          </a:p>
        </p:txBody>
      </p:sp>
      <p:sp>
        <p:nvSpPr>
          <p:cNvPr id="467" name="Google Shape;467;p10"/>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Varicela</a:t>
            </a:r>
            <a:endParaRPr sz="2800" b="1">
              <a:solidFill>
                <a:srgbClr val="C00000"/>
              </a:solidFill>
              <a:latin typeface="Arial Narrow"/>
              <a:ea typeface="Arial Narrow"/>
              <a:cs typeface="Arial Narrow"/>
              <a:sym typeface="Arial Narrow"/>
            </a:endParaRPr>
          </a:p>
        </p:txBody>
      </p:sp>
      <p:sp>
        <p:nvSpPr>
          <p:cNvPr id="468" name="Google Shape;468;p10"/>
          <p:cNvSpPr/>
          <p:nvPr/>
        </p:nvSpPr>
        <p:spPr>
          <a:xfrm>
            <a:off x="-14673" y="8604448"/>
            <a:ext cx="5909499"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Varicela. Medellín, a Período epidemiológico 3 acumulado  de 2023 </a:t>
            </a:r>
            <a:endParaRPr sz="1100">
              <a:solidFill>
                <a:schemeClr val="dk1"/>
              </a:solidFill>
              <a:latin typeface="Arial Narrow"/>
              <a:ea typeface="Arial Narrow"/>
              <a:cs typeface="Arial Narrow"/>
              <a:sym typeface="Arial Narrow"/>
            </a:endParaRPr>
          </a:p>
        </p:txBody>
      </p:sp>
      <p:pic>
        <p:nvPicPr>
          <p:cNvPr id="469" name="Google Shape;469;p10"/>
          <p:cNvPicPr preferRelativeResize="0"/>
          <p:nvPr/>
        </p:nvPicPr>
        <p:blipFill rotWithShape="1">
          <a:blip r:embed="rId6">
            <a:alphaModFix/>
          </a:blip>
          <a:srcRect/>
          <a:stretch/>
        </p:blipFill>
        <p:spPr>
          <a:xfrm>
            <a:off x="58789" y="6075396"/>
            <a:ext cx="5733460" cy="2546241"/>
          </a:xfrm>
          <a:prstGeom prst="rect">
            <a:avLst/>
          </a:prstGeom>
          <a:noFill/>
          <a:ln>
            <a:noFill/>
          </a:ln>
        </p:spPr>
      </p:pic>
      <p:pic>
        <p:nvPicPr>
          <p:cNvPr id="470" name="Google Shape;470;p10"/>
          <p:cNvPicPr preferRelativeResize="0"/>
          <p:nvPr/>
        </p:nvPicPr>
        <p:blipFill rotWithShape="1">
          <a:blip r:embed="rId7">
            <a:alphaModFix/>
          </a:blip>
          <a:srcRect/>
          <a:stretch/>
        </p:blipFill>
        <p:spPr>
          <a:xfrm>
            <a:off x="2283278" y="369612"/>
            <a:ext cx="4917619" cy="1815952"/>
          </a:xfrm>
          <a:prstGeom prst="rect">
            <a:avLst/>
          </a:prstGeom>
          <a:noFill/>
          <a:ln>
            <a:noFill/>
          </a:ln>
        </p:spPr>
      </p:pic>
      <p:pic>
        <p:nvPicPr>
          <p:cNvPr id="471" name="Google Shape;471;p10"/>
          <p:cNvPicPr preferRelativeResize="0"/>
          <p:nvPr/>
        </p:nvPicPr>
        <p:blipFill rotWithShape="1">
          <a:blip r:embed="rId8">
            <a:alphaModFix/>
          </a:blip>
          <a:srcRect/>
          <a:stretch/>
        </p:blipFill>
        <p:spPr>
          <a:xfrm>
            <a:off x="2149554" y="2888520"/>
            <a:ext cx="5018616" cy="19742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1"/>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78" name="Google Shape;478;p11"/>
          <p:cNvGrpSpPr/>
          <p:nvPr/>
        </p:nvGrpSpPr>
        <p:grpSpPr>
          <a:xfrm>
            <a:off x="277404" y="137149"/>
            <a:ext cx="3446504" cy="276999"/>
            <a:chOff x="2448322" y="74775"/>
            <a:chExt cx="3446504" cy="276999"/>
          </a:xfrm>
        </p:grpSpPr>
        <p:sp>
          <p:nvSpPr>
            <p:cNvPr id="479" name="Google Shape;479;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80" name="Google Shape;480;p11"/>
            <p:cNvCxnSpPr>
              <a:stCxn id="47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81" name="Google Shape;481;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482" name="Google Shape;482;p11"/>
          <p:cNvSpPr/>
          <p:nvPr/>
        </p:nvSpPr>
        <p:spPr>
          <a:xfrm>
            <a:off x="0" y="418545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83" name="Google Shape;483;p11"/>
          <p:cNvGrpSpPr/>
          <p:nvPr/>
        </p:nvGrpSpPr>
        <p:grpSpPr>
          <a:xfrm>
            <a:off x="277404" y="4298980"/>
            <a:ext cx="3446504" cy="276999"/>
            <a:chOff x="2448322" y="74775"/>
            <a:chExt cx="3446504" cy="276999"/>
          </a:xfrm>
        </p:grpSpPr>
        <p:sp>
          <p:nvSpPr>
            <p:cNvPr id="484" name="Google Shape;484;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85" name="Google Shape;485;p11"/>
            <p:cNvCxnSpPr>
              <a:stCxn id="48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86" name="Google Shape;486;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brotes</a:t>
              </a:r>
              <a:endParaRPr sz="1200" b="1">
                <a:solidFill>
                  <a:schemeClr val="dk1"/>
                </a:solidFill>
                <a:latin typeface="Arial Narrow"/>
                <a:ea typeface="Arial Narrow"/>
                <a:cs typeface="Arial Narrow"/>
                <a:sym typeface="Arial Narrow"/>
              </a:endParaRPr>
            </a:p>
          </p:txBody>
        </p:sp>
      </p:grpSp>
      <p:pic>
        <p:nvPicPr>
          <p:cNvPr id="487" name="Google Shape;487;p11"/>
          <p:cNvPicPr preferRelativeResize="0"/>
          <p:nvPr/>
        </p:nvPicPr>
        <p:blipFill rotWithShape="1">
          <a:blip r:embed="rId3">
            <a:alphaModFix/>
          </a:blip>
          <a:srcRect/>
          <a:stretch/>
        </p:blipFill>
        <p:spPr>
          <a:xfrm>
            <a:off x="4322755" y="5901769"/>
            <a:ext cx="2016224" cy="263989"/>
          </a:xfrm>
          <a:prstGeom prst="roundRect">
            <a:avLst>
              <a:gd name="adj" fmla="val 8594"/>
            </a:avLst>
          </a:prstGeom>
          <a:solidFill>
            <a:srgbClr val="ECECEC"/>
          </a:solidFill>
          <a:ln>
            <a:noFill/>
          </a:ln>
          <a:effectLst>
            <a:reflection stA="38000" endPos="28000" dist="5000" dir="5400000" sy="-100000" algn="bl" rotWithShape="0"/>
          </a:effectLst>
        </p:spPr>
      </p:pic>
      <p:grpSp>
        <p:nvGrpSpPr>
          <p:cNvPr id="488" name="Google Shape;488;p11"/>
          <p:cNvGrpSpPr/>
          <p:nvPr/>
        </p:nvGrpSpPr>
        <p:grpSpPr>
          <a:xfrm>
            <a:off x="3984996" y="4765388"/>
            <a:ext cx="2707788" cy="2447537"/>
            <a:chOff x="787274" y="1096"/>
            <a:chExt cx="2707788" cy="2447537"/>
          </a:xfrm>
        </p:grpSpPr>
        <p:sp>
          <p:nvSpPr>
            <p:cNvPr id="489" name="Google Shape;489;p11"/>
            <p:cNvSpPr/>
            <p:nvPr/>
          </p:nvSpPr>
          <p:spPr>
            <a:xfrm>
              <a:off x="1639648" y="1096"/>
              <a:ext cx="976470" cy="428129"/>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txBox="1"/>
            <p:nvPr/>
          </p:nvSpPr>
          <p:spPr>
            <a:xfrm>
              <a:off x="1660548" y="21996"/>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17%</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46 casos</a:t>
              </a:r>
              <a:endParaRPr sz="800" b="1">
                <a:solidFill>
                  <a:schemeClr val="lt1"/>
                </a:solidFill>
                <a:latin typeface="Arial Narrow"/>
                <a:ea typeface="Arial Narrow"/>
                <a:cs typeface="Arial Narrow"/>
                <a:sym typeface="Arial Narrow"/>
              </a:endParaRPr>
            </a:p>
          </p:txBody>
        </p:sp>
        <p:sp>
          <p:nvSpPr>
            <p:cNvPr id="491" name="Google Shape;491;p11"/>
            <p:cNvSpPr/>
            <p:nvPr/>
          </p:nvSpPr>
          <p:spPr>
            <a:xfrm>
              <a:off x="1118179" y="215160"/>
              <a:ext cx="2019408" cy="2019408"/>
            </a:xfrm>
            <a:custGeom>
              <a:avLst/>
              <a:gdLst/>
              <a:ahLst/>
              <a:cxnLst/>
              <a:rect l="l" t="t" r="r" b="b"/>
              <a:pathLst>
                <a:path w="120000" h="120000" extrusionOk="0">
                  <a:moveTo>
                    <a:pt x="91834" y="9142"/>
                  </a:moveTo>
                  <a:lnTo>
                    <a:pt x="91834" y="9142"/>
                  </a:lnTo>
                  <a:cubicBezTo>
                    <a:pt x="94626" y="10890"/>
                    <a:pt x="97269" y="12864"/>
                    <a:pt x="99737" y="15045"/>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2509562" y="505948"/>
              <a:ext cx="985500" cy="428129"/>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txBox="1"/>
            <p:nvPr/>
          </p:nvSpPr>
          <p:spPr>
            <a:xfrm>
              <a:off x="2530462" y="526848"/>
              <a:ext cx="94370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17%</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46 casos</a:t>
              </a:r>
              <a:endParaRPr sz="800" b="1">
                <a:solidFill>
                  <a:schemeClr val="lt1"/>
                </a:solidFill>
                <a:latin typeface="Arial Narrow"/>
                <a:ea typeface="Arial Narrow"/>
                <a:cs typeface="Arial Narrow"/>
                <a:sym typeface="Arial Narrow"/>
              </a:endParaRPr>
            </a:p>
          </p:txBody>
        </p:sp>
        <p:sp>
          <p:nvSpPr>
            <p:cNvPr id="494" name="Google Shape;494;p11"/>
            <p:cNvSpPr/>
            <p:nvPr/>
          </p:nvSpPr>
          <p:spPr>
            <a:xfrm>
              <a:off x="1118179" y="215160"/>
              <a:ext cx="2019408" cy="2019408"/>
            </a:xfrm>
            <a:custGeom>
              <a:avLst/>
              <a:gdLst/>
              <a:ahLst/>
              <a:cxnLst/>
              <a:rect l="l" t="t" r="r" b="b"/>
              <a:pathLst>
                <a:path w="120000" h="120000" extrusionOk="0">
                  <a:moveTo>
                    <a:pt x="119063" y="49439"/>
                  </a:moveTo>
                  <a:lnTo>
                    <a:pt x="119063" y="49439"/>
                  </a:lnTo>
                  <a:cubicBezTo>
                    <a:pt x="120312" y="56424"/>
                    <a:pt x="120312" y="63575"/>
                    <a:pt x="119063" y="70560"/>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2566138" y="1515652"/>
              <a:ext cx="872349" cy="428129"/>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txBox="1"/>
            <p:nvPr/>
          </p:nvSpPr>
          <p:spPr>
            <a:xfrm>
              <a:off x="2587038" y="1536552"/>
              <a:ext cx="830549"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18%</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48 casos</a:t>
              </a:r>
              <a:endParaRPr sz="800" b="1">
                <a:solidFill>
                  <a:schemeClr val="lt1"/>
                </a:solidFill>
                <a:latin typeface="Arial Narrow"/>
                <a:ea typeface="Arial Narrow"/>
                <a:cs typeface="Arial Narrow"/>
                <a:sym typeface="Arial Narrow"/>
              </a:endParaRPr>
            </a:p>
          </p:txBody>
        </p:sp>
        <p:sp>
          <p:nvSpPr>
            <p:cNvPr id="497" name="Google Shape;497;p11"/>
            <p:cNvSpPr/>
            <p:nvPr/>
          </p:nvSpPr>
          <p:spPr>
            <a:xfrm>
              <a:off x="1118179" y="215160"/>
              <a:ext cx="2019408" cy="2019408"/>
            </a:xfrm>
            <a:custGeom>
              <a:avLst/>
              <a:gdLst/>
              <a:ahLst/>
              <a:cxnLst/>
              <a:rect l="l" t="t" r="r" b="b"/>
              <a:pathLst>
                <a:path w="120000" h="120000" extrusionOk="0">
                  <a:moveTo>
                    <a:pt x="99737" y="104955"/>
                  </a:moveTo>
                  <a:cubicBezTo>
                    <a:pt x="97269" y="107136"/>
                    <a:pt x="94626" y="109111"/>
                    <a:pt x="91834" y="11085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1639648" y="2020504"/>
              <a:ext cx="976470" cy="428129"/>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txBox="1"/>
            <p:nvPr/>
          </p:nvSpPr>
          <p:spPr>
            <a:xfrm>
              <a:off x="1660548" y="2041404"/>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25%</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69 casos</a:t>
              </a:r>
              <a:endParaRPr sz="800" b="1">
                <a:solidFill>
                  <a:schemeClr val="lt1"/>
                </a:solidFill>
                <a:latin typeface="Arial Narrow"/>
                <a:ea typeface="Arial Narrow"/>
                <a:cs typeface="Arial Narrow"/>
                <a:sym typeface="Arial Narrow"/>
              </a:endParaRPr>
            </a:p>
          </p:txBody>
        </p:sp>
        <p:sp>
          <p:nvSpPr>
            <p:cNvPr id="500" name="Google Shape;500;p11"/>
            <p:cNvSpPr/>
            <p:nvPr/>
          </p:nvSpPr>
          <p:spPr>
            <a:xfrm>
              <a:off x="1118179" y="215160"/>
              <a:ext cx="2019408" cy="2019408"/>
            </a:xfrm>
            <a:custGeom>
              <a:avLst/>
              <a:gdLst/>
              <a:ahLst/>
              <a:cxnLst/>
              <a:rect l="l" t="t" r="r" b="b"/>
              <a:pathLst>
                <a:path w="120000" h="120000" extrusionOk="0">
                  <a:moveTo>
                    <a:pt x="28166" y="110858"/>
                  </a:moveTo>
                  <a:lnTo>
                    <a:pt x="28166" y="110858"/>
                  </a:lnTo>
                  <a:cubicBezTo>
                    <a:pt x="25374" y="109110"/>
                    <a:pt x="22731" y="107136"/>
                    <a:pt x="20263" y="104955"/>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794490" y="1515652"/>
              <a:ext cx="917928" cy="428129"/>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txBox="1"/>
            <p:nvPr/>
          </p:nvSpPr>
          <p:spPr>
            <a:xfrm>
              <a:off x="815390" y="1536552"/>
              <a:ext cx="876128"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20%</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54 casos</a:t>
              </a:r>
              <a:endParaRPr sz="800" b="1">
                <a:solidFill>
                  <a:schemeClr val="lt1"/>
                </a:solidFill>
                <a:latin typeface="Arial Narrow"/>
                <a:ea typeface="Arial Narrow"/>
                <a:cs typeface="Arial Narrow"/>
                <a:sym typeface="Arial Narrow"/>
              </a:endParaRPr>
            </a:p>
          </p:txBody>
        </p:sp>
        <p:sp>
          <p:nvSpPr>
            <p:cNvPr id="503" name="Google Shape;503;p11"/>
            <p:cNvSpPr/>
            <p:nvPr/>
          </p:nvSpPr>
          <p:spPr>
            <a:xfrm>
              <a:off x="1118179" y="215160"/>
              <a:ext cx="2019408" cy="2019408"/>
            </a:xfrm>
            <a:custGeom>
              <a:avLst/>
              <a:gdLst/>
              <a:ahLst/>
              <a:cxnLst/>
              <a:rect l="l" t="t" r="r" b="b"/>
              <a:pathLst>
                <a:path w="120000" h="120000" extrusionOk="0">
                  <a:moveTo>
                    <a:pt x="937" y="70561"/>
                  </a:moveTo>
                  <a:lnTo>
                    <a:pt x="937" y="70561"/>
                  </a:lnTo>
                  <a:cubicBezTo>
                    <a:pt x="-312" y="63576"/>
                    <a:pt x="-312" y="56425"/>
                    <a:pt x="937" y="49440"/>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787274" y="505948"/>
              <a:ext cx="932360" cy="428129"/>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txBox="1"/>
            <p:nvPr/>
          </p:nvSpPr>
          <p:spPr>
            <a:xfrm>
              <a:off x="808174" y="526848"/>
              <a:ext cx="89056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3%</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8 casos</a:t>
              </a:r>
              <a:endParaRPr sz="800" b="1">
                <a:solidFill>
                  <a:schemeClr val="lt1"/>
                </a:solidFill>
                <a:latin typeface="Arial Narrow"/>
                <a:ea typeface="Arial Narrow"/>
                <a:cs typeface="Arial Narrow"/>
                <a:sym typeface="Arial Narrow"/>
              </a:endParaRPr>
            </a:p>
          </p:txBody>
        </p:sp>
        <p:sp>
          <p:nvSpPr>
            <p:cNvPr id="506" name="Google Shape;506;p11"/>
            <p:cNvSpPr/>
            <p:nvPr/>
          </p:nvSpPr>
          <p:spPr>
            <a:xfrm>
              <a:off x="1118179" y="215160"/>
              <a:ext cx="2019408" cy="2019408"/>
            </a:xfrm>
            <a:custGeom>
              <a:avLst/>
              <a:gdLst/>
              <a:ahLst/>
              <a:cxnLst/>
              <a:rect l="l" t="t" r="r" b="b"/>
              <a:pathLst>
                <a:path w="120000" h="120000" extrusionOk="0">
                  <a:moveTo>
                    <a:pt x="20263" y="15045"/>
                  </a:moveTo>
                  <a:lnTo>
                    <a:pt x="20263" y="15045"/>
                  </a:lnTo>
                  <a:cubicBezTo>
                    <a:pt x="22731" y="12864"/>
                    <a:pt x="25374" y="10889"/>
                    <a:pt x="28166" y="914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1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Pág..11 </a:t>
            </a:r>
            <a:endParaRPr sz="1050" b="1">
              <a:solidFill>
                <a:schemeClr val="dk1"/>
              </a:solidFill>
              <a:latin typeface="Arial Narrow"/>
              <a:ea typeface="Arial Narrow"/>
              <a:cs typeface="Arial Narrow"/>
              <a:sym typeface="Arial Narrow"/>
            </a:endParaRPr>
          </a:p>
        </p:txBody>
      </p:sp>
      <p:pic>
        <p:nvPicPr>
          <p:cNvPr id="508" name="Google Shape;508;p11"/>
          <p:cNvPicPr preferRelativeResize="0"/>
          <p:nvPr/>
        </p:nvPicPr>
        <p:blipFill rotWithShape="1">
          <a:blip r:embed="rId4">
            <a:alphaModFix/>
          </a:blip>
          <a:srcRect/>
          <a:stretch/>
        </p:blipFill>
        <p:spPr>
          <a:xfrm>
            <a:off x="6171850" y="865485"/>
            <a:ext cx="438131" cy="716941"/>
          </a:xfrm>
          <a:prstGeom prst="rect">
            <a:avLst/>
          </a:prstGeom>
          <a:noFill/>
          <a:ln>
            <a:noFill/>
          </a:ln>
        </p:spPr>
      </p:pic>
      <p:sp>
        <p:nvSpPr>
          <p:cNvPr id="509" name="Google Shape;509;p11"/>
          <p:cNvSpPr/>
          <p:nvPr/>
        </p:nvSpPr>
        <p:spPr>
          <a:xfrm>
            <a:off x="744567" y="4872680"/>
            <a:ext cx="2644371" cy="39635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Distribución de los brotes</a:t>
            </a:r>
            <a:endParaRPr sz="1600" b="1">
              <a:solidFill>
                <a:schemeClr val="dk1"/>
              </a:solidFill>
              <a:latin typeface="Arial Narrow"/>
              <a:ea typeface="Arial Narrow"/>
              <a:cs typeface="Arial Narrow"/>
              <a:sym typeface="Arial Narrow"/>
            </a:endParaRPr>
          </a:p>
        </p:txBody>
      </p:sp>
      <p:cxnSp>
        <p:nvCxnSpPr>
          <p:cNvPr id="510" name="Google Shape;510;p11"/>
          <p:cNvCxnSpPr>
            <a:stCxn id="509" idx="2"/>
          </p:cNvCxnSpPr>
          <p:nvPr/>
        </p:nvCxnSpPr>
        <p:spPr>
          <a:xfrm rot="-5400000" flipH="1">
            <a:off x="1918403" y="5417380"/>
            <a:ext cx="297300" cy="600"/>
          </a:xfrm>
          <a:prstGeom prst="bentConnector3">
            <a:avLst>
              <a:gd name="adj1" fmla="val 49994"/>
            </a:avLst>
          </a:prstGeom>
          <a:noFill/>
          <a:ln w="28575" cap="flat" cmpd="sng">
            <a:solidFill>
              <a:schemeClr val="dk1"/>
            </a:solidFill>
            <a:prstDash val="solid"/>
            <a:round/>
            <a:headEnd type="none" w="sm" len="sm"/>
            <a:tailEnd type="stealth" w="med" len="med"/>
          </a:ln>
        </p:spPr>
      </p:cxnSp>
      <p:graphicFrame>
        <p:nvGraphicFramePr>
          <p:cNvPr id="511" name="Google Shape;511;p11"/>
          <p:cNvGraphicFramePr/>
          <p:nvPr/>
        </p:nvGraphicFramePr>
        <p:xfrm>
          <a:off x="808849" y="5580236"/>
          <a:ext cx="3000000" cy="3000000"/>
        </p:xfrm>
        <a:graphic>
          <a:graphicData uri="http://schemas.openxmlformats.org/drawingml/2006/table">
            <a:tbl>
              <a:tblPr firstRow="1" bandRow="1">
                <a:noFill/>
                <a:tableStyleId>{A00ED72B-CA05-4BE0-B28F-21A21E0C6457}</a:tableStyleId>
              </a:tblPr>
              <a:tblGrid>
                <a:gridCol w="1822200">
                  <a:extLst>
                    <a:ext uri="{9D8B030D-6E8A-4147-A177-3AD203B41FA5}">
                      <a16:colId xmlns:a16="http://schemas.microsoft.com/office/drawing/2014/main" val="20000"/>
                    </a:ext>
                  </a:extLst>
                </a:gridCol>
                <a:gridCol w="858550">
                  <a:extLst>
                    <a:ext uri="{9D8B030D-6E8A-4147-A177-3AD203B41FA5}">
                      <a16:colId xmlns:a16="http://schemas.microsoft.com/office/drawing/2014/main" val="20001"/>
                    </a:ext>
                  </a:extLst>
                </a:gridCol>
              </a:tblGrid>
              <a:tr h="292200">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r h="178575">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1</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1"/>
                  </a:ext>
                </a:extLst>
              </a:tr>
              <a:tr h="40585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Centro Penitenciario- Estación de Policía- Batallón</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2"/>
                  </a:ext>
                </a:extLst>
              </a:tr>
              <a:tr h="29220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3"/>
                  </a:ext>
                </a:extLst>
              </a:tr>
              <a:tr h="183975">
                <a:tc>
                  <a:txBody>
                    <a:bodyPr/>
                    <a:lstStyle/>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4"/>
                  </a:ext>
                </a:extLst>
              </a:tr>
            </a:tbl>
          </a:graphicData>
        </a:graphic>
      </p:graphicFrame>
      <p:sp>
        <p:nvSpPr>
          <p:cNvPr id="512" name="Google Shape;512;p11"/>
          <p:cNvSpPr txBox="1"/>
          <p:nvPr/>
        </p:nvSpPr>
        <p:spPr>
          <a:xfrm>
            <a:off x="95983" y="3075922"/>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513" name="Google Shape;513;p11"/>
          <p:cNvCxnSpPr/>
          <p:nvPr/>
        </p:nvCxnSpPr>
        <p:spPr>
          <a:xfrm>
            <a:off x="4479067" y="3982770"/>
            <a:ext cx="2582164" cy="0"/>
          </a:xfrm>
          <a:prstGeom prst="straightConnector1">
            <a:avLst/>
          </a:prstGeom>
          <a:noFill/>
          <a:ln w="9525" cap="flat" cmpd="sng">
            <a:solidFill>
              <a:srgbClr val="002060"/>
            </a:solidFill>
            <a:prstDash val="solid"/>
            <a:round/>
            <a:headEnd type="none" w="sm" len="sm"/>
            <a:tailEnd type="oval" w="med" len="med"/>
          </a:ln>
        </p:spPr>
      </p:cxnSp>
      <p:cxnSp>
        <p:nvCxnSpPr>
          <p:cNvPr id="514" name="Google Shape;514;p11"/>
          <p:cNvCxnSpPr/>
          <p:nvPr/>
        </p:nvCxnSpPr>
        <p:spPr>
          <a:xfrm rot="10800000">
            <a:off x="107240" y="3982770"/>
            <a:ext cx="2571615" cy="0"/>
          </a:xfrm>
          <a:prstGeom prst="straightConnector1">
            <a:avLst/>
          </a:prstGeom>
          <a:noFill/>
          <a:ln w="9525" cap="flat" cmpd="sng">
            <a:solidFill>
              <a:srgbClr val="002060"/>
            </a:solidFill>
            <a:prstDash val="solid"/>
            <a:round/>
            <a:headEnd type="none" w="sm" len="sm"/>
            <a:tailEnd type="oval" w="med" len="med"/>
          </a:ln>
        </p:spPr>
      </p:cxnSp>
      <p:sp>
        <p:nvSpPr>
          <p:cNvPr id="515" name="Google Shape;515;p11"/>
          <p:cNvSpPr txBox="1"/>
          <p:nvPr/>
        </p:nvSpPr>
        <p:spPr>
          <a:xfrm>
            <a:off x="160985" y="3413763"/>
            <a:ext cx="214834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10,2 x 100 mil habitantes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271 casos</a:t>
            </a:r>
            <a:endParaRPr sz="1400" b="1">
              <a:solidFill>
                <a:schemeClr val="dk1"/>
              </a:solidFill>
              <a:latin typeface="Arial Narrow"/>
              <a:ea typeface="Arial Narrow"/>
              <a:cs typeface="Arial Narrow"/>
              <a:sym typeface="Arial Narrow"/>
            </a:endParaRPr>
          </a:p>
        </p:txBody>
      </p:sp>
      <p:sp>
        <p:nvSpPr>
          <p:cNvPr id="516" name="Google Shape;516;p11"/>
          <p:cNvSpPr txBox="1"/>
          <p:nvPr/>
        </p:nvSpPr>
        <p:spPr>
          <a:xfrm>
            <a:off x="4928257" y="309168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517" name="Google Shape;517;p11"/>
          <p:cNvSpPr txBox="1"/>
          <p:nvPr/>
        </p:nvSpPr>
        <p:spPr>
          <a:xfrm>
            <a:off x="5837701" y="3375364"/>
            <a:ext cx="85792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100%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brotes)</a:t>
            </a:r>
            <a:endParaRPr sz="1400" b="1">
              <a:solidFill>
                <a:schemeClr val="dk1"/>
              </a:solidFill>
              <a:latin typeface="Arial Narrow"/>
              <a:ea typeface="Arial Narrow"/>
              <a:cs typeface="Arial Narrow"/>
              <a:sym typeface="Arial Narrow"/>
            </a:endParaRPr>
          </a:p>
        </p:txBody>
      </p:sp>
      <p:sp>
        <p:nvSpPr>
          <p:cNvPr id="518" name="Google Shape;518;p11"/>
          <p:cNvSpPr txBox="1"/>
          <p:nvPr/>
        </p:nvSpPr>
        <p:spPr>
          <a:xfrm>
            <a:off x="2500736" y="3033754"/>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519" name="Google Shape;519;p11"/>
          <p:cNvSpPr txBox="1"/>
          <p:nvPr/>
        </p:nvSpPr>
        <p:spPr>
          <a:xfrm>
            <a:off x="2807578" y="3446511"/>
            <a:ext cx="19848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28,9 x 10	0 mil &lt; 5 años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 casos</a:t>
            </a:r>
            <a:endParaRPr sz="1400" b="1">
              <a:solidFill>
                <a:schemeClr val="dk1"/>
              </a:solidFill>
              <a:latin typeface="Arial Narrow"/>
              <a:ea typeface="Arial Narrow"/>
              <a:cs typeface="Arial Narrow"/>
              <a:sym typeface="Arial Narrow"/>
            </a:endParaRPr>
          </a:p>
        </p:txBody>
      </p:sp>
      <p:grpSp>
        <p:nvGrpSpPr>
          <p:cNvPr id="520" name="Google Shape;520;p11"/>
          <p:cNvGrpSpPr/>
          <p:nvPr/>
        </p:nvGrpSpPr>
        <p:grpSpPr>
          <a:xfrm>
            <a:off x="-135413" y="760028"/>
            <a:ext cx="1250054" cy="1691022"/>
            <a:chOff x="-135413" y="539552"/>
            <a:chExt cx="1250054" cy="1691022"/>
          </a:xfrm>
        </p:grpSpPr>
        <p:pic>
          <p:nvPicPr>
            <p:cNvPr id="521" name="Google Shape;521;p11"/>
            <p:cNvPicPr preferRelativeResize="0"/>
            <p:nvPr/>
          </p:nvPicPr>
          <p:blipFill rotWithShape="1">
            <a:blip r:embed="rId5">
              <a:alphaModFix/>
            </a:blip>
            <a:srcRect r="85225"/>
            <a:stretch/>
          </p:blipFill>
          <p:spPr>
            <a:xfrm>
              <a:off x="148822" y="539552"/>
              <a:ext cx="702032" cy="850900"/>
            </a:xfrm>
            <a:prstGeom prst="rect">
              <a:avLst/>
            </a:prstGeom>
            <a:noFill/>
            <a:ln>
              <a:noFill/>
            </a:ln>
          </p:spPr>
        </p:pic>
        <p:sp>
          <p:nvSpPr>
            <p:cNvPr id="522" name="Google Shape;522;p11"/>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50,5%</a:t>
              </a:r>
              <a:endParaRPr sz="1600" b="1">
                <a:solidFill>
                  <a:schemeClr val="dk1"/>
                </a:solidFill>
                <a:latin typeface="Arial Narrow"/>
                <a:ea typeface="Arial Narrow"/>
                <a:cs typeface="Arial Narrow"/>
                <a:sym typeface="Arial Narrow"/>
              </a:endParaRPr>
            </a:p>
          </p:txBody>
        </p:sp>
        <p:sp>
          <p:nvSpPr>
            <p:cNvPr id="523" name="Google Shape;523;p11"/>
            <p:cNvSpPr txBox="1"/>
            <p:nvPr/>
          </p:nvSpPr>
          <p:spPr>
            <a:xfrm>
              <a:off x="-135413" y="195357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137 Casos</a:t>
              </a:r>
              <a:endParaRPr sz="1200" b="1">
                <a:solidFill>
                  <a:schemeClr val="dk1"/>
                </a:solidFill>
                <a:latin typeface="Arial Narrow"/>
                <a:ea typeface="Arial Narrow"/>
                <a:cs typeface="Arial Narrow"/>
                <a:sym typeface="Arial Narrow"/>
              </a:endParaRPr>
            </a:p>
          </p:txBody>
        </p:sp>
        <p:sp>
          <p:nvSpPr>
            <p:cNvPr id="524" name="Google Shape;524;p11"/>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525" name="Google Shape;525;p11"/>
          <p:cNvGrpSpPr/>
          <p:nvPr/>
        </p:nvGrpSpPr>
        <p:grpSpPr>
          <a:xfrm>
            <a:off x="949682" y="863250"/>
            <a:ext cx="1282616" cy="1594010"/>
            <a:chOff x="767312" y="601726"/>
            <a:chExt cx="1282616" cy="1594010"/>
          </a:xfrm>
        </p:grpSpPr>
        <p:sp>
          <p:nvSpPr>
            <p:cNvPr id="526" name="Google Shape;526;p11"/>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49,5%</a:t>
              </a:r>
              <a:endParaRPr sz="1600" b="1">
                <a:solidFill>
                  <a:schemeClr val="dk1"/>
                </a:solidFill>
                <a:latin typeface="Arial Narrow"/>
                <a:ea typeface="Arial Narrow"/>
                <a:cs typeface="Arial Narrow"/>
                <a:sym typeface="Arial Narrow"/>
              </a:endParaRPr>
            </a:p>
          </p:txBody>
        </p:sp>
        <p:sp>
          <p:nvSpPr>
            <p:cNvPr id="527" name="Google Shape;527;p11"/>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134 Casos</a:t>
              </a:r>
              <a:endParaRPr sz="1200" b="1">
                <a:solidFill>
                  <a:schemeClr val="dk1"/>
                </a:solidFill>
                <a:latin typeface="Arial Narrow"/>
                <a:ea typeface="Arial Narrow"/>
                <a:cs typeface="Arial Narrow"/>
                <a:sym typeface="Arial Narrow"/>
              </a:endParaRPr>
            </a:p>
          </p:txBody>
        </p:sp>
        <p:pic>
          <p:nvPicPr>
            <p:cNvPr id="528" name="Google Shape;528;p11"/>
            <p:cNvPicPr preferRelativeResize="0"/>
            <p:nvPr/>
          </p:nvPicPr>
          <p:blipFill rotWithShape="1">
            <a:blip r:embed="rId5">
              <a:alphaModFix/>
            </a:blip>
            <a:srcRect l="30557" r="55507"/>
            <a:stretch/>
          </p:blipFill>
          <p:spPr>
            <a:xfrm>
              <a:off x="1052788" y="601726"/>
              <a:ext cx="662151" cy="850900"/>
            </a:xfrm>
            <a:prstGeom prst="rect">
              <a:avLst/>
            </a:prstGeom>
            <a:noFill/>
            <a:ln>
              <a:noFill/>
            </a:ln>
          </p:spPr>
        </p:pic>
        <p:sp>
          <p:nvSpPr>
            <p:cNvPr id="529" name="Google Shape;529;p11"/>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530" name="Google Shape;530;p11"/>
          <p:cNvGrpSpPr/>
          <p:nvPr/>
        </p:nvGrpSpPr>
        <p:grpSpPr>
          <a:xfrm>
            <a:off x="1944266" y="757458"/>
            <a:ext cx="1414263" cy="1686506"/>
            <a:chOff x="1700534" y="536982"/>
            <a:chExt cx="1414263" cy="1686506"/>
          </a:xfrm>
        </p:grpSpPr>
        <p:sp>
          <p:nvSpPr>
            <p:cNvPr id="531" name="Google Shape;531;p11"/>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pic>
          <p:nvPicPr>
            <p:cNvPr id="532" name="Google Shape;532;p11"/>
            <p:cNvPicPr preferRelativeResize="0"/>
            <p:nvPr/>
          </p:nvPicPr>
          <p:blipFill rotWithShape="1">
            <a:blip r:embed="rId5">
              <a:alphaModFix/>
            </a:blip>
            <a:srcRect l="59204" r="26197"/>
            <a:stretch/>
          </p:blipFill>
          <p:spPr>
            <a:xfrm>
              <a:off x="2088282" y="536982"/>
              <a:ext cx="693683" cy="850900"/>
            </a:xfrm>
            <a:prstGeom prst="rect">
              <a:avLst/>
            </a:prstGeom>
            <a:noFill/>
            <a:ln>
              <a:noFill/>
            </a:ln>
          </p:spPr>
        </p:pic>
        <p:sp>
          <p:nvSpPr>
            <p:cNvPr id="533" name="Google Shape;533;p11"/>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534" name="Google Shape;534;p11"/>
            <p:cNvSpPr txBox="1"/>
            <p:nvPr/>
          </p:nvSpPr>
          <p:spPr>
            <a:xfrm>
              <a:off x="1760919" y="194648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535" name="Google Shape;535;p11"/>
          <p:cNvGrpSpPr/>
          <p:nvPr/>
        </p:nvGrpSpPr>
        <p:grpSpPr>
          <a:xfrm>
            <a:off x="3168402" y="836172"/>
            <a:ext cx="1246394" cy="1621088"/>
            <a:chOff x="2858112" y="554428"/>
            <a:chExt cx="1246394" cy="1621088"/>
          </a:xfrm>
        </p:grpSpPr>
        <p:sp>
          <p:nvSpPr>
            <p:cNvPr id="536" name="Google Shape;536;p11"/>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537" name="Google Shape;537;p11"/>
            <p:cNvGrpSpPr/>
            <p:nvPr/>
          </p:nvGrpSpPr>
          <p:grpSpPr>
            <a:xfrm>
              <a:off x="2874899" y="554428"/>
              <a:ext cx="1229607" cy="1621088"/>
              <a:chOff x="2850938" y="554428"/>
              <a:chExt cx="1229607" cy="1621088"/>
            </a:xfrm>
          </p:grpSpPr>
          <p:sp>
            <p:nvSpPr>
              <p:cNvPr id="538" name="Google Shape;538;p11"/>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539" name="Google Shape;539;p11"/>
              <p:cNvPicPr preferRelativeResize="0"/>
              <p:nvPr/>
            </p:nvPicPr>
            <p:blipFill rotWithShape="1">
              <a:blip r:embed="rId5">
                <a:alphaModFix/>
              </a:blip>
              <a:srcRect l="87297"/>
              <a:stretch/>
            </p:blipFill>
            <p:spPr>
              <a:xfrm>
                <a:off x="3155364" y="554428"/>
                <a:ext cx="603573" cy="850900"/>
              </a:xfrm>
              <a:prstGeom prst="rect">
                <a:avLst/>
              </a:prstGeom>
              <a:noFill/>
              <a:ln>
                <a:noFill/>
              </a:ln>
            </p:spPr>
          </p:pic>
          <p:sp>
            <p:nvSpPr>
              <p:cNvPr id="540" name="Google Shape;540;p11"/>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541" name="Google Shape;541;p11"/>
          <p:cNvGrpSpPr/>
          <p:nvPr/>
        </p:nvGrpSpPr>
        <p:grpSpPr>
          <a:xfrm>
            <a:off x="5622828" y="1573146"/>
            <a:ext cx="1610597" cy="855621"/>
            <a:chOff x="5622828" y="1311622"/>
            <a:chExt cx="1610597" cy="855621"/>
          </a:xfrm>
        </p:grpSpPr>
        <p:sp>
          <p:nvSpPr>
            <p:cNvPr id="542" name="Google Shape;542;p11"/>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543" name="Google Shape;543;p11"/>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44" name="Google Shape;544;p11"/>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545" name="Google Shape;545;p11"/>
          <p:cNvGrpSpPr/>
          <p:nvPr/>
        </p:nvGrpSpPr>
        <p:grpSpPr>
          <a:xfrm>
            <a:off x="4248522" y="945092"/>
            <a:ext cx="1610597" cy="1516901"/>
            <a:chOff x="4078085" y="683568"/>
            <a:chExt cx="1610597" cy="1516901"/>
          </a:xfrm>
        </p:grpSpPr>
        <p:pic>
          <p:nvPicPr>
            <p:cNvPr id="546" name="Google Shape;546;p11"/>
            <p:cNvPicPr preferRelativeResize="0"/>
            <p:nvPr/>
          </p:nvPicPr>
          <p:blipFill rotWithShape="1">
            <a:blip r:embed="rId6">
              <a:alphaModFix/>
            </a:blip>
            <a:srcRect r="48966"/>
            <a:stretch/>
          </p:blipFill>
          <p:spPr>
            <a:xfrm>
              <a:off x="4361548" y="683568"/>
              <a:ext cx="1039102" cy="763541"/>
            </a:xfrm>
            <a:prstGeom prst="rect">
              <a:avLst/>
            </a:prstGeom>
            <a:noFill/>
            <a:ln>
              <a:noFill/>
            </a:ln>
          </p:spPr>
        </p:pic>
        <p:sp>
          <p:nvSpPr>
            <p:cNvPr id="547" name="Google Shape;547;p11"/>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48" name="Google Shape;548;p11"/>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549" name="Google Shape;549;p11"/>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550" name="Google Shape;550;p11"/>
          <p:cNvSpPr/>
          <p:nvPr/>
        </p:nvSpPr>
        <p:spPr>
          <a:xfrm>
            <a:off x="1963" y="24813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1" name="Google Shape;551;p11"/>
          <p:cNvGrpSpPr/>
          <p:nvPr/>
        </p:nvGrpSpPr>
        <p:grpSpPr>
          <a:xfrm>
            <a:off x="276968" y="2594884"/>
            <a:ext cx="3446504" cy="276999"/>
            <a:chOff x="2448322" y="74775"/>
            <a:chExt cx="3446504" cy="276999"/>
          </a:xfrm>
        </p:grpSpPr>
        <p:sp>
          <p:nvSpPr>
            <p:cNvPr id="552" name="Google Shape;552;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53" name="Google Shape;553;p11"/>
            <p:cNvCxnSpPr>
              <a:stCxn id="55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54" name="Google Shape;554;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55" name="Google Shape;555;p11"/>
          <p:cNvSpPr/>
          <p:nvPr/>
        </p:nvSpPr>
        <p:spPr>
          <a:xfrm>
            <a:off x="50" y="7340677"/>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6" name="Google Shape;556;p11"/>
          <p:cNvGrpSpPr/>
          <p:nvPr/>
        </p:nvGrpSpPr>
        <p:grpSpPr>
          <a:xfrm>
            <a:off x="192088" y="7405566"/>
            <a:ext cx="3446504" cy="276999"/>
            <a:chOff x="2448322" y="33831"/>
            <a:chExt cx="3446504" cy="276999"/>
          </a:xfrm>
        </p:grpSpPr>
        <p:sp>
          <p:nvSpPr>
            <p:cNvPr id="557" name="Google Shape;557;p1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58" name="Google Shape;558;p11"/>
            <p:cNvCxnSpPr>
              <a:stCxn id="55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59" name="Google Shape;559;p1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60" name="Google Shape;560;p11"/>
          <p:cNvSpPr txBox="1"/>
          <p:nvPr/>
        </p:nvSpPr>
        <p:spPr>
          <a:xfrm>
            <a:off x="102988" y="7723509"/>
            <a:ext cx="7097910"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12 ha estado por encima del límite inferior calculado según los dos años anteriores, con tendencia estable. Se evidencia un número de casos  por encima de lo esperado según lo observado en 2021 y 2022. Los cursos de vida con mayor número de casos son los de adolescencia, juventud y adultez con más del 60% de los casos. En promedio se notificaron 22 casos por semana epidemiológica. </a:t>
            </a:r>
            <a:endParaRPr sz="1400">
              <a:solidFill>
                <a:schemeClr val="dk1"/>
              </a:solidFill>
              <a:latin typeface="Arial Narrow"/>
              <a:ea typeface="Arial Narrow"/>
              <a:cs typeface="Arial Narrow"/>
              <a:sym typeface="Arial Narrow"/>
            </a:endParaRPr>
          </a:p>
        </p:txBody>
      </p:sp>
      <p:grpSp>
        <p:nvGrpSpPr>
          <p:cNvPr id="561" name="Google Shape;561;p11"/>
          <p:cNvGrpSpPr/>
          <p:nvPr/>
        </p:nvGrpSpPr>
        <p:grpSpPr>
          <a:xfrm>
            <a:off x="144066" y="517803"/>
            <a:ext cx="1642872" cy="453798"/>
            <a:chOff x="402094" y="486270"/>
            <a:chExt cx="2369636" cy="453798"/>
          </a:xfrm>
        </p:grpSpPr>
        <p:sp>
          <p:nvSpPr>
            <p:cNvPr id="562" name="Google Shape;562;p11"/>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11"/>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64" name="Google Shape;564;p11"/>
          <p:cNvGrpSpPr/>
          <p:nvPr/>
        </p:nvGrpSpPr>
        <p:grpSpPr>
          <a:xfrm>
            <a:off x="2223152" y="513131"/>
            <a:ext cx="1809346" cy="436842"/>
            <a:chOff x="3060727" y="484500"/>
            <a:chExt cx="2369636" cy="436842"/>
          </a:xfrm>
        </p:grpSpPr>
        <p:sp>
          <p:nvSpPr>
            <p:cNvPr id="565" name="Google Shape;565;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11"/>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567" name="Google Shape;567;p11"/>
          <p:cNvGrpSpPr/>
          <p:nvPr/>
        </p:nvGrpSpPr>
        <p:grpSpPr>
          <a:xfrm>
            <a:off x="4573030" y="537991"/>
            <a:ext cx="2771836" cy="436842"/>
            <a:chOff x="2849287" y="484500"/>
            <a:chExt cx="2777877" cy="436842"/>
          </a:xfrm>
        </p:grpSpPr>
        <p:sp>
          <p:nvSpPr>
            <p:cNvPr id="568" name="Google Shape;568;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11"/>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12"/>
          <p:cNvPicPr preferRelativeResize="0"/>
          <p:nvPr/>
        </p:nvPicPr>
        <p:blipFill rotWithShape="1">
          <a:blip r:embed="rId3">
            <a:alphaModFix/>
          </a:blip>
          <a:srcRect/>
          <a:stretch/>
        </p:blipFill>
        <p:spPr>
          <a:xfrm>
            <a:off x="0" y="0"/>
            <a:ext cx="2214045" cy="2824179"/>
          </a:xfrm>
          <a:prstGeom prst="rect">
            <a:avLst/>
          </a:prstGeom>
          <a:noFill/>
          <a:ln>
            <a:noFill/>
          </a:ln>
        </p:spPr>
      </p:pic>
      <p:pic>
        <p:nvPicPr>
          <p:cNvPr id="575" name="Google Shape;575;p12"/>
          <p:cNvPicPr preferRelativeResize="0"/>
          <p:nvPr/>
        </p:nvPicPr>
        <p:blipFill rotWithShape="1">
          <a:blip r:embed="rId4">
            <a:alphaModFix/>
          </a:blip>
          <a:srcRect t="51432" b="10826"/>
          <a:stretch/>
        </p:blipFill>
        <p:spPr>
          <a:xfrm>
            <a:off x="0" y="2824179"/>
            <a:ext cx="2232223" cy="2072433"/>
          </a:xfrm>
          <a:prstGeom prst="rect">
            <a:avLst/>
          </a:prstGeom>
          <a:noFill/>
          <a:ln>
            <a:noFill/>
          </a:ln>
        </p:spPr>
      </p:pic>
      <p:sp>
        <p:nvSpPr>
          <p:cNvPr id="576" name="Google Shape;576;p12"/>
          <p:cNvSpPr txBox="1"/>
          <p:nvPr/>
        </p:nvSpPr>
        <p:spPr>
          <a:xfrm>
            <a:off x="0" y="623805"/>
            <a:ext cx="22409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sp>
        <p:nvSpPr>
          <p:cNvPr id="577" name="Google Shape;577;p12"/>
          <p:cNvSpPr/>
          <p:nvPr/>
        </p:nvSpPr>
        <p:spPr>
          <a:xfrm>
            <a:off x="2274078" y="1816532"/>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Meningitis por Meningococo. Medellín, a Período epidemiológico 3 de 2023. </a:t>
            </a:r>
            <a:endParaRPr sz="1100">
              <a:solidFill>
                <a:schemeClr val="dk1"/>
              </a:solidFill>
              <a:latin typeface="Arial Narrow"/>
              <a:ea typeface="Arial Narrow"/>
              <a:cs typeface="Arial Narrow"/>
              <a:sym typeface="Arial Narrow"/>
            </a:endParaRPr>
          </a:p>
        </p:txBody>
      </p:sp>
      <p:grpSp>
        <p:nvGrpSpPr>
          <p:cNvPr id="578" name="Google Shape;578;p12"/>
          <p:cNvGrpSpPr/>
          <p:nvPr/>
        </p:nvGrpSpPr>
        <p:grpSpPr>
          <a:xfrm>
            <a:off x="179214" y="4067944"/>
            <a:ext cx="1892650" cy="488476"/>
            <a:chOff x="2397524" y="3379972"/>
            <a:chExt cx="4508500" cy="904875"/>
          </a:xfrm>
        </p:grpSpPr>
        <p:pic>
          <p:nvPicPr>
            <p:cNvPr id="579" name="Google Shape;579;p1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580" name="Google Shape;580;p1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a:t>
              </a:r>
              <a:endParaRPr/>
            </a:p>
          </p:txBody>
        </p:sp>
      </p:grpSp>
      <p:grpSp>
        <p:nvGrpSpPr>
          <p:cNvPr id="581" name="Google Shape;581;p12"/>
          <p:cNvGrpSpPr/>
          <p:nvPr/>
        </p:nvGrpSpPr>
        <p:grpSpPr>
          <a:xfrm>
            <a:off x="2448322" y="74775"/>
            <a:ext cx="3446504" cy="276999"/>
            <a:chOff x="2448322" y="74775"/>
            <a:chExt cx="3446504" cy="276999"/>
          </a:xfrm>
        </p:grpSpPr>
        <p:sp>
          <p:nvSpPr>
            <p:cNvPr id="582" name="Google Shape;582;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83" name="Google Shape;583;p12"/>
            <p:cNvCxnSpPr>
              <a:stCxn id="58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84" name="Google Shape;584;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585" name="Google Shape;585;p12"/>
          <p:cNvSpPr/>
          <p:nvPr/>
        </p:nvSpPr>
        <p:spPr>
          <a:xfrm>
            <a:off x="0" y="5035466"/>
            <a:ext cx="7200900" cy="376880"/>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6" name="Google Shape;586;p12"/>
          <p:cNvGrpSpPr/>
          <p:nvPr/>
        </p:nvGrpSpPr>
        <p:grpSpPr>
          <a:xfrm>
            <a:off x="102925" y="5079459"/>
            <a:ext cx="3526243" cy="276999"/>
            <a:chOff x="2448322" y="74775"/>
            <a:chExt cx="3526243" cy="276999"/>
          </a:xfrm>
        </p:grpSpPr>
        <p:sp>
          <p:nvSpPr>
            <p:cNvPr id="587" name="Google Shape;587;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88" name="Google Shape;588;p12"/>
            <p:cNvCxnSpPr>
              <a:stCxn id="58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89" name="Google Shape;589;p12"/>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90" name="Google Shape;590;p12"/>
          <p:cNvSpPr txBox="1"/>
          <p:nvPr/>
        </p:nvSpPr>
        <p:spPr>
          <a:xfrm>
            <a:off x="699785" y="5517176"/>
            <a:ext cx="18820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91" name="Google Shape;591;p12"/>
          <p:cNvCxnSpPr/>
          <p:nvPr/>
        </p:nvCxnSpPr>
        <p:spPr>
          <a:xfrm>
            <a:off x="2273172" y="646924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592" name="Google Shape;592;p12"/>
          <p:cNvCxnSpPr/>
          <p:nvPr/>
        </p:nvCxnSpPr>
        <p:spPr>
          <a:xfrm rot="10800000">
            <a:off x="384499" y="6469249"/>
            <a:ext cx="2259337" cy="0"/>
          </a:xfrm>
          <a:prstGeom prst="straightConnector1">
            <a:avLst/>
          </a:prstGeom>
          <a:noFill/>
          <a:ln w="9525" cap="flat" cmpd="sng">
            <a:solidFill>
              <a:srgbClr val="002060"/>
            </a:solidFill>
            <a:prstDash val="solid"/>
            <a:round/>
            <a:headEnd type="none" w="sm" len="sm"/>
            <a:tailEnd type="oval" w="med" len="med"/>
          </a:ln>
        </p:spPr>
      </p:cxnSp>
      <p:sp>
        <p:nvSpPr>
          <p:cNvPr id="593" name="Google Shape;593;p12"/>
          <p:cNvSpPr txBox="1"/>
          <p:nvPr/>
        </p:nvSpPr>
        <p:spPr>
          <a:xfrm>
            <a:off x="1154132" y="5990611"/>
            <a:ext cx="100897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0,037*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1 caso</a:t>
            </a:r>
            <a:endParaRPr sz="1200" b="1">
              <a:solidFill>
                <a:schemeClr val="dk1"/>
              </a:solidFill>
              <a:latin typeface="Arial Narrow"/>
              <a:ea typeface="Arial Narrow"/>
              <a:cs typeface="Arial Narrow"/>
              <a:sym typeface="Arial Narrow"/>
            </a:endParaRPr>
          </a:p>
        </p:txBody>
      </p:sp>
      <p:sp>
        <p:nvSpPr>
          <p:cNvPr id="594" name="Google Shape;594;p12"/>
          <p:cNvSpPr txBox="1"/>
          <p:nvPr/>
        </p:nvSpPr>
        <p:spPr>
          <a:xfrm>
            <a:off x="1268421" y="6591704"/>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Brotes con investigación de campo</a:t>
            </a:r>
            <a:endParaRPr/>
          </a:p>
        </p:txBody>
      </p:sp>
      <p:sp>
        <p:nvSpPr>
          <p:cNvPr id="595" name="Google Shape;595;p12"/>
          <p:cNvSpPr txBox="1"/>
          <p:nvPr/>
        </p:nvSpPr>
        <p:spPr>
          <a:xfrm>
            <a:off x="1568989" y="6853314"/>
            <a:ext cx="20601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Brotes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(sin brotes hasta este período)</a:t>
            </a:r>
            <a:endParaRPr sz="1200" b="1">
              <a:solidFill>
                <a:schemeClr val="dk1"/>
              </a:solidFill>
              <a:latin typeface="Arial Narrow"/>
              <a:ea typeface="Arial Narrow"/>
              <a:cs typeface="Arial Narrow"/>
              <a:sym typeface="Arial Narrow"/>
            </a:endParaRPr>
          </a:p>
        </p:txBody>
      </p:sp>
      <p:sp>
        <p:nvSpPr>
          <p:cNvPr id="596" name="Google Shape;596;p12"/>
          <p:cNvSpPr txBox="1"/>
          <p:nvPr/>
        </p:nvSpPr>
        <p:spPr>
          <a:xfrm>
            <a:off x="2512014" y="5517176"/>
            <a:ext cx="20824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Proporción de incidencia de meningitis bacterianas  en menores de 5 años</a:t>
            </a:r>
            <a:endParaRPr sz="1000" b="1">
              <a:solidFill>
                <a:schemeClr val="dk1"/>
              </a:solidFill>
              <a:latin typeface="Arial Narrow"/>
              <a:ea typeface="Arial Narrow"/>
              <a:cs typeface="Arial Narrow"/>
              <a:sym typeface="Arial Narrow"/>
            </a:endParaRPr>
          </a:p>
        </p:txBody>
      </p:sp>
      <p:sp>
        <p:nvSpPr>
          <p:cNvPr id="597" name="Google Shape;597;p12"/>
          <p:cNvSpPr txBox="1"/>
          <p:nvPr/>
        </p:nvSpPr>
        <p:spPr>
          <a:xfrm>
            <a:off x="266001" y="2843808"/>
            <a:ext cx="167706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  Caso -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598" name="Google Shape;598;p1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Pág..12 </a:t>
            </a:r>
            <a:endParaRPr sz="1050" b="1">
              <a:solidFill>
                <a:schemeClr val="dk1"/>
              </a:solidFill>
              <a:latin typeface="Arial Narrow"/>
              <a:ea typeface="Arial Narrow"/>
              <a:cs typeface="Arial Narrow"/>
              <a:sym typeface="Arial Narrow"/>
            </a:endParaRPr>
          </a:p>
        </p:txBody>
      </p:sp>
      <p:sp>
        <p:nvSpPr>
          <p:cNvPr id="599" name="Google Shape;599;p12"/>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Meningitis</a:t>
            </a:r>
            <a:endParaRPr sz="2400" b="1">
              <a:solidFill>
                <a:srgbClr val="C00000"/>
              </a:solidFill>
              <a:latin typeface="Arial Narrow"/>
              <a:ea typeface="Arial Narrow"/>
              <a:cs typeface="Arial Narrow"/>
              <a:sym typeface="Arial Narrow"/>
            </a:endParaRPr>
          </a:p>
        </p:txBody>
      </p:sp>
      <p:sp>
        <p:nvSpPr>
          <p:cNvPr id="600" name="Google Shape;600;p12"/>
          <p:cNvSpPr txBox="1"/>
          <p:nvPr/>
        </p:nvSpPr>
        <p:spPr>
          <a:xfrm>
            <a:off x="3205106" y="5976806"/>
            <a:ext cx="7697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sp>
        <p:nvSpPr>
          <p:cNvPr id="601" name="Google Shape;601;p12"/>
          <p:cNvSpPr/>
          <p:nvPr/>
        </p:nvSpPr>
        <p:spPr>
          <a:xfrm>
            <a:off x="2240972" y="2387050"/>
            <a:ext cx="4959928"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02" name="Google Shape;602;p12"/>
          <p:cNvGrpSpPr/>
          <p:nvPr/>
        </p:nvGrpSpPr>
        <p:grpSpPr>
          <a:xfrm>
            <a:off x="2518376" y="2490476"/>
            <a:ext cx="3446504" cy="276999"/>
            <a:chOff x="2448322" y="74775"/>
            <a:chExt cx="3446504" cy="276999"/>
          </a:xfrm>
        </p:grpSpPr>
        <p:sp>
          <p:nvSpPr>
            <p:cNvPr id="603" name="Google Shape;603;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04" name="Google Shape;604;p12"/>
            <p:cNvCxnSpPr>
              <a:stCxn id="60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05" name="Google Shape;605;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606" name="Google Shape;606;p12"/>
          <p:cNvGrpSpPr/>
          <p:nvPr/>
        </p:nvGrpSpPr>
        <p:grpSpPr>
          <a:xfrm>
            <a:off x="2566197" y="4103409"/>
            <a:ext cx="1229607" cy="650645"/>
            <a:chOff x="-14122" y="7072716"/>
            <a:chExt cx="1229607" cy="650645"/>
          </a:xfrm>
        </p:grpSpPr>
        <p:sp>
          <p:nvSpPr>
            <p:cNvPr id="607" name="Google Shape;607;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608" name="Google Shape;608;p12"/>
            <p:cNvSpPr/>
            <p:nvPr/>
          </p:nvSpPr>
          <p:spPr>
            <a:xfrm>
              <a:off x="82073" y="7363321"/>
              <a:ext cx="867541"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sz="1400" b="1">
                <a:solidFill>
                  <a:schemeClr val="dk1"/>
                </a:solidFill>
                <a:latin typeface="Arial Narrow"/>
                <a:ea typeface="Arial Narrow"/>
                <a:cs typeface="Arial Narrow"/>
                <a:sym typeface="Arial Narrow"/>
              </a:endParaRPr>
            </a:p>
          </p:txBody>
        </p:sp>
      </p:grpSp>
      <p:pic>
        <p:nvPicPr>
          <p:cNvPr id="609" name="Google Shape;609;p12"/>
          <p:cNvPicPr preferRelativeResize="0"/>
          <p:nvPr/>
        </p:nvPicPr>
        <p:blipFill rotWithShape="1">
          <a:blip r:embed="rId6">
            <a:alphaModFix/>
          </a:blip>
          <a:srcRect r="83073"/>
          <a:stretch/>
        </p:blipFill>
        <p:spPr>
          <a:xfrm>
            <a:off x="2772737" y="3342424"/>
            <a:ext cx="804283" cy="850900"/>
          </a:xfrm>
          <a:prstGeom prst="rect">
            <a:avLst/>
          </a:prstGeom>
          <a:noFill/>
          <a:ln>
            <a:noFill/>
          </a:ln>
        </p:spPr>
      </p:pic>
      <p:pic>
        <p:nvPicPr>
          <p:cNvPr id="610" name="Google Shape;610;p12"/>
          <p:cNvPicPr preferRelativeResize="0"/>
          <p:nvPr/>
        </p:nvPicPr>
        <p:blipFill rotWithShape="1">
          <a:blip r:embed="rId6">
            <a:alphaModFix/>
          </a:blip>
          <a:srcRect l="28990" t="-1382" r="53580" b="1382"/>
          <a:stretch/>
        </p:blipFill>
        <p:spPr>
          <a:xfrm>
            <a:off x="3831795" y="3331261"/>
            <a:ext cx="828105" cy="850900"/>
          </a:xfrm>
          <a:prstGeom prst="rect">
            <a:avLst/>
          </a:prstGeom>
          <a:noFill/>
          <a:ln>
            <a:noFill/>
          </a:ln>
        </p:spPr>
      </p:pic>
      <p:grpSp>
        <p:nvGrpSpPr>
          <p:cNvPr id="611" name="Google Shape;611;p12"/>
          <p:cNvGrpSpPr/>
          <p:nvPr/>
        </p:nvGrpSpPr>
        <p:grpSpPr>
          <a:xfrm>
            <a:off x="3646317" y="4103409"/>
            <a:ext cx="1229607" cy="650645"/>
            <a:chOff x="-14122" y="7072716"/>
            <a:chExt cx="1229607" cy="650645"/>
          </a:xfrm>
        </p:grpSpPr>
        <p:sp>
          <p:nvSpPr>
            <p:cNvPr id="612" name="Google Shape;612;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613" name="Google Shape;613;p12"/>
            <p:cNvSpPr/>
            <p:nvPr/>
          </p:nvSpPr>
          <p:spPr>
            <a:xfrm>
              <a:off x="156035" y="7363321"/>
              <a:ext cx="89587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pic>
        <p:nvPicPr>
          <p:cNvPr id="614" name="Google Shape;614;p12"/>
          <p:cNvPicPr preferRelativeResize="0"/>
          <p:nvPr/>
        </p:nvPicPr>
        <p:blipFill rotWithShape="1">
          <a:blip r:embed="rId7">
            <a:alphaModFix/>
          </a:blip>
          <a:srcRect l="13773" r="11756"/>
          <a:stretch/>
        </p:blipFill>
        <p:spPr>
          <a:xfrm>
            <a:off x="5993195" y="3447360"/>
            <a:ext cx="762489" cy="737854"/>
          </a:xfrm>
          <a:prstGeom prst="rect">
            <a:avLst/>
          </a:prstGeom>
          <a:noFill/>
          <a:ln>
            <a:noFill/>
          </a:ln>
        </p:spPr>
      </p:pic>
      <p:pic>
        <p:nvPicPr>
          <p:cNvPr id="615" name="Google Shape;615;p12" descr="https://www.comb.cat/Upload/Imatges/2979.JPG"/>
          <p:cNvPicPr preferRelativeResize="0"/>
          <p:nvPr/>
        </p:nvPicPr>
        <p:blipFill rotWithShape="1">
          <a:blip r:embed="rId8">
            <a:alphaModFix/>
          </a:blip>
          <a:srcRect l="20417" t="9029" r="28520" b="12182"/>
          <a:stretch/>
        </p:blipFill>
        <p:spPr>
          <a:xfrm>
            <a:off x="4948070" y="3356567"/>
            <a:ext cx="831338" cy="808094"/>
          </a:xfrm>
          <a:prstGeom prst="rect">
            <a:avLst/>
          </a:prstGeom>
          <a:noFill/>
          <a:ln>
            <a:noFill/>
          </a:ln>
        </p:spPr>
      </p:pic>
      <p:grpSp>
        <p:nvGrpSpPr>
          <p:cNvPr id="616" name="Google Shape;616;p12"/>
          <p:cNvGrpSpPr/>
          <p:nvPr/>
        </p:nvGrpSpPr>
        <p:grpSpPr>
          <a:xfrm>
            <a:off x="4765855" y="4074086"/>
            <a:ext cx="1229607" cy="664293"/>
            <a:chOff x="-14122" y="7072716"/>
            <a:chExt cx="1229607" cy="664293"/>
          </a:xfrm>
        </p:grpSpPr>
        <p:sp>
          <p:nvSpPr>
            <p:cNvPr id="617" name="Google Shape;617;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sz="1200" b="1" u="sng">
                <a:solidFill>
                  <a:schemeClr val="dk1"/>
                </a:solidFill>
                <a:latin typeface="Arial Narrow"/>
                <a:ea typeface="Arial Narrow"/>
                <a:cs typeface="Arial Narrow"/>
                <a:sym typeface="Arial Narrow"/>
              </a:endParaRPr>
            </a:p>
          </p:txBody>
        </p:sp>
        <p:sp>
          <p:nvSpPr>
            <p:cNvPr id="618" name="Google Shape;618;p12"/>
            <p:cNvSpPr/>
            <p:nvPr/>
          </p:nvSpPr>
          <p:spPr>
            <a:xfrm>
              <a:off x="195897" y="7376969"/>
              <a:ext cx="905303"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a:t>
              </a:r>
              <a:endParaRPr sz="1400" b="1">
                <a:solidFill>
                  <a:schemeClr val="dk1"/>
                </a:solidFill>
                <a:latin typeface="Arial Narrow"/>
                <a:ea typeface="Arial Narrow"/>
                <a:cs typeface="Arial Narrow"/>
                <a:sym typeface="Arial Narrow"/>
              </a:endParaRPr>
            </a:p>
          </p:txBody>
        </p:sp>
      </p:grpSp>
      <p:grpSp>
        <p:nvGrpSpPr>
          <p:cNvPr id="619" name="Google Shape;619;p12"/>
          <p:cNvGrpSpPr/>
          <p:nvPr/>
        </p:nvGrpSpPr>
        <p:grpSpPr>
          <a:xfrm>
            <a:off x="5823459" y="4064492"/>
            <a:ext cx="1229607" cy="664293"/>
            <a:chOff x="-14122" y="7072716"/>
            <a:chExt cx="1229607" cy="664293"/>
          </a:xfrm>
        </p:grpSpPr>
        <p:sp>
          <p:nvSpPr>
            <p:cNvPr id="620" name="Google Shape;620;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sz="1200" b="1" u="sng">
                <a:solidFill>
                  <a:schemeClr val="dk1"/>
                </a:solidFill>
                <a:latin typeface="Arial Narrow"/>
                <a:ea typeface="Arial Narrow"/>
                <a:cs typeface="Arial Narrow"/>
                <a:sym typeface="Arial Narrow"/>
              </a:endParaRPr>
            </a:p>
          </p:txBody>
        </p:sp>
        <p:sp>
          <p:nvSpPr>
            <p:cNvPr id="621" name="Google Shape;621;p12"/>
            <p:cNvSpPr/>
            <p:nvPr/>
          </p:nvSpPr>
          <p:spPr>
            <a:xfrm>
              <a:off x="209546" y="7376969"/>
              <a:ext cx="82971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sp>
        <p:nvSpPr>
          <p:cNvPr id="622" name="Google Shape;622;p12"/>
          <p:cNvSpPr/>
          <p:nvPr/>
        </p:nvSpPr>
        <p:spPr>
          <a:xfrm>
            <a:off x="-4561" y="746117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23" name="Google Shape;623;p12"/>
          <p:cNvGrpSpPr/>
          <p:nvPr/>
        </p:nvGrpSpPr>
        <p:grpSpPr>
          <a:xfrm>
            <a:off x="192088" y="7514089"/>
            <a:ext cx="3446504" cy="276999"/>
            <a:chOff x="2448322" y="33831"/>
            <a:chExt cx="3446504" cy="276999"/>
          </a:xfrm>
        </p:grpSpPr>
        <p:sp>
          <p:nvSpPr>
            <p:cNvPr id="624" name="Google Shape;624;p1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25" name="Google Shape;625;p12"/>
            <p:cNvCxnSpPr>
              <a:stCxn id="624"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626" name="Google Shape;626;p1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627" name="Google Shape;627;p12"/>
          <p:cNvSpPr txBox="1"/>
          <p:nvPr/>
        </p:nvSpPr>
        <p:spPr>
          <a:xfrm>
            <a:off x="-4949" y="8100392"/>
            <a:ext cx="7180824"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Con relación a las Meningitis bacterianas. Se notificó un caso probable por Meningococo con condición final muerto, la unidad de análisis concluyó que la mortalidad no fue atribuible a la Meningitis.</a:t>
            </a:r>
            <a:endParaRPr sz="1000">
              <a:solidFill>
                <a:schemeClr val="dk1"/>
              </a:solidFill>
              <a:latin typeface="Arial Narrow"/>
              <a:ea typeface="Arial Narrow"/>
              <a:cs typeface="Arial Narrow"/>
              <a:sym typeface="Arial Narrow"/>
            </a:endParaRPr>
          </a:p>
        </p:txBody>
      </p:sp>
      <p:sp>
        <p:nvSpPr>
          <p:cNvPr id="628" name="Google Shape;628;p12"/>
          <p:cNvSpPr txBox="1"/>
          <p:nvPr/>
        </p:nvSpPr>
        <p:spPr>
          <a:xfrm>
            <a:off x="-89980" y="4516131"/>
            <a:ext cx="23040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200% menos Comparado con el mismo  </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período del año anterior</a:t>
            </a:r>
            <a:endParaRPr sz="1000" b="1">
              <a:solidFill>
                <a:schemeClr val="dk1"/>
              </a:solidFill>
              <a:latin typeface="Arial Narrow"/>
              <a:ea typeface="Arial Narrow"/>
              <a:cs typeface="Arial Narrow"/>
              <a:sym typeface="Arial Narrow"/>
            </a:endParaRPr>
          </a:p>
        </p:txBody>
      </p:sp>
      <p:grpSp>
        <p:nvGrpSpPr>
          <p:cNvPr id="629" name="Google Shape;629;p12"/>
          <p:cNvGrpSpPr/>
          <p:nvPr/>
        </p:nvGrpSpPr>
        <p:grpSpPr>
          <a:xfrm>
            <a:off x="2674054" y="2923234"/>
            <a:ext cx="1642872" cy="453798"/>
            <a:chOff x="402094" y="486270"/>
            <a:chExt cx="2369636" cy="453798"/>
          </a:xfrm>
        </p:grpSpPr>
        <p:sp>
          <p:nvSpPr>
            <p:cNvPr id="630" name="Google Shape;630;p12"/>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12"/>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632" name="Google Shape;632;p12"/>
          <p:cNvGrpSpPr/>
          <p:nvPr/>
        </p:nvGrpSpPr>
        <p:grpSpPr>
          <a:xfrm>
            <a:off x="4887448" y="2918562"/>
            <a:ext cx="1809346" cy="436842"/>
            <a:chOff x="3060727" y="484500"/>
            <a:chExt cx="2369636" cy="436842"/>
          </a:xfrm>
        </p:grpSpPr>
        <p:sp>
          <p:nvSpPr>
            <p:cNvPr id="633" name="Google Shape;633;p1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12"/>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Edad</a:t>
              </a:r>
              <a:endParaRPr sz="1600" b="1">
                <a:solidFill>
                  <a:schemeClr val="dk1"/>
                </a:solidFill>
                <a:latin typeface="Arial Narrow"/>
                <a:ea typeface="Arial Narrow"/>
                <a:cs typeface="Arial Narrow"/>
                <a:sym typeface="Arial Narrow"/>
              </a:endParaRPr>
            </a:p>
          </p:txBody>
        </p:sp>
      </p:grpSp>
      <p:pic>
        <p:nvPicPr>
          <p:cNvPr id="635" name="Google Shape;635;p12"/>
          <p:cNvPicPr preferRelativeResize="0"/>
          <p:nvPr/>
        </p:nvPicPr>
        <p:blipFill rotWithShape="1">
          <a:blip r:embed="rId9">
            <a:alphaModFix/>
          </a:blip>
          <a:srcRect/>
          <a:stretch/>
        </p:blipFill>
        <p:spPr>
          <a:xfrm>
            <a:off x="2273172" y="393838"/>
            <a:ext cx="4779894" cy="14441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13"/>
          <p:cNvPicPr preferRelativeResize="0"/>
          <p:nvPr/>
        </p:nvPicPr>
        <p:blipFill rotWithShape="1">
          <a:blip r:embed="rId3">
            <a:alphaModFix/>
          </a:blip>
          <a:srcRect/>
          <a:stretch/>
        </p:blipFill>
        <p:spPr>
          <a:xfrm>
            <a:off x="3593226" y="3128211"/>
            <a:ext cx="1735416" cy="2235877"/>
          </a:xfrm>
          <a:prstGeom prst="rect">
            <a:avLst/>
          </a:prstGeom>
          <a:noFill/>
          <a:ln>
            <a:noFill/>
          </a:ln>
        </p:spPr>
      </p:pic>
      <p:pic>
        <p:nvPicPr>
          <p:cNvPr id="642" name="Google Shape;642;p13"/>
          <p:cNvPicPr preferRelativeResize="0"/>
          <p:nvPr/>
        </p:nvPicPr>
        <p:blipFill rotWithShape="1">
          <a:blip r:embed="rId4">
            <a:alphaModFix/>
          </a:blip>
          <a:srcRect/>
          <a:stretch/>
        </p:blipFill>
        <p:spPr>
          <a:xfrm>
            <a:off x="3592815" y="516134"/>
            <a:ext cx="1735827" cy="2373282"/>
          </a:xfrm>
          <a:prstGeom prst="rect">
            <a:avLst/>
          </a:prstGeom>
          <a:noFill/>
          <a:ln>
            <a:noFill/>
          </a:ln>
        </p:spPr>
      </p:pic>
      <p:sp>
        <p:nvSpPr>
          <p:cNvPr id="643" name="Google Shape;643;p13"/>
          <p:cNvSpPr/>
          <p:nvPr/>
        </p:nvSpPr>
        <p:spPr>
          <a:xfrm>
            <a:off x="-2"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1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Pág..13 </a:t>
            </a:r>
            <a:endParaRPr sz="1050" b="1">
              <a:solidFill>
                <a:schemeClr val="dk1"/>
              </a:solidFill>
              <a:latin typeface="Arial Narrow"/>
              <a:ea typeface="Arial Narrow"/>
              <a:cs typeface="Arial Narrow"/>
              <a:sym typeface="Arial Narrow"/>
            </a:endParaRPr>
          </a:p>
        </p:txBody>
      </p:sp>
      <p:grpSp>
        <p:nvGrpSpPr>
          <p:cNvPr id="645" name="Google Shape;645;p13"/>
          <p:cNvGrpSpPr/>
          <p:nvPr/>
        </p:nvGrpSpPr>
        <p:grpSpPr>
          <a:xfrm>
            <a:off x="126430" y="59386"/>
            <a:ext cx="4338116" cy="276999"/>
            <a:chOff x="2448322" y="74775"/>
            <a:chExt cx="4338116" cy="276999"/>
          </a:xfrm>
        </p:grpSpPr>
        <p:sp>
          <p:nvSpPr>
            <p:cNvPr id="646" name="Google Shape;646;p1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47" name="Google Shape;647;p13"/>
            <p:cNvCxnSpPr>
              <a:stCxn id="6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48" name="Google Shape;648;p13"/>
            <p:cNvSpPr txBox="1"/>
            <p:nvPr/>
          </p:nvSpPr>
          <p:spPr>
            <a:xfrm>
              <a:off x="3302538" y="74775"/>
              <a:ext cx="34839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Otros eventos inmunoprevenibles de baja frecuencia</a:t>
              </a:r>
              <a:endParaRPr sz="1200" b="1">
                <a:solidFill>
                  <a:schemeClr val="dk1"/>
                </a:solidFill>
                <a:latin typeface="Arial Narrow"/>
                <a:ea typeface="Arial Narrow"/>
                <a:cs typeface="Arial Narrow"/>
                <a:sym typeface="Arial Narrow"/>
              </a:endParaRPr>
            </a:p>
          </p:txBody>
        </p:sp>
      </p:grpSp>
      <p:pic>
        <p:nvPicPr>
          <p:cNvPr id="649" name="Google Shape;649;p13"/>
          <p:cNvPicPr preferRelativeResize="0"/>
          <p:nvPr/>
        </p:nvPicPr>
        <p:blipFill rotWithShape="1">
          <a:blip r:embed="rId5">
            <a:alphaModFix/>
          </a:blip>
          <a:srcRect/>
          <a:stretch/>
        </p:blipFill>
        <p:spPr>
          <a:xfrm>
            <a:off x="-33844" y="504056"/>
            <a:ext cx="1971345" cy="2514596"/>
          </a:xfrm>
          <a:prstGeom prst="rect">
            <a:avLst/>
          </a:prstGeom>
          <a:noFill/>
          <a:ln>
            <a:noFill/>
          </a:ln>
        </p:spPr>
      </p:pic>
      <p:sp>
        <p:nvSpPr>
          <p:cNvPr id="650" name="Google Shape;650;p13"/>
          <p:cNvSpPr txBox="1"/>
          <p:nvPr/>
        </p:nvSpPr>
        <p:spPr>
          <a:xfrm>
            <a:off x="50" y="1043608"/>
            <a:ext cx="209575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3 - 2023</a:t>
            </a:r>
            <a:endParaRPr sz="900" b="1">
              <a:solidFill>
                <a:schemeClr val="dk1"/>
              </a:solidFill>
              <a:latin typeface="Arial Narrow"/>
              <a:ea typeface="Arial Narrow"/>
              <a:cs typeface="Arial Narrow"/>
              <a:sym typeface="Arial Narrow"/>
            </a:endParaRPr>
          </a:p>
        </p:txBody>
      </p:sp>
      <p:sp>
        <p:nvSpPr>
          <p:cNvPr id="651" name="Google Shape;651;p13"/>
          <p:cNvSpPr txBox="1"/>
          <p:nvPr/>
        </p:nvSpPr>
        <p:spPr>
          <a:xfrm>
            <a:off x="72058" y="772124"/>
            <a:ext cx="1905130"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Parálisis Flácida</a:t>
            </a:r>
            <a:endParaRPr sz="1600" b="1">
              <a:solidFill>
                <a:srgbClr val="C00000"/>
              </a:solidFill>
              <a:latin typeface="Arial Narrow"/>
              <a:ea typeface="Arial Narrow"/>
              <a:cs typeface="Arial Narrow"/>
              <a:sym typeface="Arial Narrow"/>
            </a:endParaRPr>
          </a:p>
        </p:txBody>
      </p:sp>
      <p:sp>
        <p:nvSpPr>
          <p:cNvPr id="652" name="Google Shape;652;p13"/>
          <p:cNvSpPr/>
          <p:nvPr/>
        </p:nvSpPr>
        <p:spPr>
          <a:xfrm>
            <a:off x="-37977" y="2910722"/>
            <a:ext cx="7257607" cy="210893"/>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13"/>
          <p:cNvSpPr txBox="1"/>
          <p:nvPr/>
        </p:nvSpPr>
        <p:spPr>
          <a:xfrm>
            <a:off x="3479568" y="558210"/>
            <a:ext cx="1951371"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Síndrome de rubeola congénita</a:t>
            </a:r>
            <a:endParaRPr/>
          </a:p>
        </p:txBody>
      </p:sp>
      <p:pic>
        <p:nvPicPr>
          <p:cNvPr id="654" name="Google Shape;654;p13"/>
          <p:cNvPicPr preferRelativeResize="0"/>
          <p:nvPr/>
        </p:nvPicPr>
        <p:blipFill rotWithShape="1">
          <a:blip r:embed="rId6">
            <a:alphaModFix/>
          </a:blip>
          <a:srcRect/>
          <a:stretch/>
        </p:blipFill>
        <p:spPr>
          <a:xfrm>
            <a:off x="-41080" y="3128211"/>
            <a:ext cx="1978581" cy="2391474"/>
          </a:xfrm>
          <a:prstGeom prst="rect">
            <a:avLst/>
          </a:prstGeom>
          <a:noFill/>
          <a:ln>
            <a:noFill/>
          </a:ln>
        </p:spPr>
      </p:pic>
      <p:sp>
        <p:nvSpPr>
          <p:cNvPr id="655" name="Google Shape;655;p13"/>
          <p:cNvSpPr/>
          <p:nvPr/>
        </p:nvSpPr>
        <p:spPr>
          <a:xfrm>
            <a:off x="-26344" y="5364088"/>
            <a:ext cx="7227244" cy="19461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13"/>
          <p:cNvSpPr txBox="1"/>
          <p:nvPr/>
        </p:nvSpPr>
        <p:spPr>
          <a:xfrm>
            <a:off x="-77910" y="3750238"/>
            <a:ext cx="1902957"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3 - 2023</a:t>
            </a:r>
            <a:endParaRPr sz="900" b="1">
              <a:solidFill>
                <a:schemeClr val="dk1"/>
              </a:solidFill>
              <a:latin typeface="Arial Narrow"/>
              <a:ea typeface="Arial Narrow"/>
              <a:cs typeface="Arial Narrow"/>
              <a:sym typeface="Arial Narrow"/>
            </a:endParaRPr>
          </a:p>
        </p:txBody>
      </p:sp>
      <p:sp>
        <p:nvSpPr>
          <p:cNvPr id="657" name="Google Shape;657;p13"/>
          <p:cNvSpPr txBox="1"/>
          <p:nvPr/>
        </p:nvSpPr>
        <p:spPr>
          <a:xfrm>
            <a:off x="-77910" y="3306281"/>
            <a:ext cx="202217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Tétanos accidental</a:t>
            </a:r>
            <a:endParaRPr sz="1600" b="1">
              <a:solidFill>
                <a:srgbClr val="C00000"/>
              </a:solidFill>
              <a:latin typeface="Arial Narrow"/>
              <a:ea typeface="Arial Narrow"/>
              <a:cs typeface="Arial Narrow"/>
              <a:sym typeface="Arial Narrow"/>
            </a:endParaRPr>
          </a:p>
        </p:txBody>
      </p:sp>
      <p:sp>
        <p:nvSpPr>
          <p:cNvPr id="658" name="Google Shape;658;p13"/>
          <p:cNvSpPr txBox="1"/>
          <p:nvPr/>
        </p:nvSpPr>
        <p:spPr>
          <a:xfrm>
            <a:off x="1886974" y="523655"/>
            <a:ext cx="1668137"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12 se han notificado dos casos probables con residencia en Medellín para este evento. A la espera del resultado de las pruebas.</a:t>
            </a:r>
            <a:endParaRPr sz="1100">
              <a:solidFill>
                <a:schemeClr val="dk1"/>
              </a:solidFill>
              <a:latin typeface="Arial Narrow"/>
              <a:ea typeface="Arial Narrow"/>
              <a:cs typeface="Arial Narrow"/>
              <a:sym typeface="Arial Narrow"/>
            </a:endParaRPr>
          </a:p>
        </p:txBody>
      </p:sp>
      <p:sp>
        <p:nvSpPr>
          <p:cNvPr id="659" name="Google Shape;659;p13"/>
          <p:cNvSpPr txBox="1"/>
          <p:nvPr/>
        </p:nvSpPr>
        <p:spPr>
          <a:xfrm>
            <a:off x="3464655" y="3614115"/>
            <a:ext cx="1951371"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3-2023</a:t>
            </a:r>
            <a:endParaRPr sz="900" b="1">
              <a:solidFill>
                <a:schemeClr val="dk1"/>
              </a:solidFill>
              <a:latin typeface="Arial Narrow"/>
              <a:ea typeface="Arial Narrow"/>
              <a:cs typeface="Arial Narrow"/>
              <a:sym typeface="Arial Narrow"/>
            </a:endParaRPr>
          </a:p>
        </p:txBody>
      </p:sp>
      <p:sp>
        <p:nvSpPr>
          <p:cNvPr id="660" name="Google Shape;660;p13"/>
          <p:cNvSpPr txBox="1"/>
          <p:nvPr/>
        </p:nvSpPr>
        <p:spPr>
          <a:xfrm>
            <a:off x="3240338" y="3189766"/>
            <a:ext cx="242339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EAPV</a:t>
            </a:r>
            <a:endParaRPr sz="1600" b="1">
              <a:solidFill>
                <a:srgbClr val="C00000"/>
              </a:solidFill>
              <a:latin typeface="Arial Narrow"/>
              <a:ea typeface="Arial Narrow"/>
              <a:cs typeface="Arial Narrow"/>
              <a:sym typeface="Arial Narrow"/>
            </a:endParaRPr>
          </a:p>
        </p:txBody>
      </p:sp>
      <p:sp>
        <p:nvSpPr>
          <p:cNvPr id="661" name="Google Shape;661;p13"/>
          <p:cNvSpPr txBox="1"/>
          <p:nvPr/>
        </p:nvSpPr>
        <p:spPr>
          <a:xfrm>
            <a:off x="5399020" y="504056"/>
            <a:ext cx="174731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12 se han notificado siete (7) casos  sospechosos de síndrome de rubeola congénita en residentes de la Ciudad, para una proporción de notificación de 0,39 casos por 10,000 nacidos vivos y  cumpliendo con la meta de notificación proporcional para este evento que debería estar en 0,07. todos los casos han sido descartados.</a:t>
            </a:r>
            <a:endParaRPr/>
          </a:p>
        </p:txBody>
      </p:sp>
      <p:sp>
        <p:nvSpPr>
          <p:cNvPr id="662" name="Google Shape;662;p13"/>
          <p:cNvSpPr txBox="1"/>
          <p:nvPr/>
        </p:nvSpPr>
        <p:spPr>
          <a:xfrm>
            <a:off x="1937501" y="3475558"/>
            <a:ext cx="1623594"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12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sp>
        <p:nvSpPr>
          <p:cNvPr id="663" name="Google Shape;663;p13"/>
          <p:cNvSpPr txBox="1"/>
          <p:nvPr/>
        </p:nvSpPr>
        <p:spPr>
          <a:xfrm>
            <a:off x="5430939" y="3446785"/>
            <a:ext cx="1604307" cy="10618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Hasta la semana epidemiológica 12  se han notificado 6 casos de EAPV en residentes de la ciudad, 2 descartados y 4 pendientes por clasificación.</a:t>
            </a:r>
            <a:endParaRPr sz="1050">
              <a:solidFill>
                <a:schemeClr val="dk1"/>
              </a:solidFill>
              <a:latin typeface="Arial Narrow"/>
              <a:ea typeface="Arial Narrow"/>
              <a:cs typeface="Arial Narrow"/>
              <a:sym typeface="Arial Narrow"/>
            </a:endParaRPr>
          </a:p>
        </p:txBody>
      </p:sp>
      <p:pic>
        <p:nvPicPr>
          <p:cNvPr id="664" name="Google Shape;664;p13"/>
          <p:cNvPicPr preferRelativeResize="0"/>
          <p:nvPr/>
        </p:nvPicPr>
        <p:blipFill rotWithShape="1">
          <a:blip r:embed="rId7">
            <a:alphaModFix/>
          </a:blip>
          <a:srcRect/>
          <a:stretch/>
        </p:blipFill>
        <p:spPr>
          <a:xfrm>
            <a:off x="-43996" y="5558706"/>
            <a:ext cx="1965732" cy="2272884"/>
          </a:xfrm>
          <a:prstGeom prst="rect">
            <a:avLst/>
          </a:prstGeom>
          <a:noFill/>
          <a:ln>
            <a:noFill/>
          </a:ln>
        </p:spPr>
      </p:pic>
      <p:sp>
        <p:nvSpPr>
          <p:cNvPr id="665" name="Google Shape;665;p13"/>
          <p:cNvSpPr txBox="1"/>
          <p:nvPr/>
        </p:nvSpPr>
        <p:spPr>
          <a:xfrm>
            <a:off x="32148" y="5985910"/>
            <a:ext cx="188240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3- 2022</a:t>
            </a:r>
            <a:endParaRPr sz="1050" b="1">
              <a:solidFill>
                <a:schemeClr val="dk1"/>
              </a:solidFill>
              <a:latin typeface="Arial Narrow"/>
              <a:ea typeface="Arial Narrow"/>
              <a:cs typeface="Arial Narrow"/>
              <a:sym typeface="Arial Narrow"/>
            </a:endParaRPr>
          </a:p>
        </p:txBody>
      </p:sp>
      <p:sp>
        <p:nvSpPr>
          <p:cNvPr id="666" name="Google Shape;666;p13"/>
          <p:cNvSpPr txBox="1"/>
          <p:nvPr/>
        </p:nvSpPr>
        <p:spPr>
          <a:xfrm>
            <a:off x="-174906" y="5623229"/>
            <a:ext cx="225399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Difteria</a:t>
            </a:r>
            <a:endParaRPr sz="1600" b="1">
              <a:solidFill>
                <a:srgbClr val="C00000"/>
              </a:solidFill>
              <a:latin typeface="Arial Narrow"/>
              <a:ea typeface="Arial Narrow"/>
              <a:cs typeface="Arial Narrow"/>
              <a:sym typeface="Arial Narrow"/>
            </a:endParaRPr>
          </a:p>
        </p:txBody>
      </p:sp>
      <p:sp>
        <p:nvSpPr>
          <p:cNvPr id="667" name="Google Shape;667;p13"/>
          <p:cNvSpPr/>
          <p:nvPr/>
        </p:nvSpPr>
        <p:spPr>
          <a:xfrm>
            <a:off x="-13172" y="7859249"/>
            <a:ext cx="5341814" cy="25202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13"/>
          <p:cNvSpPr txBox="1"/>
          <p:nvPr/>
        </p:nvSpPr>
        <p:spPr>
          <a:xfrm>
            <a:off x="1954958" y="6079909"/>
            <a:ext cx="1645490"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12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pic>
        <p:nvPicPr>
          <p:cNvPr id="669" name="Google Shape;669;p13"/>
          <p:cNvPicPr preferRelativeResize="0"/>
          <p:nvPr/>
        </p:nvPicPr>
        <p:blipFill rotWithShape="1">
          <a:blip r:embed="rId8">
            <a:alphaModFix/>
          </a:blip>
          <a:srcRect/>
          <a:stretch/>
        </p:blipFill>
        <p:spPr>
          <a:xfrm>
            <a:off x="3613563" y="5558706"/>
            <a:ext cx="1715080" cy="2272884"/>
          </a:xfrm>
          <a:prstGeom prst="rect">
            <a:avLst/>
          </a:prstGeom>
          <a:noFill/>
          <a:ln>
            <a:noFill/>
          </a:ln>
        </p:spPr>
      </p:pic>
      <p:sp>
        <p:nvSpPr>
          <p:cNvPr id="670" name="Google Shape;670;p13"/>
          <p:cNvSpPr txBox="1"/>
          <p:nvPr/>
        </p:nvSpPr>
        <p:spPr>
          <a:xfrm>
            <a:off x="3544599" y="6170339"/>
            <a:ext cx="18863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3 - 2022</a:t>
            </a:r>
            <a:endParaRPr sz="1050" b="1">
              <a:solidFill>
                <a:schemeClr val="dk1"/>
              </a:solidFill>
              <a:latin typeface="Arial Narrow"/>
              <a:ea typeface="Arial Narrow"/>
              <a:cs typeface="Arial Narrow"/>
              <a:sym typeface="Arial Narrow"/>
            </a:endParaRPr>
          </a:p>
        </p:txBody>
      </p:sp>
      <p:sp>
        <p:nvSpPr>
          <p:cNvPr id="671" name="Google Shape;671;p13"/>
          <p:cNvSpPr txBox="1"/>
          <p:nvPr/>
        </p:nvSpPr>
        <p:spPr>
          <a:xfrm>
            <a:off x="3546187" y="5581240"/>
            <a:ext cx="1782455"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Sarampión y Rubeola</a:t>
            </a:r>
            <a:endParaRPr sz="1600" b="1">
              <a:solidFill>
                <a:srgbClr val="C00000"/>
              </a:solidFill>
              <a:latin typeface="Arial Narrow"/>
              <a:ea typeface="Arial Narrow"/>
              <a:cs typeface="Arial Narrow"/>
              <a:sym typeface="Arial Narrow"/>
            </a:endParaRPr>
          </a:p>
        </p:txBody>
      </p:sp>
      <p:sp>
        <p:nvSpPr>
          <p:cNvPr id="672" name="Google Shape;672;p13"/>
          <p:cNvSpPr txBox="1"/>
          <p:nvPr/>
        </p:nvSpPr>
        <p:spPr>
          <a:xfrm>
            <a:off x="5315718" y="5725799"/>
            <a:ext cx="180704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12 se han notificado en residentes de la Ciudad 7 casos sospechosos de Rubeola  y 24 casos sospechosos de Sarampión, para una proporción de notificación de 1,35 casos por cada 100.000 habitantes, indicando esto que se cumple con la meta de notificación de Sarampión / Rubeola  proporcional en este periodo y que para el país  </a:t>
            </a:r>
            <a:endParaRPr sz="1100">
              <a:solidFill>
                <a:schemeClr val="dk1"/>
              </a:solidFill>
              <a:latin typeface="Arial Narrow"/>
              <a:ea typeface="Arial Narrow"/>
              <a:cs typeface="Arial Narrow"/>
              <a:sym typeface="Arial Narrow"/>
            </a:endParaRPr>
          </a:p>
        </p:txBody>
      </p:sp>
      <p:sp>
        <p:nvSpPr>
          <p:cNvPr id="673" name="Google Shape;673;p13"/>
          <p:cNvSpPr/>
          <p:nvPr/>
        </p:nvSpPr>
        <p:spPr>
          <a:xfrm>
            <a:off x="32148" y="8188012"/>
            <a:ext cx="709291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deber ser mayor a 2 casos por cada 100.000 habitantes durante un año (0,16 por período).  Adicionalmente,  15 de los casos de Sarampión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endParaRPr/>
          </a:p>
        </p:txBody>
      </p:sp>
      <p:sp>
        <p:nvSpPr>
          <p:cNvPr id="674" name="Google Shape;674;p13"/>
          <p:cNvSpPr txBox="1"/>
          <p:nvPr/>
        </p:nvSpPr>
        <p:spPr>
          <a:xfrm>
            <a:off x="3404160" y="1071294"/>
            <a:ext cx="2095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a:t>
            </a:r>
            <a:endParaRPr/>
          </a:p>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3 - 2023</a:t>
            </a:r>
            <a:endParaRPr sz="900" b="1">
              <a:solidFill>
                <a:schemeClr val="dk1"/>
              </a:solidFill>
              <a:latin typeface="Arial Narrow"/>
              <a:ea typeface="Arial Narrow"/>
              <a:cs typeface="Arial Narrow"/>
              <a:sym typeface="Arial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14"/>
          <p:cNvPicPr preferRelativeResize="0"/>
          <p:nvPr/>
        </p:nvPicPr>
        <p:blipFill rotWithShape="1">
          <a:blip r:embed="rId3">
            <a:alphaModFix/>
          </a:blip>
          <a:srcRect r="1301"/>
          <a:stretch/>
        </p:blipFill>
        <p:spPr>
          <a:xfrm>
            <a:off x="4078" y="-1"/>
            <a:ext cx="2148327" cy="2824179"/>
          </a:xfrm>
          <a:prstGeom prst="rect">
            <a:avLst/>
          </a:prstGeom>
          <a:noFill/>
          <a:ln>
            <a:noFill/>
          </a:ln>
        </p:spPr>
      </p:pic>
      <p:pic>
        <p:nvPicPr>
          <p:cNvPr id="680" name="Google Shape;680;p14"/>
          <p:cNvPicPr preferRelativeResize="0"/>
          <p:nvPr/>
        </p:nvPicPr>
        <p:blipFill rotWithShape="1">
          <a:blip r:embed="rId4">
            <a:alphaModFix/>
          </a:blip>
          <a:srcRect t="51431"/>
          <a:stretch/>
        </p:blipFill>
        <p:spPr>
          <a:xfrm>
            <a:off x="0" y="2824179"/>
            <a:ext cx="2180731" cy="2666962"/>
          </a:xfrm>
          <a:prstGeom prst="rect">
            <a:avLst/>
          </a:prstGeom>
          <a:noFill/>
          <a:ln>
            <a:noFill/>
          </a:ln>
        </p:spPr>
      </p:pic>
      <p:sp>
        <p:nvSpPr>
          <p:cNvPr id="681" name="Google Shape;681;p14"/>
          <p:cNvSpPr txBox="1"/>
          <p:nvPr/>
        </p:nvSpPr>
        <p:spPr>
          <a:xfrm>
            <a:off x="-29712" y="755576"/>
            <a:ext cx="220888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sz="1200" b="1">
              <a:solidFill>
                <a:schemeClr val="dk1"/>
              </a:solidFill>
              <a:latin typeface="Arial Narrow"/>
              <a:ea typeface="Arial Narrow"/>
              <a:cs typeface="Arial Narrow"/>
              <a:sym typeface="Arial Narrow"/>
            </a:endParaRPr>
          </a:p>
        </p:txBody>
      </p:sp>
      <p:sp>
        <p:nvSpPr>
          <p:cNvPr id="682" name="Google Shape;682;p14"/>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03  acumulado  de 2023. </a:t>
            </a:r>
            <a:endParaRPr sz="1100">
              <a:solidFill>
                <a:schemeClr val="dk1"/>
              </a:solidFill>
              <a:latin typeface="Arial Narrow"/>
              <a:ea typeface="Arial Narrow"/>
              <a:cs typeface="Arial Narrow"/>
              <a:sym typeface="Arial Narrow"/>
            </a:endParaRPr>
          </a:p>
        </p:txBody>
      </p:sp>
      <p:grpSp>
        <p:nvGrpSpPr>
          <p:cNvPr id="683" name="Google Shape;683;p14"/>
          <p:cNvGrpSpPr/>
          <p:nvPr/>
        </p:nvGrpSpPr>
        <p:grpSpPr>
          <a:xfrm>
            <a:off x="179214" y="4211960"/>
            <a:ext cx="1892650" cy="488476"/>
            <a:chOff x="2397524" y="3379972"/>
            <a:chExt cx="4508500" cy="904875"/>
          </a:xfrm>
        </p:grpSpPr>
        <p:pic>
          <p:nvPicPr>
            <p:cNvPr id="684" name="Google Shape;684;p1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685" name="Google Shape;685;p1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143</a:t>
              </a:r>
              <a:endParaRPr sz="2000" b="1">
                <a:solidFill>
                  <a:schemeClr val="dk1"/>
                </a:solidFill>
                <a:latin typeface="Arial Narrow"/>
                <a:ea typeface="Arial Narrow"/>
                <a:cs typeface="Arial Narrow"/>
                <a:sym typeface="Arial Narrow"/>
              </a:endParaRPr>
            </a:p>
          </p:txBody>
        </p:sp>
      </p:grpSp>
      <p:sp>
        <p:nvSpPr>
          <p:cNvPr id="686" name="Google Shape;686;p14"/>
          <p:cNvSpPr txBox="1"/>
          <p:nvPr/>
        </p:nvSpPr>
        <p:spPr>
          <a:xfrm>
            <a:off x="317056" y="4739632"/>
            <a:ext cx="194421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123,44% más respecto al mismo periodo del año anterior</a:t>
            </a:r>
            <a:endParaRPr sz="1200" b="1">
              <a:solidFill>
                <a:schemeClr val="dk1"/>
              </a:solidFill>
              <a:latin typeface="Arial Narrow"/>
              <a:ea typeface="Arial Narrow"/>
              <a:cs typeface="Arial Narrow"/>
              <a:sym typeface="Arial Narrow"/>
            </a:endParaRPr>
          </a:p>
        </p:txBody>
      </p:sp>
      <p:sp>
        <p:nvSpPr>
          <p:cNvPr id="687" name="Google Shape;687;p14"/>
          <p:cNvSpPr/>
          <p:nvPr/>
        </p:nvSpPr>
        <p:spPr>
          <a:xfrm>
            <a:off x="43792" y="480075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14"/>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03 acumulado de 2021-2023. </a:t>
            </a:r>
            <a:endParaRPr sz="1100">
              <a:solidFill>
                <a:schemeClr val="dk1"/>
              </a:solidFill>
              <a:latin typeface="Arial Narrow"/>
              <a:ea typeface="Arial Narrow"/>
              <a:cs typeface="Arial Narrow"/>
              <a:sym typeface="Arial Narrow"/>
            </a:endParaRPr>
          </a:p>
        </p:txBody>
      </p:sp>
      <p:grpSp>
        <p:nvGrpSpPr>
          <p:cNvPr id="689" name="Google Shape;689;p14"/>
          <p:cNvGrpSpPr/>
          <p:nvPr/>
        </p:nvGrpSpPr>
        <p:grpSpPr>
          <a:xfrm>
            <a:off x="2448322" y="74775"/>
            <a:ext cx="3446504" cy="276999"/>
            <a:chOff x="2448322" y="74775"/>
            <a:chExt cx="3446504" cy="276999"/>
          </a:xfrm>
        </p:grpSpPr>
        <p:sp>
          <p:nvSpPr>
            <p:cNvPr id="690" name="Google Shape;690;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91" name="Google Shape;691;p14"/>
            <p:cNvCxnSpPr>
              <a:stCxn id="69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92" name="Google Shape;692;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693" name="Google Shape;693;p14"/>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94" name="Google Shape;694;p14"/>
          <p:cNvGrpSpPr/>
          <p:nvPr/>
        </p:nvGrpSpPr>
        <p:grpSpPr>
          <a:xfrm>
            <a:off x="277404" y="5621632"/>
            <a:ext cx="3446504" cy="276999"/>
            <a:chOff x="2448322" y="74775"/>
            <a:chExt cx="3446504" cy="276999"/>
          </a:xfrm>
        </p:grpSpPr>
        <p:sp>
          <p:nvSpPr>
            <p:cNvPr id="695" name="Google Shape;695;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96" name="Google Shape;696;p14"/>
            <p:cNvCxnSpPr>
              <a:stCxn id="69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97" name="Google Shape;697;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698" name="Google Shape;698;p1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14</a:t>
            </a:r>
            <a:endParaRPr sz="1050" b="1">
              <a:solidFill>
                <a:schemeClr val="dk1"/>
              </a:solidFill>
              <a:latin typeface="Arial Narrow"/>
              <a:ea typeface="Arial Narrow"/>
              <a:cs typeface="Arial Narrow"/>
              <a:sym typeface="Arial Narrow"/>
            </a:endParaRPr>
          </a:p>
        </p:txBody>
      </p:sp>
      <p:sp>
        <p:nvSpPr>
          <p:cNvPr id="699" name="Google Shape;699;p14"/>
          <p:cNvSpPr txBox="1">
            <a:spLocks noGrp="1"/>
          </p:cNvSpPr>
          <p:nvPr>
            <p:ph type="ctrTitle"/>
          </p:nvPr>
        </p:nvSpPr>
        <p:spPr>
          <a:xfrm>
            <a:off x="-29713" y="216762"/>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A</a:t>
            </a:r>
            <a:endParaRPr sz="2500" b="1">
              <a:solidFill>
                <a:srgbClr val="C00000"/>
              </a:solidFill>
              <a:latin typeface="Arial Narrow"/>
              <a:ea typeface="Arial Narrow"/>
              <a:cs typeface="Arial Narrow"/>
              <a:sym typeface="Arial Narrow"/>
            </a:endParaRPr>
          </a:p>
        </p:txBody>
      </p:sp>
      <p:grpSp>
        <p:nvGrpSpPr>
          <p:cNvPr id="700" name="Google Shape;700;p14"/>
          <p:cNvGrpSpPr/>
          <p:nvPr/>
        </p:nvGrpSpPr>
        <p:grpSpPr>
          <a:xfrm>
            <a:off x="5114767" y="5635532"/>
            <a:ext cx="3526243" cy="276999"/>
            <a:chOff x="2448322" y="74775"/>
            <a:chExt cx="3526243" cy="276999"/>
          </a:xfrm>
        </p:grpSpPr>
        <p:sp>
          <p:nvSpPr>
            <p:cNvPr id="701" name="Google Shape;701;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02" name="Google Shape;702;p14"/>
            <p:cNvCxnSpPr>
              <a:stCxn id="7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03" name="Google Shape;703;p14"/>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pic>
        <p:nvPicPr>
          <p:cNvPr id="704" name="Google Shape;704;p14"/>
          <p:cNvPicPr preferRelativeResize="0"/>
          <p:nvPr/>
        </p:nvPicPr>
        <p:blipFill rotWithShape="1">
          <a:blip r:embed="rId6">
            <a:alphaModFix/>
          </a:blip>
          <a:srcRect l="50000" t="4286" r="8707" b="50000"/>
          <a:stretch/>
        </p:blipFill>
        <p:spPr>
          <a:xfrm>
            <a:off x="299945" y="1032575"/>
            <a:ext cx="1448718" cy="1603802"/>
          </a:xfrm>
          <a:prstGeom prst="rect">
            <a:avLst/>
          </a:prstGeom>
          <a:noFill/>
          <a:ln>
            <a:noFill/>
          </a:ln>
        </p:spPr>
      </p:pic>
      <p:sp>
        <p:nvSpPr>
          <p:cNvPr id="705" name="Google Shape;705;p14"/>
          <p:cNvSpPr/>
          <p:nvPr/>
        </p:nvSpPr>
        <p:spPr>
          <a:xfrm>
            <a:off x="87842" y="8722678"/>
            <a:ext cx="6896984"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03  acumulado  de  2023. </a:t>
            </a:r>
            <a:endParaRPr sz="1100">
              <a:solidFill>
                <a:schemeClr val="dk1"/>
              </a:solidFill>
              <a:latin typeface="Arial Narrow"/>
              <a:ea typeface="Arial Narrow"/>
              <a:cs typeface="Arial Narrow"/>
              <a:sym typeface="Arial Narrow"/>
            </a:endParaRPr>
          </a:p>
        </p:txBody>
      </p:sp>
      <p:sp>
        <p:nvSpPr>
          <p:cNvPr id="706" name="Google Shape;706;p14"/>
          <p:cNvSpPr txBox="1"/>
          <p:nvPr/>
        </p:nvSpPr>
        <p:spPr>
          <a:xfrm>
            <a:off x="4869555" y="6444208"/>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x 100,000 habitantes</a:t>
            </a:r>
            <a:endParaRPr sz="1100" b="1">
              <a:solidFill>
                <a:schemeClr val="dk1"/>
              </a:solidFill>
              <a:latin typeface="Arial Narrow"/>
              <a:ea typeface="Arial Narrow"/>
              <a:cs typeface="Arial Narrow"/>
              <a:sym typeface="Arial Narrow"/>
            </a:endParaRPr>
          </a:p>
        </p:txBody>
      </p:sp>
      <p:cxnSp>
        <p:nvCxnSpPr>
          <p:cNvPr id="707" name="Google Shape;707;p14"/>
          <p:cNvCxnSpPr/>
          <p:nvPr/>
        </p:nvCxnSpPr>
        <p:spPr>
          <a:xfrm>
            <a:off x="4939618" y="8604448"/>
            <a:ext cx="2222505" cy="0"/>
          </a:xfrm>
          <a:prstGeom prst="straightConnector1">
            <a:avLst/>
          </a:prstGeom>
          <a:noFill/>
          <a:ln w="9525" cap="flat" cmpd="sng">
            <a:solidFill>
              <a:srgbClr val="002060"/>
            </a:solidFill>
            <a:prstDash val="solid"/>
            <a:round/>
            <a:headEnd type="none" w="sm" len="sm"/>
            <a:tailEnd type="oval" w="med" len="med"/>
          </a:ln>
        </p:spPr>
      </p:cxnSp>
      <p:cxnSp>
        <p:nvCxnSpPr>
          <p:cNvPr id="708" name="Google Shape;708;p14"/>
          <p:cNvCxnSpPr/>
          <p:nvPr/>
        </p:nvCxnSpPr>
        <p:spPr>
          <a:xfrm rot="10800000">
            <a:off x="4869505" y="7380312"/>
            <a:ext cx="2259337" cy="0"/>
          </a:xfrm>
          <a:prstGeom prst="straightConnector1">
            <a:avLst/>
          </a:prstGeom>
          <a:noFill/>
          <a:ln w="9525" cap="flat" cmpd="sng">
            <a:solidFill>
              <a:srgbClr val="002060"/>
            </a:solidFill>
            <a:prstDash val="solid"/>
            <a:round/>
            <a:headEnd type="none" w="sm" len="sm"/>
            <a:tailEnd type="oval" w="med" len="med"/>
          </a:ln>
        </p:spPr>
      </p:cxnSp>
      <p:sp>
        <p:nvSpPr>
          <p:cNvPr id="709" name="Google Shape;709;p14"/>
          <p:cNvSpPr txBox="1"/>
          <p:nvPr/>
        </p:nvSpPr>
        <p:spPr>
          <a:xfrm>
            <a:off x="5164059" y="6804248"/>
            <a:ext cx="166423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5,47 * cada 100 mil</a:t>
            </a:r>
            <a:endParaRPr/>
          </a:p>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143 casos</a:t>
            </a:r>
            <a:endParaRPr sz="1400" b="1">
              <a:solidFill>
                <a:srgbClr val="C00000"/>
              </a:solidFill>
              <a:latin typeface="Arial Narrow"/>
              <a:ea typeface="Arial Narrow"/>
              <a:cs typeface="Arial Narrow"/>
              <a:sym typeface="Arial Narrow"/>
            </a:endParaRPr>
          </a:p>
        </p:txBody>
      </p:sp>
      <p:sp>
        <p:nvSpPr>
          <p:cNvPr id="710" name="Google Shape;710;p14"/>
          <p:cNvSpPr txBox="1"/>
          <p:nvPr/>
        </p:nvSpPr>
        <p:spPr>
          <a:xfrm>
            <a:off x="4746354" y="7524328"/>
            <a:ext cx="2382488"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1 año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100,000 habitantes</a:t>
            </a:r>
            <a:endParaRPr sz="1050" b="1">
              <a:solidFill>
                <a:schemeClr val="dk1"/>
              </a:solidFill>
              <a:latin typeface="Arial Narrow"/>
              <a:ea typeface="Arial Narrow"/>
              <a:cs typeface="Arial Narrow"/>
              <a:sym typeface="Arial Narrow"/>
            </a:endParaRPr>
          </a:p>
        </p:txBody>
      </p:sp>
      <p:sp>
        <p:nvSpPr>
          <p:cNvPr id="711" name="Google Shape;711;p14"/>
          <p:cNvSpPr txBox="1"/>
          <p:nvPr/>
        </p:nvSpPr>
        <p:spPr>
          <a:xfrm>
            <a:off x="5319326" y="8100218"/>
            <a:ext cx="143180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 cada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pic>
        <p:nvPicPr>
          <p:cNvPr id="712" name="Google Shape;712;p14"/>
          <p:cNvPicPr preferRelativeResize="0"/>
          <p:nvPr/>
        </p:nvPicPr>
        <p:blipFill rotWithShape="1">
          <a:blip r:embed="rId7">
            <a:alphaModFix/>
          </a:blip>
          <a:srcRect/>
          <a:stretch/>
        </p:blipFill>
        <p:spPr>
          <a:xfrm>
            <a:off x="-18144" y="6001962"/>
            <a:ext cx="4764497" cy="2720716"/>
          </a:xfrm>
          <a:prstGeom prst="rect">
            <a:avLst/>
          </a:prstGeom>
          <a:noFill/>
          <a:ln>
            <a:noFill/>
          </a:ln>
        </p:spPr>
      </p:pic>
      <p:pic>
        <p:nvPicPr>
          <p:cNvPr id="713" name="Google Shape;713;p14"/>
          <p:cNvPicPr preferRelativeResize="0"/>
          <p:nvPr/>
        </p:nvPicPr>
        <p:blipFill rotWithShape="1">
          <a:blip r:embed="rId8">
            <a:alphaModFix/>
          </a:blip>
          <a:srcRect/>
          <a:stretch/>
        </p:blipFill>
        <p:spPr>
          <a:xfrm>
            <a:off x="2179172" y="387388"/>
            <a:ext cx="5040917" cy="1828794"/>
          </a:xfrm>
          <a:prstGeom prst="rect">
            <a:avLst/>
          </a:prstGeom>
          <a:noFill/>
          <a:ln>
            <a:noFill/>
          </a:ln>
        </p:spPr>
      </p:pic>
      <p:pic>
        <p:nvPicPr>
          <p:cNvPr id="714" name="Google Shape;714;p14"/>
          <p:cNvPicPr preferRelativeResize="0"/>
          <p:nvPr/>
        </p:nvPicPr>
        <p:blipFill rotWithShape="1">
          <a:blip r:embed="rId9">
            <a:alphaModFix/>
          </a:blip>
          <a:srcRect/>
          <a:stretch/>
        </p:blipFill>
        <p:spPr>
          <a:xfrm>
            <a:off x="2152405" y="2673620"/>
            <a:ext cx="5048493" cy="22632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20" name="Google Shape;720;p15"/>
          <p:cNvGrpSpPr/>
          <p:nvPr/>
        </p:nvGrpSpPr>
        <p:grpSpPr>
          <a:xfrm>
            <a:off x="277404" y="137149"/>
            <a:ext cx="3446504" cy="276999"/>
            <a:chOff x="2448322" y="74775"/>
            <a:chExt cx="3446504" cy="276999"/>
          </a:xfrm>
        </p:grpSpPr>
        <p:sp>
          <p:nvSpPr>
            <p:cNvPr id="721" name="Google Shape;721;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22" name="Google Shape;722;p15"/>
            <p:cNvCxnSpPr>
              <a:stCxn id="72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23" name="Google Shape;723;p1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724" name="Google Shape;724;p15"/>
          <p:cNvSpPr/>
          <p:nvPr/>
        </p:nvSpPr>
        <p:spPr>
          <a:xfrm>
            <a:off x="0" y="4178552"/>
            <a:ext cx="7200900"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25" name="Google Shape;725;p15"/>
          <p:cNvGrpSpPr/>
          <p:nvPr/>
        </p:nvGrpSpPr>
        <p:grpSpPr>
          <a:xfrm>
            <a:off x="277404" y="4224158"/>
            <a:ext cx="5047355" cy="276999"/>
            <a:chOff x="2448322" y="74775"/>
            <a:chExt cx="5047355" cy="276999"/>
          </a:xfrm>
        </p:grpSpPr>
        <p:sp>
          <p:nvSpPr>
            <p:cNvPr id="726" name="Google Shape;726;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27" name="Google Shape;727;p15"/>
            <p:cNvCxnSpPr>
              <a:stCxn id="72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28" name="Google Shape;728;p15"/>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Factores y curso de vida</a:t>
              </a:r>
              <a:endParaRPr sz="1200" b="1">
                <a:solidFill>
                  <a:schemeClr val="dk1"/>
                </a:solidFill>
                <a:latin typeface="Arial Narrow"/>
                <a:ea typeface="Arial Narrow"/>
                <a:cs typeface="Arial Narrow"/>
                <a:sym typeface="Arial Narrow"/>
              </a:endParaRPr>
            </a:p>
          </p:txBody>
        </p:sp>
      </p:grpSp>
      <p:sp>
        <p:nvSpPr>
          <p:cNvPr id="729" name="Google Shape;729;p1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15</a:t>
            </a:r>
            <a:endParaRPr sz="1050" b="1">
              <a:solidFill>
                <a:schemeClr val="dk1"/>
              </a:solidFill>
              <a:latin typeface="Arial Narrow"/>
              <a:ea typeface="Arial Narrow"/>
              <a:cs typeface="Arial Narrow"/>
              <a:sym typeface="Arial Narrow"/>
            </a:endParaRPr>
          </a:p>
        </p:txBody>
      </p:sp>
      <p:grpSp>
        <p:nvGrpSpPr>
          <p:cNvPr id="730" name="Google Shape;730;p15"/>
          <p:cNvGrpSpPr/>
          <p:nvPr/>
        </p:nvGrpSpPr>
        <p:grpSpPr>
          <a:xfrm>
            <a:off x="168022" y="910500"/>
            <a:ext cx="840140" cy="1573268"/>
            <a:chOff x="1032118" y="553075"/>
            <a:chExt cx="840140" cy="1573268"/>
          </a:xfrm>
        </p:grpSpPr>
        <p:pic>
          <p:nvPicPr>
            <p:cNvPr id="731" name="Google Shape;731;p15"/>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732" name="Google Shape;732;p15"/>
            <p:cNvSpPr/>
            <p:nvPr/>
          </p:nvSpPr>
          <p:spPr>
            <a:xfrm>
              <a:off x="1032118" y="1520368"/>
              <a:ext cx="82323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67,13%</a:t>
              </a:r>
              <a:endParaRPr sz="1600" b="1">
                <a:solidFill>
                  <a:schemeClr val="dk1"/>
                </a:solidFill>
                <a:latin typeface="Arial Narrow"/>
                <a:ea typeface="Arial Narrow"/>
                <a:cs typeface="Arial Narrow"/>
                <a:sym typeface="Arial Narrow"/>
              </a:endParaRPr>
            </a:p>
          </p:txBody>
        </p:sp>
        <p:sp>
          <p:nvSpPr>
            <p:cNvPr id="733" name="Google Shape;733;p1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734" name="Google Shape;734;p15"/>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96 casos</a:t>
              </a:r>
              <a:endParaRPr sz="1200">
                <a:solidFill>
                  <a:schemeClr val="dk1"/>
                </a:solidFill>
                <a:latin typeface="Calibri"/>
                <a:ea typeface="Calibri"/>
                <a:cs typeface="Calibri"/>
                <a:sym typeface="Calibri"/>
              </a:endParaRPr>
            </a:p>
          </p:txBody>
        </p:sp>
      </p:grpSp>
      <p:grpSp>
        <p:nvGrpSpPr>
          <p:cNvPr id="735" name="Google Shape;735;p15"/>
          <p:cNvGrpSpPr/>
          <p:nvPr/>
        </p:nvGrpSpPr>
        <p:grpSpPr>
          <a:xfrm>
            <a:off x="1117971" y="913240"/>
            <a:ext cx="812752" cy="1594295"/>
            <a:chOff x="1825139" y="1057131"/>
            <a:chExt cx="812752" cy="1594295"/>
          </a:xfrm>
        </p:grpSpPr>
        <p:sp>
          <p:nvSpPr>
            <p:cNvPr id="736" name="Google Shape;736;p15"/>
            <p:cNvSpPr/>
            <p:nvPr/>
          </p:nvSpPr>
          <p:spPr>
            <a:xfrm>
              <a:off x="1846951" y="2010776"/>
              <a:ext cx="7909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32,87%</a:t>
              </a:r>
              <a:endParaRPr sz="1600" b="1">
                <a:solidFill>
                  <a:schemeClr val="dk1"/>
                </a:solidFill>
                <a:latin typeface="Arial Narrow"/>
                <a:ea typeface="Arial Narrow"/>
                <a:cs typeface="Arial Narrow"/>
                <a:sym typeface="Arial Narrow"/>
              </a:endParaRPr>
            </a:p>
          </p:txBody>
        </p:sp>
        <p:sp>
          <p:nvSpPr>
            <p:cNvPr id="737" name="Google Shape;737;p15"/>
            <p:cNvSpPr/>
            <p:nvPr/>
          </p:nvSpPr>
          <p:spPr>
            <a:xfrm>
              <a:off x="1825139" y="173747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738" name="Google Shape;738;p15"/>
            <p:cNvSpPr/>
            <p:nvPr/>
          </p:nvSpPr>
          <p:spPr>
            <a:xfrm>
              <a:off x="1891954" y="237442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47 casos</a:t>
              </a:r>
              <a:endParaRPr sz="1200">
                <a:solidFill>
                  <a:schemeClr val="dk1"/>
                </a:solidFill>
                <a:latin typeface="Calibri"/>
                <a:ea typeface="Calibri"/>
                <a:cs typeface="Calibri"/>
                <a:sym typeface="Calibri"/>
              </a:endParaRPr>
            </a:p>
          </p:txBody>
        </p:sp>
        <p:pic>
          <p:nvPicPr>
            <p:cNvPr id="739" name="Google Shape;739;p15"/>
            <p:cNvPicPr preferRelativeResize="0"/>
            <p:nvPr/>
          </p:nvPicPr>
          <p:blipFill rotWithShape="1">
            <a:blip r:embed="rId3">
              <a:alphaModFix/>
            </a:blip>
            <a:srcRect l="29313" t="7366" r="56038"/>
            <a:stretch/>
          </p:blipFill>
          <p:spPr>
            <a:xfrm>
              <a:off x="1851354" y="1057131"/>
              <a:ext cx="696035" cy="748294"/>
            </a:xfrm>
            <a:prstGeom prst="rect">
              <a:avLst/>
            </a:prstGeom>
            <a:noFill/>
            <a:ln>
              <a:noFill/>
            </a:ln>
          </p:spPr>
        </p:pic>
      </p:grpSp>
      <p:grpSp>
        <p:nvGrpSpPr>
          <p:cNvPr id="740" name="Google Shape;740;p15"/>
          <p:cNvGrpSpPr/>
          <p:nvPr/>
        </p:nvGrpSpPr>
        <p:grpSpPr>
          <a:xfrm>
            <a:off x="2210241" y="879878"/>
            <a:ext cx="1152880" cy="1582804"/>
            <a:chOff x="3115290" y="1057131"/>
            <a:chExt cx="1152880" cy="1582804"/>
          </a:xfrm>
        </p:grpSpPr>
        <p:grpSp>
          <p:nvGrpSpPr>
            <p:cNvPr id="741" name="Google Shape;741;p15"/>
            <p:cNvGrpSpPr/>
            <p:nvPr/>
          </p:nvGrpSpPr>
          <p:grpSpPr>
            <a:xfrm>
              <a:off x="3115290" y="1781104"/>
              <a:ext cx="1152880" cy="858831"/>
              <a:chOff x="3744466" y="1301912"/>
              <a:chExt cx="1152880" cy="858831"/>
            </a:xfrm>
          </p:grpSpPr>
          <p:sp>
            <p:nvSpPr>
              <p:cNvPr id="742" name="Google Shape;742;p1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43" name="Google Shape;743;p1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744" name="Google Shape;744;p15"/>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45" name="Google Shape;745;p15"/>
            <p:cNvPicPr preferRelativeResize="0"/>
            <p:nvPr/>
          </p:nvPicPr>
          <p:blipFill rotWithShape="1">
            <a:blip r:embed="rId3">
              <a:alphaModFix/>
            </a:blip>
            <a:srcRect l="59057" t="8806" r="25145"/>
            <a:stretch/>
          </p:blipFill>
          <p:spPr>
            <a:xfrm>
              <a:off x="3328608" y="1057131"/>
              <a:ext cx="750627" cy="775969"/>
            </a:xfrm>
            <a:prstGeom prst="rect">
              <a:avLst/>
            </a:prstGeom>
            <a:noFill/>
            <a:ln>
              <a:noFill/>
            </a:ln>
          </p:spPr>
        </p:pic>
      </p:grpSp>
      <p:grpSp>
        <p:nvGrpSpPr>
          <p:cNvPr id="746" name="Google Shape;746;p15"/>
          <p:cNvGrpSpPr/>
          <p:nvPr/>
        </p:nvGrpSpPr>
        <p:grpSpPr>
          <a:xfrm>
            <a:off x="3371476" y="879878"/>
            <a:ext cx="740068" cy="1574421"/>
            <a:chOff x="4588574" y="1057131"/>
            <a:chExt cx="740068" cy="1574421"/>
          </a:xfrm>
        </p:grpSpPr>
        <p:grpSp>
          <p:nvGrpSpPr>
            <p:cNvPr id="747" name="Google Shape;747;p15"/>
            <p:cNvGrpSpPr/>
            <p:nvPr/>
          </p:nvGrpSpPr>
          <p:grpSpPr>
            <a:xfrm>
              <a:off x="4588574" y="1751628"/>
              <a:ext cx="740068" cy="879924"/>
              <a:chOff x="5245046" y="1274868"/>
              <a:chExt cx="740068" cy="879924"/>
            </a:xfrm>
          </p:grpSpPr>
          <p:sp>
            <p:nvSpPr>
              <p:cNvPr id="748" name="Google Shape;748;p1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49" name="Google Shape;749;p15"/>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750" name="Google Shape;750;p1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51" name="Google Shape;751;p15"/>
            <p:cNvPicPr preferRelativeResize="0"/>
            <p:nvPr/>
          </p:nvPicPr>
          <p:blipFill rotWithShape="1">
            <a:blip r:embed="rId3">
              <a:alphaModFix/>
            </a:blip>
            <a:srcRect l="86761"/>
            <a:stretch/>
          </p:blipFill>
          <p:spPr>
            <a:xfrm>
              <a:off x="4668287" y="1057131"/>
              <a:ext cx="629046" cy="784558"/>
            </a:xfrm>
            <a:prstGeom prst="rect">
              <a:avLst/>
            </a:prstGeom>
            <a:noFill/>
            <a:ln>
              <a:noFill/>
            </a:ln>
          </p:spPr>
        </p:pic>
      </p:grpSp>
      <p:sp>
        <p:nvSpPr>
          <p:cNvPr id="752" name="Google Shape;752;p15"/>
          <p:cNvSpPr/>
          <p:nvPr/>
        </p:nvSpPr>
        <p:spPr>
          <a:xfrm>
            <a:off x="20117" y="7095275"/>
            <a:ext cx="4950964"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03 2023. </a:t>
            </a:r>
            <a:endParaRPr sz="1050">
              <a:solidFill>
                <a:schemeClr val="dk1"/>
              </a:solidFill>
              <a:latin typeface="Arial Narrow"/>
              <a:ea typeface="Arial Narrow"/>
              <a:cs typeface="Arial Narrow"/>
              <a:sym typeface="Arial Narrow"/>
            </a:endParaRPr>
          </a:p>
        </p:txBody>
      </p:sp>
      <p:pic>
        <p:nvPicPr>
          <p:cNvPr id="753" name="Google Shape;753;p15"/>
          <p:cNvPicPr preferRelativeResize="0"/>
          <p:nvPr/>
        </p:nvPicPr>
        <p:blipFill rotWithShape="1">
          <a:blip r:embed="rId4">
            <a:alphaModFix/>
          </a:blip>
          <a:srcRect/>
          <a:stretch/>
        </p:blipFill>
        <p:spPr>
          <a:xfrm>
            <a:off x="4684183" y="2631204"/>
            <a:ext cx="942975" cy="771525"/>
          </a:xfrm>
          <a:prstGeom prst="rect">
            <a:avLst/>
          </a:prstGeom>
          <a:noFill/>
          <a:ln>
            <a:noFill/>
          </a:ln>
        </p:spPr>
      </p:pic>
      <p:grpSp>
        <p:nvGrpSpPr>
          <p:cNvPr id="754" name="Google Shape;754;p15"/>
          <p:cNvGrpSpPr/>
          <p:nvPr/>
        </p:nvGrpSpPr>
        <p:grpSpPr>
          <a:xfrm>
            <a:off x="4330367" y="3245950"/>
            <a:ext cx="1720560" cy="877901"/>
            <a:chOff x="-36884" y="7072716"/>
            <a:chExt cx="1305446" cy="877901"/>
          </a:xfrm>
        </p:grpSpPr>
        <p:sp>
          <p:nvSpPr>
            <p:cNvPr id="755" name="Google Shape;755;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756" name="Google Shape;756;p1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98,60%</a:t>
              </a:r>
              <a:endParaRPr sz="1600" b="1">
                <a:solidFill>
                  <a:schemeClr val="dk1"/>
                </a:solidFill>
                <a:latin typeface="Arial Narrow"/>
                <a:ea typeface="Arial Narrow"/>
                <a:cs typeface="Arial Narrow"/>
                <a:sym typeface="Arial Narrow"/>
              </a:endParaRPr>
            </a:p>
          </p:txBody>
        </p:sp>
        <p:sp>
          <p:nvSpPr>
            <p:cNvPr id="757" name="Google Shape;757;p15"/>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141 casos</a:t>
              </a:r>
              <a:endParaRPr sz="1200" b="1">
                <a:solidFill>
                  <a:schemeClr val="dk1"/>
                </a:solidFill>
                <a:latin typeface="Arial Narrow"/>
                <a:ea typeface="Arial Narrow"/>
                <a:cs typeface="Arial Narrow"/>
                <a:sym typeface="Arial Narrow"/>
              </a:endParaRPr>
            </a:p>
          </p:txBody>
        </p:sp>
      </p:grpSp>
      <p:pic>
        <p:nvPicPr>
          <p:cNvPr id="758" name="Google Shape;758;p15"/>
          <p:cNvPicPr preferRelativeResize="0"/>
          <p:nvPr/>
        </p:nvPicPr>
        <p:blipFill rotWithShape="1">
          <a:blip r:embed="rId5">
            <a:alphaModFix/>
          </a:blip>
          <a:srcRect/>
          <a:stretch/>
        </p:blipFill>
        <p:spPr>
          <a:xfrm>
            <a:off x="508961" y="2659779"/>
            <a:ext cx="933450" cy="742950"/>
          </a:xfrm>
          <a:prstGeom prst="rect">
            <a:avLst/>
          </a:prstGeom>
          <a:noFill/>
          <a:ln>
            <a:noFill/>
          </a:ln>
        </p:spPr>
      </p:pic>
      <p:grpSp>
        <p:nvGrpSpPr>
          <p:cNvPr id="759" name="Google Shape;759;p15"/>
          <p:cNvGrpSpPr/>
          <p:nvPr/>
        </p:nvGrpSpPr>
        <p:grpSpPr>
          <a:xfrm>
            <a:off x="173593" y="2738085"/>
            <a:ext cx="3433291" cy="978490"/>
            <a:chOff x="-14122" y="6517843"/>
            <a:chExt cx="2457623" cy="978490"/>
          </a:xfrm>
        </p:grpSpPr>
        <p:sp>
          <p:nvSpPr>
            <p:cNvPr id="760" name="Google Shape;760;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761" name="Google Shape;761;p15"/>
            <p:cNvSpPr/>
            <p:nvPr/>
          </p:nvSpPr>
          <p:spPr>
            <a:xfrm>
              <a:off x="1062597" y="6517843"/>
              <a:ext cx="1380904" cy="97849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88,11% - 126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a:t>
              </a:r>
              <a:r>
                <a:rPr lang="es-ES" sz="16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 subsidiado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11,89% - 17 casos</a:t>
              </a:r>
              <a:endParaRPr sz="1600" b="1">
                <a:solidFill>
                  <a:schemeClr val="dk1"/>
                </a:solidFill>
                <a:latin typeface="Arial Narrow"/>
                <a:ea typeface="Arial Narrow"/>
                <a:cs typeface="Arial Narrow"/>
                <a:sym typeface="Arial Narrow"/>
              </a:endParaRPr>
            </a:p>
          </p:txBody>
        </p:sp>
      </p:grpSp>
      <p:grpSp>
        <p:nvGrpSpPr>
          <p:cNvPr id="762" name="Google Shape;762;p15"/>
          <p:cNvGrpSpPr/>
          <p:nvPr/>
        </p:nvGrpSpPr>
        <p:grpSpPr>
          <a:xfrm>
            <a:off x="4329256" y="982183"/>
            <a:ext cx="874090" cy="1513653"/>
            <a:chOff x="2507826" y="2585355"/>
            <a:chExt cx="874090" cy="1513653"/>
          </a:xfrm>
        </p:grpSpPr>
        <p:sp>
          <p:nvSpPr>
            <p:cNvPr id="763" name="Google Shape;763;p1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pic>
          <p:nvPicPr>
            <p:cNvPr id="764" name="Google Shape;764;p15"/>
            <p:cNvPicPr preferRelativeResize="0"/>
            <p:nvPr/>
          </p:nvPicPr>
          <p:blipFill rotWithShape="1">
            <a:blip r:embed="rId6">
              <a:alphaModFix/>
            </a:blip>
            <a:srcRect/>
            <a:stretch/>
          </p:blipFill>
          <p:spPr>
            <a:xfrm>
              <a:off x="2782185" y="2585355"/>
              <a:ext cx="477234" cy="780927"/>
            </a:xfrm>
            <a:prstGeom prst="rect">
              <a:avLst/>
            </a:prstGeom>
            <a:noFill/>
            <a:ln>
              <a:noFill/>
            </a:ln>
          </p:spPr>
        </p:pic>
        <p:sp>
          <p:nvSpPr>
            <p:cNvPr id="765" name="Google Shape;765;p15"/>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766" name="Google Shape;766;p15"/>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67" name="Google Shape;767;p15"/>
          <p:cNvGrpSpPr/>
          <p:nvPr/>
        </p:nvGrpSpPr>
        <p:grpSpPr>
          <a:xfrm>
            <a:off x="6355281" y="988099"/>
            <a:ext cx="789881" cy="1519436"/>
            <a:chOff x="3826683" y="2682487"/>
            <a:chExt cx="789881" cy="1519436"/>
          </a:xfrm>
        </p:grpSpPr>
        <p:grpSp>
          <p:nvGrpSpPr>
            <p:cNvPr id="768" name="Google Shape;768;p15"/>
            <p:cNvGrpSpPr/>
            <p:nvPr/>
          </p:nvGrpSpPr>
          <p:grpSpPr>
            <a:xfrm>
              <a:off x="3826683" y="3306763"/>
              <a:ext cx="789881" cy="895160"/>
              <a:chOff x="2507826" y="3203848"/>
              <a:chExt cx="789881" cy="895160"/>
            </a:xfrm>
          </p:grpSpPr>
          <p:sp>
            <p:nvSpPr>
              <p:cNvPr id="769" name="Google Shape;769;p15"/>
              <p:cNvSpPr/>
              <p:nvPr/>
            </p:nvSpPr>
            <p:spPr>
              <a:xfrm>
                <a:off x="2507826" y="3472120"/>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0,70%</a:t>
                </a:r>
                <a:endParaRPr sz="1600" b="1">
                  <a:solidFill>
                    <a:schemeClr val="dk1"/>
                  </a:solidFill>
                  <a:latin typeface="Arial Narrow"/>
                  <a:ea typeface="Arial Narrow"/>
                  <a:cs typeface="Arial Narrow"/>
                  <a:sym typeface="Arial Narrow"/>
                </a:endParaRPr>
              </a:p>
            </p:txBody>
          </p:sp>
          <p:sp>
            <p:nvSpPr>
              <p:cNvPr id="770" name="Google Shape;770;p1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771" name="Google Shape;771;p15"/>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772" name="Google Shape;772;p15"/>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773" name="Google Shape;773;p15"/>
          <p:cNvGrpSpPr/>
          <p:nvPr/>
        </p:nvGrpSpPr>
        <p:grpSpPr>
          <a:xfrm>
            <a:off x="5112618" y="932914"/>
            <a:ext cx="1380071" cy="1567357"/>
            <a:chOff x="1963587" y="2618404"/>
            <a:chExt cx="1380071" cy="1567357"/>
          </a:xfrm>
        </p:grpSpPr>
        <p:pic>
          <p:nvPicPr>
            <p:cNvPr id="774" name="Google Shape;774;p15"/>
            <p:cNvPicPr preferRelativeResize="0"/>
            <p:nvPr/>
          </p:nvPicPr>
          <p:blipFill rotWithShape="1">
            <a:blip r:embed="rId8">
              <a:alphaModFix/>
            </a:blip>
            <a:srcRect r="48966"/>
            <a:stretch/>
          </p:blipFill>
          <p:spPr>
            <a:xfrm>
              <a:off x="2148657" y="2618404"/>
              <a:ext cx="995527" cy="731522"/>
            </a:xfrm>
            <a:prstGeom prst="rect">
              <a:avLst/>
            </a:prstGeom>
            <a:noFill/>
            <a:ln>
              <a:noFill/>
            </a:ln>
          </p:spPr>
        </p:pic>
        <p:grpSp>
          <p:nvGrpSpPr>
            <p:cNvPr id="775" name="Google Shape;775;p15"/>
            <p:cNvGrpSpPr/>
            <p:nvPr/>
          </p:nvGrpSpPr>
          <p:grpSpPr>
            <a:xfrm>
              <a:off x="1963587" y="3189889"/>
              <a:ext cx="1380071" cy="995872"/>
              <a:chOff x="-325073" y="6955842"/>
              <a:chExt cx="1612468" cy="995872"/>
            </a:xfrm>
          </p:grpSpPr>
          <p:sp>
            <p:nvSpPr>
              <p:cNvPr id="776" name="Google Shape;776;p15"/>
              <p:cNvSpPr txBox="1"/>
              <p:nvPr/>
            </p:nvSpPr>
            <p:spPr>
              <a:xfrm>
                <a:off x="-325073" y="6955842"/>
                <a:ext cx="161246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sz="1200" b="1" u="sng">
                  <a:solidFill>
                    <a:schemeClr val="dk1"/>
                  </a:solidFill>
                  <a:latin typeface="Arial Narrow"/>
                  <a:ea typeface="Arial Narrow"/>
                  <a:cs typeface="Arial Narrow"/>
                  <a:sym typeface="Arial Narrow"/>
                </a:endParaRPr>
              </a:p>
            </p:txBody>
          </p:sp>
          <p:sp>
            <p:nvSpPr>
              <p:cNvPr id="777" name="Google Shape;777;p15"/>
              <p:cNvSpPr/>
              <p:nvPr/>
            </p:nvSpPr>
            <p:spPr>
              <a:xfrm>
                <a:off x="-36885" y="7363321"/>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78" name="Google Shape;778;p15"/>
              <p:cNvSpPr txBox="1"/>
              <p:nvPr/>
            </p:nvSpPr>
            <p:spPr>
              <a:xfrm>
                <a:off x="-142058" y="767471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sp>
        <p:nvSpPr>
          <p:cNvPr id="779" name="Google Shape;779;p15"/>
          <p:cNvSpPr/>
          <p:nvPr/>
        </p:nvSpPr>
        <p:spPr>
          <a:xfrm>
            <a:off x="3723908" y="6614023"/>
            <a:ext cx="339622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03 2023. </a:t>
            </a:r>
            <a:endParaRPr sz="1050">
              <a:solidFill>
                <a:schemeClr val="dk1"/>
              </a:solidFill>
              <a:latin typeface="Arial Narrow"/>
              <a:ea typeface="Arial Narrow"/>
              <a:cs typeface="Arial Narrow"/>
              <a:sym typeface="Arial Narrow"/>
            </a:endParaRPr>
          </a:p>
        </p:txBody>
      </p:sp>
      <p:sp>
        <p:nvSpPr>
          <p:cNvPr id="780" name="Google Shape;780;p15"/>
          <p:cNvSpPr/>
          <p:nvPr/>
        </p:nvSpPr>
        <p:spPr>
          <a:xfrm>
            <a:off x="7644" y="8100392"/>
            <a:ext cx="7230095"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 aumento del 123,44% en relación con el mismo periodo de año anterior. Los cursos de vida de adolescencia, juventud y  adultez con el 95% de los casos, una mayor frecuencia de casos en hombres.  </a:t>
            </a:r>
            <a:endParaRPr sz="1100">
              <a:solidFill>
                <a:schemeClr val="dk1"/>
              </a:solidFill>
              <a:latin typeface="Arial Narrow"/>
              <a:ea typeface="Arial Narrow"/>
              <a:cs typeface="Arial Narrow"/>
              <a:sym typeface="Arial Narrow"/>
            </a:endParaRPr>
          </a:p>
        </p:txBody>
      </p:sp>
      <p:sp>
        <p:nvSpPr>
          <p:cNvPr id="781" name="Google Shape;781;p15"/>
          <p:cNvSpPr/>
          <p:nvPr/>
        </p:nvSpPr>
        <p:spPr>
          <a:xfrm>
            <a:off x="-50" y="7493532"/>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82" name="Google Shape;782;p15"/>
          <p:cNvGrpSpPr/>
          <p:nvPr/>
        </p:nvGrpSpPr>
        <p:grpSpPr>
          <a:xfrm>
            <a:off x="160381" y="7558421"/>
            <a:ext cx="3446504" cy="276999"/>
            <a:chOff x="2448322" y="33831"/>
            <a:chExt cx="3446504" cy="276999"/>
          </a:xfrm>
        </p:grpSpPr>
        <p:sp>
          <p:nvSpPr>
            <p:cNvPr id="783" name="Google Shape;783;p15"/>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84" name="Google Shape;784;p15"/>
            <p:cNvCxnSpPr>
              <a:stCxn id="783"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785" name="Google Shape;785;p15"/>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786" name="Google Shape;786;p15"/>
          <p:cNvGrpSpPr/>
          <p:nvPr/>
        </p:nvGrpSpPr>
        <p:grpSpPr>
          <a:xfrm>
            <a:off x="2338822" y="534761"/>
            <a:ext cx="1847617" cy="436842"/>
            <a:chOff x="3060727" y="484500"/>
            <a:chExt cx="2369636" cy="436842"/>
          </a:xfrm>
        </p:grpSpPr>
        <p:sp>
          <p:nvSpPr>
            <p:cNvPr id="787" name="Google Shape;787;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88" name="Google Shape;788;p1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789" name="Google Shape;789;p15"/>
          <p:cNvGrpSpPr/>
          <p:nvPr/>
        </p:nvGrpSpPr>
        <p:grpSpPr>
          <a:xfrm>
            <a:off x="205725" y="534759"/>
            <a:ext cx="1852274" cy="436842"/>
            <a:chOff x="3054754" y="484500"/>
            <a:chExt cx="2375609" cy="436842"/>
          </a:xfrm>
        </p:grpSpPr>
        <p:sp>
          <p:nvSpPr>
            <p:cNvPr id="790" name="Google Shape;790;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91" name="Google Shape;791;p1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sz="1400" b="1">
                <a:solidFill>
                  <a:schemeClr val="dk1"/>
                </a:solidFill>
                <a:latin typeface="Arial Narrow"/>
                <a:ea typeface="Arial Narrow"/>
                <a:cs typeface="Arial Narrow"/>
                <a:sym typeface="Arial Narrow"/>
              </a:endParaRPr>
            </a:p>
          </p:txBody>
        </p:sp>
      </p:grpSp>
      <p:grpSp>
        <p:nvGrpSpPr>
          <p:cNvPr id="792" name="Google Shape;792;p15"/>
          <p:cNvGrpSpPr/>
          <p:nvPr/>
        </p:nvGrpSpPr>
        <p:grpSpPr>
          <a:xfrm>
            <a:off x="4410694" y="596925"/>
            <a:ext cx="2722458" cy="436842"/>
            <a:chOff x="3060727" y="484500"/>
            <a:chExt cx="2369637" cy="436842"/>
          </a:xfrm>
        </p:grpSpPr>
        <p:sp>
          <p:nvSpPr>
            <p:cNvPr id="793" name="Google Shape;793;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94" name="Google Shape;794;p1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795" name="Google Shape;795;p15"/>
          <p:cNvPicPr preferRelativeResize="0"/>
          <p:nvPr/>
        </p:nvPicPr>
        <p:blipFill rotWithShape="1">
          <a:blip r:embed="rId9">
            <a:alphaModFix/>
          </a:blip>
          <a:srcRect/>
          <a:stretch/>
        </p:blipFill>
        <p:spPr>
          <a:xfrm>
            <a:off x="35666" y="4605698"/>
            <a:ext cx="3688242" cy="2489577"/>
          </a:xfrm>
          <a:prstGeom prst="rect">
            <a:avLst/>
          </a:prstGeom>
          <a:noFill/>
          <a:ln>
            <a:noFill/>
          </a:ln>
        </p:spPr>
      </p:pic>
      <p:pic>
        <p:nvPicPr>
          <p:cNvPr id="796" name="Google Shape;796;p15"/>
          <p:cNvPicPr preferRelativeResize="0"/>
          <p:nvPr/>
        </p:nvPicPr>
        <p:blipFill rotWithShape="1">
          <a:blip r:embed="rId10">
            <a:alphaModFix/>
          </a:blip>
          <a:srcRect/>
          <a:stretch/>
        </p:blipFill>
        <p:spPr>
          <a:xfrm>
            <a:off x="3723908" y="4620842"/>
            <a:ext cx="3421254" cy="20445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16"/>
          <p:cNvPicPr preferRelativeResize="0"/>
          <p:nvPr/>
        </p:nvPicPr>
        <p:blipFill rotWithShape="1">
          <a:blip r:embed="rId3">
            <a:alphaModFix/>
          </a:blip>
          <a:srcRect t="73034" b="1"/>
          <a:stretch/>
        </p:blipFill>
        <p:spPr>
          <a:xfrm>
            <a:off x="50" y="6876256"/>
            <a:ext cx="2172322" cy="2267744"/>
          </a:xfrm>
          <a:prstGeom prst="rect">
            <a:avLst/>
          </a:prstGeom>
          <a:noFill/>
          <a:ln>
            <a:noFill/>
          </a:ln>
        </p:spPr>
      </p:pic>
      <p:pic>
        <p:nvPicPr>
          <p:cNvPr id="802" name="Google Shape;802;p16"/>
          <p:cNvPicPr preferRelativeResize="0"/>
          <p:nvPr/>
        </p:nvPicPr>
        <p:blipFill rotWithShape="1">
          <a:blip r:embed="rId4">
            <a:alphaModFix/>
          </a:blip>
          <a:srcRect l="33160" t="16888" r="52563" b="37555"/>
          <a:stretch/>
        </p:blipFill>
        <p:spPr>
          <a:xfrm>
            <a:off x="-23417" y="13742"/>
            <a:ext cx="2175822" cy="3905250"/>
          </a:xfrm>
          <a:prstGeom prst="rect">
            <a:avLst/>
          </a:prstGeom>
          <a:noFill/>
          <a:ln>
            <a:noFill/>
          </a:ln>
        </p:spPr>
      </p:pic>
      <p:pic>
        <p:nvPicPr>
          <p:cNvPr id="803" name="Google Shape;803;p16"/>
          <p:cNvPicPr preferRelativeResize="0"/>
          <p:nvPr/>
        </p:nvPicPr>
        <p:blipFill rotWithShape="1">
          <a:blip r:embed="rId3">
            <a:alphaModFix/>
          </a:blip>
          <a:srcRect t="55451"/>
          <a:stretch/>
        </p:blipFill>
        <p:spPr>
          <a:xfrm>
            <a:off x="0" y="3419872"/>
            <a:ext cx="2180731" cy="3487638"/>
          </a:xfrm>
          <a:prstGeom prst="rect">
            <a:avLst/>
          </a:prstGeom>
          <a:noFill/>
          <a:ln>
            <a:noFill/>
          </a:ln>
        </p:spPr>
      </p:pic>
      <p:sp>
        <p:nvSpPr>
          <p:cNvPr id="804" name="Google Shape;804;p16"/>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a:p>
        </p:txBody>
      </p:sp>
      <p:sp>
        <p:nvSpPr>
          <p:cNvPr id="805" name="Google Shape;805;p16"/>
          <p:cNvSpPr/>
          <p:nvPr/>
        </p:nvSpPr>
        <p:spPr>
          <a:xfrm>
            <a:off x="2179172" y="296866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03 acumulado de 2023. </a:t>
            </a:r>
            <a:endParaRPr/>
          </a:p>
        </p:txBody>
      </p:sp>
      <p:grpSp>
        <p:nvGrpSpPr>
          <p:cNvPr id="806" name="Google Shape;806;p16"/>
          <p:cNvGrpSpPr/>
          <p:nvPr/>
        </p:nvGrpSpPr>
        <p:grpSpPr>
          <a:xfrm>
            <a:off x="179214" y="5091636"/>
            <a:ext cx="1892650" cy="488476"/>
            <a:chOff x="2397524" y="3379972"/>
            <a:chExt cx="4508500" cy="904875"/>
          </a:xfrm>
        </p:grpSpPr>
        <p:pic>
          <p:nvPicPr>
            <p:cNvPr id="807" name="Google Shape;807;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808" name="Google Shape;808;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36</a:t>
              </a:r>
              <a:endParaRPr/>
            </a:p>
          </p:txBody>
        </p:sp>
      </p:grpSp>
      <p:sp>
        <p:nvSpPr>
          <p:cNvPr id="809" name="Google Shape;809;p16"/>
          <p:cNvSpPr txBox="1"/>
          <p:nvPr/>
        </p:nvSpPr>
        <p:spPr>
          <a:xfrm>
            <a:off x="16447" y="5541203"/>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Permanece igual 0%</a:t>
            </a:r>
            <a:endParaRPr/>
          </a:p>
        </p:txBody>
      </p:sp>
      <p:grpSp>
        <p:nvGrpSpPr>
          <p:cNvPr id="810" name="Google Shape;810;p16"/>
          <p:cNvGrpSpPr/>
          <p:nvPr/>
        </p:nvGrpSpPr>
        <p:grpSpPr>
          <a:xfrm>
            <a:off x="2448322" y="74775"/>
            <a:ext cx="3446504" cy="276999"/>
            <a:chOff x="2448322" y="74775"/>
            <a:chExt cx="3446504" cy="276999"/>
          </a:xfrm>
        </p:grpSpPr>
        <p:sp>
          <p:nvSpPr>
            <p:cNvPr id="811" name="Google Shape;811;p1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12" name="Google Shape;812;p16"/>
            <p:cNvCxnSpPr>
              <a:stCxn id="81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813" name="Google Shape;813;p1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814" name="Google Shape;814;p1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16</a:t>
            </a:r>
            <a:endParaRPr sz="1050" b="1">
              <a:solidFill>
                <a:schemeClr val="dk1"/>
              </a:solidFill>
              <a:latin typeface="Arial Narrow"/>
              <a:ea typeface="Arial Narrow"/>
              <a:cs typeface="Arial Narrow"/>
              <a:sym typeface="Arial Narrow"/>
            </a:endParaRPr>
          </a:p>
        </p:txBody>
      </p:sp>
      <p:sp>
        <p:nvSpPr>
          <p:cNvPr id="815" name="Google Shape;815;p16"/>
          <p:cNvSpPr txBox="1">
            <a:spLocks noGrp="1"/>
          </p:cNvSpPr>
          <p:nvPr>
            <p:ph type="ctrTitle"/>
          </p:nvPr>
        </p:nvSpPr>
        <p:spPr>
          <a:xfrm>
            <a:off x="-18971" y="403841"/>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B y C</a:t>
            </a:r>
            <a:endParaRPr/>
          </a:p>
        </p:txBody>
      </p:sp>
      <p:sp>
        <p:nvSpPr>
          <p:cNvPr id="816" name="Google Shape;816;p16"/>
          <p:cNvSpPr/>
          <p:nvPr/>
        </p:nvSpPr>
        <p:spPr>
          <a:xfrm>
            <a:off x="2179172" y="608416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03  acumulado de 2023. </a:t>
            </a:r>
            <a:endParaRPr/>
          </a:p>
        </p:txBody>
      </p:sp>
      <p:sp>
        <p:nvSpPr>
          <p:cNvPr id="817" name="Google Shape;817;p16"/>
          <p:cNvSpPr/>
          <p:nvPr/>
        </p:nvSpPr>
        <p:spPr>
          <a:xfrm>
            <a:off x="2181225" y="8553451"/>
            <a:ext cx="49439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03   acumulado de 2020-2023. </a:t>
            </a:r>
            <a:endParaRPr/>
          </a:p>
        </p:txBody>
      </p:sp>
      <p:sp>
        <p:nvSpPr>
          <p:cNvPr id="818" name="Google Shape;818;p16"/>
          <p:cNvSpPr txBox="1"/>
          <p:nvPr/>
        </p:nvSpPr>
        <p:spPr>
          <a:xfrm flipH="1">
            <a:off x="544821" y="4845571"/>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B</a:t>
            </a:r>
            <a:endParaRPr sz="1400" b="1">
              <a:solidFill>
                <a:schemeClr val="dk1"/>
              </a:solidFill>
              <a:latin typeface="Calibri"/>
              <a:ea typeface="Calibri"/>
              <a:cs typeface="Calibri"/>
              <a:sym typeface="Calibri"/>
            </a:endParaRPr>
          </a:p>
        </p:txBody>
      </p:sp>
      <p:grpSp>
        <p:nvGrpSpPr>
          <p:cNvPr id="819" name="Google Shape;819;p16"/>
          <p:cNvGrpSpPr/>
          <p:nvPr/>
        </p:nvGrpSpPr>
        <p:grpSpPr>
          <a:xfrm>
            <a:off x="144066" y="6618265"/>
            <a:ext cx="1892650" cy="488476"/>
            <a:chOff x="2397524" y="3379972"/>
            <a:chExt cx="4508500" cy="904875"/>
          </a:xfrm>
        </p:grpSpPr>
        <p:pic>
          <p:nvPicPr>
            <p:cNvPr id="820" name="Google Shape;820;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821" name="Google Shape;821;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53</a:t>
              </a:r>
              <a:endParaRPr/>
            </a:p>
          </p:txBody>
        </p:sp>
      </p:grpSp>
      <p:sp>
        <p:nvSpPr>
          <p:cNvPr id="822" name="Google Shape;822;p16"/>
          <p:cNvSpPr txBox="1"/>
          <p:nvPr/>
        </p:nvSpPr>
        <p:spPr>
          <a:xfrm flipH="1">
            <a:off x="509673" y="6372200"/>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C</a:t>
            </a:r>
            <a:endParaRPr sz="1400" b="1">
              <a:solidFill>
                <a:schemeClr val="dk1"/>
              </a:solidFill>
              <a:latin typeface="Calibri"/>
              <a:ea typeface="Calibri"/>
              <a:cs typeface="Calibri"/>
              <a:sym typeface="Calibri"/>
            </a:endParaRPr>
          </a:p>
        </p:txBody>
      </p:sp>
      <p:sp>
        <p:nvSpPr>
          <p:cNvPr id="823" name="Google Shape;823;p16"/>
          <p:cNvSpPr txBox="1"/>
          <p:nvPr/>
        </p:nvSpPr>
        <p:spPr>
          <a:xfrm>
            <a:off x="50" y="7125379"/>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120%</a:t>
            </a:r>
            <a:endParaRPr/>
          </a:p>
        </p:txBody>
      </p:sp>
      <p:graphicFrame>
        <p:nvGraphicFramePr>
          <p:cNvPr id="824" name="Google Shape;824;p16"/>
          <p:cNvGraphicFramePr/>
          <p:nvPr/>
        </p:nvGraphicFramePr>
        <p:xfrm>
          <a:off x="2071864" y="363295"/>
          <a:ext cx="5053319" cy="27233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25" name="Google Shape;825;p16"/>
          <p:cNvGraphicFramePr/>
          <p:nvPr/>
        </p:nvGraphicFramePr>
        <p:xfrm>
          <a:off x="2152405" y="3419872"/>
          <a:ext cx="5070167" cy="28147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26" name="Google Shape;826;p16"/>
          <p:cNvGraphicFramePr/>
          <p:nvPr/>
        </p:nvGraphicFramePr>
        <p:xfrm>
          <a:off x="2071837" y="6472417"/>
          <a:ext cx="5070167" cy="2267743"/>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7"/>
          <p:cNvSpPr/>
          <p:nvPr/>
        </p:nvSpPr>
        <p:spPr>
          <a:xfrm>
            <a:off x="0" y="19077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1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17</a:t>
            </a:r>
            <a:endParaRPr sz="1050" b="1">
              <a:solidFill>
                <a:schemeClr val="dk1"/>
              </a:solidFill>
              <a:latin typeface="Arial Narrow"/>
              <a:ea typeface="Arial Narrow"/>
              <a:cs typeface="Arial Narrow"/>
              <a:sym typeface="Arial Narrow"/>
            </a:endParaRPr>
          </a:p>
        </p:txBody>
      </p:sp>
      <p:sp>
        <p:nvSpPr>
          <p:cNvPr id="833" name="Google Shape;833;p17"/>
          <p:cNvSpPr/>
          <p:nvPr/>
        </p:nvSpPr>
        <p:spPr>
          <a:xfrm>
            <a:off x="0" y="340712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17"/>
          <p:cNvSpPr/>
          <p:nvPr/>
        </p:nvSpPr>
        <p:spPr>
          <a:xfrm>
            <a:off x="151139" y="2035624"/>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35" name="Google Shape;835;p17"/>
          <p:cNvCxnSpPr>
            <a:stCxn id="834" idx="6"/>
          </p:cNvCxnSpPr>
          <p:nvPr/>
        </p:nvCxnSpPr>
        <p:spPr>
          <a:xfrm>
            <a:off x="439171" y="2166429"/>
            <a:ext cx="648000" cy="0"/>
          </a:xfrm>
          <a:prstGeom prst="straightConnector1">
            <a:avLst/>
          </a:prstGeom>
          <a:noFill/>
          <a:ln w="28575" cap="flat" cmpd="sng">
            <a:solidFill>
              <a:srgbClr val="C00000"/>
            </a:solidFill>
            <a:prstDash val="solid"/>
            <a:round/>
            <a:headEnd type="none" w="sm" len="sm"/>
            <a:tailEnd type="none" w="sm" len="sm"/>
          </a:ln>
        </p:spPr>
      </p:cxnSp>
      <p:sp>
        <p:nvSpPr>
          <p:cNvPr id="836" name="Google Shape;836;p17"/>
          <p:cNvSpPr txBox="1"/>
          <p:nvPr/>
        </p:nvSpPr>
        <p:spPr>
          <a:xfrm>
            <a:off x="1005355" y="203562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sp>
        <p:nvSpPr>
          <p:cNvPr id="837" name="Google Shape;837;p17"/>
          <p:cNvSpPr txBox="1"/>
          <p:nvPr/>
        </p:nvSpPr>
        <p:spPr>
          <a:xfrm>
            <a:off x="864146" y="2607459"/>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B en población general por 100.000 habitantes</a:t>
            </a:r>
            <a:endParaRPr sz="1100" b="1">
              <a:solidFill>
                <a:schemeClr val="dk1"/>
              </a:solidFill>
              <a:latin typeface="Arial Narrow"/>
              <a:ea typeface="Arial Narrow"/>
              <a:cs typeface="Arial Narrow"/>
              <a:sym typeface="Arial Narrow"/>
            </a:endParaRPr>
          </a:p>
        </p:txBody>
      </p:sp>
      <p:sp>
        <p:nvSpPr>
          <p:cNvPr id="838" name="Google Shape;838;p17"/>
          <p:cNvSpPr txBox="1"/>
          <p:nvPr/>
        </p:nvSpPr>
        <p:spPr>
          <a:xfrm>
            <a:off x="1556576" y="3059832"/>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 100 mil</a:t>
            </a:r>
            <a:endParaRPr/>
          </a:p>
        </p:txBody>
      </p:sp>
      <p:sp>
        <p:nvSpPr>
          <p:cNvPr id="839" name="Google Shape;839;p17"/>
          <p:cNvSpPr txBox="1"/>
          <p:nvPr/>
        </p:nvSpPr>
        <p:spPr>
          <a:xfrm>
            <a:off x="3967732" y="2628945"/>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C en población general por 100.000 habitantes</a:t>
            </a:r>
            <a:endParaRPr sz="1100" b="1">
              <a:solidFill>
                <a:schemeClr val="dk1"/>
              </a:solidFill>
              <a:latin typeface="Arial Narrow"/>
              <a:ea typeface="Arial Narrow"/>
              <a:cs typeface="Arial Narrow"/>
              <a:sym typeface="Arial Narrow"/>
            </a:endParaRPr>
          </a:p>
        </p:txBody>
      </p:sp>
      <p:sp>
        <p:nvSpPr>
          <p:cNvPr id="840" name="Google Shape;840;p17"/>
          <p:cNvSpPr txBox="1"/>
          <p:nvPr/>
        </p:nvSpPr>
        <p:spPr>
          <a:xfrm>
            <a:off x="4660161" y="3081318"/>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2,0* 100 mil</a:t>
            </a:r>
            <a:endParaRPr/>
          </a:p>
        </p:txBody>
      </p:sp>
      <p:sp>
        <p:nvSpPr>
          <p:cNvPr id="841" name="Google Shape;841;p17"/>
          <p:cNvSpPr/>
          <p:nvPr/>
        </p:nvSpPr>
        <p:spPr>
          <a:xfrm>
            <a:off x="118769" y="3455019"/>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42" name="Google Shape;842;p17"/>
          <p:cNvCxnSpPr>
            <a:stCxn id="841" idx="6"/>
          </p:cNvCxnSpPr>
          <p:nvPr/>
        </p:nvCxnSpPr>
        <p:spPr>
          <a:xfrm>
            <a:off x="406801" y="3585824"/>
            <a:ext cx="648000" cy="0"/>
          </a:xfrm>
          <a:prstGeom prst="straightConnector1">
            <a:avLst/>
          </a:prstGeom>
          <a:noFill/>
          <a:ln w="28575" cap="flat" cmpd="sng">
            <a:solidFill>
              <a:srgbClr val="C00000"/>
            </a:solidFill>
            <a:prstDash val="solid"/>
            <a:round/>
            <a:headEnd type="none" w="sm" len="sm"/>
            <a:tailEnd type="none" w="sm" len="sm"/>
          </a:ln>
        </p:spPr>
      </p:cxnSp>
      <p:sp>
        <p:nvSpPr>
          <p:cNvPr id="843" name="Google Shape;843;p17"/>
          <p:cNvSpPr txBox="1"/>
          <p:nvPr/>
        </p:nvSpPr>
        <p:spPr>
          <a:xfrm>
            <a:off x="972985" y="3455019"/>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844" name="Google Shape;844;p17"/>
          <p:cNvSpPr/>
          <p:nvPr/>
        </p:nvSpPr>
        <p:spPr>
          <a:xfrm>
            <a:off x="0" y="8656711"/>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03 acumulado  de  2023. </a:t>
            </a:r>
            <a:endParaRPr/>
          </a:p>
        </p:txBody>
      </p:sp>
      <p:sp>
        <p:nvSpPr>
          <p:cNvPr id="845" name="Google Shape;845;p17"/>
          <p:cNvSpPr/>
          <p:nvPr/>
        </p:nvSpPr>
        <p:spPr>
          <a:xfrm>
            <a:off x="257175" y="628650"/>
            <a:ext cx="190311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03   acumulado de 2020-2023. </a:t>
            </a:r>
            <a:endParaRPr/>
          </a:p>
        </p:txBody>
      </p:sp>
      <p:graphicFrame>
        <p:nvGraphicFramePr>
          <p:cNvPr id="846" name="Google Shape;846;p17"/>
          <p:cNvGraphicFramePr/>
          <p:nvPr/>
        </p:nvGraphicFramePr>
        <p:xfrm>
          <a:off x="2160290" y="0"/>
          <a:ext cx="4248472" cy="1987729"/>
        </p:xfrm>
        <a:graphic>
          <a:graphicData uri="http://schemas.openxmlformats.org/drawingml/2006/chart">
            <c:chart xmlns:c="http://schemas.openxmlformats.org/drawingml/2006/chart" xmlns:r="http://schemas.openxmlformats.org/officeDocument/2006/relationships" r:id="rId3"/>
          </a:graphicData>
        </a:graphic>
      </p:graphicFrame>
      <p:pic>
        <p:nvPicPr>
          <p:cNvPr id="847" name="Google Shape;847;p17"/>
          <p:cNvPicPr preferRelativeResize="0"/>
          <p:nvPr/>
        </p:nvPicPr>
        <p:blipFill rotWithShape="1">
          <a:blip r:embed="rId4">
            <a:alphaModFix/>
          </a:blip>
          <a:srcRect/>
          <a:stretch/>
        </p:blipFill>
        <p:spPr>
          <a:xfrm>
            <a:off x="0" y="3910716"/>
            <a:ext cx="7200900" cy="46594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8"/>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53" name="Google Shape;853;p18"/>
          <p:cNvGrpSpPr/>
          <p:nvPr/>
        </p:nvGrpSpPr>
        <p:grpSpPr>
          <a:xfrm>
            <a:off x="122078" y="6179675"/>
            <a:ext cx="841843" cy="1132310"/>
            <a:chOff x="1030415" y="748098"/>
            <a:chExt cx="841843" cy="1132310"/>
          </a:xfrm>
        </p:grpSpPr>
        <p:pic>
          <p:nvPicPr>
            <p:cNvPr id="854" name="Google Shape;854;p18"/>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855" name="Google Shape;855;p18"/>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63,89%</a:t>
              </a:r>
              <a:endParaRPr/>
            </a:p>
          </p:txBody>
        </p:sp>
        <p:sp>
          <p:nvSpPr>
            <p:cNvPr id="856" name="Google Shape;856;p18"/>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857" name="Google Shape;857;p18"/>
          <p:cNvGrpSpPr/>
          <p:nvPr/>
        </p:nvGrpSpPr>
        <p:grpSpPr>
          <a:xfrm>
            <a:off x="1017033" y="6209407"/>
            <a:ext cx="827642" cy="1091720"/>
            <a:chOff x="1825139" y="815810"/>
            <a:chExt cx="827642" cy="1091720"/>
          </a:xfrm>
        </p:grpSpPr>
        <p:sp>
          <p:nvSpPr>
            <p:cNvPr id="858" name="Google Shape;858;p18"/>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36,11%</a:t>
              </a:r>
              <a:endParaRPr/>
            </a:p>
          </p:txBody>
        </p:sp>
        <p:sp>
          <p:nvSpPr>
            <p:cNvPr id="859" name="Google Shape;859;p18"/>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860" name="Google Shape;860;p18"/>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861" name="Google Shape;861;p18"/>
          <p:cNvGrpSpPr/>
          <p:nvPr/>
        </p:nvGrpSpPr>
        <p:grpSpPr>
          <a:xfrm>
            <a:off x="2126041" y="6213471"/>
            <a:ext cx="1152880" cy="1113356"/>
            <a:chOff x="2107178" y="815810"/>
            <a:chExt cx="1152880" cy="1113356"/>
          </a:xfrm>
        </p:grpSpPr>
        <p:grpSp>
          <p:nvGrpSpPr>
            <p:cNvPr id="862" name="Google Shape;862;p18"/>
            <p:cNvGrpSpPr/>
            <p:nvPr/>
          </p:nvGrpSpPr>
          <p:grpSpPr>
            <a:xfrm>
              <a:off x="2107178" y="1317818"/>
              <a:ext cx="1152880" cy="611348"/>
              <a:chOff x="3744466" y="1301912"/>
              <a:chExt cx="1152880" cy="611348"/>
            </a:xfrm>
          </p:grpSpPr>
          <p:sp>
            <p:nvSpPr>
              <p:cNvPr id="863" name="Google Shape;863;p18"/>
              <p:cNvSpPr/>
              <p:nvPr/>
            </p:nvSpPr>
            <p:spPr>
              <a:xfrm>
                <a:off x="3912518" y="1553220"/>
                <a:ext cx="802181"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864" name="Google Shape;864;p1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865" name="Google Shape;865;p18"/>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866" name="Google Shape;866;p18"/>
          <p:cNvGrpSpPr/>
          <p:nvPr/>
        </p:nvGrpSpPr>
        <p:grpSpPr>
          <a:xfrm>
            <a:off x="3206913" y="6232761"/>
            <a:ext cx="740068" cy="1110282"/>
            <a:chOff x="3580462" y="815810"/>
            <a:chExt cx="740068" cy="1110282"/>
          </a:xfrm>
        </p:grpSpPr>
        <p:grpSp>
          <p:nvGrpSpPr>
            <p:cNvPr id="867" name="Google Shape;867;p18"/>
            <p:cNvGrpSpPr/>
            <p:nvPr/>
          </p:nvGrpSpPr>
          <p:grpSpPr>
            <a:xfrm>
              <a:off x="3580462" y="1288342"/>
              <a:ext cx="740068" cy="637750"/>
              <a:chOff x="5245046" y="1274868"/>
              <a:chExt cx="740068" cy="637750"/>
            </a:xfrm>
          </p:grpSpPr>
          <p:sp>
            <p:nvSpPr>
              <p:cNvPr id="868" name="Google Shape;868;p18"/>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869" name="Google Shape;869;p18"/>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870" name="Google Shape;870;p18"/>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871" name="Google Shape;871;p18"/>
          <p:cNvPicPr preferRelativeResize="0"/>
          <p:nvPr/>
        </p:nvPicPr>
        <p:blipFill rotWithShape="1">
          <a:blip r:embed="rId4">
            <a:alphaModFix/>
          </a:blip>
          <a:srcRect/>
          <a:stretch/>
        </p:blipFill>
        <p:spPr>
          <a:xfrm>
            <a:off x="4840293" y="7447480"/>
            <a:ext cx="721930" cy="590670"/>
          </a:xfrm>
          <a:prstGeom prst="rect">
            <a:avLst/>
          </a:prstGeom>
          <a:noFill/>
          <a:ln>
            <a:noFill/>
          </a:ln>
        </p:spPr>
      </p:pic>
      <p:grpSp>
        <p:nvGrpSpPr>
          <p:cNvPr id="872" name="Google Shape;872;p18"/>
          <p:cNvGrpSpPr/>
          <p:nvPr/>
        </p:nvGrpSpPr>
        <p:grpSpPr>
          <a:xfrm>
            <a:off x="4301137" y="7901115"/>
            <a:ext cx="1690560" cy="650645"/>
            <a:chOff x="-14122" y="7072716"/>
            <a:chExt cx="1282684" cy="650645"/>
          </a:xfrm>
        </p:grpSpPr>
        <p:sp>
          <p:nvSpPr>
            <p:cNvPr id="873" name="Google Shape;873;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874" name="Google Shape;874;p18"/>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97,22%</a:t>
              </a:r>
              <a:endParaRPr/>
            </a:p>
          </p:txBody>
        </p:sp>
      </p:grpSp>
      <p:pic>
        <p:nvPicPr>
          <p:cNvPr id="875" name="Google Shape;875;p18"/>
          <p:cNvPicPr preferRelativeResize="0"/>
          <p:nvPr/>
        </p:nvPicPr>
        <p:blipFill rotWithShape="1">
          <a:blip r:embed="rId5">
            <a:alphaModFix/>
          </a:blip>
          <a:srcRect/>
          <a:stretch/>
        </p:blipFill>
        <p:spPr>
          <a:xfrm>
            <a:off x="1780820" y="7430207"/>
            <a:ext cx="514828" cy="409761"/>
          </a:xfrm>
          <a:prstGeom prst="rect">
            <a:avLst/>
          </a:prstGeom>
          <a:noFill/>
          <a:ln>
            <a:noFill/>
          </a:ln>
        </p:spPr>
      </p:pic>
      <p:grpSp>
        <p:nvGrpSpPr>
          <p:cNvPr id="876" name="Google Shape;876;p18"/>
          <p:cNvGrpSpPr/>
          <p:nvPr/>
        </p:nvGrpSpPr>
        <p:grpSpPr>
          <a:xfrm>
            <a:off x="1049891" y="7771259"/>
            <a:ext cx="1995317" cy="905197"/>
            <a:chOff x="-188366" y="7072716"/>
            <a:chExt cx="1513913" cy="905197"/>
          </a:xfrm>
        </p:grpSpPr>
        <p:sp>
          <p:nvSpPr>
            <p:cNvPr id="877" name="Google Shape;877;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878" name="Google Shape;878;p18"/>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72,22%</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22,22%</a:t>
              </a:r>
              <a:endParaRPr sz="1200" b="1">
                <a:solidFill>
                  <a:schemeClr val="dk1"/>
                </a:solidFill>
                <a:latin typeface="Arial Narrow"/>
                <a:ea typeface="Arial Narrow"/>
                <a:cs typeface="Arial Narrow"/>
                <a:sym typeface="Arial Narrow"/>
              </a:endParaRPr>
            </a:p>
          </p:txBody>
        </p:sp>
        <p:sp>
          <p:nvSpPr>
            <p:cNvPr id="879" name="Google Shape;879;p18"/>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880" name="Google Shape;880;p18"/>
          <p:cNvGrpSpPr/>
          <p:nvPr/>
        </p:nvGrpSpPr>
        <p:grpSpPr>
          <a:xfrm>
            <a:off x="5241863" y="6264784"/>
            <a:ext cx="874090" cy="1056602"/>
            <a:chOff x="2507826" y="2775558"/>
            <a:chExt cx="874090" cy="1056602"/>
          </a:xfrm>
        </p:grpSpPr>
        <p:sp>
          <p:nvSpPr>
            <p:cNvPr id="881" name="Google Shape;881;p1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13,16%</a:t>
              </a:r>
              <a:endParaRPr/>
            </a:p>
          </p:txBody>
        </p:sp>
        <p:pic>
          <p:nvPicPr>
            <p:cNvPr id="882" name="Google Shape;882;p18"/>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883" name="Google Shape;883;p18"/>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884" name="Google Shape;884;p18"/>
          <p:cNvGrpSpPr/>
          <p:nvPr/>
        </p:nvGrpSpPr>
        <p:grpSpPr>
          <a:xfrm>
            <a:off x="4287033" y="6211979"/>
            <a:ext cx="874090" cy="1127234"/>
            <a:chOff x="4542245" y="835972"/>
            <a:chExt cx="874090" cy="1127234"/>
          </a:xfrm>
        </p:grpSpPr>
        <p:grpSp>
          <p:nvGrpSpPr>
            <p:cNvPr id="885" name="Google Shape;885;p18"/>
            <p:cNvGrpSpPr/>
            <p:nvPr/>
          </p:nvGrpSpPr>
          <p:grpSpPr>
            <a:xfrm>
              <a:off x="4542245" y="1334894"/>
              <a:ext cx="874090" cy="628312"/>
              <a:chOff x="2507826" y="3203848"/>
              <a:chExt cx="874090" cy="628312"/>
            </a:xfrm>
          </p:grpSpPr>
          <p:sp>
            <p:nvSpPr>
              <p:cNvPr id="886" name="Google Shape;886;p18"/>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2,63%</a:t>
                </a:r>
                <a:endParaRPr/>
              </a:p>
            </p:txBody>
          </p:sp>
          <p:sp>
            <p:nvSpPr>
              <p:cNvPr id="887" name="Google Shape;887;p1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888" name="Google Shape;888;p18"/>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889" name="Google Shape;889;p18"/>
          <p:cNvGrpSpPr/>
          <p:nvPr/>
        </p:nvGrpSpPr>
        <p:grpSpPr>
          <a:xfrm>
            <a:off x="5991697" y="6108613"/>
            <a:ext cx="1290798" cy="1202122"/>
            <a:chOff x="9455421" y="903990"/>
            <a:chExt cx="1290798" cy="1202122"/>
          </a:xfrm>
        </p:grpSpPr>
        <p:pic>
          <p:nvPicPr>
            <p:cNvPr id="890" name="Google Shape;890;p18"/>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891" name="Google Shape;891;p18"/>
            <p:cNvGrpSpPr/>
            <p:nvPr/>
          </p:nvGrpSpPr>
          <p:grpSpPr>
            <a:xfrm>
              <a:off x="9455421" y="1311975"/>
              <a:ext cx="1290798" cy="794137"/>
              <a:chOff x="-344103" y="6929224"/>
              <a:chExt cx="1508162" cy="794137"/>
            </a:xfrm>
          </p:grpSpPr>
          <p:sp>
            <p:nvSpPr>
              <p:cNvPr id="892" name="Google Shape;892;p18"/>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893" name="Google Shape;893;p18"/>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grpSp>
      </p:grpSp>
      <p:grpSp>
        <p:nvGrpSpPr>
          <p:cNvPr id="894" name="Google Shape;894;p18"/>
          <p:cNvGrpSpPr/>
          <p:nvPr/>
        </p:nvGrpSpPr>
        <p:grpSpPr>
          <a:xfrm>
            <a:off x="2172466" y="5827943"/>
            <a:ext cx="1847617" cy="436842"/>
            <a:chOff x="3060727" y="484500"/>
            <a:chExt cx="2369636" cy="436842"/>
          </a:xfrm>
        </p:grpSpPr>
        <p:sp>
          <p:nvSpPr>
            <p:cNvPr id="895" name="Google Shape;895;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96" name="Google Shape;896;p1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897" name="Google Shape;897;p18"/>
          <p:cNvGrpSpPr/>
          <p:nvPr/>
        </p:nvGrpSpPr>
        <p:grpSpPr>
          <a:xfrm>
            <a:off x="20877" y="5816081"/>
            <a:ext cx="1852274" cy="436842"/>
            <a:chOff x="3054754" y="484500"/>
            <a:chExt cx="2375609" cy="436842"/>
          </a:xfrm>
        </p:grpSpPr>
        <p:sp>
          <p:nvSpPr>
            <p:cNvPr id="898" name="Google Shape;898;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99" name="Google Shape;899;p18"/>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900" name="Google Shape;900;p18"/>
          <p:cNvGrpSpPr/>
          <p:nvPr/>
        </p:nvGrpSpPr>
        <p:grpSpPr>
          <a:xfrm>
            <a:off x="4351910" y="5846641"/>
            <a:ext cx="2722458" cy="436842"/>
            <a:chOff x="3060727" y="484500"/>
            <a:chExt cx="2369637" cy="436842"/>
          </a:xfrm>
        </p:grpSpPr>
        <p:sp>
          <p:nvSpPr>
            <p:cNvPr id="901" name="Google Shape;901;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02" name="Google Shape;902;p1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903" name="Google Shape;903;p1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18</a:t>
            </a:r>
            <a:endParaRPr sz="1050" b="1">
              <a:solidFill>
                <a:schemeClr val="dk1"/>
              </a:solidFill>
              <a:latin typeface="Arial Narrow"/>
              <a:ea typeface="Arial Narrow"/>
              <a:cs typeface="Arial Narrow"/>
              <a:sym typeface="Arial Narrow"/>
            </a:endParaRPr>
          </a:p>
        </p:txBody>
      </p:sp>
      <p:sp>
        <p:nvSpPr>
          <p:cNvPr id="904" name="Google Shape;904;p18"/>
          <p:cNvSpPr/>
          <p:nvPr/>
        </p:nvSpPr>
        <p:spPr>
          <a:xfrm>
            <a:off x="3252012" y="7280827"/>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905" name="Google Shape;905;p18"/>
          <p:cNvSpPr/>
          <p:nvPr/>
        </p:nvSpPr>
        <p:spPr>
          <a:xfrm>
            <a:off x="2339359" y="7291708"/>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906" name="Google Shape;906;p18"/>
          <p:cNvSpPr/>
          <p:nvPr/>
        </p:nvSpPr>
        <p:spPr>
          <a:xfrm>
            <a:off x="184508" y="7288390"/>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23 casos</a:t>
            </a:r>
            <a:endParaRPr sz="1200">
              <a:solidFill>
                <a:schemeClr val="dk1"/>
              </a:solidFill>
              <a:latin typeface="Calibri"/>
              <a:ea typeface="Calibri"/>
              <a:cs typeface="Calibri"/>
              <a:sym typeface="Calibri"/>
            </a:endParaRPr>
          </a:p>
        </p:txBody>
      </p:sp>
      <p:sp>
        <p:nvSpPr>
          <p:cNvPr id="907" name="Google Shape;907;p18"/>
          <p:cNvSpPr/>
          <p:nvPr/>
        </p:nvSpPr>
        <p:spPr>
          <a:xfrm>
            <a:off x="1087841" y="728082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sp>
        <p:nvSpPr>
          <p:cNvPr id="908" name="Google Shape;908;p18"/>
          <p:cNvSpPr/>
          <p:nvPr/>
        </p:nvSpPr>
        <p:spPr>
          <a:xfrm>
            <a:off x="4399309" y="7294727"/>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909" name="Google Shape;909;p18"/>
          <p:cNvSpPr/>
          <p:nvPr/>
        </p:nvSpPr>
        <p:spPr>
          <a:xfrm>
            <a:off x="5354139" y="728838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sp>
        <p:nvSpPr>
          <p:cNvPr id="910" name="Google Shape;910;p18"/>
          <p:cNvSpPr/>
          <p:nvPr/>
        </p:nvSpPr>
        <p:spPr>
          <a:xfrm>
            <a:off x="6317141" y="72808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911" name="Google Shape;911;p18"/>
          <p:cNvSpPr/>
          <p:nvPr/>
        </p:nvSpPr>
        <p:spPr>
          <a:xfrm>
            <a:off x="126295" y="11352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12" name="Google Shape;912;p18"/>
          <p:cNvCxnSpPr>
            <a:stCxn id="911" idx="6"/>
          </p:cNvCxnSpPr>
          <p:nvPr/>
        </p:nvCxnSpPr>
        <p:spPr>
          <a:xfrm>
            <a:off x="414327" y="244333"/>
            <a:ext cx="648000" cy="0"/>
          </a:xfrm>
          <a:prstGeom prst="straightConnector1">
            <a:avLst/>
          </a:prstGeom>
          <a:noFill/>
          <a:ln w="28575" cap="flat" cmpd="sng">
            <a:solidFill>
              <a:srgbClr val="C00000"/>
            </a:solidFill>
            <a:prstDash val="solid"/>
            <a:round/>
            <a:headEnd type="none" w="sm" len="sm"/>
            <a:tailEnd type="none" w="sm" len="sm"/>
          </a:ln>
        </p:spPr>
      </p:cxnSp>
      <p:sp>
        <p:nvSpPr>
          <p:cNvPr id="913" name="Google Shape;913;p18"/>
          <p:cNvSpPr txBox="1"/>
          <p:nvPr/>
        </p:nvSpPr>
        <p:spPr>
          <a:xfrm>
            <a:off x="1080170" y="118537"/>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914" name="Google Shape;914;p18"/>
          <p:cNvSpPr/>
          <p:nvPr/>
        </p:nvSpPr>
        <p:spPr>
          <a:xfrm>
            <a:off x="0" y="523008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5" name="Google Shape;915;p18"/>
          <p:cNvSpPr/>
          <p:nvPr/>
        </p:nvSpPr>
        <p:spPr>
          <a:xfrm>
            <a:off x="126295" y="534361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16" name="Google Shape;916;p18"/>
          <p:cNvCxnSpPr>
            <a:stCxn id="915" idx="6"/>
          </p:cNvCxnSpPr>
          <p:nvPr/>
        </p:nvCxnSpPr>
        <p:spPr>
          <a:xfrm>
            <a:off x="414327" y="5474421"/>
            <a:ext cx="648000" cy="0"/>
          </a:xfrm>
          <a:prstGeom prst="straightConnector1">
            <a:avLst/>
          </a:prstGeom>
          <a:noFill/>
          <a:ln w="28575" cap="flat" cmpd="sng">
            <a:solidFill>
              <a:srgbClr val="C00000"/>
            </a:solidFill>
            <a:prstDash val="solid"/>
            <a:round/>
            <a:headEnd type="none" w="sm" len="sm"/>
            <a:tailEnd type="none" w="sm" len="sm"/>
          </a:ln>
        </p:spPr>
      </p:cxnSp>
      <p:sp>
        <p:nvSpPr>
          <p:cNvPr id="917" name="Google Shape;917;p18"/>
          <p:cNvSpPr txBox="1"/>
          <p:nvPr/>
        </p:nvSpPr>
        <p:spPr>
          <a:xfrm>
            <a:off x="980511" y="5234944"/>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B</a:t>
            </a:r>
            <a:endParaRPr/>
          </a:p>
        </p:txBody>
      </p:sp>
      <p:sp>
        <p:nvSpPr>
          <p:cNvPr id="918" name="Google Shape;918;p18"/>
          <p:cNvSpPr/>
          <p:nvPr/>
        </p:nvSpPr>
        <p:spPr>
          <a:xfrm>
            <a:off x="29741" y="4840287"/>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03 acumulado  de  2023. </a:t>
            </a:r>
            <a:endParaRPr/>
          </a:p>
        </p:txBody>
      </p:sp>
      <p:pic>
        <p:nvPicPr>
          <p:cNvPr id="919" name="Google Shape;919;p18"/>
          <p:cNvPicPr preferRelativeResize="0"/>
          <p:nvPr/>
        </p:nvPicPr>
        <p:blipFill rotWithShape="1">
          <a:blip r:embed="rId9">
            <a:alphaModFix/>
          </a:blip>
          <a:srcRect/>
          <a:stretch/>
        </p:blipFill>
        <p:spPr>
          <a:xfrm>
            <a:off x="248568" y="511780"/>
            <a:ext cx="6723948" cy="43507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9"/>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925" name="Google Shape;925;p19"/>
          <p:cNvGrpSpPr/>
          <p:nvPr/>
        </p:nvGrpSpPr>
        <p:grpSpPr>
          <a:xfrm>
            <a:off x="1070784" y="2796492"/>
            <a:ext cx="1881594" cy="1358120"/>
            <a:chOff x="3232545" y="2931806"/>
            <a:chExt cx="1881594" cy="1358120"/>
          </a:xfrm>
        </p:grpSpPr>
        <p:pic>
          <p:nvPicPr>
            <p:cNvPr id="926" name="Google Shape;926;p19"/>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927" name="Google Shape;927;p19"/>
            <p:cNvGrpSpPr/>
            <p:nvPr/>
          </p:nvGrpSpPr>
          <p:grpSpPr>
            <a:xfrm>
              <a:off x="3232545" y="3564985"/>
              <a:ext cx="1881594" cy="724941"/>
              <a:chOff x="-103304" y="7072716"/>
              <a:chExt cx="1427628" cy="724941"/>
            </a:xfrm>
          </p:grpSpPr>
          <p:sp>
            <p:nvSpPr>
              <p:cNvPr id="928" name="Google Shape;928;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Afiliación al SGSS</a:t>
                </a:r>
                <a:endParaRPr/>
              </a:p>
            </p:txBody>
          </p:sp>
          <p:sp>
            <p:nvSpPr>
              <p:cNvPr id="929" name="Google Shape;929;p19"/>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contributivo: 90,57%</a:t>
                </a:r>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subsidiado: 3,77%</a:t>
                </a:r>
                <a:endParaRPr/>
              </a:p>
              <a:p>
                <a:pPr marL="0" marR="0" lvl="0" indent="0" algn="ctr" rtl="0">
                  <a:spcBef>
                    <a:spcPts val="0"/>
                  </a:spcBef>
                  <a:spcAft>
                    <a:spcPts val="0"/>
                  </a:spcAft>
                  <a:buNone/>
                </a:pPr>
                <a:endParaRPr sz="1400" b="1">
                  <a:solidFill>
                    <a:srgbClr val="000000"/>
                  </a:solidFill>
                  <a:latin typeface="Arial Narrow"/>
                  <a:ea typeface="Arial Narrow"/>
                  <a:cs typeface="Arial Narrow"/>
                  <a:sym typeface="Arial Narrow"/>
                </a:endParaRPr>
              </a:p>
            </p:txBody>
          </p:sp>
        </p:grpSp>
      </p:grpSp>
      <p:grpSp>
        <p:nvGrpSpPr>
          <p:cNvPr id="930" name="Google Shape;930;p19"/>
          <p:cNvGrpSpPr/>
          <p:nvPr/>
        </p:nvGrpSpPr>
        <p:grpSpPr>
          <a:xfrm>
            <a:off x="4430170" y="2764717"/>
            <a:ext cx="1690560" cy="1385678"/>
            <a:chOff x="5322204" y="2849006"/>
            <a:chExt cx="1690560" cy="1385678"/>
          </a:xfrm>
        </p:grpSpPr>
        <p:pic>
          <p:nvPicPr>
            <p:cNvPr id="931" name="Google Shape;931;p19"/>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932" name="Google Shape;932;p19"/>
            <p:cNvGrpSpPr/>
            <p:nvPr/>
          </p:nvGrpSpPr>
          <p:grpSpPr>
            <a:xfrm>
              <a:off x="5322204" y="3584039"/>
              <a:ext cx="1690560" cy="650645"/>
              <a:chOff x="-14122" y="7072716"/>
              <a:chExt cx="1282684" cy="650645"/>
            </a:xfrm>
          </p:grpSpPr>
          <p:sp>
            <p:nvSpPr>
              <p:cNvPr id="933" name="Google Shape;933;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Área de ocurrencia</a:t>
                </a:r>
                <a:endParaRPr/>
              </a:p>
            </p:txBody>
          </p:sp>
          <p:sp>
            <p:nvSpPr>
              <p:cNvPr id="934" name="Google Shape;934;p1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100%</a:t>
                </a:r>
                <a:endParaRPr/>
              </a:p>
            </p:txBody>
          </p:sp>
        </p:grpSp>
      </p:grpSp>
      <p:sp>
        <p:nvSpPr>
          <p:cNvPr id="935" name="Google Shape;935;p1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rgbClr val="000000"/>
                </a:solidFill>
                <a:latin typeface="Arial Narrow"/>
                <a:ea typeface="Arial Narrow"/>
                <a:cs typeface="Arial Narrow"/>
                <a:sym typeface="Arial Narrow"/>
              </a:rPr>
              <a:t>Pág.. 19</a:t>
            </a:r>
            <a:endParaRPr sz="1050" b="1">
              <a:solidFill>
                <a:srgbClr val="000000"/>
              </a:solidFill>
              <a:latin typeface="Arial Narrow"/>
              <a:ea typeface="Arial Narrow"/>
              <a:cs typeface="Arial Narrow"/>
              <a:sym typeface="Arial Narrow"/>
            </a:endParaRPr>
          </a:p>
        </p:txBody>
      </p:sp>
      <p:grpSp>
        <p:nvGrpSpPr>
          <p:cNvPr id="936" name="Google Shape;936;p19"/>
          <p:cNvGrpSpPr/>
          <p:nvPr/>
        </p:nvGrpSpPr>
        <p:grpSpPr>
          <a:xfrm>
            <a:off x="160662" y="75973"/>
            <a:ext cx="936032" cy="261610"/>
            <a:chOff x="2448322" y="74775"/>
            <a:chExt cx="936032" cy="261610"/>
          </a:xfrm>
        </p:grpSpPr>
        <p:sp>
          <p:nvSpPr>
            <p:cNvPr id="937" name="Google Shape;937;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38" name="Google Shape;938;p19"/>
            <p:cNvCxnSpPr>
              <a:stCxn id="93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939" name="Google Shape;939;p19"/>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940" name="Google Shape;940;p19"/>
          <p:cNvGrpSpPr/>
          <p:nvPr/>
        </p:nvGrpSpPr>
        <p:grpSpPr>
          <a:xfrm>
            <a:off x="30478" y="4469504"/>
            <a:ext cx="936032" cy="261610"/>
            <a:chOff x="2448322" y="74775"/>
            <a:chExt cx="936032" cy="261610"/>
          </a:xfrm>
        </p:grpSpPr>
        <p:sp>
          <p:nvSpPr>
            <p:cNvPr id="941" name="Google Shape;941;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42" name="Google Shape;942;p19"/>
            <p:cNvCxnSpPr>
              <a:stCxn id="94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grpSp>
        <p:nvGrpSpPr>
          <p:cNvPr id="943" name="Google Shape;943;p19"/>
          <p:cNvGrpSpPr/>
          <p:nvPr/>
        </p:nvGrpSpPr>
        <p:grpSpPr>
          <a:xfrm>
            <a:off x="180838" y="920327"/>
            <a:ext cx="850854" cy="1573970"/>
            <a:chOff x="1068833" y="553075"/>
            <a:chExt cx="850854" cy="1573970"/>
          </a:xfrm>
        </p:grpSpPr>
        <p:pic>
          <p:nvPicPr>
            <p:cNvPr id="944" name="Google Shape;944;p19"/>
            <p:cNvPicPr preferRelativeResize="0"/>
            <p:nvPr/>
          </p:nvPicPr>
          <p:blipFill rotWithShape="1">
            <a:blip r:embed="rId5">
              <a:alphaModFix/>
            </a:blip>
            <a:srcRect t="10614" r="84474"/>
            <a:stretch/>
          </p:blipFill>
          <p:spPr>
            <a:xfrm>
              <a:off x="1131620" y="553075"/>
              <a:ext cx="737696" cy="720656"/>
            </a:xfrm>
            <a:prstGeom prst="rect">
              <a:avLst/>
            </a:prstGeom>
            <a:noFill/>
            <a:ln>
              <a:noFill/>
            </a:ln>
          </p:spPr>
        </p:pic>
        <p:sp>
          <p:nvSpPr>
            <p:cNvPr id="945" name="Google Shape;945;p19"/>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96,23%</a:t>
              </a:r>
              <a:endParaRPr/>
            </a:p>
          </p:txBody>
        </p:sp>
        <p:sp>
          <p:nvSpPr>
            <p:cNvPr id="946" name="Google Shape;946;p19"/>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947" name="Google Shape;947;p19"/>
            <p:cNvSpPr/>
            <p:nvPr/>
          </p:nvSpPr>
          <p:spPr>
            <a:xfrm>
              <a:off x="1136020" y="185004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51 casos</a:t>
              </a:r>
              <a:endParaRPr sz="1200">
                <a:solidFill>
                  <a:srgbClr val="000000"/>
                </a:solidFill>
                <a:latin typeface="Calibri"/>
                <a:ea typeface="Calibri"/>
                <a:cs typeface="Calibri"/>
                <a:sym typeface="Calibri"/>
              </a:endParaRPr>
            </a:p>
          </p:txBody>
        </p:sp>
      </p:grpSp>
      <p:grpSp>
        <p:nvGrpSpPr>
          <p:cNvPr id="948" name="Google Shape;948;p19"/>
          <p:cNvGrpSpPr/>
          <p:nvPr/>
        </p:nvGrpSpPr>
        <p:grpSpPr>
          <a:xfrm>
            <a:off x="1175708" y="920327"/>
            <a:ext cx="811840" cy="1560887"/>
            <a:chOff x="1752268" y="1227775"/>
            <a:chExt cx="811840" cy="1560887"/>
          </a:xfrm>
        </p:grpSpPr>
        <p:sp>
          <p:nvSpPr>
            <p:cNvPr id="949" name="Google Shape;949;p19"/>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3,77%</a:t>
              </a:r>
              <a:endParaRPr/>
            </a:p>
          </p:txBody>
        </p:sp>
        <p:sp>
          <p:nvSpPr>
            <p:cNvPr id="950" name="Google Shape;950;p19"/>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951" name="Google Shape;951;p19"/>
            <p:cNvSpPr/>
            <p:nvPr/>
          </p:nvSpPr>
          <p:spPr>
            <a:xfrm>
              <a:off x="1816937" y="251166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2 casos</a:t>
              </a:r>
              <a:endParaRPr sz="1200">
                <a:solidFill>
                  <a:srgbClr val="000000"/>
                </a:solidFill>
                <a:latin typeface="Calibri"/>
                <a:ea typeface="Calibri"/>
                <a:cs typeface="Calibri"/>
                <a:sym typeface="Calibri"/>
              </a:endParaRPr>
            </a:p>
          </p:txBody>
        </p:sp>
        <p:pic>
          <p:nvPicPr>
            <p:cNvPr id="952" name="Google Shape;952;p19"/>
            <p:cNvPicPr preferRelativeResize="0"/>
            <p:nvPr/>
          </p:nvPicPr>
          <p:blipFill rotWithShape="1">
            <a:blip r:embed="rId5">
              <a:alphaModFix/>
            </a:blip>
            <a:srcRect l="29313" t="7366" r="56038"/>
            <a:stretch/>
          </p:blipFill>
          <p:spPr>
            <a:xfrm>
              <a:off x="1782238" y="1227775"/>
              <a:ext cx="696035" cy="748294"/>
            </a:xfrm>
            <a:prstGeom prst="rect">
              <a:avLst/>
            </a:prstGeom>
            <a:noFill/>
            <a:ln>
              <a:noFill/>
            </a:ln>
          </p:spPr>
        </p:pic>
      </p:grpSp>
      <p:grpSp>
        <p:nvGrpSpPr>
          <p:cNvPr id="953" name="Google Shape;953;p19"/>
          <p:cNvGrpSpPr/>
          <p:nvPr/>
        </p:nvGrpSpPr>
        <p:grpSpPr>
          <a:xfrm>
            <a:off x="125886" y="560287"/>
            <a:ext cx="1852274" cy="436842"/>
            <a:chOff x="3054754" y="484500"/>
            <a:chExt cx="2375609" cy="436842"/>
          </a:xfrm>
        </p:grpSpPr>
        <p:sp>
          <p:nvSpPr>
            <p:cNvPr id="954" name="Google Shape;954;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19"/>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Sexo</a:t>
              </a:r>
              <a:endParaRPr/>
            </a:p>
          </p:txBody>
        </p:sp>
      </p:grpSp>
      <p:grpSp>
        <p:nvGrpSpPr>
          <p:cNvPr id="956" name="Google Shape;956;p19"/>
          <p:cNvGrpSpPr/>
          <p:nvPr/>
        </p:nvGrpSpPr>
        <p:grpSpPr>
          <a:xfrm>
            <a:off x="2070944" y="857976"/>
            <a:ext cx="874090" cy="1631193"/>
            <a:chOff x="2507826" y="2454167"/>
            <a:chExt cx="874090" cy="1631193"/>
          </a:xfrm>
        </p:grpSpPr>
        <p:sp>
          <p:nvSpPr>
            <p:cNvPr id="957" name="Google Shape;957;p19"/>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pic>
          <p:nvPicPr>
            <p:cNvPr id="958" name="Google Shape;958;p19"/>
            <p:cNvPicPr preferRelativeResize="0"/>
            <p:nvPr/>
          </p:nvPicPr>
          <p:blipFill rotWithShape="1">
            <a:blip r:embed="rId6">
              <a:alphaModFix/>
            </a:blip>
            <a:srcRect/>
            <a:stretch/>
          </p:blipFill>
          <p:spPr>
            <a:xfrm>
              <a:off x="2702014" y="2454167"/>
              <a:ext cx="557405" cy="912116"/>
            </a:xfrm>
            <a:prstGeom prst="rect">
              <a:avLst/>
            </a:prstGeom>
            <a:noFill/>
            <a:ln>
              <a:noFill/>
            </a:ln>
          </p:spPr>
        </p:pic>
        <p:sp>
          <p:nvSpPr>
            <p:cNvPr id="959" name="Google Shape;959;p19"/>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960" name="Google Shape;960;p19"/>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61" name="Google Shape;961;p19"/>
          <p:cNvGrpSpPr/>
          <p:nvPr/>
        </p:nvGrpSpPr>
        <p:grpSpPr>
          <a:xfrm>
            <a:off x="3039937" y="950012"/>
            <a:ext cx="874090" cy="1519436"/>
            <a:chOff x="3826683" y="2822224"/>
            <a:chExt cx="874090" cy="1519436"/>
          </a:xfrm>
        </p:grpSpPr>
        <p:grpSp>
          <p:nvGrpSpPr>
            <p:cNvPr id="962" name="Google Shape;962;p19"/>
            <p:cNvGrpSpPr/>
            <p:nvPr/>
          </p:nvGrpSpPr>
          <p:grpSpPr>
            <a:xfrm>
              <a:off x="3826683" y="3446500"/>
              <a:ext cx="874090" cy="895160"/>
              <a:chOff x="2507826" y="3203848"/>
              <a:chExt cx="874090" cy="895160"/>
            </a:xfrm>
          </p:grpSpPr>
          <p:sp>
            <p:nvSpPr>
              <p:cNvPr id="963" name="Google Shape;963;p19"/>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64" name="Google Shape;964;p19"/>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965" name="Google Shape;965;p19"/>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66" name="Google Shape;966;p19"/>
            <p:cNvPicPr preferRelativeResize="0"/>
            <p:nvPr/>
          </p:nvPicPr>
          <p:blipFill rotWithShape="1">
            <a:blip r:embed="rId7">
              <a:alphaModFix/>
            </a:blip>
            <a:srcRect/>
            <a:stretch/>
          </p:blipFill>
          <p:spPr>
            <a:xfrm>
              <a:off x="3945025" y="2822224"/>
              <a:ext cx="587628" cy="678570"/>
            </a:xfrm>
            <a:prstGeom prst="rect">
              <a:avLst/>
            </a:prstGeom>
            <a:noFill/>
            <a:ln>
              <a:noFill/>
            </a:ln>
          </p:spPr>
        </p:pic>
      </p:grpSp>
      <p:grpSp>
        <p:nvGrpSpPr>
          <p:cNvPr id="967" name="Google Shape;967;p19"/>
          <p:cNvGrpSpPr/>
          <p:nvPr/>
        </p:nvGrpSpPr>
        <p:grpSpPr>
          <a:xfrm>
            <a:off x="3914027" y="1550561"/>
            <a:ext cx="1275167" cy="891591"/>
            <a:chOff x="-177188" y="7086322"/>
            <a:chExt cx="1489900" cy="891591"/>
          </a:xfrm>
        </p:grpSpPr>
        <p:sp>
          <p:nvSpPr>
            <p:cNvPr id="968" name="Google Shape;968;p19"/>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Habitante de calle</a:t>
              </a:r>
              <a:endParaRPr/>
            </a:p>
          </p:txBody>
        </p:sp>
        <p:sp>
          <p:nvSpPr>
            <p:cNvPr id="969" name="Google Shape;969;p19"/>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70" name="Google Shape;970;p19"/>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a:p>
          </p:txBody>
        </p:sp>
      </p:grpSp>
      <p:grpSp>
        <p:nvGrpSpPr>
          <p:cNvPr id="971" name="Google Shape;971;p19"/>
          <p:cNvGrpSpPr/>
          <p:nvPr/>
        </p:nvGrpSpPr>
        <p:grpSpPr>
          <a:xfrm>
            <a:off x="2282181" y="528496"/>
            <a:ext cx="2722458" cy="436842"/>
            <a:chOff x="3060727" y="484500"/>
            <a:chExt cx="2369637" cy="436842"/>
          </a:xfrm>
        </p:grpSpPr>
        <p:sp>
          <p:nvSpPr>
            <p:cNvPr id="972" name="Google Shape;972;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19"/>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Poblaciones especiales</a:t>
              </a:r>
              <a:endParaRPr/>
            </a:p>
          </p:txBody>
        </p:sp>
      </p:grpSp>
      <p:grpSp>
        <p:nvGrpSpPr>
          <p:cNvPr id="974" name="Google Shape;974;p19"/>
          <p:cNvGrpSpPr/>
          <p:nvPr/>
        </p:nvGrpSpPr>
        <p:grpSpPr>
          <a:xfrm>
            <a:off x="5098921" y="528496"/>
            <a:ext cx="2129010" cy="1936247"/>
            <a:chOff x="616494" y="2584689"/>
            <a:chExt cx="2129010" cy="1936247"/>
          </a:xfrm>
        </p:grpSpPr>
        <p:grpSp>
          <p:nvGrpSpPr>
            <p:cNvPr id="975" name="Google Shape;975;p19"/>
            <p:cNvGrpSpPr/>
            <p:nvPr/>
          </p:nvGrpSpPr>
          <p:grpSpPr>
            <a:xfrm>
              <a:off x="616494" y="2934239"/>
              <a:ext cx="1152880" cy="1582804"/>
              <a:chOff x="3115290" y="1227775"/>
              <a:chExt cx="1152880" cy="1582804"/>
            </a:xfrm>
          </p:grpSpPr>
          <p:grpSp>
            <p:nvGrpSpPr>
              <p:cNvPr id="976" name="Google Shape;976;p19"/>
              <p:cNvGrpSpPr/>
              <p:nvPr/>
            </p:nvGrpSpPr>
            <p:grpSpPr>
              <a:xfrm>
                <a:off x="3115290" y="1951748"/>
                <a:ext cx="1152880" cy="858831"/>
                <a:chOff x="3744466" y="1301912"/>
                <a:chExt cx="1152880" cy="858831"/>
              </a:xfrm>
            </p:grpSpPr>
            <p:sp>
              <p:nvSpPr>
                <p:cNvPr id="977" name="Google Shape;977;p19"/>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78" name="Google Shape;978;p19"/>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979" name="Google Shape;979;p19"/>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80" name="Google Shape;980;p19"/>
              <p:cNvPicPr preferRelativeResize="0"/>
              <p:nvPr/>
            </p:nvPicPr>
            <p:blipFill rotWithShape="1">
              <a:blip r:embed="rId5">
                <a:alphaModFix/>
              </a:blip>
              <a:srcRect l="59057" t="8806" r="25145"/>
              <a:stretch/>
            </p:blipFill>
            <p:spPr>
              <a:xfrm>
                <a:off x="3328608" y="1227775"/>
                <a:ext cx="750627" cy="775969"/>
              </a:xfrm>
              <a:prstGeom prst="rect">
                <a:avLst/>
              </a:prstGeom>
              <a:noFill/>
              <a:ln>
                <a:noFill/>
              </a:ln>
            </p:spPr>
          </p:pic>
        </p:grpSp>
        <p:grpSp>
          <p:nvGrpSpPr>
            <p:cNvPr id="981" name="Google Shape;981;p19"/>
            <p:cNvGrpSpPr/>
            <p:nvPr/>
          </p:nvGrpSpPr>
          <p:grpSpPr>
            <a:xfrm>
              <a:off x="1741326" y="3641012"/>
              <a:ext cx="1004178" cy="879924"/>
              <a:chOff x="5245046" y="1274868"/>
              <a:chExt cx="1004178" cy="879924"/>
            </a:xfrm>
          </p:grpSpPr>
          <p:sp>
            <p:nvSpPr>
              <p:cNvPr id="982" name="Google Shape;982;p1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83" name="Google Shape;983;p19"/>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984" name="Google Shape;984;p19"/>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85" name="Google Shape;985;p19"/>
            <p:cNvGrpSpPr/>
            <p:nvPr/>
          </p:nvGrpSpPr>
          <p:grpSpPr>
            <a:xfrm>
              <a:off x="734175" y="2584689"/>
              <a:ext cx="1847617" cy="436842"/>
              <a:chOff x="3060727" y="484500"/>
              <a:chExt cx="2369636" cy="436842"/>
            </a:xfrm>
          </p:grpSpPr>
          <p:sp>
            <p:nvSpPr>
              <p:cNvPr id="986" name="Google Shape;986;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19"/>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Etnia</a:t>
                </a:r>
                <a:endParaRPr/>
              </a:p>
            </p:txBody>
          </p:sp>
        </p:grpSp>
      </p:grpSp>
      <p:pic>
        <p:nvPicPr>
          <p:cNvPr id="988" name="Google Shape;988;p19"/>
          <p:cNvPicPr preferRelativeResize="0"/>
          <p:nvPr/>
        </p:nvPicPr>
        <p:blipFill rotWithShape="1">
          <a:blip r:embed="rId8">
            <a:alphaModFix/>
          </a:blip>
          <a:srcRect/>
          <a:stretch/>
        </p:blipFill>
        <p:spPr>
          <a:xfrm>
            <a:off x="6487755" y="930627"/>
            <a:ext cx="503801" cy="677030"/>
          </a:xfrm>
          <a:prstGeom prst="rect">
            <a:avLst/>
          </a:prstGeom>
          <a:noFill/>
          <a:ln>
            <a:noFill/>
          </a:ln>
        </p:spPr>
      </p:pic>
      <p:pic>
        <p:nvPicPr>
          <p:cNvPr id="989" name="Google Shape;989;p19"/>
          <p:cNvPicPr preferRelativeResize="0"/>
          <p:nvPr/>
        </p:nvPicPr>
        <p:blipFill rotWithShape="1">
          <a:blip r:embed="rId9">
            <a:alphaModFix/>
          </a:blip>
          <a:srcRect/>
          <a:stretch/>
        </p:blipFill>
        <p:spPr>
          <a:xfrm>
            <a:off x="3849300" y="930961"/>
            <a:ext cx="1203640" cy="716671"/>
          </a:xfrm>
          <a:prstGeom prst="rect">
            <a:avLst/>
          </a:prstGeom>
          <a:noFill/>
          <a:ln>
            <a:noFill/>
          </a:ln>
        </p:spPr>
      </p:pic>
      <p:sp>
        <p:nvSpPr>
          <p:cNvPr id="990" name="Google Shape;990;p19"/>
          <p:cNvSpPr/>
          <p:nvPr/>
        </p:nvSpPr>
        <p:spPr>
          <a:xfrm>
            <a:off x="11918" y="7956376"/>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03. 2023</a:t>
            </a:r>
            <a:r>
              <a:rPr lang="es-ES" sz="700">
                <a:solidFill>
                  <a:srgbClr val="000000"/>
                </a:solidFill>
                <a:latin typeface="Arial Narrow"/>
                <a:ea typeface="Arial Narrow"/>
                <a:cs typeface="Arial Narrow"/>
                <a:sym typeface="Arial Narrow"/>
              </a:rPr>
              <a:t>. </a:t>
            </a:r>
            <a:endParaRPr/>
          </a:p>
        </p:txBody>
      </p:sp>
      <p:sp>
        <p:nvSpPr>
          <p:cNvPr id="991" name="Google Shape;991;p19"/>
          <p:cNvSpPr txBox="1"/>
          <p:nvPr/>
        </p:nvSpPr>
        <p:spPr>
          <a:xfrm>
            <a:off x="1080170" y="-66129"/>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C</a:t>
            </a:r>
            <a:endParaRPr/>
          </a:p>
        </p:txBody>
      </p:sp>
      <p:sp>
        <p:nvSpPr>
          <p:cNvPr id="992" name="Google Shape;992;p19"/>
          <p:cNvSpPr txBox="1"/>
          <p:nvPr/>
        </p:nvSpPr>
        <p:spPr>
          <a:xfrm>
            <a:off x="936154" y="4427984"/>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pic>
        <p:nvPicPr>
          <p:cNvPr id="993" name="Google Shape;993;p19"/>
          <p:cNvPicPr preferRelativeResize="0"/>
          <p:nvPr/>
        </p:nvPicPr>
        <p:blipFill rotWithShape="1">
          <a:blip r:embed="rId10">
            <a:alphaModFix/>
          </a:blip>
          <a:srcRect l="65937" t="56778" r="29313" b="35333"/>
          <a:stretch/>
        </p:blipFill>
        <p:spPr>
          <a:xfrm>
            <a:off x="5652632" y="5652121"/>
            <a:ext cx="937120" cy="875468"/>
          </a:xfrm>
          <a:prstGeom prst="rect">
            <a:avLst/>
          </a:prstGeom>
          <a:noFill/>
          <a:ln>
            <a:noFill/>
          </a:ln>
        </p:spPr>
      </p:pic>
      <p:sp>
        <p:nvSpPr>
          <p:cNvPr id="994" name="Google Shape;994;p19"/>
          <p:cNvSpPr/>
          <p:nvPr/>
        </p:nvSpPr>
        <p:spPr>
          <a:xfrm>
            <a:off x="5189193" y="6660232"/>
            <a:ext cx="1725328" cy="504056"/>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Sin vacunación previa para Hepatitis B</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97,2%</a:t>
            </a:r>
            <a:endParaRPr/>
          </a:p>
        </p:txBody>
      </p:sp>
      <p:graphicFrame>
        <p:nvGraphicFramePr>
          <p:cNvPr id="995" name="Google Shape;995;p19"/>
          <p:cNvGraphicFramePr/>
          <p:nvPr/>
        </p:nvGraphicFramePr>
        <p:xfrm>
          <a:off x="125886" y="5232141"/>
          <a:ext cx="4572000" cy="2743200"/>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44" name="Google Shape;144;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45" name="Google Shape;145;p2"/>
          <p:cNvGrpSpPr/>
          <p:nvPr/>
        </p:nvGrpSpPr>
        <p:grpSpPr>
          <a:xfrm>
            <a:off x="0" y="107504"/>
            <a:ext cx="4536554" cy="1534801"/>
            <a:chOff x="0" y="14519"/>
            <a:chExt cx="4536554" cy="1605153"/>
          </a:xfrm>
        </p:grpSpPr>
        <p:sp>
          <p:nvSpPr>
            <p:cNvPr id="146" name="Google Shape;146;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47" name="Google Shape;147;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48" name="Google Shape;148;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03 de 2023 - Reporte Semanas 01 a 12 (Hasta Marzo 25 de 2023)</a:t>
            </a:r>
            <a:endParaRPr sz="1200" dirty="0">
              <a:solidFill>
                <a:schemeClr val="dk1"/>
              </a:solidFill>
              <a:latin typeface="Times New Roman"/>
              <a:ea typeface="Times New Roman"/>
              <a:cs typeface="Times New Roman"/>
              <a:sym typeface="Times New Roman"/>
            </a:endParaRPr>
          </a:p>
        </p:txBody>
      </p:sp>
      <p:graphicFrame>
        <p:nvGraphicFramePr>
          <p:cNvPr id="149" name="Google Shape;149;p2"/>
          <p:cNvGraphicFramePr/>
          <p:nvPr/>
        </p:nvGraphicFramePr>
        <p:xfrm>
          <a:off x="216073" y="3656318"/>
          <a:ext cx="6645450" cy="3712605"/>
        </p:xfrm>
        <a:graphic>
          <a:graphicData uri="http://schemas.openxmlformats.org/drawingml/2006/table">
            <a:tbl>
              <a:tblPr>
                <a:noFill/>
                <a:tableStyleId>{50949ED3-FDBA-4D97-88DC-FD6CCB38254A}</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4</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10</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12</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50" name="Google Shape;150;p2"/>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20"/>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01" name="Google Shape;1001;p20"/>
          <p:cNvGrpSpPr/>
          <p:nvPr/>
        </p:nvGrpSpPr>
        <p:grpSpPr>
          <a:xfrm>
            <a:off x="291840" y="87346"/>
            <a:ext cx="5701151" cy="288032"/>
            <a:chOff x="2448322" y="33255"/>
            <a:chExt cx="5701151" cy="288032"/>
          </a:xfrm>
        </p:grpSpPr>
        <p:sp>
          <p:nvSpPr>
            <p:cNvPr id="1002" name="Google Shape;1002;p20"/>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03" name="Google Shape;1003;p20"/>
            <p:cNvCxnSpPr>
              <a:stCxn id="1002"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1004" name="Google Shape;1004;p20"/>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005" name="Google Shape;1005;p2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Pág..20 </a:t>
            </a:r>
            <a:endParaRPr sz="1050" b="1">
              <a:solidFill>
                <a:schemeClr val="dk1"/>
              </a:solidFill>
              <a:latin typeface="Arial Narrow"/>
              <a:ea typeface="Arial Narrow"/>
              <a:cs typeface="Arial Narrow"/>
              <a:sym typeface="Arial Narrow"/>
            </a:endParaRPr>
          </a:p>
        </p:txBody>
      </p:sp>
      <p:sp>
        <p:nvSpPr>
          <p:cNvPr id="1006" name="Google Shape;1006;p20"/>
          <p:cNvSpPr/>
          <p:nvPr/>
        </p:nvSpPr>
        <p:spPr>
          <a:xfrm>
            <a:off x="245381" y="4860032"/>
            <a:ext cx="692432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03. 2023. </a:t>
            </a:r>
            <a:endParaRPr/>
          </a:p>
        </p:txBody>
      </p:sp>
      <p:sp>
        <p:nvSpPr>
          <p:cNvPr id="1007" name="Google Shape;1007;p20"/>
          <p:cNvSpPr txBox="1"/>
          <p:nvPr/>
        </p:nvSpPr>
        <p:spPr>
          <a:xfrm>
            <a:off x="1506577" y="1846729"/>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a:p>
        </p:txBody>
      </p:sp>
      <p:sp>
        <p:nvSpPr>
          <p:cNvPr id="1008" name="Google Shape;1008;p20"/>
          <p:cNvSpPr txBox="1"/>
          <p:nvPr/>
        </p:nvSpPr>
        <p:spPr>
          <a:xfrm>
            <a:off x="3996069"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sp>
        <p:nvSpPr>
          <p:cNvPr id="1009" name="Google Shape;1009;p20"/>
          <p:cNvSpPr txBox="1"/>
          <p:nvPr/>
        </p:nvSpPr>
        <p:spPr>
          <a:xfrm>
            <a:off x="2844198"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78 casos</a:t>
            </a:r>
            <a:endParaRPr/>
          </a:p>
        </p:txBody>
      </p:sp>
      <p:sp>
        <p:nvSpPr>
          <p:cNvPr id="1010" name="Google Shape;1010;p20"/>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5 hombres por cada mujer. Los grupos de edad en los que más se presenta el evento se ubican entre los 25 y los 39 años con un 60,7%.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a:p>
        </p:txBody>
      </p:sp>
      <p:sp>
        <p:nvSpPr>
          <p:cNvPr id="1011" name="Google Shape;1011;p20"/>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12" name="Google Shape;1012;p20"/>
          <p:cNvGrpSpPr/>
          <p:nvPr/>
        </p:nvGrpSpPr>
        <p:grpSpPr>
          <a:xfrm>
            <a:off x="190189" y="7663143"/>
            <a:ext cx="3446504" cy="276999"/>
            <a:chOff x="2448322" y="33831"/>
            <a:chExt cx="3446504" cy="276999"/>
          </a:xfrm>
        </p:grpSpPr>
        <p:sp>
          <p:nvSpPr>
            <p:cNvPr id="1013" name="Google Shape;1013;p20"/>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14" name="Google Shape;1014;p20"/>
            <p:cNvCxnSpPr>
              <a:stCxn id="1013"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015" name="Google Shape;1015;p20"/>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016" name="Google Shape;1016;p20"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7" name="Google Shape;1017;p20"/>
          <p:cNvSpPr/>
          <p:nvPr/>
        </p:nvSpPr>
        <p:spPr>
          <a:xfrm>
            <a:off x="1830187" y="2124700"/>
            <a:ext cx="3507593"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03  2023 </a:t>
            </a:r>
            <a:endParaRPr/>
          </a:p>
        </p:txBody>
      </p:sp>
      <p:sp>
        <p:nvSpPr>
          <p:cNvPr id="1018" name="Google Shape;1018;p20"/>
          <p:cNvSpPr/>
          <p:nvPr/>
        </p:nvSpPr>
        <p:spPr>
          <a:xfrm>
            <a:off x="1981961"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4,49%</a:t>
            </a:r>
            <a:endParaRPr/>
          </a:p>
        </p:txBody>
      </p:sp>
      <p:sp>
        <p:nvSpPr>
          <p:cNvPr id="1019" name="Google Shape;1019;p20"/>
          <p:cNvSpPr/>
          <p:nvPr/>
        </p:nvSpPr>
        <p:spPr>
          <a:xfrm>
            <a:off x="3310557"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87,64%</a:t>
            </a:r>
            <a:endParaRPr/>
          </a:p>
        </p:txBody>
      </p:sp>
      <p:pic>
        <p:nvPicPr>
          <p:cNvPr id="1020" name="Google Shape;1020;p20"/>
          <p:cNvPicPr preferRelativeResize="0"/>
          <p:nvPr/>
        </p:nvPicPr>
        <p:blipFill rotWithShape="1">
          <a:blip r:embed="rId3">
            <a:alphaModFix/>
          </a:blip>
          <a:srcRect l="56813" t="36222" r="37500" b="51667"/>
          <a:stretch/>
        </p:blipFill>
        <p:spPr>
          <a:xfrm>
            <a:off x="3364889" y="666852"/>
            <a:ext cx="579224" cy="693796"/>
          </a:xfrm>
          <a:prstGeom prst="rect">
            <a:avLst/>
          </a:prstGeom>
          <a:noFill/>
          <a:ln>
            <a:noFill/>
          </a:ln>
        </p:spPr>
      </p:pic>
      <p:pic>
        <p:nvPicPr>
          <p:cNvPr id="1021" name="Google Shape;1021;p20"/>
          <p:cNvPicPr preferRelativeResize="0"/>
          <p:nvPr/>
        </p:nvPicPr>
        <p:blipFill rotWithShape="1">
          <a:blip r:embed="rId3">
            <a:alphaModFix/>
          </a:blip>
          <a:srcRect l="31926" t="33444" r="56249" b="51667"/>
          <a:stretch/>
        </p:blipFill>
        <p:spPr>
          <a:xfrm>
            <a:off x="1906804" y="629434"/>
            <a:ext cx="1119923" cy="793229"/>
          </a:xfrm>
          <a:prstGeom prst="rect">
            <a:avLst/>
          </a:prstGeom>
          <a:noFill/>
          <a:ln>
            <a:noFill/>
          </a:ln>
        </p:spPr>
      </p:pic>
      <p:pic>
        <p:nvPicPr>
          <p:cNvPr id="1022" name="Google Shape;1022;p20"/>
          <p:cNvPicPr preferRelativeResize="0"/>
          <p:nvPr/>
        </p:nvPicPr>
        <p:blipFill rotWithShape="1">
          <a:blip r:embed="rId3">
            <a:alphaModFix/>
          </a:blip>
          <a:srcRect l="76875" t="32666" r="16561" b="52222"/>
          <a:stretch/>
        </p:blipFill>
        <p:spPr>
          <a:xfrm>
            <a:off x="4551282" y="663074"/>
            <a:ext cx="556360" cy="720618"/>
          </a:xfrm>
          <a:prstGeom prst="rect">
            <a:avLst/>
          </a:prstGeom>
          <a:noFill/>
          <a:ln>
            <a:noFill/>
          </a:ln>
        </p:spPr>
      </p:pic>
      <p:sp>
        <p:nvSpPr>
          <p:cNvPr id="1023" name="Google Shape;1023;p20"/>
          <p:cNvSpPr/>
          <p:nvPr/>
        </p:nvSpPr>
        <p:spPr>
          <a:xfrm>
            <a:off x="4409385"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0,0%</a:t>
            </a:r>
            <a:endParaRPr/>
          </a:p>
        </p:txBody>
      </p:sp>
      <p:sp>
        <p:nvSpPr>
          <p:cNvPr id="1024" name="Google Shape;1024;p20"/>
          <p:cNvSpPr/>
          <p:nvPr/>
        </p:nvSpPr>
        <p:spPr>
          <a:xfrm>
            <a:off x="50" y="7360567"/>
            <a:ext cx="687612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03. 2023. </a:t>
            </a:r>
            <a:endParaRPr/>
          </a:p>
        </p:txBody>
      </p:sp>
      <p:graphicFrame>
        <p:nvGraphicFramePr>
          <p:cNvPr id="1025" name="Google Shape;1025;p20"/>
          <p:cNvGraphicFramePr/>
          <p:nvPr/>
        </p:nvGraphicFramePr>
        <p:xfrm>
          <a:off x="1506577" y="2502798"/>
          <a:ext cx="4572000" cy="25323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26" name="Google Shape;1026;p20"/>
          <p:cNvGraphicFramePr/>
          <p:nvPr/>
        </p:nvGraphicFramePr>
        <p:xfrm>
          <a:off x="1456679" y="5052771"/>
          <a:ext cx="4572000" cy="253238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Google Shape;1031;p21"/>
          <p:cNvPicPr preferRelativeResize="0"/>
          <p:nvPr/>
        </p:nvPicPr>
        <p:blipFill rotWithShape="1">
          <a:blip r:embed="rId3">
            <a:alphaModFix/>
          </a:blip>
          <a:srcRect/>
          <a:stretch/>
        </p:blipFill>
        <p:spPr>
          <a:xfrm>
            <a:off x="-8298" y="-2118"/>
            <a:ext cx="2228231" cy="2824179"/>
          </a:xfrm>
          <a:prstGeom prst="rect">
            <a:avLst/>
          </a:prstGeom>
          <a:noFill/>
          <a:ln>
            <a:noFill/>
          </a:ln>
        </p:spPr>
      </p:pic>
      <p:pic>
        <p:nvPicPr>
          <p:cNvPr id="1032" name="Google Shape;1032;p21"/>
          <p:cNvPicPr preferRelativeResize="0"/>
          <p:nvPr/>
        </p:nvPicPr>
        <p:blipFill rotWithShape="1">
          <a:blip r:embed="rId4">
            <a:alphaModFix/>
          </a:blip>
          <a:srcRect t="51431"/>
          <a:stretch/>
        </p:blipFill>
        <p:spPr>
          <a:xfrm>
            <a:off x="0" y="2808413"/>
            <a:ext cx="2232223" cy="2666962"/>
          </a:xfrm>
          <a:prstGeom prst="rect">
            <a:avLst/>
          </a:prstGeom>
          <a:noFill/>
          <a:ln>
            <a:noFill/>
          </a:ln>
        </p:spPr>
      </p:pic>
      <p:sp>
        <p:nvSpPr>
          <p:cNvPr id="1033" name="Google Shape;1033;p21"/>
          <p:cNvSpPr txBox="1"/>
          <p:nvPr/>
        </p:nvSpPr>
        <p:spPr>
          <a:xfrm>
            <a:off x="-30097" y="617076"/>
            <a:ext cx="225002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sz="1200" b="1">
              <a:solidFill>
                <a:schemeClr val="dk1"/>
              </a:solidFill>
              <a:latin typeface="Arial Narrow"/>
              <a:ea typeface="Arial Narrow"/>
              <a:cs typeface="Arial Narrow"/>
              <a:sym typeface="Arial Narrow"/>
            </a:endParaRPr>
          </a:p>
        </p:txBody>
      </p:sp>
      <p:grpSp>
        <p:nvGrpSpPr>
          <p:cNvPr id="1034" name="Google Shape;1034;p21"/>
          <p:cNvGrpSpPr/>
          <p:nvPr/>
        </p:nvGrpSpPr>
        <p:grpSpPr>
          <a:xfrm>
            <a:off x="179214" y="4211960"/>
            <a:ext cx="1892650" cy="488476"/>
            <a:chOff x="2397524" y="3379972"/>
            <a:chExt cx="4508500" cy="904875"/>
          </a:xfrm>
        </p:grpSpPr>
        <p:pic>
          <p:nvPicPr>
            <p:cNvPr id="1035" name="Google Shape;1035;p2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036" name="Google Shape;1036;p21"/>
            <p:cNvSpPr txBox="1"/>
            <p:nvPr/>
          </p:nvSpPr>
          <p:spPr>
            <a:xfrm>
              <a:off x="3290517" y="3478755"/>
              <a:ext cx="172431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248</a:t>
              </a:r>
              <a:endParaRPr sz="2000" b="1">
                <a:solidFill>
                  <a:schemeClr val="dk1"/>
                </a:solidFill>
                <a:latin typeface="Arial Narrow"/>
                <a:ea typeface="Arial Narrow"/>
                <a:cs typeface="Arial Narrow"/>
                <a:sym typeface="Arial Narrow"/>
              </a:endParaRPr>
            </a:p>
          </p:txBody>
        </p:sp>
      </p:grpSp>
      <p:sp>
        <p:nvSpPr>
          <p:cNvPr id="1037" name="Google Shape;1037;p21"/>
          <p:cNvSpPr txBox="1"/>
          <p:nvPr/>
        </p:nvSpPr>
        <p:spPr>
          <a:xfrm>
            <a:off x="-16906" y="4716016"/>
            <a:ext cx="213531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35,75%.</a:t>
            </a:r>
            <a:endParaRPr sz="1200" b="1">
              <a:solidFill>
                <a:schemeClr val="dk1"/>
              </a:solidFill>
              <a:latin typeface="Arial Narrow"/>
              <a:ea typeface="Arial Narrow"/>
              <a:cs typeface="Arial Narrow"/>
              <a:sym typeface="Arial Narrow"/>
            </a:endParaRPr>
          </a:p>
        </p:txBody>
      </p:sp>
      <p:sp>
        <p:nvSpPr>
          <p:cNvPr id="1038" name="Google Shape;1038;p21"/>
          <p:cNvSpPr/>
          <p:nvPr/>
        </p:nvSpPr>
        <p:spPr>
          <a:xfrm>
            <a:off x="2231041" y="2085526"/>
            <a:ext cx="494601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03 acumulado  de 2021-2023. </a:t>
            </a:r>
            <a:endParaRPr sz="1050">
              <a:solidFill>
                <a:schemeClr val="dk1"/>
              </a:solidFill>
              <a:latin typeface="Arial Narrow"/>
              <a:ea typeface="Arial Narrow"/>
              <a:cs typeface="Arial Narrow"/>
              <a:sym typeface="Arial Narrow"/>
            </a:endParaRPr>
          </a:p>
        </p:txBody>
      </p:sp>
      <p:grpSp>
        <p:nvGrpSpPr>
          <p:cNvPr id="1039" name="Google Shape;1039;p21"/>
          <p:cNvGrpSpPr/>
          <p:nvPr/>
        </p:nvGrpSpPr>
        <p:grpSpPr>
          <a:xfrm>
            <a:off x="2448322" y="74775"/>
            <a:ext cx="3446504" cy="276999"/>
            <a:chOff x="2448322" y="74775"/>
            <a:chExt cx="3446504" cy="276999"/>
          </a:xfrm>
        </p:grpSpPr>
        <p:sp>
          <p:nvSpPr>
            <p:cNvPr id="1040" name="Google Shape;1040;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41" name="Google Shape;1041;p21"/>
            <p:cNvCxnSpPr>
              <a:stCxn id="104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42" name="Google Shape;1042;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043" name="Google Shape;1043;p21"/>
          <p:cNvSpPr/>
          <p:nvPr/>
        </p:nvSpPr>
        <p:spPr>
          <a:xfrm>
            <a:off x="2223346" y="3706456"/>
            <a:ext cx="4961400" cy="3604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44" name="Google Shape;1044;p21"/>
          <p:cNvGrpSpPr/>
          <p:nvPr/>
        </p:nvGrpSpPr>
        <p:grpSpPr>
          <a:xfrm>
            <a:off x="2516904" y="3736932"/>
            <a:ext cx="3446504" cy="286016"/>
            <a:chOff x="2448322" y="-7125"/>
            <a:chExt cx="3446504" cy="286016"/>
          </a:xfrm>
        </p:grpSpPr>
        <p:sp>
          <p:nvSpPr>
            <p:cNvPr id="1045" name="Google Shape;1045;p21"/>
            <p:cNvSpPr/>
            <p:nvPr/>
          </p:nvSpPr>
          <p:spPr>
            <a:xfrm>
              <a:off x="2448322" y="1728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46" name="Google Shape;1046;p21"/>
            <p:cNvCxnSpPr>
              <a:stCxn id="1045" idx="6"/>
            </p:cNvCxnSpPr>
            <p:nvPr/>
          </p:nvCxnSpPr>
          <p:spPr>
            <a:xfrm>
              <a:off x="2736354" y="148086"/>
              <a:ext cx="648000" cy="0"/>
            </a:xfrm>
            <a:prstGeom prst="straightConnector1">
              <a:avLst/>
            </a:prstGeom>
            <a:noFill/>
            <a:ln w="28575" cap="flat" cmpd="sng">
              <a:solidFill>
                <a:srgbClr val="C00000"/>
              </a:solidFill>
              <a:prstDash val="solid"/>
              <a:round/>
              <a:headEnd type="none" w="sm" len="sm"/>
              <a:tailEnd type="none" w="sm" len="sm"/>
            </a:ln>
          </p:spPr>
        </p:cxnSp>
        <p:sp>
          <p:nvSpPr>
            <p:cNvPr id="1047" name="Google Shape;1047;p21"/>
            <p:cNvSpPr txBox="1"/>
            <p:nvPr/>
          </p:nvSpPr>
          <p:spPr>
            <a:xfrm>
              <a:off x="3302538" y="-712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048" name="Google Shape;1048;p2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21 </a:t>
            </a:r>
            <a:endParaRPr sz="1050" b="1">
              <a:solidFill>
                <a:schemeClr val="dk1"/>
              </a:solidFill>
              <a:latin typeface="Arial Narrow"/>
              <a:ea typeface="Arial Narrow"/>
              <a:cs typeface="Arial Narrow"/>
              <a:sym typeface="Arial Narrow"/>
            </a:endParaRPr>
          </a:p>
        </p:txBody>
      </p:sp>
      <p:sp>
        <p:nvSpPr>
          <p:cNvPr id="1049" name="Google Shape;1049;p21"/>
          <p:cNvSpPr txBox="1">
            <a:spLocks noGrp="1"/>
          </p:cNvSpPr>
          <p:nvPr>
            <p:ph type="ctrTitle"/>
          </p:nvPr>
        </p:nvSpPr>
        <p:spPr>
          <a:xfrm>
            <a:off x="-30096" y="177934"/>
            <a:ext cx="220888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Intoxicaciones</a:t>
            </a:r>
            <a:endParaRPr sz="2000" b="1">
              <a:solidFill>
                <a:srgbClr val="C00000"/>
              </a:solidFill>
              <a:latin typeface="Arial Narrow"/>
              <a:ea typeface="Arial Narrow"/>
              <a:cs typeface="Arial Narrow"/>
              <a:sym typeface="Arial Narrow"/>
            </a:endParaRPr>
          </a:p>
        </p:txBody>
      </p:sp>
      <p:grpSp>
        <p:nvGrpSpPr>
          <p:cNvPr id="1050" name="Google Shape;1050;p21"/>
          <p:cNvGrpSpPr/>
          <p:nvPr/>
        </p:nvGrpSpPr>
        <p:grpSpPr>
          <a:xfrm>
            <a:off x="2274030" y="4873984"/>
            <a:ext cx="833825" cy="904648"/>
            <a:chOff x="1038433" y="1243369"/>
            <a:chExt cx="833825" cy="904648"/>
          </a:xfrm>
        </p:grpSpPr>
        <p:sp>
          <p:nvSpPr>
            <p:cNvPr id="1051" name="Google Shape;1051;p21"/>
            <p:cNvSpPr/>
            <p:nvPr/>
          </p:nvSpPr>
          <p:spPr>
            <a:xfrm>
              <a:off x="1038433" y="1520368"/>
              <a:ext cx="81691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58,47%</a:t>
              </a:r>
              <a:endParaRPr sz="1600" b="1">
                <a:solidFill>
                  <a:schemeClr val="dk1"/>
                </a:solidFill>
                <a:latin typeface="Arial Narrow"/>
                <a:ea typeface="Arial Narrow"/>
                <a:cs typeface="Arial Narrow"/>
                <a:sym typeface="Arial Narrow"/>
              </a:endParaRPr>
            </a:p>
          </p:txBody>
        </p:sp>
        <p:sp>
          <p:nvSpPr>
            <p:cNvPr id="1052" name="Google Shape;1052;p21"/>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053" name="Google Shape;1053;p21"/>
            <p:cNvSpPr/>
            <p:nvPr/>
          </p:nvSpPr>
          <p:spPr>
            <a:xfrm>
              <a:off x="1064280" y="1871018"/>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145 casos</a:t>
              </a:r>
              <a:endParaRPr sz="1200">
                <a:solidFill>
                  <a:schemeClr val="dk1"/>
                </a:solidFill>
                <a:latin typeface="Calibri"/>
                <a:ea typeface="Calibri"/>
                <a:cs typeface="Calibri"/>
                <a:sym typeface="Calibri"/>
              </a:endParaRPr>
            </a:p>
          </p:txBody>
        </p:sp>
      </p:grpSp>
      <p:grpSp>
        <p:nvGrpSpPr>
          <p:cNvPr id="1054" name="Google Shape;1054;p21"/>
          <p:cNvGrpSpPr/>
          <p:nvPr/>
        </p:nvGrpSpPr>
        <p:grpSpPr>
          <a:xfrm>
            <a:off x="4522309" y="6596400"/>
            <a:ext cx="853119" cy="883043"/>
            <a:chOff x="1033171" y="8262441"/>
            <a:chExt cx="853119" cy="883043"/>
          </a:xfrm>
        </p:grpSpPr>
        <p:sp>
          <p:nvSpPr>
            <p:cNvPr id="1055" name="Google Shape;1055;p21"/>
            <p:cNvSpPr/>
            <p:nvPr/>
          </p:nvSpPr>
          <p:spPr>
            <a:xfrm>
              <a:off x="1068351" y="8535741"/>
              <a:ext cx="817939"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29,44%</a:t>
              </a:r>
              <a:endParaRPr sz="1600" b="1">
                <a:solidFill>
                  <a:schemeClr val="dk1"/>
                </a:solidFill>
                <a:latin typeface="Arial Narrow"/>
                <a:ea typeface="Arial Narrow"/>
                <a:cs typeface="Arial Narrow"/>
                <a:sym typeface="Arial Narrow"/>
              </a:endParaRPr>
            </a:p>
          </p:txBody>
        </p:sp>
        <p:sp>
          <p:nvSpPr>
            <p:cNvPr id="1056" name="Google Shape;1056;p21"/>
            <p:cNvSpPr/>
            <p:nvPr/>
          </p:nvSpPr>
          <p:spPr>
            <a:xfrm>
              <a:off x="1033171" y="8262441"/>
              <a:ext cx="8531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Vía pública</a:t>
              </a:r>
              <a:endParaRPr sz="1200" b="1" u="sng">
                <a:solidFill>
                  <a:srgbClr val="000000"/>
                </a:solidFill>
                <a:latin typeface="Arial Narrow"/>
                <a:ea typeface="Arial Narrow"/>
                <a:cs typeface="Arial Narrow"/>
                <a:sym typeface="Arial Narrow"/>
              </a:endParaRPr>
            </a:p>
          </p:txBody>
        </p:sp>
        <p:sp>
          <p:nvSpPr>
            <p:cNvPr id="1057" name="Google Shape;1057;p21"/>
            <p:cNvSpPr/>
            <p:nvPr/>
          </p:nvSpPr>
          <p:spPr>
            <a:xfrm>
              <a:off x="1098147"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73 casos</a:t>
              </a:r>
              <a:endParaRPr sz="1200">
                <a:solidFill>
                  <a:schemeClr val="dk1"/>
                </a:solidFill>
                <a:latin typeface="Calibri"/>
                <a:ea typeface="Calibri"/>
                <a:cs typeface="Calibri"/>
                <a:sym typeface="Calibri"/>
              </a:endParaRPr>
            </a:p>
          </p:txBody>
        </p:sp>
      </p:grpSp>
      <p:pic>
        <p:nvPicPr>
          <p:cNvPr id="1058" name="Google Shape;1058;p21"/>
          <p:cNvPicPr preferRelativeResize="0"/>
          <p:nvPr/>
        </p:nvPicPr>
        <p:blipFill rotWithShape="1">
          <a:blip r:embed="rId6">
            <a:alphaModFix/>
          </a:blip>
          <a:srcRect t="10614" r="84474"/>
          <a:stretch/>
        </p:blipFill>
        <p:spPr>
          <a:xfrm>
            <a:off x="2442384" y="4383828"/>
            <a:ext cx="542252" cy="529727"/>
          </a:xfrm>
          <a:prstGeom prst="rect">
            <a:avLst/>
          </a:prstGeom>
          <a:noFill/>
          <a:ln>
            <a:noFill/>
          </a:ln>
        </p:spPr>
      </p:pic>
      <p:sp>
        <p:nvSpPr>
          <p:cNvPr id="1059" name="Google Shape;1059;p21"/>
          <p:cNvSpPr/>
          <p:nvPr/>
        </p:nvSpPr>
        <p:spPr>
          <a:xfrm>
            <a:off x="26911" y="7668344"/>
            <a:ext cx="5556050"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03 acumulado. Medellín 2023</a:t>
            </a:r>
            <a:endParaRPr sz="1100">
              <a:solidFill>
                <a:schemeClr val="dk1"/>
              </a:solidFill>
              <a:latin typeface="Arial Narrow"/>
              <a:ea typeface="Arial Narrow"/>
              <a:cs typeface="Arial Narrow"/>
              <a:sym typeface="Arial Narrow"/>
            </a:endParaRPr>
          </a:p>
        </p:txBody>
      </p:sp>
      <p:grpSp>
        <p:nvGrpSpPr>
          <p:cNvPr id="1060" name="Google Shape;1060;p21"/>
          <p:cNvGrpSpPr/>
          <p:nvPr/>
        </p:nvGrpSpPr>
        <p:grpSpPr>
          <a:xfrm>
            <a:off x="4905808" y="4866208"/>
            <a:ext cx="877163" cy="894649"/>
            <a:chOff x="5265956" y="1265576"/>
            <a:chExt cx="877163" cy="894649"/>
          </a:xfrm>
        </p:grpSpPr>
        <p:sp>
          <p:nvSpPr>
            <p:cNvPr id="1061" name="Google Shape;1061;p21"/>
            <p:cNvSpPr/>
            <p:nvPr/>
          </p:nvSpPr>
          <p:spPr>
            <a:xfrm>
              <a:off x="5327048" y="1561312"/>
              <a:ext cx="78120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9,27%</a:t>
              </a:r>
              <a:endParaRPr sz="1600" b="1">
                <a:solidFill>
                  <a:schemeClr val="dk1"/>
                </a:solidFill>
                <a:latin typeface="Arial Narrow"/>
                <a:ea typeface="Arial Narrow"/>
                <a:cs typeface="Arial Narrow"/>
                <a:sym typeface="Arial Narrow"/>
              </a:endParaRPr>
            </a:p>
          </p:txBody>
        </p:sp>
        <p:sp>
          <p:nvSpPr>
            <p:cNvPr id="1062" name="Google Shape;1062;p21"/>
            <p:cNvSpPr/>
            <p:nvPr/>
          </p:nvSpPr>
          <p:spPr>
            <a:xfrm>
              <a:off x="5265956" y="1265576"/>
              <a:ext cx="8771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&lt; de 5 años</a:t>
              </a:r>
              <a:endParaRPr sz="1200" b="1" u="sng">
                <a:solidFill>
                  <a:srgbClr val="000000"/>
                </a:solidFill>
                <a:latin typeface="Arial Narrow"/>
                <a:ea typeface="Arial Narrow"/>
                <a:cs typeface="Arial Narrow"/>
                <a:sym typeface="Arial Narrow"/>
              </a:endParaRPr>
            </a:p>
          </p:txBody>
        </p:sp>
        <p:sp>
          <p:nvSpPr>
            <p:cNvPr id="1063" name="Google Shape;1063;p21"/>
            <p:cNvSpPr/>
            <p:nvPr/>
          </p:nvSpPr>
          <p:spPr>
            <a:xfrm>
              <a:off x="5298050" y="188322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23 casos</a:t>
              </a:r>
              <a:endParaRPr sz="1200">
                <a:solidFill>
                  <a:schemeClr val="dk1"/>
                </a:solidFill>
                <a:latin typeface="Calibri"/>
                <a:ea typeface="Calibri"/>
                <a:cs typeface="Calibri"/>
                <a:sym typeface="Calibri"/>
              </a:endParaRPr>
            </a:p>
          </p:txBody>
        </p:sp>
      </p:grpSp>
      <p:grpSp>
        <p:nvGrpSpPr>
          <p:cNvPr id="1064" name="Google Shape;1064;p21"/>
          <p:cNvGrpSpPr/>
          <p:nvPr/>
        </p:nvGrpSpPr>
        <p:grpSpPr>
          <a:xfrm>
            <a:off x="5986396" y="4877806"/>
            <a:ext cx="1253869" cy="895160"/>
            <a:chOff x="2370037" y="3162904"/>
            <a:chExt cx="1253869" cy="895160"/>
          </a:xfrm>
        </p:grpSpPr>
        <p:sp>
          <p:nvSpPr>
            <p:cNvPr id="1065" name="Google Shape;1065;p21"/>
            <p:cNvSpPr/>
            <p:nvPr/>
          </p:nvSpPr>
          <p:spPr>
            <a:xfrm>
              <a:off x="2576066" y="3431176"/>
              <a:ext cx="87409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Oral</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55,24%</a:t>
              </a:r>
              <a:endParaRPr sz="1600" b="1">
                <a:solidFill>
                  <a:schemeClr val="dk1"/>
                </a:solidFill>
                <a:latin typeface="Arial Narrow"/>
                <a:ea typeface="Arial Narrow"/>
                <a:cs typeface="Arial Narrow"/>
                <a:sym typeface="Arial Narrow"/>
              </a:endParaRPr>
            </a:p>
          </p:txBody>
        </p:sp>
        <p:sp>
          <p:nvSpPr>
            <p:cNvPr id="1066" name="Google Shape;1066;p21"/>
            <p:cNvSpPr/>
            <p:nvPr/>
          </p:nvSpPr>
          <p:spPr>
            <a:xfrm>
              <a:off x="2370037" y="3162904"/>
              <a:ext cx="125386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Vía de exposición</a:t>
              </a:r>
              <a:endParaRPr sz="1200" b="1" u="sng">
                <a:solidFill>
                  <a:srgbClr val="000000"/>
                </a:solidFill>
                <a:latin typeface="Arial Narrow"/>
                <a:ea typeface="Arial Narrow"/>
                <a:cs typeface="Arial Narrow"/>
                <a:sym typeface="Arial Narrow"/>
              </a:endParaRPr>
            </a:p>
          </p:txBody>
        </p:sp>
        <p:sp>
          <p:nvSpPr>
            <p:cNvPr id="1067" name="Google Shape;1067;p21"/>
            <p:cNvSpPr/>
            <p:nvPr/>
          </p:nvSpPr>
          <p:spPr>
            <a:xfrm>
              <a:off x="2716410" y="3781065"/>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137 casos</a:t>
              </a:r>
              <a:endParaRPr sz="1200">
                <a:solidFill>
                  <a:schemeClr val="dk1"/>
                </a:solidFill>
                <a:latin typeface="Calibri"/>
                <a:ea typeface="Calibri"/>
                <a:cs typeface="Calibri"/>
                <a:sym typeface="Calibri"/>
              </a:endParaRPr>
            </a:p>
          </p:txBody>
        </p:sp>
      </p:grpSp>
      <p:sp>
        <p:nvSpPr>
          <p:cNvPr id="1068" name="Google Shape;1068;p21"/>
          <p:cNvSpPr txBox="1"/>
          <p:nvPr/>
        </p:nvSpPr>
        <p:spPr>
          <a:xfrm>
            <a:off x="1989184" y="2911116"/>
            <a:ext cx="233134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Incidencia en población general x 100,000 habitantes</a:t>
            </a:r>
            <a:endParaRPr sz="1050" b="1">
              <a:solidFill>
                <a:schemeClr val="dk1"/>
              </a:solidFill>
              <a:latin typeface="Arial Narrow"/>
              <a:ea typeface="Arial Narrow"/>
              <a:cs typeface="Arial Narrow"/>
              <a:sym typeface="Arial Narrow"/>
            </a:endParaRPr>
          </a:p>
        </p:txBody>
      </p:sp>
      <p:sp>
        <p:nvSpPr>
          <p:cNvPr id="1069" name="Google Shape;1069;p21"/>
          <p:cNvSpPr txBox="1"/>
          <p:nvPr/>
        </p:nvSpPr>
        <p:spPr>
          <a:xfrm>
            <a:off x="2370259" y="3271156"/>
            <a:ext cx="149111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9,49 * cada 100 mil</a:t>
            </a:r>
            <a:endParaRPr/>
          </a:p>
        </p:txBody>
      </p:sp>
      <p:sp>
        <p:nvSpPr>
          <p:cNvPr id="1070" name="Google Shape;1070;p21"/>
          <p:cNvSpPr txBox="1"/>
          <p:nvPr/>
        </p:nvSpPr>
        <p:spPr>
          <a:xfrm>
            <a:off x="4083293" y="2911116"/>
            <a:ext cx="16053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Casos confirmados por laboratorio de intoxicación por metanol</a:t>
            </a:r>
            <a:endParaRPr sz="1050" b="1">
              <a:solidFill>
                <a:schemeClr val="dk1"/>
              </a:solidFill>
              <a:latin typeface="Arial Narrow"/>
              <a:ea typeface="Arial Narrow"/>
              <a:cs typeface="Arial Narrow"/>
              <a:sym typeface="Arial Narrow"/>
            </a:endParaRPr>
          </a:p>
        </p:txBody>
      </p:sp>
      <p:sp>
        <p:nvSpPr>
          <p:cNvPr id="1071" name="Google Shape;1071;p21"/>
          <p:cNvSpPr txBox="1"/>
          <p:nvPr/>
        </p:nvSpPr>
        <p:spPr>
          <a:xfrm>
            <a:off x="4703339" y="3449170"/>
            <a:ext cx="3978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0%</a:t>
            </a:r>
            <a:endParaRPr/>
          </a:p>
        </p:txBody>
      </p:sp>
      <p:sp>
        <p:nvSpPr>
          <p:cNvPr id="1072" name="Google Shape;1072;p21"/>
          <p:cNvSpPr/>
          <p:nvPr/>
        </p:nvSpPr>
        <p:spPr>
          <a:xfrm>
            <a:off x="2235549" y="2533188"/>
            <a:ext cx="4965349"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73" name="Google Shape;1073;p21"/>
          <p:cNvGrpSpPr/>
          <p:nvPr/>
        </p:nvGrpSpPr>
        <p:grpSpPr>
          <a:xfrm>
            <a:off x="2424996" y="2603074"/>
            <a:ext cx="3446504" cy="276999"/>
            <a:chOff x="2448322" y="74775"/>
            <a:chExt cx="3446504" cy="276999"/>
          </a:xfrm>
        </p:grpSpPr>
        <p:sp>
          <p:nvSpPr>
            <p:cNvPr id="1074" name="Google Shape;1074;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75" name="Google Shape;1075;p21"/>
            <p:cNvCxnSpPr>
              <a:stCxn id="107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76" name="Google Shape;1076;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077" name="Google Shape;1077;p21"/>
          <p:cNvSpPr txBox="1"/>
          <p:nvPr/>
        </p:nvSpPr>
        <p:spPr>
          <a:xfrm>
            <a:off x="5894826" y="2920771"/>
            <a:ext cx="1282226"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brotes en población confinada</a:t>
            </a:r>
            <a:endParaRPr sz="1050" b="1">
              <a:solidFill>
                <a:schemeClr val="dk1"/>
              </a:solidFill>
              <a:latin typeface="Arial Narrow"/>
              <a:ea typeface="Arial Narrow"/>
              <a:cs typeface="Arial Narrow"/>
              <a:sym typeface="Arial Narrow"/>
            </a:endParaRPr>
          </a:p>
        </p:txBody>
      </p:sp>
      <p:pic>
        <p:nvPicPr>
          <p:cNvPr id="1078" name="Google Shape;1078;p21"/>
          <p:cNvPicPr preferRelativeResize="0"/>
          <p:nvPr/>
        </p:nvPicPr>
        <p:blipFill rotWithShape="1">
          <a:blip r:embed="rId7">
            <a:alphaModFix/>
          </a:blip>
          <a:srcRect t="14231"/>
          <a:stretch/>
        </p:blipFill>
        <p:spPr>
          <a:xfrm>
            <a:off x="4270803" y="4456042"/>
            <a:ext cx="508027" cy="482577"/>
          </a:xfrm>
          <a:prstGeom prst="rect">
            <a:avLst/>
          </a:prstGeom>
          <a:noFill/>
          <a:ln>
            <a:noFill/>
          </a:ln>
        </p:spPr>
      </p:pic>
      <p:pic>
        <p:nvPicPr>
          <p:cNvPr id="1079" name="Google Shape;1079;p21"/>
          <p:cNvPicPr preferRelativeResize="0"/>
          <p:nvPr/>
        </p:nvPicPr>
        <p:blipFill rotWithShape="1">
          <a:blip r:embed="rId8">
            <a:alphaModFix/>
          </a:blip>
          <a:srcRect/>
          <a:stretch/>
        </p:blipFill>
        <p:spPr>
          <a:xfrm>
            <a:off x="5094423" y="4375173"/>
            <a:ext cx="458010" cy="520466"/>
          </a:xfrm>
          <a:prstGeom prst="rect">
            <a:avLst/>
          </a:prstGeom>
          <a:noFill/>
          <a:ln>
            <a:noFill/>
          </a:ln>
        </p:spPr>
      </p:pic>
      <p:pic>
        <p:nvPicPr>
          <p:cNvPr id="1080" name="Google Shape;1080;p21"/>
          <p:cNvPicPr preferRelativeResize="0"/>
          <p:nvPr/>
        </p:nvPicPr>
        <p:blipFill rotWithShape="1">
          <a:blip r:embed="rId9">
            <a:alphaModFix/>
          </a:blip>
          <a:srcRect/>
          <a:stretch/>
        </p:blipFill>
        <p:spPr>
          <a:xfrm>
            <a:off x="6151745" y="4189418"/>
            <a:ext cx="935931" cy="713784"/>
          </a:xfrm>
          <a:prstGeom prst="rect">
            <a:avLst/>
          </a:prstGeom>
          <a:noFill/>
          <a:ln>
            <a:noFill/>
          </a:ln>
        </p:spPr>
      </p:pic>
      <p:pic>
        <p:nvPicPr>
          <p:cNvPr id="1081" name="Google Shape;1081;p21"/>
          <p:cNvPicPr preferRelativeResize="0"/>
          <p:nvPr/>
        </p:nvPicPr>
        <p:blipFill rotWithShape="1">
          <a:blip r:embed="rId10">
            <a:alphaModFix/>
          </a:blip>
          <a:srcRect/>
          <a:stretch/>
        </p:blipFill>
        <p:spPr>
          <a:xfrm>
            <a:off x="3802389" y="6025389"/>
            <a:ext cx="642392" cy="636332"/>
          </a:xfrm>
          <a:prstGeom prst="rect">
            <a:avLst/>
          </a:prstGeom>
          <a:noFill/>
          <a:ln>
            <a:noFill/>
          </a:ln>
        </p:spPr>
      </p:pic>
      <p:pic>
        <p:nvPicPr>
          <p:cNvPr id="1082" name="Google Shape;1082;p21"/>
          <p:cNvPicPr preferRelativeResize="0"/>
          <p:nvPr/>
        </p:nvPicPr>
        <p:blipFill rotWithShape="1">
          <a:blip r:embed="rId11">
            <a:alphaModFix/>
          </a:blip>
          <a:srcRect/>
          <a:stretch/>
        </p:blipFill>
        <p:spPr>
          <a:xfrm>
            <a:off x="4636123" y="6009827"/>
            <a:ext cx="623710" cy="601234"/>
          </a:xfrm>
          <a:prstGeom prst="rect">
            <a:avLst/>
          </a:prstGeom>
          <a:noFill/>
          <a:ln>
            <a:noFill/>
          </a:ln>
        </p:spPr>
      </p:pic>
      <p:grpSp>
        <p:nvGrpSpPr>
          <p:cNvPr id="1083" name="Google Shape;1083;p21"/>
          <p:cNvGrpSpPr/>
          <p:nvPr/>
        </p:nvGrpSpPr>
        <p:grpSpPr>
          <a:xfrm>
            <a:off x="3702805" y="6605790"/>
            <a:ext cx="823641" cy="882974"/>
            <a:chOff x="1073622" y="1243369"/>
            <a:chExt cx="823641" cy="882974"/>
          </a:xfrm>
        </p:grpSpPr>
        <p:sp>
          <p:nvSpPr>
            <p:cNvPr id="1084" name="Google Shape;1084;p21"/>
            <p:cNvSpPr/>
            <p:nvPr/>
          </p:nvSpPr>
          <p:spPr>
            <a:xfrm>
              <a:off x="1073622" y="1520368"/>
              <a:ext cx="781729"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51,61%</a:t>
              </a:r>
              <a:endParaRPr sz="1600" b="1">
                <a:solidFill>
                  <a:schemeClr val="dk1"/>
                </a:solidFill>
                <a:latin typeface="Arial Narrow"/>
                <a:ea typeface="Arial Narrow"/>
                <a:cs typeface="Arial Narrow"/>
                <a:sym typeface="Arial Narrow"/>
              </a:endParaRPr>
            </a:p>
          </p:txBody>
        </p:sp>
        <p:sp>
          <p:nvSpPr>
            <p:cNvPr id="1085" name="Google Shape;1085;p21"/>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086" name="Google Shape;1086;p21"/>
            <p:cNvSpPr/>
            <p:nvPr/>
          </p:nvSpPr>
          <p:spPr>
            <a:xfrm>
              <a:off x="1073623" y="1849344"/>
              <a:ext cx="8236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128 casos</a:t>
              </a:r>
              <a:endParaRPr sz="1200">
                <a:solidFill>
                  <a:schemeClr val="dk1"/>
                </a:solidFill>
                <a:latin typeface="Calibri"/>
                <a:ea typeface="Calibri"/>
                <a:cs typeface="Calibri"/>
                <a:sym typeface="Calibri"/>
              </a:endParaRPr>
            </a:p>
          </p:txBody>
        </p:sp>
      </p:grpSp>
      <p:grpSp>
        <p:nvGrpSpPr>
          <p:cNvPr id="1087" name="Google Shape;1087;p21"/>
          <p:cNvGrpSpPr/>
          <p:nvPr/>
        </p:nvGrpSpPr>
        <p:grpSpPr>
          <a:xfrm>
            <a:off x="4013888" y="4872449"/>
            <a:ext cx="867545" cy="883043"/>
            <a:chOff x="1033171" y="8262441"/>
            <a:chExt cx="867545" cy="883043"/>
          </a:xfrm>
        </p:grpSpPr>
        <p:sp>
          <p:nvSpPr>
            <p:cNvPr id="1088" name="Google Shape;1088;p21"/>
            <p:cNvSpPr/>
            <p:nvPr/>
          </p:nvSpPr>
          <p:spPr>
            <a:xfrm>
              <a:off x="1073490" y="8535741"/>
              <a:ext cx="826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10,08%</a:t>
              </a:r>
              <a:endParaRPr sz="1600" b="1">
                <a:solidFill>
                  <a:schemeClr val="dk1"/>
                </a:solidFill>
                <a:latin typeface="Arial Narrow"/>
                <a:ea typeface="Arial Narrow"/>
                <a:cs typeface="Arial Narrow"/>
                <a:sym typeface="Arial Narrow"/>
              </a:endParaRPr>
            </a:p>
          </p:txBody>
        </p:sp>
        <p:sp>
          <p:nvSpPr>
            <p:cNvPr id="1089" name="Google Shape;1089;p21"/>
            <p:cNvSpPr/>
            <p:nvPr/>
          </p:nvSpPr>
          <p:spPr>
            <a:xfrm>
              <a:off x="1033171" y="8262441"/>
              <a:ext cx="8675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5 a 18 años</a:t>
              </a:r>
              <a:endParaRPr sz="1200" b="1" u="sng">
                <a:solidFill>
                  <a:srgbClr val="000000"/>
                </a:solidFill>
                <a:latin typeface="Arial Narrow"/>
                <a:ea typeface="Arial Narrow"/>
                <a:cs typeface="Arial Narrow"/>
                <a:sym typeface="Arial Narrow"/>
              </a:endParaRPr>
            </a:p>
          </p:txBody>
        </p:sp>
        <p:sp>
          <p:nvSpPr>
            <p:cNvPr id="1090" name="Google Shape;1090;p21"/>
            <p:cNvSpPr/>
            <p:nvPr/>
          </p:nvSpPr>
          <p:spPr>
            <a:xfrm>
              <a:off x="1146985"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sz="1200">
                <a:solidFill>
                  <a:schemeClr val="dk1"/>
                </a:solidFill>
                <a:latin typeface="Calibri"/>
                <a:ea typeface="Calibri"/>
                <a:cs typeface="Calibri"/>
                <a:sym typeface="Calibri"/>
              </a:endParaRPr>
            </a:p>
          </p:txBody>
        </p:sp>
      </p:grpSp>
      <p:pic>
        <p:nvPicPr>
          <p:cNvPr id="1091" name="Google Shape;1091;p21"/>
          <p:cNvPicPr preferRelativeResize="0"/>
          <p:nvPr/>
        </p:nvPicPr>
        <p:blipFill rotWithShape="1">
          <a:blip r:embed="rId12">
            <a:alphaModFix/>
          </a:blip>
          <a:srcRect/>
          <a:stretch/>
        </p:blipFill>
        <p:spPr>
          <a:xfrm>
            <a:off x="6454409" y="5996223"/>
            <a:ext cx="687960" cy="663390"/>
          </a:xfrm>
          <a:prstGeom prst="rect">
            <a:avLst/>
          </a:prstGeom>
          <a:noFill/>
          <a:ln>
            <a:noFill/>
          </a:ln>
        </p:spPr>
      </p:pic>
      <p:grpSp>
        <p:nvGrpSpPr>
          <p:cNvPr id="1092" name="Google Shape;1092;p21"/>
          <p:cNvGrpSpPr/>
          <p:nvPr/>
        </p:nvGrpSpPr>
        <p:grpSpPr>
          <a:xfrm>
            <a:off x="6383433" y="6588420"/>
            <a:ext cx="774775" cy="903208"/>
            <a:chOff x="5327048" y="1270665"/>
            <a:chExt cx="774775" cy="903208"/>
          </a:xfrm>
        </p:grpSpPr>
        <p:sp>
          <p:nvSpPr>
            <p:cNvPr id="1093" name="Google Shape;1093;p21"/>
            <p:cNvSpPr/>
            <p:nvPr/>
          </p:nvSpPr>
          <p:spPr>
            <a:xfrm>
              <a:off x="5327048"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9,27%</a:t>
              </a:r>
              <a:endParaRPr sz="1600" b="1">
                <a:solidFill>
                  <a:schemeClr val="dk1"/>
                </a:solidFill>
                <a:latin typeface="Arial Narrow"/>
                <a:ea typeface="Arial Narrow"/>
                <a:cs typeface="Arial Narrow"/>
                <a:sym typeface="Arial Narrow"/>
              </a:endParaRPr>
            </a:p>
          </p:txBody>
        </p:sp>
        <p:sp>
          <p:nvSpPr>
            <p:cNvPr id="1094" name="Google Shape;1094;p21"/>
            <p:cNvSpPr/>
            <p:nvPr/>
          </p:nvSpPr>
          <p:spPr>
            <a:xfrm>
              <a:off x="5338616" y="1270665"/>
              <a:ext cx="6698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Trabajo </a:t>
              </a:r>
              <a:endParaRPr sz="1200" b="1" u="sng">
                <a:solidFill>
                  <a:srgbClr val="000000"/>
                </a:solidFill>
                <a:latin typeface="Arial Narrow"/>
                <a:ea typeface="Arial Narrow"/>
                <a:cs typeface="Arial Narrow"/>
                <a:sym typeface="Arial Narrow"/>
              </a:endParaRPr>
            </a:p>
          </p:txBody>
        </p:sp>
        <p:sp>
          <p:nvSpPr>
            <p:cNvPr id="1095" name="Google Shape;1095;p21"/>
            <p:cNvSpPr/>
            <p:nvPr/>
          </p:nvSpPr>
          <p:spPr>
            <a:xfrm>
              <a:off x="5381754" y="189687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23 casos</a:t>
              </a:r>
              <a:endParaRPr sz="1200">
                <a:solidFill>
                  <a:schemeClr val="dk1"/>
                </a:solidFill>
                <a:latin typeface="Calibri"/>
                <a:ea typeface="Calibri"/>
                <a:cs typeface="Calibri"/>
                <a:sym typeface="Calibri"/>
              </a:endParaRPr>
            </a:p>
          </p:txBody>
        </p:sp>
      </p:grpSp>
      <p:pic>
        <p:nvPicPr>
          <p:cNvPr id="1096" name="Google Shape;1096;p21"/>
          <p:cNvPicPr preferRelativeResize="0"/>
          <p:nvPr/>
        </p:nvPicPr>
        <p:blipFill rotWithShape="1">
          <a:blip r:embed="rId13">
            <a:alphaModFix/>
          </a:blip>
          <a:srcRect/>
          <a:stretch/>
        </p:blipFill>
        <p:spPr>
          <a:xfrm>
            <a:off x="5600783" y="6036718"/>
            <a:ext cx="493788" cy="633211"/>
          </a:xfrm>
          <a:prstGeom prst="rect">
            <a:avLst/>
          </a:prstGeom>
          <a:noFill/>
          <a:ln>
            <a:noFill/>
          </a:ln>
        </p:spPr>
      </p:pic>
      <p:grpSp>
        <p:nvGrpSpPr>
          <p:cNvPr id="1097" name="Google Shape;1097;p21"/>
          <p:cNvGrpSpPr/>
          <p:nvPr/>
        </p:nvGrpSpPr>
        <p:grpSpPr>
          <a:xfrm>
            <a:off x="5309646" y="6613815"/>
            <a:ext cx="1144763" cy="895160"/>
            <a:chOff x="2420491" y="3162904"/>
            <a:chExt cx="1144763" cy="895160"/>
          </a:xfrm>
        </p:grpSpPr>
        <p:sp>
          <p:nvSpPr>
            <p:cNvPr id="1098" name="Google Shape;1098;p21"/>
            <p:cNvSpPr/>
            <p:nvPr/>
          </p:nvSpPr>
          <p:spPr>
            <a:xfrm>
              <a:off x="2559228" y="3431176"/>
              <a:ext cx="783633"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3,23%</a:t>
              </a:r>
              <a:endParaRPr sz="1600" b="1">
                <a:solidFill>
                  <a:schemeClr val="dk1"/>
                </a:solidFill>
                <a:latin typeface="Arial Narrow"/>
                <a:ea typeface="Arial Narrow"/>
                <a:cs typeface="Arial Narrow"/>
                <a:sym typeface="Arial Narrow"/>
              </a:endParaRPr>
            </a:p>
          </p:txBody>
        </p:sp>
        <p:sp>
          <p:nvSpPr>
            <p:cNvPr id="1099" name="Google Shape;1099;p21"/>
            <p:cNvSpPr/>
            <p:nvPr/>
          </p:nvSpPr>
          <p:spPr>
            <a:xfrm>
              <a:off x="2420491" y="3162904"/>
              <a:ext cx="11447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Bares/Tabernas</a:t>
              </a:r>
              <a:endParaRPr sz="1200" b="1" u="sng">
                <a:solidFill>
                  <a:srgbClr val="000000"/>
                </a:solidFill>
                <a:latin typeface="Arial Narrow"/>
                <a:ea typeface="Arial Narrow"/>
                <a:cs typeface="Arial Narrow"/>
                <a:sym typeface="Arial Narrow"/>
              </a:endParaRPr>
            </a:p>
          </p:txBody>
        </p:sp>
        <p:sp>
          <p:nvSpPr>
            <p:cNvPr id="1100" name="Google Shape;1100;p21"/>
            <p:cNvSpPr/>
            <p:nvPr/>
          </p:nvSpPr>
          <p:spPr>
            <a:xfrm>
              <a:off x="2606048" y="3781065"/>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8 casos</a:t>
              </a:r>
              <a:endParaRPr sz="1200">
                <a:solidFill>
                  <a:schemeClr val="dk1"/>
                </a:solidFill>
                <a:latin typeface="Calibri"/>
                <a:ea typeface="Calibri"/>
                <a:cs typeface="Calibri"/>
                <a:sym typeface="Calibri"/>
              </a:endParaRPr>
            </a:p>
          </p:txBody>
        </p:sp>
      </p:grpSp>
      <p:sp>
        <p:nvSpPr>
          <p:cNvPr id="1101" name="Google Shape;1101;p21"/>
          <p:cNvSpPr txBox="1"/>
          <p:nvPr/>
        </p:nvSpPr>
        <p:spPr>
          <a:xfrm>
            <a:off x="5902928" y="3440403"/>
            <a:ext cx="1239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No hubo casos</a:t>
            </a:r>
            <a:endParaRPr/>
          </a:p>
        </p:txBody>
      </p:sp>
      <p:grpSp>
        <p:nvGrpSpPr>
          <p:cNvPr id="1102" name="Google Shape;1102;p21"/>
          <p:cNvGrpSpPr/>
          <p:nvPr/>
        </p:nvGrpSpPr>
        <p:grpSpPr>
          <a:xfrm>
            <a:off x="2405662" y="4024402"/>
            <a:ext cx="2480324" cy="436842"/>
            <a:chOff x="3054754" y="484500"/>
            <a:chExt cx="2375609" cy="436842"/>
          </a:xfrm>
        </p:grpSpPr>
        <p:sp>
          <p:nvSpPr>
            <p:cNvPr id="1103" name="Google Shape;1103;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 y Edad</a:t>
              </a:r>
              <a:endParaRPr sz="1400" b="1">
                <a:solidFill>
                  <a:schemeClr val="dk1"/>
                </a:solidFill>
                <a:latin typeface="Arial Narrow"/>
                <a:ea typeface="Arial Narrow"/>
                <a:cs typeface="Arial Narrow"/>
                <a:sym typeface="Arial Narrow"/>
              </a:endParaRPr>
            </a:p>
          </p:txBody>
        </p:sp>
      </p:grpSp>
      <p:grpSp>
        <p:nvGrpSpPr>
          <p:cNvPr id="1105" name="Google Shape;1105;p21"/>
          <p:cNvGrpSpPr/>
          <p:nvPr/>
        </p:nvGrpSpPr>
        <p:grpSpPr>
          <a:xfrm>
            <a:off x="3861366" y="5640349"/>
            <a:ext cx="3281002" cy="436842"/>
            <a:chOff x="3054754" y="484500"/>
            <a:chExt cx="2375609" cy="436842"/>
          </a:xfrm>
        </p:grpSpPr>
        <p:sp>
          <p:nvSpPr>
            <p:cNvPr id="1106" name="Google Shape;1106;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Lugar de exposición</a:t>
              </a:r>
              <a:endParaRPr sz="1400" b="1">
                <a:solidFill>
                  <a:schemeClr val="dk1"/>
                </a:solidFill>
                <a:latin typeface="Arial Narrow"/>
                <a:ea typeface="Arial Narrow"/>
                <a:cs typeface="Arial Narrow"/>
                <a:sym typeface="Arial Narrow"/>
              </a:endParaRPr>
            </a:p>
          </p:txBody>
        </p:sp>
      </p:grpSp>
      <p:sp>
        <p:nvSpPr>
          <p:cNvPr id="1108" name="Google Shape;1108;p21"/>
          <p:cNvSpPr/>
          <p:nvPr/>
        </p:nvSpPr>
        <p:spPr>
          <a:xfrm>
            <a:off x="-11503" y="8429079"/>
            <a:ext cx="713500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una disminución del 35,75% respecto al mismo periodo del año anterior.</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Alrededor del 47,98%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109" name="Google Shape;1109;p21"/>
          <p:cNvSpPr/>
          <p:nvPr/>
        </p:nvSpPr>
        <p:spPr>
          <a:xfrm>
            <a:off x="-1849" y="8013308"/>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10" name="Google Shape;1110;p21"/>
          <p:cNvGrpSpPr/>
          <p:nvPr/>
        </p:nvGrpSpPr>
        <p:grpSpPr>
          <a:xfrm>
            <a:off x="93859" y="8056850"/>
            <a:ext cx="3446504" cy="276999"/>
            <a:chOff x="2448322" y="33831"/>
            <a:chExt cx="3446504" cy="276999"/>
          </a:xfrm>
        </p:grpSpPr>
        <p:sp>
          <p:nvSpPr>
            <p:cNvPr id="1111" name="Google Shape;1111;p2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12" name="Google Shape;1112;p21"/>
            <p:cNvCxnSpPr>
              <a:stCxn id="1111"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113" name="Google Shape;1113;p2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1114" name="Google Shape;1114;p21"/>
          <p:cNvGrpSpPr/>
          <p:nvPr/>
        </p:nvGrpSpPr>
        <p:grpSpPr>
          <a:xfrm>
            <a:off x="3132745" y="4419182"/>
            <a:ext cx="879488" cy="1377146"/>
            <a:chOff x="1708524" y="1209162"/>
            <a:chExt cx="1075155" cy="1830651"/>
          </a:xfrm>
        </p:grpSpPr>
        <p:sp>
          <p:nvSpPr>
            <p:cNvPr id="1115" name="Google Shape;1115;p21"/>
            <p:cNvSpPr/>
            <p:nvPr/>
          </p:nvSpPr>
          <p:spPr>
            <a:xfrm>
              <a:off x="1708524" y="2181418"/>
              <a:ext cx="966980" cy="44279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41,53%</a:t>
              </a:r>
              <a:endParaRPr sz="1600" b="1">
                <a:solidFill>
                  <a:schemeClr val="dk1"/>
                </a:solidFill>
                <a:latin typeface="Arial Narrow"/>
                <a:ea typeface="Arial Narrow"/>
                <a:cs typeface="Arial Narrow"/>
                <a:sym typeface="Arial Narrow"/>
              </a:endParaRPr>
            </a:p>
          </p:txBody>
        </p:sp>
        <p:sp>
          <p:nvSpPr>
            <p:cNvPr id="1116" name="Google Shape;1116;p21"/>
            <p:cNvSpPr/>
            <p:nvPr/>
          </p:nvSpPr>
          <p:spPr>
            <a:xfrm>
              <a:off x="1715245" y="1803779"/>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117" name="Google Shape;1117;p21"/>
            <p:cNvSpPr/>
            <p:nvPr/>
          </p:nvSpPr>
          <p:spPr>
            <a:xfrm>
              <a:off x="1817186" y="2671596"/>
              <a:ext cx="966493" cy="368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103 casos</a:t>
              </a:r>
              <a:endParaRPr sz="1200">
                <a:solidFill>
                  <a:schemeClr val="dk1"/>
                </a:solidFill>
                <a:latin typeface="Calibri"/>
                <a:ea typeface="Calibri"/>
                <a:cs typeface="Calibri"/>
                <a:sym typeface="Calibri"/>
              </a:endParaRPr>
            </a:p>
          </p:txBody>
        </p:sp>
        <p:pic>
          <p:nvPicPr>
            <p:cNvPr id="1118" name="Google Shape;1118;p21"/>
            <p:cNvPicPr preferRelativeResize="0"/>
            <p:nvPr/>
          </p:nvPicPr>
          <p:blipFill rotWithShape="1">
            <a:blip r:embed="rId6">
              <a:alphaModFix/>
            </a:blip>
            <a:srcRect l="29313" t="7366" r="56038"/>
            <a:stretch/>
          </p:blipFill>
          <p:spPr>
            <a:xfrm>
              <a:off x="1875394" y="1209162"/>
              <a:ext cx="530003" cy="699844"/>
            </a:xfrm>
            <a:prstGeom prst="rect">
              <a:avLst/>
            </a:prstGeom>
            <a:noFill/>
            <a:ln>
              <a:noFill/>
            </a:ln>
          </p:spPr>
        </p:pic>
      </p:grpSp>
      <p:pic>
        <p:nvPicPr>
          <p:cNvPr id="1119" name="Google Shape;1119;p21"/>
          <p:cNvPicPr preferRelativeResize="0"/>
          <p:nvPr/>
        </p:nvPicPr>
        <p:blipFill rotWithShape="1">
          <a:blip r:embed="rId14">
            <a:alphaModFix/>
          </a:blip>
          <a:srcRect/>
          <a:stretch/>
        </p:blipFill>
        <p:spPr>
          <a:xfrm>
            <a:off x="2254128" y="382271"/>
            <a:ext cx="4904080" cy="1782199"/>
          </a:xfrm>
          <a:prstGeom prst="rect">
            <a:avLst/>
          </a:prstGeom>
          <a:noFill/>
          <a:ln>
            <a:noFill/>
          </a:ln>
        </p:spPr>
      </p:pic>
      <p:pic>
        <p:nvPicPr>
          <p:cNvPr id="1120" name="Google Shape;1120;p21"/>
          <p:cNvPicPr preferRelativeResize="0"/>
          <p:nvPr/>
        </p:nvPicPr>
        <p:blipFill rotWithShape="1">
          <a:blip r:embed="rId15">
            <a:alphaModFix/>
          </a:blip>
          <a:srcRect/>
          <a:stretch/>
        </p:blipFill>
        <p:spPr>
          <a:xfrm>
            <a:off x="19013" y="5707142"/>
            <a:ext cx="3622953" cy="19695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22"/>
          <p:cNvPicPr preferRelativeResize="0"/>
          <p:nvPr/>
        </p:nvPicPr>
        <p:blipFill rotWithShape="1">
          <a:blip r:embed="rId3">
            <a:alphaModFix/>
          </a:blip>
          <a:srcRect t="75483"/>
          <a:stretch/>
        </p:blipFill>
        <p:spPr>
          <a:xfrm>
            <a:off x="568" y="4771410"/>
            <a:ext cx="2180731" cy="1439461"/>
          </a:xfrm>
          <a:prstGeom prst="rect">
            <a:avLst/>
          </a:prstGeom>
          <a:noFill/>
          <a:ln>
            <a:noFill/>
          </a:ln>
        </p:spPr>
      </p:pic>
      <p:pic>
        <p:nvPicPr>
          <p:cNvPr id="1126" name="Google Shape;1126;p22"/>
          <p:cNvPicPr preferRelativeResize="0"/>
          <p:nvPr/>
        </p:nvPicPr>
        <p:blipFill rotWithShape="1">
          <a:blip r:embed="rId4">
            <a:alphaModFix/>
          </a:blip>
          <a:srcRect/>
          <a:stretch/>
        </p:blipFill>
        <p:spPr>
          <a:xfrm>
            <a:off x="-14180" y="0"/>
            <a:ext cx="2166585" cy="2824178"/>
          </a:xfrm>
          <a:prstGeom prst="rect">
            <a:avLst/>
          </a:prstGeom>
          <a:noFill/>
          <a:ln>
            <a:noFill/>
          </a:ln>
        </p:spPr>
      </p:pic>
      <p:pic>
        <p:nvPicPr>
          <p:cNvPr id="1127" name="Google Shape;1127;p22"/>
          <p:cNvPicPr preferRelativeResize="0"/>
          <p:nvPr/>
        </p:nvPicPr>
        <p:blipFill rotWithShape="1">
          <a:blip r:embed="rId3">
            <a:alphaModFix/>
          </a:blip>
          <a:srcRect t="51431"/>
          <a:stretch/>
        </p:blipFill>
        <p:spPr>
          <a:xfrm>
            <a:off x="0" y="2824178"/>
            <a:ext cx="2180731" cy="2851629"/>
          </a:xfrm>
          <a:prstGeom prst="rect">
            <a:avLst/>
          </a:prstGeom>
          <a:noFill/>
          <a:ln>
            <a:noFill/>
          </a:ln>
        </p:spPr>
      </p:pic>
      <p:sp>
        <p:nvSpPr>
          <p:cNvPr id="1128" name="Google Shape;1128;p22"/>
          <p:cNvSpPr txBox="1"/>
          <p:nvPr/>
        </p:nvSpPr>
        <p:spPr>
          <a:xfrm>
            <a:off x="-28154" y="2367583"/>
            <a:ext cx="22514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sz="1200" b="1">
              <a:solidFill>
                <a:schemeClr val="dk1"/>
              </a:solidFill>
              <a:latin typeface="Arial Narrow"/>
              <a:ea typeface="Arial Narrow"/>
              <a:cs typeface="Arial Narrow"/>
              <a:sym typeface="Arial Narrow"/>
            </a:endParaRPr>
          </a:p>
        </p:txBody>
      </p:sp>
      <p:grpSp>
        <p:nvGrpSpPr>
          <p:cNvPr id="1129" name="Google Shape;1129;p22"/>
          <p:cNvGrpSpPr/>
          <p:nvPr/>
        </p:nvGrpSpPr>
        <p:grpSpPr>
          <a:xfrm>
            <a:off x="144066" y="4161193"/>
            <a:ext cx="1892650" cy="488476"/>
            <a:chOff x="2397524" y="3379972"/>
            <a:chExt cx="4508500" cy="904875"/>
          </a:xfrm>
        </p:grpSpPr>
        <p:pic>
          <p:nvPicPr>
            <p:cNvPr id="1130" name="Google Shape;1130;p2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131" name="Google Shape;1131;p22"/>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567</a:t>
              </a:r>
              <a:endParaRPr sz="1800" b="1">
                <a:solidFill>
                  <a:schemeClr val="dk1"/>
                </a:solidFill>
                <a:latin typeface="Arial Narrow"/>
                <a:ea typeface="Arial Narrow"/>
                <a:cs typeface="Arial Narrow"/>
                <a:sym typeface="Arial Narrow"/>
              </a:endParaRPr>
            </a:p>
          </p:txBody>
        </p:sp>
      </p:grpSp>
      <p:grpSp>
        <p:nvGrpSpPr>
          <p:cNvPr id="1132" name="Google Shape;1132;p22"/>
          <p:cNvGrpSpPr/>
          <p:nvPr/>
        </p:nvGrpSpPr>
        <p:grpSpPr>
          <a:xfrm>
            <a:off x="2448322" y="74775"/>
            <a:ext cx="3446504" cy="276999"/>
            <a:chOff x="2448322" y="74775"/>
            <a:chExt cx="3446504" cy="276999"/>
          </a:xfrm>
        </p:grpSpPr>
        <p:sp>
          <p:nvSpPr>
            <p:cNvPr id="1133" name="Google Shape;1133;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34" name="Google Shape;1134;p22"/>
            <p:cNvCxnSpPr>
              <a:stCxn id="113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35" name="Google Shape;1135;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136" name="Google Shape;1136;p2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22</a:t>
            </a:r>
            <a:endParaRPr sz="1050" b="1">
              <a:solidFill>
                <a:schemeClr val="dk1"/>
              </a:solidFill>
              <a:latin typeface="Arial Narrow"/>
              <a:ea typeface="Arial Narrow"/>
              <a:cs typeface="Arial Narrow"/>
              <a:sym typeface="Arial Narrow"/>
            </a:endParaRPr>
          </a:p>
        </p:txBody>
      </p:sp>
      <p:sp>
        <p:nvSpPr>
          <p:cNvPr id="1137" name="Google Shape;1137;p22"/>
          <p:cNvSpPr txBox="1">
            <a:spLocks noGrp="1"/>
          </p:cNvSpPr>
          <p:nvPr>
            <p:ph type="ctrTitle"/>
          </p:nvPr>
        </p:nvSpPr>
        <p:spPr>
          <a:xfrm>
            <a:off x="-28154" y="14590"/>
            <a:ext cx="2208885" cy="132343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Enfermedad transmitida por alimentos ETA</a:t>
            </a:r>
            <a:br>
              <a:rPr lang="es-ES" sz="2000" b="1">
                <a:solidFill>
                  <a:srgbClr val="C00000"/>
                </a:solidFill>
                <a:latin typeface="Arial Narrow"/>
                <a:ea typeface="Arial Narrow"/>
                <a:cs typeface="Arial Narrow"/>
                <a:sym typeface="Arial Narrow"/>
              </a:rPr>
            </a:br>
            <a:endParaRPr sz="2000" b="1">
              <a:solidFill>
                <a:srgbClr val="C00000"/>
              </a:solidFill>
              <a:latin typeface="Arial Narrow"/>
              <a:ea typeface="Arial Narrow"/>
              <a:cs typeface="Arial Narrow"/>
              <a:sym typeface="Arial Narrow"/>
            </a:endParaRPr>
          </a:p>
        </p:txBody>
      </p:sp>
      <p:pic>
        <p:nvPicPr>
          <p:cNvPr id="1138" name="Google Shape;1138;p22"/>
          <p:cNvPicPr preferRelativeResize="0"/>
          <p:nvPr/>
        </p:nvPicPr>
        <p:blipFill rotWithShape="1">
          <a:blip r:embed="rId6">
            <a:alphaModFix/>
          </a:blip>
          <a:srcRect/>
          <a:stretch/>
        </p:blipFill>
        <p:spPr>
          <a:xfrm>
            <a:off x="288082" y="1043608"/>
            <a:ext cx="1519238" cy="1323975"/>
          </a:xfrm>
          <a:prstGeom prst="rect">
            <a:avLst/>
          </a:prstGeom>
          <a:noFill/>
          <a:ln>
            <a:noFill/>
          </a:ln>
        </p:spPr>
      </p:pic>
      <p:sp>
        <p:nvSpPr>
          <p:cNvPr id="1139" name="Google Shape;1139;p22"/>
          <p:cNvSpPr/>
          <p:nvPr/>
        </p:nvSpPr>
        <p:spPr>
          <a:xfrm>
            <a:off x="2152405" y="4950692"/>
            <a:ext cx="4895141"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03 acumulado  de  2023.</a:t>
            </a:r>
            <a:endParaRPr sz="1000" b="1">
              <a:solidFill>
                <a:schemeClr val="dk1"/>
              </a:solidFill>
              <a:latin typeface="Arial Narrow"/>
              <a:ea typeface="Arial Narrow"/>
              <a:cs typeface="Arial Narrow"/>
              <a:sym typeface="Arial Narrow"/>
            </a:endParaRPr>
          </a:p>
        </p:txBody>
      </p:sp>
      <p:sp>
        <p:nvSpPr>
          <p:cNvPr id="1140" name="Google Shape;1140;p22"/>
          <p:cNvSpPr/>
          <p:nvPr/>
        </p:nvSpPr>
        <p:spPr>
          <a:xfrm>
            <a:off x="-16570" y="62281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41" name="Google Shape;1141;p22"/>
          <p:cNvGrpSpPr/>
          <p:nvPr/>
        </p:nvGrpSpPr>
        <p:grpSpPr>
          <a:xfrm>
            <a:off x="260834" y="6355360"/>
            <a:ext cx="3446504" cy="276999"/>
            <a:chOff x="2448322" y="74775"/>
            <a:chExt cx="3446504" cy="276999"/>
          </a:xfrm>
        </p:grpSpPr>
        <p:sp>
          <p:nvSpPr>
            <p:cNvPr id="1142" name="Google Shape;1142;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43" name="Google Shape;1143;p22"/>
            <p:cNvCxnSpPr>
              <a:stCxn id="114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44" name="Google Shape;1144;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1145" name="Google Shape;1145;p22"/>
          <p:cNvGrpSpPr/>
          <p:nvPr/>
        </p:nvGrpSpPr>
        <p:grpSpPr>
          <a:xfrm>
            <a:off x="473331" y="6875809"/>
            <a:ext cx="873454" cy="1573268"/>
            <a:chOff x="1059074" y="553075"/>
            <a:chExt cx="873454" cy="1573268"/>
          </a:xfrm>
        </p:grpSpPr>
        <p:pic>
          <p:nvPicPr>
            <p:cNvPr id="1146" name="Google Shape;1146;p22"/>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1147" name="Google Shape;1147;p22"/>
            <p:cNvSpPr/>
            <p:nvPr/>
          </p:nvSpPr>
          <p:spPr>
            <a:xfrm>
              <a:off x="1059074" y="1520368"/>
              <a:ext cx="796277"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48,15%</a:t>
              </a:r>
              <a:endParaRPr sz="1600" b="1">
                <a:solidFill>
                  <a:schemeClr val="dk1"/>
                </a:solidFill>
                <a:latin typeface="Arial Narrow"/>
                <a:ea typeface="Arial Narrow"/>
                <a:cs typeface="Arial Narrow"/>
                <a:sym typeface="Arial Narrow"/>
              </a:endParaRPr>
            </a:p>
          </p:txBody>
        </p:sp>
        <p:sp>
          <p:nvSpPr>
            <p:cNvPr id="1148" name="Google Shape;1148;p2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149" name="Google Shape;1149;p22"/>
            <p:cNvSpPr/>
            <p:nvPr/>
          </p:nvSpPr>
          <p:spPr>
            <a:xfrm>
              <a:off x="1141927" y="1849344"/>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273 casos</a:t>
              </a:r>
              <a:endParaRPr sz="1200">
                <a:solidFill>
                  <a:schemeClr val="dk1"/>
                </a:solidFill>
                <a:latin typeface="Calibri"/>
                <a:ea typeface="Calibri"/>
                <a:cs typeface="Calibri"/>
                <a:sym typeface="Calibri"/>
              </a:endParaRPr>
            </a:p>
          </p:txBody>
        </p:sp>
      </p:grpSp>
      <p:grpSp>
        <p:nvGrpSpPr>
          <p:cNvPr id="1150" name="Google Shape;1150;p22"/>
          <p:cNvGrpSpPr/>
          <p:nvPr/>
        </p:nvGrpSpPr>
        <p:grpSpPr>
          <a:xfrm>
            <a:off x="1352672" y="6885689"/>
            <a:ext cx="826373" cy="1582088"/>
            <a:chOff x="3159269" y="6660232"/>
            <a:chExt cx="826373" cy="1582088"/>
          </a:xfrm>
        </p:grpSpPr>
        <p:sp>
          <p:nvSpPr>
            <p:cNvPr id="1151" name="Google Shape;1151;p22"/>
            <p:cNvSpPr/>
            <p:nvPr/>
          </p:nvSpPr>
          <p:spPr>
            <a:xfrm>
              <a:off x="3171391" y="7613877"/>
              <a:ext cx="79514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51,85%</a:t>
              </a:r>
              <a:endParaRPr sz="1600" b="1">
                <a:solidFill>
                  <a:schemeClr val="dk1"/>
                </a:solidFill>
                <a:latin typeface="Arial Narrow"/>
                <a:ea typeface="Arial Narrow"/>
                <a:cs typeface="Arial Narrow"/>
                <a:sym typeface="Arial Narrow"/>
              </a:endParaRPr>
            </a:p>
          </p:txBody>
        </p:sp>
        <p:sp>
          <p:nvSpPr>
            <p:cNvPr id="1152" name="Google Shape;1152;p22"/>
            <p:cNvSpPr/>
            <p:nvPr/>
          </p:nvSpPr>
          <p:spPr>
            <a:xfrm>
              <a:off x="3204659" y="7340577"/>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153" name="Google Shape;1153;p22"/>
            <p:cNvSpPr/>
            <p:nvPr/>
          </p:nvSpPr>
          <p:spPr>
            <a:xfrm>
              <a:off x="3159269" y="7965321"/>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294 casos</a:t>
              </a:r>
              <a:endParaRPr sz="1200">
                <a:solidFill>
                  <a:schemeClr val="dk1"/>
                </a:solidFill>
                <a:latin typeface="Calibri"/>
                <a:ea typeface="Calibri"/>
                <a:cs typeface="Calibri"/>
                <a:sym typeface="Calibri"/>
              </a:endParaRPr>
            </a:p>
          </p:txBody>
        </p:sp>
        <p:pic>
          <p:nvPicPr>
            <p:cNvPr id="1154" name="Google Shape;1154;p22"/>
            <p:cNvPicPr preferRelativeResize="0"/>
            <p:nvPr/>
          </p:nvPicPr>
          <p:blipFill rotWithShape="1">
            <a:blip r:embed="rId7">
              <a:alphaModFix/>
            </a:blip>
            <a:srcRect l="29313" t="7366" r="56038"/>
            <a:stretch/>
          </p:blipFill>
          <p:spPr>
            <a:xfrm>
              <a:off x="3230874" y="6660232"/>
              <a:ext cx="696035" cy="748294"/>
            </a:xfrm>
            <a:prstGeom prst="rect">
              <a:avLst/>
            </a:prstGeom>
            <a:noFill/>
            <a:ln>
              <a:noFill/>
            </a:ln>
          </p:spPr>
        </p:pic>
      </p:grpSp>
      <p:grpSp>
        <p:nvGrpSpPr>
          <p:cNvPr id="1155" name="Google Shape;1155;p22"/>
          <p:cNvGrpSpPr/>
          <p:nvPr/>
        </p:nvGrpSpPr>
        <p:grpSpPr>
          <a:xfrm>
            <a:off x="3694124" y="6997057"/>
            <a:ext cx="816548" cy="1463375"/>
            <a:chOff x="838588" y="8382748"/>
            <a:chExt cx="816548" cy="1463375"/>
          </a:xfrm>
        </p:grpSpPr>
        <p:pic>
          <p:nvPicPr>
            <p:cNvPr id="1156" name="Google Shape;1156;p22"/>
            <p:cNvPicPr preferRelativeResize="0"/>
            <p:nvPr/>
          </p:nvPicPr>
          <p:blipFill rotWithShape="1">
            <a:blip r:embed="rId8">
              <a:alphaModFix/>
            </a:blip>
            <a:srcRect/>
            <a:stretch/>
          </p:blipFill>
          <p:spPr>
            <a:xfrm>
              <a:off x="882863" y="8382748"/>
              <a:ext cx="642392" cy="636332"/>
            </a:xfrm>
            <a:prstGeom prst="rect">
              <a:avLst/>
            </a:prstGeom>
            <a:noFill/>
            <a:ln>
              <a:noFill/>
            </a:ln>
          </p:spPr>
        </p:pic>
        <p:grpSp>
          <p:nvGrpSpPr>
            <p:cNvPr id="1157" name="Google Shape;1157;p22"/>
            <p:cNvGrpSpPr/>
            <p:nvPr/>
          </p:nvGrpSpPr>
          <p:grpSpPr>
            <a:xfrm>
              <a:off x="838588" y="8963149"/>
              <a:ext cx="816548" cy="882974"/>
              <a:chOff x="1115283" y="1243369"/>
              <a:chExt cx="816548" cy="882974"/>
            </a:xfrm>
          </p:grpSpPr>
          <p:sp>
            <p:nvSpPr>
              <p:cNvPr id="1158" name="Google Shape;1158;p22"/>
              <p:cNvSpPr/>
              <p:nvPr/>
            </p:nvSpPr>
            <p:spPr>
              <a:xfrm>
                <a:off x="1115283" y="1520368"/>
                <a:ext cx="81654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47,95%</a:t>
                </a:r>
                <a:endParaRPr sz="1600" b="1">
                  <a:solidFill>
                    <a:schemeClr val="dk1"/>
                  </a:solidFill>
                  <a:latin typeface="Arial Narrow"/>
                  <a:ea typeface="Arial Narrow"/>
                  <a:cs typeface="Arial Narrow"/>
                  <a:sym typeface="Arial Narrow"/>
                </a:endParaRPr>
              </a:p>
            </p:txBody>
          </p:sp>
          <p:sp>
            <p:nvSpPr>
              <p:cNvPr id="1159" name="Google Shape;1159;p22"/>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160" name="Google Shape;1160;p22"/>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35 casos</a:t>
                </a:r>
                <a:endParaRPr sz="1200">
                  <a:solidFill>
                    <a:schemeClr val="dk1"/>
                  </a:solidFill>
                  <a:latin typeface="Calibri"/>
                  <a:ea typeface="Calibri"/>
                  <a:cs typeface="Calibri"/>
                  <a:sym typeface="Calibri"/>
                </a:endParaRPr>
              </a:p>
            </p:txBody>
          </p:sp>
        </p:grpSp>
      </p:grpSp>
      <p:grpSp>
        <p:nvGrpSpPr>
          <p:cNvPr id="1161" name="Google Shape;1161;p22"/>
          <p:cNvGrpSpPr/>
          <p:nvPr/>
        </p:nvGrpSpPr>
        <p:grpSpPr>
          <a:xfrm>
            <a:off x="5894826" y="6883495"/>
            <a:ext cx="915635" cy="1545833"/>
            <a:chOff x="2206271" y="8300359"/>
            <a:chExt cx="915635" cy="1545833"/>
          </a:xfrm>
        </p:grpSpPr>
        <p:grpSp>
          <p:nvGrpSpPr>
            <p:cNvPr id="1162" name="Google Shape;1162;p22"/>
            <p:cNvGrpSpPr/>
            <p:nvPr/>
          </p:nvGrpSpPr>
          <p:grpSpPr>
            <a:xfrm>
              <a:off x="2206271" y="8963149"/>
              <a:ext cx="915635" cy="883043"/>
              <a:chOff x="1033171" y="8262441"/>
              <a:chExt cx="915635" cy="883043"/>
            </a:xfrm>
          </p:grpSpPr>
          <p:sp>
            <p:nvSpPr>
              <p:cNvPr id="1163" name="Google Shape;1163;p22"/>
              <p:cNvSpPr/>
              <p:nvPr/>
            </p:nvSpPr>
            <p:spPr>
              <a:xfrm>
                <a:off x="1101982" y="8535741"/>
                <a:ext cx="8445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21,92%</a:t>
                </a:r>
                <a:endParaRPr sz="1600" b="1">
                  <a:solidFill>
                    <a:schemeClr val="dk1"/>
                  </a:solidFill>
                  <a:latin typeface="Arial Narrow"/>
                  <a:ea typeface="Arial Narrow"/>
                  <a:cs typeface="Arial Narrow"/>
                  <a:sym typeface="Arial Narrow"/>
                </a:endParaRPr>
              </a:p>
            </p:txBody>
          </p:sp>
          <p:sp>
            <p:nvSpPr>
              <p:cNvPr id="1164" name="Google Shape;1164;p22"/>
              <p:cNvSpPr/>
              <p:nvPr/>
            </p:nvSpPr>
            <p:spPr>
              <a:xfrm>
                <a:off x="1033171" y="8262441"/>
                <a:ext cx="9156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Restaurante</a:t>
                </a:r>
                <a:endParaRPr sz="1200" b="1" u="sng">
                  <a:solidFill>
                    <a:srgbClr val="000000"/>
                  </a:solidFill>
                  <a:latin typeface="Arial Narrow"/>
                  <a:ea typeface="Arial Narrow"/>
                  <a:cs typeface="Arial Narrow"/>
                  <a:sym typeface="Arial Narrow"/>
                </a:endParaRPr>
              </a:p>
            </p:txBody>
          </p:sp>
          <p:sp>
            <p:nvSpPr>
              <p:cNvPr id="1165" name="Google Shape;1165;p22"/>
              <p:cNvSpPr/>
              <p:nvPr/>
            </p:nvSpPr>
            <p:spPr>
              <a:xfrm>
                <a:off x="1146985"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16 casos</a:t>
                </a:r>
                <a:endParaRPr sz="1200">
                  <a:solidFill>
                    <a:schemeClr val="dk1"/>
                  </a:solidFill>
                  <a:latin typeface="Calibri"/>
                  <a:ea typeface="Calibri"/>
                  <a:cs typeface="Calibri"/>
                  <a:sym typeface="Calibri"/>
                </a:endParaRPr>
              </a:p>
            </p:txBody>
          </p:sp>
        </p:grpSp>
        <p:pic>
          <p:nvPicPr>
            <p:cNvPr id="1166" name="Google Shape;1166;p22"/>
            <p:cNvPicPr preferRelativeResize="0"/>
            <p:nvPr/>
          </p:nvPicPr>
          <p:blipFill rotWithShape="1">
            <a:blip r:embed="rId9">
              <a:alphaModFix/>
            </a:blip>
            <a:srcRect t="5974" r="13735"/>
            <a:stretch/>
          </p:blipFill>
          <p:spPr>
            <a:xfrm>
              <a:off x="2357954" y="8300359"/>
              <a:ext cx="672937" cy="733488"/>
            </a:xfrm>
            <a:prstGeom prst="rect">
              <a:avLst/>
            </a:prstGeom>
            <a:noFill/>
            <a:ln>
              <a:noFill/>
            </a:ln>
          </p:spPr>
        </p:pic>
      </p:grpSp>
      <p:grpSp>
        <p:nvGrpSpPr>
          <p:cNvPr id="1167" name="Google Shape;1167;p22"/>
          <p:cNvGrpSpPr/>
          <p:nvPr/>
        </p:nvGrpSpPr>
        <p:grpSpPr>
          <a:xfrm>
            <a:off x="4818108" y="6876256"/>
            <a:ext cx="861100" cy="1584176"/>
            <a:chOff x="3633824" y="8315126"/>
            <a:chExt cx="861100" cy="1584176"/>
          </a:xfrm>
        </p:grpSpPr>
        <p:grpSp>
          <p:nvGrpSpPr>
            <p:cNvPr id="1168" name="Google Shape;1168;p22"/>
            <p:cNvGrpSpPr/>
            <p:nvPr/>
          </p:nvGrpSpPr>
          <p:grpSpPr>
            <a:xfrm>
              <a:off x="3633824" y="8987827"/>
              <a:ext cx="861100" cy="911475"/>
              <a:chOff x="5301781" y="1270665"/>
              <a:chExt cx="861100" cy="911475"/>
            </a:xfrm>
          </p:grpSpPr>
          <p:sp>
            <p:nvSpPr>
              <p:cNvPr id="1169" name="Google Shape;1169;p22"/>
              <p:cNvSpPr/>
              <p:nvPr/>
            </p:nvSpPr>
            <p:spPr>
              <a:xfrm>
                <a:off x="5327048" y="1561312"/>
                <a:ext cx="83256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0,00%</a:t>
                </a:r>
                <a:endParaRPr sz="1600" b="1">
                  <a:solidFill>
                    <a:schemeClr val="dk1"/>
                  </a:solidFill>
                  <a:latin typeface="Arial Narrow"/>
                  <a:ea typeface="Arial Narrow"/>
                  <a:cs typeface="Arial Narrow"/>
                  <a:sym typeface="Arial Narrow"/>
                </a:endParaRPr>
              </a:p>
            </p:txBody>
          </p:sp>
          <p:sp>
            <p:nvSpPr>
              <p:cNvPr id="1170" name="Google Shape;1170;p22"/>
              <p:cNvSpPr/>
              <p:nvPr/>
            </p:nvSpPr>
            <p:spPr>
              <a:xfrm>
                <a:off x="5338616" y="1270665"/>
                <a:ext cx="82426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Educación</a:t>
                </a:r>
                <a:endParaRPr sz="1200" b="1" u="sng">
                  <a:solidFill>
                    <a:srgbClr val="000000"/>
                  </a:solidFill>
                  <a:latin typeface="Arial Narrow"/>
                  <a:ea typeface="Arial Narrow"/>
                  <a:cs typeface="Arial Narrow"/>
                  <a:sym typeface="Arial Narrow"/>
                </a:endParaRPr>
              </a:p>
            </p:txBody>
          </p:sp>
          <p:sp>
            <p:nvSpPr>
              <p:cNvPr id="1171" name="Google Shape;1171;p22"/>
              <p:cNvSpPr/>
              <p:nvPr/>
            </p:nvSpPr>
            <p:spPr>
              <a:xfrm>
                <a:off x="5301781" y="190514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1172" name="Google Shape;1172;p22"/>
            <p:cNvPicPr preferRelativeResize="0"/>
            <p:nvPr/>
          </p:nvPicPr>
          <p:blipFill rotWithShape="1">
            <a:blip r:embed="rId10">
              <a:alphaModFix/>
            </a:blip>
            <a:srcRect/>
            <a:stretch/>
          </p:blipFill>
          <p:spPr>
            <a:xfrm>
              <a:off x="3636992" y="8315126"/>
              <a:ext cx="854661" cy="785265"/>
            </a:xfrm>
            <a:prstGeom prst="rect">
              <a:avLst/>
            </a:prstGeom>
            <a:noFill/>
            <a:ln>
              <a:noFill/>
            </a:ln>
          </p:spPr>
        </p:pic>
      </p:grpSp>
      <p:grpSp>
        <p:nvGrpSpPr>
          <p:cNvPr id="1173" name="Google Shape;1173;p22"/>
          <p:cNvGrpSpPr/>
          <p:nvPr/>
        </p:nvGrpSpPr>
        <p:grpSpPr>
          <a:xfrm>
            <a:off x="2128575" y="6929556"/>
            <a:ext cx="1465466" cy="1519521"/>
            <a:chOff x="4557698" y="6783372"/>
            <a:chExt cx="1465466" cy="1519521"/>
          </a:xfrm>
        </p:grpSpPr>
        <p:grpSp>
          <p:nvGrpSpPr>
            <p:cNvPr id="1174" name="Google Shape;1174;p22"/>
            <p:cNvGrpSpPr/>
            <p:nvPr/>
          </p:nvGrpSpPr>
          <p:grpSpPr>
            <a:xfrm>
              <a:off x="4557698" y="7444062"/>
              <a:ext cx="1465466" cy="858831"/>
              <a:chOff x="3600450" y="1301912"/>
              <a:chExt cx="1465466" cy="858831"/>
            </a:xfrm>
          </p:grpSpPr>
          <p:sp>
            <p:nvSpPr>
              <p:cNvPr id="1175" name="Google Shape;1175;p22"/>
              <p:cNvSpPr/>
              <p:nvPr/>
            </p:nvSpPr>
            <p:spPr>
              <a:xfrm>
                <a:off x="3912518" y="1553220"/>
                <a:ext cx="783017"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0,00%</a:t>
                </a:r>
                <a:endParaRPr sz="1600" b="1">
                  <a:solidFill>
                    <a:schemeClr val="dk1"/>
                  </a:solidFill>
                  <a:latin typeface="Arial Narrow"/>
                  <a:ea typeface="Arial Narrow"/>
                  <a:cs typeface="Arial Narrow"/>
                  <a:sym typeface="Arial Narrow"/>
                </a:endParaRPr>
              </a:p>
            </p:txBody>
          </p:sp>
          <p:sp>
            <p:nvSpPr>
              <p:cNvPr id="1176" name="Google Shape;1176;p22"/>
              <p:cNvSpPr/>
              <p:nvPr/>
            </p:nvSpPr>
            <p:spPr>
              <a:xfrm>
                <a:off x="3600450" y="1301912"/>
                <a:ext cx="14654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Privado de la libertad</a:t>
                </a:r>
                <a:endParaRPr sz="1200" b="1" u="sng">
                  <a:solidFill>
                    <a:srgbClr val="000000"/>
                  </a:solidFill>
                  <a:latin typeface="Arial Narrow"/>
                  <a:ea typeface="Arial Narrow"/>
                  <a:cs typeface="Arial Narrow"/>
                  <a:sym typeface="Arial Narrow"/>
                </a:endParaRPr>
              </a:p>
            </p:txBody>
          </p:sp>
          <p:sp>
            <p:nvSpPr>
              <p:cNvPr id="1177" name="Google Shape;1177;p22"/>
              <p:cNvSpPr/>
              <p:nvPr/>
            </p:nvSpPr>
            <p:spPr>
              <a:xfrm>
                <a:off x="3920197"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1178" name="Google Shape;1178;p22"/>
            <p:cNvPicPr preferRelativeResize="0"/>
            <p:nvPr/>
          </p:nvPicPr>
          <p:blipFill rotWithShape="1">
            <a:blip r:embed="rId11">
              <a:alphaModFix/>
            </a:blip>
            <a:srcRect r="48966"/>
            <a:stretch/>
          </p:blipFill>
          <p:spPr>
            <a:xfrm>
              <a:off x="4816320" y="6783372"/>
              <a:ext cx="946782" cy="695704"/>
            </a:xfrm>
            <a:prstGeom prst="rect">
              <a:avLst/>
            </a:prstGeom>
            <a:noFill/>
            <a:ln>
              <a:noFill/>
            </a:ln>
          </p:spPr>
        </p:pic>
      </p:grpSp>
      <p:sp>
        <p:nvSpPr>
          <p:cNvPr id="1179" name="Google Shape;1179;p22"/>
          <p:cNvSpPr txBox="1"/>
          <p:nvPr/>
        </p:nvSpPr>
        <p:spPr>
          <a:xfrm>
            <a:off x="-16570" y="4771410"/>
            <a:ext cx="209575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por brotes</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502 Personas</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reporte individual </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65 Personas</a:t>
            </a:r>
            <a:endParaRPr sz="1600" b="1">
              <a:solidFill>
                <a:srgbClr val="C00000"/>
              </a:solidFill>
              <a:latin typeface="Arial Narrow"/>
              <a:ea typeface="Arial Narrow"/>
              <a:cs typeface="Arial Narrow"/>
              <a:sym typeface="Arial Narrow"/>
            </a:endParaRPr>
          </a:p>
        </p:txBody>
      </p:sp>
      <p:pic>
        <p:nvPicPr>
          <p:cNvPr id="1180" name="Google Shape;1180;p22"/>
          <p:cNvPicPr preferRelativeResize="0"/>
          <p:nvPr/>
        </p:nvPicPr>
        <p:blipFill rotWithShape="1">
          <a:blip r:embed="rId12">
            <a:alphaModFix/>
          </a:blip>
          <a:srcRect/>
          <a:stretch/>
        </p:blipFill>
        <p:spPr>
          <a:xfrm>
            <a:off x="2150790" y="609685"/>
            <a:ext cx="5033540" cy="43236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23"/>
          <p:cNvSpPr/>
          <p:nvPr/>
        </p:nvSpPr>
        <p:spPr>
          <a:xfrm>
            <a:off x="-2" y="26642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86" name="Google Shape;1186;p23"/>
          <p:cNvGrpSpPr/>
          <p:nvPr/>
        </p:nvGrpSpPr>
        <p:grpSpPr>
          <a:xfrm>
            <a:off x="277402" y="379948"/>
            <a:ext cx="5047355" cy="276999"/>
            <a:chOff x="2448322" y="74775"/>
            <a:chExt cx="5047355" cy="276999"/>
          </a:xfrm>
        </p:grpSpPr>
        <p:sp>
          <p:nvSpPr>
            <p:cNvPr id="1187" name="Google Shape;1187;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88" name="Google Shape;1188;p23"/>
            <p:cNvCxnSpPr>
              <a:stCxn id="118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89" name="Google Shape;1189;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agente identificado en la muestra</a:t>
              </a:r>
              <a:endParaRPr sz="1200" b="1">
                <a:solidFill>
                  <a:schemeClr val="dk1"/>
                </a:solidFill>
                <a:latin typeface="Arial Narrow"/>
                <a:ea typeface="Arial Narrow"/>
                <a:cs typeface="Arial Narrow"/>
                <a:sym typeface="Arial Narrow"/>
              </a:endParaRPr>
            </a:p>
          </p:txBody>
        </p:sp>
      </p:grpSp>
      <p:sp>
        <p:nvSpPr>
          <p:cNvPr id="1190" name="Google Shape;1190;p2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23 </a:t>
            </a:r>
            <a:endParaRPr sz="1050" b="1">
              <a:solidFill>
                <a:schemeClr val="dk1"/>
              </a:solidFill>
              <a:latin typeface="Arial Narrow"/>
              <a:ea typeface="Arial Narrow"/>
              <a:cs typeface="Arial Narrow"/>
              <a:sym typeface="Arial Narrow"/>
            </a:endParaRPr>
          </a:p>
        </p:txBody>
      </p:sp>
      <p:sp>
        <p:nvSpPr>
          <p:cNvPr id="1191" name="Google Shape;1191;p23"/>
          <p:cNvSpPr/>
          <p:nvPr/>
        </p:nvSpPr>
        <p:spPr>
          <a:xfrm>
            <a:off x="77562" y="4093862"/>
            <a:ext cx="6902777"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03 de 2023. </a:t>
            </a:r>
            <a:endParaRPr sz="1050">
              <a:solidFill>
                <a:schemeClr val="dk1"/>
              </a:solidFill>
              <a:latin typeface="Arial Narrow"/>
              <a:ea typeface="Arial Narrow"/>
              <a:cs typeface="Arial Narrow"/>
              <a:sym typeface="Arial Narrow"/>
            </a:endParaRPr>
          </a:p>
        </p:txBody>
      </p:sp>
      <p:sp>
        <p:nvSpPr>
          <p:cNvPr id="1192" name="Google Shape;1192;p23" descr="https://encrypted-tbn0.gstatic.com/images?q=tbn:ANd9GcQmYAaqrmXHMkh6n_3D5aU9FAfS3KwTjfrPHPkhV7BM2n6lGzte"/>
          <p:cNvSpPr/>
          <p:nvPr/>
        </p:nvSpPr>
        <p:spPr>
          <a:xfrm>
            <a:off x="155623" y="107565"/>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3" name="Google Shape;1193;p23"/>
          <p:cNvSpPr/>
          <p:nvPr/>
        </p:nvSpPr>
        <p:spPr>
          <a:xfrm>
            <a:off x="-11281" y="8095313"/>
            <a:ext cx="362015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03 de 2023. </a:t>
            </a:r>
            <a:endParaRPr sz="1050">
              <a:solidFill>
                <a:schemeClr val="dk1"/>
              </a:solidFill>
              <a:latin typeface="Arial Narrow"/>
              <a:ea typeface="Arial Narrow"/>
              <a:cs typeface="Arial Narrow"/>
              <a:sym typeface="Arial Narrow"/>
            </a:endParaRPr>
          </a:p>
        </p:txBody>
      </p:sp>
      <p:sp>
        <p:nvSpPr>
          <p:cNvPr id="1194" name="Google Shape;1194;p23"/>
          <p:cNvSpPr/>
          <p:nvPr/>
        </p:nvSpPr>
        <p:spPr>
          <a:xfrm>
            <a:off x="36243"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95" name="Google Shape;1195;p23"/>
          <p:cNvGrpSpPr/>
          <p:nvPr/>
        </p:nvGrpSpPr>
        <p:grpSpPr>
          <a:xfrm>
            <a:off x="313647" y="4757536"/>
            <a:ext cx="5047355" cy="276999"/>
            <a:chOff x="2448322" y="74775"/>
            <a:chExt cx="5047355" cy="276999"/>
          </a:xfrm>
        </p:grpSpPr>
        <p:sp>
          <p:nvSpPr>
            <p:cNvPr id="1196" name="Google Shape;1196;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97" name="Google Shape;1197;p23"/>
            <p:cNvCxnSpPr>
              <a:stCxn id="119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98" name="Google Shape;1198;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Tipo de alimento y síntomas</a:t>
              </a:r>
              <a:endParaRPr sz="1200" b="1">
                <a:solidFill>
                  <a:schemeClr val="dk1"/>
                </a:solidFill>
                <a:latin typeface="Arial Narrow"/>
                <a:ea typeface="Arial Narrow"/>
                <a:cs typeface="Arial Narrow"/>
                <a:sym typeface="Arial Narrow"/>
              </a:endParaRPr>
            </a:p>
          </p:txBody>
        </p:sp>
      </p:grpSp>
      <p:sp>
        <p:nvSpPr>
          <p:cNvPr id="1199" name="Google Shape;1199;p23"/>
          <p:cNvSpPr/>
          <p:nvPr/>
        </p:nvSpPr>
        <p:spPr>
          <a:xfrm>
            <a:off x="3714879" y="8095313"/>
            <a:ext cx="346037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03 de 2023</a:t>
            </a:r>
            <a:endParaRPr sz="1050">
              <a:solidFill>
                <a:schemeClr val="dk1"/>
              </a:solidFill>
              <a:latin typeface="Arial Narrow"/>
              <a:ea typeface="Arial Narrow"/>
              <a:cs typeface="Arial Narrow"/>
              <a:sym typeface="Arial Narrow"/>
            </a:endParaRPr>
          </a:p>
        </p:txBody>
      </p:sp>
      <p:pic>
        <p:nvPicPr>
          <p:cNvPr id="1200" name="Google Shape;1200;p23"/>
          <p:cNvPicPr preferRelativeResize="0"/>
          <p:nvPr/>
        </p:nvPicPr>
        <p:blipFill rotWithShape="1">
          <a:blip r:embed="rId3">
            <a:alphaModFix/>
          </a:blip>
          <a:srcRect/>
          <a:stretch/>
        </p:blipFill>
        <p:spPr>
          <a:xfrm>
            <a:off x="36243" y="5201369"/>
            <a:ext cx="3524370" cy="2893939"/>
          </a:xfrm>
          <a:prstGeom prst="rect">
            <a:avLst/>
          </a:prstGeom>
          <a:noFill/>
          <a:ln>
            <a:noFill/>
          </a:ln>
        </p:spPr>
      </p:pic>
      <p:pic>
        <p:nvPicPr>
          <p:cNvPr id="1201" name="Google Shape;1201;p23"/>
          <p:cNvPicPr preferRelativeResize="0"/>
          <p:nvPr/>
        </p:nvPicPr>
        <p:blipFill rotWithShape="1">
          <a:blip r:embed="rId4">
            <a:alphaModFix/>
          </a:blip>
          <a:srcRect/>
          <a:stretch/>
        </p:blipFill>
        <p:spPr>
          <a:xfrm>
            <a:off x="3600447" y="5201369"/>
            <a:ext cx="3574809" cy="2893939"/>
          </a:xfrm>
          <a:prstGeom prst="rect">
            <a:avLst/>
          </a:prstGeom>
          <a:noFill/>
          <a:ln>
            <a:noFill/>
          </a:ln>
        </p:spPr>
      </p:pic>
      <p:pic>
        <p:nvPicPr>
          <p:cNvPr id="1202" name="Google Shape;1202;p23"/>
          <p:cNvPicPr preferRelativeResize="0"/>
          <p:nvPr/>
        </p:nvPicPr>
        <p:blipFill rotWithShape="1">
          <a:blip r:embed="rId5">
            <a:alphaModFix/>
          </a:blip>
          <a:srcRect/>
          <a:stretch/>
        </p:blipFill>
        <p:spPr>
          <a:xfrm>
            <a:off x="18760" y="808198"/>
            <a:ext cx="7156496" cy="33317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24"/>
          <p:cNvSpPr/>
          <p:nvPr/>
        </p:nvSpPr>
        <p:spPr>
          <a:xfrm>
            <a:off x="-50" y="1439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08" name="Google Shape;1208;p24"/>
          <p:cNvGrpSpPr/>
          <p:nvPr/>
        </p:nvGrpSpPr>
        <p:grpSpPr>
          <a:xfrm>
            <a:off x="277354" y="127920"/>
            <a:ext cx="936032" cy="261610"/>
            <a:chOff x="2448322" y="74775"/>
            <a:chExt cx="936032" cy="261610"/>
          </a:xfrm>
        </p:grpSpPr>
        <p:sp>
          <p:nvSpPr>
            <p:cNvPr id="1209" name="Google Shape;1209;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0" name="Google Shape;1210;p24"/>
            <p:cNvCxnSpPr>
              <a:stCxn id="120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1211" name="Google Shape;1211;p2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24 </a:t>
            </a:r>
            <a:endParaRPr sz="1050" b="1">
              <a:solidFill>
                <a:schemeClr val="dk1"/>
              </a:solidFill>
              <a:latin typeface="Arial Narrow"/>
              <a:ea typeface="Arial Narrow"/>
              <a:cs typeface="Arial Narrow"/>
              <a:sym typeface="Arial Narrow"/>
            </a:endParaRPr>
          </a:p>
        </p:txBody>
      </p:sp>
      <p:sp>
        <p:nvSpPr>
          <p:cNvPr id="1212" name="Google Shape;1212;p24" descr="https://encrypted-tbn0.gstatic.com/images?q=tbn:ANd9GcQmYAaqrmXHMkh6n_3D5aU9FAfS3KwTjfrPHPkhV7BM2n6lGz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13" name="Google Shape;1213;p24"/>
          <p:cNvPicPr preferRelativeResize="0"/>
          <p:nvPr/>
        </p:nvPicPr>
        <p:blipFill rotWithShape="1">
          <a:blip r:embed="rId3">
            <a:alphaModFix/>
          </a:blip>
          <a:srcRect/>
          <a:stretch/>
        </p:blipFill>
        <p:spPr>
          <a:xfrm>
            <a:off x="1126293" y="114180"/>
            <a:ext cx="2597121" cy="323116"/>
          </a:xfrm>
          <a:prstGeom prst="rect">
            <a:avLst/>
          </a:prstGeom>
          <a:noFill/>
          <a:ln>
            <a:noFill/>
          </a:ln>
        </p:spPr>
      </p:pic>
      <p:sp>
        <p:nvSpPr>
          <p:cNvPr id="1214" name="Google Shape;1214;p24"/>
          <p:cNvSpPr/>
          <p:nvPr/>
        </p:nvSpPr>
        <p:spPr>
          <a:xfrm>
            <a:off x="196649" y="4367042"/>
            <a:ext cx="4946011"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Canal endémico de ETA. Medellín, a Periodo epidemiológico 03 acumulado de 2023. </a:t>
            </a:r>
            <a:endParaRPr sz="1050">
              <a:solidFill>
                <a:schemeClr val="dk1"/>
              </a:solidFill>
              <a:latin typeface="Arial Narrow"/>
              <a:ea typeface="Arial Narrow"/>
              <a:cs typeface="Arial Narrow"/>
              <a:sym typeface="Arial Narrow"/>
            </a:endParaRPr>
          </a:p>
        </p:txBody>
      </p:sp>
      <p:sp>
        <p:nvSpPr>
          <p:cNvPr id="1215" name="Google Shape;1215;p24"/>
          <p:cNvSpPr/>
          <p:nvPr/>
        </p:nvSpPr>
        <p:spPr>
          <a:xfrm>
            <a:off x="9418" y="4795018"/>
            <a:ext cx="7201344"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16" name="Google Shape;1216;p24"/>
          <p:cNvGrpSpPr/>
          <p:nvPr/>
        </p:nvGrpSpPr>
        <p:grpSpPr>
          <a:xfrm>
            <a:off x="286822" y="4922194"/>
            <a:ext cx="3446504" cy="276999"/>
            <a:chOff x="2448322" y="74775"/>
            <a:chExt cx="3446504" cy="276999"/>
          </a:xfrm>
        </p:grpSpPr>
        <p:sp>
          <p:nvSpPr>
            <p:cNvPr id="1217" name="Google Shape;1217;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8" name="Google Shape;1218;p24"/>
            <p:cNvCxnSpPr>
              <a:stCxn id="121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19" name="Google Shape;1219;p2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220" name="Google Shape;1220;p24"/>
          <p:cNvSpPr txBox="1"/>
          <p:nvPr/>
        </p:nvSpPr>
        <p:spPr>
          <a:xfrm>
            <a:off x="945066" y="5365661"/>
            <a:ext cx="2578141"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de notificación inmediata notificados oportunamente</a:t>
            </a:r>
            <a:endParaRPr sz="1050" b="1">
              <a:solidFill>
                <a:schemeClr val="dk1"/>
              </a:solidFill>
              <a:latin typeface="Arial Narrow"/>
              <a:ea typeface="Arial Narrow"/>
              <a:cs typeface="Arial Narrow"/>
              <a:sym typeface="Arial Narrow"/>
            </a:endParaRPr>
          </a:p>
        </p:txBody>
      </p:sp>
      <p:sp>
        <p:nvSpPr>
          <p:cNvPr id="1221" name="Google Shape;1221;p24"/>
          <p:cNvSpPr txBox="1"/>
          <p:nvPr/>
        </p:nvSpPr>
        <p:spPr>
          <a:xfrm>
            <a:off x="1065973" y="6316205"/>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a los que se les detecto modo de transmisión</a:t>
            </a:r>
            <a:endParaRPr sz="1050" b="1">
              <a:solidFill>
                <a:schemeClr val="dk1"/>
              </a:solidFill>
              <a:latin typeface="Arial Narrow"/>
              <a:ea typeface="Arial Narrow"/>
              <a:cs typeface="Arial Narrow"/>
              <a:sym typeface="Arial Narrow"/>
            </a:endParaRPr>
          </a:p>
        </p:txBody>
      </p:sp>
      <p:sp>
        <p:nvSpPr>
          <p:cNvPr id="1222" name="Google Shape;1222;p24"/>
          <p:cNvSpPr txBox="1"/>
          <p:nvPr/>
        </p:nvSpPr>
        <p:spPr>
          <a:xfrm>
            <a:off x="1562357" y="6676374"/>
            <a:ext cx="9348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a:t>
            </a:r>
            <a:endParaRPr/>
          </a:p>
        </p:txBody>
      </p:sp>
      <p:sp>
        <p:nvSpPr>
          <p:cNvPr id="1223" name="Google Shape;1223;p24"/>
          <p:cNvSpPr txBox="1"/>
          <p:nvPr/>
        </p:nvSpPr>
        <p:spPr>
          <a:xfrm>
            <a:off x="3528442" y="5365661"/>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identificación de agente etiológico</a:t>
            </a:r>
            <a:endParaRPr/>
          </a:p>
        </p:txBody>
      </p:sp>
      <p:sp>
        <p:nvSpPr>
          <p:cNvPr id="1224" name="Google Shape;1224;p24"/>
          <p:cNvSpPr txBox="1"/>
          <p:nvPr/>
        </p:nvSpPr>
        <p:spPr>
          <a:xfrm>
            <a:off x="4149669" y="5747941"/>
            <a:ext cx="88197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75,00% </a:t>
            </a:r>
            <a:endParaRPr sz="1800" b="1">
              <a:solidFill>
                <a:srgbClr val="C00000"/>
              </a:solidFill>
              <a:latin typeface="Arial Narrow"/>
              <a:ea typeface="Arial Narrow"/>
              <a:cs typeface="Arial Narrow"/>
              <a:sym typeface="Arial Narrow"/>
            </a:endParaRPr>
          </a:p>
        </p:txBody>
      </p:sp>
      <p:sp>
        <p:nvSpPr>
          <p:cNvPr id="1225" name="Google Shape;1225;p24"/>
          <p:cNvSpPr txBox="1"/>
          <p:nvPr/>
        </p:nvSpPr>
        <p:spPr>
          <a:xfrm>
            <a:off x="3470055" y="6317883"/>
            <a:ext cx="2241210" cy="457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toma de muestra</a:t>
            </a:r>
            <a:endParaRPr/>
          </a:p>
        </p:txBody>
      </p:sp>
      <p:sp>
        <p:nvSpPr>
          <p:cNvPr id="1226" name="Google Shape;1226;p24"/>
          <p:cNvSpPr txBox="1"/>
          <p:nvPr/>
        </p:nvSpPr>
        <p:spPr>
          <a:xfrm>
            <a:off x="4176123" y="6684045"/>
            <a:ext cx="82907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75,00%</a:t>
            </a:r>
            <a:endParaRPr/>
          </a:p>
        </p:txBody>
      </p:sp>
      <p:cxnSp>
        <p:nvCxnSpPr>
          <p:cNvPr id="1227" name="Google Shape;1227;p24"/>
          <p:cNvCxnSpPr/>
          <p:nvPr/>
        </p:nvCxnSpPr>
        <p:spPr>
          <a:xfrm rot="10800000">
            <a:off x="1103436" y="6189281"/>
            <a:ext cx="4724027" cy="0"/>
          </a:xfrm>
          <a:prstGeom prst="straightConnector1">
            <a:avLst/>
          </a:prstGeom>
          <a:noFill/>
          <a:ln w="9525" cap="flat" cmpd="sng">
            <a:solidFill>
              <a:srgbClr val="002060"/>
            </a:solidFill>
            <a:prstDash val="solid"/>
            <a:round/>
            <a:headEnd type="none" w="sm" len="sm"/>
            <a:tailEnd type="oval" w="med" len="med"/>
          </a:ln>
        </p:spPr>
      </p:cxnSp>
      <p:sp>
        <p:nvSpPr>
          <p:cNvPr id="1228" name="Google Shape;1228;p24"/>
          <p:cNvSpPr txBox="1"/>
          <p:nvPr/>
        </p:nvSpPr>
        <p:spPr>
          <a:xfrm>
            <a:off x="1474661" y="5753362"/>
            <a:ext cx="9877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 </a:t>
            </a:r>
            <a:endParaRPr sz="1800" b="1">
              <a:solidFill>
                <a:srgbClr val="C00000"/>
              </a:solidFill>
              <a:latin typeface="Arial Narrow"/>
              <a:ea typeface="Arial Narrow"/>
              <a:cs typeface="Arial Narrow"/>
              <a:sym typeface="Arial Narrow"/>
            </a:endParaRPr>
          </a:p>
        </p:txBody>
      </p:sp>
      <p:sp>
        <p:nvSpPr>
          <p:cNvPr id="1229" name="Google Shape;1229;p24"/>
          <p:cNvSpPr/>
          <p:nvPr/>
        </p:nvSpPr>
        <p:spPr>
          <a:xfrm>
            <a:off x="-494" y="7574340"/>
            <a:ext cx="717181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productos mixtos  y la sintomatología más predominante es la enfermedad gastrointestinal.</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230" name="Google Shape;1230;p24"/>
          <p:cNvSpPr/>
          <p:nvPr/>
        </p:nvSpPr>
        <p:spPr>
          <a:xfrm>
            <a:off x="0" y="7093007"/>
            <a:ext cx="7200900" cy="42111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31" name="Google Shape;1231;p24"/>
          <p:cNvGrpSpPr/>
          <p:nvPr/>
        </p:nvGrpSpPr>
        <p:grpSpPr>
          <a:xfrm>
            <a:off x="192038" y="7147421"/>
            <a:ext cx="3446504" cy="304699"/>
            <a:chOff x="2448322" y="33831"/>
            <a:chExt cx="3446504" cy="276999"/>
          </a:xfrm>
        </p:grpSpPr>
        <p:sp>
          <p:nvSpPr>
            <p:cNvPr id="1232" name="Google Shape;1232;p24"/>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33" name="Google Shape;1233;p24"/>
            <p:cNvCxnSpPr>
              <a:stCxn id="1232"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234" name="Google Shape;1234;p24"/>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Finales</a:t>
              </a:r>
              <a:endParaRPr sz="1200" b="1">
                <a:solidFill>
                  <a:schemeClr val="dk1"/>
                </a:solidFill>
                <a:latin typeface="Arial Narrow"/>
                <a:ea typeface="Arial Narrow"/>
                <a:cs typeface="Arial Narrow"/>
                <a:sym typeface="Arial Narrow"/>
              </a:endParaRPr>
            </a:p>
          </p:txBody>
        </p:sp>
      </p:grpSp>
      <p:pic>
        <p:nvPicPr>
          <p:cNvPr id="1235" name="Google Shape;1235;p24"/>
          <p:cNvPicPr preferRelativeResize="0"/>
          <p:nvPr/>
        </p:nvPicPr>
        <p:blipFill rotWithShape="1">
          <a:blip r:embed="rId4">
            <a:alphaModFix/>
          </a:blip>
          <a:srcRect/>
          <a:stretch/>
        </p:blipFill>
        <p:spPr>
          <a:xfrm>
            <a:off x="80812" y="601816"/>
            <a:ext cx="6976022" cy="37850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25"/>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41" name="Google Shape;1241;p25"/>
          <p:cNvPicPr preferRelativeResize="0"/>
          <p:nvPr/>
        </p:nvPicPr>
        <p:blipFill rotWithShape="1">
          <a:blip r:embed="rId4">
            <a:alphaModFix/>
          </a:blip>
          <a:srcRect t="51431"/>
          <a:stretch/>
        </p:blipFill>
        <p:spPr>
          <a:xfrm>
            <a:off x="0" y="2800429"/>
            <a:ext cx="2232223" cy="2666962"/>
          </a:xfrm>
          <a:prstGeom prst="rect">
            <a:avLst/>
          </a:prstGeom>
          <a:noFill/>
          <a:ln>
            <a:noFill/>
          </a:ln>
        </p:spPr>
      </p:pic>
      <p:sp>
        <p:nvSpPr>
          <p:cNvPr id="1242" name="Google Shape;1242;p25"/>
          <p:cNvSpPr txBox="1"/>
          <p:nvPr/>
        </p:nvSpPr>
        <p:spPr>
          <a:xfrm>
            <a:off x="-13888" y="753116"/>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sp>
        <p:nvSpPr>
          <p:cNvPr id="1243" name="Google Shape;1243;p25"/>
          <p:cNvSpPr/>
          <p:nvPr/>
        </p:nvSpPr>
        <p:spPr>
          <a:xfrm>
            <a:off x="2274078" y="2167727"/>
            <a:ext cx="4946011"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ambulatorias. Medellín, a Periodo 2 acumulado de 2023. </a:t>
            </a:r>
            <a:endParaRPr sz="1100">
              <a:solidFill>
                <a:schemeClr val="dk1"/>
              </a:solidFill>
              <a:latin typeface="Arial Narrow"/>
              <a:ea typeface="Arial Narrow"/>
              <a:cs typeface="Arial Narrow"/>
              <a:sym typeface="Arial Narrow"/>
            </a:endParaRPr>
          </a:p>
        </p:txBody>
      </p:sp>
      <p:grpSp>
        <p:nvGrpSpPr>
          <p:cNvPr id="1244" name="Google Shape;1244;p25"/>
          <p:cNvGrpSpPr/>
          <p:nvPr/>
        </p:nvGrpSpPr>
        <p:grpSpPr>
          <a:xfrm>
            <a:off x="110974" y="4211962"/>
            <a:ext cx="1981076" cy="488476"/>
            <a:chOff x="2234969" y="3379972"/>
            <a:chExt cx="4719140" cy="904874"/>
          </a:xfrm>
        </p:grpSpPr>
        <p:pic>
          <p:nvPicPr>
            <p:cNvPr id="1245" name="Google Shape;1245;p25"/>
            <p:cNvPicPr preferRelativeResize="0"/>
            <p:nvPr/>
          </p:nvPicPr>
          <p:blipFill rotWithShape="1">
            <a:blip r:embed="rId5">
              <a:alphaModFix/>
            </a:blip>
            <a:srcRect/>
            <a:stretch/>
          </p:blipFill>
          <p:spPr>
            <a:xfrm>
              <a:off x="2234969" y="3379972"/>
              <a:ext cx="4719140" cy="904874"/>
            </a:xfrm>
            <a:prstGeom prst="rect">
              <a:avLst/>
            </a:prstGeom>
            <a:noFill/>
            <a:ln>
              <a:noFill/>
            </a:ln>
          </p:spPr>
        </p:pic>
        <p:sp>
          <p:nvSpPr>
            <p:cNvPr id="1246" name="Google Shape;1246;p25"/>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96.853</a:t>
              </a:r>
              <a:endParaRPr sz="1400" b="1">
                <a:solidFill>
                  <a:schemeClr val="dk1"/>
                </a:solidFill>
                <a:latin typeface="Arial Narrow"/>
                <a:ea typeface="Arial Narrow"/>
                <a:cs typeface="Arial Narrow"/>
                <a:sym typeface="Arial Narrow"/>
              </a:endParaRPr>
            </a:p>
          </p:txBody>
        </p:sp>
      </p:grpSp>
      <p:sp>
        <p:nvSpPr>
          <p:cNvPr id="1247" name="Google Shape;1247;p25"/>
          <p:cNvSpPr txBox="1"/>
          <p:nvPr/>
        </p:nvSpPr>
        <p:spPr>
          <a:xfrm>
            <a:off x="-38575" y="4709843"/>
            <a:ext cx="230937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12, 7% (110.837 casos)</a:t>
            </a:r>
            <a:endParaRPr sz="1200" b="1">
              <a:solidFill>
                <a:schemeClr val="dk1"/>
              </a:solidFill>
              <a:latin typeface="Arial Narrow"/>
              <a:ea typeface="Arial Narrow"/>
              <a:cs typeface="Arial Narrow"/>
              <a:sym typeface="Arial Narrow"/>
            </a:endParaRPr>
          </a:p>
        </p:txBody>
      </p:sp>
      <p:sp>
        <p:nvSpPr>
          <p:cNvPr id="1248" name="Google Shape;1248;p25"/>
          <p:cNvSpPr/>
          <p:nvPr/>
        </p:nvSpPr>
        <p:spPr>
          <a:xfrm>
            <a:off x="2295483" y="4843626"/>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2 acumulado, años 2022-2023. </a:t>
            </a:r>
            <a:endParaRPr sz="1100">
              <a:solidFill>
                <a:schemeClr val="dk1"/>
              </a:solidFill>
              <a:latin typeface="Arial Narrow"/>
              <a:ea typeface="Arial Narrow"/>
              <a:cs typeface="Arial Narrow"/>
              <a:sym typeface="Arial Narrow"/>
            </a:endParaRPr>
          </a:p>
        </p:txBody>
      </p:sp>
      <p:grpSp>
        <p:nvGrpSpPr>
          <p:cNvPr id="1249" name="Google Shape;1249;p25"/>
          <p:cNvGrpSpPr/>
          <p:nvPr/>
        </p:nvGrpSpPr>
        <p:grpSpPr>
          <a:xfrm>
            <a:off x="2448322" y="74775"/>
            <a:ext cx="3446504" cy="276999"/>
            <a:chOff x="2448322" y="74775"/>
            <a:chExt cx="3446504" cy="276999"/>
          </a:xfrm>
        </p:grpSpPr>
        <p:sp>
          <p:nvSpPr>
            <p:cNvPr id="1250" name="Google Shape;1250;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1" name="Google Shape;1251;p25"/>
            <p:cNvCxnSpPr>
              <a:stCxn id="125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52" name="Google Shape;1252;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53" name="Google Shape;1253;p25"/>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54" name="Google Shape;1254;p25"/>
          <p:cNvGrpSpPr/>
          <p:nvPr/>
        </p:nvGrpSpPr>
        <p:grpSpPr>
          <a:xfrm>
            <a:off x="277404" y="5621632"/>
            <a:ext cx="3446504" cy="276999"/>
            <a:chOff x="2448322" y="74775"/>
            <a:chExt cx="3446504" cy="276999"/>
          </a:xfrm>
        </p:grpSpPr>
        <p:sp>
          <p:nvSpPr>
            <p:cNvPr id="1255" name="Google Shape;1255;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6" name="Google Shape;1256;p25"/>
            <p:cNvCxnSpPr>
              <a:stCxn id="125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57" name="Google Shape;1257;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58" name="Google Shape;1258;p25"/>
          <p:cNvGrpSpPr/>
          <p:nvPr/>
        </p:nvGrpSpPr>
        <p:grpSpPr>
          <a:xfrm>
            <a:off x="4752578" y="5635532"/>
            <a:ext cx="3446504" cy="276999"/>
            <a:chOff x="2448322" y="74775"/>
            <a:chExt cx="3446504" cy="276999"/>
          </a:xfrm>
        </p:grpSpPr>
        <p:sp>
          <p:nvSpPr>
            <p:cNvPr id="1259" name="Google Shape;1259;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60" name="Google Shape;1260;p25"/>
            <p:cNvCxnSpPr>
              <a:stCxn id="12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61" name="Google Shape;1261;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62" name="Google Shape;1262;p25"/>
          <p:cNvSpPr/>
          <p:nvPr/>
        </p:nvSpPr>
        <p:spPr>
          <a:xfrm>
            <a:off x="36911" y="7766119"/>
            <a:ext cx="43575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3 acumulado de 2023. </a:t>
            </a:r>
            <a:endParaRPr sz="1000">
              <a:solidFill>
                <a:schemeClr val="dk1"/>
              </a:solidFill>
              <a:latin typeface="Arial Narrow"/>
              <a:ea typeface="Arial Narrow"/>
              <a:cs typeface="Arial Narrow"/>
              <a:sym typeface="Arial Narrow"/>
            </a:endParaRPr>
          </a:p>
        </p:txBody>
      </p:sp>
      <p:sp>
        <p:nvSpPr>
          <p:cNvPr id="1263" name="Google Shape;1263;p2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Pág..25 </a:t>
            </a:r>
            <a:endParaRPr sz="1050" b="1">
              <a:solidFill>
                <a:schemeClr val="dk1"/>
              </a:solidFill>
              <a:latin typeface="Arial Narrow"/>
              <a:ea typeface="Arial Narrow"/>
              <a:cs typeface="Arial Narrow"/>
              <a:sym typeface="Arial Narrow"/>
            </a:endParaRPr>
          </a:p>
        </p:txBody>
      </p:sp>
      <p:sp>
        <p:nvSpPr>
          <p:cNvPr id="1264" name="Google Shape;1264;p25"/>
          <p:cNvSpPr txBox="1">
            <a:spLocks noGrp="1"/>
          </p:cNvSpPr>
          <p:nvPr>
            <p:ph type="ctrTitle"/>
          </p:nvPr>
        </p:nvSpPr>
        <p:spPr>
          <a:xfrm>
            <a:off x="85115" y="-31714"/>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265" name="Google Shape;1265;p25"/>
          <p:cNvSpPr/>
          <p:nvPr/>
        </p:nvSpPr>
        <p:spPr>
          <a:xfrm>
            <a:off x="24751" y="2452420"/>
            <a:ext cx="21210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Consulta ambulatoria</a:t>
            </a:r>
            <a:endParaRPr/>
          </a:p>
        </p:txBody>
      </p:sp>
      <p:sp>
        <p:nvSpPr>
          <p:cNvPr id="1266" name="Google Shape;1266;p25"/>
          <p:cNvSpPr/>
          <p:nvPr/>
        </p:nvSpPr>
        <p:spPr>
          <a:xfrm>
            <a:off x="4051730" y="7164288"/>
            <a:ext cx="3195412"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casos de IRA  ambulatorios, por grupos de edad a Periodo epidemiológico 23 acumulado, 2023</a:t>
            </a:r>
            <a:endParaRPr sz="900">
              <a:solidFill>
                <a:schemeClr val="dk1"/>
              </a:solidFill>
              <a:latin typeface="Arial Narrow"/>
              <a:ea typeface="Arial Narrow"/>
              <a:cs typeface="Arial Narrow"/>
              <a:sym typeface="Arial Narrow"/>
            </a:endParaRPr>
          </a:p>
        </p:txBody>
      </p:sp>
      <p:sp>
        <p:nvSpPr>
          <p:cNvPr id="1267" name="Google Shape;1267;p25"/>
          <p:cNvSpPr txBox="1"/>
          <p:nvPr/>
        </p:nvSpPr>
        <p:spPr>
          <a:xfrm>
            <a:off x="-46752" y="8289339"/>
            <a:ext cx="140124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148 Muertes</a:t>
            </a:r>
            <a:endParaRPr sz="1400" b="1">
              <a:solidFill>
                <a:schemeClr val="dk1"/>
              </a:solidFill>
              <a:latin typeface="Arial Narrow"/>
              <a:ea typeface="Arial Narrow"/>
              <a:cs typeface="Arial Narrow"/>
              <a:sym typeface="Arial Narrow"/>
            </a:endParaRPr>
          </a:p>
        </p:txBody>
      </p:sp>
      <p:cxnSp>
        <p:nvCxnSpPr>
          <p:cNvPr id="1268" name="Google Shape;1268;p25"/>
          <p:cNvCxnSpPr/>
          <p:nvPr/>
        </p:nvCxnSpPr>
        <p:spPr>
          <a:xfrm>
            <a:off x="4086489" y="8301403"/>
            <a:ext cx="216822" cy="3006"/>
          </a:xfrm>
          <a:prstGeom prst="straightConnector1">
            <a:avLst/>
          </a:prstGeom>
          <a:noFill/>
          <a:ln w="28575" cap="flat" cmpd="sng">
            <a:solidFill>
              <a:srgbClr val="C00000"/>
            </a:solidFill>
            <a:prstDash val="solid"/>
            <a:round/>
            <a:headEnd type="none" w="sm" len="sm"/>
            <a:tailEnd type="stealth" w="med" len="med"/>
          </a:ln>
        </p:spPr>
      </p:cxnSp>
      <p:sp>
        <p:nvSpPr>
          <p:cNvPr id="1269" name="Google Shape;1269;p25"/>
          <p:cNvSpPr/>
          <p:nvPr/>
        </p:nvSpPr>
        <p:spPr>
          <a:xfrm>
            <a:off x="1132945" y="8237088"/>
            <a:ext cx="2918785"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de mayores de 60 años (68%).  La mayoría corresponden a pacientes  con otras  comorbilidades. Se notificaron  8 muertes en menores de 5 años.</a:t>
            </a:r>
            <a:endParaRPr/>
          </a:p>
        </p:txBody>
      </p:sp>
      <p:sp>
        <p:nvSpPr>
          <p:cNvPr id="1270" name="Google Shape;1270;p25"/>
          <p:cNvSpPr/>
          <p:nvPr/>
        </p:nvSpPr>
        <p:spPr>
          <a:xfrm>
            <a:off x="3888482" y="8695764"/>
            <a:ext cx="3302072" cy="4847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marL="0" marR="0" lvl="0" indent="0" algn="just" rtl="0">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2 acumulado, 2023</a:t>
            </a:r>
            <a:endParaRPr sz="850">
              <a:solidFill>
                <a:schemeClr val="dk1"/>
              </a:solidFill>
              <a:latin typeface="Arial Narrow"/>
              <a:ea typeface="Arial Narrow"/>
              <a:cs typeface="Arial Narrow"/>
              <a:sym typeface="Arial Narrow"/>
            </a:endParaRPr>
          </a:p>
        </p:txBody>
      </p:sp>
      <p:pic>
        <p:nvPicPr>
          <p:cNvPr id="1271" name="Google Shape;1271;p25"/>
          <p:cNvPicPr preferRelativeResize="0"/>
          <p:nvPr/>
        </p:nvPicPr>
        <p:blipFill rotWithShape="1">
          <a:blip r:embed="rId6">
            <a:alphaModFix/>
          </a:blip>
          <a:srcRect/>
          <a:stretch/>
        </p:blipFill>
        <p:spPr>
          <a:xfrm>
            <a:off x="2386619" y="2552448"/>
            <a:ext cx="4516319" cy="2291178"/>
          </a:xfrm>
          <a:prstGeom prst="rect">
            <a:avLst/>
          </a:prstGeom>
          <a:noFill/>
          <a:ln>
            <a:noFill/>
          </a:ln>
        </p:spPr>
      </p:pic>
      <p:pic>
        <p:nvPicPr>
          <p:cNvPr id="1272" name="Google Shape;1272;p25"/>
          <p:cNvPicPr preferRelativeResize="0"/>
          <p:nvPr/>
        </p:nvPicPr>
        <p:blipFill rotWithShape="1">
          <a:blip r:embed="rId7">
            <a:alphaModFix/>
          </a:blip>
          <a:srcRect/>
          <a:stretch/>
        </p:blipFill>
        <p:spPr>
          <a:xfrm>
            <a:off x="2483618" y="377707"/>
            <a:ext cx="4393220" cy="1790020"/>
          </a:xfrm>
          <a:prstGeom prst="rect">
            <a:avLst/>
          </a:prstGeom>
          <a:noFill/>
          <a:ln>
            <a:noFill/>
          </a:ln>
        </p:spPr>
      </p:pic>
      <p:pic>
        <p:nvPicPr>
          <p:cNvPr id="1273" name="Google Shape;1273;p25"/>
          <p:cNvPicPr preferRelativeResize="0"/>
          <p:nvPr/>
        </p:nvPicPr>
        <p:blipFill rotWithShape="1">
          <a:blip r:embed="rId8">
            <a:alphaModFix/>
          </a:blip>
          <a:srcRect/>
          <a:stretch/>
        </p:blipFill>
        <p:spPr>
          <a:xfrm>
            <a:off x="88972" y="6065529"/>
            <a:ext cx="3929640" cy="1700590"/>
          </a:xfrm>
          <a:prstGeom prst="rect">
            <a:avLst/>
          </a:prstGeom>
          <a:noFill/>
          <a:ln>
            <a:noFill/>
          </a:ln>
        </p:spPr>
      </p:pic>
      <p:pic>
        <p:nvPicPr>
          <p:cNvPr id="1274" name="Google Shape;1274;p25"/>
          <p:cNvPicPr preferRelativeResize="0"/>
          <p:nvPr/>
        </p:nvPicPr>
        <p:blipFill rotWithShape="1">
          <a:blip r:embed="rId9">
            <a:alphaModFix/>
          </a:blip>
          <a:srcRect/>
          <a:stretch/>
        </p:blipFill>
        <p:spPr>
          <a:xfrm>
            <a:off x="4203983" y="6101798"/>
            <a:ext cx="2866949" cy="1062490"/>
          </a:xfrm>
          <a:prstGeom prst="rect">
            <a:avLst/>
          </a:prstGeom>
          <a:noFill/>
          <a:ln>
            <a:noFill/>
          </a:ln>
        </p:spPr>
      </p:pic>
      <p:pic>
        <p:nvPicPr>
          <p:cNvPr id="1275" name="Google Shape;1275;p25"/>
          <p:cNvPicPr preferRelativeResize="0"/>
          <p:nvPr/>
        </p:nvPicPr>
        <p:blipFill rotWithShape="1">
          <a:blip r:embed="rId10">
            <a:alphaModFix/>
          </a:blip>
          <a:srcRect/>
          <a:stretch/>
        </p:blipFill>
        <p:spPr>
          <a:xfrm>
            <a:off x="4347469" y="7541988"/>
            <a:ext cx="2723463" cy="1153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pic>
        <p:nvPicPr>
          <p:cNvPr id="1280" name="Google Shape;1280;p26"/>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81" name="Google Shape;1281;p26"/>
          <p:cNvPicPr preferRelativeResize="0"/>
          <p:nvPr/>
        </p:nvPicPr>
        <p:blipFill rotWithShape="1">
          <a:blip r:embed="rId4">
            <a:alphaModFix/>
          </a:blip>
          <a:srcRect t="51431"/>
          <a:stretch/>
        </p:blipFill>
        <p:spPr>
          <a:xfrm>
            <a:off x="0" y="2781646"/>
            <a:ext cx="2232223" cy="2726457"/>
          </a:xfrm>
          <a:prstGeom prst="rect">
            <a:avLst/>
          </a:prstGeom>
          <a:noFill/>
          <a:ln>
            <a:noFill/>
          </a:ln>
        </p:spPr>
      </p:pic>
      <p:sp>
        <p:nvSpPr>
          <p:cNvPr id="1282" name="Google Shape;1282;p26"/>
          <p:cNvSpPr txBox="1"/>
          <p:nvPr/>
        </p:nvSpPr>
        <p:spPr>
          <a:xfrm>
            <a:off x="-3666" y="741756"/>
            <a:ext cx="2231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2-2023</a:t>
            </a:r>
            <a:endParaRPr sz="1200" b="1">
              <a:solidFill>
                <a:schemeClr val="dk1"/>
              </a:solidFill>
              <a:latin typeface="Arial Narrow"/>
              <a:ea typeface="Arial Narrow"/>
              <a:cs typeface="Arial Narrow"/>
              <a:sym typeface="Arial Narrow"/>
            </a:endParaRPr>
          </a:p>
        </p:txBody>
      </p:sp>
      <p:sp>
        <p:nvSpPr>
          <p:cNvPr id="1283" name="Google Shape;1283;p26"/>
          <p:cNvSpPr/>
          <p:nvPr/>
        </p:nvSpPr>
        <p:spPr>
          <a:xfrm>
            <a:off x="2274078" y="2304207"/>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2 acumulado de 2023. </a:t>
            </a:r>
            <a:endParaRPr sz="1100">
              <a:solidFill>
                <a:schemeClr val="dk1"/>
              </a:solidFill>
              <a:latin typeface="Arial Narrow"/>
              <a:ea typeface="Arial Narrow"/>
              <a:cs typeface="Arial Narrow"/>
              <a:sym typeface="Arial Narrow"/>
            </a:endParaRPr>
          </a:p>
        </p:txBody>
      </p:sp>
      <p:grpSp>
        <p:nvGrpSpPr>
          <p:cNvPr id="1284" name="Google Shape;1284;p26"/>
          <p:cNvGrpSpPr/>
          <p:nvPr/>
        </p:nvGrpSpPr>
        <p:grpSpPr>
          <a:xfrm>
            <a:off x="179214" y="4211960"/>
            <a:ext cx="1892650" cy="488476"/>
            <a:chOff x="2397524" y="3379972"/>
            <a:chExt cx="4508500" cy="904875"/>
          </a:xfrm>
        </p:grpSpPr>
        <p:pic>
          <p:nvPicPr>
            <p:cNvPr id="1285" name="Google Shape;1285;p2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86" name="Google Shape;1286;p26"/>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3.917</a:t>
              </a:r>
              <a:endParaRPr sz="1400" b="1">
                <a:solidFill>
                  <a:schemeClr val="dk1"/>
                </a:solidFill>
                <a:latin typeface="Arial Narrow"/>
                <a:ea typeface="Arial Narrow"/>
                <a:cs typeface="Arial Narrow"/>
                <a:sym typeface="Arial Narrow"/>
              </a:endParaRPr>
            </a:p>
          </p:txBody>
        </p:sp>
      </p:grpSp>
      <p:sp>
        <p:nvSpPr>
          <p:cNvPr id="1287" name="Google Shape;1287;p26"/>
          <p:cNvSpPr txBox="1"/>
          <p:nvPr/>
        </p:nvSpPr>
        <p:spPr>
          <a:xfrm>
            <a:off x="-34895" y="4708900"/>
            <a:ext cx="224333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12,2% (4.966 casos)</a:t>
            </a:r>
            <a:endParaRPr sz="1200" b="1">
              <a:solidFill>
                <a:schemeClr val="dk1"/>
              </a:solidFill>
              <a:latin typeface="Arial Narrow"/>
              <a:ea typeface="Arial Narrow"/>
              <a:cs typeface="Arial Narrow"/>
              <a:sym typeface="Arial Narrow"/>
            </a:endParaRPr>
          </a:p>
        </p:txBody>
      </p:sp>
      <p:sp>
        <p:nvSpPr>
          <p:cNvPr id="1288" name="Google Shape;1288;p26"/>
          <p:cNvSpPr/>
          <p:nvPr/>
        </p:nvSpPr>
        <p:spPr>
          <a:xfrm>
            <a:off x="2230463" y="496477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2 acumulado.</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 Años  2022-2023. </a:t>
            </a:r>
            <a:endParaRPr sz="1100">
              <a:solidFill>
                <a:schemeClr val="dk1"/>
              </a:solidFill>
              <a:latin typeface="Arial Narrow"/>
              <a:ea typeface="Arial Narrow"/>
              <a:cs typeface="Arial Narrow"/>
              <a:sym typeface="Arial Narrow"/>
            </a:endParaRPr>
          </a:p>
        </p:txBody>
      </p:sp>
      <p:grpSp>
        <p:nvGrpSpPr>
          <p:cNvPr id="1289" name="Google Shape;1289;p26"/>
          <p:cNvGrpSpPr/>
          <p:nvPr/>
        </p:nvGrpSpPr>
        <p:grpSpPr>
          <a:xfrm>
            <a:off x="2448322" y="74775"/>
            <a:ext cx="3446504" cy="276999"/>
            <a:chOff x="2448322" y="74775"/>
            <a:chExt cx="3446504" cy="276999"/>
          </a:xfrm>
        </p:grpSpPr>
        <p:sp>
          <p:nvSpPr>
            <p:cNvPr id="1290" name="Google Shape;1290;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1" name="Google Shape;1291;p26"/>
            <p:cNvCxnSpPr>
              <a:stCxn id="129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2" name="Google Shape;1292;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93" name="Google Shape;1293;p26"/>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94" name="Google Shape;1294;p26"/>
          <p:cNvGrpSpPr/>
          <p:nvPr/>
        </p:nvGrpSpPr>
        <p:grpSpPr>
          <a:xfrm>
            <a:off x="277404" y="5621632"/>
            <a:ext cx="3446504" cy="276999"/>
            <a:chOff x="2448322" y="74775"/>
            <a:chExt cx="3446504" cy="276999"/>
          </a:xfrm>
        </p:grpSpPr>
        <p:sp>
          <p:nvSpPr>
            <p:cNvPr id="1295" name="Google Shape;1295;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6" name="Google Shape;1296;p26"/>
            <p:cNvCxnSpPr>
              <a:stCxn id="129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7" name="Google Shape;1297;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98" name="Google Shape;1298;p26"/>
          <p:cNvGrpSpPr/>
          <p:nvPr/>
        </p:nvGrpSpPr>
        <p:grpSpPr>
          <a:xfrm>
            <a:off x="4752578" y="5635532"/>
            <a:ext cx="3446504" cy="276999"/>
            <a:chOff x="2448322" y="74775"/>
            <a:chExt cx="3446504" cy="276999"/>
          </a:xfrm>
        </p:grpSpPr>
        <p:sp>
          <p:nvSpPr>
            <p:cNvPr id="1299" name="Google Shape;1299;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00" name="Google Shape;1300;p26"/>
            <p:cNvCxnSpPr>
              <a:stCxn id="12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01" name="Google Shape;1301;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02" name="Google Shape;1302;p26"/>
          <p:cNvSpPr/>
          <p:nvPr/>
        </p:nvSpPr>
        <p:spPr>
          <a:xfrm>
            <a:off x="50069" y="8119764"/>
            <a:ext cx="41264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en hospitalización. Medellín, a Periodo epidemiológico 2 acumulado de 2023</a:t>
            </a:r>
            <a:endParaRPr sz="1050">
              <a:solidFill>
                <a:schemeClr val="dk1"/>
              </a:solidFill>
              <a:latin typeface="Arial Narrow"/>
              <a:ea typeface="Arial Narrow"/>
              <a:cs typeface="Arial Narrow"/>
              <a:sym typeface="Arial Narrow"/>
            </a:endParaRPr>
          </a:p>
        </p:txBody>
      </p:sp>
      <p:sp>
        <p:nvSpPr>
          <p:cNvPr id="1303" name="Google Shape;1303;p2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Pág..26 </a:t>
            </a:r>
            <a:endParaRPr sz="1050" b="1">
              <a:solidFill>
                <a:schemeClr val="dk1"/>
              </a:solidFill>
              <a:latin typeface="Arial Narrow"/>
              <a:ea typeface="Arial Narrow"/>
              <a:cs typeface="Arial Narrow"/>
              <a:sym typeface="Arial Narrow"/>
            </a:endParaRPr>
          </a:p>
        </p:txBody>
      </p:sp>
      <p:sp>
        <p:nvSpPr>
          <p:cNvPr id="1304" name="Google Shape;1304;p26"/>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 Infección respiratoria aguda IRA</a:t>
            </a:r>
            <a:endParaRPr/>
          </a:p>
        </p:txBody>
      </p:sp>
      <p:sp>
        <p:nvSpPr>
          <p:cNvPr id="1305" name="Google Shape;1305;p26"/>
          <p:cNvSpPr/>
          <p:nvPr/>
        </p:nvSpPr>
        <p:spPr>
          <a:xfrm>
            <a:off x="298067" y="2452420"/>
            <a:ext cx="15744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a:t>
            </a:r>
            <a:endParaRPr/>
          </a:p>
        </p:txBody>
      </p:sp>
      <p:sp>
        <p:nvSpPr>
          <p:cNvPr id="1306" name="Google Shape;1306;p26"/>
          <p:cNvSpPr/>
          <p:nvPr/>
        </p:nvSpPr>
        <p:spPr>
          <a:xfrm>
            <a:off x="4206941" y="8152800"/>
            <a:ext cx="2799703" cy="6617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Proporción  de pacientes con IRA  hospitalizados en sala general por grupos de edad, a Periodo epidemiológico 2 acumulado, 2023</a:t>
            </a:r>
            <a:endParaRPr sz="1000">
              <a:solidFill>
                <a:schemeClr val="dk1"/>
              </a:solidFill>
              <a:latin typeface="Arial Narrow"/>
              <a:ea typeface="Arial Narrow"/>
              <a:cs typeface="Arial Narrow"/>
              <a:sym typeface="Arial Narrow"/>
            </a:endParaRPr>
          </a:p>
        </p:txBody>
      </p:sp>
      <p:pic>
        <p:nvPicPr>
          <p:cNvPr id="1307" name="Google Shape;1307;p26"/>
          <p:cNvPicPr preferRelativeResize="0"/>
          <p:nvPr/>
        </p:nvPicPr>
        <p:blipFill rotWithShape="1">
          <a:blip r:embed="rId6">
            <a:alphaModFix/>
          </a:blip>
          <a:srcRect/>
          <a:stretch/>
        </p:blipFill>
        <p:spPr>
          <a:xfrm>
            <a:off x="2381056" y="2841411"/>
            <a:ext cx="4675230" cy="2072481"/>
          </a:xfrm>
          <a:prstGeom prst="rect">
            <a:avLst/>
          </a:prstGeom>
          <a:noFill/>
          <a:ln>
            <a:noFill/>
          </a:ln>
        </p:spPr>
      </p:pic>
      <p:pic>
        <p:nvPicPr>
          <p:cNvPr id="1308" name="Google Shape;1308;p26"/>
          <p:cNvPicPr preferRelativeResize="0"/>
          <p:nvPr/>
        </p:nvPicPr>
        <p:blipFill rotWithShape="1">
          <a:blip r:embed="rId7">
            <a:alphaModFix/>
          </a:blip>
          <a:srcRect/>
          <a:stretch/>
        </p:blipFill>
        <p:spPr>
          <a:xfrm>
            <a:off x="2482373" y="370838"/>
            <a:ext cx="4524271" cy="1933369"/>
          </a:xfrm>
          <a:prstGeom prst="rect">
            <a:avLst/>
          </a:prstGeom>
          <a:noFill/>
          <a:ln>
            <a:noFill/>
          </a:ln>
        </p:spPr>
      </p:pic>
      <p:pic>
        <p:nvPicPr>
          <p:cNvPr id="1309" name="Google Shape;1309;p26"/>
          <p:cNvPicPr preferRelativeResize="0"/>
          <p:nvPr/>
        </p:nvPicPr>
        <p:blipFill rotWithShape="1">
          <a:blip r:embed="rId8">
            <a:alphaModFix/>
          </a:blip>
          <a:srcRect/>
          <a:stretch/>
        </p:blipFill>
        <p:spPr>
          <a:xfrm>
            <a:off x="183620" y="6113854"/>
            <a:ext cx="3776870" cy="2005910"/>
          </a:xfrm>
          <a:prstGeom prst="rect">
            <a:avLst/>
          </a:prstGeom>
          <a:noFill/>
          <a:ln>
            <a:noFill/>
          </a:ln>
        </p:spPr>
      </p:pic>
      <p:pic>
        <p:nvPicPr>
          <p:cNvPr id="1310" name="Google Shape;1310;p26"/>
          <p:cNvPicPr preferRelativeResize="0"/>
          <p:nvPr/>
        </p:nvPicPr>
        <p:blipFill rotWithShape="1">
          <a:blip r:embed="rId9">
            <a:alphaModFix/>
          </a:blip>
          <a:srcRect/>
          <a:stretch/>
        </p:blipFill>
        <p:spPr>
          <a:xfrm>
            <a:off x="4104506" y="6173800"/>
            <a:ext cx="2931804" cy="197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1315" name="Google Shape;1315;p27"/>
          <p:cNvPicPr preferRelativeResize="0"/>
          <p:nvPr/>
        </p:nvPicPr>
        <p:blipFill rotWithShape="1">
          <a:blip r:embed="rId3">
            <a:alphaModFix/>
          </a:blip>
          <a:srcRect t="4235"/>
          <a:stretch/>
        </p:blipFill>
        <p:spPr>
          <a:xfrm>
            <a:off x="3790" y="10387"/>
            <a:ext cx="2214563" cy="2792664"/>
          </a:xfrm>
          <a:prstGeom prst="rect">
            <a:avLst/>
          </a:prstGeom>
          <a:noFill/>
          <a:ln>
            <a:noFill/>
          </a:ln>
        </p:spPr>
      </p:pic>
      <p:pic>
        <p:nvPicPr>
          <p:cNvPr id="1316" name="Google Shape;1316;p27"/>
          <p:cNvPicPr preferRelativeResize="0"/>
          <p:nvPr/>
        </p:nvPicPr>
        <p:blipFill rotWithShape="1">
          <a:blip r:embed="rId4">
            <a:alphaModFix/>
          </a:blip>
          <a:srcRect t="51431"/>
          <a:stretch/>
        </p:blipFill>
        <p:spPr>
          <a:xfrm>
            <a:off x="50" y="2805169"/>
            <a:ext cx="2232223" cy="2685972"/>
          </a:xfrm>
          <a:prstGeom prst="rect">
            <a:avLst/>
          </a:prstGeom>
          <a:noFill/>
          <a:ln>
            <a:noFill/>
          </a:ln>
        </p:spPr>
      </p:pic>
      <p:sp>
        <p:nvSpPr>
          <p:cNvPr id="1317" name="Google Shape;1317;p27"/>
          <p:cNvSpPr txBox="1"/>
          <p:nvPr/>
        </p:nvSpPr>
        <p:spPr>
          <a:xfrm>
            <a:off x="-65136" y="741756"/>
            <a:ext cx="230425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3 -2023</a:t>
            </a:r>
            <a:endParaRPr sz="1200" b="1">
              <a:solidFill>
                <a:schemeClr val="dk1"/>
              </a:solidFill>
              <a:latin typeface="Arial Narrow"/>
              <a:ea typeface="Arial Narrow"/>
              <a:cs typeface="Arial Narrow"/>
              <a:sym typeface="Arial Narrow"/>
            </a:endParaRPr>
          </a:p>
        </p:txBody>
      </p:sp>
      <p:sp>
        <p:nvSpPr>
          <p:cNvPr id="1318" name="Google Shape;1318;p27"/>
          <p:cNvSpPr/>
          <p:nvPr/>
        </p:nvSpPr>
        <p:spPr>
          <a:xfrm>
            <a:off x="2274078" y="231785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-UCI. Medellín, a Periodo epidemiológico 3 acumulado de 2023 </a:t>
            </a:r>
            <a:endParaRPr sz="1100">
              <a:solidFill>
                <a:schemeClr val="dk1"/>
              </a:solidFill>
              <a:latin typeface="Arial Narrow"/>
              <a:ea typeface="Arial Narrow"/>
              <a:cs typeface="Arial Narrow"/>
              <a:sym typeface="Arial Narrow"/>
            </a:endParaRPr>
          </a:p>
        </p:txBody>
      </p:sp>
      <p:grpSp>
        <p:nvGrpSpPr>
          <p:cNvPr id="1319" name="Google Shape;1319;p27"/>
          <p:cNvGrpSpPr/>
          <p:nvPr/>
        </p:nvGrpSpPr>
        <p:grpSpPr>
          <a:xfrm>
            <a:off x="191132" y="4211534"/>
            <a:ext cx="1892650" cy="488476"/>
            <a:chOff x="2397524" y="3379972"/>
            <a:chExt cx="4508500" cy="904875"/>
          </a:xfrm>
        </p:grpSpPr>
        <p:pic>
          <p:nvPicPr>
            <p:cNvPr id="1320" name="Google Shape;1320;p2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21" name="Google Shape;1321;p27"/>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805</a:t>
              </a:r>
              <a:endParaRPr sz="1400" b="1">
                <a:solidFill>
                  <a:schemeClr val="dk1"/>
                </a:solidFill>
                <a:latin typeface="Arial Narrow"/>
                <a:ea typeface="Arial Narrow"/>
                <a:cs typeface="Arial Narrow"/>
                <a:sym typeface="Arial Narrow"/>
              </a:endParaRPr>
            </a:p>
          </p:txBody>
        </p:sp>
      </p:grpSp>
      <p:sp>
        <p:nvSpPr>
          <p:cNvPr id="1322" name="Google Shape;1322;p27"/>
          <p:cNvSpPr txBox="1"/>
          <p:nvPr/>
        </p:nvSpPr>
        <p:spPr>
          <a:xfrm>
            <a:off x="0" y="4724560"/>
            <a:ext cx="218073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71,3%. (1.379 casos)</a:t>
            </a:r>
            <a:endParaRPr sz="1200" b="1">
              <a:solidFill>
                <a:schemeClr val="dk1"/>
              </a:solidFill>
              <a:latin typeface="Arial Narrow"/>
              <a:ea typeface="Arial Narrow"/>
              <a:cs typeface="Arial Narrow"/>
              <a:sym typeface="Arial Narrow"/>
            </a:endParaRPr>
          </a:p>
        </p:txBody>
      </p:sp>
      <p:sp>
        <p:nvSpPr>
          <p:cNvPr id="1323" name="Google Shape;1323;p27"/>
          <p:cNvSpPr/>
          <p:nvPr/>
        </p:nvSpPr>
        <p:spPr>
          <a:xfrm>
            <a:off x="2295483" y="4912876"/>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3 acumulado  Años 2022-2023</a:t>
            </a:r>
            <a:endParaRPr sz="1100">
              <a:solidFill>
                <a:schemeClr val="dk1"/>
              </a:solidFill>
              <a:latin typeface="Arial Narrow"/>
              <a:ea typeface="Arial Narrow"/>
              <a:cs typeface="Arial Narrow"/>
              <a:sym typeface="Arial Narrow"/>
            </a:endParaRPr>
          </a:p>
        </p:txBody>
      </p:sp>
      <p:grpSp>
        <p:nvGrpSpPr>
          <p:cNvPr id="1324" name="Google Shape;1324;p27"/>
          <p:cNvGrpSpPr/>
          <p:nvPr/>
        </p:nvGrpSpPr>
        <p:grpSpPr>
          <a:xfrm>
            <a:off x="2448322" y="74775"/>
            <a:ext cx="3446504" cy="276999"/>
            <a:chOff x="2448322" y="74775"/>
            <a:chExt cx="3446504" cy="276999"/>
          </a:xfrm>
        </p:grpSpPr>
        <p:sp>
          <p:nvSpPr>
            <p:cNvPr id="1325" name="Google Shape;1325;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26" name="Google Shape;1326;p27"/>
            <p:cNvCxnSpPr>
              <a:stCxn id="132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27" name="Google Shape;1327;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328" name="Google Shape;1328;p2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29" name="Google Shape;1329;p27"/>
          <p:cNvGrpSpPr/>
          <p:nvPr/>
        </p:nvGrpSpPr>
        <p:grpSpPr>
          <a:xfrm>
            <a:off x="277404" y="5621632"/>
            <a:ext cx="3446504" cy="276999"/>
            <a:chOff x="2448322" y="74775"/>
            <a:chExt cx="3446504" cy="276999"/>
          </a:xfrm>
        </p:grpSpPr>
        <p:sp>
          <p:nvSpPr>
            <p:cNvPr id="1330" name="Google Shape;1330;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31" name="Google Shape;1331;p27"/>
            <p:cNvCxnSpPr>
              <a:stCxn id="133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32" name="Google Shape;1332;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333" name="Google Shape;1333;p27"/>
          <p:cNvGrpSpPr/>
          <p:nvPr/>
        </p:nvGrpSpPr>
        <p:grpSpPr>
          <a:xfrm>
            <a:off x="4752578" y="5635532"/>
            <a:ext cx="3446504" cy="276999"/>
            <a:chOff x="2448322" y="74775"/>
            <a:chExt cx="3446504" cy="276999"/>
          </a:xfrm>
        </p:grpSpPr>
        <p:sp>
          <p:nvSpPr>
            <p:cNvPr id="1334" name="Google Shape;1334;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35" name="Google Shape;1335;p27"/>
            <p:cNvCxnSpPr>
              <a:stCxn id="133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36" name="Google Shape;1336;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37" name="Google Shape;1337;p27"/>
          <p:cNvSpPr/>
          <p:nvPr/>
        </p:nvSpPr>
        <p:spPr>
          <a:xfrm>
            <a:off x="1936" y="8348750"/>
            <a:ext cx="4357592"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3 acumulado de 2023. </a:t>
            </a:r>
            <a:endParaRPr sz="1000">
              <a:solidFill>
                <a:schemeClr val="dk1"/>
              </a:solidFill>
              <a:latin typeface="Arial Narrow"/>
              <a:ea typeface="Arial Narrow"/>
              <a:cs typeface="Arial Narrow"/>
              <a:sym typeface="Arial Narrow"/>
            </a:endParaRPr>
          </a:p>
        </p:txBody>
      </p:sp>
      <p:sp>
        <p:nvSpPr>
          <p:cNvPr id="1338" name="Google Shape;1338;p2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27</a:t>
            </a:r>
            <a:endParaRPr sz="1050" b="1">
              <a:solidFill>
                <a:schemeClr val="dk1"/>
              </a:solidFill>
              <a:latin typeface="Arial Narrow"/>
              <a:ea typeface="Arial Narrow"/>
              <a:cs typeface="Arial Narrow"/>
              <a:sym typeface="Arial Narrow"/>
            </a:endParaRPr>
          </a:p>
        </p:txBody>
      </p:sp>
      <p:sp>
        <p:nvSpPr>
          <p:cNvPr id="1339" name="Google Shape;1339;p27"/>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340" name="Google Shape;1340;p27"/>
          <p:cNvSpPr/>
          <p:nvPr/>
        </p:nvSpPr>
        <p:spPr>
          <a:xfrm>
            <a:off x="-1695" y="2452420"/>
            <a:ext cx="21739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en UCI</a:t>
            </a:r>
            <a:endParaRPr/>
          </a:p>
        </p:txBody>
      </p:sp>
      <p:sp>
        <p:nvSpPr>
          <p:cNvPr id="1341" name="Google Shape;1341;p27"/>
          <p:cNvSpPr/>
          <p:nvPr/>
        </p:nvSpPr>
        <p:spPr>
          <a:xfrm>
            <a:off x="4256423" y="8310277"/>
            <a:ext cx="2824952" cy="61555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3 acumulado de 2023</a:t>
            </a:r>
            <a:endParaRPr sz="900">
              <a:solidFill>
                <a:schemeClr val="dk1"/>
              </a:solidFill>
              <a:latin typeface="Arial Narrow"/>
              <a:ea typeface="Arial Narrow"/>
              <a:cs typeface="Arial Narrow"/>
              <a:sym typeface="Arial Narrow"/>
            </a:endParaRPr>
          </a:p>
        </p:txBody>
      </p:sp>
      <p:pic>
        <p:nvPicPr>
          <p:cNvPr id="1342" name="Google Shape;1342;p27"/>
          <p:cNvPicPr preferRelativeResize="0"/>
          <p:nvPr/>
        </p:nvPicPr>
        <p:blipFill rotWithShape="1">
          <a:blip r:embed="rId6">
            <a:alphaModFix/>
          </a:blip>
          <a:srcRect/>
          <a:stretch/>
        </p:blipFill>
        <p:spPr>
          <a:xfrm>
            <a:off x="2204524" y="425247"/>
            <a:ext cx="4876852" cy="1892608"/>
          </a:xfrm>
          <a:prstGeom prst="rect">
            <a:avLst/>
          </a:prstGeom>
          <a:noFill/>
          <a:ln>
            <a:noFill/>
          </a:ln>
        </p:spPr>
      </p:pic>
      <p:pic>
        <p:nvPicPr>
          <p:cNvPr id="1343" name="Google Shape;1343;p27"/>
          <p:cNvPicPr preferRelativeResize="0"/>
          <p:nvPr/>
        </p:nvPicPr>
        <p:blipFill rotWithShape="1">
          <a:blip r:embed="rId7">
            <a:alphaModFix/>
          </a:blip>
          <a:srcRect/>
          <a:stretch/>
        </p:blipFill>
        <p:spPr>
          <a:xfrm>
            <a:off x="2309439" y="2821752"/>
            <a:ext cx="4668248" cy="2091124"/>
          </a:xfrm>
          <a:prstGeom prst="rect">
            <a:avLst/>
          </a:prstGeom>
          <a:noFill/>
          <a:ln>
            <a:noFill/>
          </a:ln>
        </p:spPr>
      </p:pic>
      <p:pic>
        <p:nvPicPr>
          <p:cNvPr id="1344" name="Google Shape;1344;p27"/>
          <p:cNvPicPr preferRelativeResize="0"/>
          <p:nvPr/>
        </p:nvPicPr>
        <p:blipFill rotWithShape="1">
          <a:blip r:embed="rId8">
            <a:alphaModFix/>
          </a:blip>
          <a:srcRect/>
          <a:stretch/>
        </p:blipFill>
        <p:spPr>
          <a:xfrm>
            <a:off x="118151" y="6045472"/>
            <a:ext cx="4058363" cy="2303278"/>
          </a:xfrm>
          <a:prstGeom prst="rect">
            <a:avLst/>
          </a:prstGeom>
          <a:noFill/>
          <a:ln>
            <a:noFill/>
          </a:ln>
        </p:spPr>
      </p:pic>
      <p:pic>
        <p:nvPicPr>
          <p:cNvPr id="1345" name="Google Shape;1345;p27"/>
          <p:cNvPicPr preferRelativeResize="0"/>
          <p:nvPr/>
        </p:nvPicPr>
        <p:blipFill rotWithShape="1">
          <a:blip r:embed="rId9">
            <a:alphaModFix/>
          </a:blip>
          <a:srcRect/>
          <a:stretch/>
        </p:blipFill>
        <p:spPr>
          <a:xfrm>
            <a:off x="4205112" y="6156175"/>
            <a:ext cx="2876263" cy="2154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28"/>
          <p:cNvPicPr preferRelativeResize="0"/>
          <p:nvPr/>
        </p:nvPicPr>
        <p:blipFill rotWithShape="1">
          <a:blip r:embed="rId3">
            <a:alphaModFix/>
          </a:blip>
          <a:srcRect t="4235"/>
          <a:stretch/>
        </p:blipFill>
        <p:spPr>
          <a:xfrm>
            <a:off x="24338" y="-41475"/>
            <a:ext cx="2214563" cy="2792664"/>
          </a:xfrm>
          <a:prstGeom prst="rect">
            <a:avLst/>
          </a:prstGeom>
          <a:noFill/>
          <a:ln>
            <a:noFill/>
          </a:ln>
        </p:spPr>
      </p:pic>
      <p:pic>
        <p:nvPicPr>
          <p:cNvPr id="1351" name="Google Shape;1351;p28"/>
          <p:cNvPicPr preferRelativeResize="0"/>
          <p:nvPr/>
        </p:nvPicPr>
        <p:blipFill rotWithShape="1">
          <a:blip r:embed="rId4">
            <a:alphaModFix/>
          </a:blip>
          <a:srcRect t="51431"/>
          <a:stretch/>
        </p:blipFill>
        <p:spPr>
          <a:xfrm>
            <a:off x="0" y="2751189"/>
            <a:ext cx="2232223" cy="2739952"/>
          </a:xfrm>
          <a:prstGeom prst="rect">
            <a:avLst/>
          </a:prstGeom>
          <a:noFill/>
          <a:ln>
            <a:noFill/>
          </a:ln>
        </p:spPr>
      </p:pic>
      <p:sp>
        <p:nvSpPr>
          <p:cNvPr id="1352" name="Google Shape;1352;p28"/>
          <p:cNvSpPr txBox="1"/>
          <p:nvPr/>
        </p:nvSpPr>
        <p:spPr>
          <a:xfrm>
            <a:off x="-46293" y="741756"/>
            <a:ext cx="220658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grpSp>
        <p:nvGrpSpPr>
          <p:cNvPr id="1353" name="Google Shape;1353;p28"/>
          <p:cNvGrpSpPr/>
          <p:nvPr/>
        </p:nvGrpSpPr>
        <p:grpSpPr>
          <a:xfrm>
            <a:off x="72058" y="4067944"/>
            <a:ext cx="2071864" cy="635617"/>
            <a:chOff x="2397524" y="3379972"/>
            <a:chExt cx="4508500" cy="904875"/>
          </a:xfrm>
        </p:grpSpPr>
        <p:pic>
          <p:nvPicPr>
            <p:cNvPr id="1354" name="Google Shape;1354;p2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55" name="Google Shape;1355;p28"/>
            <p:cNvSpPr txBox="1"/>
            <p:nvPr/>
          </p:nvSpPr>
          <p:spPr>
            <a:xfrm>
              <a:off x="3317545" y="3519038"/>
              <a:ext cx="1593561" cy="4819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121</a:t>
              </a:r>
              <a:endParaRPr sz="1600" b="1">
                <a:solidFill>
                  <a:schemeClr val="dk1"/>
                </a:solidFill>
                <a:latin typeface="Arial Narrow"/>
                <a:ea typeface="Arial Narrow"/>
                <a:cs typeface="Arial Narrow"/>
                <a:sym typeface="Arial Narrow"/>
              </a:endParaRPr>
            </a:p>
          </p:txBody>
        </p:sp>
      </p:grpSp>
      <p:sp>
        <p:nvSpPr>
          <p:cNvPr id="1356" name="Google Shape;1356;p28"/>
          <p:cNvSpPr/>
          <p:nvPr/>
        </p:nvSpPr>
        <p:spPr>
          <a:xfrm>
            <a:off x="2263759" y="2751189"/>
            <a:ext cx="4946011" cy="723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a Periodo epidemiológico 2 acumulado, 2023</a:t>
            </a:r>
            <a:endParaRPr sz="11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grpSp>
        <p:nvGrpSpPr>
          <p:cNvPr id="1357" name="Google Shape;1357;p28"/>
          <p:cNvGrpSpPr/>
          <p:nvPr/>
        </p:nvGrpSpPr>
        <p:grpSpPr>
          <a:xfrm>
            <a:off x="2448322" y="74775"/>
            <a:ext cx="3446504" cy="276999"/>
            <a:chOff x="2448322" y="74775"/>
            <a:chExt cx="3446504" cy="276999"/>
          </a:xfrm>
        </p:grpSpPr>
        <p:sp>
          <p:nvSpPr>
            <p:cNvPr id="1358" name="Google Shape;1358;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59" name="Google Shape;1359;p28"/>
            <p:cNvCxnSpPr>
              <a:stCxn id="135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60" name="Google Shape;1360;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361" name="Google Shape;1361;p28"/>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62" name="Google Shape;1362;p28"/>
          <p:cNvGrpSpPr/>
          <p:nvPr/>
        </p:nvGrpSpPr>
        <p:grpSpPr>
          <a:xfrm>
            <a:off x="277404" y="5621632"/>
            <a:ext cx="3446504" cy="276999"/>
            <a:chOff x="2448322" y="74775"/>
            <a:chExt cx="3446504" cy="276999"/>
          </a:xfrm>
        </p:grpSpPr>
        <p:sp>
          <p:nvSpPr>
            <p:cNvPr id="1363" name="Google Shape;1363;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64" name="Google Shape;1364;p28"/>
            <p:cNvCxnSpPr>
              <a:stCxn id="13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65" name="Google Shape;1365;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66" name="Google Shape;1366;p2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28</a:t>
            </a:r>
            <a:endParaRPr sz="1050" b="1">
              <a:solidFill>
                <a:schemeClr val="dk1"/>
              </a:solidFill>
              <a:latin typeface="Arial Narrow"/>
              <a:ea typeface="Arial Narrow"/>
              <a:cs typeface="Arial Narrow"/>
              <a:sym typeface="Arial Narrow"/>
            </a:endParaRPr>
          </a:p>
        </p:txBody>
      </p:sp>
      <p:sp>
        <p:nvSpPr>
          <p:cNvPr id="1367" name="Google Shape;1367;p28"/>
          <p:cNvSpPr txBox="1">
            <a:spLocks noGrp="1"/>
          </p:cNvSpPr>
          <p:nvPr>
            <p:ph type="ctrTitle"/>
          </p:nvPr>
        </p:nvSpPr>
        <p:spPr>
          <a:xfrm>
            <a:off x="85115" y="-94400"/>
            <a:ext cx="2075175" cy="95410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ESI – IRAG Centinela</a:t>
            </a:r>
            <a:endParaRPr/>
          </a:p>
        </p:txBody>
      </p:sp>
      <p:sp>
        <p:nvSpPr>
          <p:cNvPr id="1368" name="Google Shape;1368;p28"/>
          <p:cNvSpPr txBox="1"/>
          <p:nvPr/>
        </p:nvSpPr>
        <p:spPr>
          <a:xfrm>
            <a:off x="113975" y="4716016"/>
            <a:ext cx="201607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19%</a:t>
            </a:r>
            <a:endParaRPr sz="1200" b="1">
              <a:solidFill>
                <a:schemeClr val="dk1"/>
              </a:solidFill>
              <a:latin typeface="Arial Narrow"/>
              <a:ea typeface="Arial Narrow"/>
              <a:cs typeface="Arial Narrow"/>
              <a:sym typeface="Arial Narrow"/>
            </a:endParaRPr>
          </a:p>
        </p:txBody>
      </p:sp>
      <p:pic>
        <p:nvPicPr>
          <p:cNvPr id="1369" name="Google Shape;1369;p28"/>
          <p:cNvPicPr preferRelativeResize="0"/>
          <p:nvPr/>
        </p:nvPicPr>
        <p:blipFill rotWithShape="1">
          <a:blip r:embed="rId6">
            <a:alphaModFix/>
          </a:blip>
          <a:srcRect/>
          <a:stretch/>
        </p:blipFill>
        <p:spPr>
          <a:xfrm>
            <a:off x="72058" y="6382190"/>
            <a:ext cx="1089717" cy="904875"/>
          </a:xfrm>
          <a:prstGeom prst="rect">
            <a:avLst/>
          </a:prstGeom>
          <a:noFill/>
          <a:ln>
            <a:noFill/>
          </a:ln>
        </p:spPr>
      </p:pic>
      <p:grpSp>
        <p:nvGrpSpPr>
          <p:cNvPr id="1370" name="Google Shape;1370;p28"/>
          <p:cNvGrpSpPr/>
          <p:nvPr/>
        </p:nvGrpSpPr>
        <p:grpSpPr>
          <a:xfrm>
            <a:off x="1051937" y="6726660"/>
            <a:ext cx="1252369" cy="877901"/>
            <a:chOff x="-36884" y="7072716"/>
            <a:chExt cx="1252369" cy="877901"/>
          </a:xfrm>
        </p:grpSpPr>
        <p:sp>
          <p:nvSpPr>
            <p:cNvPr id="1371" name="Google Shape;1371;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372" name="Google Shape;1372;p28"/>
            <p:cNvSpPr/>
            <p:nvPr/>
          </p:nvSpPr>
          <p:spPr>
            <a:xfrm>
              <a:off x="209546" y="7363321"/>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52%</a:t>
              </a:r>
              <a:endParaRPr sz="1600" b="1">
                <a:solidFill>
                  <a:schemeClr val="dk1"/>
                </a:solidFill>
                <a:latin typeface="Arial Narrow"/>
                <a:ea typeface="Arial Narrow"/>
                <a:cs typeface="Arial Narrow"/>
                <a:sym typeface="Arial Narrow"/>
              </a:endParaRPr>
            </a:p>
          </p:txBody>
        </p:sp>
        <p:sp>
          <p:nvSpPr>
            <p:cNvPr id="1373" name="Google Shape;1373;p2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74" name="Google Shape;1374;p28"/>
          <p:cNvPicPr preferRelativeResize="0"/>
          <p:nvPr/>
        </p:nvPicPr>
        <p:blipFill rotWithShape="1">
          <a:blip r:embed="rId7">
            <a:alphaModFix/>
          </a:blip>
          <a:srcRect t="8462" r="83073" b="1"/>
          <a:stretch/>
        </p:blipFill>
        <p:spPr>
          <a:xfrm>
            <a:off x="1269027" y="6025808"/>
            <a:ext cx="804283" cy="778892"/>
          </a:xfrm>
          <a:prstGeom prst="rect">
            <a:avLst/>
          </a:prstGeom>
          <a:noFill/>
          <a:ln>
            <a:noFill/>
          </a:ln>
        </p:spPr>
      </p:pic>
      <p:grpSp>
        <p:nvGrpSpPr>
          <p:cNvPr id="1375" name="Google Shape;1375;p28"/>
          <p:cNvGrpSpPr/>
          <p:nvPr/>
        </p:nvGrpSpPr>
        <p:grpSpPr>
          <a:xfrm>
            <a:off x="-58310" y="7244599"/>
            <a:ext cx="1241624" cy="1071817"/>
            <a:chOff x="-14122" y="7072716"/>
            <a:chExt cx="1241624" cy="1071817"/>
          </a:xfrm>
        </p:grpSpPr>
        <p:sp>
          <p:nvSpPr>
            <p:cNvPr id="1376" name="Google Shape;1376;p28"/>
            <p:cNvSpPr txBox="1"/>
            <p:nvPr/>
          </p:nvSpPr>
          <p:spPr>
            <a:xfrm>
              <a:off x="-14122" y="7072716"/>
              <a:ext cx="122960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Confirmados por laboratorio</a:t>
              </a:r>
              <a:endParaRPr/>
            </a:p>
          </p:txBody>
        </p:sp>
        <p:sp>
          <p:nvSpPr>
            <p:cNvPr id="1377" name="Google Shape;1377;p28"/>
            <p:cNvSpPr/>
            <p:nvPr/>
          </p:nvSpPr>
          <p:spPr>
            <a:xfrm>
              <a:off x="242917" y="7543341"/>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30,5%</a:t>
              </a:r>
              <a:endParaRPr sz="1600" b="1">
                <a:solidFill>
                  <a:schemeClr val="dk1"/>
                </a:solidFill>
                <a:latin typeface="Arial Narrow"/>
                <a:ea typeface="Arial Narrow"/>
                <a:cs typeface="Arial Narrow"/>
                <a:sym typeface="Arial Narrow"/>
              </a:endParaRPr>
            </a:p>
          </p:txBody>
        </p:sp>
        <p:sp>
          <p:nvSpPr>
            <p:cNvPr id="1378" name="Google Shape;1378;p28"/>
            <p:cNvSpPr txBox="1"/>
            <p:nvPr/>
          </p:nvSpPr>
          <p:spPr>
            <a:xfrm>
              <a:off x="-2105" y="786753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445 Casos</a:t>
              </a:r>
              <a:endParaRPr sz="1200" b="1">
                <a:solidFill>
                  <a:schemeClr val="dk1"/>
                </a:solidFill>
                <a:latin typeface="Arial Narrow"/>
                <a:ea typeface="Arial Narrow"/>
                <a:cs typeface="Arial Narrow"/>
                <a:sym typeface="Arial Narrow"/>
              </a:endParaRPr>
            </a:p>
          </p:txBody>
        </p:sp>
      </p:grpSp>
      <p:pic>
        <p:nvPicPr>
          <p:cNvPr id="1379" name="Google Shape;1379;p28"/>
          <p:cNvPicPr preferRelativeResize="0"/>
          <p:nvPr/>
        </p:nvPicPr>
        <p:blipFill rotWithShape="1">
          <a:blip r:embed="rId7">
            <a:alphaModFix/>
          </a:blip>
          <a:srcRect l="28990" t="5393" r="53580" b="1381"/>
          <a:stretch/>
        </p:blipFill>
        <p:spPr>
          <a:xfrm>
            <a:off x="2124273" y="6025808"/>
            <a:ext cx="828105" cy="793252"/>
          </a:xfrm>
          <a:prstGeom prst="rect">
            <a:avLst/>
          </a:prstGeom>
          <a:noFill/>
          <a:ln>
            <a:noFill/>
          </a:ln>
        </p:spPr>
      </p:pic>
      <p:grpSp>
        <p:nvGrpSpPr>
          <p:cNvPr id="1380" name="Google Shape;1380;p28"/>
          <p:cNvGrpSpPr/>
          <p:nvPr/>
        </p:nvGrpSpPr>
        <p:grpSpPr>
          <a:xfrm>
            <a:off x="1938795" y="6726660"/>
            <a:ext cx="1229607" cy="877901"/>
            <a:chOff x="-14122" y="7072716"/>
            <a:chExt cx="1229607" cy="877901"/>
          </a:xfrm>
        </p:grpSpPr>
        <p:sp>
          <p:nvSpPr>
            <p:cNvPr id="1381" name="Google Shape;1381;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382" name="Google Shape;1382;p28"/>
            <p:cNvSpPr/>
            <p:nvPr/>
          </p:nvSpPr>
          <p:spPr>
            <a:xfrm>
              <a:off x="209546" y="7363321"/>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a:t>
              </a:r>
              <a:endParaRPr sz="1600" b="1">
                <a:solidFill>
                  <a:schemeClr val="dk1"/>
                </a:solidFill>
                <a:latin typeface="Arial Narrow"/>
                <a:ea typeface="Arial Narrow"/>
                <a:cs typeface="Arial Narrow"/>
                <a:sym typeface="Arial Narrow"/>
              </a:endParaRPr>
            </a:p>
          </p:txBody>
        </p:sp>
        <p:sp>
          <p:nvSpPr>
            <p:cNvPr id="1383" name="Google Shape;1383;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84" name="Google Shape;1384;p28"/>
          <p:cNvPicPr preferRelativeResize="0"/>
          <p:nvPr/>
        </p:nvPicPr>
        <p:blipFill rotWithShape="1">
          <a:blip r:embed="rId8">
            <a:alphaModFix/>
          </a:blip>
          <a:srcRect l="13773" r="11756"/>
          <a:stretch/>
        </p:blipFill>
        <p:spPr>
          <a:xfrm>
            <a:off x="2094883" y="7695354"/>
            <a:ext cx="762489" cy="737854"/>
          </a:xfrm>
          <a:prstGeom prst="rect">
            <a:avLst/>
          </a:prstGeom>
          <a:noFill/>
          <a:ln>
            <a:noFill/>
          </a:ln>
        </p:spPr>
      </p:pic>
      <p:pic>
        <p:nvPicPr>
          <p:cNvPr id="1385" name="Google Shape;1385;p28" descr="https://www.comb.cat/Upload/Imatges/2979.JPG"/>
          <p:cNvPicPr preferRelativeResize="0"/>
          <p:nvPr/>
        </p:nvPicPr>
        <p:blipFill rotWithShape="1">
          <a:blip r:embed="rId9">
            <a:alphaModFix/>
          </a:blip>
          <a:srcRect l="20417" t="9029" r="28520" b="12182"/>
          <a:stretch/>
        </p:blipFill>
        <p:spPr>
          <a:xfrm>
            <a:off x="1216367" y="7604561"/>
            <a:ext cx="831338" cy="808094"/>
          </a:xfrm>
          <a:prstGeom prst="rect">
            <a:avLst/>
          </a:prstGeom>
          <a:noFill/>
          <a:ln>
            <a:noFill/>
          </a:ln>
        </p:spPr>
      </p:pic>
      <p:grpSp>
        <p:nvGrpSpPr>
          <p:cNvPr id="1386" name="Google Shape;1386;p28"/>
          <p:cNvGrpSpPr/>
          <p:nvPr/>
        </p:nvGrpSpPr>
        <p:grpSpPr>
          <a:xfrm>
            <a:off x="1034152" y="8322080"/>
            <a:ext cx="1229607" cy="877901"/>
            <a:chOff x="-14122" y="7072716"/>
            <a:chExt cx="1229607" cy="877901"/>
          </a:xfrm>
        </p:grpSpPr>
        <p:sp>
          <p:nvSpPr>
            <p:cNvPr id="1387" name="Google Shape;1387;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a:p>
          </p:txBody>
        </p:sp>
        <p:sp>
          <p:nvSpPr>
            <p:cNvPr id="1388" name="Google Shape;1388;p28"/>
            <p:cNvSpPr/>
            <p:nvPr/>
          </p:nvSpPr>
          <p:spPr>
            <a:xfrm>
              <a:off x="209546" y="7363321"/>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82%</a:t>
              </a:r>
              <a:endParaRPr sz="1600" b="1">
                <a:solidFill>
                  <a:schemeClr val="dk1"/>
                </a:solidFill>
                <a:latin typeface="Arial Narrow"/>
                <a:ea typeface="Arial Narrow"/>
                <a:cs typeface="Arial Narrow"/>
                <a:sym typeface="Arial Narrow"/>
              </a:endParaRPr>
            </a:p>
          </p:txBody>
        </p:sp>
        <p:sp>
          <p:nvSpPr>
            <p:cNvPr id="1389" name="Google Shape;1389;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90" name="Google Shape;1390;p28"/>
          <p:cNvGrpSpPr/>
          <p:nvPr/>
        </p:nvGrpSpPr>
        <p:grpSpPr>
          <a:xfrm>
            <a:off x="1925147" y="8312486"/>
            <a:ext cx="1229607" cy="877901"/>
            <a:chOff x="-14122" y="7072716"/>
            <a:chExt cx="1229607" cy="877901"/>
          </a:xfrm>
        </p:grpSpPr>
        <p:sp>
          <p:nvSpPr>
            <p:cNvPr id="1391" name="Google Shape;1391;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a:p>
          </p:txBody>
        </p:sp>
        <p:sp>
          <p:nvSpPr>
            <p:cNvPr id="1392" name="Google Shape;1392;p28"/>
            <p:cNvSpPr/>
            <p:nvPr/>
          </p:nvSpPr>
          <p:spPr>
            <a:xfrm>
              <a:off x="209546"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a:t>
              </a:r>
              <a:endParaRPr sz="1600" b="1">
                <a:solidFill>
                  <a:schemeClr val="dk1"/>
                </a:solidFill>
                <a:latin typeface="Arial Narrow"/>
                <a:ea typeface="Arial Narrow"/>
                <a:cs typeface="Arial Narrow"/>
                <a:sym typeface="Arial Narrow"/>
              </a:endParaRPr>
            </a:p>
          </p:txBody>
        </p:sp>
        <p:sp>
          <p:nvSpPr>
            <p:cNvPr id="1393" name="Google Shape;1393;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94" name="Google Shape;1394;p28"/>
          <p:cNvGrpSpPr/>
          <p:nvPr/>
        </p:nvGrpSpPr>
        <p:grpSpPr>
          <a:xfrm>
            <a:off x="3528442" y="5635532"/>
            <a:ext cx="3446504" cy="276999"/>
            <a:chOff x="2448322" y="74775"/>
            <a:chExt cx="3446504" cy="276999"/>
          </a:xfrm>
        </p:grpSpPr>
        <p:sp>
          <p:nvSpPr>
            <p:cNvPr id="1395" name="Google Shape;1395;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96" name="Google Shape;1396;p28"/>
            <p:cNvCxnSpPr>
              <a:stCxn id="139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97" name="Google Shape;1397;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398" name="Google Shape;1398;p28"/>
          <p:cNvSpPr/>
          <p:nvPr/>
        </p:nvSpPr>
        <p:spPr>
          <a:xfrm>
            <a:off x="2281544" y="3416181"/>
            <a:ext cx="4454511"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Se han captado 121 muestras estudiadas en la Unidad, se tienen resultados a la fecha del 90% de las cuales se han confirmado por laboratorio  44 casos el 30,5%.</a:t>
            </a:r>
            <a:endParaRPr sz="1400">
              <a:solidFill>
                <a:schemeClr val="dk1"/>
              </a:solidFill>
              <a:latin typeface="Arial Narrow"/>
              <a:ea typeface="Arial Narrow"/>
              <a:cs typeface="Arial Narrow"/>
              <a:sym typeface="Arial Narrow"/>
            </a:endParaRPr>
          </a:p>
        </p:txBody>
      </p:sp>
      <p:pic>
        <p:nvPicPr>
          <p:cNvPr id="1399" name="Google Shape;1399;p28"/>
          <p:cNvPicPr preferRelativeResize="0"/>
          <p:nvPr/>
        </p:nvPicPr>
        <p:blipFill rotWithShape="1">
          <a:blip r:embed="rId10">
            <a:alphaModFix/>
          </a:blip>
          <a:srcRect/>
          <a:stretch/>
        </p:blipFill>
        <p:spPr>
          <a:xfrm>
            <a:off x="2325171" y="482773"/>
            <a:ext cx="4737848" cy="22654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29"/>
          <p:cNvSpPr/>
          <p:nvPr/>
        </p:nvSpPr>
        <p:spPr>
          <a:xfrm>
            <a:off x="0" y="236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05" name="Google Shape;1405;p29"/>
          <p:cNvGrpSpPr/>
          <p:nvPr/>
        </p:nvGrpSpPr>
        <p:grpSpPr>
          <a:xfrm>
            <a:off x="277404" y="137149"/>
            <a:ext cx="3446504" cy="276999"/>
            <a:chOff x="2448322" y="74775"/>
            <a:chExt cx="3446504" cy="276999"/>
          </a:xfrm>
        </p:grpSpPr>
        <p:sp>
          <p:nvSpPr>
            <p:cNvPr id="1406" name="Google Shape;1406;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07" name="Google Shape;1407;p29"/>
            <p:cNvCxnSpPr>
              <a:stCxn id="140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08" name="Google Shape;1408;p2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Circulación viral</a:t>
              </a:r>
              <a:endParaRPr/>
            </a:p>
          </p:txBody>
        </p:sp>
      </p:grpSp>
      <p:sp>
        <p:nvSpPr>
          <p:cNvPr id="1409" name="Google Shape;1409;p29"/>
          <p:cNvSpPr/>
          <p:nvPr/>
        </p:nvSpPr>
        <p:spPr>
          <a:xfrm>
            <a:off x="0" y="428396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10" name="Google Shape;1410;p29"/>
          <p:cNvGrpSpPr/>
          <p:nvPr/>
        </p:nvGrpSpPr>
        <p:grpSpPr>
          <a:xfrm>
            <a:off x="277404" y="4397496"/>
            <a:ext cx="3446504" cy="461665"/>
            <a:chOff x="2448322" y="74775"/>
            <a:chExt cx="3446504" cy="461665"/>
          </a:xfrm>
        </p:grpSpPr>
        <p:sp>
          <p:nvSpPr>
            <p:cNvPr id="1411" name="Google Shape;1411;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12" name="Google Shape;1412;p29"/>
            <p:cNvCxnSpPr>
              <a:stCxn id="141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13" name="Google Shape;1413;p29"/>
            <p:cNvSpPr txBox="1"/>
            <p:nvPr/>
          </p:nvSpPr>
          <p:spPr>
            <a:xfrm>
              <a:off x="3302538" y="74775"/>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Grupos de edad y circulación viral Unidad Centinela</a:t>
              </a:r>
              <a:endParaRPr sz="1200" b="1">
                <a:solidFill>
                  <a:schemeClr val="dk1"/>
                </a:solidFill>
                <a:latin typeface="Arial Narrow"/>
                <a:ea typeface="Arial Narrow"/>
                <a:cs typeface="Arial Narrow"/>
                <a:sym typeface="Arial Narrow"/>
              </a:endParaRPr>
            </a:p>
          </p:txBody>
        </p:sp>
      </p:grpSp>
      <p:sp>
        <p:nvSpPr>
          <p:cNvPr id="1414" name="Google Shape;1414;p2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29</a:t>
            </a:r>
            <a:endParaRPr sz="1050" b="1">
              <a:solidFill>
                <a:schemeClr val="dk1"/>
              </a:solidFill>
              <a:latin typeface="Arial Narrow"/>
              <a:ea typeface="Arial Narrow"/>
              <a:cs typeface="Arial Narrow"/>
              <a:sym typeface="Arial Narrow"/>
            </a:endParaRPr>
          </a:p>
        </p:txBody>
      </p:sp>
      <p:sp>
        <p:nvSpPr>
          <p:cNvPr id="1415" name="Google Shape;1415;p29"/>
          <p:cNvSpPr/>
          <p:nvPr/>
        </p:nvSpPr>
        <p:spPr>
          <a:xfrm>
            <a:off x="288082" y="3704129"/>
            <a:ext cx="6912816" cy="3616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2 acumulado de 2023</a:t>
            </a:r>
            <a:endParaRPr sz="1050">
              <a:solidFill>
                <a:schemeClr val="dk1"/>
              </a:solidFill>
              <a:latin typeface="Arial Narrow"/>
              <a:ea typeface="Arial Narrow"/>
              <a:cs typeface="Arial Narrow"/>
              <a:sym typeface="Arial Narrow"/>
            </a:endParaRPr>
          </a:p>
        </p:txBody>
      </p:sp>
      <p:sp>
        <p:nvSpPr>
          <p:cNvPr id="1416" name="Google Shape;1416;p29"/>
          <p:cNvSpPr/>
          <p:nvPr/>
        </p:nvSpPr>
        <p:spPr>
          <a:xfrm>
            <a:off x="288082" y="8540311"/>
            <a:ext cx="64554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Unidad Centinela IRAG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Captados por la Unidad Centinela, según grupo de edad, a Periodo epidemiológico 3 acumulado de 2023</a:t>
            </a:r>
            <a:endParaRPr sz="1050">
              <a:solidFill>
                <a:schemeClr val="dk1"/>
              </a:solidFill>
              <a:latin typeface="Arial Narrow"/>
              <a:ea typeface="Arial Narrow"/>
              <a:cs typeface="Arial Narrow"/>
              <a:sym typeface="Arial Narrow"/>
            </a:endParaRPr>
          </a:p>
        </p:txBody>
      </p:sp>
      <p:sp>
        <p:nvSpPr>
          <p:cNvPr id="1417" name="Google Shape;1417;p29"/>
          <p:cNvSpPr txBox="1"/>
          <p:nvPr/>
        </p:nvSpPr>
        <p:spPr>
          <a:xfrm>
            <a:off x="5112618" y="111561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18" name="Google Shape;1418;p29"/>
          <p:cNvPicPr preferRelativeResize="0"/>
          <p:nvPr/>
        </p:nvPicPr>
        <p:blipFill rotWithShape="1">
          <a:blip r:embed="rId3">
            <a:alphaModFix/>
          </a:blip>
          <a:srcRect/>
          <a:stretch/>
        </p:blipFill>
        <p:spPr>
          <a:xfrm>
            <a:off x="117408" y="671808"/>
            <a:ext cx="6867418" cy="2993793"/>
          </a:xfrm>
          <a:prstGeom prst="rect">
            <a:avLst/>
          </a:prstGeom>
          <a:noFill/>
          <a:ln>
            <a:noFill/>
          </a:ln>
        </p:spPr>
      </p:pic>
      <p:pic>
        <p:nvPicPr>
          <p:cNvPr id="1419" name="Google Shape;1419;p29"/>
          <p:cNvPicPr preferRelativeResize="0"/>
          <p:nvPr/>
        </p:nvPicPr>
        <p:blipFill rotWithShape="1">
          <a:blip r:embed="rId4">
            <a:alphaModFix/>
          </a:blip>
          <a:srcRect/>
          <a:stretch/>
        </p:blipFill>
        <p:spPr>
          <a:xfrm>
            <a:off x="288082" y="5004048"/>
            <a:ext cx="6588755" cy="40116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57" name="Google Shape;15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58" name="Google Shape;158;p3"/>
          <p:cNvGrpSpPr/>
          <p:nvPr/>
        </p:nvGrpSpPr>
        <p:grpSpPr>
          <a:xfrm>
            <a:off x="0" y="107504"/>
            <a:ext cx="4536554" cy="1534801"/>
            <a:chOff x="0" y="14519"/>
            <a:chExt cx="4536554" cy="1605153"/>
          </a:xfrm>
        </p:grpSpPr>
        <p:sp>
          <p:nvSpPr>
            <p:cNvPr id="159" name="Google Shape;15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60" name="Google Shape;16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61" name="Google Shape;16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03 de 2023 - Reporte Semanas 01 a 12 (Hasta Marzo 25 de 2023)</a:t>
            </a:r>
            <a:endParaRPr sz="1200" dirty="0">
              <a:solidFill>
                <a:schemeClr val="dk1"/>
              </a:solidFill>
              <a:latin typeface="Times New Roman"/>
              <a:ea typeface="Times New Roman"/>
              <a:cs typeface="Times New Roman"/>
              <a:sym typeface="Times New Roman"/>
            </a:endParaRPr>
          </a:p>
        </p:txBody>
      </p:sp>
      <p:graphicFrame>
        <p:nvGraphicFramePr>
          <p:cNvPr id="162" name="Google Shape;162;p3"/>
          <p:cNvGraphicFramePr/>
          <p:nvPr>
            <p:extLst>
              <p:ext uri="{D42A27DB-BD31-4B8C-83A1-F6EECF244321}">
                <p14:modId xmlns:p14="http://schemas.microsoft.com/office/powerpoint/2010/main" val="646126179"/>
              </p:ext>
            </p:extLst>
          </p:nvPr>
        </p:nvGraphicFramePr>
        <p:xfrm>
          <a:off x="288082" y="3347864"/>
          <a:ext cx="6645500" cy="3994855"/>
        </p:xfrm>
        <a:graphic>
          <a:graphicData uri="http://schemas.openxmlformats.org/drawingml/2006/table">
            <a:tbl>
              <a:tblPr>
                <a:noFill/>
                <a:tableStyleId>{50949ED3-FDBA-4D97-88DC-FD6CCB38254A}</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28</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61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300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Infección asociadas a  dispositivos en UCI</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UCI adultos</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Hospitalización  adultos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33</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360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Dengue</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Mortalidad Materna - MM</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Morbilidad materna extrema - MME</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43</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Mortalidad perinatal y neonatal tardía MPNNT</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Defectos congénitos</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Gestacional SG</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Congénita  SC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652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48</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49</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9"/>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Cáncer de cuello uterino </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0"/>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56</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1"/>
                  </a:ext>
                </a:extLst>
              </a:tr>
            </a:tbl>
          </a:graphicData>
        </a:graphic>
      </p:graphicFrame>
      <p:pic>
        <p:nvPicPr>
          <p:cNvPr id="163" name="Google Shape;16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30"/>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425" name="Google Shape;1425;p30"/>
          <p:cNvPicPr preferRelativeResize="0"/>
          <p:nvPr/>
        </p:nvPicPr>
        <p:blipFill rotWithShape="1">
          <a:blip r:embed="rId4">
            <a:alphaModFix/>
          </a:blip>
          <a:srcRect t="51431"/>
          <a:stretch/>
        </p:blipFill>
        <p:spPr>
          <a:xfrm>
            <a:off x="4287" y="2805169"/>
            <a:ext cx="2232223" cy="2666962"/>
          </a:xfrm>
          <a:prstGeom prst="rect">
            <a:avLst/>
          </a:prstGeom>
          <a:noFill/>
          <a:ln>
            <a:noFill/>
          </a:ln>
        </p:spPr>
      </p:pic>
      <p:sp>
        <p:nvSpPr>
          <p:cNvPr id="1426" name="Google Shape;1426;p30"/>
          <p:cNvSpPr txBox="1"/>
          <p:nvPr/>
        </p:nvSpPr>
        <p:spPr>
          <a:xfrm>
            <a:off x="-1" y="741756"/>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2-2023</a:t>
            </a:r>
            <a:endParaRPr sz="1200" b="1">
              <a:solidFill>
                <a:schemeClr val="dk1"/>
              </a:solidFill>
              <a:latin typeface="Arial Narrow"/>
              <a:ea typeface="Arial Narrow"/>
              <a:cs typeface="Arial Narrow"/>
              <a:sym typeface="Arial Narrow"/>
            </a:endParaRPr>
          </a:p>
        </p:txBody>
      </p:sp>
      <p:sp>
        <p:nvSpPr>
          <p:cNvPr id="1427" name="Google Shape;1427;p30"/>
          <p:cNvSpPr/>
          <p:nvPr/>
        </p:nvSpPr>
        <p:spPr>
          <a:xfrm>
            <a:off x="2254889" y="2300959"/>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2 acumulado, 2022-2023. </a:t>
            </a:r>
            <a:endParaRPr sz="1100">
              <a:solidFill>
                <a:schemeClr val="dk1"/>
              </a:solidFill>
              <a:latin typeface="Arial Narrow"/>
              <a:ea typeface="Arial Narrow"/>
              <a:cs typeface="Arial Narrow"/>
              <a:sym typeface="Arial Narrow"/>
            </a:endParaRPr>
          </a:p>
        </p:txBody>
      </p:sp>
      <p:grpSp>
        <p:nvGrpSpPr>
          <p:cNvPr id="1428" name="Google Shape;1428;p30"/>
          <p:cNvGrpSpPr/>
          <p:nvPr/>
        </p:nvGrpSpPr>
        <p:grpSpPr>
          <a:xfrm>
            <a:off x="149112" y="4139952"/>
            <a:ext cx="1892650" cy="488476"/>
            <a:chOff x="2397524" y="3379972"/>
            <a:chExt cx="4508500" cy="904875"/>
          </a:xfrm>
        </p:grpSpPr>
        <p:pic>
          <p:nvPicPr>
            <p:cNvPr id="1429" name="Google Shape;1429;p3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430" name="Google Shape;1430;p30"/>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2.015</a:t>
              </a:r>
              <a:endParaRPr sz="1400" b="1">
                <a:solidFill>
                  <a:schemeClr val="dk1"/>
                </a:solidFill>
                <a:latin typeface="Arial Narrow"/>
                <a:ea typeface="Arial Narrow"/>
                <a:cs typeface="Arial Narrow"/>
                <a:sym typeface="Arial Narrow"/>
              </a:endParaRPr>
            </a:p>
          </p:txBody>
        </p:sp>
      </p:grpSp>
      <p:sp>
        <p:nvSpPr>
          <p:cNvPr id="1431" name="Google Shape;1431;p30"/>
          <p:cNvSpPr txBox="1"/>
          <p:nvPr/>
        </p:nvSpPr>
        <p:spPr>
          <a:xfrm>
            <a:off x="2229324" y="5035596"/>
            <a:ext cx="497157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Los 651 confirmados corresponden todos a casos que cumplen con el criterio 2 del protocolo, es decir IRAG por Covid-19.</a:t>
            </a:r>
            <a:endParaRPr/>
          </a:p>
        </p:txBody>
      </p:sp>
      <p:grpSp>
        <p:nvGrpSpPr>
          <p:cNvPr id="1432" name="Google Shape;1432;p30"/>
          <p:cNvGrpSpPr/>
          <p:nvPr/>
        </p:nvGrpSpPr>
        <p:grpSpPr>
          <a:xfrm>
            <a:off x="2448322" y="74775"/>
            <a:ext cx="3446504" cy="276999"/>
            <a:chOff x="2448322" y="74775"/>
            <a:chExt cx="3446504" cy="276999"/>
          </a:xfrm>
        </p:grpSpPr>
        <p:sp>
          <p:nvSpPr>
            <p:cNvPr id="1433" name="Google Shape;1433;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34" name="Google Shape;1434;p30"/>
            <p:cNvCxnSpPr>
              <a:stCxn id="143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35" name="Google Shape;1435;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436" name="Google Shape;1436;p30"/>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37" name="Google Shape;1437;p30"/>
          <p:cNvGrpSpPr/>
          <p:nvPr/>
        </p:nvGrpSpPr>
        <p:grpSpPr>
          <a:xfrm>
            <a:off x="277404" y="5621632"/>
            <a:ext cx="3446504" cy="276999"/>
            <a:chOff x="2448322" y="74775"/>
            <a:chExt cx="3446504" cy="276999"/>
          </a:xfrm>
        </p:grpSpPr>
        <p:sp>
          <p:nvSpPr>
            <p:cNvPr id="1438" name="Google Shape;1438;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39" name="Google Shape;1439;p30"/>
            <p:cNvCxnSpPr>
              <a:stCxn id="143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40" name="Google Shape;1440;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casos confirmados</a:t>
              </a:r>
              <a:endParaRPr/>
            </a:p>
          </p:txBody>
        </p:sp>
      </p:grpSp>
      <p:sp>
        <p:nvSpPr>
          <p:cNvPr id="1441" name="Google Shape;1441;p3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30</a:t>
            </a:r>
            <a:endParaRPr sz="1050" b="1">
              <a:solidFill>
                <a:schemeClr val="dk1"/>
              </a:solidFill>
              <a:latin typeface="Arial Narrow"/>
              <a:ea typeface="Arial Narrow"/>
              <a:cs typeface="Arial Narrow"/>
              <a:sym typeface="Arial Narrow"/>
            </a:endParaRPr>
          </a:p>
        </p:txBody>
      </p:sp>
      <p:sp>
        <p:nvSpPr>
          <p:cNvPr id="1442" name="Google Shape;1442;p30"/>
          <p:cNvSpPr txBox="1">
            <a:spLocks noGrp="1"/>
          </p:cNvSpPr>
          <p:nvPr>
            <p:ph type="ctrTitle"/>
          </p:nvPr>
        </p:nvSpPr>
        <p:spPr>
          <a:xfrm>
            <a:off x="85115" y="-32846"/>
            <a:ext cx="2075175" cy="83099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Infección Respiratoria Aguda Grave Inusitada - IRAG</a:t>
            </a:r>
            <a:endParaRPr/>
          </a:p>
        </p:txBody>
      </p:sp>
      <p:grpSp>
        <p:nvGrpSpPr>
          <p:cNvPr id="1443" name="Google Shape;1443;p30"/>
          <p:cNvGrpSpPr/>
          <p:nvPr/>
        </p:nvGrpSpPr>
        <p:grpSpPr>
          <a:xfrm>
            <a:off x="190340" y="6848803"/>
            <a:ext cx="1499599" cy="877901"/>
            <a:chOff x="-36884" y="7072716"/>
            <a:chExt cx="1252369" cy="877901"/>
          </a:xfrm>
        </p:grpSpPr>
        <p:sp>
          <p:nvSpPr>
            <p:cNvPr id="1444" name="Google Shape;1444;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445" name="Google Shape;1445;p30"/>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1098 casos</a:t>
              </a:r>
              <a:endParaRPr sz="1200" b="1">
                <a:solidFill>
                  <a:schemeClr val="dk1"/>
                </a:solidFill>
                <a:latin typeface="Arial Narrow"/>
                <a:ea typeface="Arial Narrow"/>
                <a:cs typeface="Arial Narrow"/>
                <a:sym typeface="Arial Narrow"/>
              </a:endParaRPr>
            </a:p>
          </p:txBody>
        </p:sp>
        <p:sp>
          <p:nvSpPr>
            <p:cNvPr id="1446" name="Google Shape;1446;p3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447" name="Google Shape;1447;p30"/>
          <p:cNvPicPr preferRelativeResize="0"/>
          <p:nvPr/>
        </p:nvPicPr>
        <p:blipFill rotWithShape="1">
          <a:blip r:embed="rId6">
            <a:alphaModFix/>
          </a:blip>
          <a:srcRect r="83073"/>
          <a:stretch/>
        </p:blipFill>
        <p:spPr>
          <a:xfrm>
            <a:off x="654660" y="6062295"/>
            <a:ext cx="804283" cy="850900"/>
          </a:xfrm>
          <a:prstGeom prst="rect">
            <a:avLst/>
          </a:prstGeom>
          <a:noFill/>
          <a:ln>
            <a:noFill/>
          </a:ln>
        </p:spPr>
      </p:pic>
      <p:pic>
        <p:nvPicPr>
          <p:cNvPr id="1448" name="Google Shape;1448;p30"/>
          <p:cNvPicPr preferRelativeResize="0"/>
          <p:nvPr/>
        </p:nvPicPr>
        <p:blipFill rotWithShape="1">
          <a:blip r:embed="rId6">
            <a:alphaModFix/>
          </a:blip>
          <a:srcRect l="28990" t="-1382" r="53580" b="1382"/>
          <a:stretch/>
        </p:blipFill>
        <p:spPr>
          <a:xfrm>
            <a:off x="1725930" y="6076655"/>
            <a:ext cx="828105" cy="850900"/>
          </a:xfrm>
          <a:prstGeom prst="rect">
            <a:avLst/>
          </a:prstGeom>
          <a:noFill/>
          <a:ln>
            <a:noFill/>
          </a:ln>
        </p:spPr>
      </p:pic>
      <p:grpSp>
        <p:nvGrpSpPr>
          <p:cNvPr id="1449" name="Google Shape;1449;p30"/>
          <p:cNvGrpSpPr/>
          <p:nvPr/>
        </p:nvGrpSpPr>
        <p:grpSpPr>
          <a:xfrm>
            <a:off x="1540452" y="6848803"/>
            <a:ext cx="1229607" cy="877901"/>
            <a:chOff x="-14122" y="7072716"/>
            <a:chExt cx="1229607" cy="877901"/>
          </a:xfrm>
        </p:grpSpPr>
        <p:sp>
          <p:nvSpPr>
            <p:cNvPr id="1450" name="Google Shape;1450;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451" name="Google Shape;1451;p30"/>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917</a:t>
              </a:r>
              <a:endParaRPr sz="1200" b="1">
                <a:solidFill>
                  <a:schemeClr val="dk1"/>
                </a:solidFill>
                <a:latin typeface="Arial Narrow"/>
                <a:ea typeface="Arial Narrow"/>
                <a:cs typeface="Arial Narrow"/>
                <a:sym typeface="Arial Narrow"/>
              </a:endParaRPr>
            </a:p>
          </p:txBody>
        </p:sp>
        <p:sp>
          <p:nvSpPr>
            <p:cNvPr id="1452" name="Google Shape;1452;p30"/>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53" name="Google Shape;1453;p30"/>
          <p:cNvGrpSpPr/>
          <p:nvPr/>
        </p:nvGrpSpPr>
        <p:grpSpPr>
          <a:xfrm>
            <a:off x="190340" y="7806669"/>
            <a:ext cx="2237424" cy="1105852"/>
            <a:chOff x="-788022" y="6983264"/>
            <a:chExt cx="2237424" cy="1105852"/>
          </a:xfrm>
        </p:grpSpPr>
        <p:sp>
          <p:nvSpPr>
            <p:cNvPr id="1454" name="Google Shape;1454;p30"/>
            <p:cNvSpPr txBox="1"/>
            <p:nvPr/>
          </p:nvSpPr>
          <p:spPr>
            <a:xfrm>
              <a:off x="-788022" y="6983264"/>
              <a:ext cx="22374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Antecedentes de viaje internacional</a:t>
              </a:r>
              <a:endParaRPr/>
            </a:p>
          </p:txBody>
        </p:sp>
        <p:sp>
          <p:nvSpPr>
            <p:cNvPr id="1455" name="Google Shape;1455;p30"/>
            <p:cNvSpPr/>
            <p:nvPr/>
          </p:nvSpPr>
          <p:spPr>
            <a:xfrm>
              <a:off x="-51253" y="7444929"/>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a:t>
              </a:r>
              <a:endParaRPr sz="1600" b="1">
                <a:solidFill>
                  <a:schemeClr val="dk1"/>
                </a:solidFill>
                <a:latin typeface="Arial Narrow"/>
                <a:ea typeface="Arial Narrow"/>
                <a:cs typeface="Arial Narrow"/>
                <a:sym typeface="Arial Narrow"/>
              </a:endParaRPr>
            </a:p>
          </p:txBody>
        </p:sp>
        <p:sp>
          <p:nvSpPr>
            <p:cNvPr id="1456" name="Google Shape;1456;p30"/>
            <p:cNvSpPr txBox="1"/>
            <p:nvPr/>
          </p:nvSpPr>
          <p:spPr>
            <a:xfrm>
              <a:off x="-358760" y="78121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57" name="Google Shape;1457;p30"/>
          <p:cNvGrpSpPr/>
          <p:nvPr/>
        </p:nvGrpSpPr>
        <p:grpSpPr>
          <a:xfrm>
            <a:off x="5019370" y="7920176"/>
            <a:ext cx="1857467" cy="877901"/>
            <a:chOff x="-14122" y="7072716"/>
            <a:chExt cx="1857467" cy="877901"/>
          </a:xfrm>
        </p:grpSpPr>
        <p:sp>
          <p:nvSpPr>
            <p:cNvPr id="1458" name="Google Shape;1458;p30"/>
            <p:cNvSpPr txBox="1"/>
            <p:nvPr/>
          </p:nvSpPr>
          <p:spPr>
            <a:xfrm>
              <a:off x="-14122" y="707271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Contacto con aves o cerdos</a:t>
              </a:r>
              <a:endParaRPr/>
            </a:p>
          </p:txBody>
        </p:sp>
        <p:sp>
          <p:nvSpPr>
            <p:cNvPr id="1459" name="Google Shape;1459;p30"/>
            <p:cNvSpPr/>
            <p:nvPr/>
          </p:nvSpPr>
          <p:spPr>
            <a:xfrm>
              <a:off x="476451"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17</a:t>
              </a:r>
              <a:endParaRPr sz="1600" b="1">
                <a:solidFill>
                  <a:schemeClr val="dk1"/>
                </a:solidFill>
                <a:latin typeface="Arial Narrow"/>
                <a:ea typeface="Arial Narrow"/>
                <a:cs typeface="Arial Narrow"/>
                <a:sym typeface="Arial Narrow"/>
              </a:endParaRPr>
            </a:p>
          </p:txBody>
        </p:sp>
        <p:sp>
          <p:nvSpPr>
            <p:cNvPr id="1460" name="Google Shape;1460;p30"/>
            <p:cNvSpPr txBox="1"/>
            <p:nvPr/>
          </p:nvSpPr>
          <p:spPr>
            <a:xfrm>
              <a:off x="231681"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pic>
        <p:nvPicPr>
          <p:cNvPr id="1461" name="Google Shape;1461;p30"/>
          <p:cNvPicPr preferRelativeResize="0"/>
          <p:nvPr/>
        </p:nvPicPr>
        <p:blipFill rotWithShape="1">
          <a:blip r:embed="rId7">
            <a:alphaModFix/>
          </a:blip>
          <a:srcRect r="50000"/>
          <a:stretch/>
        </p:blipFill>
        <p:spPr>
          <a:xfrm>
            <a:off x="5438539" y="6073446"/>
            <a:ext cx="998542" cy="874818"/>
          </a:xfrm>
          <a:prstGeom prst="rect">
            <a:avLst/>
          </a:prstGeom>
          <a:noFill/>
          <a:ln>
            <a:noFill/>
          </a:ln>
        </p:spPr>
      </p:pic>
      <p:pic>
        <p:nvPicPr>
          <p:cNvPr id="1462" name="Google Shape;1462;p30"/>
          <p:cNvPicPr preferRelativeResize="0"/>
          <p:nvPr/>
        </p:nvPicPr>
        <p:blipFill rotWithShape="1">
          <a:blip r:embed="rId7">
            <a:alphaModFix/>
          </a:blip>
          <a:srcRect l="50528"/>
          <a:stretch/>
        </p:blipFill>
        <p:spPr>
          <a:xfrm>
            <a:off x="2041762" y="7933690"/>
            <a:ext cx="949056" cy="840331"/>
          </a:xfrm>
          <a:prstGeom prst="rect">
            <a:avLst/>
          </a:prstGeom>
          <a:noFill/>
          <a:ln>
            <a:noFill/>
          </a:ln>
        </p:spPr>
      </p:pic>
      <p:pic>
        <p:nvPicPr>
          <p:cNvPr id="1463" name="Google Shape;1463;p30"/>
          <p:cNvPicPr preferRelativeResize="0"/>
          <p:nvPr/>
        </p:nvPicPr>
        <p:blipFill rotWithShape="1">
          <a:blip r:embed="rId8">
            <a:alphaModFix/>
          </a:blip>
          <a:srcRect l="10893" r="64411"/>
          <a:stretch/>
        </p:blipFill>
        <p:spPr>
          <a:xfrm>
            <a:off x="3045857" y="6162832"/>
            <a:ext cx="904106" cy="743198"/>
          </a:xfrm>
          <a:prstGeom prst="rect">
            <a:avLst/>
          </a:prstGeom>
          <a:noFill/>
          <a:ln>
            <a:noFill/>
          </a:ln>
        </p:spPr>
      </p:pic>
      <p:grpSp>
        <p:nvGrpSpPr>
          <p:cNvPr id="1464" name="Google Shape;1464;p30"/>
          <p:cNvGrpSpPr/>
          <p:nvPr/>
        </p:nvGrpSpPr>
        <p:grpSpPr>
          <a:xfrm>
            <a:off x="2874133" y="6840926"/>
            <a:ext cx="1229607" cy="747277"/>
            <a:chOff x="-14122" y="7072716"/>
            <a:chExt cx="1229607" cy="747277"/>
          </a:xfrm>
        </p:grpSpPr>
        <p:sp>
          <p:nvSpPr>
            <p:cNvPr id="1465" name="Google Shape;1465;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a:p>
          </p:txBody>
        </p:sp>
        <p:sp>
          <p:nvSpPr>
            <p:cNvPr id="1466" name="Google Shape;1466;p30"/>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2.015 casos</a:t>
              </a:r>
              <a:endParaRPr sz="1200" b="1">
                <a:solidFill>
                  <a:schemeClr val="dk1"/>
                </a:solidFill>
                <a:latin typeface="Arial Narrow"/>
                <a:ea typeface="Arial Narrow"/>
                <a:cs typeface="Arial Narrow"/>
                <a:sym typeface="Arial Narrow"/>
              </a:endParaRPr>
            </a:p>
          </p:txBody>
        </p:sp>
      </p:grpSp>
      <p:pic>
        <p:nvPicPr>
          <p:cNvPr id="1467" name="Google Shape;1467;p30"/>
          <p:cNvPicPr preferRelativeResize="0"/>
          <p:nvPr/>
        </p:nvPicPr>
        <p:blipFill rotWithShape="1">
          <a:blip r:embed="rId9">
            <a:alphaModFix/>
          </a:blip>
          <a:srcRect l="55406" r="19476"/>
          <a:stretch/>
        </p:blipFill>
        <p:spPr>
          <a:xfrm>
            <a:off x="4108267" y="6219530"/>
            <a:ext cx="844527" cy="708025"/>
          </a:xfrm>
          <a:prstGeom prst="rect">
            <a:avLst/>
          </a:prstGeom>
          <a:noFill/>
          <a:ln>
            <a:noFill/>
          </a:ln>
        </p:spPr>
      </p:pic>
      <p:grpSp>
        <p:nvGrpSpPr>
          <p:cNvPr id="1468" name="Google Shape;1468;p30"/>
          <p:cNvGrpSpPr/>
          <p:nvPr/>
        </p:nvGrpSpPr>
        <p:grpSpPr>
          <a:xfrm>
            <a:off x="3965962" y="6848803"/>
            <a:ext cx="1229607" cy="650645"/>
            <a:chOff x="-14122" y="7072716"/>
            <a:chExt cx="1229607" cy="650645"/>
          </a:xfrm>
        </p:grpSpPr>
        <p:sp>
          <p:nvSpPr>
            <p:cNvPr id="1469" name="Google Shape;1469;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a:p>
          </p:txBody>
        </p:sp>
        <p:sp>
          <p:nvSpPr>
            <p:cNvPr id="1470" name="Google Shape;1470;p30"/>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 casos</a:t>
              </a:r>
              <a:endParaRPr sz="1200" b="1">
                <a:solidFill>
                  <a:schemeClr val="dk1"/>
                </a:solidFill>
                <a:latin typeface="Arial Narrow"/>
                <a:ea typeface="Arial Narrow"/>
                <a:cs typeface="Arial Narrow"/>
                <a:sym typeface="Arial Narrow"/>
              </a:endParaRPr>
            </a:p>
          </p:txBody>
        </p:sp>
      </p:grpSp>
      <p:grpSp>
        <p:nvGrpSpPr>
          <p:cNvPr id="1471" name="Google Shape;1471;p30"/>
          <p:cNvGrpSpPr/>
          <p:nvPr/>
        </p:nvGrpSpPr>
        <p:grpSpPr>
          <a:xfrm>
            <a:off x="4974074" y="6852567"/>
            <a:ext cx="1794728" cy="631184"/>
            <a:chOff x="-14122" y="7072716"/>
            <a:chExt cx="1794728" cy="631184"/>
          </a:xfrm>
        </p:grpSpPr>
        <p:sp>
          <p:nvSpPr>
            <p:cNvPr id="1472" name="Google Shape;1472;p30"/>
            <p:cNvSpPr txBox="1"/>
            <p:nvPr/>
          </p:nvSpPr>
          <p:spPr>
            <a:xfrm>
              <a:off x="-14122" y="7072716"/>
              <a:ext cx="179472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Trabajadores de la salud</a:t>
              </a:r>
              <a:endParaRPr/>
            </a:p>
          </p:txBody>
        </p:sp>
        <p:sp>
          <p:nvSpPr>
            <p:cNvPr id="1473" name="Google Shape;1473;p30"/>
            <p:cNvSpPr/>
            <p:nvPr/>
          </p:nvSpPr>
          <p:spPr>
            <a:xfrm>
              <a:off x="537468" y="7343860"/>
              <a:ext cx="8658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30 casos</a:t>
              </a:r>
              <a:endParaRPr/>
            </a:p>
          </p:txBody>
        </p:sp>
      </p:grpSp>
      <p:pic>
        <p:nvPicPr>
          <p:cNvPr id="1474" name="Google Shape;1474;p30"/>
          <p:cNvPicPr preferRelativeResize="0"/>
          <p:nvPr/>
        </p:nvPicPr>
        <p:blipFill rotWithShape="1">
          <a:blip r:embed="rId10">
            <a:alphaModFix/>
          </a:blip>
          <a:srcRect/>
          <a:stretch/>
        </p:blipFill>
        <p:spPr>
          <a:xfrm>
            <a:off x="4146244" y="7906739"/>
            <a:ext cx="904875" cy="788987"/>
          </a:xfrm>
          <a:prstGeom prst="rect">
            <a:avLst/>
          </a:prstGeom>
          <a:noFill/>
          <a:ln>
            <a:noFill/>
          </a:ln>
        </p:spPr>
      </p:pic>
      <p:sp>
        <p:nvSpPr>
          <p:cNvPr id="1475" name="Google Shape;1475;p30"/>
          <p:cNvSpPr txBox="1"/>
          <p:nvPr/>
        </p:nvSpPr>
        <p:spPr>
          <a:xfrm>
            <a:off x="-1" y="4635320"/>
            <a:ext cx="215341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Arial Narrow"/>
                <a:ea typeface="Arial Narrow"/>
                <a:cs typeface="Arial Narrow"/>
                <a:sym typeface="Arial Narrow"/>
              </a:rPr>
              <a:t>El lineamiento para la vigilancia de este evento cambió a partir del 1º de mayo de 2022, incluyendo en su reporte los pacientes hospitalizados y fallecidos con sospecha o confirmación de Covid-19.</a:t>
            </a:r>
            <a:endParaRPr sz="9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76" name="Google Shape;1476;p30"/>
          <p:cNvSpPr/>
          <p:nvPr/>
        </p:nvSpPr>
        <p:spPr>
          <a:xfrm>
            <a:off x="2218352" y="4895586"/>
            <a:ext cx="3600450"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id="1477" name="Google Shape;1477;p30"/>
          <p:cNvPicPr preferRelativeResize="0"/>
          <p:nvPr/>
        </p:nvPicPr>
        <p:blipFill rotWithShape="1">
          <a:blip r:embed="rId11">
            <a:alphaModFix/>
          </a:blip>
          <a:srcRect/>
          <a:stretch/>
        </p:blipFill>
        <p:spPr>
          <a:xfrm>
            <a:off x="2347188" y="404758"/>
            <a:ext cx="4529649" cy="1896201"/>
          </a:xfrm>
          <a:prstGeom prst="rect">
            <a:avLst/>
          </a:prstGeom>
          <a:noFill/>
          <a:ln>
            <a:noFill/>
          </a:ln>
        </p:spPr>
      </p:pic>
      <p:pic>
        <p:nvPicPr>
          <p:cNvPr id="1478" name="Google Shape;1478;p30"/>
          <p:cNvPicPr preferRelativeResize="0"/>
          <p:nvPr/>
        </p:nvPicPr>
        <p:blipFill rotWithShape="1">
          <a:blip r:embed="rId12">
            <a:alphaModFix/>
          </a:blip>
          <a:srcRect/>
          <a:stretch/>
        </p:blipFill>
        <p:spPr>
          <a:xfrm>
            <a:off x="2399842" y="2884268"/>
            <a:ext cx="4656992" cy="19273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grpSp>
        <p:nvGrpSpPr>
          <p:cNvPr id="1483" name="Google Shape;1483;p31"/>
          <p:cNvGrpSpPr/>
          <p:nvPr/>
        </p:nvGrpSpPr>
        <p:grpSpPr>
          <a:xfrm>
            <a:off x="0" y="6095"/>
            <a:ext cx="2180843" cy="5690617"/>
            <a:chOff x="0" y="6095"/>
            <a:chExt cx="2180843" cy="5690617"/>
          </a:xfrm>
        </p:grpSpPr>
        <p:pic>
          <p:nvPicPr>
            <p:cNvPr id="1484" name="Google Shape;1484;p31"/>
            <p:cNvPicPr preferRelativeResize="0"/>
            <p:nvPr/>
          </p:nvPicPr>
          <p:blipFill rotWithShape="1">
            <a:blip r:embed="rId3">
              <a:alphaModFix/>
            </a:blip>
            <a:srcRect/>
            <a:stretch/>
          </p:blipFill>
          <p:spPr>
            <a:xfrm>
              <a:off x="0" y="6095"/>
              <a:ext cx="2151887" cy="2817876"/>
            </a:xfrm>
            <a:prstGeom prst="rect">
              <a:avLst/>
            </a:prstGeom>
            <a:noFill/>
            <a:ln>
              <a:noFill/>
            </a:ln>
          </p:spPr>
        </p:pic>
        <p:pic>
          <p:nvPicPr>
            <p:cNvPr id="1485" name="Google Shape;1485;p31"/>
            <p:cNvPicPr preferRelativeResize="0"/>
            <p:nvPr/>
          </p:nvPicPr>
          <p:blipFill rotWithShape="1">
            <a:blip r:embed="rId4">
              <a:alphaModFix/>
            </a:blip>
            <a:srcRect/>
            <a:stretch/>
          </p:blipFill>
          <p:spPr>
            <a:xfrm>
              <a:off x="0" y="2823972"/>
              <a:ext cx="2180843" cy="2872740"/>
            </a:xfrm>
            <a:prstGeom prst="rect">
              <a:avLst/>
            </a:prstGeom>
            <a:noFill/>
            <a:ln>
              <a:noFill/>
            </a:ln>
          </p:spPr>
        </p:pic>
        <p:pic>
          <p:nvPicPr>
            <p:cNvPr id="1486" name="Google Shape;1486;p31"/>
            <p:cNvPicPr preferRelativeResize="0"/>
            <p:nvPr/>
          </p:nvPicPr>
          <p:blipFill rotWithShape="1">
            <a:blip r:embed="rId5">
              <a:alphaModFix/>
            </a:blip>
            <a:srcRect/>
            <a:stretch/>
          </p:blipFill>
          <p:spPr>
            <a:xfrm>
              <a:off x="179831" y="4212336"/>
              <a:ext cx="1891283" cy="487679"/>
            </a:xfrm>
            <a:prstGeom prst="rect">
              <a:avLst/>
            </a:prstGeom>
            <a:noFill/>
            <a:ln>
              <a:noFill/>
            </a:ln>
          </p:spPr>
        </p:pic>
      </p:grpSp>
      <p:sp>
        <p:nvSpPr>
          <p:cNvPr id="1487" name="Google Shape;1487;p31"/>
          <p:cNvSpPr txBox="1"/>
          <p:nvPr/>
        </p:nvSpPr>
        <p:spPr>
          <a:xfrm>
            <a:off x="450595" y="4292853"/>
            <a:ext cx="1471930" cy="1016635"/>
          </a:xfrm>
          <a:prstGeom prst="rect">
            <a:avLst/>
          </a:prstGeom>
          <a:noFill/>
          <a:ln>
            <a:noFill/>
          </a:ln>
        </p:spPr>
        <p:txBody>
          <a:bodyPr spcFirstLastPara="1" wrap="square" lIns="0" tIns="13325" rIns="0" bIns="0" anchor="t" anchorCtr="0">
            <a:spAutoFit/>
          </a:bodyPr>
          <a:lstStyle/>
          <a:p>
            <a:pPr marL="274955" marR="0" lvl="0" indent="0" algn="l" rtl="0">
              <a:lnSpc>
                <a:spcPct val="100000"/>
              </a:lnSpc>
              <a:spcBef>
                <a:spcPts val="0"/>
              </a:spcBef>
              <a:spcAft>
                <a:spcPts val="0"/>
              </a:spcAft>
              <a:buNone/>
            </a:pPr>
            <a:r>
              <a:rPr lang="es-ES" sz="2000" b="1">
                <a:solidFill>
                  <a:schemeClr val="dk1"/>
                </a:solidFill>
                <a:latin typeface="Arial"/>
                <a:ea typeface="Arial"/>
                <a:cs typeface="Arial"/>
                <a:sym typeface="Arial"/>
              </a:rPr>
              <a:t>170</a:t>
            </a:r>
            <a:endParaRPr sz="2000">
              <a:solidFill>
                <a:schemeClr val="dk1"/>
              </a:solidFill>
              <a:latin typeface="Arial"/>
              <a:ea typeface="Arial"/>
              <a:cs typeface="Arial"/>
              <a:sym typeface="Arial"/>
            </a:endParaRPr>
          </a:p>
          <a:p>
            <a:pPr marL="21590" marR="0" lvl="0" indent="0" algn="l" rtl="0">
              <a:lnSpc>
                <a:spcPct val="100000"/>
              </a:lnSpc>
              <a:spcBef>
                <a:spcPts val="1080"/>
              </a:spcBef>
              <a:spcAft>
                <a:spcPts val="0"/>
              </a:spcAft>
              <a:buNone/>
            </a:pPr>
            <a:r>
              <a:rPr lang="es-ES" sz="1200" b="1">
                <a:solidFill>
                  <a:schemeClr val="dk1"/>
                </a:solidFill>
                <a:latin typeface="Arial"/>
                <a:ea typeface="Arial"/>
                <a:cs typeface="Arial"/>
                <a:sym typeface="Arial"/>
              </a:rPr>
              <a:t>Variación porcentual de</a:t>
            </a:r>
            <a:endParaRPr sz="1200">
              <a:solidFill>
                <a:schemeClr val="dk1"/>
              </a:solidFill>
              <a:latin typeface="Arial"/>
              <a:ea typeface="Arial"/>
              <a:cs typeface="Arial"/>
              <a:sym typeface="Arial"/>
            </a:endParaRPr>
          </a:p>
          <a:p>
            <a:pPr marL="12700" marR="5080" lvl="0" indent="19685" algn="l" rtl="0">
              <a:lnSpc>
                <a:spcPct val="100000"/>
              </a:lnSpc>
              <a:spcBef>
                <a:spcPts val="0"/>
              </a:spcBef>
              <a:spcAft>
                <a:spcPts val="0"/>
              </a:spcAft>
              <a:buNone/>
            </a:pPr>
            <a:r>
              <a:rPr lang="es-ES" sz="1200" b="1">
                <a:solidFill>
                  <a:schemeClr val="dk1"/>
                </a:solidFill>
                <a:latin typeface="Arial"/>
                <a:ea typeface="Arial"/>
                <a:cs typeface="Arial"/>
                <a:sym typeface="Arial"/>
              </a:rPr>
              <a:t>-44% respecto al mismo  periodo del año anterior</a:t>
            </a:r>
            <a:endParaRPr sz="1200">
              <a:solidFill>
                <a:schemeClr val="dk1"/>
              </a:solidFill>
              <a:latin typeface="Arial"/>
              <a:ea typeface="Arial"/>
              <a:cs typeface="Arial"/>
              <a:sym typeface="Arial"/>
            </a:endParaRPr>
          </a:p>
        </p:txBody>
      </p:sp>
      <p:grpSp>
        <p:nvGrpSpPr>
          <p:cNvPr id="1488" name="Google Shape;1488;p31"/>
          <p:cNvGrpSpPr/>
          <p:nvPr/>
        </p:nvGrpSpPr>
        <p:grpSpPr>
          <a:xfrm>
            <a:off x="2449829" y="75438"/>
            <a:ext cx="936371" cy="262255"/>
            <a:chOff x="2449829" y="75438"/>
            <a:chExt cx="936371" cy="262255"/>
          </a:xfrm>
        </p:grpSpPr>
        <p:sp>
          <p:nvSpPr>
            <p:cNvPr id="1489" name="Google Shape;1489;p31"/>
            <p:cNvSpPr/>
            <p:nvPr/>
          </p:nvSpPr>
          <p:spPr>
            <a:xfrm>
              <a:off x="2449829" y="75438"/>
              <a:ext cx="288290" cy="262255"/>
            </a:xfrm>
            <a:custGeom>
              <a:avLst/>
              <a:gdLst/>
              <a:ahLst/>
              <a:cxnLst/>
              <a:rect l="l" t="t" r="r" b="b"/>
              <a:pathLst>
                <a:path w="288289" h="262255" extrusionOk="0">
                  <a:moveTo>
                    <a:pt x="144018" y="0"/>
                  </a:moveTo>
                  <a:lnTo>
                    <a:pt x="98511" y="6681"/>
                  </a:lnTo>
                  <a:lnTo>
                    <a:pt x="58978" y="25286"/>
                  </a:lnTo>
                  <a:lnTo>
                    <a:pt x="27797" y="53656"/>
                  </a:lnTo>
                  <a:lnTo>
                    <a:pt x="7345" y="89635"/>
                  </a:lnTo>
                  <a:lnTo>
                    <a:pt x="0" y="131063"/>
                  </a:lnTo>
                  <a:lnTo>
                    <a:pt x="7345" y="172492"/>
                  </a:lnTo>
                  <a:lnTo>
                    <a:pt x="27797" y="208471"/>
                  </a:lnTo>
                  <a:lnTo>
                    <a:pt x="58978" y="236841"/>
                  </a:lnTo>
                  <a:lnTo>
                    <a:pt x="98511" y="255446"/>
                  </a:lnTo>
                  <a:lnTo>
                    <a:pt x="144018" y="262127"/>
                  </a:lnTo>
                  <a:lnTo>
                    <a:pt x="189524" y="255446"/>
                  </a:lnTo>
                  <a:lnTo>
                    <a:pt x="229057" y="236841"/>
                  </a:lnTo>
                  <a:lnTo>
                    <a:pt x="260238" y="208471"/>
                  </a:lnTo>
                  <a:lnTo>
                    <a:pt x="280690" y="172492"/>
                  </a:lnTo>
                  <a:lnTo>
                    <a:pt x="288036" y="131063"/>
                  </a:lnTo>
                  <a:lnTo>
                    <a:pt x="280690" y="89635"/>
                  </a:lnTo>
                  <a:lnTo>
                    <a:pt x="260238" y="53656"/>
                  </a:lnTo>
                  <a:lnTo>
                    <a:pt x="229057" y="25286"/>
                  </a:lnTo>
                  <a:lnTo>
                    <a:pt x="189524"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0" name="Google Shape;1490;p31"/>
            <p:cNvSpPr/>
            <p:nvPr/>
          </p:nvSpPr>
          <p:spPr>
            <a:xfrm>
              <a:off x="2449829" y="75438"/>
              <a:ext cx="288290" cy="262255"/>
            </a:xfrm>
            <a:custGeom>
              <a:avLst/>
              <a:gdLst/>
              <a:ahLst/>
              <a:cxnLst/>
              <a:rect l="l" t="t" r="r" b="b"/>
              <a:pathLst>
                <a:path w="288289" h="262255" extrusionOk="0">
                  <a:moveTo>
                    <a:pt x="0" y="131063"/>
                  </a:moveTo>
                  <a:lnTo>
                    <a:pt x="7345" y="89635"/>
                  </a:lnTo>
                  <a:lnTo>
                    <a:pt x="27797" y="53656"/>
                  </a:lnTo>
                  <a:lnTo>
                    <a:pt x="58978" y="25286"/>
                  </a:lnTo>
                  <a:lnTo>
                    <a:pt x="98511" y="6681"/>
                  </a:lnTo>
                  <a:lnTo>
                    <a:pt x="144018" y="0"/>
                  </a:lnTo>
                  <a:lnTo>
                    <a:pt x="189524" y="6681"/>
                  </a:lnTo>
                  <a:lnTo>
                    <a:pt x="229057" y="25286"/>
                  </a:lnTo>
                  <a:lnTo>
                    <a:pt x="260238" y="53656"/>
                  </a:lnTo>
                  <a:lnTo>
                    <a:pt x="280690" y="89635"/>
                  </a:lnTo>
                  <a:lnTo>
                    <a:pt x="288036" y="131063"/>
                  </a:lnTo>
                  <a:lnTo>
                    <a:pt x="280690" y="172492"/>
                  </a:lnTo>
                  <a:lnTo>
                    <a:pt x="260238" y="208471"/>
                  </a:lnTo>
                  <a:lnTo>
                    <a:pt x="229057" y="236841"/>
                  </a:lnTo>
                  <a:lnTo>
                    <a:pt x="189524" y="255446"/>
                  </a:lnTo>
                  <a:lnTo>
                    <a:pt x="144018" y="262127"/>
                  </a:lnTo>
                  <a:lnTo>
                    <a:pt x="98511" y="255446"/>
                  </a:lnTo>
                  <a:lnTo>
                    <a:pt x="58978" y="236841"/>
                  </a:lnTo>
                  <a:lnTo>
                    <a:pt x="27797" y="208471"/>
                  </a:lnTo>
                  <a:lnTo>
                    <a:pt x="7345"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1" name="Google Shape;1491;p31"/>
            <p:cNvSpPr/>
            <p:nvPr/>
          </p:nvSpPr>
          <p:spPr>
            <a:xfrm>
              <a:off x="2737865" y="206501"/>
              <a:ext cx="648335" cy="0"/>
            </a:xfrm>
            <a:custGeom>
              <a:avLst/>
              <a:gdLst/>
              <a:ahLst/>
              <a:cxnLst/>
              <a:rect l="l" t="t" r="r" b="b"/>
              <a:pathLst>
                <a:path w="648335" h="120000" extrusionOk="0">
                  <a:moveTo>
                    <a:pt x="0" y="0"/>
                  </a:moveTo>
                  <a:lnTo>
                    <a:pt x="6480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92" name="Google Shape;1492;p31"/>
          <p:cNvSpPr txBox="1"/>
          <p:nvPr/>
        </p:nvSpPr>
        <p:spPr>
          <a:xfrm>
            <a:off x="3382136" y="104902"/>
            <a:ext cx="20834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de la notificación</a:t>
            </a:r>
            <a:endParaRPr sz="1200">
              <a:solidFill>
                <a:schemeClr val="dk1"/>
              </a:solidFill>
              <a:latin typeface="Arial"/>
              <a:ea typeface="Arial"/>
              <a:cs typeface="Arial"/>
              <a:sym typeface="Arial"/>
            </a:endParaRPr>
          </a:p>
        </p:txBody>
      </p:sp>
      <p:grpSp>
        <p:nvGrpSpPr>
          <p:cNvPr id="1493" name="Google Shape;1493;p31"/>
          <p:cNvGrpSpPr/>
          <p:nvPr/>
        </p:nvGrpSpPr>
        <p:grpSpPr>
          <a:xfrm>
            <a:off x="104393" y="5717285"/>
            <a:ext cx="311150" cy="262255"/>
            <a:chOff x="104393" y="5717285"/>
            <a:chExt cx="311150" cy="262255"/>
          </a:xfrm>
        </p:grpSpPr>
        <p:sp>
          <p:nvSpPr>
            <p:cNvPr id="1494" name="Google Shape;1494;p31"/>
            <p:cNvSpPr/>
            <p:nvPr/>
          </p:nvSpPr>
          <p:spPr>
            <a:xfrm>
              <a:off x="104393" y="5717285"/>
              <a:ext cx="311150" cy="262255"/>
            </a:xfrm>
            <a:custGeom>
              <a:avLst/>
              <a:gdLst/>
              <a:ahLst/>
              <a:cxnLst/>
              <a:rect l="l" t="t" r="r" b="b"/>
              <a:pathLst>
                <a:path w="311150" h="262254" extrusionOk="0">
                  <a:moveTo>
                    <a:pt x="155448" y="0"/>
                  </a:moveTo>
                  <a:lnTo>
                    <a:pt x="106314" y="6681"/>
                  </a:lnTo>
                  <a:lnTo>
                    <a:pt x="63642" y="25286"/>
                  </a:lnTo>
                  <a:lnTo>
                    <a:pt x="29992" y="53656"/>
                  </a:lnTo>
                  <a:lnTo>
                    <a:pt x="7924" y="89635"/>
                  </a:lnTo>
                  <a:lnTo>
                    <a:pt x="0" y="131063"/>
                  </a:lnTo>
                  <a:lnTo>
                    <a:pt x="7924" y="172492"/>
                  </a:lnTo>
                  <a:lnTo>
                    <a:pt x="29992" y="208471"/>
                  </a:lnTo>
                  <a:lnTo>
                    <a:pt x="63642" y="236841"/>
                  </a:lnTo>
                  <a:lnTo>
                    <a:pt x="106314" y="255446"/>
                  </a:lnTo>
                  <a:lnTo>
                    <a:pt x="155448" y="262127"/>
                  </a:lnTo>
                  <a:lnTo>
                    <a:pt x="204581" y="255446"/>
                  </a:lnTo>
                  <a:lnTo>
                    <a:pt x="247253" y="236841"/>
                  </a:lnTo>
                  <a:lnTo>
                    <a:pt x="280903" y="208471"/>
                  </a:lnTo>
                  <a:lnTo>
                    <a:pt x="302971" y="172492"/>
                  </a:lnTo>
                  <a:lnTo>
                    <a:pt x="310896" y="131063"/>
                  </a:lnTo>
                  <a:lnTo>
                    <a:pt x="302971" y="89635"/>
                  </a:lnTo>
                  <a:lnTo>
                    <a:pt x="280903" y="53656"/>
                  </a:lnTo>
                  <a:lnTo>
                    <a:pt x="247253" y="25286"/>
                  </a:lnTo>
                  <a:lnTo>
                    <a:pt x="204581" y="6681"/>
                  </a:lnTo>
                  <a:lnTo>
                    <a:pt x="15544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5" name="Google Shape;1495;p31"/>
            <p:cNvSpPr/>
            <p:nvPr/>
          </p:nvSpPr>
          <p:spPr>
            <a:xfrm>
              <a:off x="104393" y="5717285"/>
              <a:ext cx="311150" cy="262255"/>
            </a:xfrm>
            <a:custGeom>
              <a:avLst/>
              <a:gdLst/>
              <a:ahLst/>
              <a:cxnLst/>
              <a:rect l="l" t="t" r="r" b="b"/>
              <a:pathLst>
                <a:path w="311150" h="262254" extrusionOk="0">
                  <a:moveTo>
                    <a:pt x="0" y="131063"/>
                  </a:moveTo>
                  <a:lnTo>
                    <a:pt x="7924" y="89635"/>
                  </a:lnTo>
                  <a:lnTo>
                    <a:pt x="29992" y="53656"/>
                  </a:lnTo>
                  <a:lnTo>
                    <a:pt x="63642" y="25286"/>
                  </a:lnTo>
                  <a:lnTo>
                    <a:pt x="106314" y="6681"/>
                  </a:lnTo>
                  <a:lnTo>
                    <a:pt x="155448" y="0"/>
                  </a:lnTo>
                  <a:lnTo>
                    <a:pt x="204581" y="6681"/>
                  </a:lnTo>
                  <a:lnTo>
                    <a:pt x="247253" y="25286"/>
                  </a:lnTo>
                  <a:lnTo>
                    <a:pt x="280903" y="53656"/>
                  </a:lnTo>
                  <a:lnTo>
                    <a:pt x="302971" y="89635"/>
                  </a:lnTo>
                  <a:lnTo>
                    <a:pt x="310896" y="131063"/>
                  </a:lnTo>
                  <a:lnTo>
                    <a:pt x="302971" y="172492"/>
                  </a:lnTo>
                  <a:lnTo>
                    <a:pt x="280903" y="208471"/>
                  </a:lnTo>
                  <a:lnTo>
                    <a:pt x="247253" y="236841"/>
                  </a:lnTo>
                  <a:lnTo>
                    <a:pt x="204581" y="255446"/>
                  </a:lnTo>
                  <a:lnTo>
                    <a:pt x="155448" y="262127"/>
                  </a:lnTo>
                  <a:lnTo>
                    <a:pt x="106314" y="255446"/>
                  </a:lnTo>
                  <a:lnTo>
                    <a:pt x="63642" y="236841"/>
                  </a:lnTo>
                  <a:lnTo>
                    <a:pt x="29992" y="208471"/>
                  </a:lnTo>
                  <a:lnTo>
                    <a:pt x="7924" y="172492"/>
                  </a:lnTo>
                  <a:lnTo>
                    <a:pt x="0" y="131063"/>
                  </a:lnTo>
                  <a:close/>
                </a:path>
              </a:pathLst>
            </a:custGeom>
            <a:noFill/>
            <a:ln w="253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96" name="Google Shape;1496;p31"/>
          <p:cNvSpPr txBox="1"/>
          <p:nvPr/>
        </p:nvSpPr>
        <p:spPr>
          <a:xfrm>
            <a:off x="193649" y="5694045"/>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800">
                <a:solidFill>
                  <a:srgbClr val="FFFFFF"/>
                </a:solidFill>
                <a:latin typeface="Arial"/>
                <a:ea typeface="Arial"/>
                <a:cs typeface="Arial"/>
                <a:sym typeface="Arial"/>
              </a:rPr>
              <a:t>3</a:t>
            </a:r>
            <a:endParaRPr sz="1800">
              <a:solidFill>
                <a:schemeClr val="dk1"/>
              </a:solidFill>
              <a:latin typeface="Arial"/>
              <a:ea typeface="Arial"/>
              <a:cs typeface="Arial"/>
              <a:sym typeface="Arial"/>
            </a:endParaRPr>
          </a:p>
        </p:txBody>
      </p:sp>
      <p:sp>
        <p:nvSpPr>
          <p:cNvPr id="1497" name="Google Shape;1497;p31"/>
          <p:cNvSpPr/>
          <p:nvPr/>
        </p:nvSpPr>
        <p:spPr>
          <a:xfrm>
            <a:off x="415290" y="5848350"/>
            <a:ext cx="699770" cy="0"/>
          </a:xfrm>
          <a:custGeom>
            <a:avLst/>
            <a:gdLst/>
            <a:ahLst/>
            <a:cxnLst/>
            <a:rect l="l" t="t" r="r" b="b"/>
            <a:pathLst>
              <a:path w="699769" h="120000" extrusionOk="0">
                <a:moveTo>
                  <a:pt x="0" y="0"/>
                </a:moveTo>
                <a:lnTo>
                  <a:pt x="699300"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8" name="Google Shape;1498;p31"/>
          <p:cNvSpPr txBox="1"/>
          <p:nvPr/>
        </p:nvSpPr>
        <p:spPr>
          <a:xfrm>
            <a:off x="1192174" y="5701665"/>
            <a:ext cx="57277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Tasas de incidencia, porcentajes de uso de dispositivos en UCI y microorganismos asociados a</a:t>
            </a:r>
            <a:endParaRPr sz="1200">
              <a:solidFill>
                <a:schemeClr val="dk1"/>
              </a:solidFill>
              <a:latin typeface="Arial"/>
              <a:ea typeface="Arial"/>
              <a:cs typeface="Arial"/>
              <a:sym typeface="Arial"/>
            </a:endParaRPr>
          </a:p>
        </p:txBody>
      </p:sp>
      <p:sp>
        <p:nvSpPr>
          <p:cNvPr id="1499" name="Google Shape;1499;p31"/>
          <p:cNvSpPr txBox="1"/>
          <p:nvPr/>
        </p:nvSpPr>
        <p:spPr>
          <a:xfrm>
            <a:off x="1192174" y="5884545"/>
            <a:ext cx="8610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IAD año 2023*</a:t>
            </a:r>
            <a:endParaRPr sz="1200">
              <a:solidFill>
                <a:schemeClr val="dk1"/>
              </a:solidFill>
              <a:latin typeface="Arial"/>
              <a:ea typeface="Arial"/>
              <a:cs typeface="Arial"/>
              <a:sym typeface="Arial"/>
            </a:endParaRPr>
          </a:p>
        </p:txBody>
      </p:sp>
      <p:sp>
        <p:nvSpPr>
          <p:cNvPr id="1500" name="Google Shape;1500;p31"/>
          <p:cNvSpPr txBox="1"/>
          <p:nvPr/>
        </p:nvSpPr>
        <p:spPr>
          <a:xfrm>
            <a:off x="663320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31</a:t>
            </a:r>
            <a:endParaRPr sz="1050">
              <a:solidFill>
                <a:schemeClr val="dk1"/>
              </a:solidFill>
              <a:latin typeface="Arial"/>
              <a:ea typeface="Arial"/>
              <a:cs typeface="Arial"/>
              <a:sym typeface="Arial"/>
            </a:endParaRPr>
          </a:p>
        </p:txBody>
      </p:sp>
      <p:sp>
        <p:nvSpPr>
          <p:cNvPr id="1501" name="Google Shape;1501;p31"/>
          <p:cNvSpPr txBox="1"/>
          <p:nvPr/>
        </p:nvSpPr>
        <p:spPr>
          <a:xfrm>
            <a:off x="90322" y="163830"/>
            <a:ext cx="1967230" cy="841375"/>
          </a:xfrm>
          <a:prstGeom prst="rect">
            <a:avLst/>
          </a:prstGeom>
          <a:noFill/>
          <a:ln>
            <a:noFill/>
          </a:ln>
        </p:spPr>
        <p:txBody>
          <a:bodyPr spcFirstLastPara="1" wrap="square" lIns="0" tIns="12700" rIns="0" bIns="0" anchor="t" anchorCtr="0">
            <a:spAutoFit/>
          </a:bodyPr>
          <a:lstStyle/>
          <a:p>
            <a:pPr marL="113029" marR="5080" lvl="0" indent="-100965" algn="l" rtl="0">
              <a:lnSpc>
                <a:spcPct val="100000"/>
              </a:lnSpc>
              <a:spcBef>
                <a:spcPts val="0"/>
              </a:spcBef>
              <a:spcAft>
                <a:spcPts val="0"/>
              </a:spcAft>
              <a:buNone/>
            </a:pPr>
            <a:r>
              <a:rPr lang="es-ES" sz="1800" b="1">
                <a:solidFill>
                  <a:srgbClr val="C00000"/>
                </a:solidFill>
                <a:latin typeface="Arial"/>
                <a:ea typeface="Arial"/>
                <a:cs typeface="Arial"/>
                <a:sym typeface="Arial"/>
              </a:rPr>
              <a:t>Infección asociadas a  dispositivos en UCI</a:t>
            </a:r>
            <a:endParaRPr sz="1800">
              <a:solidFill>
                <a:schemeClr val="dk1"/>
              </a:solidFill>
              <a:latin typeface="Arial"/>
              <a:ea typeface="Arial"/>
              <a:cs typeface="Arial"/>
              <a:sym typeface="Arial"/>
            </a:endParaRPr>
          </a:p>
          <a:p>
            <a:pPr marL="506730" marR="0" lvl="0" indent="0" algn="l" rtl="0">
              <a:lnSpc>
                <a:spcPct val="100000"/>
              </a:lnSpc>
              <a:spcBef>
                <a:spcPts val="660"/>
              </a:spcBef>
              <a:spcAft>
                <a:spcPts val="0"/>
              </a:spcAft>
              <a:buNone/>
            </a:pPr>
            <a:r>
              <a:rPr lang="es-ES" sz="1200" b="1">
                <a:solidFill>
                  <a:schemeClr val="dk1"/>
                </a:solidFill>
                <a:latin typeface="Arial"/>
                <a:ea typeface="Arial"/>
                <a:cs typeface="Arial"/>
                <a:sym typeface="Arial"/>
              </a:rPr>
              <a:t>Medellín, año 2023</a:t>
            </a:r>
            <a:endParaRPr sz="1200">
              <a:solidFill>
                <a:schemeClr val="dk1"/>
              </a:solidFill>
              <a:latin typeface="Arial"/>
              <a:ea typeface="Arial"/>
              <a:cs typeface="Arial"/>
              <a:sym typeface="Arial"/>
            </a:endParaRPr>
          </a:p>
        </p:txBody>
      </p:sp>
      <p:grpSp>
        <p:nvGrpSpPr>
          <p:cNvPr id="1502" name="Google Shape;1502;p31"/>
          <p:cNvGrpSpPr/>
          <p:nvPr/>
        </p:nvGrpSpPr>
        <p:grpSpPr>
          <a:xfrm>
            <a:off x="2181605" y="3060954"/>
            <a:ext cx="5020310" cy="391795"/>
            <a:chOff x="2181605" y="3060954"/>
            <a:chExt cx="5020310" cy="391795"/>
          </a:xfrm>
        </p:grpSpPr>
        <p:sp>
          <p:nvSpPr>
            <p:cNvPr id="1503" name="Google Shape;1503;p31"/>
            <p:cNvSpPr/>
            <p:nvPr/>
          </p:nvSpPr>
          <p:spPr>
            <a:xfrm>
              <a:off x="2181605" y="3060954"/>
              <a:ext cx="5020310" cy="391795"/>
            </a:xfrm>
            <a:custGeom>
              <a:avLst/>
              <a:gdLst/>
              <a:ahLst/>
              <a:cxnLst/>
              <a:rect l="l" t="t" r="r" b="b"/>
              <a:pathLst>
                <a:path w="5020309" h="391795" extrusionOk="0">
                  <a:moveTo>
                    <a:pt x="5020056" y="0"/>
                  </a:moveTo>
                  <a:lnTo>
                    <a:pt x="0" y="0"/>
                  </a:lnTo>
                  <a:lnTo>
                    <a:pt x="0" y="391667"/>
                  </a:lnTo>
                  <a:lnTo>
                    <a:pt x="5020056" y="391667"/>
                  </a:lnTo>
                  <a:lnTo>
                    <a:pt x="5020056"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4" name="Google Shape;1504;p31"/>
            <p:cNvSpPr/>
            <p:nvPr/>
          </p:nvSpPr>
          <p:spPr>
            <a:xfrm>
              <a:off x="2181605" y="3060954"/>
              <a:ext cx="5020310" cy="391795"/>
            </a:xfrm>
            <a:custGeom>
              <a:avLst/>
              <a:gdLst/>
              <a:ahLst/>
              <a:cxnLst/>
              <a:rect l="l" t="t" r="r" b="b"/>
              <a:pathLst>
                <a:path w="5020309" h="391795" extrusionOk="0">
                  <a:moveTo>
                    <a:pt x="0" y="391667"/>
                  </a:moveTo>
                  <a:lnTo>
                    <a:pt x="5020056" y="391667"/>
                  </a:lnTo>
                  <a:lnTo>
                    <a:pt x="5020056" y="0"/>
                  </a:lnTo>
                  <a:lnTo>
                    <a:pt x="0" y="0"/>
                  </a:lnTo>
                  <a:lnTo>
                    <a:pt x="0" y="391667"/>
                  </a:lnTo>
                  <a:close/>
                </a:path>
              </a:pathLst>
            </a:custGeom>
            <a:noFill/>
            <a:ln w="2537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5" name="Google Shape;1505;p31"/>
            <p:cNvSpPr/>
            <p:nvPr/>
          </p:nvSpPr>
          <p:spPr>
            <a:xfrm>
              <a:off x="4397501" y="3112770"/>
              <a:ext cx="288290" cy="260985"/>
            </a:xfrm>
            <a:custGeom>
              <a:avLst/>
              <a:gdLst/>
              <a:ahLst/>
              <a:cxnLst/>
              <a:rect l="l" t="t" r="r" b="b"/>
              <a:pathLst>
                <a:path w="288289" h="260985" extrusionOk="0">
                  <a:moveTo>
                    <a:pt x="144018" y="0"/>
                  </a:moveTo>
                  <a:lnTo>
                    <a:pt x="98511" y="6638"/>
                  </a:lnTo>
                  <a:lnTo>
                    <a:pt x="58978" y="25127"/>
                  </a:lnTo>
                  <a:lnTo>
                    <a:pt x="27797" y="53327"/>
                  </a:lnTo>
                  <a:lnTo>
                    <a:pt x="7345" y="89099"/>
                  </a:lnTo>
                  <a:lnTo>
                    <a:pt x="0" y="130301"/>
                  </a:lnTo>
                  <a:lnTo>
                    <a:pt x="7345" y="171504"/>
                  </a:lnTo>
                  <a:lnTo>
                    <a:pt x="27797" y="207276"/>
                  </a:lnTo>
                  <a:lnTo>
                    <a:pt x="58978" y="235476"/>
                  </a:lnTo>
                  <a:lnTo>
                    <a:pt x="98511" y="253965"/>
                  </a:lnTo>
                  <a:lnTo>
                    <a:pt x="144018" y="260603"/>
                  </a:lnTo>
                  <a:lnTo>
                    <a:pt x="189524" y="253965"/>
                  </a:lnTo>
                  <a:lnTo>
                    <a:pt x="229057" y="235476"/>
                  </a:lnTo>
                  <a:lnTo>
                    <a:pt x="260238" y="207276"/>
                  </a:lnTo>
                  <a:lnTo>
                    <a:pt x="280690" y="171504"/>
                  </a:lnTo>
                  <a:lnTo>
                    <a:pt x="288036" y="130301"/>
                  </a:lnTo>
                  <a:lnTo>
                    <a:pt x="280690" y="89099"/>
                  </a:lnTo>
                  <a:lnTo>
                    <a:pt x="260238" y="53327"/>
                  </a:lnTo>
                  <a:lnTo>
                    <a:pt x="229057" y="25127"/>
                  </a:lnTo>
                  <a:lnTo>
                    <a:pt x="189524"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6" name="Google Shape;1506;p31"/>
            <p:cNvSpPr/>
            <p:nvPr/>
          </p:nvSpPr>
          <p:spPr>
            <a:xfrm>
              <a:off x="4397501" y="3112770"/>
              <a:ext cx="288290" cy="260985"/>
            </a:xfrm>
            <a:custGeom>
              <a:avLst/>
              <a:gdLst/>
              <a:ahLst/>
              <a:cxnLst/>
              <a:rect l="l" t="t" r="r" b="b"/>
              <a:pathLst>
                <a:path w="288289" h="260985" extrusionOk="0">
                  <a:moveTo>
                    <a:pt x="0" y="130301"/>
                  </a:moveTo>
                  <a:lnTo>
                    <a:pt x="7345" y="89099"/>
                  </a:lnTo>
                  <a:lnTo>
                    <a:pt x="27797" y="53327"/>
                  </a:lnTo>
                  <a:lnTo>
                    <a:pt x="58978" y="25127"/>
                  </a:lnTo>
                  <a:lnTo>
                    <a:pt x="98511" y="6638"/>
                  </a:lnTo>
                  <a:lnTo>
                    <a:pt x="144018" y="0"/>
                  </a:lnTo>
                  <a:lnTo>
                    <a:pt x="189524" y="6638"/>
                  </a:lnTo>
                  <a:lnTo>
                    <a:pt x="229057" y="25127"/>
                  </a:lnTo>
                  <a:lnTo>
                    <a:pt x="260238" y="53327"/>
                  </a:lnTo>
                  <a:lnTo>
                    <a:pt x="280690" y="89099"/>
                  </a:lnTo>
                  <a:lnTo>
                    <a:pt x="288036" y="130301"/>
                  </a:lnTo>
                  <a:lnTo>
                    <a:pt x="280690" y="171504"/>
                  </a:lnTo>
                  <a:lnTo>
                    <a:pt x="260238" y="207276"/>
                  </a:lnTo>
                  <a:lnTo>
                    <a:pt x="229057" y="235476"/>
                  </a:lnTo>
                  <a:lnTo>
                    <a:pt x="189524" y="253965"/>
                  </a:lnTo>
                  <a:lnTo>
                    <a:pt x="144018" y="260603"/>
                  </a:lnTo>
                  <a:lnTo>
                    <a:pt x="98511" y="253965"/>
                  </a:lnTo>
                  <a:lnTo>
                    <a:pt x="58978" y="235476"/>
                  </a:lnTo>
                  <a:lnTo>
                    <a:pt x="27797" y="207276"/>
                  </a:lnTo>
                  <a:lnTo>
                    <a:pt x="7345"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07" name="Google Shape;1507;p31"/>
          <p:cNvSpPr txBox="1"/>
          <p:nvPr/>
        </p:nvSpPr>
        <p:spPr>
          <a:xfrm>
            <a:off x="4477639" y="3088385"/>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800">
                <a:solidFill>
                  <a:srgbClr val="FFFFFF"/>
                </a:solidFill>
                <a:latin typeface="Arial"/>
                <a:ea typeface="Arial"/>
                <a:cs typeface="Arial"/>
                <a:sym typeface="Arial"/>
              </a:rPr>
              <a:t>2</a:t>
            </a:r>
            <a:endParaRPr sz="1800">
              <a:solidFill>
                <a:schemeClr val="dk1"/>
              </a:solidFill>
              <a:latin typeface="Arial"/>
              <a:ea typeface="Arial"/>
              <a:cs typeface="Arial"/>
              <a:sym typeface="Arial"/>
            </a:endParaRPr>
          </a:p>
        </p:txBody>
      </p:sp>
      <p:sp>
        <p:nvSpPr>
          <p:cNvPr id="1508" name="Google Shape;1508;p31"/>
          <p:cNvSpPr/>
          <p:nvPr/>
        </p:nvSpPr>
        <p:spPr>
          <a:xfrm>
            <a:off x="4685538" y="3242310"/>
            <a:ext cx="648335" cy="0"/>
          </a:xfrm>
          <a:custGeom>
            <a:avLst/>
            <a:gdLst/>
            <a:ahLst/>
            <a:cxnLst/>
            <a:rect l="l" t="t" r="r" b="b"/>
            <a:pathLst>
              <a:path w="648335" h="120000" extrusionOk="0">
                <a:moveTo>
                  <a:pt x="0" y="0"/>
                </a:moveTo>
                <a:lnTo>
                  <a:pt x="6480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9" name="Google Shape;1509;p31"/>
          <p:cNvSpPr txBox="1"/>
          <p:nvPr/>
        </p:nvSpPr>
        <p:spPr>
          <a:xfrm>
            <a:off x="5331714" y="3141726"/>
            <a:ext cx="15709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Definiciones y percentiles</a:t>
            </a:r>
            <a:endParaRPr sz="1200">
              <a:solidFill>
                <a:schemeClr val="dk1"/>
              </a:solidFill>
              <a:latin typeface="Arial"/>
              <a:ea typeface="Arial"/>
              <a:cs typeface="Arial"/>
              <a:sym typeface="Arial"/>
            </a:endParaRPr>
          </a:p>
        </p:txBody>
      </p:sp>
      <p:sp>
        <p:nvSpPr>
          <p:cNvPr id="1510" name="Google Shape;1510;p31"/>
          <p:cNvSpPr txBox="1"/>
          <p:nvPr/>
        </p:nvSpPr>
        <p:spPr>
          <a:xfrm>
            <a:off x="2217801" y="3440429"/>
            <a:ext cx="1560195" cy="1139190"/>
          </a:xfrm>
          <a:prstGeom prst="rect">
            <a:avLst/>
          </a:prstGeom>
          <a:noFill/>
          <a:ln>
            <a:noFill/>
          </a:ln>
        </p:spPr>
        <p:txBody>
          <a:bodyPr spcFirstLastPara="1" wrap="square" lIns="0" tIns="13325" rIns="0" bIns="0" anchor="t" anchorCtr="0">
            <a:spAutoFit/>
          </a:bodyPr>
          <a:lstStyle/>
          <a:p>
            <a:pPr marL="184785" marR="179705" lvl="0" indent="0" algn="ctr" rtl="0">
              <a:lnSpc>
                <a:spcPct val="100000"/>
              </a:lnSpc>
              <a:spcBef>
                <a:spcPts val="0"/>
              </a:spcBef>
              <a:spcAft>
                <a:spcPts val="0"/>
              </a:spcAft>
              <a:buNone/>
            </a:pPr>
            <a:r>
              <a:rPr lang="es-ES" sz="1100" b="1" u="sng">
                <a:solidFill>
                  <a:schemeClr val="dk1"/>
                </a:solidFill>
                <a:latin typeface="Arial"/>
                <a:ea typeface="Arial"/>
                <a:cs typeface="Arial"/>
                <a:sym typeface="Arial"/>
              </a:rPr>
              <a:t>Infección del torrente </a:t>
            </a:r>
            <a:r>
              <a:rPr lang="es-ES" sz="1100" b="1">
                <a:solidFill>
                  <a:schemeClr val="dk1"/>
                </a:solidFill>
                <a:latin typeface="Arial"/>
                <a:ea typeface="Arial"/>
                <a:cs typeface="Arial"/>
                <a:sym typeface="Arial"/>
              </a:rPr>
              <a:t> </a:t>
            </a:r>
            <a:r>
              <a:rPr lang="es-ES" sz="1100" b="1" u="sng">
                <a:solidFill>
                  <a:schemeClr val="dk1"/>
                </a:solidFill>
                <a:latin typeface="Arial"/>
                <a:ea typeface="Arial"/>
                <a:cs typeface="Arial"/>
                <a:sym typeface="Arial"/>
              </a:rPr>
              <a:t>sanguíneo asociada a </a:t>
            </a:r>
            <a:r>
              <a:rPr lang="es-ES" sz="1100" b="1">
                <a:solidFill>
                  <a:schemeClr val="dk1"/>
                </a:solidFill>
                <a:latin typeface="Arial"/>
                <a:ea typeface="Arial"/>
                <a:cs typeface="Arial"/>
                <a:sym typeface="Arial"/>
              </a:rPr>
              <a:t> </a:t>
            </a:r>
            <a:r>
              <a:rPr lang="es-ES" sz="1100" b="1" u="sng">
                <a:solidFill>
                  <a:schemeClr val="dk1"/>
                </a:solidFill>
                <a:latin typeface="Arial"/>
                <a:ea typeface="Arial"/>
                <a:cs typeface="Arial"/>
                <a:sym typeface="Arial"/>
              </a:rPr>
              <a:t>catéter – ITS-AC</a:t>
            </a:r>
            <a:endParaRPr sz="1100">
              <a:solidFill>
                <a:schemeClr val="dk1"/>
              </a:solidFill>
              <a:latin typeface="Arial"/>
              <a:ea typeface="Arial"/>
              <a:cs typeface="Arial"/>
              <a:sym typeface="Arial"/>
            </a:endParaRPr>
          </a:p>
          <a:p>
            <a:pPr marL="12700" marR="5080" lvl="0" indent="0" algn="just" rtl="0">
              <a:lnSpc>
                <a:spcPct val="100000"/>
              </a:lnSpc>
              <a:spcBef>
                <a:spcPts val="0"/>
              </a:spcBef>
              <a:spcAft>
                <a:spcPts val="0"/>
              </a:spcAft>
              <a:buNone/>
            </a:pPr>
            <a:r>
              <a:rPr lang="es-ES" sz="800">
                <a:solidFill>
                  <a:schemeClr val="dk1"/>
                </a:solidFill>
                <a:latin typeface="Arial"/>
                <a:ea typeface="Arial"/>
                <a:cs typeface="Arial"/>
                <a:sym typeface="Arial"/>
              </a:rPr>
              <a:t>Combinación de criterios clínicos y de  laboratorios aplicados en pacientes para  clasificar las infecciones del torrente  sanguíneo primarias derivadas del  catéter central.</a:t>
            </a:r>
            <a:endParaRPr sz="800">
              <a:solidFill>
                <a:schemeClr val="dk1"/>
              </a:solidFill>
              <a:latin typeface="Arial"/>
              <a:ea typeface="Arial"/>
              <a:cs typeface="Arial"/>
              <a:sym typeface="Arial"/>
            </a:endParaRPr>
          </a:p>
        </p:txBody>
      </p:sp>
      <p:sp>
        <p:nvSpPr>
          <p:cNvPr id="1511" name="Google Shape;1511;p31"/>
          <p:cNvSpPr txBox="1"/>
          <p:nvPr/>
        </p:nvSpPr>
        <p:spPr>
          <a:xfrm>
            <a:off x="5771769" y="3472433"/>
            <a:ext cx="1194435" cy="361315"/>
          </a:xfrm>
          <a:prstGeom prst="rect">
            <a:avLst/>
          </a:prstGeom>
          <a:noFill/>
          <a:ln>
            <a:noFill/>
          </a:ln>
        </p:spPr>
        <p:txBody>
          <a:bodyPr spcFirstLastPara="1" wrap="square" lIns="0" tIns="13325" rIns="0" bIns="0" anchor="t" anchorCtr="0">
            <a:spAutoFit/>
          </a:bodyPr>
          <a:lstStyle/>
          <a:p>
            <a:pPr marL="152400" marR="5080" lvl="0" indent="-140335" algn="l" rtl="0">
              <a:lnSpc>
                <a:spcPct val="100000"/>
              </a:lnSpc>
              <a:spcBef>
                <a:spcPts val="0"/>
              </a:spcBef>
              <a:spcAft>
                <a:spcPts val="0"/>
              </a:spcAft>
              <a:buNone/>
            </a:pPr>
            <a:r>
              <a:rPr lang="es-ES" sz="1100" b="1" u="sng">
                <a:solidFill>
                  <a:schemeClr val="dk1"/>
                </a:solidFill>
                <a:latin typeface="Arial"/>
                <a:ea typeface="Arial"/>
                <a:cs typeface="Arial"/>
                <a:sym typeface="Arial"/>
              </a:rPr>
              <a:t>Neumonía asociada a </a:t>
            </a:r>
            <a:r>
              <a:rPr lang="es-ES" sz="1100" b="1">
                <a:solidFill>
                  <a:schemeClr val="dk1"/>
                </a:solidFill>
                <a:latin typeface="Arial"/>
                <a:ea typeface="Arial"/>
                <a:cs typeface="Arial"/>
                <a:sym typeface="Arial"/>
              </a:rPr>
              <a:t> </a:t>
            </a:r>
            <a:r>
              <a:rPr lang="es-ES" sz="1100" b="1" u="sng">
                <a:solidFill>
                  <a:schemeClr val="dk1"/>
                </a:solidFill>
                <a:latin typeface="Arial"/>
                <a:ea typeface="Arial"/>
                <a:cs typeface="Arial"/>
                <a:sym typeface="Arial"/>
              </a:rPr>
              <a:t>ventilador - NAV</a:t>
            </a:r>
            <a:endParaRPr sz="1100">
              <a:solidFill>
                <a:schemeClr val="dk1"/>
              </a:solidFill>
              <a:latin typeface="Arial"/>
              <a:ea typeface="Arial"/>
              <a:cs typeface="Arial"/>
              <a:sym typeface="Arial"/>
            </a:endParaRPr>
          </a:p>
        </p:txBody>
      </p:sp>
      <p:sp>
        <p:nvSpPr>
          <p:cNvPr id="1512" name="Google Shape;1512;p31"/>
          <p:cNvSpPr txBox="1"/>
          <p:nvPr/>
        </p:nvSpPr>
        <p:spPr>
          <a:xfrm>
            <a:off x="5657469" y="3807713"/>
            <a:ext cx="1425575" cy="14795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800">
                <a:solidFill>
                  <a:schemeClr val="dk1"/>
                </a:solidFill>
                <a:latin typeface="Arial"/>
                <a:ea typeface="Arial"/>
                <a:cs typeface="Arial"/>
                <a:sym typeface="Arial"/>
              </a:rPr>
              <a:t>Combinación	de	criterios</a:t>
            </a:r>
            <a:endParaRPr sz="800">
              <a:solidFill>
                <a:schemeClr val="dk1"/>
              </a:solidFill>
              <a:latin typeface="Arial"/>
              <a:ea typeface="Arial"/>
              <a:cs typeface="Arial"/>
              <a:sym typeface="Arial"/>
            </a:endParaRPr>
          </a:p>
        </p:txBody>
      </p:sp>
      <p:sp>
        <p:nvSpPr>
          <p:cNvPr id="1513" name="Google Shape;1513;p31"/>
          <p:cNvSpPr txBox="1"/>
          <p:nvPr/>
        </p:nvSpPr>
        <p:spPr>
          <a:xfrm>
            <a:off x="5657469" y="3929633"/>
            <a:ext cx="1427480" cy="391795"/>
          </a:xfrm>
          <a:prstGeom prst="rect">
            <a:avLst/>
          </a:prstGeom>
          <a:noFill/>
          <a:ln>
            <a:noFill/>
          </a:ln>
        </p:spPr>
        <p:txBody>
          <a:bodyPr spcFirstLastPara="1" wrap="square" lIns="0" tIns="13325" rIns="0" bIns="0" anchor="t" anchorCtr="0">
            <a:spAutoFit/>
          </a:bodyPr>
          <a:lstStyle/>
          <a:p>
            <a:pPr marL="12700" marR="5080" lvl="0" indent="0" algn="just" rtl="0">
              <a:lnSpc>
                <a:spcPct val="100000"/>
              </a:lnSpc>
              <a:spcBef>
                <a:spcPts val="0"/>
              </a:spcBef>
              <a:spcAft>
                <a:spcPts val="0"/>
              </a:spcAft>
              <a:buNone/>
            </a:pPr>
            <a:r>
              <a:rPr lang="es-ES" sz="800">
                <a:solidFill>
                  <a:schemeClr val="dk1"/>
                </a:solidFill>
                <a:latin typeface="Arial"/>
                <a:ea typeface="Arial"/>
                <a:cs typeface="Arial"/>
                <a:sym typeface="Arial"/>
              </a:rPr>
              <a:t>radiológicos, clínicos y de laboratorio  para Neumonía en un paciente que  estuvo intubado y ventilado en el</a:t>
            </a:r>
            <a:endParaRPr sz="800">
              <a:solidFill>
                <a:schemeClr val="dk1"/>
              </a:solidFill>
              <a:latin typeface="Arial"/>
              <a:ea typeface="Arial"/>
              <a:cs typeface="Arial"/>
              <a:sym typeface="Arial"/>
            </a:endParaRPr>
          </a:p>
        </p:txBody>
      </p:sp>
      <p:sp>
        <p:nvSpPr>
          <p:cNvPr id="1514" name="Google Shape;1514;p31"/>
          <p:cNvSpPr txBox="1"/>
          <p:nvPr/>
        </p:nvSpPr>
        <p:spPr>
          <a:xfrm>
            <a:off x="5657469" y="4295394"/>
            <a:ext cx="1427480" cy="269875"/>
          </a:xfrm>
          <a:prstGeom prst="rect">
            <a:avLst/>
          </a:prstGeom>
          <a:noFill/>
          <a:ln>
            <a:noFill/>
          </a:ln>
        </p:spPr>
        <p:txBody>
          <a:bodyPr spcFirstLastPara="1" wrap="square" lIns="0" tIns="13325" rIns="0" bIns="0" anchor="t" anchorCtr="0">
            <a:spAutoFit/>
          </a:bodyPr>
          <a:lstStyle/>
          <a:p>
            <a:pPr marL="12700" marR="5080" lvl="0" indent="0" algn="l" rtl="0">
              <a:lnSpc>
                <a:spcPct val="100000"/>
              </a:lnSpc>
              <a:spcBef>
                <a:spcPts val="0"/>
              </a:spcBef>
              <a:spcAft>
                <a:spcPts val="0"/>
              </a:spcAft>
              <a:buNone/>
            </a:pPr>
            <a:r>
              <a:rPr lang="es-ES" sz="800">
                <a:solidFill>
                  <a:schemeClr val="dk1"/>
                </a:solidFill>
                <a:latin typeface="Arial"/>
                <a:ea typeface="Arial"/>
                <a:cs typeface="Arial"/>
                <a:sym typeface="Arial"/>
              </a:rPr>
              <a:t>momento o dentro de las 48 horas  previas al inicio del evento.</a:t>
            </a:r>
            <a:endParaRPr sz="800">
              <a:solidFill>
                <a:schemeClr val="dk1"/>
              </a:solidFill>
              <a:latin typeface="Arial"/>
              <a:ea typeface="Arial"/>
              <a:cs typeface="Arial"/>
              <a:sym typeface="Arial"/>
            </a:endParaRPr>
          </a:p>
        </p:txBody>
      </p:sp>
      <p:grpSp>
        <p:nvGrpSpPr>
          <p:cNvPr id="1515" name="Google Shape;1515;p31"/>
          <p:cNvGrpSpPr/>
          <p:nvPr/>
        </p:nvGrpSpPr>
        <p:grpSpPr>
          <a:xfrm>
            <a:off x="504444" y="3442715"/>
            <a:ext cx="5473826" cy="5664705"/>
            <a:chOff x="504444" y="3442715"/>
            <a:chExt cx="5473826" cy="5664705"/>
          </a:xfrm>
        </p:grpSpPr>
        <p:sp>
          <p:nvSpPr>
            <p:cNvPr id="1516" name="Google Shape;1516;p31"/>
            <p:cNvSpPr/>
            <p:nvPr/>
          </p:nvSpPr>
          <p:spPr>
            <a:xfrm>
              <a:off x="3742944" y="3442715"/>
              <a:ext cx="1762125" cy="1316355"/>
            </a:xfrm>
            <a:custGeom>
              <a:avLst/>
              <a:gdLst/>
              <a:ahLst/>
              <a:cxnLst/>
              <a:rect l="l" t="t" r="r" b="b"/>
              <a:pathLst>
                <a:path w="1762125" h="1316354" extrusionOk="0">
                  <a:moveTo>
                    <a:pt x="0" y="0"/>
                  </a:moveTo>
                  <a:lnTo>
                    <a:pt x="3555" y="1200912"/>
                  </a:lnTo>
                </a:path>
                <a:path w="1762125" h="1316354" extrusionOk="0">
                  <a:moveTo>
                    <a:pt x="1761743" y="92963"/>
                  </a:moveTo>
                  <a:lnTo>
                    <a:pt x="1761743" y="1315847"/>
                  </a:lnTo>
                </a:path>
              </a:pathLst>
            </a:custGeom>
            <a:noFill/>
            <a:ln w="9525" cap="flat" cmpd="sng">
              <a:solidFill>
                <a:srgbClr val="000000"/>
              </a:solidFill>
              <a:prstDash val="dash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17" name="Google Shape;1517;p31"/>
            <p:cNvPicPr preferRelativeResize="0"/>
            <p:nvPr/>
          </p:nvPicPr>
          <p:blipFill rotWithShape="1">
            <a:blip r:embed="rId6">
              <a:alphaModFix/>
            </a:blip>
            <a:srcRect/>
            <a:stretch/>
          </p:blipFill>
          <p:spPr>
            <a:xfrm>
              <a:off x="504444" y="6016750"/>
              <a:ext cx="1231392" cy="3090670"/>
            </a:xfrm>
            <a:prstGeom prst="rect">
              <a:avLst/>
            </a:prstGeom>
            <a:noFill/>
            <a:ln>
              <a:noFill/>
            </a:ln>
          </p:spPr>
        </p:pic>
        <p:sp>
          <p:nvSpPr>
            <p:cNvPr id="1518" name="Google Shape;1518;p31"/>
            <p:cNvSpPr/>
            <p:nvPr/>
          </p:nvSpPr>
          <p:spPr>
            <a:xfrm>
              <a:off x="2233422" y="6084569"/>
              <a:ext cx="1353820" cy="527685"/>
            </a:xfrm>
            <a:custGeom>
              <a:avLst/>
              <a:gdLst/>
              <a:ahLst/>
              <a:cxnLst/>
              <a:rect l="l" t="t" r="r" b="b"/>
              <a:pathLst>
                <a:path w="1353820" h="527684" extrusionOk="0">
                  <a:moveTo>
                    <a:pt x="1265427" y="0"/>
                  </a:moveTo>
                  <a:lnTo>
                    <a:pt x="87883" y="0"/>
                  </a:lnTo>
                  <a:lnTo>
                    <a:pt x="53685" y="6909"/>
                  </a:lnTo>
                  <a:lnTo>
                    <a:pt x="25749" y="25749"/>
                  </a:lnTo>
                  <a:lnTo>
                    <a:pt x="6909" y="53685"/>
                  </a:lnTo>
                  <a:lnTo>
                    <a:pt x="0" y="87883"/>
                  </a:lnTo>
                  <a:lnTo>
                    <a:pt x="0" y="439419"/>
                  </a:lnTo>
                  <a:lnTo>
                    <a:pt x="6909" y="473618"/>
                  </a:lnTo>
                  <a:lnTo>
                    <a:pt x="25749" y="501554"/>
                  </a:lnTo>
                  <a:lnTo>
                    <a:pt x="53685" y="520394"/>
                  </a:lnTo>
                  <a:lnTo>
                    <a:pt x="87883" y="527303"/>
                  </a:lnTo>
                  <a:lnTo>
                    <a:pt x="1265427" y="527303"/>
                  </a:lnTo>
                  <a:lnTo>
                    <a:pt x="1299626" y="520394"/>
                  </a:lnTo>
                  <a:lnTo>
                    <a:pt x="1327562" y="501554"/>
                  </a:lnTo>
                  <a:lnTo>
                    <a:pt x="1346402" y="473618"/>
                  </a:lnTo>
                  <a:lnTo>
                    <a:pt x="1353312" y="439419"/>
                  </a:lnTo>
                  <a:lnTo>
                    <a:pt x="1353312" y="87883"/>
                  </a:lnTo>
                  <a:lnTo>
                    <a:pt x="1346402" y="53685"/>
                  </a:lnTo>
                  <a:lnTo>
                    <a:pt x="1327562" y="25749"/>
                  </a:lnTo>
                  <a:lnTo>
                    <a:pt x="1299626" y="6909"/>
                  </a:lnTo>
                  <a:lnTo>
                    <a:pt x="1265427" y="0"/>
                  </a:lnTo>
                  <a:close/>
                </a:path>
              </a:pathLst>
            </a:custGeom>
            <a:solidFill>
              <a:srgbClr val="E6B8B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9" name="Google Shape;1519;p31"/>
            <p:cNvSpPr/>
            <p:nvPr/>
          </p:nvSpPr>
          <p:spPr>
            <a:xfrm>
              <a:off x="2233422" y="6084569"/>
              <a:ext cx="1353820" cy="527685"/>
            </a:xfrm>
            <a:custGeom>
              <a:avLst/>
              <a:gdLst/>
              <a:ahLst/>
              <a:cxnLst/>
              <a:rect l="l" t="t" r="r" b="b"/>
              <a:pathLst>
                <a:path w="1353820" h="527684" extrusionOk="0">
                  <a:moveTo>
                    <a:pt x="0" y="87883"/>
                  </a:moveTo>
                  <a:lnTo>
                    <a:pt x="6909" y="53685"/>
                  </a:lnTo>
                  <a:lnTo>
                    <a:pt x="25749" y="25749"/>
                  </a:lnTo>
                  <a:lnTo>
                    <a:pt x="53685" y="6909"/>
                  </a:lnTo>
                  <a:lnTo>
                    <a:pt x="87883" y="0"/>
                  </a:lnTo>
                  <a:lnTo>
                    <a:pt x="1265427" y="0"/>
                  </a:lnTo>
                  <a:lnTo>
                    <a:pt x="1299626" y="6909"/>
                  </a:lnTo>
                  <a:lnTo>
                    <a:pt x="1327562" y="25749"/>
                  </a:lnTo>
                  <a:lnTo>
                    <a:pt x="1346402" y="53685"/>
                  </a:lnTo>
                  <a:lnTo>
                    <a:pt x="1353312" y="87883"/>
                  </a:lnTo>
                  <a:lnTo>
                    <a:pt x="1353312" y="439419"/>
                  </a:lnTo>
                  <a:lnTo>
                    <a:pt x="1346402" y="473618"/>
                  </a:lnTo>
                  <a:lnTo>
                    <a:pt x="1327562" y="501554"/>
                  </a:lnTo>
                  <a:lnTo>
                    <a:pt x="1299626" y="520394"/>
                  </a:lnTo>
                  <a:lnTo>
                    <a:pt x="1265427" y="527303"/>
                  </a:lnTo>
                  <a:lnTo>
                    <a:pt x="87883" y="527303"/>
                  </a:lnTo>
                  <a:lnTo>
                    <a:pt x="53685" y="520394"/>
                  </a:lnTo>
                  <a:lnTo>
                    <a:pt x="25749" y="501554"/>
                  </a:lnTo>
                  <a:lnTo>
                    <a:pt x="6909" y="473618"/>
                  </a:lnTo>
                  <a:lnTo>
                    <a:pt x="0" y="439419"/>
                  </a:lnTo>
                  <a:lnTo>
                    <a:pt x="0" y="87883"/>
                  </a:lnTo>
                  <a:close/>
                </a:path>
              </a:pathLst>
            </a:custGeom>
            <a:noFill/>
            <a:ln w="25400" cap="flat" cmpd="sng">
              <a:solidFill>
                <a:srgbClr val="E6B8B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0" name="Google Shape;1520;p31"/>
            <p:cNvSpPr/>
            <p:nvPr/>
          </p:nvSpPr>
          <p:spPr>
            <a:xfrm>
              <a:off x="2256282" y="7486650"/>
              <a:ext cx="1330960" cy="502920"/>
            </a:xfrm>
            <a:custGeom>
              <a:avLst/>
              <a:gdLst/>
              <a:ahLst/>
              <a:cxnLst/>
              <a:rect l="l" t="t" r="r" b="b"/>
              <a:pathLst>
                <a:path w="1330960" h="502920" extrusionOk="0">
                  <a:moveTo>
                    <a:pt x="1246632" y="0"/>
                  </a:moveTo>
                  <a:lnTo>
                    <a:pt x="83819" y="0"/>
                  </a:lnTo>
                  <a:lnTo>
                    <a:pt x="51167" y="6578"/>
                  </a:lnTo>
                  <a:lnTo>
                    <a:pt x="24526" y="24526"/>
                  </a:lnTo>
                  <a:lnTo>
                    <a:pt x="6578" y="51167"/>
                  </a:lnTo>
                  <a:lnTo>
                    <a:pt x="0" y="83819"/>
                  </a:lnTo>
                  <a:lnTo>
                    <a:pt x="0" y="419100"/>
                  </a:lnTo>
                  <a:lnTo>
                    <a:pt x="6578" y="451726"/>
                  </a:lnTo>
                  <a:lnTo>
                    <a:pt x="24526" y="478369"/>
                  </a:lnTo>
                  <a:lnTo>
                    <a:pt x="51167" y="496332"/>
                  </a:lnTo>
                  <a:lnTo>
                    <a:pt x="83819" y="502919"/>
                  </a:lnTo>
                  <a:lnTo>
                    <a:pt x="1246632" y="502919"/>
                  </a:lnTo>
                  <a:lnTo>
                    <a:pt x="1279284" y="496332"/>
                  </a:lnTo>
                  <a:lnTo>
                    <a:pt x="1305925" y="478369"/>
                  </a:lnTo>
                  <a:lnTo>
                    <a:pt x="1323873" y="451726"/>
                  </a:lnTo>
                  <a:lnTo>
                    <a:pt x="1330452" y="419100"/>
                  </a:lnTo>
                  <a:lnTo>
                    <a:pt x="1330452" y="83819"/>
                  </a:lnTo>
                  <a:lnTo>
                    <a:pt x="1323873" y="51167"/>
                  </a:lnTo>
                  <a:lnTo>
                    <a:pt x="1305925" y="24526"/>
                  </a:lnTo>
                  <a:lnTo>
                    <a:pt x="1279284" y="6578"/>
                  </a:lnTo>
                  <a:lnTo>
                    <a:pt x="1246632" y="0"/>
                  </a:lnTo>
                  <a:close/>
                </a:path>
              </a:pathLst>
            </a:custGeom>
            <a:solidFill>
              <a:srgbClr val="B7DE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1" name="Google Shape;1521;p31"/>
            <p:cNvSpPr/>
            <p:nvPr/>
          </p:nvSpPr>
          <p:spPr>
            <a:xfrm>
              <a:off x="2256282" y="7486650"/>
              <a:ext cx="1330960" cy="502920"/>
            </a:xfrm>
            <a:custGeom>
              <a:avLst/>
              <a:gdLst/>
              <a:ahLst/>
              <a:cxnLst/>
              <a:rect l="l" t="t" r="r" b="b"/>
              <a:pathLst>
                <a:path w="1330960" h="502920" extrusionOk="0">
                  <a:moveTo>
                    <a:pt x="0" y="83819"/>
                  </a:moveTo>
                  <a:lnTo>
                    <a:pt x="6578" y="51167"/>
                  </a:lnTo>
                  <a:lnTo>
                    <a:pt x="24526" y="24526"/>
                  </a:lnTo>
                  <a:lnTo>
                    <a:pt x="51167" y="6578"/>
                  </a:lnTo>
                  <a:lnTo>
                    <a:pt x="83819" y="0"/>
                  </a:lnTo>
                  <a:lnTo>
                    <a:pt x="1246632" y="0"/>
                  </a:lnTo>
                  <a:lnTo>
                    <a:pt x="1279284" y="6578"/>
                  </a:lnTo>
                  <a:lnTo>
                    <a:pt x="1305925" y="24526"/>
                  </a:lnTo>
                  <a:lnTo>
                    <a:pt x="1323873" y="51167"/>
                  </a:lnTo>
                  <a:lnTo>
                    <a:pt x="1330452" y="83819"/>
                  </a:lnTo>
                  <a:lnTo>
                    <a:pt x="1330452" y="419100"/>
                  </a:lnTo>
                  <a:lnTo>
                    <a:pt x="1323873" y="451726"/>
                  </a:lnTo>
                  <a:lnTo>
                    <a:pt x="1305925" y="478369"/>
                  </a:lnTo>
                  <a:lnTo>
                    <a:pt x="1279284" y="496332"/>
                  </a:lnTo>
                  <a:lnTo>
                    <a:pt x="1246632" y="502919"/>
                  </a:lnTo>
                  <a:lnTo>
                    <a:pt x="83819" y="502919"/>
                  </a:lnTo>
                  <a:lnTo>
                    <a:pt x="51167" y="496332"/>
                  </a:lnTo>
                  <a:lnTo>
                    <a:pt x="24526" y="478369"/>
                  </a:lnTo>
                  <a:lnTo>
                    <a:pt x="6578" y="451726"/>
                  </a:lnTo>
                  <a:lnTo>
                    <a:pt x="0" y="419100"/>
                  </a:lnTo>
                  <a:lnTo>
                    <a:pt x="0" y="83819"/>
                  </a:lnTo>
                  <a:close/>
                </a:path>
              </a:pathLst>
            </a:custGeom>
            <a:noFill/>
            <a:ln w="25400" cap="flat" cmpd="sng">
              <a:solidFill>
                <a:srgbClr val="B7DEE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2" name="Google Shape;1522;p31"/>
            <p:cNvSpPr/>
            <p:nvPr/>
          </p:nvSpPr>
          <p:spPr>
            <a:xfrm>
              <a:off x="4810505" y="6101333"/>
              <a:ext cx="1167765" cy="510540"/>
            </a:xfrm>
            <a:custGeom>
              <a:avLst/>
              <a:gdLst/>
              <a:ahLst/>
              <a:cxnLst/>
              <a:rect l="l" t="t" r="r" b="b"/>
              <a:pathLst>
                <a:path w="1167764" h="510540" extrusionOk="0">
                  <a:moveTo>
                    <a:pt x="1082294" y="0"/>
                  </a:moveTo>
                  <a:lnTo>
                    <a:pt x="85090" y="0"/>
                  </a:lnTo>
                  <a:lnTo>
                    <a:pt x="51970" y="6687"/>
                  </a:lnTo>
                  <a:lnTo>
                    <a:pt x="24923" y="24923"/>
                  </a:lnTo>
                  <a:lnTo>
                    <a:pt x="6687" y="51970"/>
                  </a:lnTo>
                  <a:lnTo>
                    <a:pt x="0" y="85090"/>
                  </a:lnTo>
                  <a:lnTo>
                    <a:pt x="0" y="425450"/>
                  </a:lnTo>
                  <a:lnTo>
                    <a:pt x="6687" y="458569"/>
                  </a:lnTo>
                  <a:lnTo>
                    <a:pt x="24923" y="485616"/>
                  </a:lnTo>
                  <a:lnTo>
                    <a:pt x="51970" y="503852"/>
                  </a:lnTo>
                  <a:lnTo>
                    <a:pt x="85090" y="510540"/>
                  </a:lnTo>
                  <a:lnTo>
                    <a:pt x="1082294" y="510540"/>
                  </a:lnTo>
                  <a:lnTo>
                    <a:pt x="1115413" y="503852"/>
                  </a:lnTo>
                  <a:lnTo>
                    <a:pt x="1142460" y="485616"/>
                  </a:lnTo>
                  <a:lnTo>
                    <a:pt x="1160696" y="458569"/>
                  </a:lnTo>
                  <a:lnTo>
                    <a:pt x="1167384" y="425450"/>
                  </a:lnTo>
                  <a:lnTo>
                    <a:pt x="1167384" y="85090"/>
                  </a:lnTo>
                  <a:lnTo>
                    <a:pt x="1160696" y="51970"/>
                  </a:lnTo>
                  <a:lnTo>
                    <a:pt x="1142460" y="24923"/>
                  </a:lnTo>
                  <a:lnTo>
                    <a:pt x="1115413" y="6687"/>
                  </a:lnTo>
                  <a:lnTo>
                    <a:pt x="1082294" y="0"/>
                  </a:lnTo>
                  <a:close/>
                </a:path>
              </a:pathLst>
            </a:custGeom>
            <a:solidFill>
              <a:srgbClr val="D3F7A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3" name="Google Shape;1523;p31"/>
            <p:cNvSpPr/>
            <p:nvPr/>
          </p:nvSpPr>
          <p:spPr>
            <a:xfrm>
              <a:off x="4810505" y="6101333"/>
              <a:ext cx="1167765" cy="510540"/>
            </a:xfrm>
            <a:custGeom>
              <a:avLst/>
              <a:gdLst/>
              <a:ahLst/>
              <a:cxnLst/>
              <a:rect l="l" t="t" r="r" b="b"/>
              <a:pathLst>
                <a:path w="1167764" h="510540" extrusionOk="0">
                  <a:moveTo>
                    <a:pt x="0" y="85090"/>
                  </a:moveTo>
                  <a:lnTo>
                    <a:pt x="6687" y="51970"/>
                  </a:lnTo>
                  <a:lnTo>
                    <a:pt x="24923" y="24923"/>
                  </a:lnTo>
                  <a:lnTo>
                    <a:pt x="51970" y="6687"/>
                  </a:lnTo>
                  <a:lnTo>
                    <a:pt x="85090" y="0"/>
                  </a:lnTo>
                  <a:lnTo>
                    <a:pt x="1082294" y="0"/>
                  </a:lnTo>
                  <a:lnTo>
                    <a:pt x="1115413" y="6687"/>
                  </a:lnTo>
                  <a:lnTo>
                    <a:pt x="1142460" y="24923"/>
                  </a:lnTo>
                  <a:lnTo>
                    <a:pt x="1160696" y="51970"/>
                  </a:lnTo>
                  <a:lnTo>
                    <a:pt x="1167384" y="85090"/>
                  </a:lnTo>
                  <a:lnTo>
                    <a:pt x="1167384" y="425450"/>
                  </a:lnTo>
                  <a:lnTo>
                    <a:pt x="1160696" y="458569"/>
                  </a:lnTo>
                  <a:lnTo>
                    <a:pt x="1142460" y="485616"/>
                  </a:lnTo>
                  <a:lnTo>
                    <a:pt x="1115413" y="503852"/>
                  </a:lnTo>
                  <a:lnTo>
                    <a:pt x="1082294" y="510540"/>
                  </a:lnTo>
                  <a:lnTo>
                    <a:pt x="85090" y="510540"/>
                  </a:lnTo>
                  <a:lnTo>
                    <a:pt x="51970" y="503852"/>
                  </a:lnTo>
                  <a:lnTo>
                    <a:pt x="24923" y="485616"/>
                  </a:lnTo>
                  <a:lnTo>
                    <a:pt x="6687" y="458569"/>
                  </a:lnTo>
                  <a:lnTo>
                    <a:pt x="0" y="425450"/>
                  </a:lnTo>
                  <a:lnTo>
                    <a:pt x="0" y="85090"/>
                  </a:lnTo>
                  <a:close/>
                </a:path>
              </a:pathLst>
            </a:custGeom>
            <a:noFill/>
            <a:ln w="25400" cap="flat" cmpd="sng">
              <a:solidFill>
                <a:srgbClr val="D3F7A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24" name="Google Shape;1524;p31"/>
          <p:cNvSpPr txBox="1"/>
          <p:nvPr/>
        </p:nvSpPr>
        <p:spPr>
          <a:xfrm>
            <a:off x="3868292" y="3441319"/>
            <a:ext cx="1565275" cy="1139190"/>
          </a:xfrm>
          <a:prstGeom prst="rect">
            <a:avLst/>
          </a:prstGeom>
          <a:noFill/>
          <a:ln>
            <a:noFill/>
          </a:ln>
        </p:spPr>
        <p:txBody>
          <a:bodyPr spcFirstLastPara="1" wrap="square" lIns="0" tIns="13325" rIns="0" bIns="0" anchor="t" anchorCtr="0">
            <a:spAutoFit/>
          </a:bodyPr>
          <a:lstStyle/>
          <a:p>
            <a:pPr marL="85725" marR="80010" lvl="0" indent="-635" algn="ctr" rtl="0">
              <a:lnSpc>
                <a:spcPct val="100000"/>
              </a:lnSpc>
              <a:spcBef>
                <a:spcPts val="0"/>
              </a:spcBef>
              <a:spcAft>
                <a:spcPts val="0"/>
              </a:spcAft>
              <a:buNone/>
            </a:pPr>
            <a:r>
              <a:rPr lang="es-ES" sz="1100" b="1" u="sng">
                <a:solidFill>
                  <a:schemeClr val="dk1"/>
                </a:solidFill>
                <a:latin typeface="Arial"/>
                <a:ea typeface="Arial"/>
                <a:cs typeface="Arial"/>
                <a:sym typeface="Arial"/>
              </a:rPr>
              <a:t>Infección sintomática de </a:t>
            </a:r>
            <a:r>
              <a:rPr lang="es-ES" sz="1100" b="1">
                <a:solidFill>
                  <a:schemeClr val="dk1"/>
                </a:solidFill>
                <a:latin typeface="Arial"/>
                <a:ea typeface="Arial"/>
                <a:cs typeface="Arial"/>
                <a:sym typeface="Arial"/>
              </a:rPr>
              <a:t> </a:t>
            </a:r>
            <a:r>
              <a:rPr lang="es-ES" sz="1100" b="1" u="sng">
                <a:solidFill>
                  <a:schemeClr val="dk1"/>
                </a:solidFill>
                <a:latin typeface="Arial"/>
                <a:ea typeface="Arial"/>
                <a:cs typeface="Arial"/>
                <a:sym typeface="Arial"/>
              </a:rPr>
              <a:t>tracto urinario asociada a </a:t>
            </a:r>
            <a:r>
              <a:rPr lang="es-ES" sz="1100" b="1">
                <a:solidFill>
                  <a:schemeClr val="dk1"/>
                </a:solidFill>
                <a:latin typeface="Arial"/>
                <a:ea typeface="Arial"/>
                <a:cs typeface="Arial"/>
                <a:sym typeface="Arial"/>
              </a:rPr>
              <a:t> </a:t>
            </a:r>
            <a:r>
              <a:rPr lang="es-ES" sz="1100" b="1" u="sng">
                <a:solidFill>
                  <a:schemeClr val="dk1"/>
                </a:solidFill>
                <a:latin typeface="Arial"/>
                <a:ea typeface="Arial"/>
                <a:cs typeface="Arial"/>
                <a:sym typeface="Arial"/>
              </a:rPr>
              <a:t>catéter – ISTU-AC</a:t>
            </a:r>
            <a:endParaRPr sz="1100">
              <a:solidFill>
                <a:schemeClr val="dk1"/>
              </a:solidFill>
              <a:latin typeface="Arial"/>
              <a:ea typeface="Arial"/>
              <a:cs typeface="Arial"/>
              <a:sym typeface="Arial"/>
            </a:endParaRPr>
          </a:p>
          <a:p>
            <a:pPr marL="12700" marR="5080" lvl="0" indent="0" algn="just" rtl="0">
              <a:lnSpc>
                <a:spcPct val="100000"/>
              </a:lnSpc>
              <a:spcBef>
                <a:spcPts val="0"/>
              </a:spcBef>
              <a:spcAft>
                <a:spcPts val="0"/>
              </a:spcAft>
              <a:buNone/>
            </a:pPr>
            <a:r>
              <a:rPr lang="es-ES" sz="800">
                <a:solidFill>
                  <a:schemeClr val="dk1"/>
                </a:solidFill>
                <a:latin typeface="Arial"/>
                <a:ea typeface="Arial"/>
                <a:cs typeface="Arial"/>
                <a:sym typeface="Arial"/>
              </a:rPr>
              <a:t>Combinación de criterios clínicos y de  laboratorio aplicados en pacientes con  infección sintomática del tracto urinario  quienes tienen o estuvieron expuestos a  sonda vesical 48 horas antes del inicio</a:t>
            </a:r>
            <a:endParaRPr sz="800">
              <a:solidFill>
                <a:schemeClr val="dk1"/>
              </a:solidFill>
              <a:latin typeface="Arial"/>
              <a:ea typeface="Arial"/>
              <a:cs typeface="Arial"/>
              <a:sym typeface="Arial"/>
            </a:endParaRPr>
          </a:p>
        </p:txBody>
      </p:sp>
      <p:sp>
        <p:nvSpPr>
          <p:cNvPr id="1525" name="Google Shape;1525;p31"/>
          <p:cNvSpPr txBox="1"/>
          <p:nvPr/>
        </p:nvSpPr>
        <p:spPr>
          <a:xfrm>
            <a:off x="3868292" y="4554092"/>
            <a:ext cx="438150" cy="14795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800">
                <a:solidFill>
                  <a:schemeClr val="dk1"/>
                </a:solidFill>
                <a:latin typeface="Arial"/>
                <a:ea typeface="Arial"/>
                <a:cs typeface="Arial"/>
                <a:sym typeface="Arial"/>
              </a:rPr>
              <a:t>del evento.</a:t>
            </a:r>
            <a:endParaRPr sz="800">
              <a:solidFill>
                <a:schemeClr val="dk1"/>
              </a:solidFill>
              <a:latin typeface="Arial"/>
              <a:ea typeface="Arial"/>
              <a:cs typeface="Arial"/>
              <a:sym typeface="Arial"/>
            </a:endParaRPr>
          </a:p>
        </p:txBody>
      </p:sp>
      <p:sp>
        <p:nvSpPr>
          <p:cNvPr id="1526" name="Google Shape;1526;p31"/>
          <p:cNvSpPr txBox="1"/>
          <p:nvPr/>
        </p:nvSpPr>
        <p:spPr>
          <a:xfrm>
            <a:off x="4914646" y="6066790"/>
            <a:ext cx="822960" cy="574040"/>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None/>
            </a:pPr>
            <a:r>
              <a:rPr lang="es-ES" sz="900" b="1">
                <a:solidFill>
                  <a:schemeClr val="dk1"/>
                </a:solidFill>
                <a:latin typeface="Arial"/>
                <a:ea typeface="Arial"/>
                <a:cs typeface="Arial"/>
                <a:sym typeface="Arial"/>
              </a:rPr>
              <a:t>Tasa de Infección  del tracto urinario  asociado a sonda  vesical</a:t>
            </a:r>
            <a:endParaRPr sz="900">
              <a:solidFill>
                <a:schemeClr val="dk1"/>
              </a:solidFill>
              <a:latin typeface="Arial"/>
              <a:ea typeface="Arial"/>
              <a:cs typeface="Arial"/>
              <a:sym typeface="Arial"/>
            </a:endParaRPr>
          </a:p>
        </p:txBody>
      </p:sp>
      <p:grpSp>
        <p:nvGrpSpPr>
          <p:cNvPr id="1527" name="Google Shape;1527;p31"/>
          <p:cNvGrpSpPr/>
          <p:nvPr/>
        </p:nvGrpSpPr>
        <p:grpSpPr>
          <a:xfrm>
            <a:off x="5756147" y="7229802"/>
            <a:ext cx="610139" cy="326691"/>
            <a:chOff x="5756147" y="7229802"/>
            <a:chExt cx="610139" cy="326691"/>
          </a:xfrm>
        </p:grpSpPr>
        <p:pic>
          <p:nvPicPr>
            <p:cNvPr id="1528" name="Google Shape;1528;p31"/>
            <p:cNvPicPr preferRelativeResize="0"/>
            <p:nvPr/>
          </p:nvPicPr>
          <p:blipFill rotWithShape="1">
            <a:blip r:embed="rId7">
              <a:alphaModFix/>
            </a:blip>
            <a:srcRect/>
            <a:stretch/>
          </p:blipFill>
          <p:spPr>
            <a:xfrm>
              <a:off x="6081930" y="7229802"/>
              <a:ext cx="284356" cy="325849"/>
            </a:xfrm>
            <a:prstGeom prst="rect">
              <a:avLst/>
            </a:prstGeom>
            <a:noFill/>
            <a:ln>
              <a:noFill/>
            </a:ln>
          </p:spPr>
        </p:pic>
        <p:pic>
          <p:nvPicPr>
            <p:cNvPr id="1529" name="Google Shape;1529;p31"/>
            <p:cNvPicPr preferRelativeResize="0"/>
            <p:nvPr/>
          </p:nvPicPr>
          <p:blipFill rotWithShape="1">
            <a:blip r:embed="rId8">
              <a:alphaModFix/>
            </a:blip>
            <a:srcRect/>
            <a:stretch/>
          </p:blipFill>
          <p:spPr>
            <a:xfrm>
              <a:off x="5756147" y="7230479"/>
              <a:ext cx="260603" cy="326014"/>
            </a:xfrm>
            <a:prstGeom prst="rect">
              <a:avLst/>
            </a:prstGeom>
            <a:noFill/>
            <a:ln>
              <a:noFill/>
            </a:ln>
          </p:spPr>
        </p:pic>
      </p:grpSp>
      <p:sp>
        <p:nvSpPr>
          <p:cNvPr id="1530" name="Google Shape;1530;p31"/>
          <p:cNvSpPr txBox="1"/>
          <p:nvPr/>
        </p:nvSpPr>
        <p:spPr>
          <a:xfrm>
            <a:off x="2336038" y="6058916"/>
            <a:ext cx="1183640" cy="1374140"/>
          </a:xfrm>
          <a:prstGeom prst="rect">
            <a:avLst/>
          </a:prstGeom>
          <a:noFill/>
          <a:ln>
            <a:noFill/>
          </a:ln>
        </p:spPr>
        <p:txBody>
          <a:bodyPr spcFirstLastPara="1" wrap="square" lIns="0" tIns="12700" rIns="0" bIns="0" anchor="t" anchorCtr="0">
            <a:spAutoFit/>
          </a:bodyPr>
          <a:lstStyle/>
          <a:p>
            <a:pPr marL="13334" marR="215265" lvl="0" indent="0" algn="l" rtl="0">
              <a:lnSpc>
                <a:spcPct val="100000"/>
              </a:lnSpc>
              <a:spcBef>
                <a:spcPts val="0"/>
              </a:spcBef>
              <a:spcAft>
                <a:spcPts val="0"/>
              </a:spcAft>
              <a:buNone/>
            </a:pPr>
            <a:r>
              <a:rPr lang="es-ES" sz="900" b="1">
                <a:solidFill>
                  <a:schemeClr val="dk1"/>
                </a:solidFill>
                <a:latin typeface="Arial"/>
                <a:ea typeface="Arial"/>
                <a:cs typeface="Arial"/>
                <a:sym typeface="Arial"/>
              </a:rPr>
              <a:t>Tasa de Infección del  torrente sanguíneo  asociado al catéter  venoso central</a:t>
            </a:r>
            <a:endParaRPr sz="900">
              <a:solidFill>
                <a:schemeClr val="dk1"/>
              </a:solidFill>
              <a:latin typeface="Arial"/>
              <a:ea typeface="Arial"/>
              <a:cs typeface="Arial"/>
              <a:sym typeface="Arial"/>
            </a:endParaRPr>
          </a:p>
          <a:p>
            <a:pPr marL="12700" marR="40640" lvl="0" indent="0" algn="just" rtl="0">
              <a:lnSpc>
                <a:spcPct val="100000"/>
              </a:lnSpc>
              <a:spcBef>
                <a:spcPts val="300"/>
              </a:spcBef>
              <a:spcAft>
                <a:spcPts val="0"/>
              </a:spcAft>
              <a:buNone/>
            </a:pPr>
            <a:r>
              <a:rPr lang="es-ES" sz="1050" b="1">
                <a:solidFill>
                  <a:schemeClr val="dk1"/>
                </a:solidFill>
                <a:latin typeface="Arial"/>
                <a:ea typeface="Arial"/>
                <a:cs typeface="Arial"/>
                <a:sym typeface="Arial"/>
              </a:rPr>
              <a:t>UCI Adultos:       1,6*  UCI Pediátrica:    3,7*  UCI Neonatal:      4,9*</a:t>
            </a:r>
            <a:endParaRPr sz="1050">
              <a:solidFill>
                <a:schemeClr val="dk1"/>
              </a:solidFill>
              <a:latin typeface="Arial"/>
              <a:ea typeface="Arial"/>
              <a:cs typeface="Arial"/>
              <a:sym typeface="Arial"/>
            </a:endParaRPr>
          </a:p>
          <a:p>
            <a:pPr marL="12700" marR="5080" lvl="0" indent="30480" algn="l" rtl="0">
              <a:lnSpc>
                <a:spcPct val="105200"/>
              </a:lnSpc>
              <a:spcBef>
                <a:spcPts val="200"/>
              </a:spcBef>
              <a:spcAft>
                <a:spcPts val="0"/>
              </a:spcAft>
              <a:buNone/>
            </a:pPr>
            <a:r>
              <a:rPr lang="es-ES" sz="800" b="1">
                <a:solidFill>
                  <a:schemeClr val="dk1"/>
                </a:solidFill>
                <a:latin typeface="Arial"/>
                <a:ea typeface="Arial"/>
                <a:cs typeface="Arial"/>
                <a:sym typeface="Arial"/>
              </a:rPr>
              <a:t>*Casos por 1000 días de uso  de catéter venoso central</a:t>
            </a:r>
            <a:endParaRPr sz="800">
              <a:solidFill>
                <a:schemeClr val="dk1"/>
              </a:solidFill>
              <a:latin typeface="Arial"/>
              <a:ea typeface="Arial"/>
              <a:cs typeface="Arial"/>
              <a:sym typeface="Arial"/>
            </a:endParaRPr>
          </a:p>
        </p:txBody>
      </p:sp>
      <p:sp>
        <p:nvSpPr>
          <p:cNvPr id="1531" name="Google Shape;1531;p31"/>
          <p:cNvSpPr txBox="1"/>
          <p:nvPr/>
        </p:nvSpPr>
        <p:spPr>
          <a:xfrm>
            <a:off x="4806822" y="6797594"/>
            <a:ext cx="1135380" cy="460375"/>
          </a:xfrm>
          <a:prstGeom prst="rect">
            <a:avLst/>
          </a:prstGeom>
          <a:noFill/>
          <a:ln>
            <a:noFill/>
          </a:ln>
        </p:spPr>
        <p:txBody>
          <a:bodyPr spcFirstLastPara="1" wrap="square" lIns="0" tIns="279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Pediátrica:	3,5*</a:t>
            </a:r>
            <a:endParaRPr sz="1050">
              <a:solidFill>
                <a:schemeClr val="dk1"/>
              </a:solidFill>
              <a:latin typeface="Arial"/>
              <a:ea typeface="Arial"/>
              <a:cs typeface="Arial"/>
              <a:sym typeface="Arial"/>
            </a:endParaRPr>
          </a:p>
          <a:p>
            <a:pPr marL="38100" marR="0" lvl="0" indent="0" algn="l" rtl="0">
              <a:lnSpc>
                <a:spcPct val="100000"/>
              </a:lnSpc>
              <a:spcBef>
                <a:spcPts val="95"/>
              </a:spcBef>
              <a:spcAft>
                <a:spcPts val="0"/>
              </a:spcAft>
              <a:buNone/>
            </a:pPr>
            <a:r>
              <a:rPr lang="es-ES" sz="800" b="1">
                <a:solidFill>
                  <a:schemeClr val="dk1"/>
                </a:solidFill>
                <a:latin typeface="Arial"/>
                <a:ea typeface="Arial"/>
                <a:cs typeface="Arial"/>
                <a:sym typeface="Arial"/>
              </a:rPr>
              <a:t>***Casos por 1000 días de</a:t>
            </a:r>
            <a:endParaRPr sz="800">
              <a:solidFill>
                <a:schemeClr val="dk1"/>
              </a:solidFill>
              <a:latin typeface="Arial"/>
              <a:ea typeface="Arial"/>
              <a:cs typeface="Arial"/>
              <a:sym typeface="Arial"/>
            </a:endParaRPr>
          </a:p>
          <a:p>
            <a:pPr marL="12700" marR="0" lvl="0" indent="0" algn="l" rtl="0">
              <a:lnSpc>
                <a:spcPct val="100000"/>
              </a:lnSpc>
              <a:spcBef>
                <a:spcPts val="25"/>
              </a:spcBef>
              <a:spcAft>
                <a:spcPts val="0"/>
              </a:spcAft>
              <a:buNone/>
            </a:pPr>
            <a:r>
              <a:rPr lang="es-ES" sz="800" b="1">
                <a:solidFill>
                  <a:schemeClr val="dk1"/>
                </a:solidFill>
                <a:latin typeface="Arial"/>
                <a:ea typeface="Arial"/>
                <a:cs typeface="Arial"/>
                <a:sym typeface="Arial"/>
              </a:rPr>
              <a:t>uso de catéter urinario</a:t>
            </a:r>
            <a:endParaRPr sz="800">
              <a:solidFill>
                <a:schemeClr val="dk1"/>
              </a:solidFill>
              <a:latin typeface="Arial"/>
              <a:ea typeface="Arial"/>
              <a:cs typeface="Arial"/>
              <a:sym typeface="Arial"/>
            </a:endParaRPr>
          </a:p>
        </p:txBody>
      </p:sp>
      <p:sp>
        <p:nvSpPr>
          <p:cNvPr id="1532" name="Google Shape;1532;p31"/>
          <p:cNvSpPr txBox="1"/>
          <p:nvPr/>
        </p:nvSpPr>
        <p:spPr>
          <a:xfrm>
            <a:off x="2311654" y="7517130"/>
            <a:ext cx="1177290" cy="1253490"/>
          </a:xfrm>
          <a:prstGeom prst="rect">
            <a:avLst/>
          </a:prstGeom>
          <a:noFill/>
          <a:ln>
            <a:noFill/>
          </a:ln>
        </p:spPr>
        <p:txBody>
          <a:bodyPr spcFirstLastPara="1" wrap="square" lIns="0" tIns="12700" rIns="0" bIns="0" anchor="t" anchorCtr="0">
            <a:spAutoFit/>
          </a:bodyPr>
          <a:lstStyle/>
          <a:p>
            <a:pPr marL="59055" marR="280670" lvl="0" indent="0" algn="l" rtl="0">
              <a:lnSpc>
                <a:spcPct val="100000"/>
              </a:lnSpc>
              <a:spcBef>
                <a:spcPts val="0"/>
              </a:spcBef>
              <a:spcAft>
                <a:spcPts val="0"/>
              </a:spcAft>
              <a:buNone/>
            </a:pPr>
            <a:r>
              <a:rPr lang="es-ES" sz="900" b="1">
                <a:solidFill>
                  <a:schemeClr val="dk1"/>
                </a:solidFill>
                <a:latin typeface="Arial"/>
                <a:ea typeface="Arial"/>
                <a:cs typeface="Arial"/>
                <a:sym typeface="Arial"/>
              </a:rPr>
              <a:t>Tasa de Neumonía  asociada al  ventilador</a:t>
            </a:r>
            <a:endParaRPr sz="900">
              <a:solidFill>
                <a:schemeClr val="dk1"/>
              </a:solidFill>
              <a:latin typeface="Arial"/>
              <a:ea typeface="Arial"/>
              <a:cs typeface="Arial"/>
              <a:sym typeface="Arial"/>
            </a:endParaRPr>
          </a:p>
          <a:p>
            <a:pPr marL="12700" marR="5080" lvl="0" indent="0" algn="just" rtl="0">
              <a:lnSpc>
                <a:spcPct val="100000"/>
              </a:lnSpc>
              <a:spcBef>
                <a:spcPts val="730"/>
              </a:spcBef>
              <a:spcAft>
                <a:spcPts val="0"/>
              </a:spcAft>
              <a:buNone/>
            </a:pPr>
            <a:r>
              <a:rPr lang="es-ES" sz="1050" b="1">
                <a:solidFill>
                  <a:schemeClr val="dk1"/>
                </a:solidFill>
                <a:latin typeface="Arial"/>
                <a:ea typeface="Arial"/>
                <a:cs typeface="Arial"/>
                <a:sym typeface="Arial"/>
              </a:rPr>
              <a:t>UCI Adultos:       3,5**  UCI Pediátrica:    4,7**  UCI Neonatal:     5,6*</a:t>
            </a:r>
            <a:endParaRPr sz="1050">
              <a:solidFill>
                <a:schemeClr val="dk1"/>
              </a:solidFill>
              <a:latin typeface="Arial"/>
              <a:ea typeface="Arial"/>
              <a:cs typeface="Arial"/>
              <a:sym typeface="Arial"/>
            </a:endParaRPr>
          </a:p>
          <a:p>
            <a:pPr marL="12700" marR="140335" lvl="0" indent="24130" algn="l" rtl="0">
              <a:lnSpc>
                <a:spcPct val="120000"/>
              </a:lnSpc>
              <a:spcBef>
                <a:spcPts val="30"/>
              </a:spcBef>
              <a:spcAft>
                <a:spcPts val="0"/>
              </a:spcAft>
              <a:buNone/>
            </a:pPr>
            <a:r>
              <a:rPr lang="es-ES" sz="800" b="1">
                <a:solidFill>
                  <a:schemeClr val="dk1"/>
                </a:solidFill>
                <a:latin typeface="Arial"/>
                <a:ea typeface="Arial"/>
                <a:cs typeface="Arial"/>
                <a:sym typeface="Arial"/>
              </a:rPr>
              <a:t>**Casos por 1000 días de  uso de ventilador</a:t>
            </a:r>
            <a:endParaRPr sz="800">
              <a:solidFill>
                <a:schemeClr val="dk1"/>
              </a:solidFill>
              <a:latin typeface="Arial"/>
              <a:ea typeface="Arial"/>
              <a:cs typeface="Arial"/>
              <a:sym typeface="Arial"/>
            </a:endParaRPr>
          </a:p>
        </p:txBody>
      </p:sp>
      <p:sp>
        <p:nvSpPr>
          <p:cNvPr id="1533" name="Google Shape;1533;p31"/>
          <p:cNvSpPr txBox="1"/>
          <p:nvPr/>
        </p:nvSpPr>
        <p:spPr>
          <a:xfrm>
            <a:off x="78739" y="2675636"/>
            <a:ext cx="1378585" cy="132080"/>
          </a:xfrm>
          <a:prstGeom prst="rect">
            <a:avLst/>
          </a:prstGeom>
          <a:noFill/>
          <a:ln>
            <a:noFill/>
          </a:ln>
        </p:spPr>
        <p:txBody>
          <a:bodyPr spcFirstLastPara="1" wrap="square" lIns="0" tIns="12050" rIns="0" bIns="0" anchor="t" anchorCtr="0">
            <a:spAutoFit/>
          </a:bodyPr>
          <a:lstStyle/>
          <a:p>
            <a:pPr marL="184785" marR="0" lvl="0" indent="-172720" algn="l" rtl="0">
              <a:lnSpc>
                <a:spcPct val="100000"/>
              </a:lnSpc>
              <a:spcBef>
                <a:spcPts val="0"/>
              </a:spcBef>
              <a:spcAft>
                <a:spcPts val="0"/>
              </a:spcAft>
              <a:buClr>
                <a:schemeClr val="dk1"/>
              </a:buClr>
              <a:buSzPts val="700"/>
              <a:buFont typeface="Arial"/>
              <a:buChar char="•"/>
            </a:pPr>
            <a:r>
              <a:rPr lang="es-ES" sz="700" b="1">
                <a:solidFill>
                  <a:schemeClr val="dk1"/>
                </a:solidFill>
                <a:latin typeface="Arial"/>
                <a:ea typeface="Arial"/>
                <a:cs typeface="Arial"/>
                <a:sym typeface="Arial"/>
              </a:rPr>
              <a:t>UCI= Unidad de cuidado intensivo</a:t>
            </a:r>
            <a:endParaRPr sz="700">
              <a:solidFill>
                <a:schemeClr val="dk1"/>
              </a:solidFill>
              <a:latin typeface="Arial"/>
              <a:ea typeface="Arial"/>
              <a:cs typeface="Arial"/>
              <a:sym typeface="Arial"/>
            </a:endParaRPr>
          </a:p>
        </p:txBody>
      </p:sp>
      <p:grpSp>
        <p:nvGrpSpPr>
          <p:cNvPr id="1534" name="Google Shape;1534;p31"/>
          <p:cNvGrpSpPr/>
          <p:nvPr/>
        </p:nvGrpSpPr>
        <p:grpSpPr>
          <a:xfrm>
            <a:off x="3638550" y="6084570"/>
            <a:ext cx="1114425" cy="527685"/>
            <a:chOff x="3638550" y="6084570"/>
            <a:chExt cx="1114425" cy="527685"/>
          </a:xfrm>
        </p:grpSpPr>
        <p:sp>
          <p:nvSpPr>
            <p:cNvPr id="1535" name="Google Shape;1535;p31"/>
            <p:cNvSpPr/>
            <p:nvPr/>
          </p:nvSpPr>
          <p:spPr>
            <a:xfrm>
              <a:off x="3638550" y="6084570"/>
              <a:ext cx="1114425" cy="527685"/>
            </a:xfrm>
            <a:custGeom>
              <a:avLst/>
              <a:gdLst/>
              <a:ahLst/>
              <a:cxnLst/>
              <a:rect l="l" t="t" r="r" b="b"/>
              <a:pathLst>
                <a:path w="1114425" h="527684" extrusionOk="0">
                  <a:moveTo>
                    <a:pt x="1026160" y="0"/>
                  </a:moveTo>
                  <a:lnTo>
                    <a:pt x="87884" y="0"/>
                  </a:lnTo>
                  <a:lnTo>
                    <a:pt x="53685" y="6909"/>
                  </a:lnTo>
                  <a:lnTo>
                    <a:pt x="25749" y="25749"/>
                  </a:lnTo>
                  <a:lnTo>
                    <a:pt x="6909" y="53685"/>
                  </a:lnTo>
                  <a:lnTo>
                    <a:pt x="0" y="87883"/>
                  </a:lnTo>
                  <a:lnTo>
                    <a:pt x="0" y="439419"/>
                  </a:lnTo>
                  <a:lnTo>
                    <a:pt x="6909" y="473618"/>
                  </a:lnTo>
                  <a:lnTo>
                    <a:pt x="25749" y="501554"/>
                  </a:lnTo>
                  <a:lnTo>
                    <a:pt x="53685" y="520394"/>
                  </a:lnTo>
                  <a:lnTo>
                    <a:pt x="87884" y="527303"/>
                  </a:lnTo>
                  <a:lnTo>
                    <a:pt x="1026160" y="527303"/>
                  </a:lnTo>
                  <a:lnTo>
                    <a:pt x="1060358" y="520394"/>
                  </a:lnTo>
                  <a:lnTo>
                    <a:pt x="1088294" y="501554"/>
                  </a:lnTo>
                  <a:lnTo>
                    <a:pt x="1107134" y="473618"/>
                  </a:lnTo>
                  <a:lnTo>
                    <a:pt x="1114044" y="439419"/>
                  </a:lnTo>
                  <a:lnTo>
                    <a:pt x="1114044" y="87883"/>
                  </a:lnTo>
                  <a:lnTo>
                    <a:pt x="1107134" y="53685"/>
                  </a:lnTo>
                  <a:lnTo>
                    <a:pt x="1088294" y="25749"/>
                  </a:lnTo>
                  <a:lnTo>
                    <a:pt x="1060358" y="6909"/>
                  </a:lnTo>
                  <a:lnTo>
                    <a:pt x="1026160" y="0"/>
                  </a:lnTo>
                  <a:close/>
                </a:path>
              </a:pathLst>
            </a:custGeom>
            <a:solidFill>
              <a:srgbClr val="E6B8B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6" name="Google Shape;1536;p31"/>
            <p:cNvSpPr/>
            <p:nvPr/>
          </p:nvSpPr>
          <p:spPr>
            <a:xfrm>
              <a:off x="3638550" y="6084570"/>
              <a:ext cx="1114425" cy="527685"/>
            </a:xfrm>
            <a:custGeom>
              <a:avLst/>
              <a:gdLst/>
              <a:ahLst/>
              <a:cxnLst/>
              <a:rect l="l" t="t" r="r" b="b"/>
              <a:pathLst>
                <a:path w="1114425" h="527684" extrusionOk="0">
                  <a:moveTo>
                    <a:pt x="0" y="87883"/>
                  </a:moveTo>
                  <a:lnTo>
                    <a:pt x="6909" y="53685"/>
                  </a:lnTo>
                  <a:lnTo>
                    <a:pt x="25749" y="25749"/>
                  </a:lnTo>
                  <a:lnTo>
                    <a:pt x="53685" y="6909"/>
                  </a:lnTo>
                  <a:lnTo>
                    <a:pt x="87884" y="0"/>
                  </a:lnTo>
                  <a:lnTo>
                    <a:pt x="1026160" y="0"/>
                  </a:lnTo>
                  <a:lnTo>
                    <a:pt x="1060358" y="6909"/>
                  </a:lnTo>
                  <a:lnTo>
                    <a:pt x="1088294" y="25749"/>
                  </a:lnTo>
                  <a:lnTo>
                    <a:pt x="1107134" y="53685"/>
                  </a:lnTo>
                  <a:lnTo>
                    <a:pt x="1114044" y="87883"/>
                  </a:lnTo>
                  <a:lnTo>
                    <a:pt x="1114044" y="439419"/>
                  </a:lnTo>
                  <a:lnTo>
                    <a:pt x="1107134" y="473618"/>
                  </a:lnTo>
                  <a:lnTo>
                    <a:pt x="1088294" y="501554"/>
                  </a:lnTo>
                  <a:lnTo>
                    <a:pt x="1060358" y="520394"/>
                  </a:lnTo>
                  <a:lnTo>
                    <a:pt x="1026160" y="527303"/>
                  </a:lnTo>
                  <a:lnTo>
                    <a:pt x="87884" y="527303"/>
                  </a:lnTo>
                  <a:lnTo>
                    <a:pt x="53685" y="520394"/>
                  </a:lnTo>
                  <a:lnTo>
                    <a:pt x="25749" y="501554"/>
                  </a:lnTo>
                  <a:lnTo>
                    <a:pt x="6909" y="473618"/>
                  </a:lnTo>
                  <a:lnTo>
                    <a:pt x="0" y="439419"/>
                  </a:lnTo>
                  <a:lnTo>
                    <a:pt x="0" y="87883"/>
                  </a:lnTo>
                  <a:close/>
                </a:path>
              </a:pathLst>
            </a:custGeom>
            <a:noFill/>
            <a:ln w="25400" cap="flat" cmpd="sng">
              <a:solidFill>
                <a:srgbClr val="E6B8B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37" name="Google Shape;1537;p31"/>
          <p:cNvSpPr txBox="1"/>
          <p:nvPr/>
        </p:nvSpPr>
        <p:spPr>
          <a:xfrm>
            <a:off x="3743959" y="6127495"/>
            <a:ext cx="833119" cy="436880"/>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None/>
            </a:pPr>
            <a:r>
              <a:rPr lang="es-ES" sz="900" b="1">
                <a:solidFill>
                  <a:schemeClr val="dk1"/>
                </a:solidFill>
                <a:latin typeface="Arial"/>
                <a:ea typeface="Arial"/>
                <a:cs typeface="Arial"/>
                <a:sym typeface="Arial"/>
              </a:rPr>
              <a:t>Porcentaje de uso  de catéter venoso  central</a:t>
            </a:r>
            <a:endParaRPr sz="900">
              <a:solidFill>
                <a:schemeClr val="dk1"/>
              </a:solidFill>
              <a:latin typeface="Arial"/>
              <a:ea typeface="Arial"/>
              <a:cs typeface="Arial"/>
              <a:sym typeface="Arial"/>
            </a:endParaRPr>
          </a:p>
        </p:txBody>
      </p:sp>
      <p:grpSp>
        <p:nvGrpSpPr>
          <p:cNvPr id="1538" name="Google Shape;1538;p31"/>
          <p:cNvGrpSpPr/>
          <p:nvPr/>
        </p:nvGrpSpPr>
        <p:grpSpPr>
          <a:xfrm>
            <a:off x="6049517" y="6084570"/>
            <a:ext cx="1140460" cy="527685"/>
            <a:chOff x="6049517" y="6084570"/>
            <a:chExt cx="1140460" cy="527685"/>
          </a:xfrm>
        </p:grpSpPr>
        <p:sp>
          <p:nvSpPr>
            <p:cNvPr id="1539" name="Google Shape;1539;p31"/>
            <p:cNvSpPr/>
            <p:nvPr/>
          </p:nvSpPr>
          <p:spPr>
            <a:xfrm>
              <a:off x="6049517" y="6084570"/>
              <a:ext cx="1140460" cy="527685"/>
            </a:xfrm>
            <a:custGeom>
              <a:avLst/>
              <a:gdLst/>
              <a:ahLst/>
              <a:cxnLst/>
              <a:rect l="l" t="t" r="r" b="b"/>
              <a:pathLst>
                <a:path w="1140459" h="527684" extrusionOk="0">
                  <a:moveTo>
                    <a:pt x="1052067" y="0"/>
                  </a:moveTo>
                  <a:lnTo>
                    <a:pt x="87884" y="0"/>
                  </a:lnTo>
                  <a:lnTo>
                    <a:pt x="53685" y="6909"/>
                  </a:lnTo>
                  <a:lnTo>
                    <a:pt x="25749" y="25749"/>
                  </a:lnTo>
                  <a:lnTo>
                    <a:pt x="6909" y="53685"/>
                  </a:lnTo>
                  <a:lnTo>
                    <a:pt x="0" y="87883"/>
                  </a:lnTo>
                  <a:lnTo>
                    <a:pt x="0" y="439419"/>
                  </a:lnTo>
                  <a:lnTo>
                    <a:pt x="6909" y="473618"/>
                  </a:lnTo>
                  <a:lnTo>
                    <a:pt x="25749" y="501554"/>
                  </a:lnTo>
                  <a:lnTo>
                    <a:pt x="53685" y="520394"/>
                  </a:lnTo>
                  <a:lnTo>
                    <a:pt x="87884" y="527303"/>
                  </a:lnTo>
                  <a:lnTo>
                    <a:pt x="1052067" y="527303"/>
                  </a:lnTo>
                  <a:lnTo>
                    <a:pt x="1086266" y="520394"/>
                  </a:lnTo>
                  <a:lnTo>
                    <a:pt x="1114202" y="501554"/>
                  </a:lnTo>
                  <a:lnTo>
                    <a:pt x="1133042" y="473618"/>
                  </a:lnTo>
                  <a:lnTo>
                    <a:pt x="1139952" y="439419"/>
                  </a:lnTo>
                  <a:lnTo>
                    <a:pt x="1139952" y="87883"/>
                  </a:lnTo>
                  <a:lnTo>
                    <a:pt x="1133042" y="53685"/>
                  </a:lnTo>
                  <a:lnTo>
                    <a:pt x="1114202" y="25749"/>
                  </a:lnTo>
                  <a:lnTo>
                    <a:pt x="1086266" y="6909"/>
                  </a:lnTo>
                  <a:lnTo>
                    <a:pt x="1052067" y="0"/>
                  </a:lnTo>
                  <a:close/>
                </a:path>
              </a:pathLst>
            </a:custGeom>
            <a:solidFill>
              <a:srgbClr val="D3F7A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0" name="Google Shape;1540;p31"/>
            <p:cNvSpPr/>
            <p:nvPr/>
          </p:nvSpPr>
          <p:spPr>
            <a:xfrm>
              <a:off x="6049517" y="6084570"/>
              <a:ext cx="1140460" cy="527685"/>
            </a:xfrm>
            <a:custGeom>
              <a:avLst/>
              <a:gdLst/>
              <a:ahLst/>
              <a:cxnLst/>
              <a:rect l="l" t="t" r="r" b="b"/>
              <a:pathLst>
                <a:path w="1140459" h="527684" extrusionOk="0">
                  <a:moveTo>
                    <a:pt x="0" y="87883"/>
                  </a:moveTo>
                  <a:lnTo>
                    <a:pt x="6909" y="53685"/>
                  </a:lnTo>
                  <a:lnTo>
                    <a:pt x="25749" y="25749"/>
                  </a:lnTo>
                  <a:lnTo>
                    <a:pt x="53685" y="6909"/>
                  </a:lnTo>
                  <a:lnTo>
                    <a:pt x="87884" y="0"/>
                  </a:lnTo>
                  <a:lnTo>
                    <a:pt x="1052067" y="0"/>
                  </a:lnTo>
                  <a:lnTo>
                    <a:pt x="1086266" y="6909"/>
                  </a:lnTo>
                  <a:lnTo>
                    <a:pt x="1114202" y="25749"/>
                  </a:lnTo>
                  <a:lnTo>
                    <a:pt x="1133042" y="53685"/>
                  </a:lnTo>
                  <a:lnTo>
                    <a:pt x="1139952" y="87883"/>
                  </a:lnTo>
                  <a:lnTo>
                    <a:pt x="1139952" y="439419"/>
                  </a:lnTo>
                  <a:lnTo>
                    <a:pt x="1133042" y="473618"/>
                  </a:lnTo>
                  <a:lnTo>
                    <a:pt x="1114202" y="501554"/>
                  </a:lnTo>
                  <a:lnTo>
                    <a:pt x="1086266" y="520394"/>
                  </a:lnTo>
                  <a:lnTo>
                    <a:pt x="1052067" y="527303"/>
                  </a:lnTo>
                  <a:lnTo>
                    <a:pt x="87884" y="527303"/>
                  </a:lnTo>
                  <a:lnTo>
                    <a:pt x="53685" y="520394"/>
                  </a:lnTo>
                  <a:lnTo>
                    <a:pt x="25749" y="501554"/>
                  </a:lnTo>
                  <a:lnTo>
                    <a:pt x="6909" y="473618"/>
                  </a:lnTo>
                  <a:lnTo>
                    <a:pt x="0" y="439419"/>
                  </a:lnTo>
                  <a:lnTo>
                    <a:pt x="0" y="87883"/>
                  </a:lnTo>
                  <a:close/>
                </a:path>
              </a:pathLst>
            </a:custGeom>
            <a:noFill/>
            <a:ln w="25400" cap="flat" cmpd="sng">
              <a:solidFill>
                <a:srgbClr val="D3F7A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41" name="Google Shape;1541;p31"/>
          <p:cNvSpPr txBox="1"/>
          <p:nvPr/>
        </p:nvSpPr>
        <p:spPr>
          <a:xfrm>
            <a:off x="6154673" y="6196076"/>
            <a:ext cx="833119" cy="29972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s-ES" sz="900" b="1">
                <a:solidFill>
                  <a:schemeClr val="dk1"/>
                </a:solidFill>
                <a:latin typeface="Arial"/>
                <a:ea typeface="Arial"/>
                <a:cs typeface="Arial"/>
                <a:sym typeface="Arial"/>
              </a:rPr>
              <a:t>Porcentaje de uso  de sonda vesical</a:t>
            </a:r>
            <a:endParaRPr sz="900">
              <a:solidFill>
                <a:schemeClr val="dk1"/>
              </a:solidFill>
              <a:latin typeface="Arial"/>
              <a:ea typeface="Arial"/>
              <a:cs typeface="Arial"/>
              <a:sym typeface="Arial"/>
            </a:endParaRPr>
          </a:p>
        </p:txBody>
      </p:sp>
      <p:grpSp>
        <p:nvGrpSpPr>
          <p:cNvPr id="1542" name="Google Shape;1542;p31"/>
          <p:cNvGrpSpPr/>
          <p:nvPr/>
        </p:nvGrpSpPr>
        <p:grpSpPr>
          <a:xfrm>
            <a:off x="3638550" y="7486650"/>
            <a:ext cx="1114425" cy="502920"/>
            <a:chOff x="3638550" y="7486650"/>
            <a:chExt cx="1114425" cy="502920"/>
          </a:xfrm>
        </p:grpSpPr>
        <p:sp>
          <p:nvSpPr>
            <p:cNvPr id="1543" name="Google Shape;1543;p31"/>
            <p:cNvSpPr/>
            <p:nvPr/>
          </p:nvSpPr>
          <p:spPr>
            <a:xfrm>
              <a:off x="3638550" y="7486650"/>
              <a:ext cx="1114425" cy="502920"/>
            </a:xfrm>
            <a:custGeom>
              <a:avLst/>
              <a:gdLst/>
              <a:ahLst/>
              <a:cxnLst/>
              <a:rect l="l" t="t" r="r" b="b"/>
              <a:pathLst>
                <a:path w="1114425" h="502920" extrusionOk="0">
                  <a:moveTo>
                    <a:pt x="1030224" y="0"/>
                  </a:moveTo>
                  <a:lnTo>
                    <a:pt x="83820" y="0"/>
                  </a:lnTo>
                  <a:lnTo>
                    <a:pt x="51167" y="6578"/>
                  </a:lnTo>
                  <a:lnTo>
                    <a:pt x="24526" y="24526"/>
                  </a:lnTo>
                  <a:lnTo>
                    <a:pt x="6578" y="51167"/>
                  </a:lnTo>
                  <a:lnTo>
                    <a:pt x="0" y="83819"/>
                  </a:lnTo>
                  <a:lnTo>
                    <a:pt x="0" y="419100"/>
                  </a:lnTo>
                  <a:lnTo>
                    <a:pt x="6578" y="451726"/>
                  </a:lnTo>
                  <a:lnTo>
                    <a:pt x="24526" y="478369"/>
                  </a:lnTo>
                  <a:lnTo>
                    <a:pt x="51167" y="496332"/>
                  </a:lnTo>
                  <a:lnTo>
                    <a:pt x="83820" y="502919"/>
                  </a:lnTo>
                  <a:lnTo>
                    <a:pt x="1030224" y="502919"/>
                  </a:lnTo>
                  <a:lnTo>
                    <a:pt x="1062823" y="496332"/>
                  </a:lnTo>
                  <a:lnTo>
                    <a:pt x="1089469" y="478369"/>
                  </a:lnTo>
                  <a:lnTo>
                    <a:pt x="1107447" y="451726"/>
                  </a:lnTo>
                  <a:lnTo>
                    <a:pt x="1114044" y="419100"/>
                  </a:lnTo>
                  <a:lnTo>
                    <a:pt x="1114044" y="83819"/>
                  </a:lnTo>
                  <a:lnTo>
                    <a:pt x="1107447" y="51167"/>
                  </a:lnTo>
                  <a:lnTo>
                    <a:pt x="1089469" y="24526"/>
                  </a:lnTo>
                  <a:lnTo>
                    <a:pt x="1062823" y="6578"/>
                  </a:lnTo>
                  <a:lnTo>
                    <a:pt x="1030224" y="0"/>
                  </a:lnTo>
                  <a:close/>
                </a:path>
              </a:pathLst>
            </a:custGeom>
            <a:solidFill>
              <a:srgbClr val="B7DE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31"/>
            <p:cNvSpPr/>
            <p:nvPr/>
          </p:nvSpPr>
          <p:spPr>
            <a:xfrm>
              <a:off x="3638550" y="7486650"/>
              <a:ext cx="1114425" cy="502920"/>
            </a:xfrm>
            <a:custGeom>
              <a:avLst/>
              <a:gdLst/>
              <a:ahLst/>
              <a:cxnLst/>
              <a:rect l="l" t="t" r="r" b="b"/>
              <a:pathLst>
                <a:path w="1114425" h="502920" extrusionOk="0">
                  <a:moveTo>
                    <a:pt x="0" y="83819"/>
                  </a:moveTo>
                  <a:lnTo>
                    <a:pt x="6578" y="51167"/>
                  </a:lnTo>
                  <a:lnTo>
                    <a:pt x="24526" y="24526"/>
                  </a:lnTo>
                  <a:lnTo>
                    <a:pt x="51167" y="6578"/>
                  </a:lnTo>
                  <a:lnTo>
                    <a:pt x="83820" y="0"/>
                  </a:lnTo>
                  <a:lnTo>
                    <a:pt x="1030224" y="0"/>
                  </a:lnTo>
                  <a:lnTo>
                    <a:pt x="1062823" y="6578"/>
                  </a:lnTo>
                  <a:lnTo>
                    <a:pt x="1089469" y="24526"/>
                  </a:lnTo>
                  <a:lnTo>
                    <a:pt x="1107447" y="51167"/>
                  </a:lnTo>
                  <a:lnTo>
                    <a:pt x="1114044" y="83819"/>
                  </a:lnTo>
                  <a:lnTo>
                    <a:pt x="1114044" y="419100"/>
                  </a:lnTo>
                  <a:lnTo>
                    <a:pt x="1107447" y="451726"/>
                  </a:lnTo>
                  <a:lnTo>
                    <a:pt x="1089469" y="478369"/>
                  </a:lnTo>
                  <a:lnTo>
                    <a:pt x="1062823" y="496332"/>
                  </a:lnTo>
                  <a:lnTo>
                    <a:pt x="1030224" y="502919"/>
                  </a:lnTo>
                  <a:lnTo>
                    <a:pt x="83820" y="502919"/>
                  </a:lnTo>
                  <a:lnTo>
                    <a:pt x="51167" y="496332"/>
                  </a:lnTo>
                  <a:lnTo>
                    <a:pt x="24526" y="478369"/>
                  </a:lnTo>
                  <a:lnTo>
                    <a:pt x="6578" y="451726"/>
                  </a:lnTo>
                  <a:lnTo>
                    <a:pt x="0" y="419100"/>
                  </a:lnTo>
                  <a:lnTo>
                    <a:pt x="0" y="83819"/>
                  </a:lnTo>
                  <a:close/>
                </a:path>
              </a:pathLst>
            </a:custGeom>
            <a:noFill/>
            <a:ln w="25400" cap="flat" cmpd="sng">
              <a:solidFill>
                <a:srgbClr val="B7DEE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45" name="Google Shape;1545;p31"/>
          <p:cNvSpPr txBox="1"/>
          <p:nvPr/>
        </p:nvSpPr>
        <p:spPr>
          <a:xfrm>
            <a:off x="3742690" y="7517130"/>
            <a:ext cx="833119"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chemeClr val="dk1"/>
                </a:solidFill>
                <a:latin typeface="Arial"/>
                <a:ea typeface="Arial"/>
                <a:cs typeface="Arial"/>
                <a:sym typeface="Arial"/>
              </a:rPr>
              <a:t>Porcentaje de uso</a:t>
            </a:r>
            <a:endParaRPr sz="900">
              <a:solidFill>
                <a:schemeClr val="dk1"/>
              </a:solidFill>
              <a:latin typeface="Arial"/>
              <a:ea typeface="Arial"/>
              <a:cs typeface="Arial"/>
              <a:sym typeface="Arial"/>
            </a:endParaRPr>
          </a:p>
        </p:txBody>
      </p:sp>
      <p:sp>
        <p:nvSpPr>
          <p:cNvPr id="1546" name="Google Shape;1546;p31"/>
          <p:cNvSpPr txBox="1"/>
          <p:nvPr/>
        </p:nvSpPr>
        <p:spPr>
          <a:xfrm>
            <a:off x="3742690" y="7654290"/>
            <a:ext cx="473709" cy="29972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s-ES" sz="900" b="1">
                <a:solidFill>
                  <a:schemeClr val="dk1"/>
                </a:solidFill>
                <a:latin typeface="Arial"/>
                <a:ea typeface="Arial"/>
                <a:cs typeface="Arial"/>
                <a:sym typeface="Arial"/>
              </a:rPr>
              <a:t>de  ventilador</a:t>
            </a:r>
            <a:endParaRPr sz="900">
              <a:solidFill>
                <a:schemeClr val="dk1"/>
              </a:solidFill>
              <a:latin typeface="Arial"/>
              <a:ea typeface="Arial"/>
              <a:cs typeface="Arial"/>
              <a:sym typeface="Arial"/>
            </a:endParaRPr>
          </a:p>
        </p:txBody>
      </p:sp>
      <p:sp>
        <p:nvSpPr>
          <p:cNvPr id="1547" name="Google Shape;1547;p31"/>
          <p:cNvSpPr txBox="1"/>
          <p:nvPr/>
        </p:nvSpPr>
        <p:spPr>
          <a:xfrm>
            <a:off x="3554348" y="6644767"/>
            <a:ext cx="1149350" cy="50673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Adultos:	55,6%</a:t>
            </a:r>
            <a:endParaRPr sz="105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Pediátrica: 54,3%</a:t>
            </a:r>
            <a:endParaRPr sz="105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Neonatal:  48,3%</a:t>
            </a:r>
            <a:endParaRPr sz="1050">
              <a:solidFill>
                <a:schemeClr val="dk1"/>
              </a:solidFill>
              <a:latin typeface="Arial"/>
              <a:ea typeface="Arial"/>
              <a:cs typeface="Arial"/>
              <a:sym typeface="Arial"/>
            </a:endParaRPr>
          </a:p>
        </p:txBody>
      </p:sp>
      <p:sp>
        <p:nvSpPr>
          <p:cNvPr id="1548" name="Google Shape;1548;p31"/>
          <p:cNvSpPr txBox="1"/>
          <p:nvPr/>
        </p:nvSpPr>
        <p:spPr>
          <a:xfrm>
            <a:off x="4806822" y="6652386"/>
            <a:ext cx="2319655"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Adultos:	1,6**  </a:t>
            </a:r>
            <a:r>
              <a:rPr lang="es-ES" sz="1575" b="1" baseline="30000">
                <a:solidFill>
                  <a:schemeClr val="dk1"/>
                </a:solidFill>
                <a:latin typeface="Arial"/>
                <a:ea typeface="Arial"/>
                <a:cs typeface="Arial"/>
                <a:sym typeface="Arial"/>
              </a:rPr>
              <a:t>UCI Adultos:  60,5%</a:t>
            </a:r>
            <a:endParaRPr sz="1575" baseline="30000">
              <a:solidFill>
                <a:schemeClr val="dk1"/>
              </a:solidFill>
              <a:latin typeface="Arial"/>
              <a:ea typeface="Arial"/>
              <a:cs typeface="Arial"/>
              <a:sym typeface="Arial"/>
            </a:endParaRPr>
          </a:p>
        </p:txBody>
      </p:sp>
      <p:sp>
        <p:nvSpPr>
          <p:cNvPr id="1549" name="Google Shape;1549;p31"/>
          <p:cNvSpPr txBox="1"/>
          <p:nvPr/>
        </p:nvSpPr>
        <p:spPr>
          <a:xfrm>
            <a:off x="6036309" y="6804786"/>
            <a:ext cx="1115695"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Pediátrica:36,7%</a:t>
            </a:r>
            <a:endParaRPr sz="1050">
              <a:solidFill>
                <a:schemeClr val="dk1"/>
              </a:solidFill>
              <a:latin typeface="Arial"/>
              <a:ea typeface="Arial"/>
              <a:cs typeface="Arial"/>
              <a:sym typeface="Arial"/>
            </a:endParaRPr>
          </a:p>
        </p:txBody>
      </p:sp>
      <p:sp>
        <p:nvSpPr>
          <p:cNvPr id="1550" name="Google Shape;1550;p31"/>
          <p:cNvSpPr txBox="1"/>
          <p:nvPr/>
        </p:nvSpPr>
        <p:spPr>
          <a:xfrm>
            <a:off x="3679952" y="8055355"/>
            <a:ext cx="1149350"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Adultos:	39,1%</a:t>
            </a:r>
            <a:endParaRPr sz="1050">
              <a:solidFill>
                <a:schemeClr val="dk1"/>
              </a:solidFill>
              <a:latin typeface="Arial"/>
              <a:ea typeface="Arial"/>
              <a:cs typeface="Arial"/>
              <a:sym typeface="Arial"/>
            </a:endParaRPr>
          </a:p>
        </p:txBody>
      </p:sp>
      <p:sp>
        <p:nvSpPr>
          <p:cNvPr id="1551" name="Google Shape;1551;p31"/>
          <p:cNvSpPr txBox="1"/>
          <p:nvPr/>
        </p:nvSpPr>
        <p:spPr>
          <a:xfrm>
            <a:off x="3679952" y="8215376"/>
            <a:ext cx="1143635"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Pediátrica: 35,0%</a:t>
            </a:r>
            <a:endParaRPr sz="1050">
              <a:solidFill>
                <a:schemeClr val="dk1"/>
              </a:solidFill>
              <a:latin typeface="Arial"/>
              <a:ea typeface="Arial"/>
              <a:cs typeface="Arial"/>
              <a:sym typeface="Arial"/>
            </a:endParaRPr>
          </a:p>
        </p:txBody>
      </p:sp>
      <p:sp>
        <p:nvSpPr>
          <p:cNvPr id="1552" name="Google Shape;1552;p31"/>
          <p:cNvSpPr txBox="1"/>
          <p:nvPr/>
        </p:nvSpPr>
        <p:spPr>
          <a:xfrm>
            <a:off x="3679952" y="8375395"/>
            <a:ext cx="1143635"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UCI Neonatal:  17,2%</a:t>
            </a:r>
            <a:endParaRPr sz="1050">
              <a:solidFill>
                <a:schemeClr val="dk1"/>
              </a:solidFill>
              <a:latin typeface="Arial"/>
              <a:ea typeface="Arial"/>
              <a:cs typeface="Arial"/>
              <a:sym typeface="Arial"/>
            </a:endParaRPr>
          </a:p>
        </p:txBody>
      </p:sp>
      <p:sp>
        <p:nvSpPr>
          <p:cNvPr id="1553" name="Google Shape;1553;p31"/>
          <p:cNvSpPr txBox="1"/>
          <p:nvPr/>
        </p:nvSpPr>
        <p:spPr>
          <a:xfrm>
            <a:off x="110134" y="6043041"/>
            <a:ext cx="201104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chemeClr val="dk1"/>
                </a:solidFill>
                <a:latin typeface="Arial"/>
                <a:ea typeface="Arial"/>
                <a:cs typeface="Arial"/>
                <a:sym typeface="Arial"/>
              </a:rPr>
              <a:t>Número de agentes causales por tipo de IAD</a:t>
            </a:r>
            <a:endParaRPr sz="900">
              <a:solidFill>
                <a:schemeClr val="dk1"/>
              </a:solidFill>
              <a:latin typeface="Arial"/>
              <a:ea typeface="Arial"/>
              <a:cs typeface="Arial"/>
              <a:sym typeface="Arial"/>
            </a:endParaRPr>
          </a:p>
        </p:txBody>
      </p:sp>
      <p:sp>
        <p:nvSpPr>
          <p:cNvPr id="1554" name="Google Shape;1554;p31"/>
          <p:cNvSpPr txBox="1"/>
          <p:nvPr/>
        </p:nvSpPr>
        <p:spPr>
          <a:xfrm>
            <a:off x="56184" y="9013037"/>
            <a:ext cx="619760" cy="13208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700" b="1">
                <a:solidFill>
                  <a:schemeClr val="dk1"/>
                </a:solidFill>
                <a:latin typeface="Arial"/>
                <a:ea typeface="Arial"/>
                <a:cs typeface="Arial"/>
                <a:sym typeface="Arial"/>
              </a:rPr>
              <a:t>Fuente: SIVIGILA</a:t>
            </a:r>
            <a:endParaRPr sz="700">
              <a:solidFill>
                <a:schemeClr val="dk1"/>
              </a:solidFill>
              <a:latin typeface="Arial"/>
              <a:ea typeface="Arial"/>
              <a:cs typeface="Arial"/>
              <a:sym typeface="Arial"/>
            </a:endParaRPr>
          </a:p>
        </p:txBody>
      </p:sp>
      <p:grpSp>
        <p:nvGrpSpPr>
          <p:cNvPr id="1555" name="Google Shape;1555;p31"/>
          <p:cNvGrpSpPr/>
          <p:nvPr/>
        </p:nvGrpSpPr>
        <p:grpSpPr>
          <a:xfrm>
            <a:off x="180594" y="499872"/>
            <a:ext cx="5193029" cy="4647945"/>
            <a:chOff x="180594" y="499872"/>
            <a:chExt cx="5193029" cy="4647945"/>
          </a:xfrm>
        </p:grpSpPr>
        <p:sp>
          <p:nvSpPr>
            <p:cNvPr id="1556" name="Google Shape;1556;p31"/>
            <p:cNvSpPr/>
            <p:nvPr/>
          </p:nvSpPr>
          <p:spPr>
            <a:xfrm>
              <a:off x="180594" y="4891277"/>
              <a:ext cx="205740" cy="256540"/>
            </a:xfrm>
            <a:custGeom>
              <a:avLst/>
              <a:gdLst/>
              <a:ahLst/>
              <a:cxnLst/>
              <a:rect l="l" t="t" r="r" b="b"/>
              <a:pathLst>
                <a:path w="205740" h="256539" extrusionOk="0">
                  <a:moveTo>
                    <a:pt x="154305" y="0"/>
                  </a:moveTo>
                  <a:lnTo>
                    <a:pt x="51434" y="0"/>
                  </a:lnTo>
                  <a:lnTo>
                    <a:pt x="51434" y="153162"/>
                  </a:lnTo>
                  <a:lnTo>
                    <a:pt x="0" y="153162"/>
                  </a:lnTo>
                  <a:lnTo>
                    <a:pt x="102870" y="256032"/>
                  </a:lnTo>
                  <a:lnTo>
                    <a:pt x="205740" y="153162"/>
                  </a:lnTo>
                  <a:lnTo>
                    <a:pt x="154305" y="153162"/>
                  </a:lnTo>
                  <a:lnTo>
                    <a:pt x="154305"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31"/>
            <p:cNvSpPr/>
            <p:nvPr/>
          </p:nvSpPr>
          <p:spPr>
            <a:xfrm>
              <a:off x="180594" y="4891277"/>
              <a:ext cx="205740" cy="256540"/>
            </a:xfrm>
            <a:custGeom>
              <a:avLst/>
              <a:gdLst/>
              <a:ahLst/>
              <a:cxnLst/>
              <a:rect l="l" t="t" r="r" b="b"/>
              <a:pathLst>
                <a:path w="205740" h="256539" extrusionOk="0">
                  <a:moveTo>
                    <a:pt x="205740" y="153162"/>
                  </a:moveTo>
                  <a:lnTo>
                    <a:pt x="102870" y="256032"/>
                  </a:lnTo>
                  <a:lnTo>
                    <a:pt x="0" y="153162"/>
                  </a:lnTo>
                  <a:lnTo>
                    <a:pt x="51434" y="153162"/>
                  </a:lnTo>
                  <a:lnTo>
                    <a:pt x="51434" y="0"/>
                  </a:lnTo>
                  <a:lnTo>
                    <a:pt x="154305" y="0"/>
                  </a:lnTo>
                  <a:lnTo>
                    <a:pt x="154305" y="153162"/>
                  </a:lnTo>
                  <a:lnTo>
                    <a:pt x="205740" y="153162"/>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8" name="Google Shape;1558;p31"/>
            <p:cNvSpPr/>
            <p:nvPr/>
          </p:nvSpPr>
          <p:spPr>
            <a:xfrm>
              <a:off x="2837688" y="1781555"/>
              <a:ext cx="693420" cy="340360"/>
            </a:xfrm>
            <a:custGeom>
              <a:avLst/>
              <a:gdLst/>
              <a:ahLst/>
              <a:cxnLst/>
              <a:rect l="l" t="t" r="r" b="b"/>
              <a:pathLst>
                <a:path w="693420" h="340360" extrusionOk="0">
                  <a:moveTo>
                    <a:pt x="19812" y="0"/>
                  </a:moveTo>
                  <a:lnTo>
                    <a:pt x="0" y="0"/>
                  </a:lnTo>
                  <a:lnTo>
                    <a:pt x="0" y="339852"/>
                  </a:lnTo>
                  <a:lnTo>
                    <a:pt x="19812" y="339852"/>
                  </a:lnTo>
                  <a:lnTo>
                    <a:pt x="19812" y="0"/>
                  </a:lnTo>
                  <a:close/>
                </a:path>
                <a:path w="693420" h="340360" extrusionOk="0">
                  <a:moveTo>
                    <a:pt x="67056" y="193548"/>
                  </a:moveTo>
                  <a:lnTo>
                    <a:pt x="48768" y="193548"/>
                  </a:lnTo>
                  <a:lnTo>
                    <a:pt x="48768" y="339852"/>
                  </a:lnTo>
                  <a:lnTo>
                    <a:pt x="67056" y="339852"/>
                  </a:lnTo>
                  <a:lnTo>
                    <a:pt x="67056" y="193548"/>
                  </a:lnTo>
                  <a:close/>
                </a:path>
                <a:path w="693420" h="340360" extrusionOk="0">
                  <a:moveTo>
                    <a:pt x="115824" y="178308"/>
                  </a:moveTo>
                  <a:lnTo>
                    <a:pt x="96012" y="178308"/>
                  </a:lnTo>
                  <a:lnTo>
                    <a:pt x="96012" y="339852"/>
                  </a:lnTo>
                  <a:lnTo>
                    <a:pt x="115824" y="339852"/>
                  </a:lnTo>
                  <a:lnTo>
                    <a:pt x="115824" y="178308"/>
                  </a:lnTo>
                  <a:close/>
                </a:path>
                <a:path w="693420" h="340360" extrusionOk="0">
                  <a:moveTo>
                    <a:pt x="163068" y="161544"/>
                  </a:moveTo>
                  <a:lnTo>
                    <a:pt x="144780" y="161544"/>
                  </a:lnTo>
                  <a:lnTo>
                    <a:pt x="144780" y="339852"/>
                  </a:lnTo>
                  <a:lnTo>
                    <a:pt x="163068" y="339852"/>
                  </a:lnTo>
                  <a:lnTo>
                    <a:pt x="163068" y="161544"/>
                  </a:lnTo>
                  <a:close/>
                </a:path>
                <a:path w="693420" h="340360" extrusionOk="0">
                  <a:moveTo>
                    <a:pt x="211836" y="129540"/>
                  </a:moveTo>
                  <a:lnTo>
                    <a:pt x="192024" y="129540"/>
                  </a:lnTo>
                  <a:lnTo>
                    <a:pt x="192024" y="339852"/>
                  </a:lnTo>
                  <a:lnTo>
                    <a:pt x="211836" y="339852"/>
                  </a:lnTo>
                  <a:lnTo>
                    <a:pt x="211836" y="129540"/>
                  </a:lnTo>
                  <a:close/>
                </a:path>
                <a:path w="693420" h="340360" extrusionOk="0">
                  <a:moveTo>
                    <a:pt x="260604" y="129540"/>
                  </a:moveTo>
                  <a:lnTo>
                    <a:pt x="240792" y="129540"/>
                  </a:lnTo>
                  <a:lnTo>
                    <a:pt x="240792" y="339852"/>
                  </a:lnTo>
                  <a:lnTo>
                    <a:pt x="260604" y="339852"/>
                  </a:lnTo>
                  <a:lnTo>
                    <a:pt x="260604" y="129540"/>
                  </a:lnTo>
                  <a:close/>
                </a:path>
                <a:path w="693420" h="340360" extrusionOk="0">
                  <a:moveTo>
                    <a:pt x="307848" y="48768"/>
                  </a:moveTo>
                  <a:lnTo>
                    <a:pt x="288036" y="48768"/>
                  </a:lnTo>
                  <a:lnTo>
                    <a:pt x="288036" y="339852"/>
                  </a:lnTo>
                  <a:lnTo>
                    <a:pt x="307848" y="339852"/>
                  </a:lnTo>
                  <a:lnTo>
                    <a:pt x="307848" y="48768"/>
                  </a:lnTo>
                  <a:close/>
                </a:path>
                <a:path w="693420" h="340360" extrusionOk="0">
                  <a:moveTo>
                    <a:pt x="356616" y="146304"/>
                  </a:moveTo>
                  <a:lnTo>
                    <a:pt x="336804" y="146304"/>
                  </a:lnTo>
                  <a:lnTo>
                    <a:pt x="336804" y="339852"/>
                  </a:lnTo>
                  <a:lnTo>
                    <a:pt x="356616" y="339852"/>
                  </a:lnTo>
                  <a:lnTo>
                    <a:pt x="356616" y="146304"/>
                  </a:lnTo>
                  <a:close/>
                </a:path>
                <a:path w="693420" h="340360" extrusionOk="0">
                  <a:moveTo>
                    <a:pt x="403860" y="161544"/>
                  </a:moveTo>
                  <a:lnTo>
                    <a:pt x="385572" y="161544"/>
                  </a:lnTo>
                  <a:lnTo>
                    <a:pt x="385572" y="339852"/>
                  </a:lnTo>
                  <a:lnTo>
                    <a:pt x="403860" y="339852"/>
                  </a:lnTo>
                  <a:lnTo>
                    <a:pt x="403860" y="161544"/>
                  </a:lnTo>
                  <a:close/>
                </a:path>
                <a:path w="693420" h="340360" extrusionOk="0">
                  <a:moveTo>
                    <a:pt x="452615" y="129540"/>
                  </a:moveTo>
                  <a:lnTo>
                    <a:pt x="432803" y="129540"/>
                  </a:lnTo>
                  <a:lnTo>
                    <a:pt x="432803" y="339852"/>
                  </a:lnTo>
                  <a:lnTo>
                    <a:pt x="452615" y="339852"/>
                  </a:lnTo>
                  <a:lnTo>
                    <a:pt x="452615" y="129540"/>
                  </a:lnTo>
                  <a:close/>
                </a:path>
                <a:path w="693420" h="340360" extrusionOk="0">
                  <a:moveTo>
                    <a:pt x="499872" y="210312"/>
                  </a:moveTo>
                  <a:lnTo>
                    <a:pt x="481584" y="210312"/>
                  </a:lnTo>
                  <a:lnTo>
                    <a:pt x="481584" y="339852"/>
                  </a:lnTo>
                  <a:lnTo>
                    <a:pt x="499872" y="339852"/>
                  </a:lnTo>
                  <a:lnTo>
                    <a:pt x="499872" y="210312"/>
                  </a:lnTo>
                  <a:close/>
                </a:path>
                <a:path w="693420" h="340360" extrusionOk="0">
                  <a:moveTo>
                    <a:pt x="548640" y="161544"/>
                  </a:moveTo>
                  <a:lnTo>
                    <a:pt x="528828" y="161544"/>
                  </a:lnTo>
                  <a:lnTo>
                    <a:pt x="528828" y="339852"/>
                  </a:lnTo>
                  <a:lnTo>
                    <a:pt x="548640" y="339852"/>
                  </a:lnTo>
                  <a:lnTo>
                    <a:pt x="548640" y="161544"/>
                  </a:lnTo>
                  <a:close/>
                </a:path>
                <a:path w="693420" h="340360" extrusionOk="0">
                  <a:moveTo>
                    <a:pt x="597408" y="146304"/>
                  </a:moveTo>
                  <a:lnTo>
                    <a:pt x="577596" y="146304"/>
                  </a:lnTo>
                  <a:lnTo>
                    <a:pt x="577596" y="339852"/>
                  </a:lnTo>
                  <a:lnTo>
                    <a:pt x="597408" y="339852"/>
                  </a:lnTo>
                  <a:lnTo>
                    <a:pt x="597408" y="146304"/>
                  </a:lnTo>
                  <a:close/>
                </a:path>
                <a:path w="693420" h="340360" extrusionOk="0">
                  <a:moveTo>
                    <a:pt x="644652" y="242316"/>
                  </a:moveTo>
                  <a:lnTo>
                    <a:pt x="626364" y="242316"/>
                  </a:lnTo>
                  <a:lnTo>
                    <a:pt x="626364" y="339852"/>
                  </a:lnTo>
                  <a:lnTo>
                    <a:pt x="644652" y="339852"/>
                  </a:lnTo>
                  <a:lnTo>
                    <a:pt x="644652" y="242316"/>
                  </a:lnTo>
                  <a:close/>
                </a:path>
                <a:path w="693420" h="340360" extrusionOk="0">
                  <a:moveTo>
                    <a:pt x="693420" y="307848"/>
                  </a:moveTo>
                  <a:lnTo>
                    <a:pt x="673608" y="307848"/>
                  </a:lnTo>
                  <a:lnTo>
                    <a:pt x="673608" y="339852"/>
                  </a:lnTo>
                  <a:lnTo>
                    <a:pt x="693420" y="339852"/>
                  </a:lnTo>
                  <a:lnTo>
                    <a:pt x="693420" y="307848"/>
                  </a:lnTo>
                  <a:close/>
                </a:path>
              </a:pathLst>
            </a:custGeom>
            <a:solidFill>
              <a:srgbClr val="4571A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31"/>
            <p:cNvSpPr/>
            <p:nvPr/>
          </p:nvSpPr>
          <p:spPr>
            <a:xfrm>
              <a:off x="2782823" y="499872"/>
              <a:ext cx="2590800" cy="1653539"/>
            </a:xfrm>
            <a:custGeom>
              <a:avLst/>
              <a:gdLst/>
              <a:ahLst/>
              <a:cxnLst/>
              <a:rect l="l" t="t" r="r" b="b"/>
              <a:pathLst>
                <a:path w="2590800" h="1653539" extrusionOk="0">
                  <a:moveTo>
                    <a:pt x="41148" y="1621535"/>
                  </a:moveTo>
                  <a:lnTo>
                    <a:pt x="41148" y="0"/>
                  </a:lnTo>
                </a:path>
                <a:path w="2590800" h="1653539" extrusionOk="0">
                  <a:moveTo>
                    <a:pt x="0" y="1621535"/>
                  </a:moveTo>
                  <a:lnTo>
                    <a:pt x="41148" y="1621535"/>
                  </a:lnTo>
                </a:path>
                <a:path w="2590800" h="1653539" extrusionOk="0">
                  <a:moveTo>
                    <a:pt x="0" y="1296924"/>
                  </a:moveTo>
                  <a:lnTo>
                    <a:pt x="41148" y="1296924"/>
                  </a:lnTo>
                </a:path>
                <a:path w="2590800" h="1653539" extrusionOk="0">
                  <a:moveTo>
                    <a:pt x="0" y="973835"/>
                  </a:moveTo>
                  <a:lnTo>
                    <a:pt x="41148" y="973835"/>
                  </a:lnTo>
                </a:path>
                <a:path w="2590800" h="1653539" extrusionOk="0">
                  <a:moveTo>
                    <a:pt x="0" y="649224"/>
                  </a:moveTo>
                  <a:lnTo>
                    <a:pt x="41148" y="649224"/>
                  </a:lnTo>
                </a:path>
                <a:path w="2590800" h="1653539" extrusionOk="0">
                  <a:moveTo>
                    <a:pt x="0" y="324611"/>
                  </a:moveTo>
                  <a:lnTo>
                    <a:pt x="41148" y="324611"/>
                  </a:lnTo>
                </a:path>
                <a:path w="2590800" h="1653539" extrusionOk="0">
                  <a:moveTo>
                    <a:pt x="0" y="0"/>
                  </a:moveTo>
                  <a:lnTo>
                    <a:pt x="41148" y="0"/>
                  </a:lnTo>
                </a:path>
                <a:path w="2590800" h="1653539" extrusionOk="0">
                  <a:moveTo>
                    <a:pt x="41148" y="1621535"/>
                  </a:moveTo>
                  <a:lnTo>
                    <a:pt x="2590800" y="1621535"/>
                  </a:lnTo>
                </a:path>
                <a:path w="2590800" h="1653539" extrusionOk="0">
                  <a:moveTo>
                    <a:pt x="41148" y="1621535"/>
                  </a:moveTo>
                  <a:lnTo>
                    <a:pt x="41148" y="1653539"/>
                  </a:lnTo>
                </a:path>
                <a:path w="2590800" h="1653539" extrusionOk="0">
                  <a:moveTo>
                    <a:pt x="88392" y="1621535"/>
                  </a:moveTo>
                  <a:lnTo>
                    <a:pt x="88392" y="1653539"/>
                  </a:lnTo>
                </a:path>
                <a:path w="2590800" h="1653539" extrusionOk="0">
                  <a:moveTo>
                    <a:pt x="137159" y="1621535"/>
                  </a:moveTo>
                  <a:lnTo>
                    <a:pt x="137159" y="1653539"/>
                  </a:lnTo>
                </a:path>
                <a:path w="2590800" h="1653539" extrusionOk="0">
                  <a:moveTo>
                    <a:pt x="184403" y="1621535"/>
                  </a:moveTo>
                  <a:lnTo>
                    <a:pt x="184403" y="1653539"/>
                  </a:lnTo>
                </a:path>
                <a:path w="2590800" h="1653539" extrusionOk="0">
                  <a:moveTo>
                    <a:pt x="233171" y="1621535"/>
                  </a:moveTo>
                  <a:lnTo>
                    <a:pt x="233171" y="1653539"/>
                  </a:lnTo>
                </a:path>
                <a:path w="2590800" h="1653539" extrusionOk="0">
                  <a:moveTo>
                    <a:pt x="280415" y="1621535"/>
                  </a:moveTo>
                  <a:lnTo>
                    <a:pt x="280415" y="1653539"/>
                  </a:lnTo>
                </a:path>
                <a:path w="2590800" h="1653539" extrusionOk="0">
                  <a:moveTo>
                    <a:pt x="329183" y="1621535"/>
                  </a:moveTo>
                  <a:lnTo>
                    <a:pt x="329183" y="1653539"/>
                  </a:lnTo>
                </a:path>
                <a:path w="2590800" h="1653539" extrusionOk="0">
                  <a:moveTo>
                    <a:pt x="377951" y="1621535"/>
                  </a:moveTo>
                  <a:lnTo>
                    <a:pt x="377951" y="1653539"/>
                  </a:lnTo>
                </a:path>
                <a:path w="2590800" h="1653539" extrusionOk="0">
                  <a:moveTo>
                    <a:pt x="425195" y="1621535"/>
                  </a:moveTo>
                  <a:lnTo>
                    <a:pt x="425195" y="1653539"/>
                  </a:lnTo>
                </a:path>
                <a:path w="2590800" h="1653539" extrusionOk="0">
                  <a:moveTo>
                    <a:pt x="473963" y="1621535"/>
                  </a:moveTo>
                  <a:lnTo>
                    <a:pt x="473963" y="1653539"/>
                  </a:lnTo>
                </a:path>
                <a:path w="2590800" h="1653539" extrusionOk="0">
                  <a:moveTo>
                    <a:pt x="521208" y="1621535"/>
                  </a:moveTo>
                  <a:lnTo>
                    <a:pt x="521208" y="1653539"/>
                  </a:lnTo>
                </a:path>
                <a:path w="2590800" h="1653539" extrusionOk="0">
                  <a:moveTo>
                    <a:pt x="569976" y="1621535"/>
                  </a:moveTo>
                  <a:lnTo>
                    <a:pt x="569976" y="1653539"/>
                  </a:lnTo>
                </a:path>
                <a:path w="2590800" h="1653539" extrusionOk="0">
                  <a:moveTo>
                    <a:pt x="618743" y="1621535"/>
                  </a:moveTo>
                  <a:lnTo>
                    <a:pt x="618743" y="1653539"/>
                  </a:lnTo>
                </a:path>
                <a:path w="2590800" h="1653539" extrusionOk="0">
                  <a:moveTo>
                    <a:pt x="665988" y="1621535"/>
                  </a:moveTo>
                  <a:lnTo>
                    <a:pt x="665988" y="1653539"/>
                  </a:lnTo>
                </a:path>
                <a:path w="2590800" h="1653539" extrusionOk="0">
                  <a:moveTo>
                    <a:pt x="714755" y="1621535"/>
                  </a:moveTo>
                  <a:lnTo>
                    <a:pt x="714755" y="1653539"/>
                  </a:lnTo>
                </a:path>
                <a:path w="2590800" h="1653539" extrusionOk="0">
                  <a:moveTo>
                    <a:pt x="762000" y="1621535"/>
                  </a:moveTo>
                  <a:lnTo>
                    <a:pt x="762000" y="1653539"/>
                  </a:lnTo>
                </a:path>
                <a:path w="2590800" h="1653539" extrusionOk="0">
                  <a:moveTo>
                    <a:pt x="810767" y="1621535"/>
                  </a:moveTo>
                  <a:lnTo>
                    <a:pt x="810767" y="1653539"/>
                  </a:lnTo>
                </a:path>
                <a:path w="2590800" h="1653539" extrusionOk="0">
                  <a:moveTo>
                    <a:pt x="858012" y="1621535"/>
                  </a:moveTo>
                  <a:lnTo>
                    <a:pt x="858012" y="1653539"/>
                  </a:lnTo>
                </a:path>
                <a:path w="2590800" h="1653539" extrusionOk="0">
                  <a:moveTo>
                    <a:pt x="906779" y="1621535"/>
                  </a:moveTo>
                  <a:lnTo>
                    <a:pt x="906779" y="1653539"/>
                  </a:lnTo>
                </a:path>
                <a:path w="2590800" h="1653539" extrusionOk="0">
                  <a:moveTo>
                    <a:pt x="955548" y="1621535"/>
                  </a:moveTo>
                  <a:lnTo>
                    <a:pt x="955548" y="1653539"/>
                  </a:lnTo>
                </a:path>
                <a:path w="2590800" h="1653539" extrusionOk="0">
                  <a:moveTo>
                    <a:pt x="1002791" y="1621535"/>
                  </a:moveTo>
                  <a:lnTo>
                    <a:pt x="1002791" y="1653539"/>
                  </a:lnTo>
                </a:path>
                <a:path w="2590800" h="1653539" extrusionOk="0">
                  <a:moveTo>
                    <a:pt x="1051560" y="1621535"/>
                  </a:moveTo>
                  <a:lnTo>
                    <a:pt x="1051560" y="1653539"/>
                  </a:lnTo>
                </a:path>
                <a:path w="2590800" h="1653539" extrusionOk="0">
                  <a:moveTo>
                    <a:pt x="1098803" y="1621535"/>
                  </a:moveTo>
                  <a:lnTo>
                    <a:pt x="1098803" y="1653539"/>
                  </a:lnTo>
                </a:path>
                <a:path w="2590800" h="1653539" extrusionOk="0">
                  <a:moveTo>
                    <a:pt x="1147572" y="1621535"/>
                  </a:moveTo>
                  <a:lnTo>
                    <a:pt x="1147572" y="1653539"/>
                  </a:lnTo>
                </a:path>
                <a:path w="2590800" h="1653539" extrusionOk="0">
                  <a:moveTo>
                    <a:pt x="1194815" y="1621535"/>
                  </a:moveTo>
                  <a:lnTo>
                    <a:pt x="1194815" y="1653539"/>
                  </a:lnTo>
                </a:path>
                <a:path w="2590800" h="1653539" extrusionOk="0">
                  <a:moveTo>
                    <a:pt x="1243584" y="1621535"/>
                  </a:moveTo>
                  <a:lnTo>
                    <a:pt x="1243584" y="1653539"/>
                  </a:lnTo>
                </a:path>
                <a:path w="2590800" h="1653539" extrusionOk="0">
                  <a:moveTo>
                    <a:pt x="1292352" y="1621535"/>
                  </a:moveTo>
                  <a:lnTo>
                    <a:pt x="1292352" y="1653539"/>
                  </a:lnTo>
                </a:path>
                <a:path w="2590800" h="1653539" extrusionOk="0">
                  <a:moveTo>
                    <a:pt x="1339596" y="1621535"/>
                  </a:moveTo>
                  <a:lnTo>
                    <a:pt x="1339596" y="1653539"/>
                  </a:lnTo>
                </a:path>
                <a:path w="2590800" h="1653539" extrusionOk="0">
                  <a:moveTo>
                    <a:pt x="1388364" y="1621535"/>
                  </a:moveTo>
                  <a:lnTo>
                    <a:pt x="1388364" y="1653539"/>
                  </a:lnTo>
                </a:path>
                <a:path w="2590800" h="1653539" extrusionOk="0">
                  <a:moveTo>
                    <a:pt x="1435608" y="1621535"/>
                  </a:moveTo>
                  <a:lnTo>
                    <a:pt x="1435608" y="1653539"/>
                  </a:lnTo>
                </a:path>
                <a:path w="2590800" h="1653539" extrusionOk="0">
                  <a:moveTo>
                    <a:pt x="1484376" y="1621535"/>
                  </a:moveTo>
                  <a:lnTo>
                    <a:pt x="1484376" y="1653539"/>
                  </a:lnTo>
                </a:path>
                <a:path w="2590800" h="1653539" extrusionOk="0">
                  <a:moveTo>
                    <a:pt x="1533143" y="1621535"/>
                  </a:moveTo>
                  <a:lnTo>
                    <a:pt x="1533143" y="1653539"/>
                  </a:lnTo>
                </a:path>
                <a:path w="2590800" h="1653539" extrusionOk="0">
                  <a:moveTo>
                    <a:pt x="1580388" y="1621535"/>
                  </a:moveTo>
                  <a:lnTo>
                    <a:pt x="1580388" y="1653539"/>
                  </a:lnTo>
                </a:path>
                <a:path w="2590800" h="1653539" extrusionOk="0">
                  <a:moveTo>
                    <a:pt x="1629155" y="1621535"/>
                  </a:moveTo>
                  <a:lnTo>
                    <a:pt x="1629155" y="1653539"/>
                  </a:lnTo>
                </a:path>
                <a:path w="2590800" h="1653539" extrusionOk="0">
                  <a:moveTo>
                    <a:pt x="1676400" y="1621535"/>
                  </a:moveTo>
                  <a:lnTo>
                    <a:pt x="1676400" y="1653539"/>
                  </a:lnTo>
                </a:path>
                <a:path w="2590800" h="1653539" extrusionOk="0">
                  <a:moveTo>
                    <a:pt x="1725167" y="1621535"/>
                  </a:moveTo>
                  <a:lnTo>
                    <a:pt x="1725167" y="1653539"/>
                  </a:lnTo>
                </a:path>
                <a:path w="2590800" h="1653539" extrusionOk="0">
                  <a:moveTo>
                    <a:pt x="1772412" y="1621535"/>
                  </a:moveTo>
                  <a:lnTo>
                    <a:pt x="1772412" y="1653539"/>
                  </a:lnTo>
                </a:path>
                <a:path w="2590800" h="1653539" extrusionOk="0">
                  <a:moveTo>
                    <a:pt x="1821179" y="1621535"/>
                  </a:moveTo>
                  <a:lnTo>
                    <a:pt x="1821179" y="1653539"/>
                  </a:lnTo>
                </a:path>
                <a:path w="2590800" h="1653539" extrusionOk="0">
                  <a:moveTo>
                    <a:pt x="1869948" y="1621535"/>
                  </a:moveTo>
                  <a:lnTo>
                    <a:pt x="1869948" y="1653539"/>
                  </a:lnTo>
                </a:path>
                <a:path w="2590800" h="1653539" extrusionOk="0">
                  <a:moveTo>
                    <a:pt x="1917191" y="1621535"/>
                  </a:moveTo>
                  <a:lnTo>
                    <a:pt x="1917191" y="1653539"/>
                  </a:lnTo>
                </a:path>
                <a:path w="2590800" h="1653539" extrusionOk="0">
                  <a:moveTo>
                    <a:pt x="1965960" y="1621535"/>
                  </a:moveTo>
                  <a:lnTo>
                    <a:pt x="1965960" y="1653539"/>
                  </a:lnTo>
                </a:path>
                <a:path w="2590800" h="1653539" extrusionOk="0">
                  <a:moveTo>
                    <a:pt x="2013203" y="1621535"/>
                  </a:moveTo>
                  <a:lnTo>
                    <a:pt x="2013203" y="1653539"/>
                  </a:lnTo>
                </a:path>
                <a:path w="2590800" h="1653539" extrusionOk="0">
                  <a:moveTo>
                    <a:pt x="2061972" y="1621535"/>
                  </a:moveTo>
                  <a:lnTo>
                    <a:pt x="2061972" y="1653539"/>
                  </a:lnTo>
                </a:path>
                <a:path w="2590800" h="1653539" extrusionOk="0">
                  <a:moveTo>
                    <a:pt x="2109216" y="1621535"/>
                  </a:moveTo>
                  <a:lnTo>
                    <a:pt x="2109216" y="1653539"/>
                  </a:lnTo>
                </a:path>
                <a:path w="2590800" h="1653539" extrusionOk="0">
                  <a:moveTo>
                    <a:pt x="2157984" y="1621535"/>
                  </a:moveTo>
                  <a:lnTo>
                    <a:pt x="2157984" y="1653539"/>
                  </a:lnTo>
                </a:path>
                <a:path w="2590800" h="1653539" extrusionOk="0">
                  <a:moveTo>
                    <a:pt x="2206752" y="1621535"/>
                  </a:moveTo>
                  <a:lnTo>
                    <a:pt x="2206752" y="1653539"/>
                  </a:lnTo>
                </a:path>
                <a:path w="2590800" h="1653539" extrusionOk="0">
                  <a:moveTo>
                    <a:pt x="2253996" y="1621535"/>
                  </a:moveTo>
                  <a:lnTo>
                    <a:pt x="2253996" y="1653539"/>
                  </a:lnTo>
                </a:path>
                <a:path w="2590800" h="1653539" extrusionOk="0">
                  <a:moveTo>
                    <a:pt x="2302764" y="1621535"/>
                  </a:moveTo>
                  <a:lnTo>
                    <a:pt x="2302764" y="1653539"/>
                  </a:lnTo>
                </a:path>
                <a:path w="2590800" h="1653539" extrusionOk="0">
                  <a:moveTo>
                    <a:pt x="2350008" y="1621535"/>
                  </a:moveTo>
                  <a:lnTo>
                    <a:pt x="2350008" y="1653539"/>
                  </a:lnTo>
                </a:path>
                <a:path w="2590800" h="1653539" extrusionOk="0">
                  <a:moveTo>
                    <a:pt x="2398776" y="1621535"/>
                  </a:moveTo>
                  <a:lnTo>
                    <a:pt x="2398776" y="1653539"/>
                  </a:lnTo>
                </a:path>
                <a:path w="2590800" h="1653539" extrusionOk="0">
                  <a:moveTo>
                    <a:pt x="2447543" y="1621535"/>
                  </a:moveTo>
                  <a:lnTo>
                    <a:pt x="2447543" y="1653539"/>
                  </a:lnTo>
                </a:path>
                <a:path w="2590800" h="1653539" extrusionOk="0">
                  <a:moveTo>
                    <a:pt x="2494788" y="1621535"/>
                  </a:moveTo>
                  <a:lnTo>
                    <a:pt x="2494788" y="1653539"/>
                  </a:lnTo>
                </a:path>
                <a:path w="2590800" h="1653539" extrusionOk="0">
                  <a:moveTo>
                    <a:pt x="2543555" y="1621535"/>
                  </a:moveTo>
                  <a:lnTo>
                    <a:pt x="2543555" y="1653539"/>
                  </a:lnTo>
                </a:path>
                <a:path w="2590800" h="1653539" extrusionOk="0">
                  <a:moveTo>
                    <a:pt x="2590800" y="1621535"/>
                  </a:moveTo>
                  <a:lnTo>
                    <a:pt x="2590800" y="1653539"/>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31"/>
            <p:cNvSpPr/>
            <p:nvPr/>
          </p:nvSpPr>
          <p:spPr>
            <a:xfrm>
              <a:off x="2847594" y="630174"/>
              <a:ext cx="2502535" cy="1492250"/>
            </a:xfrm>
            <a:custGeom>
              <a:avLst/>
              <a:gdLst/>
              <a:ahLst/>
              <a:cxnLst/>
              <a:rect l="l" t="t" r="r" b="b"/>
              <a:pathLst>
                <a:path w="2502535" h="1492250" extrusionOk="0">
                  <a:moveTo>
                    <a:pt x="0" y="713231"/>
                  </a:moveTo>
                  <a:lnTo>
                    <a:pt x="47243" y="908303"/>
                  </a:lnTo>
                  <a:lnTo>
                    <a:pt x="96012" y="649224"/>
                  </a:lnTo>
                  <a:lnTo>
                    <a:pt x="144780" y="778764"/>
                  </a:lnTo>
                  <a:lnTo>
                    <a:pt x="192024" y="827531"/>
                  </a:lnTo>
                  <a:lnTo>
                    <a:pt x="240792" y="891540"/>
                  </a:lnTo>
                  <a:lnTo>
                    <a:pt x="288036" y="1135379"/>
                  </a:lnTo>
                  <a:lnTo>
                    <a:pt x="336804" y="1184148"/>
                  </a:lnTo>
                  <a:lnTo>
                    <a:pt x="384048" y="1101852"/>
                  </a:lnTo>
                  <a:lnTo>
                    <a:pt x="432816" y="1118616"/>
                  </a:lnTo>
                  <a:lnTo>
                    <a:pt x="481583" y="1021079"/>
                  </a:lnTo>
                  <a:lnTo>
                    <a:pt x="528828" y="1005840"/>
                  </a:lnTo>
                  <a:lnTo>
                    <a:pt x="577595" y="810768"/>
                  </a:lnTo>
                  <a:lnTo>
                    <a:pt x="624840" y="307848"/>
                  </a:lnTo>
                  <a:lnTo>
                    <a:pt x="673607" y="227075"/>
                  </a:lnTo>
                  <a:lnTo>
                    <a:pt x="722376" y="275844"/>
                  </a:lnTo>
                  <a:lnTo>
                    <a:pt x="769619" y="161544"/>
                  </a:lnTo>
                  <a:lnTo>
                    <a:pt x="818388" y="146303"/>
                  </a:lnTo>
                  <a:lnTo>
                    <a:pt x="865632" y="0"/>
                  </a:lnTo>
                  <a:lnTo>
                    <a:pt x="914400" y="827531"/>
                  </a:lnTo>
                  <a:lnTo>
                    <a:pt x="961644" y="422148"/>
                  </a:lnTo>
                  <a:lnTo>
                    <a:pt x="1010411" y="600455"/>
                  </a:lnTo>
                  <a:lnTo>
                    <a:pt x="1059180" y="243840"/>
                  </a:lnTo>
                  <a:lnTo>
                    <a:pt x="1106423" y="469392"/>
                  </a:lnTo>
                  <a:lnTo>
                    <a:pt x="1155192" y="518159"/>
                  </a:lnTo>
                  <a:lnTo>
                    <a:pt x="1202435" y="566927"/>
                  </a:lnTo>
                  <a:lnTo>
                    <a:pt x="1251204" y="518159"/>
                  </a:lnTo>
                  <a:lnTo>
                    <a:pt x="1299971" y="649224"/>
                  </a:lnTo>
                  <a:lnTo>
                    <a:pt x="1347216" y="745235"/>
                  </a:lnTo>
                  <a:lnTo>
                    <a:pt x="1395983" y="778764"/>
                  </a:lnTo>
                  <a:lnTo>
                    <a:pt x="1443228" y="923544"/>
                  </a:lnTo>
                  <a:lnTo>
                    <a:pt x="1491995" y="1232916"/>
                  </a:lnTo>
                  <a:lnTo>
                    <a:pt x="1539240" y="1053083"/>
                  </a:lnTo>
                  <a:lnTo>
                    <a:pt x="1588008" y="1199387"/>
                  </a:lnTo>
                  <a:lnTo>
                    <a:pt x="1636776" y="1021079"/>
                  </a:lnTo>
                  <a:lnTo>
                    <a:pt x="1684020" y="1086611"/>
                  </a:lnTo>
                  <a:lnTo>
                    <a:pt x="1732788" y="1216152"/>
                  </a:lnTo>
                  <a:lnTo>
                    <a:pt x="1780032" y="1101852"/>
                  </a:lnTo>
                  <a:lnTo>
                    <a:pt x="1828800" y="1167383"/>
                  </a:lnTo>
                  <a:lnTo>
                    <a:pt x="1876044" y="1167383"/>
                  </a:lnTo>
                  <a:lnTo>
                    <a:pt x="1924811" y="1086611"/>
                  </a:lnTo>
                  <a:lnTo>
                    <a:pt x="1973580" y="1135379"/>
                  </a:lnTo>
                  <a:lnTo>
                    <a:pt x="2020823" y="1184148"/>
                  </a:lnTo>
                  <a:lnTo>
                    <a:pt x="2069592" y="1167383"/>
                  </a:lnTo>
                  <a:lnTo>
                    <a:pt x="2116835" y="1118616"/>
                  </a:lnTo>
                  <a:lnTo>
                    <a:pt x="2165604" y="1232916"/>
                  </a:lnTo>
                  <a:lnTo>
                    <a:pt x="2214372" y="1118616"/>
                  </a:lnTo>
                  <a:lnTo>
                    <a:pt x="2261616" y="1199387"/>
                  </a:lnTo>
                  <a:lnTo>
                    <a:pt x="2310384" y="1313687"/>
                  </a:lnTo>
                  <a:lnTo>
                    <a:pt x="2357628" y="1248155"/>
                  </a:lnTo>
                  <a:lnTo>
                    <a:pt x="2406396" y="1280159"/>
                  </a:lnTo>
                  <a:lnTo>
                    <a:pt x="2453640" y="1264920"/>
                  </a:lnTo>
                  <a:lnTo>
                    <a:pt x="2502408" y="1491996"/>
                  </a:lnTo>
                </a:path>
              </a:pathLst>
            </a:custGeom>
            <a:noFill/>
            <a:ln w="28550" cap="flat" cmpd="sng">
              <a:solidFill>
                <a:srgbClr val="BEBEBE"/>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1" name="Google Shape;1561;p31"/>
            <p:cNvSpPr/>
            <p:nvPr/>
          </p:nvSpPr>
          <p:spPr>
            <a:xfrm>
              <a:off x="2847594" y="1587246"/>
              <a:ext cx="2453640" cy="437515"/>
            </a:xfrm>
            <a:custGeom>
              <a:avLst/>
              <a:gdLst/>
              <a:ahLst/>
              <a:cxnLst/>
              <a:rect l="l" t="t" r="r" b="b"/>
              <a:pathLst>
                <a:path w="2453640" h="437514" extrusionOk="0">
                  <a:moveTo>
                    <a:pt x="0" y="161544"/>
                  </a:moveTo>
                  <a:lnTo>
                    <a:pt x="47243" y="210311"/>
                  </a:lnTo>
                  <a:lnTo>
                    <a:pt x="96012" y="48768"/>
                  </a:lnTo>
                  <a:lnTo>
                    <a:pt x="144780" y="0"/>
                  </a:lnTo>
                  <a:lnTo>
                    <a:pt x="192024" y="129539"/>
                  </a:lnTo>
                  <a:lnTo>
                    <a:pt x="240792" y="161544"/>
                  </a:lnTo>
                  <a:lnTo>
                    <a:pt x="288036" y="144779"/>
                  </a:lnTo>
                  <a:lnTo>
                    <a:pt x="336804" y="259079"/>
                  </a:lnTo>
                  <a:lnTo>
                    <a:pt x="384048" y="275844"/>
                  </a:lnTo>
                  <a:lnTo>
                    <a:pt x="432816" y="307848"/>
                  </a:lnTo>
                  <a:lnTo>
                    <a:pt x="481583" y="227075"/>
                  </a:lnTo>
                  <a:lnTo>
                    <a:pt x="528828" y="323087"/>
                  </a:lnTo>
                  <a:lnTo>
                    <a:pt x="577595" y="307848"/>
                  </a:lnTo>
                  <a:lnTo>
                    <a:pt x="624840" y="193548"/>
                  </a:lnTo>
                  <a:lnTo>
                    <a:pt x="673607" y="371855"/>
                  </a:lnTo>
                  <a:lnTo>
                    <a:pt x="722376" y="323087"/>
                  </a:lnTo>
                  <a:lnTo>
                    <a:pt x="769619" y="371855"/>
                  </a:lnTo>
                  <a:lnTo>
                    <a:pt x="818388" y="275844"/>
                  </a:lnTo>
                  <a:lnTo>
                    <a:pt x="865632" y="339851"/>
                  </a:lnTo>
                  <a:lnTo>
                    <a:pt x="914400" y="307848"/>
                  </a:lnTo>
                  <a:lnTo>
                    <a:pt x="961644" y="291083"/>
                  </a:lnTo>
                  <a:lnTo>
                    <a:pt x="1010411" y="371855"/>
                  </a:lnTo>
                  <a:lnTo>
                    <a:pt x="1059180" y="307848"/>
                  </a:lnTo>
                  <a:lnTo>
                    <a:pt x="1106423" y="307848"/>
                  </a:lnTo>
                  <a:lnTo>
                    <a:pt x="1155192" y="307848"/>
                  </a:lnTo>
                  <a:lnTo>
                    <a:pt x="1202435" y="259079"/>
                  </a:lnTo>
                  <a:lnTo>
                    <a:pt x="1251204" y="339851"/>
                  </a:lnTo>
                  <a:lnTo>
                    <a:pt x="1299971" y="210311"/>
                  </a:lnTo>
                  <a:lnTo>
                    <a:pt x="1347216" y="291083"/>
                  </a:lnTo>
                  <a:lnTo>
                    <a:pt x="1395983" y="356615"/>
                  </a:lnTo>
                  <a:lnTo>
                    <a:pt x="1443228" y="356615"/>
                  </a:lnTo>
                  <a:lnTo>
                    <a:pt x="1491995" y="307848"/>
                  </a:lnTo>
                  <a:lnTo>
                    <a:pt x="1539240" y="371855"/>
                  </a:lnTo>
                  <a:lnTo>
                    <a:pt x="1588008" y="356615"/>
                  </a:lnTo>
                  <a:lnTo>
                    <a:pt x="1636776" y="437387"/>
                  </a:lnTo>
                  <a:lnTo>
                    <a:pt x="1684020" y="339851"/>
                  </a:lnTo>
                  <a:lnTo>
                    <a:pt x="1732788" y="275844"/>
                  </a:lnTo>
                  <a:lnTo>
                    <a:pt x="1780032" y="356615"/>
                  </a:lnTo>
                  <a:lnTo>
                    <a:pt x="1828800" y="388620"/>
                  </a:lnTo>
                  <a:lnTo>
                    <a:pt x="1876044" y="371855"/>
                  </a:lnTo>
                  <a:lnTo>
                    <a:pt x="1924811" y="275844"/>
                  </a:lnTo>
                  <a:lnTo>
                    <a:pt x="1973580" y="405383"/>
                  </a:lnTo>
                  <a:lnTo>
                    <a:pt x="2020823" y="178307"/>
                  </a:lnTo>
                  <a:lnTo>
                    <a:pt x="2069592" y="420624"/>
                  </a:lnTo>
                  <a:lnTo>
                    <a:pt x="2116835" y="323087"/>
                  </a:lnTo>
                  <a:lnTo>
                    <a:pt x="2165604" y="323087"/>
                  </a:lnTo>
                  <a:lnTo>
                    <a:pt x="2214372" y="275844"/>
                  </a:lnTo>
                  <a:lnTo>
                    <a:pt x="2261616" y="259079"/>
                  </a:lnTo>
                  <a:lnTo>
                    <a:pt x="2310384" y="356615"/>
                  </a:lnTo>
                  <a:lnTo>
                    <a:pt x="2357628" y="420624"/>
                  </a:lnTo>
                  <a:lnTo>
                    <a:pt x="2406396" y="275844"/>
                  </a:lnTo>
                  <a:lnTo>
                    <a:pt x="2453640" y="356615"/>
                  </a:lnTo>
                </a:path>
              </a:pathLst>
            </a:custGeom>
            <a:noFill/>
            <a:ln w="2857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31"/>
            <p:cNvSpPr/>
            <p:nvPr/>
          </p:nvSpPr>
          <p:spPr>
            <a:xfrm>
              <a:off x="2847594" y="1788413"/>
              <a:ext cx="2502535" cy="0"/>
            </a:xfrm>
            <a:custGeom>
              <a:avLst/>
              <a:gdLst/>
              <a:ahLst/>
              <a:cxnLst/>
              <a:rect l="l" t="t" r="r" b="b"/>
              <a:pathLst>
                <a:path w="2502535" h="120000" extrusionOk="0">
                  <a:moveTo>
                    <a:pt x="0" y="0"/>
                  </a:moveTo>
                  <a:lnTo>
                    <a:pt x="0" y="0"/>
                  </a:lnTo>
                  <a:lnTo>
                    <a:pt x="2453640" y="0"/>
                  </a:lnTo>
                  <a:lnTo>
                    <a:pt x="2502408" y="0"/>
                  </a:lnTo>
                </a:path>
              </a:pathLst>
            </a:custGeom>
            <a:noFill/>
            <a:ln w="28575" cap="flat" cmpd="sng">
              <a:solidFill>
                <a:srgbClr val="C0504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31"/>
            <p:cNvSpPr/>
            <p:nvPr/>
          </p:nvSpPr>
          <p:spPr>
            <a:xfrm>
              <a:off x="2847594" y="1884425"/>
              <a:ext cx="2502535" cy="0"/>
            </a:xfrm>
            <a:custGeom>
              <a:avLst/>
              <a:gdLst/>
              <a:ahLst/>
              <a:cxnLst/>
              <a:rect l="l" t="t" r="r" b="b"/>
              <a:pathLst>
                <a:path w="2502535" h="120000" extrusionOk="0">
                  <a:moveTo>
                    <a:pt x="0" y="0"/>
                  </a:moveTo>
                  <a:lnTo>
                    <a:pt x="0" y="0"/>
                  </a:lnTo>
                  <a:lnTo>
                    <a:pt x="2453640" y="0"/>
                  </a:lnTo>
                  <a:lnTo>
                    <a:pt x="2502408" y="0"/>
                  </a:lnTo>
                </a:path>
              </a:pathLst>
            </a:custGeom>
            <a:noFill/>
            <a:ln w="28575" cap="flat" cmpd="sng">
              <a:solidFill>
                <a:srgbClr val="E36C0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31"/>
            <p:cNvSpPr/>
            <p:nvPr/>
          </p:nvSpPr>
          <p:spPr>
            <a:xfrm>
              <a:off x="2847594" y="1980438"/>
              <a:ext cx="2502535" cy="0"/>
            </a:xfrm>
            <a:custGeom>
              <a:avLst/>
              <a:gdLst/>
              <a:ahLst/>
              <a:cxnLst/>
              <a:rect l="l" t="t" r="r" b="b"/>
              <a:pathLst>
                <a:path w="2502535" h="120000" extrusionOk="0">
                  <a:moveTo>
                    <a:pt x="0" y="0"/>
                  </a:moveTo>
                  <a:lnTo>
                    <a:pt x="0" y="0"/>
                  </a:lnTo>
                  <a:lnTo>
                    <a:pt x="2453640" y="0"/>
                  </a:lnTo>
                  <a:lnTo>
                    <a:pt x="2502408" y="0"/>
                  </a:lnTo>
                </a:path>
              </a:pathLst>
            </a:custGeom>
            <a:noFill/>
            <a:ln w="2857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65" name="Google Shape;1565;p31"/>
          <p:cNvSpPr txBox="1"/>
          <p:nvPr/>
        </p:nvSpPr>
        <p:spPr>
          <a:xfrm>
            <a:off x="5235702" y="7332726"/>
            <a:ext cx="202565" cy="1479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800">
                <a:solidFill>
                  <a:schemeClr val="dk1"/>
                </a:solidFill>
                <a:latin typeface="Calibri"/>
                <a:ea typeface="Calibri"/>
                <a:cs typeface="Calibri"/>
                <a:sym typeface="Calibri"/>
              </a:rPr>
              <a:t>47%</a:t>
            </a:r>
            <a:endParaRPr sz="800">
              <a:solidFill>
                <a:schemeClr val="dk1"/>
              </a:solidFill>
              <a:latin typeface="Calibri"/>
              <a:ea typeface="Calibri"/>
              <a:cs typeface="Calibri"/>
              <a:sym typeface="Calibri"/>
            </a:endParaRPr>
          </a:p>
        </p:txBody>
      </p:sp>
      <p:sp>
        <p:nvSpPr>
          <p:cNvPr id="1566" name="Google Shape;1566;p31"/>
          <p:cNvSpPr txBox="1"/>
          <p:nvPr/>
        </p:nvSpPr>
        <p:spPr>
          <a:xfrm>
            <a:off x="6531356" y="7322896"/>
            <a:ext cx="202565" cy="1485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800">
                <a:solidFill>
                  <a:schemeClr val="dk1"/>
                </a:solidFill>
                <a:latin typeface="Calibri"/>
                <a:ea typeface="Calibri"/>
                <a:cs typeface="Calibri"/>
                <a:sym typeface="Calibri"/>
              </a:rPr>
              <a:t>53%</a:t>
            </a:r>
            <a:endParaRPr sz="800">
              <a:solidFill>
                <a:schemeClr val="dk1"/>
              </a:solidFill>
              <a:latin typeface="Calibri"/>
              <a:ea typeface="Calibri"/>
              <a:cs typeface="Calibri"/>
              <a:sym typeface="Calibri"/>
            </a:endParaRPr>
          </a:p>
        </p:txBody>
      </p:sp>
      <p:sp>
        <p:nvSpPr>
          <p:cNvPr id="1567" name="Google Shape;1567;p31"/>
          <p:cNvSpPr txBox="1"/>
          <p:nvPr/>
        </p:nvSpPr>
        <p:spPr>
          <a:xfrm>
            <a:off x="2629026" y="2018791"/>
            <a:ext cx="8953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a:solidFill>
                  <a:schemeClr val="dk1"/>
                </a:solidFill>
                <a:latin typeface="Calibri"/>
                <a:ea typeface="Calibri"/>
                <a:cs typeface="Calibri"/>
                <a:sym typeface="Calibri"/>
              </a:rPr>
              <a:t>0</a:t>
            </a:r>
            <a:endParaRPr sz="1000">
              <a:solidFill>
                <a:schemeClr val="dk1"/>
              </a:solidFill>
              <a:latin typeface="Calibri"/>
              <a:ea typeface="Calibri"/>
              <a:cs typeface="Calibri"/>
              <a:sym typeface="Calibri"/>
            </a:endParaRPr>
          </a:p>
        </p:txBody>
      </p:sp>
      <p:sp>
        <p:nvSpPr>
          <p:cNvPr id="1568" name="Google Shape;1568;p31"/>
          <p:cNvSpPr txBox="1"/>
          <p:nvPr/>
        </p:nvSpPr>
        <p:spPr>
          <a:xfrm>
            <a:off x="2564638" y="1694433"/>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a:solidFill>
                  <a:schemeClr val="dk1"/>
                </a:solidFill>
                <a:latin typeface="Calibri"/>
                <a:ea typeface="Calibri"/>
                <a:cs typeface="Calibri"/>
                <a:sym typeface="Calibri"/>
              </a:rPr>
              <a:t>20</a:t>
            </a:r>
            <a:endParaRPr sz="1000">
              <a:solidFill>
                <a:schemeClr val="dk1"/>
              </a:solidFill>
              <a:latin typeface="Calibri"/>
              <a:ea typeface="Calibri"/>
              <a:cs typeface="Calibri"/>
              <a:sym typeface="Calibri"/>
            </a:endParaRPr>
          </a:p>
        </p:txBody>
      </p:sp>
      <p:sp>
        <p:nvSpPr>
          <p:cNvPr id="1569" name="Google Shape;1569;p31"/>
          <p:cNvSpPr txBox="1"/>
          <p:nvPr/>
        </p:nvSpPr>
        <p:spPr>
          <a:xfrm>
            <a:off x="2564638" y="1370202"/>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a:solidFill>
                  <a:schemeClr val="dk1"/>
                </a:solidFill>
                <a:latin typeface="Calibri"/>
                <a:ea typeface="Calibri"/>
                <a:cs typeface="Calibri"/>
                <a:sym typeface="Calibri"/>
              </a:rPr>
              <a:t>40</a:t>
            </a:r>
            <a:endParaRPr sz="1000">
              <a:solidFill>
                <a:schemeClr val="dk1"/>
              </a:solidFill>
              <a:latin typeface="Calibri"/>
              <a:ea typeface="Calibri"/>
              <a:cs typeface="Calibri"/>
              <a:sym typeface="Calibri"/>
            </a:endParaRPr>
          </a:p>
        </p:txBody>
      </p:sp>
      <p:sp>
        <p:nvSpPr>
          <p:cNvPr id="1570" name="Google Shape;1570;p31"/>
          <p:cNvSpPr txBox="1"/>
          <p:nvPr/>
        </p:nvSpPr>
        <p:spPr>
          <a:xfrm>
            <a:off x="2564638" y="1045844"/>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a:solidFill>
                  <a:schemeClr val="dk1"/>
                </a:solidFill>
                <a:latin typeface="Calibri"/>
                <a:ea typeface="Calibri"/>
                <a:cs typeface="Calibri"/>
                <a:sym typeface="Calibri"/>
              </a:rPr>
              <a:t>60</a:t>
            </a:r>
            <a:endParaRPr sz="1000">
              <a:solidFill>
                <a:schemeClr val="dk1"/>
              </a:solidFill>
              <a:latin typeface="Calibri"/>
              <a:ea typeface="Calibri"/>
              <a:cs typeface="Calibri"/>
              <a:sym typeface="Calibri"/>
            </a:endParaRPr>
          </a:p>
        </p:txBody>
      </p:sp>
      <p:sp>
        <p:nvSpPr>
          <p:cNvPr id="1571" name="Google Shape;1571;p31"/>
          <p:cNvSpPr txBox="1"/>
          <p:nvPr/>
        </p:nvSpPr>
        <p:spPr>
          <a:xfrm>
            <a:off x="2564638" y="721614"/>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a:solidFill>
                  <a:schemeClr val="dk1"/>
                </a:solidFill>
                <a:latin typeface="Calibri"/>
                <a:ea typeface="Calibri"/>
                <a:cs typeface="Calibri"/>
                <a:sym typeface="Calibri"/>
              </a:rPr>
              <a:t>80</a:t>
            </a:r>
            <a:endParaRPr sz="1000">
              <a:solidFill>
                <a:schemeClr val="dk1"/>
              </a:solidFill>
              <a:latin typeface="Calibri"/>
              <a:ea typeface="Calibri"/>
              <a:cs typeface="Calibri"/>
              <a:sym typeface="Calibri"/>
            </a:endParaRPr>
          </a:p>
        </p:txBody>
      </p:sp>
      <p:sp>
        <p:nvSpPr>
          <p:cNvPr id="1572" name="Google Shape;1572;p31"/>
          <p:cNvSpPr txBox="1"/>
          <p:nvPr/>
        </p:nvSpPr>
        <p:spPr>
          <a:xfrm>
            <a:off x="2500122" y="0"/>
            <a:ext cx="219075" cy="652780"/>
          </a:xfrm>
          <a:prstGeom prst="rect">
            <a:avLst/>
          </a:prstGeom>
          <a:noFill/>
          <a:ln>
            <a:noFill/>
          </a:ln>
        </p:spPr>
        <p:txBody>
          <a:bodyPr spcFirstLastPara="1" wrap="square" lIns="0" tIns="142225" rIns="0" bIns="0" anchor="t" anchorCtr="0">
            <a:spAutoFit/>
          </a:bodyPr>
          <a:lstStyle/>
          <a:p>
            <a:pPr marL="40005" marR="0" lvl="0" indent="0" algn="l" rtl="0">
              <a:lnSpc>
                <a:spcPct val="100000"/>
              </a:lnSpc>
              <a:spcBef>
                <a:spcPts val="0"/>
              </a:spcBef>
              <a:spcAft>
                <a:spcPts val="0"/>
              </a:spcAft>
              <a:buNone/>
            </a:pPr>
            <a:r>
              <a:rPr lang="es-ES" sz="1800">
                <a:solidFill>
                  <a:srgbClr val="FFFFFF"/>
                </a:solidFill>
                <a:latin typeface="Arial"/>
                <a:ea typeface="Arial"/>
                <a:cs typeface="Arial"/>
                <a:sym typeface="Arial"/>
              </a:rPr>
              <a:t>1</a:t>
            </a:r>
            <a:endParaRPr sz="1800">
              <a:solidFill>
                <a:schemeClr val="dk1"/>
              </a:solidFill>
              <a:latin typeface="Arial"/>
              <a:ea typeface="Arial"/>
              <a:cs typeface="Arial"/>
              <a:sym typeface="Arial"/>
            </a:endParaRPr>
          </a:p>
          <a:p>
            <a:pPr marL="12700" marR="0" lvl="0" indent="0" algn="l" rtl="0">
              <a:lnSpc>
                <a:spcPct val="100000"/>
              </a:lnSpc>
              <a:spcBef>
                <a:spcPts val="560"/>
              </a:spcBef>
              <a:spcAft>
                <a:spcPts val="0"/>
              </a:spcAft>
              <a:buNone/>
            </a:pPr>
            <a:r>
              <a:rPr lang="es-ES" sz="1000">
                <a:solidFill>
                  <a:schemeClr val="dk1"/>
                </a:solidFill>
                <a:latin typeface="Calibri"/>
                <a:ea typeface="Calibri"/>
                <a:cs typeface="Calibri"/>
                <a:sym typeface="Calibri"/>
              </a:rPr>
              <a:t>100</a:t>
            </a:r>
            <a:endParaRPr sz="1000">
              <a:solidFill>
                <a:schemeClr val="dk1"/>
              </a:solidFill>
              <a:latin typeface="Calibri"/>
              <a:ea typeface="Calibri"/>
              <a:cs typeface="Calibri"/>
              <a:sym typeface="Calibri"/>
            </a:endParaRPr>
          </a:p>
        </p:txBody>
      </p:sp>
      <p:sp>
        <p:nvSpPr>
          <p:cNvPr id="1573" name="Google Shape;1573;p31"/>
          <p:cNvSpPr txBox="1"/>
          <p:nvPr/>
        </p:nvSpPr>
        <p:spPr>
          <a:xfrm rot="-5400000">
            <a:off x="2056701" y="1234880"/>
            <a:ext cx="704215" cy="152400"/>
          </a:xfrm>
          <a:prstGeom prst="rect">
            <a:avLst/>
          </a:prstGeom>
          <a:noFill/>
          <a:ln>
            <a:noFill/>
          </a:ln>
        </p:spPr>
        <p:txBody>
          <a:bodyPr spcFirstLastPara="1" wrap="square" lIns="0" tIns="0" rIns="0" bIns="0" anchor="t" anchorCtr="0">
            <a:spAutoFit/>
          </a:bodyPr>
          <a:lstStyle/>
          <a:p>
            <a:pPr marL="12700" marR="0" lvl="0" indent="0" algn="l" rtl="0">
              <a:lnSpc>
                <a:spcPct val="104499"/>
              </a:lnSpc>
              <a:spcBef>
                <a:spcPts val="0"/>
              </a:spcBef>
              <a:spcAft>
                <a:spcPts val="0"/>
              </a:spcAft>
              <a:buNone/>
            </a:pPr>
            <a:r>
              <a:rPr lang="es-ES" sz="1000" b="1">
                <a:solidFill>
                  <a:schemeClr val="dk1"/>
                </a:solidFill>
                <a:latin typeface="Calibri"/>
                <a:ea typeface="Calibri"/>
                <a:cs typeface="Calibri"/>
                <a:sym typeface="Calibri"/>
              </a:rPr>
              <a:t>Casos de IAD</a:t>
            </a:r>
            <a:endParaRPr sz="1000">
              <a:solidFill>
                <a:schemeClr val="dk1"/>
              </a:solidFill>
              <a:latin typeface="Calibri"/>
              <a:ea typeface="Calibri"/>
              <a:cs typeface="Calibri"/>
              <a:sym typeface="Calibri"/>
            </a:endParaRPr>
          </a:p>
        </p:txBody>
      </p:sp>
      <p:sp>
        <p:nvSpPr>
          <p:cNvPr id="1574" name="Google Shape;1574;p31"/>
          <p:cNvSpPr txBox="1"/>
          <p:nvPr/>
        </p:nvSpPr>
        <p:spPr>
          <a:xfrm>
            <a:off x="2291588" y="2135986"/>
            <a:ext cx="4787265" cy="865505"/>
          </a:xfrm>
          <a:prstGeom prst="rect">
            <a:avLst/>
          </a:prstGeom>
          <a:noFill/>
          <a:ln>
            <a:noFill/>
          </a:ln>
        </p:spPr>
        <p:txBody>
          <a:bodyPr spcFirstLastPara="1" wrap="square" lIns="0" tIns="45075" rIns="0" bIns="0" anchor="t" anchorCtr="0">
            <a:spAutoFit/>
          </a:bodyPr>
          <a:lstStyle/>
          <a:p>
            <a:pPr marL="0" marR="1184910" lvl="0" indent="0" algn="ctr" rtl="0">
              <a:lnSpc>
                <a:spcPct val="100000"/>
              </a:lnSpc>
              <a:spcBef>
                <a:spcPts val="0"/>
              </a:spcBef>
              <a:spcAft>
                <a:spcPts val="0"/>
              </a:spcAft>
              <a:buNone/>
            </a:pPr>
            <a:r>
              <a:rPr lang="es-ES" sz="800">
                <a:solidFill>
                  <a:schemeClr val="dk1"/>
                </a:solidFill>
                <a:latin typeface="Calibri"/>
                <a:ea typeface="Calibri"/>
                <a:cs typeface="Calibri"/>
                <a:sym typeface="Calibri"/>
              </a:rPr>
              <a:t>1    4    7 10 13 16 19 22 25 28 31 34 37 40 43 46 49 52</a:t>
            </a:r>
            <a:endParaRPr sz="800">
              <a:solidFill>
                <a:schemeClr val="dk1"/>
              </a:solidFill>
              <a:latin typeface="Calibri"/>
              <a:ea typeface="Calibri"/>
              <a:cs typeface="Calibri"/>
              <a:sym typeface="Calibri"/>
            </a:endParaRPr>
          </a:p>
          <a:p>
            <a:pPr marL="0" marR="1164590" lvl="0" indent="0" algn="ctr" rtl="0">
              <a:lnSpc>
                <a:spcPct val="100000"/>
              </a:lnSpc>
              <a:spcBef>
                <a:spcPts val="305"/>
              </a:spcBef>
              <a:spcAft>
                <a:spcPts val="0"/>
              </a:spcAft>
              <a:buNone/>
            </a:pPr>
            <a:r>
              <a:rPr lang="es-ES" sz="1000" b="1">
                <a:solidFill>
                  <a:schemeClr val="dk1"/>
                </a:solidFill>
                <a:latin typeface="Calibri"/>
                <a:ea typeface="Calibri"/>
                <a:cs typeface="Calibri"/>
                <a:sym typeface="Calibri"/>
              </a:rPr>
              <a:t>Semana epidemiológica</a:t>
            </a:r>
            <a:endParaRPr sz="1000">
              <a:solidFill>
                <a:schemeClr val="dk1"/>
              </a:solidFill>
              <a:latin typeface="Calibri"/>
              <a:ea typeface="Calibri"/>
              <a:cs typeface="Calibri"/>
              <a:sym typeface="Calibri"/>
            </a:endParaRPr>
          </a:p>
          <a:p>
            <a:pPr marL="12700" marR="0" lvl="0" indent="0" algn="l" rtl="0">
              <a:lnSpc>
                <a:spcPct val="120000"/>
              </a:lnSpc>
              <a:spcBef>
                <a:spcPts val="775"/>
              </a:spcBef>
              <a:spcAft>
                <a:spcPts val="0"/>
              </a:spcAft>
              <a:buNone/>
            </a:pPr>
            <a:r>
              <a:rPr lang="es-ES" sz="800">
                <a:solidFill>
                  <a:schemeClr val="dk1"/>
                </a:solidFill>
                <a:latin typeface="Arial"/>
                <a:ea typeface="Arial"/>
                <a:cs typeface="Arial"/>
                <a:sym typeface="Arial"/>
              </a:rPr>
              <a:t>Fuente: SIVIGILA. Secretaria de Salud de Medellín.</a:t>
            </a:r>
            <a:endParaRPr sz="800">
              <a:solidFill>
                <a:schemeClr val="dk1"/>
              </a:solidFill>
              <a:latin typeface="Arial"/>
              <a:ea typeface="Arial"/>
              <a:cs typeface="Arial"/>
              <a:sym typeface="Arial"/>
            </a:endParaRPr>
          </a:p>
          <a:p>
            <a:pPr marL="12700" marR="5080" lvl="0" indent="0" algn="l" rtl="0">
              <a:lnSpc>
                <a:spcPct val="120000"/>
              </a:lnSpc>
              <a:spcBef>
                <a:spcPts val="35"/>
              </a:spcBef>
              <a:spcAft>
                <a:spcPts val="0"/>
              </a:spcAft>
              <a:buNone/>
            </a:pPr>
            <a:r>
              <a:rPr lang="es-ES" sz="900">
                <a:solidFill>
                  <a:schemeClr val="dk1"/>
                </a:solidFill>
                <a:latin typeface="Arial"/>
                <a:ea typeface="Arial"/>
                <a:cs typeface="Arial"/>
                <a:sym typeface="Arial"/>
              </a:rPr>
              <a:t>Figura. Comportamiento de la notificación de Infección asociada a dispositivo -IAD en UCI. Medellín, a marzo de  2023(acumulado)- 2021 vs 2022 </a:t>
            </a:r>
            <a:r>
              <a:rPr lang="es-ES" sz="900" u="sng">
                <a:solidFill>
                  <a:schemeClr val="dk1"/>
                </a:solidFill>
                <a:latin typeface="Arial"/>
                <a:ea typeface="Arial"/>
                <a:cs typeface="Arial"/>
                <a:sym typeface="Arial"/>
              </a:rPr>
              <a:t>Nota: comparación del promedio año 2022</a:t>
            </a:r>
            <a:endParaRPr sz="900">
              <a:solidFill>
                <a:schemeClr val="dk1"/>
              </a:solidFill>
              <a:latin typeface="Arial"/>
              <a:ea typeface="Arial"/>
              <a:cs typeface="Arial"/>
              <a:sym typeface="Arial"/>
            </a:endParaRPr>
          </a:p>
        </p:txBody>
      </p:sp>
      <p:grpSp>
        <p:nvGrpSpPr>
          <p:cNvPr id="1575" name="Google Shape;1575;p31"/>
          <p:cNvGrpSpPr/>
          <p:nvPr/>
        </p:nvGrpSpPr>
        <p:grpSpPr>
          <a:xfrm>
            <a:off x="5602985" y="902208"/>
            <a:ext cx="320802" cy="1183386"/>
            <a:chOff x="5602985" y="902208"/>
            <a:chExt cx="320802" cy="1183386"/>
          </a:xfrm>
        </p:grpSpPr>
        <p:sp>
          <p:nvSpPr>
            <p:cNvPr id="1576" name="Google Shape;1576;p31"/>
            <p:cNvSpPr/>
            <p:nvPr/>
          </p:nvSpPr>
          <p:spPr>
            <a:xfrm>
              <a:off x="5603747" y="902208"/>
              <a:ext cx="320040" cy="68580"/>
            </a:xfrm>
            <a:custGeom>
              <a:avLst/>
              <a:gdLst/>
              <a:ahLst/>
              <a:cxnLst/>
              <a:rect l="l" t="t" r="r" b="b"/>
              <a:pathLst>
                <a:path w="320039" h="68580" extrusionOk="0">
                  <a:moveTo>
                    <a:pt x="320039" y="0"/>
                  </a:moveTo>
                  <a:lnTo>
                    <a:pt x="0" y="0"/>
                  </a:lnTo>
                  <a:lnTo>
                    <a:pt x="0" y="68579"/>
                  </a:lnTo>
                  <a:lnTo>
                    <a:pt x="320039" y="68579"/>
                  </a:lnTo>
                  <a:lnTo>
                    <a:pt x="320039" y="0"/>
                  </a:lnTo>
                  <a:close/>
                </a:path>
              </a:pathLst>
            </a:custGeom>
            <a:solidFill>
              <a:srgbClr val="4571A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7" name="Google Shape;1577;p31"/>
            <p:cNvSpPr/>
            <p:nvPr/>
          </p:nvSpPr>
          <p:spPr>
            <a:xfrm>
              <a:off x="5602985" y="1166622"/>
              <a:ext cx="320040" cy="0"/>
            </a:xfrm>
            <a:custGeom>
              <a:avLst/>
              <a:gdLst/>
              <a:ahLst/>
              <a:cxnLst/>
              <a:rect l="l" t="t" r="r" b="b"/>
              <a:pathLst>
                <a:path w="320039" h="120000" extrusionOk="0">
                  <a:moveTo>
                    <a:pt x="0" y="0"/>
                  </a:moveTo>
                  <a:lnTo>
                    <a:pt x="320039" y="0"/>
                  </a:lnTo>
                </a:path>
              </a:pathLst>
            </a:custGeom>
            <a:noFill/>
            <a:ln w="28575" cap="flat" cmpd="sng">
              <a:solidFill>
                <a:srgbClr val="BEBEBE"/>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8" name="Google Shape;1578;p31"/>
            <p:cNvSpPr/>
            <p:nvPr/>
          </p:nvSpPr>
          <p:spPr>
            <a:xfrm>
              <a:off x="5602985" y="1395222"/>
              <a:ext cx="320040" cy="0"/>
            </a:xfrm>
            <a:custGeom>
              <a:avLst/>
              <a:gdLst/>
              <a:ahLst/>
              <a:cxnLst/>
              <a:rect l="l" t="t" r="r" b="b"/>
              <a:pathLst>
                <a:path w="320039" h="120000" extrusionOk="0">
                  <a:moveTo>
                    <a:pt x="0" y="0"/>
                  </a:moveTo>
                  <a:lnTo>
                    <a:pt x="320039" y="0"/>
                  </a:lnTo>
                </a:path>
              </a:pathLst>
            </a:custGeom>
            <a:noFill/>
            <a:ln w="2857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9" name="Google Shape;1579;p31"/>
            <p:cNvSpPr/>
            <p:nvPr/>
          </p:nvSpPr>
          <p:spPr>
            <a:xfrm>
              <a:off x="5602985" y="1625345"/>
              <a:ext cx="320040" cy="0"/>
            </a:xfrm>
            <a:custGeom>
              <a:avLst/>
              <a:gdLst/>
              <a:ahLst/>
              <a:cxnLst/>
              <a:rect l="l" t="t" r="r" b="b"/>
              <a:pathLst>
                <a:path w="320039" h="120000" extrusionOk="0">
                  <a:moveTo>
                    <a:pt x="0" y="0"/>
                  </a:moveTo>
                  <a:lnTo>
                    <a:pt x="320039" y="0"/>
                  </a:lnTo>
                </a:path>
              </a:pathLst>
            </a:custGeom>
            <a:noFill/>
            <a:ln w="28575" cap="flat" cmpd="sng">
              <a:solidFill>
                <a:srgbClr val="C0504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0" name="Google Shape;1580;p31"/>
            <p:cNvSpPr/>
            <p:nvPr/>
          </p:nvSpPr>
          <p:spPr>
            <a:xfrm>
              <a:off x="5602985" y="1855469"/>
              <a:ext cx="320040" cy="0"/>
            </a:xfrm>
            <a:custGeom>
              <a:avLst/>
              <a:gdLst/>
              <a:ahLst/>
              <a:cxnLst/>
              <a:rect l="l" t="t" r="r" b="b"/>
              <a:pathLst>
                <a:path w="320039" h="120000" extrusionOk="0">
                  <a:moveTo>
                    <a:pt x="0" y="0"/>
                  </a:moveTo>
                  <a:lnTo>
                    <a:pt x="320039" y="0"/>
                  </a:lnTo>
                </a:path>
              </a:pathLst>
            </a:custGeom>
            <a:noFill/>
            <a:ln w="28575" cap="flat" cmpd="sng">
              <a:solidFill>
                <a:srgbClr val="E36C0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1" name="Google Shape;1581;p31"/>
            <p:cNvSpPr/>
            <p:nvPr/>
          </p:nvSpPr>
          <p:spPr>
            <a:xfrm>
              <a:off x="5602985" y="2085594"/>
              <a:ext cx="320040" cy="0"/>
            </a:xfrm>
            <a:custGeom>
              <a:avLst/>
              <a:gdLst/>
              <a:ahLst/>
              <a:cxnLst/>
              <a:rect l="l" t="t" r="r" b="b"/>
              <a:pathLst>
                <a:path w="320039" h="120000" extrusionOk="0">
                  <a:moveTo>
                    <a:pt x="0" y="0"/>
                  </a:moveTo>
                  <a:lnTo>
                    <a:pt x="320039" y="0"/>
                  </a:lnTo>
                </a:path>
              </a:pathLst>
            </a:custGeom>
            <a:noFill/>
            <a:ln w="2857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82" name="Google Shape;1582;p31"/>
          <p:cNvSpPr txBox="1"/>
          <p:nvPr/>
        </p:nvSpPr>
        <p:spPr>
          <a:xfrm>
            <a:off x="5947409" y="755294"/>
            <a:ext cx="1096645" cy="1403985"/>
          </a:xfrm>
          <a:prstGeom prst="rect">
            <a:avLst/>
          </a:prstGeom>
          <a:noFill/>
          <a:ln>
            <a:noFill/>
          </a:ln>
        </p:spPr>
        <p:txBody>
          <a:bodyPr spcFirstLastPara="1" wrap="square" lIns="0" tIns="90150" rIns="0" bIns="0" anchor="t" anchorCtr="0">
            <a:spAutoFit/>
          </a:bodyPr>
          <a:lstStyle/>
          <a:p>
            <a:pPr marL="12700" marR="0" lvl="0" indent="0" algn="l" rtl="0">
              <a:lnSpc>
                <a:spcPct val="100000"/>
              </a:lnSpc>
              <a:spcBef>
                <a:spcPts val="0"/>
              </a:spcBef>
              <a:spcAft>
                <a:spcPts val="0"/>
              </a:spcAft>
              <a:buNone/>
            </a:pPr>
            <a:r>
              <a:rPr lang="es-ES" sz="1000">
                <a:solidFill>
                  <a:schemeClr val="dk1"/>
                </a:solidFill>
                <a:latin typeface="Calibri"/>
                <a:ea typeface="Calibri"/>
                <a:cs typeface="Calibri"/>
                <a:sym typeface="Calibri"/>
              </a:rPr>
              <a:t>2023</a:t>
            </a:r>
            <a:endParaRPr sz="1000">
              <a:solidFill>
                <a:schemeClr val="dk1"/>
              </a:solidFill>
              <a:latin typeface="Calibri"/>
              <a:ea typeface="Calibri"/>
              <a:cs typeface="Calibri"/>
              <a:sym typeface="Calibri"/>
            </a:endParaRPr>
          </a:p>
          <a:p>
            <a:pPr marL="12700" marR="0" lvl="0" indent="0" algn="l" rtl="0">
              <a:lnSpc>
                <a:spcPct val="100000"/>
              </a:lnSpc>
              <a:spcBef>
                <a:spcPts val="610"/>
              </a:spcBef>
              <a:spcAft>
                <a:spcPts val="0"/>
              </a:spcAft>
              <a:buNone/>
            </a:pPr>
            <a:r>
              <a:rPr lang="es-ES" sz="1000">
                <a:solidFill>
                  <a:schemeClr val="dk1"/>
                </a:solidFill>
                <a:latin typeface="Calibri"/>
                <a:ea typeface="Calibri"/>
                <a:cs typeface="Calibri"/>
                <a:sym typeface="Calibri"/>
              </a:rPr>
              <a:t>2021</a:t>
            </a:r>
            <a:endParaRPr sz="1000">
              <a:solidFill>
                <a:schemeClr val="dk1"/>
              </a:solidFill>
              <a:latin typeface="Calibri"/>
              <a:ea typeface="Calibri"/>
              <a:cs typeface="Calibri"/>
              <a:sym typeface="Calibri"/>
            </a:endParaRPr>
          </a:p>
          <a:p>
            <a:pPr marL="12700" marR="0" lvl="0" indent="0" algn="l" rtl="0">
              <a:lnSpc>
                <a:spcPct val="100000"/>
              </a:lnSpc>
              <a:spcBef>
                <a:spcPts val="605"/>
              </a:spcBef>
              <a:spcAft>
                <a:spcPts val="0"/>
              </a:spcAft>
              <a:buNone/>
            </a:pPr>
            <a:r>
              <a:rPr lang="es-ES" sz="1000">
                <a:solidFill>
                  <a:schemeClr val="dk1"/>
                </a:solidFill>
                <a:latin typeface="Calibri"/>
                <a:ea typeface="Calibri"/>
                <a:cs typeface="Calibri"/>
                <a:sym typeface="Calibri"/>
              </a:rPr>
              <a:t>2022</a:t>
            </a:r>
            <a:endParaRPr sz="1000">
              <a:solidFill>
                <a:schemeClr val="dk1"/>
              </a:solidFill>
              <a:latin typeface="Calibri"/>
              <a:ea typeface="Calibri"/>
              <a:cs typeface="Calibri"/>
              <a:sym typeface="Calibri"/>
            </a:endParaRPr>
          </a:p>
          <a:p>
            <a:pPr marL="12700" marR="5080" lvl="0" indent="0" algn="l" rtl="0">
              <a:lnSpc>
                <a:spcPct val="150700"/>
              </a:lnSpc>
              <a:spcBef>
                <a:spcPts val="5"/>
              </a:spcBef>
              <a:spcAft>
                <a:spcPts val="0"/>
              </a:spcAft>
              <a:buNone/>
            </a:pPr>
            <a:r>
              <a:rPr lang="es-ES" sz="1000">
                <a:solidFill>
                  <a:schemeClr val="dk1"/>
                </a:solidFill>
                <a:latin typeface="Calibri"/>
                <a:ea typeface="Calibri"/>
                <a:cs typeface="Calibri"/>
                <a:sym typeface="Calibri"/>
              </a:rPr>
              <a:t>limite superior= 49,2  promedio=26,4  limite inferior=6,4</a:t>
            </a:r>
            <a:endParaRPr sz="1000">
              <a:solidFill>
                <a:schemeClr val="dk1"/>
              </a:solidFill>
              <a:latin typeface="Calibri"/>
              <a:ea typeface="Calibri"/>
              <a:cs typeface="Calibri"/>
              <a:sym typeface="Calibri"/>
            </a:endParaRPr>
          </a:p>
        </p:txBody>
      </p:sp>
      <p:sp>
        <p:nvSpPr>
          <p:cNvPr id="1583" name="Google Shape;1583;p31"/>
          <p:cNvSpPr txBox="1"/>
          <p:nvPr/>
        </p:nvSpPr>
        <p:spPr>
          <a:xfrm>
            <a:off x="5862118" y="4916703"/>
            <a:ext cx="46355" cy="111125"/>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s-ES" sz="550" b="1">
                <a:solidFill>
                  <a:schemeClr val="dk1"/>
                </a:solidFill>
                <a:latin typeface="Arial"/>
                <a:ea typeface="Arial"/>
                <a:cs typeface="Arial"/>
                <a:sym typeface="Arial"/>
              </a:rPr>
              <a:t>r</a:t>
            </a:r>
            <a:endParaRPr sz="550">
              <a:solidFill>
                <a:schemeClr val="dk1"/>
              </a:solidFill>
              <a:latin typeface="Arial"/>
              <a:ea typeface="Arial"/>
              <a:cs typeface="Arial"/>
              <a:sym typeface="Arial"/>
            </a:endParaRPr>
          </a:p>
        </p:txBody>
      </p:sp>
      <p:sp>
        <p:nvSpPr>
          <p:cNvPr id="1584" name="Google Shape;1584;p31"/>
          <p:cNvSpPr txBox="1"/>
          <p:nvPr/>
        </p:nvSpPr>
        <p:spPr>
          <a:xfrm>
            <a:off x="6505187" y="4916703"/>
            <a:ext cx="33655" cy="111125"/>
          </a:xfrm>
          <a:prstGeom prst="rect">
            <a:avLst/>
          </a:prstGeom>
          <a:noFill/>
          <a:ln>
            <a:noFill/>
          </a:ln>
        </p:spPr>
        <p:txBody>
          <a:bodyPr spcFirstLastPara="1" wrap="square" lIns="0" tIns="13950" rIns="0" bIns="0" anchor="t" anchorCtr="0">
            <a:spAutoFit/>
          </a:bodyPr>
          <a:lstStyle/>
          <a:p>
            <a:pPr marL="0" marR="0" lvl="0" indent="0" algn="ctr" rtl="0">
              <a:lnSpc>
                <a:spcPct val="100000"/>
              </a:lnSpc>
              <a:spcBef>
                <a:spcPts val="0"/>
              </a:spcBef>
              <a:spcAft>
                <a:spcPts val="0"/>
              </a:spcAft>
              <a:buNone/>
            </a:pPr>
            <a:r>
              <a:rPr lang="es-ES" sz="550" b="1">
                <a:solidFill>
                  <a:schemeClr val="dk1"/>
                </a:solidFill>
                <a:latin typeface="Arial"/>
                <a:ea typeface="Arial"/>
                <a:cs typeface="Arial"/>
                <a:sym typeface="Arial"/>
              </a:rPr>
              <a:t>r</a:t>
            </a:r>
            <a:endParaRPr sz="550">
              <a:solidFill>
                <a:schemeClr val="dk1"/>
              </a:solidFill>
              <a:latin typeface="Arial"/>
              <a:ea typeface="Arial"/>
              <a:cs typeface="Arial"/>
              <a:sym typeface="Arial"/>
            </a:endParaRPr>
          </a:p>
        </p:txBody>
      </p:sp>
      <p:sp>
        <p:nvSpPr>
          <p:cNvPr id="1585" name="Google Shape;1585;p31"/>
          <p:cNvSpPr txBox="1"/>
          <p:nvPr/>
        </p:nvSpPr>
        <p:spPr>
          <a:xfrm>
            <a:off x="6955311" y="4916703"/>
            <a:ext cx="46355" cy="111125"/>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s-ES" sz="550" b="1">
                <a:solidFill>
                  <a:schemeClr val="dk1"/>
                </a:solidFill>
                <a:latin typeface="Arial"/>
                <a:ea typeface="Arial"/>
                <a:cs typeface="Arial"/>
                <a:sym typeface="Arial"/>
              </a:rPr>
              <a:t>r</a:t>
            </a:r>
            <a:endParaRPr sz="550">
              <a:solidFill>
                <a:schemeClr val="dk1"/>
              </a:solidFill>
              <a:latin typeface="Arial"/>
              <a:ea typeface="Arial"/>
              <a:cs typeface="Arial"/>
              <a:sym typeface="Arial"/>
            </a:endParaRPr>
          </a:p>
        </p:txBody>
      </p:sp>
      <p:graphicFrame>
        <p:nvGraphicFramePr>
          <p:cNvPr id="1586" name="Google Shape;1586;p31"/>
          <p:cNvGraphicFramePr/>
          <p:nvPr/>
        </p:nvGraphicFramePr>
        <p:xfrm>
          <a:off x="2151887" y="4823468"/>
          <a:ext cx="3000000" cy="3000000"/>
        </p:xfrm>
        <a:graphic>
          <a:graphicData uri="http://schemas.openxmlformats.org/drawingml/2006/table">
            <a:tbl>
              <a:tblPr firstRow="1" bandRow="1">
                <a:noFill/>
                <a:tableStyleId>{5119FD41-E7C3-46CD-94E2-ADE6B2B82455}</a:tableStyleId>
              </a:tblPr>
              <a:tblGrid>
                <a:gridCol w="374025">
                  <a:extLst>
                    <a:ext uri="{9D8B030D-6E8A-4147-A177-3AD203B41FA5}">
                      <a16:colId xmlns:a16="http://schemas.microsoft.com/office/drawing/2014/main" val="20000"/>
                    </a:ext>
                  </a:extLst>
                </a:gridCol>
                <a:gridCol w="370850">
                  <a:extLst>
                    <a:ext uri="{9D8B030D-6E8A-4147-A177-3AD203B41FA5}">
                      <a16:colId xmlns:a16="http://schemas.microsoft.com/office/drawing/2014/main" val="20001"/>
                    </a:ext>
                  </a:extLst>
                </a:gridCol>
                <a:gridCol w="370850">
                  <a:extLst>
                    <a:ext uri="{9D8B030D-6E8A-4147-A177-3AD203B41FA5}">
                      <a16:colId xmlns:a16="http://schemas.microsoft.com/office/drawing/2014/main" val="20002"/>
                    </a:ext>
                  </a:extLst>
                </a:gridCol>
                <a:gridCol w="340350">
                  <a:extLst>
                    <a:ext uri="{9D8B030D-6E8A-4147-A177-3AD203B41FA5}">
                      <a16:colId xmlns:a16="http://schemas.microsoft.com/office/drawing/2014/main" val="20003"/>
                    </a:ext>
                  </a:extLst>
                </a:gridCol>
                <a:gridCol w="290200">
                  <a:extLst>
                    <a:ext uri="{9D8B030D-6E8A-4147-A177-3AD203B41FA5}">
                      <a16:colId xmlns:a16="http://schemas.microsoft.com/office/drawing/2014/main" val="20004"/>
                    </a:ext>
                  </a:extLst>
                </a:gridCol>
                <a:gridCol w="287650">
                  <a:extLst>
                    <a:ext uri="{9D8B030D-6E8A-4147-A177-3AD203B41FA5}">
                      <a16:colId xmlns:a16="http://schemas.microsoft.com/office/drawing/2014/main" val="20005"/>
                    </a:ext>
                  </a:extLst>
                </a:gridCol>
                <a:gridCol w="276850">
                  <a:extLst>
                    <a:ext uri="{9D8B030D-6E8A-4147-A177-3AD203B41FA5}">
                      <a16:colId xmlns:a16="http://schemas.microsoft.com/office/drawing/2014/main" val="20006"/>
                    </a:ext>
                  </a:extLst>
                </a:gridCol>
                <a:gridCol w="217175">
                  <a:extLst>
                    <a:ext uri="{9D8B030D-6E8A-4147-A177-3AD203B41FA5}">
                      <a16:colId xmlns:a16="http://schemas.microsoft.com/office/drawing/2014/main" val="20007"/>
                    </a:ext>
                  </a:extLst>
                </a:gridCol>
                <a:gridCol w="269875">
                  <a:extLst>
                    <a:ext uri="{9D8B030D-6E8A-4147-A177-3AD203B41FA5}">
                      <a16:colId xmlns:a16="http://schemas.microsoft.com/office/drawing/2014/main" val="20008"/>
                    </a:ext>
                  </a:extLst>
                </a:gridCol>
                <a:gridCol w="320675">
                  <a:extLst>
                    <a:ext uri="{9D8B030D-6E8A-4147-A177-3AD203B41FA5}">
                      <a16:colId xmlns:a16="http://schemas.microsoft.com/office/drawing/2014/main" val="20009"/>
                    </a:ext>
                  </a:extLst>
                </a:gridCol>
                <a:gridCol w="344800">
                  <a:extLst>
                    <a:ext uri="{9D8B030D-6E8A-4147-A177-3AD203B41FA5}">
                      <a16:colId xmlns:a16="http://schemas.microsoft.com/office/drawing/2014/main" val="20010"/>
                    </a:ext>
                  </a:extLst>
                </a:gridCol>
                <a:gridCol w="273675">
                  <a:extLst>
                    <a:ext uri="{9D8B030D-6E8A-4147-A177-3AD203B41FA5}">
                      <a16:colId xmlns:a16="http://schemas.microsoft.com/office/drawing/2014/main" val="20011"/>
                    </a:ext>
                  </a:extLst>
                </a:gridCol>
                <a:gridCol w="255900">
                  <a:extLst>
                    <a:ext uri="{9D8B030D-6E8A-4147-A177-3AD203B41FA5}">
                      <a16:colId xmlns:a16="http://schemas.microsoft.com/office/drawing/2014/main" val="20012"/>
                    </a:ext>
                  </a:extLst>
                </a:gridCol>
                <a:gridCol w="177800">
                  <a:extLst>
                    <a:ext uri="{9D8B030D-6E8A-4147-A177-3AD203B41FA5}">
                      <a16:colId xmlns:a16="http://schemas.microsoft.com/office/drawing/2014/main" val="20013"/>
                    </a:ext>
                  </a:extLst>
                </a:gridCol>
                <a:gridCol w="214625">
                  <a:extLst>
                    <a:ext uri="{9D8B030D-6E8A-4147-A177-3AD203B41FA5}">
                      <a16:colId xmlns:a16="http://schemas.microsoft.com/office/drawing/2014/main" val="20014"/>
                    </a:ext>
                  </a:extLst>
                </a:gridCol>
                <a:gridCol w="174000">
                  <a:extLst>
                    <a:ext uri="{9D8B030D-6E8A-4147-A177-3AD203B41FA5}">
                      <a16:colId xmlns:a16="http://schemas.microsoft.com/office/drawing/2014/main" val="20015"/>
                    </a:ext>
                  </a:extLst>
                </a:gridCol>
                <a:gridCol w="273675">
                  <a:extLst>
                    <a:ext uri="{9D8B030D-6E8A-4147-A177-3AD203B41FA5}">
                      <a16:colId xmlns:a16="http://schemas.microsoft.com/office/drawing/2014/main" val="20016"/>
                    </a:ext>
                  </a:extLst>
                </a:gridCol>
                <a:gridCol w="214625">
                  <a:extLst>
                    <a:ext uri="{9D8B030D-6E8A-4147-A177-3AD203B41FA5}">
                      <a16:colId xmlns:a16="http://schemas.microsoft.com/office/drawing/2014/main" val="20017"/>
                    </a:ext>
                  </a:extLst>
                </a:gridCol>
              </a:tblGrid>
              <a:tr h="100250">
                <a:tc rowSpan="2">
                  <a:txBody>
                    <a:bodyPr/>
                    <a:lstStyle/>
                    <a:p>
                      <a:pPr marL="5715" marR="0" lvl="0" indent="0" algn="ctr" rtl="0">
                        <a:lnSpc>
                          <a:spcPct val="100000"/>
                        </a:lnSpc>
                        <a:spcBef>
                          <a:spcPts val="0"/>
                        </a:spcBef>
                        <a:spcAft>
                          <a:spcPts val="0"/>
                        </a:spcAft>
                        <a:buNone/>
                      </a:pPr>
                      <a:r>
                        <a:rPr lang="es-ES" sz="550" b="1">
                          <a:latin typeface="Arial"/>
                          <a:ea typeface="Arial"/>
                          <a:cs typeface="Arial"/>
                          <a:sym typeface="Arial"/>
                        </a:rPr>
                        <a:t>Item</a:t>
                      </a:r>
                      <a:endParaRPr sz="550">
                        <a:latin typeface="Arial"/>
                        <a:ea typeface="Arial"/>
                        <a:cs typeface="Arial"/>
                        <a:sym typeface="Arial"/>
                      </a:endParaRPr>
                    </a:p>
                  </a:txBody>
                  <a:tcPr marL="0" marR="0" marT="501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6350" marR="0" lvl="0" indent="0" algn="ctr" rtl="0">
                        <a:lnSpc>
                          <a:spcPct val="100000"/>
                        </a:lnSpc>
                        <a:spcBef>
                          <a:spcPts val="0"/>
                        </a:spcBef>
                        <a:spcAft>
                          <a:spcPts val="0"/>
                        </a:spcAft>
                        <a:buNone/>
                      </a:pPr>
                      <a:r>
                        <a:rPr lang="es-ES" sz="550" b="1">
                          <a:latin typeface="Arial"/>
                          <a:ea typeface="Arial"/>
                          <a:cs typeface="Arial"/>
                          <a:sym typeface="Arial"/>
                        </a:rPr>
                        <a:t>Valor</a:t>
                      </a:r>
                      <a:endParaRPr sz="550">
                        <a:latin typeface="Arial"/>
                        <a:ea typeface="Arial"/>
                        <a:cs typeface="Arial"/>
                        <a:sym typeface="Arial"/>
                      </a:endParaRPr>
                    </a:p>
                  </a:txBody>
                  <a:tcPr marL="0" marR="0" marT="50175"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gridSpan="5">
                  <a:txBody>
                    <a:bodyPr/>
                    <a:lstStyle/>
                    <a:p>
                      <a:pPr marL="403225" marR="0" lvl="0" indent="0" algn="l" rtl="0">
                        <a:lnSpc>
                          <a:spcPct val="109090"/>
                        </a:lnSpc>
                        <a:spcBef>
                          <a:spcPts val="0"/>
                        </a:spcBef>
                        <a:spcAft>
                          <a:spcPts val="0"/>
                        </a:spcAft>
                        <a:buNone/>
                      </a:pPr>
                      <a:r>
                        <a:rPr lang="es-ES" sz="550" b="1">
                          <a:latin typeface="Arial"/>
                          <a:ea typeface="Arial"/>
                          <a:cs typeface="Arial"/>
                          <a:sym typeface="Arial"/>
                        </a:rPr>
                        <a:t>UCI adultos	UCI pediátrica</a:t>
                      </a:r>
                      <a:endParaRPr sz="550">
                        <a:latin typeface="Arial"/>
                        <a:ea typeface="Arial"/>
                        <a:cs typeface="Arial"/>
                        <a:sym typeface="Arial"/>
                      </a:endParaRPr>
                    </a:p>
                  </a:txBody>
                  <a:tcPr marL="0" marR="0" marT="10800" marB="0">
                    <a:lnL w="12700"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6">
                  <a:txBody>
                    <a:bodyPr/>
                    <a:lstStyle/>
                    <a:p>
                      <a:pPr marL="755650" marR="0" lvl="0" indent="0" algn="l" rtl="0">
                        <a:lnSpc>
                          <a:spcPct val="109090"/>
                        </a:lnSpc>
                        <a:spcBef>
                          <a:spcPts val="0"/>
                        </a:spcBef>
                        <a:spcAft>
                          <a:spcPts val="0"/>
                        </a:spcAft>
                        <a:buNone/>
                      </a:pPr>
                      <a:r>
                        <a:rPr lang="es-ES" sz="550" b="1">
                          <a:latin typeface="Arial"/>
                          <a:ea typeface="Arial"/>
                          <a:cs typeface="Arial"/>
                          <a:sym typeface="Arial"/>
                        </a:rPr>
                        <a:t>UCI neonatal ITS-AC</a:t>
                      </a:r>
                      <a:endParaRPr sz="550">
                        <a:latin typeface="Arial"/>
                        <a:ea typeface="Arial"/>
                        <a:cs typeface="Arial"/>
                        <a:sym typeface="Arial"/>
                      </a:endParaRPr>
                    </a:p>
                  </a:txBody>
                  <a:tcPr marL="0" marR="0" marT="1080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5">
                  <a:txBody>
                    <a:bodyPr/>
                    <a:lstStyle/>
                    <a:p>
                      <a:pPr marL="347980" marR="0" lvl="0" indent="0" algn="l" rtl="0">
                        <a:lnSpc>
                          <a:spcPct val="109090"/>
                        </a:lnSpc>
                        <a:spcBef>
                          <a:spcPts val="0"/>
                        </a:spcBef>
                        <a:spcAft>
                          <a:spcPts val="0"/>
                        </a:spcAft>
                        <a:buNone/>
                      </a:pPr>
                      <a:r>
                        <a:rPr lang="es-ES" sz="550" b="1">
                          <a:latin typeface="Arial"/>
                          <a:ea typeface="Arial"/>
                          <a:cs typeface="Arial"/>
                          <a:sym typeface="Arial"/>
                        </a:rPr>
                        <a:t>UCI Neonatal NAV</a:t>
                      </a:r>
                      <a:endParaRPr sz="550">
                        <a:latin typeface="Arial"/>
                        <a:ea typeface="Arial"/>
                        <a:cs typeface="Arial"/>
                        <a:sym typeface="Arial"/>
                      </a:endParaRPr>
                    </a:p>
                  </a:txBody>
                  <a:tcPr marL="0" marR="0" marT="10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03300">
                <a:tc vMerge="1">
                  <a:txBody>
                    <a:bodyPr/>
                    <a:lstStyle/>
                    <a:p>
                      <a:endParaRPr lang="es-CO"/>
                    </a:p>
                  </a:txBody>
                  <a:tcPr/>
                </a:tc>
                <a:tc vMerge="1">
                  <a:txBody>
                    <a:bodyPr/>
                    <a:lstStyle/>
                    <a:p>
                      <a:endParaRPr lang="es-CO"/>
                    </a:p>
                  </a:txBody>
                  <a:tcPr/>
                </a:tc>
                <a:tc>
                  <a:txBody>
                    <a:bodyPr/>
                    <a:lstStyle/>
                    <a:p>
                      <a:pPr marL="12065" marR="0" lvl="0" indent="0" algn="ctr" rtl="0">
                        <a:lnSpc>
                          <a:spcPct val="100000"/>
                        </a:lnSpc>
                        <a:spcBef>
                          <a:spcPts val="0"/>
                        </a:spcBef>
                        <a:spcAft>
                          <a:spcPts val="0"/>
                        </a:spcAft>
                        <a:buNone/>
                      </a:pPr>
                      <a:r>
                        <a:rPr lang="es-ES" sz="550" b="1">
                          <a:latin typeface="Arial"/>
                          <a:ea typeface="Arial"/>
                          <a:cs typeface="Arial"/>
                          <a:sym typeface="Arial"/>
                        </a:rPr>
                        <a:t>ITS-AC</a:t>
                      </a:r>
                      <a:endParaRPr sz="550">
                        <a:latin typeface="Arial"/>
                        <a:ea typeface="Arial"/>
                        <a:cs typeface="Arial"/>
                        <a:sym typeface="Arial"/>
                      </a:endParaRPr>
                    </a:p>
                  </a:txBody>
                  <a:tcPr marL="0" marR="0" marT="5725"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9685" lvl="0" indent="0" algn="ctr" rtl="0">
                        <a:lnSpc>
                          <a:spcPct val="100000"/>
                        </a:lnSpc>
                        <a:spcBef>
                          <a:spcPts val="0"/>
                        </a:spcBef>
                        <a:spcAft>
                          <a:spcPts val="0"/>
                        </a:spcAft>
                        <a:buNone/>
                      </a:pPr>
                      <a:r>
                        <a:rPr lang="es-ES" sz="550" b="1">
                          <a:latin typeface="Arial"/>
                          <a:ea typeface="Arial"/>
                          <a:cs typeface="Arial"/>
                          <a:sym typeface="Arial"/>
                        </a:rPr>
                        <a:t>ISTU-AC</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s-ES" sz="550" b="1">
                          <a:latin typeface="Arial"/>
                          <a:ea typeface="Arial"/>
                          <a:cs typeface="Arial"/>
                          <a:sym typeface="Arial"/>
                        </a:rPr>
                        <a:t>NAV</a:t>
                      </a:r>
                      <a:endParaRPr sz="550">
                        <a:latin typeface="Arial"/>
                        <a:ea typeface="Arial"/>
                        <a:cs typeface="Arial"/>
                        <a:sym typeface="Arial"/>
                      </a:endParaRPr>
                    </a:p>
                  </a:txBody>
                  <a:tcPr marL="0" marR="0" marT="572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95885" marR="0" lvl="0" indent="0" algn="l" rtl="0">
                        <a:lnSpc>
                          <a:spcPct val="100000"/>
                        </a:lnSpc>
                        <a:spcBef>
                          <a:spcPts val="0"/>
                        </a:spcBef>
                        <a:spcAft>
                          <a:spcPts val="0"/>
                        </a:spcAft>
                        <a:buNone/>
                      </a:pPr>
                      <a:r>
                        <a:rPr lang="es-ES" sz="550" b="1">
                          <a:latin typeface="Arial"/>
                          <a:ea typeface="Arial"/>
                          <a:cs typeface="Arial"/>
                          <a:sym typeface="Arial"/>
                        </a:rPr>
                        <a:t>ITS-AC</a:t>
                      </a:r>
                      <a:endParaRPr sz="550">
                        <a:latin typeface="Arial"/>
                        <a:ea typeface="Arial"/>
                        <a:cs typeface="Arial"/>
                        <a:sym typeface="Arial"/>
                      </a:endParaRPr>
                    </a:p>
                  </a:txBody>
                  <a:tcPr marL="0" marR="0" marT="572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6985" lvl="0" indent="0" algn="ctr" rtl="0">
                        <a:lnSpc>
                          <a:spcPct val="100000"/>
                        </a:lnSpc>
                        <a:spcBef>
                          <a:spcPts val="0"/>
                        </a:spcBef>
                        <a:spcAft>
                          <a:spcPts val="0"/>
                        </a:spcAft>
                        <a:buNone/>
                      </a:pPr>
                      <a:r>
                        <a:rPr lang="es-ES" sz="550" b="1">
                          <a:latin typeface="Arial"/>
                          <a:ea typeface="Arial"/>
                          <a:cs typeface="Arial"/>
                          <a:sym typeface="Arial"/>
                        </a:rPr>
                        <a:t>ISTU-AC</a:t>
                      </a:r>
                      <a:endParaRPr sz="550">
                        <a:latin typeface="Arial"/>
                        <a:ea typeface="Arial"/>
                        <a:cs typeface="Arial"/>
                        <a:sym typeface="Arial"/>
                      </a:endParaRPr>
                    </a:p>
                  </a:txBody>
                  <a:tcPr marL="0" marR="0" marT="57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s-ES" sz="550" b="1">
                          <a:latin typeface="Arial"/>
                          <a:ea typeface="Arial"/>
                          <a:cs typeface="Arial"/>
                          <a:sym typeface="Arial"/>
                        </a:rPr>
                        <a:t>NAV</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3334" marR="0" lvl="0" indent="0" algn="ctr" rtl="0">
                        <a:lnSpc>
                          <a:spcPct val="100000"/>
                        </a:lnSpc>
                        <a:spcBef>
                          <a:spcPts val="0"/>
                        </a:spcBef>
                        <a:spcAft>
                          <a:spcPts val="0"/>
                        </a:spcAft>
                        <a:buNone/>
                      </a:pPr>
                      <a:r>
                        <a:rPr lang="es-ES" sz="550" b="1">
                          <a:latin typeface="Arial"/>
                          <a:ea typeface="Arial"/>
                          <a:cs typeface="Arial"/>
                          <a:sym typeface="Arial"/>
                        </a:rPr>
                        <a:t>&lt;=750gr</a:t>
                      </a:r>
                      <a:endParaRPr sz="550">
                        <a:latin typeface="Arial"/>
                        <a:ea typeface="Arial"/>
                        <a:cs typeface="Arial"/>
                        <a:sym typeface="Arial"/>
                      </a:endParaRPr>
                    </a:p>
                  </a:txBody>
                  <a:tcPr marL="0" marR="0" marT="572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s-ES" sz="550" b="1">
                          <a:latin typeface="Arial"/>
                          <a:ea typeface="Arial"/>
                          <a:cs typeface="Arial"/>
                          <a:sym typeface="Arial"/>
                        </a:rPr>
                        <a:t>751-1000gr</a:t>
                      </a:r>
                      <a:endParaRPr sz="550">
                        <a:latin typeface="Arial"/>
                        <a:ea typeface="Arial"/>
                        <a:cs typeface="Arial"/>
                        <a:sym typeface="Arial"/>
                      </a:endParaRPr>
                    </a:p>
                  </a:txBody>
                  <a:tcPr marL="0" marR="0" marT="572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4445" marR="0" lvl="0" indent="0" algn="ctr" rtl="0">
                        <a:lnSpc>
                          <a:spcPct val="100000"/>
                        </a:lnSpc>
                        <a:spcBef>
                          <a:spcPts val="0"/>
                        </a:spcBef>
                        <a:spcAft>
                          <a:spcPts val="0"/>
                        </a:spcAft>
                        <a:buNone/>
                      </a:pPr>
                      <a:r>
                        <a:rPr lang="es-ES" sz="550" b="1">
                          <a:latin typeface="Arial"/>
                          <a:ea typeface="Arial"/>
                          <a:cs typeface="Arial"/>
                          <a:sym typeface="Arial"/>
                        </a:rPr>
                        <a:t>1001-1500gr</a:t>
                      </a:r>
                      <a:endParaRPr sz="550">
                        <a:latin typeface="Arial"/>
                        <a:ea typeface="Arial"/>
                        <a:cs typeface="Arial"/>
                        <a:sym typeface="Arial"/>
                      </a:endParaRPr>
                    </a:p>
                  </a:txBody>
                  <a:tcPr marL="0" marR="0" marT="57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905" lvl="0" indent="0" algn="ctr" rtl="0">
                        <a:lnSpc>
                          <a:spcPct val="100000"/>
                        </a:lnSpc>
                        <a:spcBef>
                          <a:spcPts val="0"/>
                        </a:spcBef>
                        <a:spcAft>
                          <a:spcPts val="0"/>
                        </a:spcAft>
                        <a:buNone/>
                      </a:pPr>
                      <a:r>
                        <a:rPr lang="es-ES" sz="550" b="1">
                          <a:latin typeface="Arial"/>
                          <a:ea typeface="Arial"/>
                          <a:cs typeface="Arial"/>
                          <a:sym typeface="Arial"/>
                        </a:rPr>
                        <a:t>15001-2500g</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8890" marR="0" lvl="0" indent="0" algn="ctr" rtl="0">
                        <a:lnSpc>
                          <a:spcPct val="100000"/>
                        </a:lnSpc>
                        <a:spcBef>
                          <a:spcPts val="0"/>
                        </a:spcBef>
                        <a:spcAft>
                          <a:spcPts val="0"/>
                        </a:spcAft>
                        <a:buNone/>
                      </a:pPr>
                      <a:r>
                        <a:rPr lang="es-ES" sz="550" b="1">
                          <a:latin typeface="Arial"/>
                          <a:ea typeface="Arial"/>
                          <a:cs typeface="Arial"/>
                          <a:sym typeface="Arial"/>
                        </a:rPr>
                        <a:t>&gt;2500gr</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175" marR="0" lvl="0" indent="0" algn="ctr" rtl="0">
                        <a:lnSpc>
                          <a:spcPct val="100000"/>
                        </a:lnSpc>
                        <a:spcBef>
                          <a:spcPts val="0"/>
                        </a:spcBef>
                        <a:spcAft>
                          <a:spcPts val="0"/>
                        </a:spcAft>
                        <a:buNone/>
                      </a:pPr>
                      <a:r>
                        <a:rPr lang="es-ES" sz="550" b="1">
                          <a:latin typeface="Arial"/>
                          <a:ea typeface="Arial"/>
                          <a:cs typeface="Arial"/>
                          <a:sym typeface="Arial"/>
                        </a:rPr>
                        <a:t>&lt;=750gr</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0160" lvl="0" indent="0" algn="ctr" rtl="0">
                        <a:lnSpc>
                          <a:spcPct val="100000"/>
                        </a:lnSpc>
                        <a:spcBef>
                          <a:spcPts val="0"/>
                        </a:spcBef>
                        <a:spcAft>
                          <a:spcPts val="0"/>
                        </a:spcAft>
                        <a:buNone/>
                      </a:pPr>
                      <a:r>
                        <a:rPr lang="es-ES" sz="550" b="1">
                          <a:latin typeface="Arial"/>
                          <a:ea typeface="Arial"/>
                          <a:cs typeface="Arial"/>
                          <a:sym typeface="Arial"/>
                        </a:rPr>
                        <a:t>751-1000g</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270" lvl="0" indent="0" algn="r" rtl="0">
                        <a:lnSpc>
                          <a:spcPct val="100000"/>
                        </a:lnSpc>
                        <a:spcBef>
                          <a:spcPts val="0"/>
                        </a:spcBef>
                        <a:spcAft>
                          <a:spcPts val="0"/>
                        </a:spcAft>
                        <a:buNone/>
                      </a:pPr>
                      <a:r>
                        <a:rPr lang="es-ES" sz="550" b="1">
                          <a:latin typeface="Arial"/>
                          <a:ea typeface="Arial"/>
                          <a:cs typeface="Arial"/>
                          <a:sym typeface="Arial"/>
                        </a:rPr>
                        <a:t>001-1500</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270" lvl="0" indent="0" algn="ctr" rtl="0">
                        <a:lnSpc>
                          <a:spcPct val="100000"/>
                        </a:lnSpc>
                        <a:spcBef>
                          <a:spcPts val="0"/>
                        </a:spcBef>
                        <a:spcAft>
                          <a:spcPts val="0"/>
                        </a:spcAft>
                        <a:buNone/>
                      </a:pPr>
                      <a:r>
                        <a:rPr lang="es-ES" sz="550" b="1">
                          <a:latin typeface="Arial"/>
                          <a:ea typeface="Arial"/>
                          <a:cs typeface="Arial"/>
                          <a:sym typeface="Arial"/>
                        </a:rPr>
                        <a:t>15001-2500g</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5240" marR="0" lvl="0" indent="0" algn="ctr" rtl="0">
                        <a:lnSpc>
                          <a:spcPct val="100000"/>
                        </a:lnSpc>
                        <a:spcBef>
                          <a:spcPts val="0"/>
                        </a:spcBef>
                        <a:spcAft>
                          <a:spcPts val="0"/>
                        </a:spcAft>
                        <a:buNone/>
                      </a:pPr>
                      <a:r>
                        <a:rPr lang="es-ES" sz="550" b="1">
                          <a:latin typeface="Arial"/>
                          <a:ea typeface="Arial"/>
                          <a:cs typeface="Arial"/>
                          <a:sym typeface="Arial"/>
                        </a:rPr>
                        <a:t>&gt;2500gr</a:t>
                      </a:r>
                      <a:endParaRPr sz="550">
                        <a:latin typeface="Arial"/>
                        <a:ea typeface="Arial"/>
                        <a:cs typeface="Arial"/>
                        <a:sym typeface="Arial"/>
                      </a:endParaRPr>
                    </a:p>
                  </a:txBody>
                  <a:tcPr marL="0" marR="0" marT="57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03200">
                <a:tc rowSpan="3">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p>
                      <a:pPr marL="55244" marR="0" lvl="0" indent="0" algn="l" rtl="0">
                        <a:lnSpc>
                          <a:spcPct val="100000"/>
                        </a:lnSpc>
                        <a:spcBef>
                          <a:spcPts val="0"/>
                        </a:spcBef>
                        <a:spcAft>
                          <a:spcPts val="0"/>
                        </a:spcAft>
                        <a:buNone/>
                      </a:pPr>
                      <a:r>
                        <a:rPr lang="es-ES" sz="600">
                          <a:latin typeface="Arial"/>
                          <a:ea typeface="Arial"/>
                          <a:cs typeface="Arial"/>
                          <a:sym typeface="Arial"/>
                        </a:rPr>
                        <a:t>Tasa de IAD</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4604" marR="0" lvl="0" indent="0" algn="l" rtl="0">
                        <a:lnSpc>
                          <a:spcPct val="110000"/>
                        </a:lnSpc>
                        <a:spcBef>
                          <a:spcPts val="0"/>
                        </a:spcBef>
                        <a:spcAft>
                          <a:spcPts val="0"/>
                        </a:spcAft>
                        <a:buNone/>
                      </a:pPr>
                      <a:r>
                        <a:rPr lang="es-ES" sz="600">
                          <a:latin typeface="Arial"/>
                          <a:ea typeface="Arial"/>
                          <a:cs typeface="Arial"/>
                          <a:sym typeface="Arial"/>
                        </a:rPr>
                        <a:t>P25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 marR="0" lvl="0" indent="0" algn="ctr" rtl="0">
                        <a:lnSpc>
                          <a:spcPct val="110000"/>
                        </a:lnSpc>
                        <a:spcBef>
                          <a:spcPts val="0"/>
                        </a:spcBef>
                        <a:spcAft>
                          <a:spcPts val="0"/>
                        </a:spcAft>
                        <a:buNone/>
                      </a:pPr>
                      <a:r>
                        <a:rPr lang="es-ES" sz="600">
                          <a:latin typeface="Arial"/>
                          <a:ea typeface="Arial"/>
                          <a:cs typeface="Arial"/>
                          <a:sym typeface="Arial"/>
                        </a:rPr>
                        <a:t>1,2</a:t>
                      </a:r>
                      <a:endParaRPr sz="600">
                        <a:latin typeface="Arial"/>
                        <a:ea typeface="Arial"/>
                        <a:cs typeface="Arial"/>
                        <a:sym typeface="Arial"/>
                      </a:endParaRPr>
                    </a:p>
                  </a:txBody>
                  <a:tcPr marL="0" marR="0" marT="6975"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4765" lvl="0" indent="0" algn="ctr" rtl="0">
                        <a:lnSpc>
                          <a:spcPct val="110000"/>
                        </a:lnSpc>
                        <a:spcBef>
                          <a:spcPts val="0"/>
                        </a:spcBef>
                        <a:spcAft>
                          <a:spcPts val="0"/>
                        </a:spcAft>
                        <a:buNone/>
                      </a:pPr>
                      <a:r>
                        <a:rPr lang="es-ES" sz="600">
                          <a:latin typeface="Arial"/>
                          <a:ea typeface="Arial"/>
                          <a:cs typeface="Arial"/>
                          <a:sym typeface="Arial"/>
                        </a:rPr>
                        <a:t>1,4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905" marR="0" lvl="0" indent="0" algn="ctr" rtl="0">
                        <a:lnSpc>
                          <a:spcPct val="110000"/>
                        </a:lnSpc>
                        <a:spcBef>
                          <a:spcPts val="0"/>
                        </a:spcBef>
                        <a:spcAft>
                          <a:spcPts val="0"/>
                        </a:spcAft>
                        <a:buNone/>
                      </a:pPr>
                      <a:r>
                        <a:rPr lang="es-ES" sz="600">
                          <a:latin typeface="Arial"/>
                          <a:ea typeface="Arial"/>
                          <a:cs typeface="Arial"/>
                          <a:sym typeface="Arial"/>
                        </a:rPr>
                        <a:t>3,2</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1445" marR="0" lvl="0" indent="0" algn="l" rtl="0">
                        <a:lnSpc>
                          <a:spcPct val="110000"/>
                        </a:lnSpc>
                        <a:spcBef>
                          <a:spcPts val="0"/>
                        </a:spcBef>
                        <a:spcAft>
                          <a:spcPts val="0"/>
                        </a:spcAft>
                        <a:buNone/>
                      </a:pPr>
                      <a:r>
                        <a:rPr lang="es-ES" sz="600">
                          <a:latin typeface="Arial"/>
                          <a:ea typeface="Arial"/>
                          <a:cs typeface="Arial"/>
                          <a:sym typeface="Arial"/>
                        </a:rPr>
                        <a:t>2,9</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2065" lvl="0" indent="0" algn="ctr" rtl="0">
                        <a:lnSpc>
                          <a:spcPct val="110000"/>
                        </a:lnSpc>
                        <a:spcBef>
                          <a:spcPts val="0"/>
                        </a:spcBef>
                        <a:spcAft>
                          <a:spcPts val="0"/>
                        </a:spcAft>
                        <a:buNone/>
                      </a:pPr>
                      <a:r>
                        <a:rPr lang="es-ES" sz="600">
                          <a:latin typeface="Arial"/>
                          <a:ea typeface="Arial"/>
                          <a:cs typeface="Arial"/>
                          <a:sym typeface="Arial"/>
                        </a:rPr>
                        <a:t>3,1</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0000"/>
                        </a:lnSpc>
                        <a:spcBef>
                          <a:spcPts val="0"/>
                        </a:spcBef>
                        <a:spcAft>
                          <a:spcPts val="0"/>
                        </a:spcAft>
                        <a:buNone/>
                      </a:pPr>
                      <a:r>
                        <a:rPr lang="es-ES" sz="600">
                          <a:latin typeface="Arial"/>
                          <a:ea typeface="Arial"/>
                          <a:cs typeface="Arial"/>
                          <a:sym typeface="Arial"/>
                        </a:rPr>
                        <a:t>4,5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 marR="0" lvl="0" indent="0" algn="ctr" rtl="0">
                        <a:lnSpc>
                          <a:spcPct val="110000"/>
                        </a:lnSpc>
                        <a:spcBef>
                          <a:spcPts val="0"/>
                        </a:spcBef>
                        <a:spcAft>
                          <a:spcPts val="0"/>
                        </a:spcAft>
                        <a:buNone/>
                      </a:pPr>
                      <a:r>
                        <a:rPr lang="es-ES" sz="600">
                          <a:latin typeface="Arial"/>
                          <a:ea typeface="Arial"/>
                          <a:cs typeface="Arial"/>
                          <a:sym typeface="Arial"/>
                        </a:rPr>
                        <a:t>5,9</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810" lvl="0" indent="0" algn="ctr" rtl="0">
                        <a:lnSpc>
                          <a:spcPct val="110000"/>
                        </a:lnSpc>
                        <a:spcBef>
                          <a:spcPts val="0"/>
                        </a:spcBef>
                        <a:spcAft>
                          <a:spcPts val="0"/>
                        </a:spcAft>
                        <a:buNone/>
                      </a:pPr>
                      <a:r>
                        <a:rPr lang="es-ES" sz="600">
                          <a:latin typeface="Arial"/>
                          <a:ea typeface="Arial"/>
                          <a:cs typeface="Arial"/>
                          <a:sym typeface="Arial"/>
                        </a:rPr>
                        <a:t>3,1</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0000"/>
                        </a:lnSpc>
                        <a:spcBef>
                          <a:spcPts val="0"/>
                        </a:spcBef>
                        <a:spcAft>
                          <a:spcPts val="0"/>
                        </a:spcAft>
                        <a:buNone/>
                      </a:pPr>
                      <a:r>
                        <a:rPr lang="es-ES" sz="600">
                          <a:latin typeface="Arial"/>
                          <a:ea typeface="Arial"/>
                          <a:cs typeface="Arial"/>
                          <a:sym typeface="Arial"/>
                        </a:rPr>
                        <a:t>2,2</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0000"/>
                        </a:lnSpc>
                        <a:spcBef>
                          <a:spcPts val="0"/>
                        </a:spcBef>
                        <a:spcAft>
                          <a:spcPts val="0"/>
                        </a:spcAft>
                        <a:buNone/>
                      </a:pPr>
                      <a:r>
                        <a:rPr lang="es-ES" sz="600">
                          <a:latin typeface="Arial"/>
                          <a:ea typeface="Arial"/>
                          <a:cs typeface="Arial"/>
                          <a:sym typeface="Arial"/>
                        </a:rPr>
                        <a:t>5,3</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810" marR="0" lvl="0" indent="0" algn="ctr" rtl="0">
                        <a:lnSpc>
                          <a:spcPct val="110000"/>
                        </a:lnSpc>
                        <a:spcBef>
                          <a:spcPts val="0"/>
                        </a:spcBef>
                        <a:spcAft>
                          <a:spcPts val="0"/>
                        </a:spcAft>
                        <a:buNone/>
                      </a:pPr>
                      <a:r>
                        <a:rPr lang="es-ES" sz="600">
                          <a:latin typeface="Arial"/>
                          <a:ea typeface="Arial"/>
                          <a:cs typeface="Arial"/>
                          <a:sym typeface="Arial"/>
                        </a:rPr>
                        <a:t>1,0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175" lvl="0" indent="0" algn="ctr" rtl="0">
                        <a:lnSpc>
                          <a:spcPct val="110000"/>
                        </a:lnSpc>
                        <a:spcBef>
                          <a:spcPts val="0"/>
                        </a:spcBef>
                        <a:spcAft>
                          <a:spcPts val="0"/>
                        </a:spcAft>
                        <a:buNone/>
                      </a:pPr>
                      <a:r>
                        <a:rPr lang="es-ES" sz="600">
                          <a:latin typeface="Arial"/>
                          <a:ea typeface="Arial"/>
                          <a:cs typeface="Arial"/>
                          <a:sym typeface="Arial"/>
                        </a:rPr>
                        <a:t>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0000"/>
                        </a:lnSpc>
                        <a:spcBef>
                          <a:spcPts val="0"/>
                        </a:spcBef>
                        <a:spcAft>
                          <a:spcPts val="0"/>
                        </a:spcAft>
                        <a:buNone/>
                      </a:pPr>
                      <a:r>
                        <a:rPr lang="es-ES" sz="600">
                          <a:latin typeface="Arial"/>
                          <a:ea typeface="Arial"/>
                          <a:cs typeface="Arial"/>
                          <a:sym typeface="Arial"/>
                        </a:rPr>
                        <a:t>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43815" lvl="0" indent="0" algn="r" rtl="0">
                        <a:lnSpc>
                          <a:spcPct val="110000"/>
                        </a:lnSpc>
                        <a:spcBef>
                          <a:spcPts val="0"/>
                        </a:spcBef>
                        <a:spcAft>
                          <a:spcPts val="0"/>
                        </a:spcAft>
                        <a:buNone/>
                      </a:pPr>
                      <a:r>
                        <a:rPr lang="es-ES" sz="600">
                          <a:latin typeface="Arial"/>
                          <a:ea typeface="Arial"/>
                          <a:cs typeface="Arial"/>
                          <a:sym typeface="Arial"/>
                        </a:rPr>
                        <a:t>3,8</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0000"/>
                        </a:lnSpc>
                        <a:spcBef>
                          <a:spcPts val="0"/>
                        </a:spcBef>
                        <a:spcAft>
                          <a:spcPts val="0"/>
                        </a:spcAft>
                        <a:buNone/>
                      </a:pPr>
                      <a:r>
                        <a:rPr lang="es-ES" sz="600">
                          <a:latin typeface="Arial"/>
                          <a:ea typeface="Arial"/>
                          <a:cs typeface="Arial"/>
                          <a:sym typeface="Arial"/>
                        </a:rPr>
                        <a:t>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9525" marR="0" lvl="0" indent="0" algn="ctr" rtl="0">
                        <a:lnSpc>
                          <a:spcPct val="110000"/>
                        </a:lnSpc>
                        <a:spcBef>
                          <a:spcPts val="0"/>
                        </a:spcBef>
                        <a:spcAft>
                          <a:spcPts val="0"/>
                        </a:spcAft>
                        <a:buNone/>
                      </a:pPr>
                      <a:r>
                        <a:rPr lang="es-ES" sz="600">
                          <a:latin typeface="Arial"/>
                          <a:ea typeface="Arial"/>
                          <a:cs typeface="Arial"/>
                          <a:sym typeface="Arial"/>
                        </a:rPr>
                        <a:t>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2925">
                <a:tc vMerge="1">
                  <a:txBody>
                    <a:bodyPr/>
                    <a:lstStyle/>
                    <a:p>
                      <a:endParaRPr lang="es-CO"/>
                    </a:p>
                  </a:txBody>
                  <a:tcPr/>
                </a:tc>
                <a:tc>
                  <a:txBody>
                    <a:bodyPr/>
                    <a:lstStyle/>
                    <a:p>
                      <a:pPr marL="14604" marR="0" lvl="0" indent="0" algn="l" rtl="0">
                        <a:lnSpc>
                          <a:spcPct val="108333"/>
                        </a:lnSpc>
                        <a:spcBef>
                          <a:spcPts val="0"/>
                        </a:spcBef>
                        <a:spcAft>
                          <a:spcPts val="0"/>
                        </a:spcAft>
                        <a:buNone/>
                      </a:pPr>
                      <a:r>
                        <a:rPr lang="es-ES" sz="600">
                          <a:latin typeface="Arial"/>
                          <a:ea typeface="Arial"/>
                          <a:cs typeface="Arial"/>
                          <a:sym typeface="Arial"/>
                        </a:rPr>
                        <a:t>Mediana</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 marR="0" lvl="0" indent="0" algn="ctr" rtl="0">
                        <a:lnSpc>
                          <a:spcPct val="108333"/>
                        </a:lnSpc>
                        <a:spcBef>
                          <a:spcPts val="0"/>
                        </a:spcBef>
                        <a:spcAft>
                          <a:spcPts val="0"/>
                        </a:spcAft>
                        <a:buNone/>
                      </a:pPr>
                      <a:r>
                        <a:rPr lang="es-ES" sz="600">
                          <a:latin typeface="Arial"/>
                          <a:ea typeface="Arial"/>
                          <a:cs typeface="Arial"/>
                          <a:sym typeface="Arial"/>
                        </a:rPr>
                        <a:t>1,4</a:t>
                      </a:r>
                      <a:endParaRPr sz="600">
                        <a:latin typeface="Arial"/>
                        <a:ea typeface="Arial"/>
                        <a:cs typeface="Arial"/>
                        <a:sym typeface="Arial"/>
                      </a:endParaRPr>
                    </a:p>
                  </a:txBody>
                  <a:tcPr marL="0" marR="0" marT="697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4765" lvl="0" indent="0" algn="ctr" rtl="0">
                        <a:lnSpc>
                          <a:spcPct val="108333"/>
                        </a:lnSpc>
                        <a:spcBef>
                          <a:spcPts val="0"/>
                        </a:spcBef>
                        <a:spcAft>
                          <a:spcPts val="0"/>
                        </a:spcAft>
                        <a:buNone/>
                      </a:pPr>
                      <a:r>
                        <a:rPr lang="es-ES" sz="600">
                          <a:latin typeface="Arial"/>
                          <a:ea typeface="Arial"/>
                          <a:cs typeface="Arial"/>
                          <a:sym typeface="Arial"/>
                        </a:rPr>
                        <a:t>1,7</a:t>
                      </a:r>
                      <a:endParaRPr sz="600">
                        <a:latin typeface="Arial"/>
                        <a:ea typeface="Arial"/>
                        <a:cs typeface="Arial"/>
                        <a:sym typeface="Arial"/>
                      </a:endParaRPr>
                    </a:p>
                  </a:txBody>
                  <a:tcPr marL="0" marR="0" marT="6975" marB="0">
                    <a:lnL w="12700"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905" marR="0" lvl="0" indent="0" algn="ctr" rtl="0">
                        <a:lnSpc>
                          <a:spcPct val="108333"/>
                        </a:lnSpc>
                        <a:spcBef>
                          <a:spcPts val="0"/>
                        </a:spcBef>
                        <a:spcAft>
                          <a:spcPts val="0"/>
                        </a:spcAft>
                        <a:buNone/>
                      </a:pPr>
                      <a:r>
                        <a:rPr lang="es-ES" sz="600">
                          <a:latin typeface="Arial"/>
                          <a:ea typeface="Arial"/>
                          <a:cs typeface="Arial"/>
                          <a:sym typeface="Arial"/>
                        </a:rPr>
                        <a:t>3,8</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1445" marR="0" lvl="0" indent="0" algn="l" rtl="0">
                        <a:lnSpc>
                          <a:spcPct val="108333"/>
                        </a:lnSpc>
                        <a:spcBef>
                          <a:spcPts val="0"/>
                        </a:spcBef>
                        <a:spcAft>
                          <a:spcPts val="0"/>
                        </a:spcAft>
                        <a:buNone/>
                      </a:pPr>
                      <a:r>
                        <a:rPr lang="es-ES" sz="600">
                          <a:latin typeface="Arial"/>
                          <a:ea typeface="Arial"/>
                          <a:cs typeface="Arial"/>
                          <a:sym typeface="Arial"/>
                        </a:rPr>
                        <a:t>2,9</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2065" lvl="0" indent="0" algn="ctr" rtl="0">
                        <a:lnSpc>
                          <a:spcPct val="108333"/>
                        </a:lnSpc>
                        <a:spcBef>
                          <a:spcPts val="0"/>
                        </a:spcBef>
                        <a:spcAft>
                          <a:spcPts val="0"/>
                        </a:spcAft>
                        <a:buNone/>
                      </a:pPr>
                      <a:r>
                        <a:rPr lang="es-ES" sz="600">
                          <a:latin typeface="Arial"/>
                          <a:ea typeface="Arial"/>
                          <a:cs typeface="Arial"/>
                          <a:sym typeface="Arial"/>
                        </a:rPr>
                        <a:t>3,2</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4,7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905" marR="0" lvl="0" indent="0" algn="ctr" rtl="0">
                        <a:lnSpc>
                          <a:spcPct val="108333"/>
                        </a:lnSpc>
                        <a:spcBef>
                          <a:spcPts val="0"/>
                        </a:spcBef>
                        <a:spcAft>
                          <a:spcPts val="0"/>
                        </a:spcAft>
                        <a:buNone/>
                      </a:pPr>
                      <a:r>
                        <a:rPr lang="es-ES" sz="600">
                          <a:latin typeface="Arial"/>
                          <a:ea typeface="Arial"/>
                          <a:cs typeface="Arial"/>
                          <a:sym typeface="Arial"/>
                        </a:rPr>
                        <a:t>11,8</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810" lvl="0" indent="0" algn="ctr" rtl="0">
                        <a:lnSpc>
                          <a:spcPct val="108333"/>
                        </a:lnSpc>
                        <a:spcBef>
                          <a:spcPts val="0"/>
                        </a:spcBef>
                        <a:spcAft>
                          <a:spcPts val="0"/>
                        </a:spcAft>
                        <a:buNone/>
                      </a:pPr>
                      <a:r>
                        <a:rPr lang="es-ES" sz="600">
                          <a:latin typeface="Arial"/>
                          <a:ea typeface="Arial"/>
                          <a:cs typeface="Arial"/>
                          <a:sym typeface="Arial"/>
                        </a:rPr>
                        <a:t>6,2</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4,4</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8,5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810" marR="0" lvl="0" indent="0" algn="ctr" rtl="0">
                        <a:lnSpc>
                          <a:spcPct val="108333"/>
                        </a:lnSpc>
                        <a:spcBef>
                          <a:spcPts val="0"/>
                        </a:spcBef>
                        <a:spcAft>
                          <a:spcPts val="0"/>
                        </a:spcAft>
                        <a:buNone/>
                      </a:pPr>
                      <a:r>
                        <a:rPr lang="es-ES" sz="600">
                          <a:latin typeface="Arial"/>
                          <a:ea typeface="Arial"/>
                          <a:cs typeface="Arial"/>
                          <a:sym typeface="Arial"/>
                        </a:rPr>
                        <a:t>2,1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175" lvl="0" indent="0" algn="ctr" rtl="0">
                        <a:lnSpc>
                          <a:spcPct val="108333"/>
                        </a:lnSpc>
                        <a:spcBef>
                          <a:spcPts val="0"/>
                        </a:spcBef>
                        <a:spcAft>
                          <a:spcPts val="0"/>
                        </a:spcAft>
                        <a:buNone/>
                      </a:pPr>
                      <a:r>
                        <a:rPr lang="es-ES" sz="600">
                          <a:latin typeface="Arial"/>
                          <a:ea typeface="Arial"/>
                          <a:cs typeface="Arial"/>
                          <a:sym typeface="Arial"/>
                        </a:rPr>
                        <a:t>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3,7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43815" lvl="0" indent="0" algn="r" rtl="0">
                        <a:lnSpc>
                          <a:spcPct val="108333"/>
                        </a:lnSpc>
                        <a:spcBef>
                          <a:spcPts val="0"/>
                        </a:spcBef>
                        <a:spcAft>
                          <a:spcPts val="0"/>
                        </a:spcAft>
                        <a:buNone/>
                      </a:pPr>
                      <a:r>
                        <a:rPr lang="es-ES" sz="600">
                          <a:latin typeface="Arial"/>
                          <a:ea typeface="Arial"/>
                          <a:cs typeface="Arial"/>
                          <a:sym typeface="Arial"/>
                        </a:rPr>
                        <a:t>5,7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3,5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9525" marR="0" lvl="0" indent="0" algn="ctr" rtl="0">
                        <a:lnSpc>
                          <a:spcPct val="108333"/>
                        </a:lnSpc>
                        <a:spcBef>
                          <a:spcPts val="0"/>
                        </a:spcBef>
                        <a:spcAft>
                          <a:spcPts val="0"/>
                        </a:spcAft>
                        <a:buNone/>
                      </a:pPr>
                      <a:r>
                        <a:rPr lang="es-ES" sz="600">
                          <a:latin typeface="Arial"/>
                          <a:ea typeface="Arial"/>
                          <a:cs typeface="Arial"/>
                          <a:sym typeface="Arial"/>
                        </a:rPr>
                        <a:t>7,6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03300">
                <a:tc vMerge="1">
                  <a:txBody>
                    <a:bodyPr/>
                    <a:lstStyle/>
                    <a:p>
                      <a:endParaRPr lang="es-CO"/>
                    </a:p>
                  </a:txBody>
                  <a:tcPr/>
                </a:tc>
                <a:tc>
                  <a:txBody>
                    <a:bodyPr/>
                    <a:lstStyle/>
                    <a:p>
                      <a:pPr marL="14604" marR="0" lvl="0" indent="0" algn="l" rtl="0">
                        <a:lnSpc>
                          <a:spcPct val="109166"/>
                        </a:lnSpc>
                        <a:spcBef>
                          <a:spcPts val="0"/>
                        </a:spcBef>
                        <a:spcAft>
                          <a:spcPts val="0"/>
                        </a:spcAft>
                        <a:buNone/>
                      </a:pPr>
                      <a:r>
                        <a:rPr lang="es-ES" sz="600">
                          <a:latin typeface="Arial"/>
                          <a:ea typeface="Arial"/>
                          <a:cs typeface="Arial"/>
                          <a:sym typeface="Arial"/>
                        </a:rPr>
                        <a:t>P75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 marR="0" lvl="0" indent="0" algn="ctr" rtl="0">
                        <a:lnSpc>
                          <a:spcPct val="109166"/>
                        </a:lnSpc>
                        <a:spcBef>
                          <a:spcPts val="0"/>
                        </a:spcBef>
                        <a:spcAft>
                          <a:spcPts val="0"/>
                        </a:spcAft>
                        <a:buNone/>
                      </a:pPr>
                      <a:r>
                        <a:rPr lang="es-ES" sz="600">
                          <a:latin typeface="Arial"/>
                          <a:ea typeface="Arial"/>
                          <a:cs typeface="Arial"/>
                          <a:sym typeface="Arial"/>
                        </a:rPr>
                        <a:t>1,9</a:t>
                      </a:r>
                      <a:endParaRPr sz="600">
                        <a:latin typeface="Arial"/>
                        <a:ea typeface="Arial"/>
                        <a:cs typeface="Arial"/>
                        <a:sym typeface="Arial"/>
                      </a:endParaRPr>
                    </a:p>
                  </a:txBody>
                  <a:tcPr marL="0" marR="0" marT="6975"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24765" lvl="0" indent="0" algn="ctr" rtl="0">
                        <a:lnSpc>
                          <a:spcPct val="109166"/>
                        </a:lnSpc>
                        <a:spcBef>
                          <a:spcPts val="0"/>
                        </a:spcBef>
                        <a:spcAft>
                          <a:spcPts val="0"/>
                        </a:spcAft>
                        <a:buNone/>
                      </a:pPr>
                      <a:r>
                        <a:rPr lang="es-ES" sz="600">
                          <a:latin typeface="Arial"/>
                          <a:ea typeface="Arial"/>
                          <a:cs typeface="Arial"/>
                          <a:sym typeface="Arial"/>
                        </a:rPr>
                        <a:t>1,9</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905" marR="0" lvl="0" indent="0" algn="ctr" rtl="0">
                        <a:lnSpc>
                          <a:spcPct val="109166"/>
                        </a:lnSpc>
                        <a:spcBef>
                          <a:spcPts val="0"/>
                        </a:spcBef>
                        <a:spcAft>
                          <a:spcPts val="0"/>
                        </a:spcAft>
                        <a:buNone/>
                      </a:pPr>
                      <a:r>
                        <a:rPr lang="es-ES" sz="600">
                          <a:latin typeface="Arial"/>
                          <a:ea typeface="Arial"/>
                          <a:cs typeface="Arial"/>
                          <a:sym typeface="Arial"/>
                        </a:rPr>
                        <a:t>4,0</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1445" marR="0" lvl="0" indent="0" algn="l" rtl="0">
                        <a:lnSpc>
                          <a:spcPct val="109166"/>
                        </a:lnSpc>
                        <a:spcBef>
                          <a:spcPts val="0"/>
                        </a:spcBef>
                        <a:spcAft>
                          <a:spcPts val="0"/>
                        </a:spcAft>
                        <a:buNone/>
                      </a:pPr>
                      <a:r>
                        <a:rPr lang="es-ES" sz="600">
                          <a:latin typeface="Arial"/>
                          <a:ea typeface="Arial"/>
                          <a:cs typeface="Arial"/>
                          <a:sym typeface="Arial"/>
                        </a:rPr>
                        <a:t>4,2</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2065" lvl="0" indent="0" algn="ctr" rtl="0">
                        <a:lnSpc>
                          <a:spcPct val="109166"/>
                        </a:lnSpc>
                        <a:spcBef>
                          <a:spcPts val="0"/>
                        </a:spcBef>
                        <a:spcAft>
                          <a:spcPts val="0"/>
                        </a:spcAft>
                        <a:buNone/>
                      </a:pPr>
                      <a:r>
                        <a:rPr lang="es-ES" sz="600">
                          <a:latin typeface="Arial"/>
                          <a:ea typeface="Arial"/>
                          <a:cs typeface="Arial"/>
                          <a:sym typeface="Arial"/>
                        </a:rPr>
                        <a:t>3,7</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5,0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905" marR="0" lvl="0" indent="0" algn="ctr" rtl="0">
                        <a:lnSpc>
                          <a:spcPct val="109166"/>
                        </a:lnSpc>
                        <a:spcBef>
                          <a:spcPts val="0"/>
                        </a:spcBef>
                        <a:spcAft>
                          <a:spcPts val="0"/>
                        </a:spcAft>
                        <a:buNone/>
                      </a:pPr>
                      <a:r>
                        <a:rPr lang="es-ES" sz="600">
                          <a:latin typeface="Arial"/>
                          <a:ea typeface="Arial"/>
                          <a:cs typeface="Arial"/>
                          <a:sym typeface="Arial"/>
                        </a:rPr>
                        <a:t>17,8</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810" lvl="0" indent="0" algn="ctr" rtl="0">
                        <a:lnSpc>
                          <a:spcPct val="109166"/>
                        </a:lnSpc>
                        <a:spcBef>
                          <a:spcPts val="0"/>
                        </a:spcBef>
                        <a:spcAft>
                          <a:spcPts val="0"/>
                        </a:spcAft>
                        <a:buNone/>
                      </a:pPr>
                      <a:r>
                        <a:rPr lang="es-ES" sz="600">
                          <a:latin typeface="Arial"/>
                          <a:ea typeface="Arial"/>
                          <a:cs typeface="Arial"/>
                          <a:sym typeface="Arial"/>
                        </a:rPr>
                        <a:t>8,2</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6,8</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8,9</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810" marR="0" lvl="0" indent="0" algn="ctr" rtl="0">
                        <a:lnSpc>
                          <a:spcPct val="109166"/>
                        </a:lnSpc>
                        <a:spcBef>
                          <a:spcPts val="0"/>
                        </a:spcBef>
                        <a:spcAft>
                          <a:spcPts val="0"/>
                        </a:spcAft>
                        <a:buNone/>
                      </a:pPr>
                      <a:r>
                        <a:rPr lang="es-ES" sz="600">
                          <a:latin typeface="Arial"/>
                          <a:ea typeface="Arial"/>
                          <a:cs typeface="Arial"/>
                          <a:sym typeface="Arial"/>
                        </a:rPr>
                        <a:t>2,4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3175" lvl="0" indent="0" algn="ctr" rtl="0">
                        <a:lnSpc>
                          <a:spcPct val="109166"/>
                        </a:lnSpc>
                        <a:spcBef>
                          <a:spcPts val="0"/>
                        </a:spcBef>
                        <a:spcAft>
                          <a:spcPts val="0"/>
                        </a:spcAft>
                        <a:buNone/>
                      </a:pPr>
                      <a:r>
                        <a:rPr lang="es-ES" sz="600">
                          <a:latin typeface="Arial"/>
                          <a:ea typeface="Arial"/>
                          <a:cs typeface="Arial"/>
                          <a:sym typeface="Arial"/>
                        </a:rPr>
                        <a:t>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5,6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43815" lvl="0" indent="0" algn="r" rtl="0">
                        <a:lnSpc>
                          <a:spcPct val="109166"/>
                        </a:lnSpc>
                        <a:spcBef>
                          <a:spcPts val="0"/>
                        </a:spcBef>
                        <a:spcAft>
                          <a:spcPts val="0"/>
                        </a:spcAft>
                        <a:buNone/>
                      </a:pPr>
                      <a:r>
                        <a:rPr lang="es-ES" sz="600">
                          <a:latin typeface="Arial"/>
                          <a:ea typeface="Arial"/>
                          <a:cs typeface="Arial"/>
                          <a:sym typeface="Arial"/>
                        </a:rPr>
                        <a:t>8,5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5,2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810" marR="0" lvl="0" indent="0" algn="ctr" rtl="0">
                        <a:lnSpc>
                          <a:spcPct val="109166"/>
                        </a:lnSpc>
                        <a:spcBef>
                          <a:spcPts val="0"/>
                        </a:spcBef>
                        <a:spcAft>
                          <a:spcPts val="0"/>
                        </a:spcAft>
                        <a:buNone/>
                      </a:pPr>
                      <a:r>
                        <a:rPr lang="es-ES" sz="600">
                          <a:latin typeface="Arial"/>
                          <a:ea typeface="Arial"/>
                          <a:cs typeface="Arial"/>
                          <a:sym typeface="Arial"/>
                        </a:rPr>
                        <a:t>11,4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95200">
                <a:tc rowSpan="2">
                  <a:txBody>
                    <a:bodyPr/>
                    <a:lstStyle/>
                    <a:p>
                      <a:pPr marL="113664" marR="0" lvl="0" indent="0" algn="l" rtl="0">
                        <a:lnSpc>
                          <a:spcPct val="113333"/>
                        </a:lnSpc>
                        <a:spcBef>
                          <a:spcPts val="0"/>
                        </a:spcBef>
                        <a:spcAft>
                          <a:spcPts val="0"/>
                        </a:spcAft>
                        <a:buNone/>
                      </a:pPr>
                      <a:r>
                        <a:rPr lang="es-ES" sz="600">
                          <a:latin typeface="Arial"/>
                          <a:ea typeface="Arial"/>
                          <a:cs typeface="Arial"/>
                          <a:sym typeface="Arial"/>
                        </a:rPr>
                        <a:t>% Uso</a:t>
                      </a:r>
                      <a:endParaRPr sz="600">
                        <a:latin typeface="Arial"/>
                        <a:ea typeface="Arial"/>
                        <a:cs typeface="Arial"/>
                        <a:sym typeface="Arial"/>
                      </a:endParaRPr>
                    </a:p>
                  </a:txBody>
                  <a:tcPr marL="0" marR="0" marT="546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D9D9D9"/>
                    </a:solidFill>
                  </a:tcPr>
                </a:tc>
                <a:tc>
                  <a:txBody>
                    <a:bodyPr/>
                    <a:lstStyle/>
                    <a:p>
                      <a:pPr marL="14604" marR="0" lvl="0" indent="0" algn="l" rtl="0">
                        <a:lnSpc>
                          <a:spcPct val="108333"/>
                        </a:lnSpc>
                        <a:spcBef>
                          <a:spcPts val="0"/>
                        </a:spcBef>
                        <a:spcAft>
                          <a:spcPts val="0"/>
                        </a:spcAft>
                        <a:buNone/>
                      </a:pPr>
                      <a:r>
                        <a:rPr lang="es-ES" sz="600">
                          <a:latin typeface="Arial"/>
                          <a:ea typeface="Arial"/>
                          <a:cs typeface="Arial"/>
                          <a:sym typeface="Arial"/>
                        </a:rPr>
                        <a:t>P25</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985" marR="0" lvl="0" indent="0" algn="ctr" rtl="0">
                        <a:lnSpc>
                          <a:spcPct val="108333"/>
                        </a:lnSpc>
                        <a:spcBef>
                          <a:spcPts val="0"/>
                        </a:spcBef>
                        <a:spcAft>
                          <a:spcPts val="0"/>
                        </a:spcAft>
                        <a:buNone/>
                      </a:pPr>
                      <a:r>
                        <a:rPr lang="es-ES" sz="600">
                          <a:latin typeface="Arial"/>
                          <a:ea typeface="Arial"/>
                          <a:cs typeface="Arial"/>
                          <a:sym typeface="Arial"/>
                        </a:rPr>
                        <a:t>54,7</a:t>
                      </a:r>
                      <a:endParaRPr sz="60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30480" lvl="0" indent="0" algn="ctr" rtl="0">
                        <a:lnSpc>
                          <a:spcPct val="108333"/>
                        </a:lnSpc>
                        <a:spcBef>
                          <a:spcPts val="0"/>
                        </a:spcBef>
                        <a:spcAft>
                          <a:spcPts val="0"/>
                        </a:spcAft>
                        <a:buNone/>
                      </a:pPr>
                      <a:r>
                        <a:rPr lang="es-ES" sz="600">
                          <a:latin typeface="Arial"/>
                          <a:ea typeface="Arial"/>
                          <a:cs typeface="Arial"/>
                          <a:sym typeface="Arial"/>
                        </a:rPr>
                        <a:t>60,0</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37,2</a:t>
                      </a:r>
                      <a:endParaRPr sz="600">
                        <a:latin typeface="Arial"/>
                        <a:ea typeface="Arial"/>
                        <a:cs typeface="Arial"/>
                        <a:sym typeface="Arial"/>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13664" marR="0" lvl="0" indent="0" algn="l" rtl="0">
                        <a:lnSpc>
                          <a:spcPct val="108333"/>
                        </a:lnSpc>
                        <a:spcBef>
                          <a:spcPts val="0"/>
                        </a:spcBef>
                        <a:spcAft>
                          <a:spcPts val="0"/>
                        </a:spcAft>
                        <a:buNone/>
                      </a:pPr>
                      <a:r>
                        <a:rPr lang="es-ES" sz="600">
                          <a:latin typeface="Arial"/>
                          <a:ea typeface="Arial"/>
                          <a:cs typeface="Arial"/>
                          <a:sym typeface="Arial"/>
                        </a:rPr>
                        <a:t>52,5</a:t>
                      </a:r>
                      <a:endParaRPr sz="600">
                        <a:latin typeface="Arial"/>
                        <a:ea typeface="Arial"/>
                        <a:cs typeface="Arial"/>
                        <a:sym typeface="Arial"/>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7780" lvl="0" indent="0" algn="ctr" rtl="0">
                        <a:lnSpc>
                          <a:spcPct val="108333"/>
                        </a:lnSpc>
                        <a:spcBef>
                          <a:spcPts val="0"/>
                        </a:spcBef>
                        <a:spcAft>
                          <a:spcPts val="0"/>
                        </a:spcAft>
                        <a:buNone/>
                      </a:pPr>
                      <a:r>
                        <a:rPr lang="es-ES" sz="600">
                          <a:latin typeface="Arial"/>
                          <a:ea typeface="Arial"/>
                          <a:cs typeface="Arial"/>
                          <a:sym typeface="Arial"/>
                        </a:rPr>
                        <a:t>35,0</a:t>
                      </a:r>
                      <a:endParaRPr sz="600">
                        <a:latin typeface="Arial"/>
                        <a:ea typeface="Arial"/>
                        <a:cs typeface="Arial"/>
                        <a:sym typeface="Arial"/>
                      </a:endParaRPr>
                    </a:p>
                  </a:txBody>
                  <a:tcPr marL="0" marR="0" marT="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32,5</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905" marR="0" lvl="0" indent="0" algn="ctr" rtl="0">
                        <a:lnSpc>
                          <a:spcPct val="108333"/>
                        </a:lnSpc>
                        <a:spcBef>
                          <a:spcPts val="0"/>
                        </a:spcBef>
                        <a:spcAft>
                          <a:spcPts val="0"/>
                        </a:spcAft>
                        <a:buNone/>
                      </a:pPr>
                      <a:r>
                        <a:rPr lang="es-ES" sz="600">
                          <a:latin typeface="Arial"/>
                          <a:ea typeface="Arial"/>
                          <a:cs typeface="Arial"/>
                          <a:sym typeface="Arial"/>
                        </a:rPr>
                        <a:t>38,6</a:t>
                      </a:r>
                      <a:endParaRPr sz="600">
                        <a:latin typeface="Arial"/>
                        <a:ea typeface="Arial"/>
                        <a:cs typeface="Arial"/>
                        <a:sym typeface="Arial"/>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53,3</a:t>
                      </a:r>
                      <a:endParaRPr sz="600">
                        <a:latin typeface="Arial"/>
                        <a:ea typeface="Arial"/>
                        <a:cs typeface="Arial"/>
                        <a:sym typeface="Arial"/>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4445" marR="0" lvl="0" indent="0" algn="ctr" rtl="0">
                        <a:lnSpc>
                          <a:spcPct val="108333"/>
                        </a:lnSpc>
                        <a:spcBef>
                          <a:spcPts val="0"/>
                        </a:spcBef>
                        <a:spcAft>
                          <a:spcPts val="0"/>
                        </a:spcAft>
                        <a:buNone/>
                      </a:pPr>
                      <a:r>
                        <a:rPr lang="es-ES" sz="600">
                          <a:latin typeface="Arial"/>
                          <a:ea typeface="Arial"/>
                          <a:cs typeface="Arial"/>
                          <a:sym typeface="Arial"/>
                        </a:rPr>
                        <a:t>66,2</a:t>
                      </a:r>
                      <a:endParaRPr sz="600">
                        <a:latin typeface="Arial"/>
                        <a:ea typeface="Arial"/>
                        <a:cs typeface="Arial"/>
                        <a:sym typeface="Arial"/>
                      </a:endParaRPr>
                    </a:p>
                  </a:txBody>
                  <a:tcPr marL="0" marR="0" marT="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810" marR="0" lvl="0" indent="0" algn="ctr" rtl="0">
                        <a:lnSpc>
                          <a:spcPct val="108333"/>
                        </a:lnSpc>
                        <a:spcBef>
                          <a:spcPts val="0"/>
                        </a:spcBef>
                        <a:spcAft>
                          <a:spcPts val="0"/>
                        </a:spcAft>
                        <a:buNone/>
                      </a:pPr>
                      <a:r>
                        <a:rPr lang="es-ES" sz="600">
                          <a:latin typeface="Arial"/>
                          <a:ea typeface="Arial"/>
                          <a:cs typeface="Arial"/>
                          <a:sym typeface="Arial"/>
                        </a:rPr>
                        <a:t>40,2</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40,6</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810" marR="3175" lvl="0" indent="0" algn="ctr" rtl="0">
                        <a:lnSpc>
                          <a:spcPct val="108333"/>
                        </a:lnSpc>
                        <a:spcBef>
                          <a:spcPts val="0"/>
                        </a:spcBef>
                        <a:spcAft>
                          <a:spcPts val="0"/>
                        </a:spcAft>
                        <a:buNone/>
                      </a:pPr>
                      <a:r>
                        <a:rPr lang="es-ES" sz="600">
                          <a:latin typeface="Arial"/>
                          <a:ea typeface="Arial"/>
                          <a:cs typeface="Arial"/>
                          <a:sym typeface="Arial"/>
                        </a:rPr>
                        <a:t>38,2</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810" marR="0" lvl="0" indent="0" algn="ctr" rtl="0">
                        <a:lnSpc>
                          <a:spcPct val="108333"/>
                        </a:lnSpc>
                        <a:spcBef>
                          <a:spcPts val="0"/>
                        </a:spcBef>
                        <a:spcAft>
                          <a:spcPts val="0"/>
                        </a:spcAft>
                        <a:buNone/>
                      </a:pPr>
                      <a:r>
                        <a:rPr lang="es-ES" sz="600">
                          <a:latin typeface="Arial"/>
                          <a:ea typeface="Arial"/>
                          <a:cs typeface="Arial"/>
                          <a:sym typeface="Arial"/>
                        </a:rPr>
                        <a:t>26,3</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31750" lvl="0" indent="0" algn="r" rtl="0">
                        <a:lnSpc>
                          <a:spcPct val="108333"/>
                        </a:lnSpc>
                        <a:spcBef>
                          <a:spcPts val="0"/>
                        </a:spcBef>
                        <a:spcAft>
                          <a:spcPts val="0"/>
                        </a:spcAft>
                        <a:buNone/>
                      </a:pPr>
                      <a:r>
                        <a:rPr lang="es-ES" sz="600">
                          <a:latin typeface="Arial"/>
                          <a:ea typeface="Arial"/>
                          <a:cs typeface="Arial"/>
                          <a:sym typeface="Arial"/>
                        </a:rPr>
                        <a:t>12,5</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9,0</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810" marR="0" lvl="0" indent="0" algn="ctr" rtl="0">
                        <a:lnSpc>
                          <a:spcPct val="108333"/>
                        </a:lnSpc>
                        <a:spcBef>
                          <a:spcPts val="0"/>
                        </a:spcBef>
                        <a:spcAft>
                          <a:spcPts val="0"/>
                        </a:spcAft>
                        <a:buNone/>
                      </a:pPr>
                      <a:r>
                        <a:rPr lang="es-ES" sz="600">
                          <a:latin typeface="Arial"/>
                          <a:ea typeface="Arial"/>
                          <a:cs typeface="Arial"/>
                          <a:sym typeface="Arial"/>
                        </a:rPr>
                        <a:t>20,4</a:t>
                      </a:r>
                      <a:endParaRPr sz="6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58825">
                <a:tc vMerge="1">
                  <a:txBody>
                    <a:bodyPr/>
                    <a:lstStyle/>
                    <a:p>
                      <a:endParaRPr lang="es-CO"/>
                    </a:p>
                  </a:txBody>
                  <a:tcPr/>
                </a:tc>
                <a:tc rowSpan="2">
                  <a:txBody>
                    <a:bodyPr/>
                    <a:lstStyle/>
                    <a:p>
                      <a:pPr marL="14604" marR="0" lvl="0" indent="0" algn="l" rtl="0">
                        <a:lnSpc>
                          <a:spcPct val="109166"/>
                        </a:lnSpc>
                        <a:spcBef>
                          <a:spcPts val="0"/>
                        </a:spcBef>
                        <a:spcAft>
                          <a:spcPts val="0"/>
                        </a:spcAft>
                        <a:buNone/>
                      </a:pPr>
                      <a:r>
                        <a:rPr lang="es-ES" sz="600">
                          <a:latin typeface="Arial"/>
                          <a:ea typeface="Arial"/>
                          <a:cs typeface="Arial"/>
                          <a:sym typeface="Arial"/>
                        </a:rPr>
                        <a:t>Mediana</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6985" marR="0" lvl="0" indent="0" algn="ctr" rtl="0">
                        <a:lnSpc>
                          <a:spcPct val="109166"/>
                        </a:lnSpc>
                        <a:spcBef>
                          <a:spcPts val="0"/>
                        </a:spcBef>
                        <a:spcAft>
                          <a:spcPts val="0"/>
                        </a:spcAft>
                        <a:buNone/>
                      </a:pPr>
                      <a:r>
                        <a:rPr lang="es-ES" sz="600">
                          <a:latin typeface="Arial"/>
                          <a:ea typeface="Arial"/>
                          <a:cs typeface="Arial"/>
                          <a:sym typeface="Arial"/>
                        </a:rPr>
                        <a:t>55,3</a:t>
                      </a:r>
                      <a:endParaRPr sz="600">
                        <a:latin typeface="Arial"/>
                        <a:ea typeface="Arial"/>
                        <a:cs typeface="Arial"/>
                        <a:sym typeface="Arial"/>
                      </a:endParaRPr>
                    </a:p>
                  </a:txBody>
                  <a:tcPr marL="0" marR="0" marT="6975"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102235" marR="0" lvl="0" indent="0" algn="l" rtl="0">
                        <a:lnSpc>
                          <a:spcPct val="109166"/>
                        </a:lnSpc>
                        <a:spcBef>
                          <a:spcPts val="0"/>
                        </a:spcBef>
                        <a:spcAft>
                          <a:spcPts val="0"/>
                        </a:spcAft>
                        <a:buNone/>
                      </a:pPr>
                      <a:r>
                        <a:rPr lang="es-ES" sz="600">
                          <a:latin typeface="Arial"/>
                          <a:ea typeface="Arial"/>
                          <a:cs typeface="Arial"/>
                          <a:sym typeface="Arial"/>
                        </a:rPr>
                        <a:t>60,8</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94615" marR="0" lvl="0" indent="0" algn="l" rtl="0">
                        <a:lnSpc>
                          <a:spcPct val="109166"/>
                        </a:lnSpc>
                        <a:spcBef>
                          <a:spcPts val="0"/>
                        </a:spcBef>
                        <a:spcAft>
                          <a:spcPts val="0"/>
                        </a:spcAft>
                        <a:buNone/>
                      </a:pPr>
                      <a:r>
                        <a:rPr lang="es-ES" sz="600">
                          <a:latin typeface="Arial"/>
                          <a:ea typeface="Arial"/>
                          <a:cs typeface="Arial"/>
                          <a:sym typeface="Arial"/>
                        </a:rPr>
                        <a:t>39,2</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113664" marR="0" lvl="0" indent="0" algn="l" rtl="0">
                        <a:lnSpc>
                          <a:spcPct val="109166"/>
                        </a:lnSpc>
                        <a:spcBef>
                          <a:spcPts val="0"/>
                        </a:spcBef>
                        <a:spcAft>
                          <a:spcPts val="0"/>
                        </a:spcAft>
                        <a:buNone/>
                      </a:pPr>
                      <a:r>
                        <a:rPr lang="es-ES" sz="600">
                          <a:latin typeface="Arial"/>
                          <a:ea typeface="Arial"/>
                          <a:cs typeface="Arial"/>
                          <a:sym typeface="Arial"/>
                        </a:rPr>
                        <a:t>53,0</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76835" marR="3175" lvl="0" indent="0" algn="l" rtl="0">
                        <a:lnSpc>
                          <a:spcPct val="109166"/>
                        </a:lnSpc>
                        <a:spcBef>
                          <a:spcPts val="0"/>
                        </a:spcBef>
                        <a:spcAft>
                          <a:spcPts val="0"/>
                        </a:spcAft>
                        <a:buNone/>
                      </a:pPr>
                      <a:r>
                        <a:rPr lang="es-ES" sz="600">
                          <a:latin typeface="Arial"/>
                          <a:ea typeface="Arial"/>
                          <a:cs typeface="Arial"/>
                          <a:sym typeface="Arial"/>
                        </a:rPr>
                        <a:t>35,1</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59689" marR="0" lvl="0" indent="0" algn="l" rtl="0">
                        <a:lnSpc>
                          <a:spcPct val="109166"/>
                        </a:lnSpc>
                        <a:spcBef>
                          <a:spcPts val="0"/>
                        </a:spcBef>
                        <a:spcAft>
                          <a:spcPts val="0"/>
                        </a:spcAft>
                        <a:buNone/>
                      </a:pPr>
                      <a:r>
                        <a:rPr lang="es-ES" sz="600">
                          <a:latin typeface="Arial"/>
                          <a:ea typeface="Arial"/>
                          <a:cs typeface="Arial"/>
                          <a:sym typeface="Arial"/>
                        </a:rPr>
                        <a:t>33,0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87630" marR="0" lvl="0" indent="0" algn="l" rtl="0">
                        <a:lnSpc>
                          <a:spcPct val="109166"/>
                        </a:lnSpc>
                        <a:spcBef>
                          <a:spcPts val="0"/>
                        </a:spcBef>
                        <a:spcAft>
                          <a:spcPts val="0"/>
                        </a:spcAft>
                        <a:buNone/>
                      </a:pPr>
                      <a:r>
                        <a:rPr lang="es-ES" sz="600">
                          <a:latin typeface="Arial"/>
                          <a:ea typeface="Arial"/>
                          <a:cs typeface="Arial"/>
                          <a:sym typeface="Arial"/>
                        </a:rPr>
                        <a:t>57,5</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62,3</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4445" marR="0" lvl="0" indent="0" algn="ctr" rtl="0">
                        <a:lnSpc>
                          <a:spcPct val="109166"/>
                        </a:lnSpc>
                        <a:spcBef>
                          <a:spcPts val="0"/>
                        </a:spcBef>
                        <a:spcAft>
                          <a:spcPts val="0"/>
                        </a:spcAft>
                        <a:buNone/>
                      </a:pPr>
                      <a:r>
                        <a:rPr lang="es-ES" sz="600">
                          <a:latin typeface="Arial"/>
                          <a:ea typeface="Arial"/>
                          <a:cs typeface="Arial"/>
                          <a:sym typeface="Arial"/>
                        </a:rPr>
                        <a:t>67,7</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90805" marR="0" lvl="0" indent="0" algn="l" rtl="0">
                        <a:lnSpc>
                          <a:spcPct val="109166"/>
                        </a:lnSpc>
                        <a:spcBef>
                          <a:spcPts val="0"/>
                        </a:spcBef>
                        <a:spcAft>
                          <a:spcPts val="0"/>
                        </a:spcAft>
                        <a:buNone/>
                      </a:pPr>
                      <a:r>
                        <a:rPr lang="es-ES" sz="600">
                          <a:latin typeface="Arial"/>
                          <a:ea typeface="Arial"/>
                          <a:cs typeface="Arial"/>
                          <a:sym typeface="Arial"/>
                        </a:rPr>
                        <a:t>40,6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78740" marR="0" lvl="0" indent="0" algn="l" rtl="0">
                        <a:lnSpc>
                          <a:spcPct val="109166"/>
                        </a:lnSpc>
                        <a:spcBef>
                          <a:spcPts val="0"/>
                        </a:spcBef>
                        <a:spcAft>
                          <a:spcPts val="0"/>
                        </a:spcAft>
                        <a:buNone/>
                      </a:pPr>
                      <a:r>
                        <a:rPr lang="es-ES" sz="600">
                          <a:latin typeface="Arial"/>
                          <a:ea typeface="Arial"/>
                          <a:cs typeface="Arial"/>
                          <a:sym typeface="Arial"/>
                        </a:rPr>
                        <a:t>42,6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38100" marR="3175" lvl="0" indent="0" algn="l" rtl="0">
                        <a:lnSpc>
                          <a:spcPct val="109166"/>
                        </a:lnSpc>
                        <a:spcBef>
                          <a:spcPts val="0"/>
                        </a:spcBef>
                        <a:spcAft>
                          <a:spcPts val="0"/>
                        </a:spcAft>
                        <a:buNone/>
                      </a:pPr>
                      <a:r>
                        <a:rPr lang="es-ES" sz="600">
                          <a:latin typeface="Arial"/>
                          <a:ea typeface="Arial"/>
                          <a:cs typeface="Arial"/>
                          <a:sym typeface="Arial"/>
                        </a:rPr>
                        <a:t>44,6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60960" marR="0" lvl="0" indent="0" algn="l" rtl="0">
                        <a:lnSpc>
                          <a:spcPct val="109166"/>
                        </a:lnSpc>
                        <a:spcBef>
                          <a:spcPts val="0"/>
                        </a:spcBef>
                        <a:spcAft>
                          <a:spcPts val="0"/>
                        </a:spcAft>
                        <a:buNone/>
                      </a:pPr>
                      <a:r>
                        <a:rPr lang="es-ES" sz="600">
                          <a:latin typeface="Arial"/>
                          <a:ea typeface="Arial"/>
                          <a:cs typeface="Arial"/>
                          <a:sym typeface="Arial"/>
                        </a:rPr>
                        <a:t>27,3</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38100" marR="0" lvl="0" indent="0" algn="l" rtl="0">
                        <a:lnSpc>
                          <a:spcPct val="109166"/>
                        </a:lnSpc>
                        <a:spcBef>
                          <a:spcPts val="0"/>
                        </a:spcBef>
                        <a:spcAft>
                          <a:spcPts val="0"/>
                        </a:spcAft>
                        <a:buNone/>
                      </a:pPr>
                      <a:r>
                        <a:rPr lang="es-ES" sz="600">
                          <a:latin typeface="Arial"/>
                          <a:ea typeface="Arial"/>
                          <a:cs typeface="Arial"/>
                          <a:sym typeface="Arial"/>
                        </a:rPr>
                        <a:t>16,9</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9,3</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rowSpan="2">
                  <a:txBody>
                    <a:bodyPr/>
                    <a:lstStyle/>
                    <a:p>
                      <a:pPr marL="61594" marR="0" lvl="0" indent="0" algn="l" rtl="0">
                        <a:lnSpc>
                          <a:spcPct val="109166"/>
                        </a:lnSpc>
                        <a:spcBef>
                          <a:spcPts val="0"/>
                        </a:spcBef>
                        <a:spcAft>
                          <a:spcPts val="0"/>
                        </a:spcAft>
                        <a:buNone/>
                      </a:pPr>
                      <a:r>
                        <a:rPr lang="es-ES" sz="600">
                          <a:latin typeface="Arial"/>
                          <a:ea typeface="Arial"/>
                          <a:cs typeface="Arial"/>
                          <a:sym typeface="Arial"/>
                        </a:rPr>
                        <a:t>21,1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44375">
                <a:tc rowSpan="2">
                  <a:txBody>
                    <a:bodyPr/>
                    <a:lstStyle/>
                    <a:p>
                      <a:pPr marL="67310" marR="0" lvl="0" indent="0" algn="l" rtl="0">
                        <a:lnSpc>
                          <a:spcPct val="100000"/>
                        </a:lnSpc>
                        <a:spcBef>
                          <a:spcPts val="0"/>
                        </a:spcBef>
                        <a:spcAft>
                          <a:spcPts val="0"/>
                        </a:spcAft>
                        <a:buNone/>
                      </a:pPr>
                      <a:r>
                        <a:rPr lang="es-ES" sz="600">
                          <a:latin typeface="Arial"/>
                          <a:ea typeface="Arial"/>
                          <a:cs typeface="Arial"/>
                          <a:sym typeface="Arial"/>
                        </a:rPr>
                        <a:t>dispositivo</a:t>
                      </a:r>
                      <a:endParaRPr sz="600">
                        <a:latin typeface="Arial"/>
                        <a:ea typeface="Arial"/>
                        <a:cs typeface="Arial"/>
                        <a:sym typeface="Arial"/>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19050" cap="flat" cmpd="sng">
                      <a:solidFill>
                        <a:srgbClr val="000000"/>
                      </a:solidFill>
                      <a:prstDash val="solid"/>
                      <a:round/>
                      <a:headEnd type="none" w="sm" len="sm"/>
                      <a:tailEnd type="none" w="sm" len="sm"/>
                    </a:lnB>
                    <a:solidFill>
                      <a:srgbClr val="D9D9D9"/>
                    </a:solidFill>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0007"/>
                  </a:ext>
                </a:extLst>
              </a:tr>
              <a:tr h="106975">
                <a:tc vMerge="1">
                  <a:txBody>
                    <a:bodyPr/>
                    <a:lstStyle/>
                    <a:p>
                      <a:endParaRPr lang="es-CO"/>
                    </a:p>
                  </a:txBody>
                  <a:tcPr/>
                </a:tc>
                <a:tc>
                  <a:txBody>
                    <a:bodyPr/>
                    <a:lstStyle/>
                    <a:p>
                      <a:pPr marL="14604" marR="0" lvl="0" indent="0" algn="l" rtl="0">
                        <a:lnSpc>
                          <a:spcPct val="114166"/>
                        </a:lnSpc>
                        <a:spcBef>
                          <a:spcPts val="0"/>
                        </a:spcBef>
                        <a:spcAft>
                          <a:spcPts val="0"/>
                        </a:spcAft>
                        <a:buNone/>
                      </a:pPr>
                      <a:r>
                        <a:rPr lang="es-ES" sz="600">
                          <a:latin typeface="Arial"/>
                          <a:ea typeface="Arial"/>
                          <a:cs typeface="Arial"/>
                          <a:sym typeface="Arial"/>
                        </a:rPr>
                        <a:t>P75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6985" marR="0" lvl="0" indent="0" algn="ctr" rtl="0">
                        <a:lnSpc>
                          <a:spcPct val="114166"/>
                        </a:lnSpc>
                        <a:spcBef>
                          <a:spcPts val="0"/>
                        </a:spcBef>
                        <a:spcAft>
                          <a:spcPts val="0"/>
                        </a:spcAft>
                        <a:buNone/>
                      </a:pPr>
                      <a:r>
                        <a:rPr lang="es-ES" sz="600">
                          <a:latin typeface="Arial"/>
                          <a:ea typeface="Arial"/>
                          <a:cs typeface="Arial"/>
                          <a:sym typeface="Arial"/>
                        </a:rPr>
                        <a:t>56,2</a:t>
                      </a:r>
                      <a:endParaRPr sz="600">
                        <a:latin typeface="Arial"/>
                        <a:ea typeface="Arial"/>
                        <a:cs typeface="Arial"/>
                        <a:sym typeface="Arial"/>
                      </a:endParaRPr>
                    </a:p>
                  </a:txBody>
                  <a:tcPr marL="0" marR="0" marT="6975"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30480" lvl="0" indent="0" algn="ctr" rtl="0">
                        <a:lnSpc>
                          <a:spcPct val="114166"/>
                        </a:lnSpc>
                        <a:spcBef>
                          <a:spcPts val="0"/>
                        </a:spcBef>
                        <a:spcAft>
                          <a:spcPts val="0"/>
                        </a:spcAft>
                        <a:buNone/>
                      </a:pPr>
                      <a:r>
                        <a:rPr lang="es-ES" sz="600">
                          <a:latin typeface="Arial"/>
                          <a:ea typeface="Arial"/>
                          <a:cs typeface="Arial"/>
                          <a:sym typeface="Arial"/>
                        </a:rPr>
                        <a:t>61,0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4166"/>
                        </a:lnSpc>
                        <a:spcBef>
                          <a:spcPts val="0"/>
                        </a:spcBef>
                        <a:spcAft>
                          <a:spcPts val="0"/>
                        </a:spcAft>
                        <a:buNone/>
                      </a:pPr>
                      <a:r>
                        <a:rPr lang="es-ES" sz="600">
                          <a:latin typeface="Arial"/>
                          <a:ea typeface="Arial"/>
                          <a:cs typeface="Arial"/>
                          <a:sym typeface="Arial"/>
                        </a:rPr>
                        <a:t>40,8</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113664" marR="0" lvl="0" indent="0" algn="l" rtl="0">
                        <a:lnSpc>
                          <a:spcPct val="114166"/>
                        </a:lnSpc>
                        <a:spcBef>
                          <a:spcPts val="0"/>
                        </a:spcBef>
                        <a:spcAft>
                          <a:spcPts val="0"/>
                        </a:spcAft>
                        <a:buNone/>
                      </a:pPr>
                      <a:r>
                        <a:rPr lang="es-ES" sz="600">
                          <a:latin typeface="Arial"/>
                          <a:ea typeface="Arial"/>
                          <a:cs typeface="Arial"/>
                          <a:sym typeface="Arial"/>
                        </a:rPr>
                        <a:t>55,5</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17780" lvl="0" indent="0" algn="ctr" rtl="0">
                        <a:lnSpc>
                          <a:spcPct val="114166"/>
                        </a:lnSpc>
                        <a:spcBef>
                          <a:spcPts val="0"/>
                        </a:spcBef>
                        <a:spcAft>
                          <a:spcPts val="0"/>
                        </a:spcAft>
                        <a:buNone/>
                      </a:pPr>
                      <a:r>
                        <a:rPr lang="es-ES" sz="600">
                          <a:latin typeface="Arial"/>
                          <a:ea typeface="Arial"/>
                          <a:cs typeface="Arial"/>
                          <a:sym typeface="Arial"/>
                        </a:rPr>
                        <a:t>37,7</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4166"/>
                        </a:lnSpc>
                        <a:spcBef>
                          <a:spcPts val="0"/>
                        </a:spcBef>
                        <a:spcAft>
                          <a:spcPts val="0"/>
                        </a:spcAft>
                        <a:buNone/>
                      </a:pPr>
                      <a:r>
                        <a:rPr lang="es-ES" sz="600">
                          <a:latin typeface="Arial"/>
                          <a:ea typeface="Arial"/>
                          <a:cs typeface="Arial"/>
                          <a:sym typeface="Arial"/>
                        </a:rPr>
                        <a:t>36,7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1905" marR="0" lvl="0" indent="0" algn="ctr" rtl="0">
                        <a:lnSpc>
                          <a:spcPct val="114166"/>
                        </a:lnSpc>
                        <a:spcBef>
                          <a:spcPts val="0"/>
                        </a:spcBef>
                        <a:spcAft>
                          <a:spcPts val="0"/>
                        </a:spcAft>
                        <a:buNone/>
                      </a:pPr>
                      <a:r>
                        <a:rPr lang="es-ES" sz="600">
                          <a:latin typeface="Arial"/>
                          <a:ea typeface="Arial"/>
                          <a:cs typeface="Arial"/>
                          <a:sym typeface="Arial"/>
                        </a:rPr>
                        <a:t>63,9</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4166"/>
                        </a:lnSpc>
                        <a:spcBef>
                          <a:spcPts val="0"/>
                        </a:spcBef>
                        <a:spcAft>
                          <a:spcPts val="0"/>
                        </a:spcAft>
                        <a:buNone/>
                      </a:pPr>
                      <a:r>
                        <a:rPr lang="es-ES" sz="600">
                          <a:latin typeface="Arial"/>
                          <a:ea typeface="Arial"/>
                          <a:cs typeface="Arial"/>
                          <a:sym typeface="Arial"/>
                        </a:rPr>
                        <a:t>64,7</a:t>
                      </a:r>
                      <a:endParaRPr sz="600">
                        <a:latin typeface="Arial"/>
                        <a:ea typeface="Arial"/>
                        <a:cs typeface="Arial"/>
                        <a:sym typeface="Arial"/>
                      </a:endParaRPr>
                    </a:p>
                  </a:txBody>
                  <a:tcPr marL="0" marR="0" marT="6975" marB="0">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4445" marR="0" lvl="0" indent="0" algn="ctr" rtl="0">
                        <a:lnSpc>
                          <a:spcPct val="114166"/>
                        </a:lnSpc>
                        <a:spcBef>
                          <a:spcPts val="0"/>
                        </a:spcBef>
                        <a:spcAft>
                          <a:spcPts val="0"/>
                        </a:spcAft>
                        <a:buNone/>
                      </a:pPr>
                      <a:r>
                        <a:rPr lang="es-ES" sz="600">
                          <a:latin typeface="Arial"/>
                          <a:ea typeface="Arial"/>
                          <a:cs typeface="Arial"/>
                          <a:sym typeface="Arial"/>
                        </a:rPr>
                        <a:t>69,3</a:t>
                      </a:r>
                      <a:endParaRPr sz="600">
                        <a:latin typeface="Arial"/>
                        <a:ea typeface="Arial"/>
                        <a:cs typeface="Arial"/>
                        <a:sym typeface="Arial"/>
                      </a:endParaRPr>
                    </a:p>
                  </a:txBody>
                  <a:tcPr marL="0" marR="0" marT="697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3810" marR="0" lvl="0" indent="0" algn="ctr" rtl="0">
                        <a:lnSpc>
                          <a:spcPct val="114166"/>
                        </a:lnSpc>
                        <a:spcBef>
                          <a:spcPts val="0"/>
                        </a:spcBef>
                        <a:spcAft>
                          <a:spcPts val="0"/>
                        </a:spcAft>
                        <a:buNone/>
                      </a:pPr>
                      <a:r>
                        <a:rPr lang="es-ES" sz="600">
                          <a:latin typeface="Arial"/>
                          <a:ea typeface="Arial"/>
                          <a:cs typeface="Arial"/>
                          <a:sym typeface="Arial"/>
                        </a:rPr>
                        <a:t>41,4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4166"/>
                        </a:lnSpc>
                        <a:spcBef>
                          <a:spcPts val="0"/>
                        </a:spcBef>
                        <a:spcAft>
                          <a:spcPts val="0"/>
                        </a:spcAft>
                        <a:buNone/>
                      </a:pPr>
                      <a:r>
                        <a:rPr lang="es-ES" sz="600">
                          <a:latin typeface="Arial"/>
                          <a:ea typeface="Arial"/>
                          <a:cs typeface="Arial"/>
                          <a:sym typeface="Arial"/>
                        </a:rPr>
                        <a:t>43,2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3810" marR="3175" lvl="0" indent="0" algn="ctr" rtl="0">
                        <a:lnSpc>
                          <a:spcPct val="114166"/>
                        </a:lnSpc>
                        <a:spcBef>
                          <a:spcPts val="0"/>
                        </a:spcBef>
                        <a:spcAft>
                          <a:spcPts val="0"/>
                        </a:spcAft>
                        <a:buNone/>
                      </a:pPr>
                      <a:r>
                        <a:rPr lang="es-ES" sz="600">
                          <a:latin typeface="Arial"/>
                          <a:ea typeface="Arial"/>
                          <a:cs typeface="Arial"/>
                          <a:sym typeface="Arial"/>
                        </a:rPr>
                        <a:t>45,6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3810" marR="0" lvl="0" indent="0" algn="ctr" rtl="0">
                        <a:lnSpc>
                          <a:spcPct val="114166"/>
                        </a:lnSpc>
                        <a:spcBef>
                          <a:spcPts val="0"/>
                        </a:spcBef>
                        <a:spcAft>
                          <a:spcPts val="0"/>
                        </a:spcAft>
                        <a:buNone/>
                      </a:pPr>
                      <a:r>
                        <a:rPr lang="es-ES" sz="600">
                          <a:latin typeface="Arial"/>
                          <a:ea typeface="Arial"/>
                          <a:cs typeface="Arial"/>
                          <a:sym typeface="Arial"/>
                        </a:rPr>
                        <a:t>27,9</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31750" lvl="0" indent="0" algn="r" rtl="0">
                        <a:lnSpc>
                          <a:spcPct val="114166"/>
                        </a:lnSpc>
                        <a:spcBef>
                          <a:spcPts val="0"/>
                        </a:spcBef>
                        <a:spcAft>
                          <a:spcPts val="0"/>
                        </a:spcAft>
                        <a:buNone/>
                      </a:pPr>
                      <a:r>
                        <a:rPr lang="es-ES" sz="600">
                          <a:latin typeface="Arial"/>
                          <a:ea typeface="Arial"/>
                          <a:cs typeface="Arial"/>
                          <a:sym typeface="Arial"/>
                        </a:rPr>
                        <a:t>20,0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4166"/>
                        </a:lnSpc>
                        <a:spcBef>
                          <a:spcPts val="0"/>
                        </a:spcBef>
                        <a:spcAft>
                          <a:spcPts val="0"/>
                        </a:spcAft>
                        <a:buNone/>
                      </a:pPr>
                      <a:r>
                        <a:rPr lang="es-ES" sz="600">
                          <a:latin typeface="Arial"/>
                          <a:ea typeface="Arial"/>
                          <a:cs typeface="Arial"/>
                          <a:sym typeface="Arial"/>
                        </a:rPr>
                        <a:t>9,8</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3810" marR="0" lvl="0" indent="0" algn="ctr" rtl="0">
                        <a:lnSpc>
                          <a:spcPct val="114166"/>
                        </a:lnSpc>
                        <a:spcBef>
                          <a:spcPts val="0"/>
                        </a:spcBef>
                        <a:spcAft>
                          <a:spcPts val="0"/>
                        </a:spcAft>
                        <a:buNone/>
                      </a:pPr>
                      <a:r>
                        <a:rPr lang="es-ES" sz="600">
                          <a:latin typeface="Arial"/>
                          <a:ea typeface="Arial"/>
                          <a:cs typeface="Arial"/>
                          <a:sym typeface="Arial"/>
                        </a:rPr>
                        <a:t>23,0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graphicFrame>
        <p:nvGraphicFramePr>
          <p:cNvPr id="1587" name="Google Shape;1587;p31"/>
          <p:cNvGraphicFramePr/>
          <p:nvPr/>
        </p:nvGraphicFramePr>
        <p:xfrm>
          <a:off x="92964" y="6210300"/>
          <a:ext cx="3000000" cy="3000000"/>
        </p:xfrm>
        <a:graphic>
          <a:graphicData uri="http://schemas.openxmlformats.org/drawingml/2006/table">
            <a:tbl>
              <a:tblPr firstRow="1" bandRow="1">
                <a:noFill/>
                <a:tableStyleId>{5119FD41-E7C3-46CD-94E2-ADE6B2B82455}</a:tableStyleId>
              </a:tblPr>
              <a:tblGrid>
                <a:gridCol w="677550">
                  <a:extLst>
                    <a:ext uri="{9D8B030D-6E8A-4147-A177-3AD203B41FA5}">
                      <a16:colId xmlns:a16="http://schemas.microsoft.com/office/drawing/2014/main" val="20000"/>
                    </a:ext>
                  </a:extLst>
                </a:gridCol>
                <a:gridCol w="291475">
                  <a:extLst>
                    <a:ext uri="{9D8B030D-6E8A-4147-A177-3AD203B41FA5}">
                      <a16:colId xmlns:a16="http://schemas.microsoft.com/office/drawing/2014/main" val="20001"/>
                    </a:ext>
                  </a:extLst>
                </a:gridCol>
                <a:gridCol w="291475">
                  <a:extLst>
                    <a:ext uri="{9D8B030D-6E8A-4147-A177-3AD203B41FA5}">
                      <a16:colId xmlns:a16="http://schemas.microsoft.com/office/drawing/2014/main" val="20002"/>
                    </a:ext>
                  </a:extLst>
                </a:gridCol>
                <a:gridCol w="291475">
                  <a:extLst>
                    <a:ext uri="{9D8B030D-6E8A-4147-A177-3AD203B41FA5}">
                      <a16:colId xmlns:a16="http://schemas.microsoft.com/office/drawing/2014/main" val="20003"/>
                    </a:ext>
                  </a:extLst>
                </a:gridCol>
                <a:gridCol w="291475">
                  <a:extLst>
                    <a:ext uri="{9D8B030D-6E8A-4147-A177-3AD203B41FA5}">
                      <a16:colId xmlns:a16="http://schemas.microsoft.com/office/drawing/2014/main" val="20004"/>
                    </a:ext>
                  </a:extLst>
                </a:gridCol>
                <a:gridCol w="288300">
                  <a:extLst>
                    <a:ext uri="{9D8B030D-6E8A-4147-A177-3AD203B41FA5}">
                      <a16:colId xmlns:a16="http://schemas.microsoft.com/office/drawing/2014/main" val="20005"/>
                    </a:ext>
                  </a:extLst>
                </a:gridCol>
              </a:tblGrid>
              <a:tr h="99725">
                <a:tc>
                  <a:txBody>
                    <a:bodyPr/>
                    <a:lstStyle/>
                    <a:p>
                      <a:pPr marL="10795" marR="0" lvl="0" indent="0" algn="l" rtl="0">
                        <a:lnSpc>
                          <a:spcPct val="109166"/>
                        </a:lnSpc>
                        <a:spcBef>
                          <a:spcPts val="0"/>
                        </a:spcBef>
                        <a:spcAft>
                          <a:spcPts val="0"/>
                        </a:spcAft>
                        <a:buNone/>
                      </a:pPr>
                      <a:r>
                        <a:rPr lang="es-ES" sz="600">
                          <a:latin typeface="Arial"/>
                          <a:ea typeface="Arial"/>
                          <a:cs typeface="Arial"/>
                          <a:sym typeface="Arial"/>
                        </a:rPr>
                        <a:t>Microorganismos</a:t>
                      </a:r>
                      <a:endParaRPr sz="600">
                        <a:latin typeface="Arial"/>
                        <a:ea typeface="Arial"/>
                        <a:cs typeface="Arial"/>
                        <a:sym typeface="Arial"/>
                      </a:endParaRPr>
                    </a:p>
                  </a:txBody>
                  <a:tcPr marL="0" marR="0" marT="31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175" marR="0" lvl="0" indent="0" algn="ctr" rtl="0">
                        <a:lnSpc>
                          <a:spcPct val="109166"/>
                        </a:lnSpc>
                        <a:spcBef>
                          <a:spcPts val="0"/>
                        </a:spcBef>
                        <a:spcAft>
                          <a:spcPts val="0"/>
                        </a:spcAft>
                        <a:buNone/>
                      </a:pPr>
                      <a:r>
                        <a:rPr lang="es-ES" sz="600">
                          <a:latin typeface="Arial"/>
                          <a:ea typeface="Arial"/>
                          <a:cs typeface="Arial"/>
                          <a:sym typeface="Arial"/>
                        </a:rPr>
                        <a:t>NAV</a:t>
                      </a:r>
                      <a:endParaRPr sz="600">
                        <a:latin typeface="Arial"/>
                        <a:ea typeface="Arial"/>
                        <a:cs typeface="Arial"/>
                        <a:sym typeface="Arial"/>
                      </a:endParaRPr>
                    </a:p>
                  </a:txBody>
                  <a:tcPr marL="0" marR="0" marT="31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96520" marR="0" lvl="0" indent="0" algn="l" rtl="0">
                        <a:lnSpc>
                          <a:spcPct val="109166"/>
                        </a:lnSpc>
                        <a:spcBef>
                          <a:spcPts val="0"/>
                        </a:spcBef>
                        <a:spcAft>
                          <a:spcPts val="0"/>
                        </a:spcAft>
                        <a:buNone/>
                      </a:pPr>
                      <a:r>
                        <a:rPr lang="es-ES" sz="600">
                          <a:latin typeface="Arial"/>
                          <a:ea typeface="Arial"/>
                          <a:cs typeface="Arial"/>
                          <a:sym typeface="Arial"/>
                        </a:rPr>
                        <a:t>ISTU</a:t>
                      </a:r>
                      <a:endParaRPr sz="600">
                        <a:latin typeface="Arial"/>
                        <a:ea typeface="Arial"/>
                        <a:cs typeface="Arial"/>
                        <a:sym typeface="Arial"/>
                      </a:endParaRPr>
                    </a:p>
                  </a:txBody>
                  <a:tcPr marL="0" marR="0" marT="31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ITS</a:t>
                      </a:r>
                      <a:endParaRPr sz="600">
                        <a:latin typeface="Arial"/>
                        <a:ea typeface="Arial"/>
                        <a:cs typeface="Arial"/>
                        <a:sym typeface="Arial"/>
                      </a:endParaRPr>
                    </a:p>
                  </a:txBody>
                  <a:tcPr marL="0" marR="0" marT="31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810" marR="0" lvl="0" indent="0" algn="ctr" rtl="0">
                        <a:lnSpc>
                          <a:spcPct val="109166"/>
                        </a:lnSpc>
                        <a:spcBef>
                          <a:spcPts val="0"/>
                        </a:spcBef>
                        <a:spcAft>
                          <a:spcPts val="0"/>
                        </a:spcAft>
                        <a:buNone/>
                      </a:pPr>
                      <a:r>
                        <a:rPr lang="es-ES" sz="600">
                          <a:latin typeface="Arial"/>
                          <a:ea typeface="Arial"/>
                          <a:cs typeface="Arial"/>
                          <a:sym typeface="Arial"/>
                        </a:rPr>
                        <a:t>%</a:t>
                      </a:r>
                      <a:endParaRPr sz="600">
                        <a:latin typeface="Arial"/>
                        <a:ea typeface="Arial"/>
                        <a:cs typeface="Arial"/>
                        <a:sym typeface="Arial"/>
                      </a:endParaRPr>
                    </a:p>
                  </a:txBody>
                  <a:tcPr marL="0" marR="0" marT="31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 marR="0" lvl="0" indent="0" algn="ctr" rtl="0">
                        <a:lnSpc>
                          <a:spcPct val="109166"/>
                        </a:lnSpc>
                        <a:spcBef>
                          <a:spcPts val="0"/>
                        </a:spcBef>
                        <a:spcAft>
                          <a:spcPts val="0"/>
                        </a:spcAft>
                        <a:buNone/>
                      </a:pPr>
                      <a:r>
                        <a:rPr lang="es-ES" sz="600">
                          <a:latin typeface="Arial"/>
                          <a:ea typeface="Arial"/>
                          <a:cs typeface="Arial"/>
                          <a:sym typeface="Arial"/>
                        </a:rPr>
                        <a:t>Total general</a:t>
                      </a:r>
                      <a:endParaRPr sz="600">
                        <a:latin typeface="Arial"/>
                        <a:ea typeface="Arial"/>
                        <a:cs typeface="Arial"/>
                        <a:sym typeface="Arial"/>
                      </a:endParaRPr>
                    </a:p>
                  </a:txBody>
                  <a:tcPr marL="0" marR="0" marT="31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2275">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Klebsiella pneumoniae</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3</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8333"/>
                        </a:lnSpc>
                        <a:spcBef>
                          <a:spcPts val="0"/>
                        </a:spcBef>
                        <a:spcAft>
                          <a:spcPts val="0"/>
                        </a:spcAft>
                        <a:buNone/>
                      </a:pPr>
                      <a:r>
                        <a:rPr lang="es-ES" sz="600">
                          <a:latin typeface="Arial"/>
                          <a:ea typeface="Arial"/>
                          <a:cs typeface="Arial"/>
                          <a:sym typeface="Arial"/>
                        </a:rPr>
                        <a:t>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14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13,9</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23</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Escherichia coli</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18745" marR="0" lvl="0" indent="0" algn="l" rtl="0">
                        <a:lnSpc>
                          <a:spcPct val="109166"/>
                        </a:lnSpc>
                        <a:spcBef>
                          <a:spcPts val="0"/>
                        </a:spcBef>
                        <a:spcAft>
                          <a:spcPts val="0"/>
                        </a:spcAft>
                        <a:buNone/>
                      </a:pPr>
                      <a:r>
                        <a:rPr lang="es-ES" sz="600">
                          <a:latin typeface="Arial"/>
                          <a:ea typeface="Arial"/>
                          <a:cs typeface="Arial"/>
                          <a:sym typeface="Arial"/>
                        </a:rPr>
                        <a:t>16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4</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12,1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20</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2550">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Staphylococcus epidermidis</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14</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8,5</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14</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02400">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Staphylococcus aureus</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8333"/>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5,5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9</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Enterococcus faecalis</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3,6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02600">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Pseudomonas aeruginosa</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3</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3</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4,2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7</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02400">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Enterobacter cloacae</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3</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3,6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02550">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Klebsiella oxytoca</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3,0</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5</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Proteus mirabilis</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4</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3,0</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5</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02350">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Serratia marcescens</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2,4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4</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0262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Candida parapsilosis</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1,2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0262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Candida tropicalis</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1,2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02325">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Enterobacter aerogenes</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8333"/>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1,2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Enterobacter asburiae</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1,2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Acinetobacter calcoaceticus</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02250">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Burkholderia cepacia</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0272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Candida albicans</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02550">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Citrobacter freundii</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102400">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Enterococcus faecium</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Pseudomonas stutzeri</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32080" marR="0" lvl="0" indent="0" algn="l"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r h="1025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Raoultella planticola</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1"/>
                  </a:ext>
                </a:extLst>
              </a:tr>
              <a:tr h="102375">
                <a:tc>
                  <a:txBody>
                    <a:bodyPr/>
                    <a:lstStyle/>
                    <a:p>
                      <a:pPr marL="10795" marR="0" lvl="0" indent="0" algn="l" rtl="0">
                        <a:lnSpc>
                          <a:spcPct val="108333"/>
                        </a:lnSpc>
                        <a:spcBef>
                          <a:spcPts val="0"/>
                        </a:spcBef>
                        <a:spcAft>
                          <a:spcPts val="0"/>
                        </a:spcAft>
                        <a:buNone/>
                      </a:pPr>
                      <a:r>
                        <a:rPr lang="es-ES" sz="600" i="1">
                          <a:latin typeface="Arial"/>
                          <a:ea typeface="Arial"/>
                          <a:cs typeface="Arial"/>
                          <a:sym typeface="Arial"/>
                        </a:rPr>
                        <a:t>Staphylococcus hominis</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1,2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2</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2"/>
                  </a:ext>
                </a:extLst>
              </a:tr>
              <a:tr h="102575">
                <a:tc gridSpan="2">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Staphylococcus, coagulase positive</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3"/>
                  </a:ext>
                </a:extLst>
              </a:tr>
              <a:tr h="102675">
                <a:tc>
                  <a:txBody>
                    <a:bodyPr/>
                    <a:lstStyle/>
                    <a:p>
                      <a:pPr marL="10795" marR="0" lvl="0" indent="0" algn="l" rtl="0">
                        <a:lnSpc>
                          <a:spcPct val="109166"/>
                        </a:lnSpc>
                        <a:spcBef>
                          <a:spcPts val="0"/>
                        </a:spcBef>
                        <a:spcAft>
                          <a:spcPts val="0"/>
                        </a:spcAft>
                        <a:buNone/>
                      </a:pPr>
                      <a:r>
                        <a:rPr lang="es-ES" sz="600" i="1">
                          <a:latin typeface="Arial"/>
                          <a:ea typeface="Arial"/>
                          <a:cs typeface="Arial"/>
                          <a:sym typeface="Arial"/>
                        </a:rPr>
                        <a:t>Stenotrophomonas maltophilia</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9166"/>
                        </a:lnSpc>
                        <a:spcBef>
                          <a:spcPts val="0"/>
                        </a:spcBef>
                        <a:spcAft>
                          <a:spcPts val="0"/>
                        </a:spcAft>
                        <a:buNone/>
                      </a:pPr>
                      <a:r>
                        <a:rPr lang="es-ES" sz="600">
                          <a:latin typeface="Arial"/>
                          <a:ea typeface="Arial"/>
                          <a:cs typeface="Arial"/>
                          <a:sym typeface="Arial"/>
                        </a:rPr>
                        <a:t>0,6</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9166"/>
                        </a:lnSpc>
                        <a:spcBef>
                          <a:spcPts val="0"/>
                        </a:spcBef>
                        <a:spcAft>
                          <a:spcPts val="0"/>
                        </a:spcAft>
                        <a:buNone/>
                      </a:pPr>
                      <a:r>
                        <a:rPr lang="es-ES" sz="600">
                          <a:latin typeface="Arial"/>
                          <a:ea typeface="Arial"/>
                          <a:cs typeface="Arial"/>
                          <a:sym typeface="Arial"/>
                        </a:rPr>
                        <a:t>1</a:t>
                      </a:r>
                      <a:endParaRPr sz="600">
                        <a:latin typeface="Arial"/>
                        <a:ea typeface="Arial"/>
                        <a:cs typeface="Arial"/>
                        <a:sym typeface="Arial"/>
                      </a:endParaRPr>
                    </a:p>
                  </a:txBody>
                  <a:tcPr marL="0" marR="0" marT="63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4"/>
                  </a:ext>
                </a:extLst>
              </a:tr>
              <a:tr h="102375">
                <a:tc>
                  <a:txBody>
                    <a:bodyPr/>
                    <a:lstStyle/>
                    <a:p>
                      <a:pPr marL="10795" marR="0" lvl="0" indent="0" algn="l" rtl="0">
                        <a:lnSpc>
                          <a:spcPct val="108333"/>
                        </a:lnSpc>
                        <a:spcBef>
                          <a:spcPts val="0"/>
                        </a:spcBef>
                        <a:spcAft>
                          <a:spcPts val="0"/>
                        </a:spcAft>
                        <a:buNone/>
                      </a:pPr>
                      <a:r>
                        <a:rPr lang="es-ES" sz="600">
                          <a:latin typeface="Arial"/>
                          <a:ea typeface="Arial"/>
                          <a:cs typeface="Arial"/>
                          <a:sym typeface="Arial"/>
                        </a:rPr>
                        <a:t>(en blanco)</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47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 marR="0" lvl="0" indent="0" algn="ctr" rtl="0">
                        <a:lnSpc>
                          <a:spcPct val="108333"/>
                        </a:lnSpc>
                        <a:spcBef>
                          <a:spcPts val="0"/>
                        </a:spcBef>
                        <a:spcAft>
                          <a:spcPts val="0"/>
                        </a:spcAft>
                        <a:buNone/>
                      </a:pPr>
                      <a:r>
                        <a:rPr lang="es-ES" sz="600">
                          <a:latin typeface="Arial"/>
                          <a:ea typeface="Arial"/>
                          <a:cs typeface="Arial"/>
                          <a:sym typeface="Arial"/>
                        </a:rPr>
                        <a:t>28,5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47</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5"/>
                  </a:ext>
                </a:extLst>
              </a:tr>
              <a:tr h="102400">
                <a:tc>
                  <a:txBody>
                    <a:bodyPr/>
                    <a:lstStyle/>
                    <a:p>
                      <a:pPr marL="10795" marR="0" lvl="0" indent="0" algn="l" rtl="0">
                        <a:lnSpc>
                          <a:spcPct val="108333"/>
                        </a:lnSpc>
                        <a:spcBef>
                          <a:spcPts val="0"/>
                        </a:spcBef>
                        <a:spcAft>
                          <a:spcPts val="0"/>
                        </a:spcAft>
                        <a:buNone/>
                      </a:pPr>
                      <a:r>
                        <a:rPr lang="es-ES" sz="600">
                          <a:latin typeface="Arial"/>
                          <a:ea typeface="Arial"/>
                          <a:cs typeface="Arial"/>
                          <a:sym typeface="Arial"/>
                        </a:rPr>
                        <a:t>Total general</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60</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18745" marR="0" lvl="0" indent="0" algn="l" rtl="0">
                        <a:lnSpc>
                          <a:spcPct val="108333"/>
                        </a:lnSpc>
                        <a:spcBef>
                          <a:spcPts val="0"/>
                        </a:spcBef>
                        <a:spcAft>
                          <a:spcPts val="0"/>
                        </a:spcAft>
                        <a:buNone/>
                      </a:pPr>
                      <a:r>
                        <a:rPr lang="es-ES" sz="600">
                          <a:latin typeface="Arial"/>
                          <a:ea typeface="Arial"/>
                          <a:cs typeface="Arial"/>
                          <a:sym typeface="Arial"/>
                        </a:rPr>
                        <a:t>42</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8333"/>
                        </a:lnSpc>
                        <a:spcBef>
                          <a:spcPts val="0"/>
                        </a:spcBef>
                        <a:spcAft>
                          <a:spcPts val="0"/>
                        </a:spcAft>
                        <a:buNone/>
                      </a:pPr>
                      <a:r>
                        <a:rPr lang="es-ES" sz="600">
                          <a:latin typeface="Arial"/>
                          <a:ea typeface="Arial"/>
                          <a:cs typeface="Arial"/>
                          <a:sym typeface="Arial"/>
                        </a:rPr>
                        <a:t>63</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500">
                        <a:latin typeface="Times New Roman"/>
                        <a:ea typeface="Times New Roman"/>
                        <a:cs typeface="Times New Roman"/>
                        <a:sym typeface="Times New Roman"/>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270" marR="0" lvl="0" indent="0" algn="ctr" rtl="0">
                        <a:lnSpc>
                          <a:spcPct val="108333"/>
                        </a:lnSpc>
                        <a:spcBef>
                          <a:spcPts val="0"/>
                        </a:spcBef>
                        <a:spcAft>
                          <a:spcPts val="0"/>
                        </a:spcAft>
                        <a:buNone/>
                      </a:pPr>
                      <a:r>
                        <a:rPr lang="es-ES" sz="600">
                          <a:latin typeface="Arial"/>
                          <a:ea typeface="Arial"/>
                          <a:cs typeface="Arial"/>
                          <a:sym typeface="Arial"/>
                        </a:rPr>
                        <a:t>165</a:t>
                      </a:r>
                      <a:endParaRPr sz="600">
                        <a:latin typeface="Arial"/>
                        <a:ea typeface="Arial"/>
                        <a:cs typeface="Arial"/>
                        <a:sym typeface="Arial"/>
                      </a:endParaRPr>
                    </a:p>
                  </a:txBody>
                  <a:tcPr marL="0" marR="0" marT="697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6"/>
                  </a:ext>
                </a:extLst>
              </a:tr>
            </a:tbl>
          </a:graphicData>
        </a:graphic>
      </p:graphicFrame>
      <p:graphicFrame>
        <p:nvGraphicFramePr>
          <p:cNvPr id="1588" name="Google Shape;1588;p31"/>
          <p:cNvGraphicFramePr/>
          <p:nvPr/>
        </p:nvGraphicFramePr>
        <p:xfrm>
          <a:off x="5296108" y="7773923"/>
          <a:ext cx="3000000" cy="3000000"/>
        </p:xfrm>
        <a:graphic>
          <a:graphicData uri="http://schemas.openxmlformats.org/drawingml/2006/table">
            <a:tbl>
              <a:tblPr firstRow="1" bandRow="1">
                <a:noFill/>
                <a:tableStyleId>{5119FD41-E7C3-46CD-94E2-ADE6B2B82455}</a:tableStyleId>
              </a:tblPr>
              <a:tblGrid>
                <a:gridCol w="951875">
                  <a:extLst>
                    <a:ext uri="{9D8B030D-6E8A-4147-A177-3AD203B41FA5}">
                      <a16:colId xmlns:a16="http://schemas.microsoft.com/office/drawing/2014/main" val="20000"/>
                    </a:ext>
                  </a:extLst>
                </a:gridCol>
                <a:gridCol w="258450">
                  <a:extLst>
                    <a:ext uri="{9D8B030D-6E8A-4147-A177-3AD203B41FA5}">
                      <a16:colId xmlns:a16="http://schemas.microsoft.com/office/drawing/2014/main" val="20001"/>
                    </a:ext>
                  </a:extLst>
                </a:gridCol>
                <a:gridCol w="252725">
                  <a:extLst>
                    <a:ext uri="{9D8B030D-6E8A-4147-A177-3AD203B41FA5}">
                      <a16:colId xmlns:a16="http://schemas.microsoft.com/office/drawing/2014/main" val="20002"/>
                    </a:ext>
                  </a:extLst>
                </a:gridCol>
              </a:tblGrid>
              <a:tr h="108850">
                <a:tc>
                  <a:txBody>
                    <a:bodyPr/>
                    <a:lstStyle/>
                    <a:p>
                      <a:pPr marL="25400" marR="0" lvl="0" indent="0" algn="l" rtl="0">
                        <a:lnSpc>
                          <a:spcPct val="110769"/>
                        </a:lnSpc>
                        <a:spcBef>
                          <a:spcPts val="0"/>
                        </a:spcBef>
                        <a:spcAft>
                          <a:spcPts val="0"/>
                        </a:spcAft>
                        <a:buNone/>
                      </a:pPr>
                      <a:r>
                        <a:rPr lang="es-ES" sz="650">
                          <a:latin typeface="Arial"/>
                          <a:ea typeface="Arial"/>
                          <a:cs typeface="Arial"/>
                          <a:sym typeface="Arial"/>
                        </a:rPr>
                        <a:t>Comorbilidad</a:t>
                      </a:r>
                      <a:endParaRPr sz="650">
                        <a:latin typeface="Arial"/>
                        <a:ea typeface="Arial"/>
                        <a:cs typeface="Arial"/>
                        <a:sym typeface="Arial"/>
                      </a:endParaRPr>
                    </a:p>
                  </a:txBody>
                  <a:tcPr marL="0" marR="0" marT="445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2225" marR="0" lvl="0" indent="0" algn="l" rtl="0">
                        <a:lnSpc>
                          <a:spcPct val="110769"/>
                        </a:lnSpc>
                        <a:spcBef>
                          <a:spcPts val="0"/>
                        </a:spcBef>
                        <a:spcAft>
                          <a:spcPts val="0"/>
                        </a:spcAft>
                        <a:buNone/>
                      </a:pPr>
                      <a:r>
                        <a:rPr lang="es-ES" sz="650">
                          <a:latin typeface="Arial"/>
                          <a:ea typeface="Arial"/>
                          <a:cs typeface="Arial"/>
                          <a:sym typeface="Arial"/>
                        </a:rPr>
                        <a:t>n</a:t>
                      </a:r>
                      <a:endParaRPr sz="650">
                        <a:latin typeface="Arial"/>
                        <a:ea typeface="Arial"/>
                        <a:cs typeface="Arial"/>
                        <a:sym typeface="Arial"/>
                      </a:endParaRPr>
                    </a:p>
                  </a:txBody>
                  <a:tcPr marL="0" marR="0" marT="44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2225" marR="0" lvl="0" indent="0" algn="l" rtl="0">
                        <a:lnSpc>
                          <a:spcPct val="110769"/>
                        </a:lnSpc>
                        <a:spcBef>
                          <a:spcPts val="0"/>
                        </a:spcBef>
                        <a:spcAft>
                          <a:spcPts val="0"/>
                        </a:spcAft>
                        <a:buNone/>
                      </a:pPr>
                      <a:r>
                        <a:rPr lang="es-ES" sz="650">
                          <a:latin typeface="Arial"/>
                          <a:ea typeface="Arial"/>
                          <a:cs typeface="Arial"/>
                          <a:sym typeface="Arial"/>
                        </a:rPr>
                        <a:t>%</a:t>
                      </a:r>
                      <a:endParaRPr sz="650">
                        <a:latin typeface="Arial"/>
                        <a:ea typeface="Arial"/>
                        <a:cs typeface="Arial"/>
                        <a:sym typeface="Arial"/>
                      </a:endParaRPr>
                    </a:p>
                  </a:txBody>
                  <a:tcPr marL="0" marR="0" marT="44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12075">
                <a:tc>
                  <a:txBody>
                    <a:bodyPr/>
                    <a:lstStyle/>
                    <a:p>
                      <a:pPr marL="25400" marR="0" lvl="0" indent="0" algn="l" rtl="0">
                        <a:lnSpc>
                          <a:spcPct val="110769"/>
                        </a:lnSpc>
                        <a:spcBef>
                          <a:spcPts val="0"/>
                        </a:spcBef>
                        <a:spcAft>
                          <a:spcPts val="0"/>
                        </a:spcAft>
                        <a:buNone/>
                      </a:pPr>
                      <a:r>
                        <a:rPr lang="es-ES" sz="650">
                          <a:latin typeface="Arial"/>
                          <a:ea typeface="Arial"/>
                          <a:cs typeface="Arial"/>
                          <a:sym typeface="Arial"/>
                        </a:rPr>
                        <a:t>Diabetes</a:t>
                      </a:r>
                      <a:endParaRPr sz="650">
                        <a:latin typeface="Arial"/>
                        <a:ea typeface="Arial"/>
                        <a:cs typeface="Arial"/>
                        <a:sym typeface="Arial"/>
                      </a:endParaRPr>
                    </a:p>
                  </a:txBody>
                  <a:tcPr marL="0" marR="0" marT="76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769"/>
                        </a:lnSpc>
                        <a:spcBef>
                          <a:spcPts val="0"/>
                        </a:spcBef>
                        <a:spcAft>
                          <a:spcPts val="0"/>
                        </a:spcAft>
                        <a:buNone/>
                      </a:pPr>
                      <a:r>
                        <a:rPr lang="es-ES" sz="650">
                          <a:latin typeface="Arial"/>
                          <a:ea typeface="Arial"/>
                          <a:cs typeface="Arial"/>
                          <a:sym typeface="Arial"/>
                        </a:rPr>
                        <a:t>16</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769"/>
                        </a:lnSpc>
                        <a:spcBef>
                          <a:spcPts val="0"/>
                        </a:spcBef>
                        <a:spcAft>
                          <a:spcPts val="0"/>
                        </a:spcAft>
                        <a:buNone/>
                      </a:pPr>
                      <a:r>
                        <a:rPr lang="es-ES" sz="650">
                          <a:latin typeface="Arial"/>
                          <a:ea typeface="Arial"/>
                          <a:cs typeface="Arial"/>
                          <a:sym typeface="Arial"/>
                        </a:rPr>
                        <a:t>9,41</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11725">
                <a:tc>
                  <a:txBody>
                    <a:bodyPr/>
                    <a:lstStyle/>
                    <a:p>
                      <a:pPr marL="25400" marR="0" lvl="0" indent="0" algn="l" rtl="0">
                        <a:lnSpc>
                          <a:spcPct val="110000"/>
                        </a:lnSpc>
                        <a:spcBef>
                          <a:spcPts val="0"/>
                        </a:spcBef>
                        <a:spcAft>
                          <a:spcPts val="0"/>
                        </a:spcAft>
                        <a:buNone/>
                      </a:pPr>
                      <a:r>
                        <a:rPr lang="es-ES" sz="650">
                          <a:latin typeface="Arial"/>
                          <a:ea typeface="Arial"/>
                          <a:cs typeface="Arial"/>
                          <a:sym typeface="Arial"/>
                        </a:rPr>
                        <a:t>Infección previa</a:t>
                      </a:r>
                      <a:endParaRPr sz="650">
                        <a:latin typeface="Arial"/>
                        <a:ea typeface="Arial"/>
                        <a:cs typeface="Arial"/>
                        <a:sym typeface="Arial"/>
                      </a:endParaRPr>
                    </a:p>
                  </a:txBody>
                  <a:tcPr marL="0" marR="0" marT="825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000"/>
                        </a:lnSpc>
                        <a:spcBef>
                          <a:spcPts val="0"/>
                        </a:spcBef>
                        <a:spcAft>
                          <a:spcPts val="0"/>
                        </a:spcAft>
                        <a:buNone/>
                      </a:pPr>
                      <a:r>
                        <a:rPr lang="es-ES" sz="650">
                          <a:latin typeface="Arial"/>
                          <a:ea typeface="Arial"/>
                          <a:cs typeface="Arial"/>
                          <a:sym typeface="Arial"/>
                        </a:rPr>
                        <a:t>14</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000"/>
                        </a:lnSpc>
                        <a:spcBef>
                          <a:spcPts val="0"/>
                        </a:spcBef>
                        <a:spcAft>
                          <a:spcPts val="0"/>
                        </a:spcAft>
                        <a:buNone/>
                      </a:pPr>
                      <a:r>
                        <a:rPr lang="es-ES" sz="650">
                          <a:latin typeface="Arial"/>
                          <a:ea typeface="Arial"/>
                          <a:cs typeface="Arial"/>
                          <a:sym typeface="Arial"/>
                        </a:rPr>
                        <a:t>8,24</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12125">
                <a:tc>
                  <a:txBody>
                    <a:bodyPr/>
                    <a:lstStyle/>
                    <a:p>
                      <a:pPr marL="25400" marR="0" lvl="0" indent="0" algn="l" rtl="0">
                        <a:lnSpc>
                          <a:spcPct val="110000"/>
                        </a:lnSpc>
                        <a:spcBef>
                          <a:spcPts val="0"/>
                        </a:spcBef>
                        <a:spcAft>
                          <a:spcPts val="0"/>
                        </a:spcAft>
                        <a:buNone/>
                      </a:pPr>
                      <a:r>
                        <a:rPr lang="es-ES" sz="650">
                          <a:latin typeface="Arial"/>
                          <a:ea typeface="Arial"/>
                          <a:cs typeface="Arial"/>
                          <a:sym typeface="Arial"/>
                        </a:rPr>
                        <a:t>Epoc</a:t>
                      </a:r>
                      <a:endParaRPr sz="650">
                        <a:latin typeface="Arial"/>
                        <a:ea typeface="Arial"/>
                        <a:cs typeface="Arial"/>
                        <a:sym typeface="Arial"/>
                      </a:endParaRPr>
                    </a:p>
                  </a:txBody>
                  <a:tcPr marL="0" marR="0" marT="825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000"/>
                        </a:lnSpc>
                        <a:spcBef>
                          <a:spcPts val="0"/>
                        </a:spcBef>
                        <a:spcAft>
                          <a:spcPts val="0"/>
                        </a:spcAft>
                        <a:buNone/>
                      </a:pPr>
                      <a:r>
                        <a:rPr lang="es-ES" sz="650">
                          <a:latin typeface="Arial"/>
                          <a:ea typeface="Arial"/>
                          <a:cs typeface="Arial"/>
                          <a:sym typeface="Arial"/>
                        </a:rPr>
                        <a:t>13</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000"/>
                        </a:lnSpc>
                        <a:spcBef>
                          <a:spcPts val="0"/>
                        </a:spcBef>
                        <a:spcAft>
                          <a:spcPts val="0"/>
                        </a:spcAft>
                        <a:buNone/>
                      </a:pPr>
                      <a:r>
                        <a:rPr lang="es-ES" sz="650">
                          <a:latin typeface="Arial"/>
                          <a:ea typeface="Arial"/>
                          <a:cs typeface="Arial"/>
                          <a:sym typeface="Arial"/>
                        </a:rPr>
                        <a:t>7,65</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12125">
                <a:tc>
                  <a:txBody>
                    <a:bodyPr/>
                    <a:lstStyle/>
                    <a:p>
                      <a:pPr marL="25400" marR="0" lvl="0" indent="0" algn="l" rtl="0">
                        <a:lnSpc>
                          <a:spcPct val="110769"/>
                        </a:lnSpc>
                        <a:spcBef>
                          <a:spcPts val="0"/>
                        </a:spcBef>
                        <a:spcAft>
                          <a:spcPts val="0"/>
                        </a:spcAft>
                        <a:buNone/>
                      </a:pPr>
                      <a:r>
                        <a:rPr lang="es-ES" sz="650">
                          <a:latin typeface="Arial"/>
                          <a:ea typeface="Arial"/>
                          <a:cs typeface="Arial"/>
                          <a:sym typeface="Arial"/>
                        </a:rPr>
                        <a:t>Enf Renal</a:t>
                      </a:r>
                      <a:endParaRPr sz="650">
                        <a:latin typeface="Arial"/>
                        <a:ea typeface="Arial"/>
                        <a:cs typeface="Arial"/>
                        <a:sym typeface="Arial"/>
                      </a:endParaRPr>
                    </a:p>
                  </a:txBody>
                  <a:tcPr marL="0" marR="0" marT="76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769"/>
                        </a:lnSpc>
                        <a:spcBef>
                          <a:spcPts val="0"/>
                        </a:spcBef>
                        <a:spcAft>
                          <a:spcPts val="0"/>
                        </a:spcAft>
                        <a:buNone/>
                      </a:pPr>
                      <a:r>
                        <a:rPr lang="es-ES" sz="650">
                          <a:latin typeface="Arial"/>
                          <a:ea typeface="Arial"/>
                          <a:cs typeface="Arial"/>
                          <a:sym typeface="Arial"/>
                        </a:rPr>
                        <a:t>11</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769"/>
                        </a:lnSpc>
                        <a:spcBef>
                          <a:spcPts val="0"/>
                        </a:spcBef>
                        <a:spcAft>
                          <a:spcPts val="0"/>
                        </a:spcAft>
                        <a:buNone/>
                      </a:pPr>
                      <a:r>
                        <a:rPr lang="es-ES" sz="650">
                          <a:latin typeface="Arial"/>
                          <a:ea typeface="Arial"/>
                          <a:cs typeface="Arial"/>
                          <a:sym typeface="Arial"/>
                        </a:rPr>
                        <a:t>6,47</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11700">
                <a:tc>
                  <a:txBody>
                    <a:bodyPr/>
                    <a:lstStyle/>
                    <a:p>
                      <a:pPr marL="25400" marR="0" lvl="0" indent="0" algn="l" rtl="0">
                        <a:lnSpc>
                          <a:spcPct val="110000"/>
                        </a:lnSpc>
                        <a:spcBef>
                          <a:spcPts val="0"/>
                        </a:spcBef>
                        <a:spcAft>
                          <a:spcPts val="0"/>
                        </a:spcAft>
                        <a:buNone/>
                      </a:pPr>
                      <a:r>
                        <a:rPr lang="es-ES" sz="650">
                          <a:latin typeface="Arial"/>
                          <a:ea typeface="Arial"/>
                          <a:cs typeface="Arial"/>
                          <a:sym typeface="Arial"/>
                        </a:rPr>
                        <a:t>Obesidad</a:t>
                      </a:r>
                      <a:endParaRPr sz="650">
                        <a:latin typeface="Arial"/>
                        <a:ea typeface="Arial"/>
                        <a:cs typeface="Arial"/>
                        <a:sym typeface="Arial"/>
                      </a:endParaRPr>
                    </a:p>
                  </a:txBody>
                  <a:tcPr marL="0" marR="0" marT="76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000"/>
                        </a:lnSpc>
                        <a:spcBef>
                          <a:spcPts val="0"/>
                        </a:spcBef>
                        <a:spcAft>
                          <a:spcPts val="0"/>
                        </a:spcAft>
                        <a:buNone/>
                      </a:pPr>
                      <a:r>
                        <a:rPr lang="es-ES" sz="650">
                          <a:latin typeface="Arial"/>
                          <a:ea typeface="Arial"/>
                          <a:cs typeface="Arial"/>
                          <a:sym typeface="Arial"/>
                        </a:rPr>
                        <a:t>7</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000"/>
                        </a:lnSpc>
                        <a:spcBef>
                          <a:spcPts val="0"/>
                        </a:spcBef>
                        <a:spcAft>
                          <a:spcPts val="0"/>
                        </a:spcAft>
                        <a:buNone/>
                      </a:pPr>
                      <a:r>
                        <a:rPr lang="es-ES" sz="650">
                          <a:latin typeface="Arial"/>
                          <a:ea typeface="Arial"/>
                          <a:cs typeface="Arial"/>
                          <a:sym typeface="Arial"/>
                        </a:rPr>
                        <a:t>4,12</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12125">
                <a:tc>
                  <a:txBody>
                    <a:bodyPr/>
                    <a:lstStyle/>
                    <a:p>
                      <a:pPr marL="25400" marR="0" lvl="0" indent="0" algn="l" rtl="0">
                        <a:lnSpc>
                          <a:spcPct val="110769"/>
                        </a:lnSpc>
                        <a:spcBef>
                          <a:spcPts val="0"/>
                        </a:spcBef>
                        <a:spcAft>
                          <a:spcPts val="0"/>
                        </a:spcAft>
                        <a:buNone/>
                      </a:pPr>
                      <a:r>
                        <a:rPr lang="es-ES" sz="650">
                          <a:latin typeface="Arial"/>
                          <a:ea typeface="Arial"/>
                          <a:cs typeface="Arial"/>
                          <a:sym typeface="Arial"/>
                        </a:rPr>
                        <a:t>VIH Sida</a:t>
                      </a:r>
                      <a:endParaRPr sz="650">
                        <a:latin typeface="Arial"/>
                        <a:ea typeface="Arial"/>
                        <a:cs typeface="Arial"/>
                        <a:sym typeface="Arial"/>
                      </a:endParaRPr>
                    </a:p>
                  </a:txBody>
                  <a:tcPr marL="0" marR="0" marT="825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769"/>
                        </a:lnSpc>
                        <a:spcBef>
                          <a:spcPts val="0"/>
                        </a:spcBef>
                        <a:spcAft>
                          <a:spcPts val="0"/>
                        </a:spcAft>
                        <a:buNone/>
                      </a:pPr>
                      <a:r>
                        <a:rPr lang="es-ES" sz="650">
                          <a:latin typeface="Arial"/>
                          <a:ea typeface="Arial"/>
                          <a:cs typeface="Arial"/>
                          <a:sym typeface="Arial"/>
                        </a:rPr>
                        <a:t>6</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769"/>
                        </a:lnSpc>
                        <a:spcBef>
                          <a:spcPts val="0"/>
                        </a:spcBef>
                        <a:spcAft>
                          <a:spcPts val="0"/>
                        </a:spcAft>
                        <a:buNone/>
                      </a:pPr>
                      <a:r>
                        <a:rPr lang="es-ES" sz="650">
                          <a:latin typeface="Arial"/>
                          <a:ea typeface="Arial"/>
                          <a:cs typeface="Arial"/>
                          <a:sym typeface="Arial"/>
                        </a:rPr>
                        <a:t>3,53</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12025">
                <a:tc>
                  <a:txBody>
                    <a:bodyPr/>
                    <a:lstStyle/>
                    <a:p>
                      <a:pPr marL="25400" marR="0" lvl="0" indent="0" algn="l" rtl="0">
                        <a:lnSpc>
                          <a:spcPct val="110769"/>
                        </a:lnSpc>
                        <a:spcBef>
                          <a:spcPts val="0"/>
                        </a:spcBef>
                        <a:spcAft>
                          <a:spcPts val="0"/>
                        </a:spcAft>
                        <a:buNone/>
                      </a:pPr>
                      <a:r>
                        <a:rPr lang="es-ES" sz="650">
                          <a:latin typeface="Arial"/>
                          <a:ea typeface="Arial"/>
                          <a:cs typeface="Arial"/>
                          <a:sym typeface="Arial"/>
                        </a:rPr>
                        <a:t>Traumatismo</a:t>
                      </a:r>
                      <a:endParaRPr sz="650">
                        <a:latin typeface="Arial"/>
                        <a:ea typeface="Arial"/>
                        <a:cs typeface="Arial"/>
                        <a:sym typeface="Arial"/>
                      </a:endParaRPr>
                    </a:p>
                  </a:txBody>
                  <a:tcPr marL="0" marR="0" marT="76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769"/>
                        </a:lnSpc>
                        <a:spcBef>
                          <a:spcPts val="0"/>
                        </a:spcBef>
                        <a:spcAft>
                          <a:spcPts val="0"/>
                        </a:spcAft>
                        <a:buNone/>
                      </a:pPr>
                      <a:r>
                        <a:rPr lang="es-ES" sz="650">
                          <a:latin typeface="Arial"/>
                          <a:ea typeface="Arial"/>
                          <a:cs typeface="Arial"/>
                          <a:sym typeface="Arial"/>
                        </a:rPr>
                        <a:t>6</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769"/>
                        </a:lnSpc>
                        <a:spcBef>
                          <a:spcPts val="0"/>
                        </a:spcBef>
                        <a:spcAft>
                          <a:spcPts val="0"/>
                        </a:spcAft>
                        <a:buNone/>
                      </a:pPr>
                      <a:r>
                        <a:rPr lang="es-ES" sz="650">
                          <a:latin typeface="Arial"/>
                          <a:ea typeface="Arial"/>
                          <a:cs typeface="Arial"/>
                          <a:sym typeface="Arial"/>
                        </a:rPr>
                        <a:t>3,53</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11800">
                <a:tc>
                  <a:txBody>
                    <a:bodyPr/>
                    <a:lstStyle/>
                    <a:p>
                      <a:pPr marL="25400" marR="0" lvl="0" indent="0" algn="l" rtl="0">
                        <a:lnSpc>
                          <a:spcPct val="110000"/>
                        </a:lnSpc>
                        <a:spcBef>
                          <a:spcPts val="0"/>
                        </a:spcBef>
                        <a:spcAft>
                          <a:spcPts val="0"/>
                        </a:spcAft>
                        <a:buNone/>
                      </a:pPr>
                      <a:r>
                        <a:rPr lang="es-ES" sz="650">
                          <a:latin typeface="Arial"/>
                          <a:ea typeface="Arial"/>
                          <a:cs typeface="Arial"/>
                          <a:sym typeface="Arial"/>
                        </a:rPr>
                        <a:t>Cáncer</a:t>
                      </a:r>
                      <a:endParaRPr sz="650">
                        <a:latin typeface="Arial"/>
                        <a:ea typeface="Arial"/>
                        <a:cs typeface="Arial"/>
                        <a:sym typeface="Arial"/>
                      </a:endParaRPr>
                    </a:p>
                  </a:txBody>
                  <a:tcPr marL="0" marR="0" marT="8250"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000"/>
                        </a:lnSpc>
                        <a:spcBef>
                          <a:spcPts val="0"/>
                        </a:spcBef>
                        <a:spcAft>
                          <a:spcPts val="0"/>
                        </a:spcAft>
                        <a:buNone/>
                      </a:pPr>
                      <a:r>
                        <a:rPr lang="es-ES" sz="650">
                          <a:latin typeface="Arial"/>
                          <a:ea typeface="Arial"/>
                          <a:cs typeface="Arial"/>
                          <a:sym typeface="Arial"/>
                        </a:rPr>
                        <a:t>5</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000"/>
                        </a:lnSpc>
                        <a:spcBef>
                          <a:spcPts val="0"/>
                        </a:spcBef>
                        <a:spcAft>
                          <a:spcPts val="0"/>
                        </a:spcAft>
                        <a:buNone/>
                      </a:pPr>
                      <a:r>
                        <a:rPr lang="es-ES" sz="650">
                          <a:latin typeface="Arial"/>
                          <a:ea typeface="Arial"/>
                          <a:cs typeface="Arial"/>
                          <a:sym typeface="Arial"/>
                        </a:rPr>
                        <a:t>2,94</a:t>
                      </a:r>
                      <a:endParaRPr sz="650">
                        <a:latin typeface="Arial"/>
                        <a:ea typeface="Arial"/>
                        <a:cs typeface="Arial"/>
                        <a:sym typeface="Arial"/>
                      </a:endParaRPr>
                    </a:p>
                  </a:txBody>
                  <a:tcPr marL="0" marR="0" marT="8250"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11825">
                <a:tc>
                  <a:txBody>
                    <a:bodyPr/>
                    <a:lstStyle/>
                    <a:p>
                      <a:pPr marL="25400" marR="0" lvl="0" indent="0" algn="l" rtl="0">
                        <a:lnSpc>
                          <a:spcPct val="110000"/>
                        </a:lnSpc>
                        <a:spcBef>
                          <a:spcPts val="0"/>
                        </a:spcBef>
                        <a:spcAft>
                          <a:spcPts val="0"/>
                        </a:spcAft>
                        <a:buNone/>
                      </a:pPr>
                      <a:r>
                        <a:rPr lang="es-ES" sz="650">
                          <a:latin typeface="Arial"/>
                          <a:ea typeface="Arial"/>
                          <a:cs typeface="Arial"/>
                          <a:sym typeface="Arial"/>
                        </a:rPr>
                        <a:t>Desnutrición</a:t>
                      </a:r>
                      <a:endParaRPr sz="650">
                        <a:latin typeface="Arial"/>
                        <a:ea typeface="Arial"/>
                        <a:cs typeface="Arial"/>
                        <a:sym typeface="Arial"/>
                      </a:endParaRPr>
                    </a:p>
                  </a:txBody>
                  <a:tcPr marL="0" marR="0" marT="7625" marB="0">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17145" lvl="0" indent="0" algn="r" rtl="0">
                        <a:lnSpc>
                          <a:spcPct val="110000"/>
                        </a:lnSpc>
                        <a:spcBef>
                          <a:spcPts val="0"/>
                        </a:spcBef>
                        <a:spcAft>
                          <a:spcPts val="0"/>
                        </a:spcAft>
                        <a:buNone/>
                      </a:pPr>
                      <a:r>
                        <a:rPr lang="es-ES" sz="650">
                          <a:latin typeface="Arial"/>
                          <a:ea typeface="Arial"/>
                          <a:cs typeface="Arial"/>
                          <a:sym typeface="Arial"/>
                        </a:rPr>
                        <a:t>2</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514" marR="0" lvl="0" indent="0" algn="l" rtl="0">
                        <a:lnSpc>
                          <a:spcPct val="110000"/>
                        </a:lnSpc>
                        <a:spcBef>
                          <a:spcPts val="0"/>
                        </a:spcBef>
                        <a:spcAft>
                          <a:spcPts val="0"/>
                        </a:spcAft>
                        <a:buNone/>
                      </a:pPr>
                      <a:r>
                        <a:rPr lang="es-ES" sz="650">
                          <a:latin typeface="Arial"/>
                          <a:ea typeface="Arial"/>
                          <a:cs typeface="Arial"/>
                          <a:sym typeface="Arial"/>
                        </a:rPr>
                        <a:t>1,18</a:t>
                      </a:r>
                      <a:endParaRPr sz="650">
                        <a:latin typeface="Arial"/>
                        <a:ea typeface="Arial"/>
                        <a:cs typeface="Arial"/>
                        <a:sym typeface="Arial"/>
                      </a:endParaRPr>
                    </a:p>
                  </a:txBody>
                  <a:tcPr marL="0" marR="0" marT="7625" marB="0">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32"/>
          <p:cNvSpPr txBox="1"/>
          <p:nvPr/>
        </p:nvSpPr>
        <p:spPr>
          <a:xfrm>
            <a:off x="258876" y="2857957"/>
            <a:ext cx="1593215" cy="2472690"/>
          </a:xfrm>
          <a:prstGeom prst="rect">
            <a:avLst/>
          </a:prstGeom>
          <a:noFill/>
          <a:ln>
            <a:noFill/>
          </a:ln>
        </p:spPr>
        <p:txBody>
          <a:bodyPr spcFirstLastPara="1" wrap="square" lIns="0" tIns="12050" rIns="0" bIns="0" anchor="t" anchorCtr="0">
            <a:spAutoFit/>
          </a:bodyPr>
          <a:lstStyle/>
          <a:p>
            <a:pPr marL="635" marR="0" lvl="0" indent="0" algn="ctr" rtl="0">
              <a:lnSpc>
                <a:spcPct val="100000"/>
              </a:lnSpc>
              <a:spcBef>
                <a:spcPts val="0"/>
              </a:spcBef>
              <a:spcAft>
                <a:spcPts val="0"/>
              </a:spcAft>
              <a:buClr>
                <a:srgbClr val="C00000"/>
              </a:buClr>
              <a:buSzPts val="4000"/>
              <a:buFont typeface="Calibri"/>
              <a:buNone/>
            </a:pPr>
            <a:r>
              <a:rPr lang="es-ES" sz="4000" b="1" i="0" u="none" strike="noStrike" cap="none">
                <a:solidFill>
                  <a:srgbClr val="C00000"/>
                </a:solidFill>
                <a:latin typeface="Calibri"/>
                <a:ea typeface="Calibri"/>
                <a:cs typeface="Calibri"/>
                <a:sym typeface="Calibri"/>
              </a:rPr>
              <a:t>UCI</a:t>
            </a:r>
            <a:endParaRPr sz="4000" b="0" i="0" u="none" strike="noStrike" cap="none">
              <a:solidFill>
                <a:srgbClr val="000000"/>
              </a:solidFill>
              <a:latin typeface="Calibri"/>
              <a:ea typeface="Calibri"/>
              <a:cs typeface="Calibri"/>
              <a:sym typeface="Calibri"/>
            </a:endParaRPr>
          </a:p>
          <a:p>
            <a:pPr marL="0" marR="0" lvl="0" indent="0" algn="ctr" rtl="0">
              <a:lnSpc>
                <a:spcPct val="100000"/>
              </a:lnSpc>
              <a:spcBef>
                <a:spcPts val="5"/>
              </a:spcBef>
              <a:spcAft>
                <a:spcPts val="0"/>
              </a:spcAft>
              <a:buClr>
                <a:srgbClr val="C00000"/>
              </a:buClr>
              <a:buSzPts val="4000"/>
              <a:buFont typeface="Calibri"/>
              <a:buNone/>
            </a:pPr>
            <a:r>
              <a:rPr lang="es-ES" sz="4000" b="1" i="0" u="none" strike="noStrike" cap="none">
                <a:solidFill>
                  <a:srgbClr val="C00000"/>
                </a:solidFill>
                <a:latin typeface="Calibri"/>
                <a:ea typeface="Calibri"/>
                <a:cs typeface="Calibri"/>
                <a:sym typeface="Calibri"/>
              </a:rPr>
              <a:t>adultos</a:t>
            </a:r>
            <a:endParaRPr sz="4000" b="0" i="0" u="none" strike="noStrike" cap="none">
              <a:solidFill>
                <a:srgbClr val="000000"/>
              </a:solidFill>
              <a:latin typeface="Calibri"/>
              <a:ea typeface="Calibri"/>
              <a:cs typeface="Calibri"/>
              <a:sym typeface="Calibri"/>
            </a:endParaRPr>
          </a:p>
          <a:p>
            <a:pPr marL="346710" marR="22225" lvl="0" indent="-634" algn="ctr" rtl="0">
              <a:lnSpc>
                <a:spcPct val="100000"/>
              </a:lnSpc>
              <a:spcBef>
                <a:spcPts val="65"/>
              </a:spcBef>
              <a:spcAft>
                <a:spcPts val="0"/>
              </a:spcAft>
              <a:buClr>
                <a:srgbClr val="000000"/>
              </a:buClr>
              <a:buSzPts val="2000"/>
              <a:buFont typeface="Arial"/>
              <a:buNone/>
            </a:pPr>
            <a:r>
              <a:rPr lang="es-ES" sz="2000" b="1" i="0" u="none" strike="noStrike" cap="none">
                <a:solidFill>
                  <a:srgbClr val="000000"/>
                </a:solidFill>
                <a:latin typeface="Arial"/>
                <a:ea typeface="Arial"/>
                <a:cs typeface="Arial"/>
                <a:sym typeface="Arial"/>
              </a:rPr>
              <a:t>La molécula  de mayor  consumo es  piperacilina</a:t>
            </a:r>
            <a:endParaRPr sz="2000" b="0" i="0" u="none" strike="noStrike" cap="none">
              <a:solidFill>
                <a:srgbClr val="000000"/>
              </a:solidFill>
              <a:latin typeface="Arial"/>
              <a:ea typeface="Arial"/>
              <a:cs typeface="Arial"/>
              <a:sym typeface="Arial"/>
            </a:endParaRPr>
          </a:p>
        </p:txBody>
      </p:sp>
      <p:grpSp>
        <p:nvGrpSpPr>
          <p:cNvPr id="1594" name="Google Shape;1594;p32"/>
          <p:cNvGrpSpPr/>
          <p:nvPr/>
        </p:nvGrpSpPr>
        <p:grpSpPr>
          <a:xfrm>
            <a:off x="72389" y="4252721"/>
            <a:ext cx="370840" cy="855344"/>
            <a:chOff x="72389" y="4252721"/>
            <a:chExt cx="370840" cy="855344"/>
          </a:xfrm>
        </p:grpSpPr>
        <p:sp>
          <p:nvSpPr>
            <p:cNvPr id="1595" name="Google Shape;1595;p32"/>
            <p:cNvSpPr/>
            <p:nvPr/>
          </p:nvSpPr>
          <p:spPr>
            <a:xfrm>
              <a:off x="72389" y="4252721"/>
              <a:ext cx="370840" cy="855344"/>
            </a:xfrm>
            <a:custGeom>
              <a:avLst/>
              <a:gdLst/>
              <a:ahLst/>
              <a:cxnLst/>
              <a:rect l="l" t="t" r="r" b="b"/>
              <a:pathLst>
                <a:path w="370840" h="855345" extrusionOk="0">
                  <a:moveTo>
                    <a:pt x="185166" y="0"/>
                  </a:moveTo>
                  <a:lnTo>
                    <a:pt x="0" y="185165"/>
                  </a:lnTo>
                  <a:lnTo>
                    <a:pt x="92583" y="185165"/>
                  </a:lnTo>
                  <a:lnTo>
                    <a:pt x="92583" y="854963"/>
                  </a:lnTo>
                  <a:lnTo>
                    <a:pt x="277749" y="854963"/>
                  </a:lnTo>
                  <a:lnTo>
                    <a:pt x="277749" y="185165"/>
                  </a:lnTo>
                  <a:lnTo>
                    <a:pt x="370332" y="185165"/>
                  </a:lnTo>
                  <a:lnTo>
                    <a:pt x="185166"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96" name="Google Shape;1596;p32"/>
            <p:cNvSpPr/>
            <p:nvPr/>
          </p:nvSpPr>
          <p:spPr>
            <a:xfrm>
              <a:off x="72389" y="4252721"/>
              <a:ext cx="370840" cy="855344"/>
            </a:xfrm>
            <a:custGeom>
              <a:avLst/>
              <a:gdLst/>
              <a:ahLst/>
              <a:cxnLst/>
              <a:rect l="l" t="t" r="r" b="b"/>
              <a:pathLst>
                <a:path w="370840" h="855345" extrusionOk="0">
                  <a:moveTo>
                    <a:pt x="0" y="185165"/>
                  </a:moveTo>
                  <a:lnTo>
                    <a:pt x="185166" y="0"/>
                  </a:lnTo>
                  <a:lnTo>
                    <a:pt x="370332" y="185165"/>
                  </a:lnTo>
                  <a:lnTo>
                    <a:pt x="277749" y="185165"/>
                  </a:lnTo>
                  <a:lnTo>
                    <a:pt x="277749" y="854963"/>
                  </a:lnTo>
                  <a:lnTo>
                    <a:pt x="92583" y="854963"/>
                  </a:lnTo>
                  <a:lnTo>
                    <a:pt x="92583" y="185165"/>
                  </a:lnTo>
                  <a:lnTo>
                    <a:pt x="0" y="185165"/>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1597" name="Google Shape;1597;p32"/>
          <p:cNvGrpSpPr/>
          <p:nvPr/>
        </p:nvGrpSpPr>
        <p:grpSpPr>
          <a:xfrm>
            <a:off x="2449829" y="75438"/>
            <a:ext cx="288290" cy="262255"/>
            <a:chOff x="2449829" y="75438"/>
            <a:chExt cx="288290" cy="262255"/>
          </a:xfrm>
        </p:grpSpPr>
        <p:sp>
          <p:nvSpPr>
            <p:cNvPr id="1598" name="Google Shape;1598;p32"/>
            <p:cNvSpPr/>
            <p:nvPr/>
          </p:nvSpPr>
          <p:spPr>
            <a:xfrm>
              <a:off x="2449829" y="75438"/>
              <a:ext cx="288290" cy="262255"/>
            </a:xfrm>
            <a:custGeom>
              <a:avLst/>
              <a:gdLst/>
              <a:ahLst/>
              <a:cxnLst/>
              <a:rect l="l" t="t" r="r" b="b"/>
              <a:pathLst>
                <a:path w="288289" h="262255" extrusionOk="0">
                  <a:moveTo>
                    <a:pt x="144018" y="0"/>
                  </a:moveTo>
                  <a:lnTo>
                    <a:pt x="98511" y="6681"/>
                  </a:lnTo>
                  <a:lnTo>
                    <a:pt x="58978" y="25286"/>
                  </a:lnTo>
                  <a:lnTo>
                    <a:pt x="27797" y="53656"/>
                  </a:lnTo>
                  <a:lnTo>
                    <a:pt x="7345" y="89635"/>
                  </a:lnTo>
                  <a:lnTo>
                    <a:pt x="0" y="131063"/>
                  </a:lnTo>
                  <a:lnTo>
                    <a:pt x="7345" y="172492"/>
                  </a:lnTo>
                  <a:lnTo>
                    <a:pt x="27797" y="208471"/>
                  </a:lnTo>
                  <a:lnTo>
                    <a:pt x="58978" y="236841"/>
                  </a:lnTo>
                  <a:lnTo>
                    <a:pt x="98511" y="255446"/>
                  </a:lnTo>
                  <a:lnTo>
                    <a:pt x="144018" y="262127"/>
                  </a:lnTo>
                  <a:lnTo>
                    <a:pt x="189524" y="255446"/>
                  </a:lnTo>
                  <a:lnTo>
                    <a:pt x="229057" y="236841"/>
                  </a:lnTo>
                  <a:lnTo>
                    <a:pt x="260238" y="208471"/>
                  </a:lnTo>
                  <a:lnTo>
                    <a:pt x="280690" y="172492"/>
                  </a:lnTo>
                  <a:lnTo>
                    <a:pt x="288036" y="131063"/>
                  </a:lnTo>
                  <a:lnTo>
                    <a:pt x="280690" y="89635"/>
                  </a:lnTo>
                  <a:lnTo>
                    <a:pt x="260238" y="53656"/>
                  </a:lnTo>
                  <a:lnTo>
                    <a:pt x="229057" y="25286"/>
                  </a:lnTo>
                  <a:lnTo>
                    <a:pt x="189524"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99" name="Google Shape;1599;p32"/>
            <p:cNvSpPr/>
            <p:nvPr/>
          </p:nvSpPr>
          <p:spPr>
            <a:xfrm>
              <a:off x="2449829" y="75438"/>
              <a:ext cx="288290" cy="262255"/>
            </a:xfrm>
            <a:custGeom>
              <a:avLst/>
              <a:gdLst/>
              <a:ahLst/>
              <a:cxnLst/>
              <a:rect l="l" t="t" r="r" b="b"/>
              <a:pathLst>
                <a:path w="288289" h="262255" extrusionOk="0">
                  <a:moveTo>
                    <a:pt x="0" y="131063"/>
                  </a:moveTo>
                  <a:lnTo>
                    <a:pt x="7345" y="89635"/>
                  </a:lnTo>
                  <a:lnTo>
                    <a:pt x="27797" y="53656"/>
                  </a:lnTo>
                  <a:lnTo>
                    <a:pt x="58978" y="25286"/>
                  </a:lnTo>
                  <a:lnTo>
                    <a:pt x="98511" y="6681"/>
                  </a:lnTo>
                  <a:lnTo>
                    <a:pt x="144018" y="0"/>
                  </a:lnTo>
                  <a:lnTo>
                    <a:pt x="189524" y="6681"/>
                  </a:lnTo>
                  <a:lnTo>
                    <a:pt x="229057" y="25286"/>
                  </a:lnTo>
                  <a:lnTo>
                    <a:pt x="260238" y="53656"/>
                  </a:lnTo>
                  <a:lnTo>
                    <a:pt x="280690" y="89635"/>
                  </a:lnTo>
                  <a:lnTo>
                    <a:pt x="288036" y="131063"/>
                  </a:lnTo>
                  <a:lnTo>
                    <a:pt x="280690" y="172492"/>
                  </a:lnTo>
                  <a:lnTo>
                    <a:pt x="260238" y="208471"/>
                  </a:lnTo>
                  <a:lnTo>
                    <a:pt x="229057" y="236841"/>
                  </a:lnTo>
                  <a:lnTo>
                    <a:pt x="189524" y="255446"/>
                  </a:lnTo>
                  <a:lnTo>
                    <a:pt x="144018" y="262127"/>
                  </a:lnTo>
                  <a:lnTo>
                    <a:pt x="98511" y="255446"/>
                  </a:lnTo>
                  <a:lnTo>
                    <a:pt x="58978" y="236841"/>
                  </a:lnTo>
                  <a:lnTo>
                    <a:pt x="27797" y="208471"/>
                  </a:lnTo>
                  <a:lnTo>
                    <a:pt x="7345"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00" name="Google Shape;1600;p32"/>
          <p:cNvSpPr txBox="1"/>
          <p:nvPr/>
        </p:nvSpPr>
        <p:spPr>
          <a:xfrm>
            <a:off x="2527807" y="51307"/>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FFFFF"/>
              </a:buClr>
              <a:buSzPts val="1800"/>
              <a:buFont typeface="Arial"/>
              <a:buNone/>
            </a:pPr>
            <a:r>
              <a:rPr lang="es-ES" sz="1800" b="0" i="0" u="none" strike="noStrike" cap="none">
                <a:solidFill>
                  <a:srgbClr val="FFFFFF"/>
                </a:solidFill>
                <a:latin typeface="Arial"/>
                <a:ea typeface="Arial"/>
                <a:cs typeface="Arial"/>
                <a:sym typeface="Arial"/>
              </a:rPr>
              <a:t>1</a:t>
            </a:r>
            <a:endParaRPr sz="1800" b="0" i="0" u="none" strike="noStrike" cap="none">
              <a:solidFill>
                <a:srgbClr val="000000"/>
              </a:solidFill>
              <a:latin typeface="Arial"/>
              <a:ea typeface="Arial"/>
              <a:cs typeface="Arial"/>
              <a:sym typeface="Arial"/>
            </a:endParaRPr>
          </a:p>
        </p:txBody>
      </p:sp>
      <p:sp>
        <p:nvSpPr>
          <p:cNvPr id="1601" name="Google Shape;1601;p32"/>
          <p:cNvSpPr/>
          <p:nvPr/>
        </p:nvSpPr>
        <p:spPr>
          <a:xfrm>
            <a:off x="2737866" y="206502"/>
            <a:ext cx="648335" cy="0"/>
          </a:xfrm>
          <a:custGeom>
            <a:avLst/>
            <a:gdLst/>
            <a:ahLst/>
            <a:cxnLst/>
            <a:rect l="l" t="t" r="r" b="b"/>
            <a:pathLst>
              <a:path w="648335" h="120000" extrusionOk="0">
                <a:moveTo>
                  <a:pt x="0" y="0"/>
                </a:moveTo>
                <a:lnTo>
                  <a:pt x="6480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02" name="Google Shape;1602;p32"/>
          <p:cNvSpPr txBox="1"/>
          <p:nvPr/>
        </p:nvSpPr>
        <p:spPr>
          <a:xfrm>
            <a:off x="3382136" y="104902"/>
            <a:ext cx="2091689"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Consideraciones de la notificación</a:t>
            </a:r>
            <a:endParaRPr sz="1200" b="0" i="0" u="none" strike="noStrike" cap="none">
              <a:solidFill>
                <a:srgbClr val="000000"/>
              </a:solidFill>
              <a:latin typeface="Arial"/>
              <a:ea typeface="Arial"/>
              <a:cs typeface="Arial"/>
              <a:sym typeface="Arial"/>
            </a:endParaRPr>
          </a:p>
        </p:txBody>
      </p:sp>
      <p:grpSp>
        <p:nvGrpSpPr>
          <p:cNvPr id="1603" name="Google Shape;1603;p32"/>
          <p:cNvGrpSpPr/>
          <p:nvPr/>
        </p:nvGrpSpPr>
        <p:grpSpPr>
          <a:xfrm>
            <a:off x="762" y="6762750"/>
            <a:ext cx="7200900" cy="330835"/>
            <a:chOff x="762" y="6762750"/>
            <a:chExt cx="7200900" cy="330835"/>
          </a:xfrm>
        </p:grpSpPr>
        <p:sp>
          <p:nvSpPr>
            <p:cNvPr id="1604" name="Google Shape;1604;p32"/>
            <p:cNvSpPr/>
            <p:nvPr/>
          </p:nvSpPr>
          <p:spPr>
            <a:xfrm>
              <a:off x="762" y="6762750"/>
              <a:ext cx="7200900" cy="330835"/>
            </a:xfrm>
            <a:custGeom>
              <a:avLst/>
              <a:gdLst/>
              <a:ahLst/>
              <a:cxnLst/>
              <a:rect l="l" t="t" r="r" b="b"/>
              <a:pathLst>
                <a:path w="7200900" h="330834" extrusionOk="0">
                  <a:moveTo>
                    <a:pt x="7200900" y="0"/>
                  </a:moveTo>
                  <a:lnTo>
                    <a:pt x="0" y="0"/>
                  </a:lnTo>
                  <a:lnTo>
                    <a:pt x="0" y="330707"/>
                  </a:lnTo>
                  <a:lnTo>
                    <a:pt x="7200900" y="330707"/>
                  </a:lnTo>
                  <a:lnTo>
                    <a:pt x="7200900" y="0"/>
                  </a:lnTo>
                  <a:close/>
                </a:path>
              </a:pathLst>
            </a:custGeom>
            <a:solidFill>
              <a:srgbClr val="DDD9C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05" name="Google Shape;1605;p32"/>
            <p:cNvSpPr/>
            <p:nvPr/>
          </p:nvSpPr>
          <p:spPr>
            <a:xfrm>
              <a:off x="762" y="6762750"/>
              <a:ext cx="7200900" cy="330835"/>
            </a:xfrm>
            <a:custGeom>
              <a:avLst/>
              <a:gdLst/>
              <a:ahLst/>
              <a:cxnLst/>
              <a:rect l="l" t="t" r="r" b="b"/>
              <a:pathLst>
                <a:path w="7200900" h="330834" extrusionOk="0">
                  <a:moveTo>
                    <a:pt x="0" y="330707"/>
                  </a:moveTo>
                  <a:lnTo>
                    <a:pt x="7200900" y="330707"/>
                  </a:lnTo>
                  <a:lnTo>
                    <a:pt x="7200900" y="0"/>
                  </a:lnTo>
                  <a:lnTo>
                    <a:pt x="0" y="0"/>
                  </a:lnTo>
                  <a:lnTo>
                    <a:pt x="0" y="330707"/>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06" name="Google Shape;1606;p32"/>
            <p:cNvSpPr/>
            <p:nvPr/>
          </p:nvSpPr>
          <p:spPr>
            <a:xfrm>
              <a:off x="278130" y="6797801"/>
              <a:ext cx="288290" cy="262255"/>
            </a:xfrm>
            <a:custGeom>
              <a:avLst/>
              <a:gdLst/>
              <a:ahLst/>
              <a:cxnLst/>
              <a:rect l="l" t="t" r="r" b="b"/>
              <a:pathLst>
                <a:path w="288290" h="262254" extrusionOk="0">
                  <a:moveTo>
                    <a:pt x="144018" y="0"/>
                  </a:moveTo>
                  <a:lnTo>
                    <a:pt x="98496" y="6681"/>
                  </a:lnTo>
                  <a:lnTo>
                    <a:pt x="58962" y="25286"/>
                  </a:lnTo>
                  <a:lnTo>
                    <a:pt x="27786" y="53656"/>
                  </a:lnTo>
                  <a:lnTo>
                    <a:pt x="7342" y="89635"/>
                  </a:lnTo>
                  <a:lnTo>
                    <a:pt x="0" y="131064"/>
                  </a:lnTo>
                  <a:lnTo>
                    <a:pt x="7342" y="172492"/>
                  </a:lnTo>
                  <a:lnTo>
                    <a:pt x="27786" y="208471"/>
                  </a:lnTo>
                  <a:lnTo>
                    <a:pt x="58962" y="236841"/>
                  </a:lnTo>
                  <a:lnTo>
                    <a:pt x="98496" y="255446"/>
                  </a:lnTo>
                  <a:lnTo>
                    <a:pt x="144018" y="262128"/>
                  </a:lnTo>
                  <a:lnTo>
                    <a:pt x="189539" y="255446"/>
                  </a:lnTo>
                  <a:lnTo>
                    <a:pt x="229073" y="236841"/>
                  </a:lnTo>
                  <a:lnTo>
                    <a:pt x="260249" y="208471"/>
                  </a:lnTo>
                  <a:lnTo>
                    <a:pt x="280693" y="172492"/>
                  </a:lnTo>
                  <a:lnTo>
                    <a:pt x="288036" y="131064"/>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07" name="Google Shape;1607;p32"/>
            <p:cNvSpPr/>
            <p:nvPr/>
          </p:nvSpPr>
          <p:spPr>
            <a:xfrm>
              <a:off x="278130" y="6797801"/>
              <a:ext cx="288290" cy="262255"/>
            </a:xfrm>
            <a:custGeom>
              <a:avLst/>
              <a:gdLst/>
              <a:ahLst/>
              <a:cxnLst/>
              <a:rect l="l" t="t" r="r" b="b"/>
              <a:pathLst>
                <a:path w="288290" h="262254" extrusionOk="0">
                  <a:moveTo>
                    <a:pt x="0" y="131064"/>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4"/>
                  </a:lnTo>
                  <a:lnTo>
                    <a:pt x="280693" y="172492"/>
                  </a:lnTo>
                  <a:lnTo>
                    <a:pt x="260249" y="208471"/>
                  </a:lnTo>
                  <a:lnTo>
                    <a:pt x="229073" y="236841"/>
                  </a:lnTo>
                  <a:lnTo>
                    <a:pt x="189539" y="255446"/>
                  </a:lnTo>
                  <a:lnTo>
                    <a:pt x="144018" y="262128"/>
                  </a:lnTo>
                  <a:lnTo>
                    <a:pt x="98496" y="255446"/>
                  </a:lnTo>
                  <a:lnTo>
                    <a:pt x="58962" y="236841"/>
                  </a:lnTo>
                  <a:lnTo>
                    <a:pt x="27786" y="208471"/>
                  </a:lnTo>
                  <a:lnTo>
                    <a:pt x="7342" y="172492"/>
                  </a:lnTo>
                  <a:lnTo>
                    <a:pt x="0" y="131064"/>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08" name="Google Shape;1608;p32"/>
          <p:cNvSpPr txBox="1"/>
          <p:nvPr/>
        </p:nvSpPr>
        <p:spPr>
          <a:xfrm>
            <a:off x="356412" y="6774307"/>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FFFFF"/>
              </a:buClr>
              <a:buSzPts val="1800"/>
              <a:buFont typeface="Arial"/>
              <a:buNone/>
            </a:pPr>
            <a:r>
              <a:rPr lang="es-ES" sz="1800" b="0" i="0" u="none" strike="noStrike" cap="none">
                <a:solidFill>
                  <a:srgbClr val="FFFFFF"/>
                </a:solidFill>
                <a:latin typeface="Arial"/>
                <a:ea typeface="Arial"/>
                <a:cs typeface="Arial"/>
                <a:sym typeface="Arial"/>
              </a:rPr>
              <a:t>3</a:t>
            </a:r>
            <a:endParaRPr sz="1800" b="0" i="0" u="none" strike="noStrike" cap="none">
              <a:solidFill>
                <a:srgbClr val="000000"/>
              </a:solidFill>
              <a:latin typeface="Arial"/>
              <a:ea typeface="Arial"/>
              <a:cs typeface="Arial"/>
              <a:sym typeface="Arial"/>
            </a:endParaRPr>
          </a:p>
        </p:txBody>
      </p:sp>
      <p:sp>
        <p:nvSpPr>
          <p:cNvPr id="1609" name="Google Shape;1609;p32"/>
          <p:cNvSpPr txBox="1"/>
          <p:nvPr/>
        </p:nvSpPr>
        <p:spPr>
          <a:xfrm>
            <a:off x="1210767" y="6793483"/>
            <a:ext cx="6946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Percentiles</a:t>
            </a:r>
            <a:endParaRPr sz="1200" b="0" i="0" u="none" strike="noStrike" cap="none">
              <a:solidFill>
                <a:srgbClr val="000000"/>
              </a:solidFill>
              <a:latin typeface="Arial"/>
              <a:ea typeface="Arial"/>
              <a:cs typeface="Arial"/>
              <a:sym typeface="Arial"/>
            </a:endParaRPr>
          </a:p>
        </p:txBody>
      </p:sp>
      <p:graphicFrame>
        <p:nvGraphicFramePr>
          <p:cNvPr id="1610" name="Google Shape;1610;p32"/>
          <p:cNvGraphicFramePr/>
          <p:nvPr/>
        </p:nvGraphicFramePr>
        <p:xfrm>
          <a:off x="400240" y="6914578"/>
          <a:ext cx="3000000" cy="3000000"/>
        </p:xfrm>
        <a:graphic>
          <a:graphicData uri="http://schemas.openxmlformats.org/drawingml/2006/table">
            <a:tbl>
              <a:tblPr firstRow="1" bandRow="1">
                <a:noFill/>
                <a:tableStyleId>{5119FD41-E7C3-46CD-94E2-ADE6B2B82455}</a:tableStyleId>
              </a:tblPr>
              <a:tblGrid>
                <a:gridCol w="731525">
                  <a:extLst>
                    <a:ext uri="{9D8B030D-6E8A-4147-A177-3AD203B41FA5}">
                      <a16:colId xmlns:a16="http://schemas.microsoft.com/office/drawing/2014/main" val="20000"/>
                    </a:ext>
                  </a:extLst>
                </a:gridCol>
                <a:gridCol w="585475">
                  <a:extLst>
                    <a:ext uri="{9D8B030D-6E8A-4147-A177-3AD203B41FA5}">
                      <a16:colId xmlns:a16="http://schemas.microsoft.com/office/drawing/2014/main" val="20001"/>
                    </a:ext>
                  </a:extLst>
                </a:gridCol>
                <a:gridCol w="872500">
                  <a:extLst>
                    <a:ext uri="{9D8B030D-6E8A-4147-A177-3AD203B41FA5}">
                      <a16:colId xmlns:a16="http://schemas.microsoft.com/office/drawing/2014/main" val="20002"/>
                    </a:ext>
                  </a:extLst>
                </a:gridCol>
                <a:gridCol w="849625">
                  <a:extLst>
                    <a:ext uri="{9D8B030D-6E8A-4147-A177-3AD203B41FA5}">
                      <a16:colId xmlns:a16="http://schemas.microsoft.com/office/drawing/2014/main" val="20003"/>
                    </a:ext>
                  </a:extLst>
                </a:gridCol>
                <a:gridCol w="919475">
                  <a:extLst>
                    <a:ext uri="{9D8B030D-6E8A-4147-A177-3AD203B41FA5}">
                      <a16:colId xmlns:a16="http://schemas.microsoft.com/office/drawing/2014/main" val="20004"/>
                    </a:ext>
                  </a:extLst>
                </a:gridCol>
                <a:gridCol w="842000">
                  <a:extLst>
                    <a:ext uri="{9D8B030D-6E8A-4147-A177-3AD203B41FA5}">
                      <a16:colId xmlns:a16="http://schemas.microsoft.com/office/drawing/2014/main" val="20005"/>
                    </a:ext>
                  </a:extLst>
                </a:gridCol>
                <a:gridCol w="907425">
                  <a:extLst>
                    <a:ext uri="{9D8B030D-6E8A-4147-A177-3AD203B41FA5}">
                      <a16:colId xmlns:a16="http://schemas.microsoft.com/office/drawing/2014/main" val="20006"/>
                    </a:ext>
                  </a:extLst>
                </a:gridCol>
                <a:gridCol w="770250">
                  <a:extLst>
                    <a:ext uri="{9D8B030D-6E8A-4147-A177-3AD203B41FA5}">
                      <a16:colId xmlns:a16="http://schemas.microsoft.com/office/drawing/2014/main" val="20007"/>
                    </a:ext>
                  </a:extLst>
                </a:gridCol>
              </a:tblGrid>
              <a:tr h="250825">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T w="28575" cap="flat" cmpd="sng">
                      <a:solidFill>
                        <a:srgbClr val="C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5275">
                <a:tc>
                  <a:txBody>
                    <a:bodyPr/>
                    <a:lstStyle/>
                    <a:p>
                      <a:pPr marL="137160" marR="0" lvl="0" indent="0" algn="l" rtl="0">
                        <a:lnSpc>
                          <a:spcPct val="100000"/>
                        </a:lnSpc>
                        <a:spcBef>
                          <a:spcPts val="0"/>
                        </a:spcBef>
                        <a:spcAft>
                          <a:spcPts val="0"/>
                        </a:spcAft>
                        <a:buNone/>
                      </a:pPr>
                      <a:r>
                        <a:rPr lang="es-ES" sz="1100" b="1" u="none" strike="noStrike" cap="none">
                          <a:latin typeface="Calibri"/>
                          <a:ea typeface="Calibri"/>
                          <a:cs typeface="Calibri"/>
                          <a:sym typeface="Calibri"/>
                        </a:rPr>
                        <a:t>Servicio</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116204" lvl="0" indent="0" algn="r" rtl="0">
                        <a:lnSpc>
                          <a:spcPct val="100000"/>
                        </a:lnSpc>
                        <a:spcBef>
                          <a:spcPts val="0"/>
                        </a:spcBef>
                        <a:spcAft>
                          <a:spcPts val="0"/>
                        </a:spcAft>
                        <a:buNone/>
                      </a:pPr>
                      <a:r>
                        <a:rPr lang="es-ES" sz="1100" b="1" u="none" strike="noStrike" cap="none">
                          <a:latin typeface="Calibri"/>
                          <a:ea typeface="Calibri"/>
                          <a:cs typeface="Calibri"/>
                          <a:sym typeface="Calibri"/>
                        </a:rPr>
                        <a:t>Item</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34290" marR="0" lvl="0" indent="0" algn="ctr" rtl="0">
                        <a:lnSpc>
                          <a:spcPct val="100000"/>
                        </a:lnSpc>
                        <a:spcBef>
                          <a:spcPts val="0"/>
                        </a:spcBef>
                        <a:spcAft>
                          <a:spcPts val="0"/>
                        </a:spcAft>
                        <a:buNone/>
                      </a:pPr>
                      <a:r>
                        <a:rPr lang="es-ES" sz="1100" b="1" u="none" strike="noStrike" cap="none">
                          <a:latin typeface="Calibri"/>
                          <a:ea typeface="Calibri"/>
                          <a:cs typeface="Calibri"/>
                          <a:sym typeface="Calibri"/>
                        </a:rPr>
                        <a:t>ceftriaxona</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20320" lvl="0" indent="0" algn="ctr" rtl="0">
                        <a:lnSpc>
                          <a:spcPct val="100000"/>
                        </a:lnSpc>
                        <a:spcBef>
                          <a:spcPts val="0"/>
                        </a:spcBef>
                        <a:spcAft>
                          <a:spcPts val="0"/>
                        </a:spcAft>
                        <a:buNone/>
                      </a:pPr>
                      <a:r>
                        <a:rPr lang="es-ES" sz="1100" b="1" u="none" strike="noStrike" cap="none">
                          <a:latin typeface="Calibri"/>
                          <a:ea typeface="Calibri"/>
                          <a:cs typeface="Calibri"/>
                          <a:sym typeface="Calibri"/>
                        </a:rPr>
                        <a:t>ertapenem</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29209" marR="0" lvl="0" indent="0" algn="ctr" rtl="0">
                        <a:lnSpc>
                          <a:spcPct val="100000"/>
                        </a:lnSpc>
                        <a:spcBef>
                          <a:spcPts val="0"/>
                        </a:spcBef>
                        <a:spcAft>
                          <a:spcPts val="0"/>
                        </a:spcAft>
                        <a:buNone/>
                      </a:pPr>
                      <a:r>
                        <a:rPr lang="es-ES" sz="1100" b="1" u="none" strike="noStrike" cap="none">
                          <a:latin typeface="Calibri"/>
                          <a:ea typeface="Calibri"/>
                          <a:cs typeface="Calibri"/>
                          <a:sym typeface="Calibri"/>
                        </a:rPr>
                        <a:t>meropenem</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18415" marR="0" lvl="0" indent="0" algn="ctr" rtl="0">
                        <a:lnSpc>
                          <a:spcPct val="100000"/>
                        </a:lnSpc>
                        <a:spcBef>
                          <a:spcPts val="0"/>
                        </a:spcBef>
                        <a:spcAft>
                          <a:spcPts val="0"/>
                        </a:spcAft>
                        <a:buNone/>
                      </a:pPr>
                      <a:r>
                        <a:rPr lang="es-ES" sz="1100" b="1" u="none" strike="noStrike" cap="none">
                          <a:latin typeface="Calibri"/>
                          <a:ea typeface="Calibri"/>
                          <a:cs typeface="Calibri"/>
                          <a:sym typeface="Calibri"/>
                        </a:rPr>
                        <a:t>piperacilina</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29209" lvl="0" indent="0" algn="ctr" rtl="0">
                        <a:lnSpc>
                          <a:spcPct val="100000"/>
                        </a:lnSpc>
                        <a:spcBef>
                          <a:spcPts val="0"/>
                        </a:spcBef>
                        <a:spcAft>
                          <a:spcPts val="0"/>
                        </a:spcAft>
                        <a:buNone/>
                      </a:pPr>
                      <a:r>
                        <a:rPr lang="es-ES" sz="1100" b="1" u="none" strike="noStrike" cap="none">
                          <a:latin typeface="Calibri"/>
                          <a:ea typeface="Calibri"/>
                          <a:cs typeface="Calibri"/>
                          <a:sym typeface="Calibri"/>
                        </a:rPr>
                        <a:t>vancomicina</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11430" lvl="0" indent="0" algn="ctr" rtl="0">
                        <a:lnSpc>
                          <a:spcPct val="100000"/>
                        </a:lnSpc>
                        <a:spcBef>
                          <a:spcPts val="0"/>
                        </a:spcBef>
                        <a:spcAft>
                          <a:spcPts val="0"/>
                        </a:spcAft>
                        <a:buNone/>
                      </a:pPr>
                      <a:r>
                        <a:rPr lang="es-ES" sz="1100" b="1" u="none" strike="noStrike" cap="none">
                          <a:latin typeface="Calibri"/>
                          <a:ea typeface="Calibri"/>
                          <a:cs typeface="Calibri"/>
                          <a:sym typeface="Calibri"/>
                        </a:rPr>
                        <a:t>cefepime</a:t>
                      </a:r>
                      <a:endParaRPr sz="1100" u="none" strike="noStrike" cap="none">
                        <a:latin typeface="Calibri"/>
                        <a:ea typeface="Calibri"/>
                        <a:cs typeface="Calibri"/>
                        <a:sym typeface="Calibri"/>
                      </a:endParaRPr>
                    </a:p>
                  </a:txBody>
                  <a:tcPr marL="0" marR="0" marT="1009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extLst>
                  <a:ext uri="{0D108BD9-81ED-4DB2-BD59-A6C34878D82A}">
                    <a16:rowId xmlns:a16="http://schemas.microsoft.com/office/drawing/2014/main" val="10001"/>
                  </a:ext>
                </a:extLst>
              </a:tr>
              <a:tr h="183000">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144780" lvl="0" indent="0" algn="r" rtl="0">
                        <a:lnSpc>
                          <a:spcPct val="118636"/>
                        </a:lnSpc>
                        <a:spcBef>
                          <a:spcPts val="0"/>
                        </a:spcBef>
                        <a:spcAft>
                          <a:spcPts val="0"/>
                        </a:spcAft>
                        <a:buNone/>
                      </a:pPr>
                      <a:r>
                        <a:rPr lang="es-ES" sz="1100" u="none" strike="noStrike" cap="none">
                          <a:latin typeface="Calibri"/>
                          <a:ea typeface="Calibri"/>
                          <a:cs typeface="Calibri"/>
                          <a:sym typeface="Calibri"/>
                        </a:rPr>
                        <a:t>p10</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3655" marR="0" lvl="0" indent="0" algn="ctr" rtl="0">
                        <a:lnSpc>
                          <a:spcPct val="118636"/>
                        </a:lnSpc>
                        <a:spcBef>
                          <a:spcPts val="0"/>
                        </a:spcBef>
                        <a:spcAft>
                          <a:spcPts val="0"/>
                        </a:spcAft>
                        <a:buNone/>
                      </a:pPr>
                      <a:r>
                        <a:rPr lang="es-ES" sz="1100" u="none" strike="noStrike" cap="none">
                          <a:latin typeface="Calibri"/>
                          <a:ea typeface="Calibri"/>
                          <a:cs typeface="Calibri"/>
                          <a:sym typeface="Calibri"/>
                        </a:rPr>
                        <a:t>2,10</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9685" lvl="0" indent="0" algn="ctr" rtl="0">
                        <a:lnSpc>
                          <a:spcPct val="118636"/>
                        </a:lnSpc>
                        <a:spcBef>
                          <a:spcPts val="0"/>
                        </a:spcBef>
                        <a:spcAft>
                          <a:spcPts val="0"/>
                        </a:spcAft>
                        <a:buNone/>
                      </a:pPr>
                      <a:r>
                        <a:rPr lang="es-ES" sz="1100" u="none" strike="noStrike" cap="none">
                          <a:latin typeface="Calibri"/>
                          <a:ea typeface="Calibri"/>
                          <a:cs typeface="Calibri"/>
                          <a:sym typeface="Calibri"/>
                        </a:rPr>
                        <a:t>0,16</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0480" marR="0" lvl="0" indent="0" algn="ctr" rtl="0">
                        <a:lnSpc>
                          <a:spcPct val="118636"/>
                        </a:lnSpc>
                        <a:spcBef>
                          <a:spcPts val="0"/>
                        </a:spcBef>
                        <a:spcAft>
                          <a:spcPts val="0"/>
                        </a:spcAft>
                        <a:buNone/>
                      </a:pPr>
                      <a:r>
                        <a:rPr lang="es-ES" sz="1100" u="none" strike="noStrike" cap="none">
                          <a:latin typeface="Calibri"/>
                          <a:ea typeface="Calibri"/>
                          <a:cs typeface="Calibri"/>
                          <a:sym typeface="Calibri"/>
                        </a:rPr>
                        <a:t>11,14</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5875" marR="0" lvl="0" indent="0" algn="ctr" rtl="0">
                        <a:lnSpc>
                          <a:spcPct val="118636"/>
                        </a:lnSpc>
                        <a:spcBef>
                          <a:spcPts val="0"/>
                        </a:spcBef>
                        <a:spcAft>
                          <a:spcPts val="0"/>
                        </a:spcAft>
                        <a:buNone/>
                      </a:pPr>
                      <a:r>
                        <a:rPr lang="es-ES" sz="1100" u="none" strike="noStrike" cap="none">
                          <a:latin typeface="Calibri"/>
                          <a:ea typeface="Calibri"/>
                          <a:cs typeface="Calibri"/>
                          <a:sym typeface="Calibri"/>
                        </a:rPr>
                        <a:t>12,85</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29844" lvl="0" indent="0" algn="ctr" rtl="0">
                        <a:lnSpc>
                          <a:spcPct val="118636"/>
                        </a:lnSpc>
                        <a:spcBef>
                          <a:spcPts val="0"/>
                        </a:spcBef>
                        <a:spcAft>
                          <a:spcPts val="0"/>
                        </a:spcAft>
                        <a:buNone/>
                      </a:pPr>
                      <a:r>
                        <a:rPr lang="es-ES" sz="1100" u="none" strike="noStrike" cap="none">
                          <a:latin typeface="Calibri"/>
                          <a:ea typeface="Calibri"/>
                          <a:cs typeface="Calibri"/>
                          <a:sym typeface="Calibri"/>
                        </a:rPr>
                        <a:t>5,88</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13334" lvl="0" indent="0" algn="ctr" rtl="0">
                        <a:lnSpc>
                          <a:spcPct val="118636"/>
                        </a:lnSpc>
                        <a:spcBef>
                          <a:spcPts val="0"/>
                        </a:spcBef>
                        <a:spcAft>
                          <a:spcPts val="0"/>
                        </a:spcAft>
                        <a:buNone/>
                      </a:pPr>
                      <a:r>
                        <a:rPr lang="es-ES" sz="1100" u="none" strike="noStrike" cap="none">
                          <a:latin typeface="Calibri"/>
                          <a:ea typeface="Calibri"/>
                          <a:cs typeface="Calibri"/>
                          <a:sym typeface="Calibri"/>
                        </a:rPr>
                        <a:t>3,92</a:t>
                      </a:r>
                      <a:endParaRPr sz="1100" u="none" strike="noStrike" cap="none">
                        <a:latin typeface="Calibri"/>
                        <a:ea typeface="Calibri"/>
                        <a:cs typeface="Calibri"/>
                        <a:sym typeface="Calibri"/>
                      </a:endParaRPr>
                    </a:p>
                  </a:txBody>
                  <a:tcPr marL="0" marR="0" marT="44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bl>
          </a:graphicData>
        </a:graphic>
      </p:graphicFrame>
      <p:sp>
        <p:nvSpPr>
          <p:cNvPr id="1611" name="Google Shape;1611;p32"/>
          <p:cNvSpPr txBox="1"/>
          <p:nvPr/>
        </p:nvSpPr>
        <p:spPr>
          <a:xfrm>
            <a:off x="663320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000000"/>
                </a:solidFill>
                <a:latin typeface="Arial"/>
                <a:ea typeface="Arial"/>
                <a:cs typeface="Arial"/>
                <a:sym typeface="Arial"/>
              </a:rPr>
              <a:t>Pág.. 32</a:t>
            </a:r>
            <a:endParaRPr sz="1050" b="0" i="0" u="none" strike="noStrike" cap="none">
              <a:solidFill>
                <a:srgbClr val="000000"/>
              </a:solidFill>
              <a:latin typeface="Arial"/>
              <a:ea typeface="Arial"/>
              <a:cs typeface="Arial"/>
              <a:sym typeface="Arial"/>
            </a:endParaRPr>
          </a:p>
        </p:txBody>
      </p:sp>
      <p:sp>
        <p:nvSpPr>
          <p:cNvPr id="1612" name="Google Shape;1612;p32"/>
          <p:cNvSpPr txBox="1"/>
          <p:nvPr/>
        </p:nvSpPr>
        <p:spPr>
          <a:xfrm>
            <a:off x="2169667" y="353948"/>
            <a:ext cx="4926965" cy="2112645"/>
          </a:xfrm>
          <a:prstGeom prst="rect">
            <a:avLst/>
          </a:prstGeom>
          <a:noFill/>
          <a:ln>
            <a:noFill/>
          </a:ln>
        </p:spPr>
        <p:txBody>
          <a:bodyPr spcFirstLastPara="1" wrap="square" lIns="0" tIns="12700" rIns="0" bIns="0" anchor="t" anchorCtr="0">
            <a:spAutoFit/>
          </a:bodyPr>
          <a:lstStyle/>
          <a:p>
            <a:pPr marL="82550" marR="1078865" lvl="0" indent="0" algn="l" rtl="0">
              <a:lnSpc>
                <a:spcPct val="100000"/>
              </a:lnSpc>
              <a:spcBef>
                <a:spcPts val="0"/>
              </a:spcBef>
              <a:spcAft>
                <a:spcPts val="0"/>
              </a:spcAft>
              <a:buClr>
                <a:srgbClr val="C00000"/>
              </a:buClr>
              <a:buSzPts val="2000"/>
              <a:buFont typeface="Arial"/>
              <a:buNone/>
            </a:pPr>
            <a:r>
              <a:rPr lang="es-ES" sz="2000" b="1" i="0" u="none" strike="noStrike" cap="none">
                <a:solidFill>
                  <a:srgbClr val="C00000"/>
                </a:solidFill>
                <a:latin typeface="Arial"/>
                <a:ea typeface="Arial"/>
                <a:cs typeface="Arial"/>
                <a:sym typeface="Arial"/>
              </a:rPr>
              <a:t>Consumo de antibióticos en el ámbito  hospitalario, Medellín año 2023</a:t>
            </a:r>
            <a:endParaRPr sz="2000" b="0" i="0" u="none" strike="noStrike" cap="none">
              <a:solidFill>
                <a:srgbClr val="000000"/>
              </a:solidFill>
              <a:latin typeface="Arial"/>
              <a:ea typeface="Arial"/>
              <a:cs typeface="Arial"/>
              <a:sym typeface="Arial"/>
            </a:endParaRPr>
          </a:p>
          <a:p>
            <a:pPr marL="12700" marR="0" lvl="0" indent="0" algn="l" rtl="0">
              <a:lnSpc>
                <a:spcPct val="100000"/>
              </a:lnSpc>
              <a:spcBef>
                <a:spcPts val="790"/>
              </a:spcBef>
              <a:spcAft>
                <a:spcPts val="0"/>
              </a:spcAft>
              <a:buClr>
                <a:srgbClr val="000000"/>
              </a:buClr>
              <a:buSzPts val="1050"/>
              <a:buFont typeface="Arial"/>
              <a:buNone/>
            </a:pPr>
            <a:r>
              <a:rPr lang="es-ES" sz="1050" b="1" i="0" u="none" strike="noStrike" cap="none">
                <a:solidFill>
                  <a:srgbClr val="000000"/>
                </a:solidFill>
                <a:latin typeface="Arial"/>
                <a:ea typeface="Arial"/>
                <a:cs typeface="Arial"/>
                <a:sym typeface="Arial"/>
              </a:rPr>
              <a:t>Información acumulada a semana 12 de 2023 – Consideraciones en la notificación de ficha 354</a:t>
            </a:r>
            <a:endParaRPr sz="1050" b="0" i="0" u="none" strike="noStrike" cap="none">
              <a:solidFill>
                <a:srgbClr val="000000"/>
              </a:solidFill>
              <a:latin typeface="Arial"/>
              <a:ea typeface="Arial"/>
              <a:cs typeface="Arial"/>
              <a:sym typeface="Arial"/>
            </a:endParaRPr>
          </a:p>
          <a:p>
            <a:pPr marL="47625" marR="85090" lvl="0" indent="0" algn="l" rtl="0">
              <a:lnSpc>
                <a:spcPct val="100000"/>
              </a:lnSpc>
              <a:spcBef>
                <a:spcPts val="944"/>
              </a:spcBef>
              <a:spcAft>
                <a:spcPts val="0"/>
              </a:spcAft>
              <a:buClr>
                <a:srgbClr val="000000"/>
              </a:buClr>
              <a:buSzPts val="900"/>
              <a:buFont typeface="Arial"/>
              <a:buNone/>
            </a:pPr>
            <a:r>
              <a:rPr lang="es-ES" sz="900" b="0" i="0" u="none" strike="noStrike" cap="none">
                <a:solidFill>
                  <a:srgbClr val="000000"/>
                </a:solidFill>
                <a:latin typeface="Arial"/>
                <a:ea typeface="Arial"/>
                <a:cs typeface="Arial"/>
                <a:sym typeface="Arial"/>
              </a:rPr>
              <a:t>Ajustar el reporte de gramos consumidos teniendo en cuenta devoluciones, sólo servicios de adultos, excluye  urgencias y salas de cirugía. El 16-01-2023, el INS informa que el cálculo de las nuevas moléculas que se reportan  en la ficha 354 no tiene los valores actualizados para las nuevas DDD estándar publicadas por OMS. Por lo  anterior, la información del cálculo de las siguientes moléculas en SIVIGILA, es errada: Ceftazidima avibactam  Ampicilina Sulbactam, Oxacilina, Amoxacilina + ácido clavuánico, Amikacina, Gentamicina, Doripem,  Trimetropina+sulfametoxazol, Linezolid. En caso de requerir la DDD de éstas moléculas se debe realizar cálculo  manual, actualmente no es necesario ingresar los gramos consumidos obligatoriamente en la ficha 354. Para el  presente informe se excluyen éstas moléculas.</a:t>
            </a:r>
            <a:endParaRPr sz="900" b="0" i="0" u="none" strike="noStrike" cap="none">
              <a:solidFill>
                <a:srgbClr val="000000"/>
              </a:solidFill>
              <a:latin typeface="Arial"/>
              <a:ea typeface="Arial"/>
              <a:cs typeface="Arial"/>
              <a:sym typeface="Arial"/>
            </a:endParaRPr>
          </a:p>
        </p:txBody>
      </p:sp>
      <p:sp>
        <p:nvSpPr>
          <p:cNvPr id="1613" name="Google Shape;1613;p32"/>
          <p:cNvSpPr/>
          <p:nvPr/>
        </p:nvSpPr>
        <p:spPr>
          <a:xfrm>
            <a:off x="79247" y="6723888"/>
            <a:ext cx="7122159" cy="76200"/>
          </a:xfrm>
          <a:custGeom>
            <a:avLst/>
            <a:gdLst/>
            <a:ahLst/>
            <a:cxnLst/>
            <a:rect l="l" t="t" r="r" b="b"/>
            <a:pathLst>
              <a:path w="7122159" h="76200" extrusionOk="0">
                <a:moveTo>
                  <a:pt x="7121017" y="0"/>
                </a:moveTo>
                <a:lnTo>
                  <a:pt x="7106169" y="2988"/>
                </a:lnTo>
                <a:lnTo>
                  <a:pt x="7094061" y="11144"/>
                </a:lnTo>
                <a:lnTo>
                  <a:pt x="7085905" y="23252"/>
                </a:lnTo>
                <a:lnTo>
                  <a:pt x="7082917" y="38099"/>
                </a:lnTo>
                <a:lnTo>
                  <a:pt x="7085905" y="52947"/>
                </a:lnTo>
                <a:lnTo>
                  <a:pt x="7094061" y="65055"/>
                </a:lnTo>
                <a:lnTo>
                  <a:pt x="7106169" y="73211"/>
                </a:lnTo>
                <a:lnTo>
                  <a:pt x="7121017" y="76199"/>
                </a:lnTo>
                <a:lnTo>
                  <a:pt x="7121652" y="76072"/>
                </a:lnTo>
                <a:lnTo>
                  <a:pt x="7121652" y="44449"/>
                </a:lnTo>
                <a:lnTo>
                  <a:pt x="7121017" y="44449"/>
                </a:lnTo>
                <a:lnTo>
                  <a:pt x="7121017" y="31749"/>
                </a:lnTo>
                <a:lnTo>
                  <a:pt x="7121652" y="31749"/>
                </a:lnTo>
                <a:lnTo>
                  <a:pt x="7121652" y="127"/>
                </a:lnTo>
                <a:lnTo>
                  <a:pt x="7121017" y="0"/>
                </a:lnTo>
                <a:close/>
              </a:path>
              <a:path w="7122159" h="76200" extrusionOk="0">
                <a:moveTo>
                  <a:pt x="7084195" y="31749"/>
                </a:moveTo>
                <a:lnTo>
                  <a:pt x="0" y="31749"/>
                </a:lnTo>
                <a:lnTo>
                  <a:pt x="0" y="44449"/>
                </a:lnTo>
                <a:lnTo>
                  <a:pt x="7084195" y="44449"/>
                </a:lnTo>
                <a:lnTo>
                  <a:pt x="7082917" y="38099"/>
                </a:lnTo>
                <a:lnTo>
                  <a:pt x="7084195" y="31749"/>
                </a:lnTo>
                <a:close/>
              </a:path>
              <a:path w="7122159" h="76200" extrusionOk="0">
                <a:moveTo>
                  <a:pt x="7121652" y="31749"/>
                </a:moveTo>
                <a:lnTo>
                  <a:pt x="7121017" y="31749"/>
                </a:lnTo>
                <a:lnTo>
                  <a:pt x="7121017" y="44449"/>
                </a:lnTo>
                <a:lnTo>
                  <a:pt x="7121652" y="44449"/>
                </a:lnTo>
                <a:lnTo>
                  <a:pt x="7121652" y="31749"/>
                </a:lnTo>
                <a:close/>
              </a:path>
            </a:pathLst>
          </a:custGeom>
          <a:solidFill>
            <a:srgbClr val="001F5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1614" name="Google Shape;1614;p32"/>
          <p:cNvGrpSpPr/>
          <p:nvPr/>
        </p:nvGrpSpPr>
        <p:grpSpPr>
          <a:xfrm>
            <a:off x="2181605" y="2567177"/>
            <a:ext cx="5020310" cy="262255"/>
            <a:chOff x="2181605" y="2567177"/>
            <a:chExt cx="5020310" cy="262255"/>
          </a:xfrm>
        </p:grpSpPr>
        <p:sp>
          <p:nvSpPr>
            <p:cNvPr id="1615" name="Google Shape;1615;p32"/>
            <p:cNvSpPr/>
            <p:nvPr/>
          </p:nvSpPr>
          <p:spPr>
            <a:xfrm>
              <a:off x="2181605" y="2567177"/>
              <a:ext cx="5020310" cy="251460"/>
            </a:xfrm>
            <a:custGeom>
              <a:avLst/>
              <a:gdLst/>
              <a:ahLst/>
              <a:cxnLst/>
              <a:rect l="l" t="t" r="r" b="b"/>
              <a:pathLst>
                <a:path w="5020309" h="251460" extrusionOk="0">
                  <a:moveTo>
                    <a:pt x="5020056" y="0"/>
                  </a:moveTo>
                  <a:lnTo>
                    <a:pt x="0" y="0"/>
                  </a:lnTo>
                  <a:lnTo>
                    <a:pt x="0" y="251460"/>
                  </a:lnTo>
                  <a:lnTo>
                    <a:pt x="5020056" y="251460"/>
                  </a:lnTo>
                  <a:lnTo>
                    <a:pt x="5020056" y="0"/>
                  </a:lnTo>
                  <a:close/>
                </a:path>
              </a:pathLst>
            </a:custGeom>
            <a:solidFill>
              <a:srgbClr val="DDD9C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16" name="Google Shape;1616;p32"/>
            <p:cNvSpPr/>
            <p:nvPr/>
          </p:nvSpPr>
          <p:spPr>
            <a:xfrm>
              <a:off x="2181605" y="2567177"/>
              <a:ext cx="5020310" cy="251460"/>
            </a:xfrm>
            <a:custGeom>
              <a:avLst/>
              <a:gdLst/>
              <a:ahLst/>
              <a:cxnLst/>
              <a:rect l="l" t="t" r="r" b="b"/>
              <a:pathLst>
                <a:path w="5020309" h="251460" extrusionOk="0">
                  <a:moveTo>
                    <a:pt x="0" y="251460"/>
                  </a:moveTo>
                  <a:lnTo>
                    <a:pt x="5020056" y="251460"/>
                  </a:lnTo>
                  <a:lnTo>
                    <a:pt x="5020056" y="0"/>
                  </a:lnTo>
                  <a:lnTo>
                    <a:pt x="0" y="0"/>
                  </a:lnTo>
                  <a:lnTo>
                    <a:pt x="0" y="251460"/>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17" name="Google Shape;1617;p32"/>
            <p:cNvSpPr/>
            <p:nvPr/>
          </p:nvSpPr>
          <p:spPr>
            <a:xfrm>
              <a:off x="2602229" y="2567177"/>
              <a:ext cx="378460" cy="262255"/>
            </a:xfrm>
            <a:custGeom>
              <a:avLst/>
              <a:gdLst/>
              <a:ahLst/>
              <a:cxnLst/>
              <a:rect l="l" t="t" r="r" b="b"/>
              <a:pathLst>
                <a:path w="378460" h="262255" extrusionOk="0">
                  <a:moveTo>
                    <a:pt x="188975" y="0"/>
                  </a:moveTo>
                  <a:lnTo>
                    <a:pt x="138729" y="4681"/>
                  </a:lnTo>
                  <a:lnTo>
                    <a:pt x="93584" y="17892"/>
                  </a:lnTo>
                  <a:lnTo>
                    <a:pt x="55340" y="38385"/>
                  </a:lnTo>
                  <a:lnTo>
                    <a:pt x="25795" y="64911"/>
                  </a:lnTo>
                  <a:lnTo>
                    <a:pt x="0" y="131063"/>
                  </a:lnTo>
                  <a:lnTo>
                    <a:pt x="6748" y="165907"/>
                  </a:lnTo>
                  <a:lnTo>
                    <a:pt x="55340" y="223742"/>
                  </a:lnTo>
                  <a:lnTo>
                    <a:pt x="93584" y="244235"/>
                  </a:lnTo>
                  <a:lnTo>
                    <a:pt x="138729" y="257446"/>
                  </a:lnTo>
                  <a:lnTo>
                    <a:pt x="188975" y="262127"/>
                  </a:lnTo>
                  <a:lnTo>
                    <a:pt x="239222" y="257446"/>
                  </a:lnTo>
                  <a:lnTo>
                    <a:pt x="284367" y="244235"/>
                  </a:lnTo>
                  <a:lnTo>
                    <a:pt x="322611" y="223742"/>
                  </a:lnTo>
                  <a:lnTo>
                    <a:pt x="352156" y="197216"/>
                  </a:lnTo>
                  <a:lnTo>
                    <a:pt x="377951" y="131063"/>
                  </a:lnTo>
                  <a:lnTo>
                    <a:pt x="371203" y="96220"/>
                  </a:lnTo>
                  <a:lnTo>
                    <a:pt x="322611" y="38385"/>
                  </a:lnTo>
                  <a:lnTo>
                    <a:pt x="284367" y="17892"/>
                  </a:lnTo>
                  <a:lnTo>
                    <a:pt x="239222" y="4681"/>
                  </a:lnTo>
                  <a:lnTo>
                    <a:pt x="188975"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18" name="Google Shape;1618;p32"/>
            <p:cNvSpPr/>
            <p:nvPr/>
          </p:nvSpPr>
          <p:spPr>
            <a:xfrm>
              <a:off x="2602229" y="2567177"/>
              <a:ext cx="378460" cy="262255"/>
            </a:xfrm>
            <a:custGeom>
              <a:avLst/>
              <a:gdLst/>
              <a:ahLst/>
              <a:cxnLst/>
              <a:rect l="l" t="t" r="r" b="b"/>
              <a:pathLst>
                <a:path w="378460" h="262255" extrusionOk="0">
                  <a:moveTo>
                    <a:pt x="0" y="131063"/>
                  </a:moveTo>
                  <a:lnTo>
                    <a:pt x="25795" y="64911"/>
                  </a:lnTo>
                  <a:lnTo>
                    <a:pt x="55340" y="38385"/>
                  </a:lnTo>
                  <a:lnTo>
                    <a:pt x="93584" y="17892"/>
                  </a:lnTo>
                  <a:lnTo>
                    <a:pt x="138729" y="4681"/>
                  </a:lnTo>
                  <a:lnTo>
                    <a:pt x="188975" y="0"/>
                  </a:lnTo>
                  <a:lnTo>
                    <a:pt x="239222" y="4681"/>
                  </a:lnTo>
                  <a:lnTo>
                    <a:pt x="284367" y="17892"/>
                  </a:lnTo>
                  <a:lnTo>
                    <a:pt x="322611" y="38385"/>
                  </a:lnTo>
                  <a:lnTo>
                    <a:pt x="352156" y="64911"/>
                  </a:lnTo>
                  <a:lnTo>
                    <a:pt x="377951" y="131063"/>
                  </a:lnTo>
                  <a:lnTo>
                    <a:pt x="371203" y="165907"/>
                  </a:lnTo>
                  <a:lnTo>
                    <a:pt x="322611" y="223742"/>
                  </a:lnTo>
                  <a:lnTo>
                    <a:pt x="284367" y="244235"/>
                  </a:lnTo>
                  <a:lnTo>
                    <a:pt x="239222" y="257446"/>
                  </a:lnTo>
                  <a:lnTo>
                    <a:pt x="188975" y="262127"/>
                  </a:lnTo>
                  <a:lnTo>
                    <a:pt x="138729" y="257446"/>
                  </a:lnTo>
                  <a:lnTo>
                    <a:pt x="93584" y="244235"/>
                  </a:lnTo>
                  <a:lnTo>
                    <a:pt x="55340" y="223742"/>
                  </a:lnTo>
                  <a:lnTo>
                    <a:pt x="25795" y="197216"/>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19" name="Google Shape;1619;p32"/>
          <p:cNvSpPr txBox="1"/>
          <p:nvPr/>
        </p:nvSpPr>
        <p:spPr>
          <a:xfrm>
            <a:off x="2738882" y="2543683"/>
            <a:ext cx="117475" cy="29972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s-ES" sz="1800" b="0" i="0" u="none" strike="noStrike" cap="none">
                <a:solidFill>
                  <a:srgbClr val="FFFFFF"/>
                </a:solidFill>
                <a:latin typeface="Arial"/>
                <a:ea typeface="Arial"/>
                <a:cs typeface="Arial"/>
                <a:sym typeface="Arial"/>
              </a:rPr>
              <a:t>2</a:t>
            </a:r>
            <a:endParaRPr sz="1800" b="0" i="0" u="none" strike="noStrike" cap="none">
              <a:solidFill>
                <a:srgbClr val="000000"/>
              </a:solidFill>
              <a:latin typeface="Arial"/>
              <a:ea typeface="Arial"/>
              <a:cs typeface="Arial"/>
              <a:sym typeface="Arial"/>
            </a:endParaRPr>
          </a:p>
        </p:txBody>
      </p:sp>
      <p:sp>
        <p:nvSpPr>
          <p:cNvPr id="1620" name="Google Shape;1620;p32"/>
          <p:cNvSpPr/>
          <p:nvPr/>
        </p:nvSpPr>
        <p:spPr>
          <a:xfrm>
            <a:off x="2980182" y="2698242"/>
            <a:ext cx="851535" cy="0"/>
          </a:xfrm>
          <a:custGeom>
            <a:avLst/>
            <a:gdLst/>
            <a:ahLst/>
            <a:cxnLst/>
            <a:rect l="l" t="t" r="r" b="b"/>
            <a:pathLst>
              <a:path w="851535" h="120000" extrusionOk="0">
                <a:moveTo>
                  <a:pt x="0" y="0"/>
                </a:moveTo>
                <a:lnTo>
                  <a:pt x="8512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1" name="Google Shape;1621;p32"/>
          <p:cNvSpPr txBox="1"/>
          <p:nvPr/>
        </p:nvSpPr>
        <p:spPr>
          <a:xfrm>
            <a:off x="3815841" y="2597277"/>
            <a:ext cx="295338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Tendencia de DDD por cada 100 pacientes en UCI</a:t>
            </a:r>
            <a:endParaRPr sz="1200" b="0" i="0" u="none" strike="noStrike" cap="none">
              <a:solidFill>
                <a:srgbClr val="000000"/>
              </a:solidFill>
              <a:latin typeface="Arial"/>
              <a:ea typeface="Arial"/>
              <a:cs typeface="Arial"/>
              <a:sym typeface="Arial"/>
            </a:endParaRPr>
          </a:p>
        </p:txBody>
      </p:sp>
      <p:grpSp>
        <p:nvGrpSpPr>
          <p:cNvPr id="1622" name="Google Shape;1622;p32"/>
          <p:cNvGrpSpPr/>
          <p:nvPr/>
        </p:nvGrpSpPr>
        <p:grpSpPr>
          <a:xfrm>
            <a:off x="2645664" y="3854196"/>
            <a:ext cx="4200525" cy="1690116"/>
            <a:chOff x="2645664" y="3854196"/>
            <a:chExt cx="4200525" cy="1690116"/>
          </a:xfrm>
        </p:grpSpPr>
        <p:sp>
          <p:nvSpPr>
            <p:cNvPr id="1623" name="Google Shape;1623;p32"/>
            <p:cNvSpPr/>
            <p:nvPr/>
          </p:nvSpPr>
          <p:spPr>
            <a:xfrm>
              <a:off x="3567684" y="3854196"/>
              <a:ext cx="3278504" cy="1170940"/>
            </a:xfrm>
            <a:custGeom>
              <a:avLst/>
              <a:gdLst/>
              <a:ahLst/>
              <a:cxnLst/>
              <a:rect l="l" t="t" r="r" b="b"/>
              <a:pathLst>
                <a:path w="3278504" h="1170939" extrusionOk="0">
                  <a:moveTo>
                    <a:pt x="173227" y="1170431"/>
                  </a:moveTo>
                  <a:lnTo>
                    <a:pt x="3278123" y="1170431"/>
                  </a:lnTo>
                </a:path>
                <a:path w="3278504" h="1170939" extrusionOk="0">
                  <a:moveTo>
                    <a:pt x="720343" y="1040891"/>
                  </a:moveTo>
                  <a:lnTo>
                    <a:pt x="3278123" y="1040891"/>
                  </a:lnTo>
                </a:path>
                <a:path w="3278504" h="1170939" extrusionOk="0">
                  <a:moveTo>
                    <a:pt x="0" y="1170431"/>
                  </a:moveTo>
                  <a:lnTo>
                    <a:pt x="97027" y="1170431"/>
                  </a:lnTo>
                </a:path>
                <a:path w="3278504" h="1170939" extrusionOk="0">
                  <a:moveTo>
                    <a:pt x="0" y="1040891"/>
                  </a:moveTo>
                  <a:lnTo>
                    <a:pt x="644143" y="1040891"/>
                  </a:lnTo>
                </a:path>
                <a:path w="3278504" h="1170939" extrusionOk="0">
                  <a:moveTo>
                    <a:pt x="0" y="909827"/>
                  </a:moveTo>
                  <a:lnTo>
                    <a:pt x="3278123" y="909827"/>
                  </a:lnTo>
                </a:path>
                <a:path w="3278504" h="1170939" extrusionOk="0">
                  <a:moveTo>
                    <a:pt x="0" y="780288"/>
                  </a:moveTo>
                  <a:lnTo>
                    <a:pt x="3278123" y="780288"/>
                  </a:lnTo>
                </a:path>
                <a:path w="3278504" h="1170939" extrusionOk="0">
                  <a:moveTo>
                    <a:pt x="0" y="650748"/>
                  </a:moveTo>
                  <a:lnTo>
                    <a:pt x="3278123" y="650748"/>
                  </a:lnTo>
                </a:path>
                <a:path w="3278504" h="1170939" extrusionOk="0">
                  <a:moveTo>
                    <a:pt x="0" y="519683"/>
                  </a:moveTo>
                  <a:lnTo>
                    <a:pt x="3278123" y="519683"/>
                  </a:lnTo>
                </a:path>
                <a:path w="3278504" h="1170939" extrusionOk="0">
                  <a:moveTo>
                    <a:pt x="0" y="390143"/>
                  </a:moveTo>
                  <a:lnTo>
                    <a:pt x="3278123" y="390143"/>
                  </a:lnTo>
                </a:path>
                <a:path w="3278504" h="1170939" extrusionOk="0">
                  <a:moveTo>
                    <a:pt x="0" y="259079"/>
                  </a:moveTo>
                  <a:lnTo>
                    <a:pt x="3278123" y="259079"/>
                  </a:lnTo>
                </a:path>
                <a:path w="3278504" h="1170939" extrusionOk="0">
                  <a:moveTo>
                    <a:pt x="0" y="129539"/>
                  </a:moveTo>
                  <a:lnTo>
                    <a:pt x="3278123" y="129539"/>
                  </a:lnTo>
                </a:path>
                <a:path w="3278504" h="1170939" extrusionOk="0">
                  <a:moveTo>
                    <a:pt x="0" y="0"/>
                  </a:moveTo>
                  <a:lnTo>
                    <a:pt x="3278123"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4" name="Google Shape;1624;p32"/>
            <p:cNvSpPr/>
            <p:nvPr/>
          </p:nvSpPr>
          <p:spPr>
            <a:xfrm>
              <a:off x="3567684" y="3854196"/>
              <a:ext cx="0" cy="1301750"/>
            </a:xfrm>
            <a:custGeom>
              <a:avLst/>
              <a:gdLst/>
              <a:ahLst/>
              <a:cxnLst/>
              <a:rect l="l" t="t" r="r" b="b"/>
              <a:pathLst>
                <a:path w="120000" h="1301750" extrusionOk="0">
                  <a:moveTo>
                    <a:pt x="0" y="1301495"/>
                  </a:moveTo>
                  <a:lnTo>
                    <a:pt x="0" y="0"/>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5" name="Google Shape;1625;p32"/>
            <p:cNvSpPr/>
            <p:nvPr/>
          </p:nvSpPr>
          <p:spPr>
            <a:xfrm>
              <a:off x="3567684" y="5155692"/>
              <a:ext cx="3278504" cy="0"/>
            </a:xfrm>
            <a:custGeom>
              <a:avLst/>
              <a:gdLst/>
              <a:ahLst/>
              <a:cxnLst/>
              <a:rect l="l" t="t" r="r" b="b"/>
              <a:pathLst>
                <a:path w="3278504" h="120000" extrusionOk="0">
                  <a:moveTo>
                    <a:pt x="0" y="0"/>
                  </a:moveTo>
                  <a:lnTo>
                    <a:pt x="3278123"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6" name="Google Shape;1626;p32"/>
            <p:cNvSpPr/>
            <p:nvPr/>
          </p:nvSpPr>
          <p:spPr>
            <a:xfrm>
              <a:off x="2645664" y="5155692"/>
              <a:ext cx="4200525" cy="388620"/>
            </a:xfrm>
            <a:custGeom>
              <a:avLst/>
              <a:gdLst/>
              <a:ahLst/>
              <a:cxnLst/>
              <a:rect l="l" t="t" r="r" b="b"/>
              <a:pathLst>
                <a:path w="4200525" h="388620" extrusionOk="0">
                  <a:moveTo>
                    <a:pt x="922020" y="0"/>
                  </a:moveTo>
                  <a:lnTo>
                    <a:pt x="4200144" y="0"/>
                  </a:lnTo>
                </a:path>
                <a:path w="4200525" h="388620" extrusionOk="0">
                  <a:moveTo>
                    <a:pt x="922020" y="0"/>
                  </a:moveTo>
                  <a:lnTo>
                    <a:pt x="922020" y="190500"/>
                  </a:lnTo>
                </a:path>
                <a:path w="4200525" h="388620" extrusionOk="0">
                  <a:moveTo>
                    <a:pt x="1194815" y="0"/>
                  </a:moveTo>
                  <a:lnTo>
                    <a:pt x="1194815" y="190500"/>
                  </a:lnTo>
                </a:path>
                <a:path w="4200525" h="388620" extrusionOk="0">
                  <a:moveTo>
                    <a:pt x="1467612" y="0"/>
                  </a:moveTo>
                  <a:lnTo>
                    <a:pt x="1467612" y="190500"/>
                  </a:lnTo>
                </a:path>
                <a:path w="4200525" h="388620" extrusionOk="0">
                  <a:moveTo>
                    <a:pt x="1740408" y="0"/>
                  </a:moveTo>
                  <a:lnTo>
                    <a:pt x="1740408" y="190500"/>
                  </a:lnTo>
                </a:path>
                <a:path w="4200525" h="388620" extrusionOk="0">
                  <a:moveTo>
                    <a:pt x="2014727" y="0"/>
                  </a:moveTo>
                  <a:lnTo>
                    <a:pt x="2014727" y="190500"/>
                  </a:lnTo>
                </a:path>
                <a:path w="4200525" h="388620" extrusionOk="0">
                  <a:moveTo>
                    <a:pt x="2287524" y="0"/>
                  </a:moveTo>
                  <a:lnTo>
                    <a:pt x="2287524" y="190500"/>
                  </a:lnTo>
                </a:path>
                <a:path w="4200525" h="388620" extrusionOk="0">
                  <a:moveTo>
                    <a:pt x="2560320" y="0"/>
                  </a:moveTo>
                  <a:lnTo>
                    <a:pt x="2560320" y="190500"/>
                  </a:lnTo>
                </a:path>
                <a:path w="4200525" h="388620" extrusionOk="0">
                  <a:moveTo>
                    <a:pt x="2833116" y="0"/>
                  </a:moveTo>
                  <a:lnTo>
                    <a:pt x="2833116" y="190500"/>
                  </a:lnTo>
                </a:path>
                <a:path w="4200525" h="388620" extrusionOk="0">
                  <a:moveTo>
                    <a:pt x="3107436" y="0"/>
                  </a:moveTo>
                  <a:lnTo>
                    <a:pt x="3107436" y="190500"/>
                  </a:lnTo>
                </a:path>
                <a:path w="4200525" h="388620" extrusionOk="0">
                  <a:moveTo>
                    <a:pt x="3380232" y="0"/>
                  </a:moveTo>
                  <a:lnTo>
                    <a:pt x="3380232" y="190500"/>
                  </a:lnTo>
                </a:path>
                <a:path w="4200525" h="388620" extrusionOk="0">
                  <a:moveTo>
                    <a:pt x="3653028" y="0"/>
                  </a:moveTo>
                  <a:lnTo>
                    <a:pt x="3653028" y="190500"/>
                  </a:lnTo>
                </a:path>
                <a:path w="4200525" h="388620" extrusionOk="0">
                  <a:moveTo>
                    <a:pt x="3925824" y="0"/>
                  </a:moveTo>
                  <a:lnTo>
                    <a:pt x="3925824" y="190500"/>
                  </a:lnTo>
                </a:path>
                <a:path w="4200525" h="388620" extrusionOk="0">
                  <a:moveTo>
                    <a:pt x="4200144" y="0"/>
                  </a:moveTo>
                  <a:lnTo>
                    <a:pt x="4200144" y="190500"/>
                  </a:lnTo>
                </a:path>
                <a:path w="4200525" h="388620" extrusionOk="0">
                  <a:moveTo>
                    <a:pt x="0" y="190500"/>
                  </a:moveTo>
                  <a:lnTo>
                    <a:pt x="4200144" y="190500"/>
                  </a:lnTo>
                </a:path>
                <a:path w="4200525" h="388620" extrusionOk="0">
                  <a:moveTo>
                    <a:pt x="0" y="190500"/>
                  </a:moveTo>
                  <a:lnTo>
                    <a:pt x="0" y="388620"/>
                  </a:lnTo>
                </a:path>
                <a:path w="4200525" h="388620" extrusionOk="0">
                  <a:moveTo>
                    <a:pt x="922020" y="190500"/>
                  </a:moveTo>
                  <a:lnTo>
                    <a:pt x="922020" y="388620"/>
                  </a:lnTo>
                </a:path>
                <a:path w="4200525" h="388620" extrusionOk="0">
                  <a:moveTo>
                    <a:pt x="922020" y="190500"/>
                  </a:moveTo>
                  <a:lnTo>
                    <a:pt x="922020" y="388620"/>
                  </a:lnTo>
                </a:path>
                <a:path w="4200525" h="388620" extrusionOk="0">
                  <a:moveTo>
                    <a:pt x="1194815" y="190500"/>
                  </a:moveTo>
                  <a:lnTo>
                    <a:pt x="1194815" y="388620"/>
                  </a:lnTo>
                </a:path>
                <a:path w="4200525" h="388620" extrusionOk="0">
                  <a:moveTo>
                    <a:pt x="1194815" y="190500"/>
                  </a:moveTo>
                  <a:lnTo>
                    <a:pt x="1194815" y="388620"/>
                  </a:lnTo>
                </a:path>
                <a:path w="4200525" h="388620" extrusionOk="0">
                  <a:moveTo>
                    <a:pt x="1467612" y="190500"/>
                  </a:moveTo>
                  <a:lnTo>
                    <a:pt x="1467612" y="388620"/>
                  </a:lnTo>
                </a:path>
                <a:path w="4200525" h="388620" extrusionOk="0">
                  <a:moveTo>
                    <a:pt x="1467612" y="190500"/>
                  </a:moveTo>
                  <a:lnTo>
                    <a:pt x="1467612" y="388620"/>
                  </a:lnTo>
                </a:path>
                <a:path w="4200525" h="388620" extrusionOk="0">
                  <a:moveTo>
                    <a:pt x="1740408" y="190500"/>
                  </a:moveTo>
                  <a:lnTo>
                    <a:pt x="1740408" y="388620"/>
                  </a:lnTo>
                </a:path>
                <a:path w="4200525" h="388620" extrusionOk="0">
                  <a:moveTo>
                    <a:pt x="1740408" y="190500"/>
                  </a:moveTo>
                  <a:lnTo>
                    <a:pt x="1740408" y="388620"/>
                  </a:lnTo>
                </a:path>
                <a:path w="4200525" h="388620" extrusionOk="0">
                  <a:moveTo>
                    <a:pt x="2014727" y="190500"/>
                  </a:moveTo>
                  <a:lnTo>
                    <a:pt x="2014727" y="388620"/>
                  </a:lnTo>
                </a:path>
                <a:path w="4200525" h="388620" extrusionOk="0">
                  <a:moveTo>
                    <a:pt x="2014727" y="190500"/>
                  </a:moveTo>
                  <a:lnTo>
                    <a:pt x="2014727" y="388620"/>
                  </a:lnTo>
                </a:path>
                <a:path w="4200525" h="388620" extrusionOk="0">
                  <a:moveTo>
                    <a:pt x="2287524" y="190500"/>
                  </a:moveTo>
                  <a:lnTo>
                    <a:pt x="2287524" y="388620"/>
                  </a:lnTo>
                </a:path>
                <a:path w="4200525" h="388620" extrusionOk="0">
                  <a:moveTo>
                    <a:pt x="2287524" y="190500"/>
                  </a:moveTo>
                  <a:lnTo>
                    <a:pt x="2287524" y="388620"/>
                  </a:lnTo>
                </a:path>
                <a:path w="4200525" h="388620" extrusionOk="0">
                  <a:moveTo>
                    <a:pt x="2560320" y="190500"/>
                  </a:moveTo>
                  <a:lnTo>
                    <a:pt x="2560320" y="388620"/>
                  </a:lnTo>
                </a:path>
                <a:path w="4200525" h="388620" extrusionOk="0">
                  <a:moveTo>
                    <a:pt x="2560320" y="190500"/>
                  </a:moveTo>
                  <a:lnTo>
                    <a:pt x="2560320" y="388620"/>
                  </a:lnTo>
                </a:path>
                <a:path w="4200525" h="388620" extrusionOk="0">
                  <a:moveTo>
                    <a:pt x="2833116" y="190500"/>
                  </a:moveTo>
                  <a:lnTo>
                    <a:pt x="2833116" y="388620"/>
                  </a:lnTo>
                </a:path>
                <a:path w="4200525" h="388620" extrusionOk="0">
                  <a:moveTo>
                    <a:pt x="2833116" y="190500"/>
                  </a:moveTo>
                  <a:lnTo>
                    <a:pt x="2833116" y="388620"/>
                  </a:lnTo>
                </a:path>
                <a:path w="4200525" h="388620" extrusionOk="0">
                  <a:moveTo>
                    <a:pt x="3107436" y="190500"/>
                  </a:moveTo>
                  <a:lnTo>
                    <a:pt x="3107436" y="388620"/>
                  </a:lnTo>
                </a:path>
                <a:path w="4200525" h="388620" extrusionOk="0">
                  <a:moveTo>
                    <a:pt x="3107436" y="190500"/>
                  </a:moveTo>
                  <a:lnTo>
                    <a:pt x="3107436" y="388620"/>
                  </a:lnTo>
                </a:path>
                <a:path w="4200525" h="388620" extrusionOk="0">
                  <a:moveTo>
                    <a:pt x="3380232" y="190500"/>
                  </a:moveTo>
                  <a:lnTo>
                    <a:pt x="3380232" y="388620"/>
                  </a:lnTo>
                </a:path>
                <a:path w="4200525" h="388620" extrusionOk="0">
                  <a:moveTo>
                    <a:pt x="3380232" y="190500"/>
                  </a:moveTo>
                  <a:lnTo>
                    <a:pt x="3380232" y="388620"/>
                  </a:lnTo>
                </a:path>
                <a:path w="4200525" h="388620" extrusionOk="0">
                  <a:moveTo>
                    <a:pt x="3653028" y="190500"/>
                  </a:moveTo>
                  <a:lnTo>
                    <a:pt x="3653028" y="388620"/>
                  </a:lnTo>
                </a:path>
                <a:path w="4200525" h="388620" extrusionOk="0">
                  <a:moveTo>
                    <a:pt x="3653028" y="190500"/>
                  </a:moveTo>
                  <a:lnTo>
                    <a:pt x="3653028" y="388620"/>
                  </a:lnTo>
                </a:path>
                <a:path w="4200525" h="388620" extrusionOk="0">
                  <a:moveTo>
                    <a:pt x="3925824" y="190500"/>
                  </a:moveTo>
                  <a:lnTo>
                    <a:pt x="3925824" y="388620"/>
                  </a:lnTo>
                </a:path>
                <a:path w="4200525" h="388620" extrusionOk="0">
                  <a:moveTo>
                    <a:pt x="3925824" y="190500"/>
                  </a:moveTo>
                  <a:lnTo>
                    <a:pt x="3925824" y="388620"/>
                  </a:lnTo>
                </a:path>
                <a:path w="4200525" h="388620" extrusionOk="0">
                  <a:moveTo>
                    <a:pt x="4200144" y="190500"/>
                  </a:moveTo>
                  <a:lnTo>
                    <a:pt x="4200144" y="388620"/>
                  </a:lnTo>
                </a:path>
                <a:path w="4200525" h="388620" extrusionOk="0">
                  <a:moveTo>
                    <a:pt x="4200144" y="190500"/>
                  </a:moveTo>
                  <a:lnTo>
                    <a:pt x="4200144" y="388620"/>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7" name="Google Shape;1627;p32"/>
            <p:cNvSpPr/>
            <p:nvPr/>
          </p:nvSpPr>
          <p:spPr>
            <a:xfrm>
              <a:off x="2686050" y="5442966"/>
              <a:ext cx="243840" cy="0"/>
            </a:xfrm>
            <a:custGeom>
              <a:avLst/>
              <a:gdLst/>
              <a:ahLst/>
              <a:cxnLst/>
              <a:rect l="l" t="t" r="r" b="b"/>
              <a:pathLst>
                <a:path w="243839" h="120000" extrusionOk="0">
                  <a:moveTo>
                    <a:pt x="0" y="0"/>
                  </a:moveTo>
                  <a:lnTo>
                    <a:pt x="243839" y="0"/>
                  </a:lnTo>
                </a:path>
              </a:pathLst>
            </a:custGeom>
            <a:noFill/>
            <a:ln w="19050" cap="flat" cmpd="sng">
              <a:solidFill>
                <a:srgbClr val="D26D2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8" name="Google Shape;1628;p32"/>
            <p:cNvSpPr/>
            <p:nvPr/>
          </p:nvSpPr>
          <p:spPr>
            <a:xfrm>
              <a:off x="2769108" y="5404104"/>
              <a:ext cx="76200" cy="76200"/>
            </a:xfrm>
            <a:custGeom>
              <a:avLst/>
              <a:gdLst/>
              <a:ahLst/>
              <a:cxnLst/>
              <a:rect l="l" t="t" r="r" b="b"/>
              <a:pathLst>
                <a:path w="76200" h="76200" extrusionOk="0">
                  <a:moveTo>
                    <a:pt x="76200" y="0"/>
                  </a:moveTo>
                  <a:lnTo>
                    <a:pt x="0" y="0"/>
                  </a:lnTo>
                  <a:lnTo>
                    <a:pt x="0" y="76200"/>
                  </a:lnTo>
                  <a:lnTo>
                    <a:pt x="76200" y="76200"/>
                  </a:lnTo>
                  <a:lnTo>
                    <a:pt x="76200" y="0"/>
                  </a:lnTo>
                  <a:close/>
                </a:path>
              </a:pathLst>
            </a:custGeom>
            <a:solidFill>
              <a:srgbClr val="D26D2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9" name="Google Shape;1629;p32"/>
            <p:cNvSpPr/>
            <p:nvPr/>
          </p:nvSpPr>
          <p:spPr>
            <a:xfrm>
              <a:off x="2769108" y="5404104"/>
              <a:ext cx="76200" cy="76200"/>
            </a:xfrm>
            <a:custGeom>
              <a:avLst/>
              <a:gdLst/>
              <a:ahLst/>
              <a:cxnLst/>
              <a:rect l="l" t="t" r="r" b="b"/>
              <a:pathLst>
                <a:path w="76200" h="76200" extrusionOk="0">
                  <a:moveTo>
                    <a:pt x="0" y="76200"/>
                  </a:moveTo>
                  <a:lnTo>
                    <a:pt x="76200" y="76200"/>
                  </a:lnTo>
                  <a:lnTo>
                    <a:pt x="76200" y="0"/>
                  </a:lnTo>
                  <a:lnTo>
                    <a:pt x="0" y="0"/>
                  </a:lnTo>
                  <a:lnTo>
                    <a:pt x="0" y="76200"/>
                  </a:lnTo>
                  <a:close/>
                </a:path>
              </a:pathLst>
            </a:custGeom>
            <a:noFill/>
            <a:ln w="9525" cap="flat" cmpd="sng">
              <a:solidFill>
                <a:srgbClr val="D26D2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30" name="Google Shape;1630;p32"/>
          <p:cNvSpPr txBox="1"/>
          <p:nvPr/>
        </p:nvSpPr>
        <p:spPr>
          <a:xfrm>
            <a:off x="2943860" y="5339842"/>
            <a:ext cx="511809"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Calibri"/>
              <a:buNone/>
            </a:pPr>
            <a:r>
              <a:rPr lang="es-ES" sz="1000" b="0" i="0" u="none" strike="noStrike" cap="none">
                <a:solidFill>
                  <a:srgbClr val="000000"/>
                </a:solidFill>
                <a:latin typeface="Calibri"/>
                <a:ea typeface="Calibri"/>
                <a:cs typeface="Calibri"/>
                <a:sym typeface="Calibri"/>
              </a:rPr>
              <a:t>DDD1CEF</a:t>
            </a:r>
            <a:endParaRPr sz="1000" b="0" i="0" u="none" strike="noStrike" cap="none">
              <a:solidFill>
                <a:srgbClr val="000000"/>
              </a:solidFill>
              <a:latin typeface="Calibri"/>
              <a:ea typeface="Calibri"/>
              <a:cs typeface="Calibri"/>
              <a:sym typeface="Calibri"/>
            </a:endParaRPr>
          </a:p>
        </p:txBody>
      </p:sp>
      <p:sp>
        <p:nvSpPr>
          <p:cNvPr id="1631" name="Google Shape;1631;p32"/>
          <p:cNvSpPr txBox="1"/>
          <p:nvPr/>
        </p:nvSpPr>
        <p:spPr>
          <a:xfrm>
            <a:off x="3595242" y="5106213"/>
            <a:ext cx="3202305" cy="414020"/>
          </a:xfrm>
          <a:prstGeom prst="rect">
            <a:avLst/>
          </a:prstGeom>
          <a:noFill/>
          <a:ln>
            <a:noFill/>
          </a:ln>
        </p:spPr>
        <p:txBody>
          <a:bodyPr spcFirstLastPara="1" wrap="square" lIns="0" tIns="53975" rIns="0" bIns="0" anchor="t" anchorCtr="0">
            <a:spAutoFit/>
          </a:bodyPr>
          <a:lstStyle/>
          <a:p>
            <a:pPr marL="12700" marR="0" lvl="0" indent="0" algn="l" rtl="0">
              <a:lnSpc>
                <a:spcPct val="100000"/>
              </a:lnSpc>
              <a:spcBef>
                <a:spcPts val="0"/>
              </a:spcBef>
              <a:spcAft>
                <a:spcPts val="0"/>
              </a:spcAft>
              <a:buClr>
                <a:srgbClr val="000000"/>
              </a:buClr>
              <a:buSzPts val="1000"/>
              <a:buFont typeface="Calibri"/>
              <a:buNone/>
            </a:pPr>
            <a:r>
              <a:rPr lang="es-ES" sz="1000" b="0" i="0" u="none" strike="noStrike" cap="none">
                <a:solidFill>
                  <a:srgbClr val="000000"/>
                </a:solidFill>
                <a:latin typeface="Calibri"/>
                <a:ea typeface="Calibri"/>
                <a:cs typeface="Calibri"/>
                <a:sym typeface="Calibri"/>
              </a:rPr>
              <a:t>ene feb mar abr may jun	jul  aug sep oct nov dic</a:t>
            </a:r>
            <a:endParaRPr sz="1000" b="0" i="0" u="none" strike="noStrike" cap="none">
              <a:solidFill>
                <a:srgbClr val="000000"/>
              </a:solidFill>
              <a:latin typeface="Calibri"/>
              <a:ea typeface="Calibri"/>
              <a:cs typeface="Calibri"/>
              <a:sym typeface="Calibri"/>
            </a:endParaRPr>
          </a:p>
          <a:p>
            <a:pPr marL="28575" marR="0" lvl="0" indent="0" algn="l" rtl="0">
              <a:lnSpc>
                <a:spcPct val="100000"/>
              </a:lnSpc>
              <a:spcBef>
                <a:spcPts val="334"/>
              </a:spcBef>
              <a:spcAft>
                <a:spcPts val="0"/>
              </a:spcAft>
              <a:buClr>
                <a:srgbClr val="000000"/>
              </a:buClr>
              <a:buSzPts val="1000"/>
              <a:buFont typeface="Calibri"/>
              <a:buNone/>
            </a:pPr>
            <a:r>
              <a:rPr lang="es-ES" sz="1000" b="0" i="0" u="none" strike="noStrike" cap="none">
                <a:solidFill>
                  <a:srgbClr val="000000"/>
                </a:solidFill>
                <a:latin typeface="Calibri"/>
                <a:ea typeface="Calibri"/>
                <a:cs typeface="Calibri"/>
                <a:sym typeface="Calibri"/>
              </a:rPr>
              <a:t>1,9 2,7 4,5</a:t>
            </a:r>
            <a:endParaRPr sz="1000" b="0" i="0" u="none" strike="noStrike" cap="none">
              <a:solidFill>
                <a:srgbClr val="000000"/>
              </a:solidFill>
              <a:latin typeface="Calibri"/>
              <a:ea typeface="Calibri"/>
              <a:cs typeface="Calibri"/>
              <a:sym typeface="Calibri"/>
            </a:endParaRPr>
          </a:p>
        </p:txBody>
      </p:sp>
      <p:grpSp>
        <p:nvGrpSpPr>
          <p:cNvPr id="1632" name="Google Shape;1632;p32"/>
          <p:cNvGrpSpPr/>
          <p:nvPr/>
        </p:nvGrpSpPr>
        <p:grpSpPr>
          <a:xfrm>
            <a:off x="2645664" y="5544311"/>
            <a:ext cx="4200525" cy="594360"/>
            <a:chOff x="2645664" y="5544311"/>
            <a:chExt cx="4200525" cy="594360"/>
          </a:xfrm>
        </p:grpSpPr>
        <p:sp>
          <p:nvSpPr>
            <p:cNvPr id="1633" name="Google Shape;1633;p32"/>
            <p:cNvSpPr/>
            <p:nvPr/>
          </p:nvSpPr>
          <p:spPr>
            <a:xfrm>
              <a:off x="2645664" y="5544311"/>
              <a:ext cx="4200525" cy="198120"/>
            </a:xfrm>
            <a:custGeom>
              <a:avLst/>
              <a:gdLst/>
              <a:ahLst/>
              <a:cxnLst/>
              <a:rect l="l" t="t" r="r" b="b"/>
              <a:pathLst>
                <a:path w="4200525" h="198120" extrusionOk="0">
                  <a:moveTo>
                    <a:pt x="0" y="0"/>
                  </a:moveTo>
                  <a:lnTo>
                    <a:pt x="4200144" y="0"/>
                  </a:lnTo>
                </a:path>
                <a:path w="4200525" h="198120" extrusionOk="0">
                  <a:moveTo>
                    <a:pt x="0" y="0"/>
                  </a:moveTo>
                  <a:lnTo>
                    <a:pt x="0" y="198120"/>
                  </a:lnTo>
                </a:path>
                <a:path w="4200525" h="198120" extrusionOk="0">
                  <a:moveTo>
                    <a:pt x="922020" y="0"/>
                  </a:moveTo>
                  <a:lnTo>
                    <a:pt x="922020" y="198120"/>
                  </a:lnTo>
                </a:path>
                <a:path w="4200525" h="198120" extrusionOk="0">
                  <a:moveTo>
                    <a:pt x="922020" y="0"/>
                  </a:moveTo>
                  <a:lnTo>
                    <a:pt x="922020" y="198120"/>
                  </a:lnTo>
                </a:path>
                <a:path w="4200525" h="198120" extrusionOk="0">
                  <a:moveTo>
                    <a:pt x="1194815" y="0"/>
                  </a:moveTo>
                  <a:lnTo>
                    <a:pt x="1194815" y="198120"/>
                  </a:lnTo>
                </a:path>
                <a:path w="4200525" h="198120" extrusionOk="0">
                  <a:moveTo>
                    <a:pt x="1194815" y="0"/>
                  </a:moveTo>
                  <a:lnTo>
                    <a:pt x="1194815" y="198120"/>
                  </a:lnTo>
                </a:path>
                <a:path w="4200525" h="198120" extrusionOk="0">
                  <a:moveTo>
                    <a:pt x="1467612" y="0"/>
                  </a:moveTo>
                  <a:lnTo>
                    <a:pt x="1467612" y="198120"/>
                  </a:lnTo>
                </a:path>
                <a:path w="4200525" h="198120" extrusionOk="0">
                  <a:moveTo>
                    <a:pt x="1467612" y="0"/>
                  </a:moveTo>
                  <a:lnTo>
                    <a:pt x="1467612" y="198120"/>
                  </a:lnTo>
                </a:path>
                <a:path w="4200525" h="198120" extrusionOk="0">
                  <a:moveTo>
                    <a:pt x="1740408" y="0"/>
                  </a:moveTo>
                  <a:lnTo>
                    <a:pt x="1740408" y="198120"/>
                  </a:lnTo>
                </a:path>
                <a:path w="4200525" h="198120" extrusionOk="0">
                  <a:moveTo>
                    <a:pt x="1740408" y="0"/>
                  </a:moveTo>
                  <a:lnTo>
                    <a:pt x="1740408" y="198120"/>
                  </a:lnTo>
                </a:path>
                <a:path w="4200525" h="198120" extrusionOk="0">
                  <a:moveTo>
                    <a:pt x="2014727" y="0"/>
                  </a:moveTo>
                  <a:lnTo>
                    <a:pt x="2014727" y="198120"/>
                  </a:lnTo>
                </a:path>
                <a:path w="4200525" h="198120" extrusionOk="0">
                  <a:moveTo>
                    <a:pt x="2014727" y="0"/>
                  </a:moveTo>
                  <a:lnTo>
                    <a:pt x="2014727" y="198120"/>
                  </a:lnTo>
                </a:path>
                <a:path w="4200525" h="198120" extrusionOk="0">
                  <a:moveTo>
                    <a:pt x="2287524" y="0"/>
                  </a:moveTo>
                  <a:lnTo>
                    <a:pt x="2287524" y="198120"/>
                  </a:lnTo>
                </a:path>
                <a:path w="4200525" h="198120" extrusionOk="0">
                  <a:moveTo>
                    <a:pt x="2287524" y="0"/>
                  </a:moveTo>
                  <a:lnTo>
                    <a:pt x="2287524" y="198120"/>
                  </a:lnTo>
                </a:path>
                <a:path w="4200525" h="198120" extrusionOk="0">
                  <a:moveTo>
                    <a:pt x="2560320" y="0"/>
                  </a:moveTo>
                  <a:lnTo>
                    <a:pt x="2560320" y="198120"/>
                  </a:lnTo>
                </a:path>
                <a:path w="4200525" h="198120" extrusionOk="0">
                  <a:moveTo>
                    <a:pt x="2560320" y="0"/>
                  </a:moveTo>
                  <a:lnTo>
                    <a:pt x="2560320" y="198120"/>
                  </a:lnTo>
                </a:path>
                <a:path w="4200525" h="198120" extrusionOk="0">
                  <a:moveTo>
                    <a:pt x="2833116" y="0"/>
                  </a:moveTo>
                  <a:lnTo>
                    <a:pt x="2833116" y="198120"/>
                  </a:lnTo>
                </a:path>
                <a:path w="4200525" h="198120" extrusionOk="0">
                  <a:moveTo>
                    <a:pt x="2833116" y="0"/>
                  </a:moveTo>
                  <a:lnTo>
                    <a:pt x="2833116" y="198120"/>
                  </a:lnTo>
                </a:path>
                <a:path w="4200525" h="198120" extrusionOk="0">
                  <a:moveTo>
                    <a:pt x="3107436" y="0"/>
                  </a:moveTo>
                  <a:lnTo>
                    <a:pt x="3107436" y="198120"/>
                  </a:lnTo>
                </a:path>
                <a:path w="4200525" h="198120" extrusionOk="0">
                  <a:moveTo>
                    <a:pt x="3107436" y="0"/>
                  </a:moveTo>
                  <a:lnTo>
                    <a:pt x="3107436" y="198120"/>
                  </a:lnTo>
                </a:path>
                <a:path w="4200525" h="198120" extrusionOk="0">
                  <a:moveTo>
                    <a:pt x="3380232" y="0"/>
                  </a:moveTo>
                  <a:lnTo>
                    <a:pt x="3380232" y="198120"/>
                  </a:lnTo>
                </a:path>
                <a:path w="4200525" h="198120" extrusionOk="0">
                  <a:moveTo>
                    <a:pt x="3380232" y="0"/>
                  </a:moveTo>
                  <a:lnTo>
                    <a:pt x="3380232" y="198120"/>
                  </a:lnTo>
                </a:path>
                <a:path w="4200525" h="198120" extrusionOk="0">
                  <a:moveTo>
                    <a:pt x="3653028" y="0"/>
                  </a:moveTo>
                  <a:lnTo>
                    <a:pt x="3653028" y="198120"/>
                  </a:lnTo>
                </a:path>
                <a:path w="4200525" h="198120" extrusionOk="0">
                  <a:moveTo>
                    <a:pt x="3653028" y="0"/>
                  </a:moveTo>
                  <a:lnTo>
                    <a:pt x="3653028" y="198120"/>
                  </a:lnTo>
                </a:path>
                <a:path w="4200525" h="198120" extrusionOk="0">
                  <a:moveTo>
                    <a:pt x="3925824" y="0"/>
                  </a:moveTo>
                  <a:lnTo>
                    <a:pt x="3925824" y="198120"/>
                  </a:lnTo>
                </a:path>
                <a:path w="4200525" h="198120" extrusionOk="0">
                  <a:moveTo>
                    <a:pt x="3925824" y="0"/>
                  </a:moveTo>
                  <a:lnTo>
                    <a:pt x="3925824" y="198120"/>
                  </a:lnTo>
                </a:path>
                <a:path w="4200525" h="198120" extrusionOk="0">
                  <a:moveTo>
                    <a:pt x="4200144" y="0"/>
                  </a:moveTo>
                  <a:lnTo>
                    <a:pt x="4200144" y="198120"/>
                  </a:lnTo>
                </a:path>
                <a:path w="4200525" h="198120" extrusionOk="0">
                  <a:moveTo>
                    <a:pt x="4200144" y="0"/>
                  </a:moveTo>
                  <a:lnTo>
                    <a:pt x="4200144" y="198120"/>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34" name="Google Shape;1634;p32"/>
            <p:cNvPicPr preferRelativeResize="0"/>
            <p:nvPr/>
          </p:nvPicPr>
          <p:blipFill rotWithShape="1">
            <a:blip r:embed="rId3">
              <a:alphaModFix/>
            </a:blip>
            <a:srcRect/>
            <a:stretch/>
          </p:blipFill>
          <p:spPr>
            <a:xfrm>
              <a:off x="2686050" y="5597524"/>
              <a:ext cx="243839" cy="82550"/>
            </a:xfrm>
            <a:prstGeom prst="rect">
              <a:avLst/>
            </a:prstGeom>
            <a:noFill/>
            <a:ln>
              <a:noFill/>
            </a:ln>
          </p:spPr>
        </p:pic>
        <p:sp>
          <p:nvSpPr>
            <p:cNvPr id="1635" name="Google Shape;1635;p32"/>
            <p:cNvSpPr/>
            <p:nvPr/>
          </p:nvSpPr>
          <p:spPr>
            <a:xfrm>
              <a:off x="2645664" y="5742431"/>
              <a:ext cx="4200525" cy="198120"/>
            </a:xfrm>
            <a:custGeom>
              <a:avLst/>
              <a:gdLst/>
              <a:ahLst/>
              <a:cxnLst/>
              <a:rect l="l" t="t" r="r" b="b"/>
              <a:pathLst>
                <a:path w="4200525" h="198120" extrusionOk="0">
                  <a:moveTo>
                    <a:pt x="0" y="0"/>
                  </a:moveTo>
                  <a:lnTo>
                    <a:pt x="4200144" y="0"/>
                  </a:lnTo>
                </a:path>
                <a:path w="4200525" h="198120" extrusionOk="0">
                  <a:moveTo>
                    <a:pt x="0" y="0"/>
                  </a:moveTo>
                  <a:lnTo>
                    <a:pt x="0" y="198119"/>
                  </a:lnTo>
                </a:path>
                <a:path w="4200525" h="198120" extrusionOk="0">
                  <a:moveTo>
                    <a:pt x="922020" y="0"/>
                  </a:moveTo>
                  <a:lnTo>
                    <a:pt x="922020" y="198119"/>
                  </a:lnTo>
                </a:path>
                <a:path w="4200525" h="198120" extrusionOk="0">
                  <a:moveTo>
                    <a:pt x="922020" y="0"/>
                  </a:moveTo>
                  <a:lnTo>
                    <a:pt x="922020" y="198119"/>
                  </a:lnTo>
                </a:path>
                <a:path w="4200525" h="198120" extrusionOk="0">
                  <a:moveTo>
                    <a:pt x="1194815" y="0"/>
                  </a:moveTo>
                  <a:lnTo>
                    <a:pt x="1194815" y="198119"/>
                  </a:lnTo>
                </a:path>
                <a:path w="4200525" h="198120" extrusionOk="0">
                  <a:moveTo>
                    <a:pt x="1194815" y="0"/>
                  </a:moveTo>
                  <a:lnTo>
                    <a:pt x="1194815" y="198119"/>
                  </a:lnTo>
                </a:path>
                <a:path w="4200525" h="198120" extrusionOk="0">
                  <a:moveTo>
                    <a:pt x="1467612" y="0"/>
                  </a:moveTo>
                  <a:lnTo>
                    <a:pt x="1467612" y="198119"/>
                  </a:lnTo>
                </a:path>
                <a:path w="4200525" h="198120" extrusionOk="0">
                  <a:moveTo>
                    <a:pt x="1467612" y="0"/>
                  </a:moveTo>
                  <a:lnTo>
                    <a:pt x="1467612" y="198119"/>
                  </a:lnTo>
                </a:path>
                <a:path w="4200525" h="198120" extrusionOk="0">
                  <a:moveTo>
                    <a:pt x="1740408" y="0"/>
                  </a:moveTo>
                  <a:lnTo>
                    <a:pt x="1740408" y="198119"/>
                  </a:lnTo>
                </a:path>
                <a:path w="4200525" h="198120" extrusionOk="0">
                  <a:moveTo>
                    <a:pt x="1740408" y="0"/>
                  </a:moveTo>
                  <a:lnTo>
                    <a:pt x="1740408" y="198119"/>
                  </a:lnTo>
                </a:path>
                <a:path w="4200525" h="198120" extrusionOk="0">
                  <a:moveTo>
                    <a:pt x="2014727" y="0"/>
                  </a:moveTo>
                  <a:lnTo>
                    <a:pt x="2014727" y="198119"/>
                  </a:lnTo>
                </a:path>
                <a:path w="4200525" h="198120" extrusionOk="0">
                  <a:moveTo>
                    <a:pt x="2014727" y="0"/>
                  </a:moveTo>
                  <a:lnTo>
                    <a:pt x="2014727" y="198119"/>
                  </a:lnTo>
                </a:path>
                <a:path w="4200525" h="198120" extrusionOk="0">
                  <a:moveTo>
                    <a:pt x="2287524" y="0"/>
                  </a:moveTo>
                  <a:lnTo>
                    <a:pt x="2287524" y="198119"/>
                  </a:lnTo>
                </a:path>
                <a:path w="4200525" h="198120" extrusionOk="0">
                  <a:moveTo>
                    <a:pt x="2287524" y="0"/>
                  </a:moveTo>
                  <a:lnTo>
                    <a:pt x="2287524" y="198119"/>
                  </a:lnTo>
                </a:path>
                <a:path w="4200525" h="198120" extrusionOk="0">
                  <a:moveTo>
                    <a:pt x="2560320" y="0"/>
                  </a:moveTo>
                  <a:lnTo>
                    <a:pt x="2560320" y="198119"/>
                  </a:lnTo>
                </a:path>
                <a:path w="4200525" h="198120" extrusionOk="0">
                  <a:moveTo>
                    <a:pt x="2560320" y="0"/>
                  </a:moveTo>
                  <a:lnTo>
                    <a:pt x="2560320" y="198119"/>
                  </a:lnTo>
                </a:path>
                <a:path w="4200525" h="198120" extrusionOk="0">
                  <a:moveTo>
                    <a:pt x="2833116" y="0"/>
                  </a:moveTo>
                  <a:lnTo>
                    <a:pt x="2833116" y="198119"/>
                  </a:lnTo>
                </a:path>
                <a:path w="4200525" h="198120" extrusionOk="0">
                  <a:moveTo>
                    <a:pt x="2833116" y="0"/>
                  </a:moveTo>
                  <a:lnTo>
                    <a:pt x="2833116" y="198119"/>
                  </a:lnTo>
                </a:path>
                <a:path w="4200525" h="198120" extrusionOk="0">
                  <a:moveTo>
                    <a:pt x="3107436" y="0"/>
                  </a:moveTo>
                  <a:lnTo>
                    <a:pt x="3107436" y="198119"/>
                  </a:lnTo>
                </a:path>
                <a:path w="4200525" h="198120" extrusionOk="0">
                  <a:moveTo>
                    <a:pt x="3107436" y="0"/>
                  </a:moveTo>
                  <a:lnTo>
                    <a:pt x="3107436" y="198119"/>
                  </a:lnTo>
                </a:path>
                <a:path w="4200525" h="198120" extrusionOk="0">
                  <a:moveTo>
                    <a:pt x="3380232" y="0"/>
                  </a:moveTo>
                  <a:lnTo>
                    <a:pt x="3380232" y="198119"/>
                  </a:lnTo>
                </a:path>
                <a:path w="4200525" h="198120" extrusionOk="0">
                  <a:moveTo>
                    <a:pt x="3380232" y="0"/>
                  </a:moveTo>
                  <a:lnTo>
                    <a:pt x="3380232" y="198119"/>
                  </a:lnTo>
                </a:path>
                <a:path w="4200525" h="198120" extrusionOk="0">
                  <a:moveTo>
                    <a:pt x="3653028" y="0"/>
                  </a:moveTo>
                  <a:lnTo>
                    <a:pt x="3653028" y="198119"/>
                  </a:lnTo>
                </a:path>
                <a:path w="4200525" h="198120" extrusionOk="0">
                  <a:moveTo>
                    <a:pt x="3653028" y="0"/>
                  </a:moveTo>
                  <a:lnTo>
                    <a:pt x="3653028" y="198119"/>
                  </a:lnTo>
                </a:path>
                <a:path w="4200525" h="198120" extrusionOk="0">
                  <a:moveTo>
                    <a:pt x="3925824" y="0"/>
                  </a:moveTo>
                  <a:lnTo>
                    <a:pt x="3925824" y="198119"/>
                  </a:lnTo>
                </a:path>
                <a:path w="4200525" h="198120" extrusionOk="0">
                  <a:moveTo>
                    <a:pt x="3925824" y="0"/>
                  </a:moveTo>
                  <a:lnTo>
                    <a:pt x="3925824" y="198119"/>
                  </a:lnTo>
                </a:path>
                <a:path w="4200525" h="198120" extrusionOk="0">
                  <a:moveTo>
                    <a:pt x="4200144" y="0"/>
                  </a:moveTo>
                  <a:lnTo>
                    <a:pt x="4200144" y="198119"/>
                  </a:lnTo>
                </a:path>
                <a:path w="4200525" h="198120" extrusionOk="0">
                  <a:moveTo>
                    <a:pt x="4200144" y="0"/>
                  </a:moveTo>
                  <a:lnTo>
                    <a:pt x="4200144" y="198119"/>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36" name="Google Shape;1636;p32"/>
            <p:cNvPicPr preferRelativeResize="0"/>
            <p:nvPr/>
          </p:nvPicPr>
          <p:blipFill rotWithShape="1">
            <a:blip r:embed="rId4">
              <a:alphaModFix/>
            </a:blip>
            <a:srcRect/>
            <a:stretch/>
          </p:blipFill>
          <p:spPr>
            <a:xfrm>
              <a:off x="2686050" y="5795644"/>
              <a:ext cx="243839" cy="82550"/>
            </a:xfrm>
            <a:prstGeom prst="rect">
              <a:avLst/>
            </a:prstGeom>
            <a:noFill/>
            <a:ln>
              <a:noFill/>
            </a:ln>
          </p:spPr>
        </p:pic>
        <p:sp>
          <p:nvSpPr>
            <p:cNvPr id="1637" name="Google Shape;1637;p32"/>
            <p:cNvSpPr/>
            <p:nvPr/>
          </p:nvSpPr>
          <p:spPr>
            <a:xfrm>
              <a:off x="2645664" y="5940551"/>
              <a:ext cx="4200525" cy="198120"/>
            </a:xfrm>
            <a:custGeom>
              <a:avLst/>
              <a:gdLst/>
              <a:ahLst/>
              <a:cxnLst/>
              <a:rect l="l" t="t" r="r" b="b"/>
              <a:pathLst>
                <a:path w="4200525" h="198120" extrusionOk="0">
                  <a:moveTo>
                    <a:pt x="0" y="0"/>
                  </a:moveTo>
                  <a:lnTo>
                    <a:pt x="4200144" y="0"/>
                  </a:lnTo>
                </a:path>
                <a:path w="4200525" h="198120" extrusionOk="0">
                  <a:moveTo>
                    <a:pt x="0" y="0"/>
                  </a:moveTo>
                  <a:lnTo>
                    <a:pt x="0" y="198120"/>
                  </a:lnTo>
                </a:path>
                <a:path w="4200525" h="198120" extrusionOk="0">
                  <a:moveTo>
                    <a:pt x="922020" y="0"/>
                  </a:moveTo>
                  <a:lnTo>
                    <a:pt x="922020" y="198120"/>
                  </a:lnTo>
                </a:path>
                <a:path w="4200525" h="198120" extrusionOk="0">
                  <a:moveTo>
                    <a:pt x="922020" y="0"/>
                  </a:moveTo>
                  <a:lnTo>
                    <a:pt x="922020" y="198120"/>
                  </a:lnTo>
                </a:path>
                <a:path w="4200525" h="198120" extrusionOk="0">
                  <a:moveTo>
                    <a:pt x="1194815" y="0"/>
                  </a:moveTo>
                  <a:lnTo>
                    <a:pt x="1194815" y="198120"/>
                  </a:lnTo>
                </a:path>
                <a:path w="4200525" h="198120" extrusionOk="0">
                  <a:moveTo>
                    <a:pt x="1194815" y="0"/>
                  </a:moveTo>
                  <a:lnTo>
                    <a:pt x="1194815" y="198120"/>
                  </a:lnTo>
                </a:path>
                <a:path w="4200525" h="198120" extrusionOk="0">
                  <a:moveTo>
                    <a:pt x="1467612" y="0"/>
                  </a:moveTo>
                  <a:lnTo>
                    <a:pt x="1467612" y="198120"/>
                  </a:lnTo>
                </a:path>
                <a:path w="4200525" h="198120" extrusionOk="0">
                  <a:moveTo>
                    <a:pt x="1467612" y="0"/>
                  </a:moveTo>
                  <a:lnTo>
                    <a:pt x="1467612" y="198120"/>
                  </a:lnTo>
                </a:path>
                <a:path w="4200525" h="198120" extrusionOk="0">
                  <a:moveTo>
                    <a:pt x="1740408" y="0"/>
                  </a:moveTo>
                  <a:lnTo>
                    <a:pt x="1740408" y="198120"/>
                  </a:lnTo>
                </a:path>
                <a:path w="4200525" h="198120" extrusionOk="0">
                  <a:moveTo>
                    <a:pt x="1740408" y="0"/>
                  </a:moveTo>
                  <a:lnTo>
                    <a:pt x="1740408" y="198120"/>
                  </a:lnTo>
                </a:path>
                <a:path w="4200525" h="198120" extrusionOk="0">
                  <a:moveTo>
                    <a:pt x="2014727" y="0"/>
                  </a:moveTo>
                  <a:lnTo>
                    <a:pt x="2014727" y="198120"/>
                  </a:lnTo>
                </a:path>
                <a:path w="4200525" h="198120" extrusionOk="0">
                  <a:moveTo>
                    <a:pt x="2014727" y="0"/>
                  </a:moveTo>
                  <a:lnTo>
                    <a:pt x="2014727" y="198120"/>
                  </a:lnTo>
                </a:path>
                <a:path w="4200525" h="198120" extrusionOk="0">
                  <a:moveTo>
                    <a:pt x="2287524" y="0"/>
                  </a:moveTo>
                  <a:lnTo>
                    <a:pt x="2287524" y="198120"/>
                  </a:lnTo>
                </a:path>
                <a:path w="4200525" h="198120" extrusionOk="0">
                  <a:moveTo>
                    <a:pt x="2287524" y="0"/>
                  </a:moveTo>
                  <a:lnTo>
                    <a:pt x="2287524" y="198120"/>
                  </a:lnTo>
                </a:path>
                <a:path w="4200525" h="198120" extrusionOk="0">
                  <a:moveTo>
                    <a:pt x="2560320" y="0"/>
                  </a:moveTo>
                  <a:lnTo>
                    <a:pt x="2560320" y="198120"/>
                  </a:lnTo>
                </a:path>
                <a:path w="4200525" h="198120" extrusionOk="0">
                  <a:moveTo>
                    <a:pt x="2560320" y="0"/>
                  </a:moveTo>
                  <a:lnTo>
                    <a:pt x="2560320" y="198120"/>
                  </a:lnTo>
                </a:path>
                <a:path w="4200525" h="198120" extrusionOk="0">
                  <a:moveTo>
                    <a:pt x="2833116" y="0"/>
                  </a:moveTo>
                  <a:lnTo>
                    <a:pt x="2833116" y="198120"/>
                  </a:lnTo>
                </a:path>
                <a:path w="4200525" h="198120" extrusionOk="0">
                  <a:moveTo>
                    <a:pt x="2833116" y="0"/>
                  </a:moveTo>
                  <a:lnTo>
                    <a:pt x="2833116" y="198120"/>
                  </a:lnTo>
                </a:path>
                <a:path w="4200525" h="198120" extrusionOk="0">
                  <a:moveTo>
                    <a:pt x="3107436" y="0"/>
                  </a:moveTo>
                  <a:lnTo>
                    <a:pt x="3107436" y="198120"/>
                  </a:lnTo>
                </a:path>
                <a:path w="4200525" h="198120" extrusionOk="0">
                  <a:moveTo>
                    <a:pt x="3107436" y="0"/>
                  </a:moveTo>
                  <a:lnTo>
                    <a:pt x="3107436" y="198120"/>
                  </a:lnTo>
                </a:path>
                <a:path w="4200525" h="198120" extrusionOk="0">
                  <a:moveTo>
                    <a:pt x="3380232" y="0"/>
                  </a:moveTo>
                  <a:lnTo>
                    <a:pt x="3380232" y="198120"/>
                  </a:lnTo>
                </a:path>
                <a:path w="4200525" h="198120" extrusionOk="0">
                  <a:moveTo>
                    <a:pt x="3380232" y="0"/>
                  </a:moveTo>
                  <a:lnTo>
                    <a:pt x="3380232" y="198120"/>
                  </a:lnTo>
                </a:path>
                <a:path w="4200525" h="198120" extrusionOk="0">
                  <a:moveTo>
                    <a:pt x="3653028" y="0"/>
                  </a:moveTo>
                  <a:lnTo>
                    <a:pt x="3653028" y="198120"/>
                  </a:lnTo>
                </a:path>
                <a:path w="4200525" h="198120" extrusionOk="0">
                  <a:moveTo>
                    <a:pt x="3653028" y="0"/>
                  </a:moveTo>
                  <a:lnTo>
                    <a:pt x="3653028" y="198120"/>
                  </a:lnTo>
                </a:path>
                <a:path w="4200525" h="198120" extrusionOk="0">
                  <a:moveTo>
                    <a:pt x="3925824" y="0"/>
                  </a:moveTo>
                  <a:lnTo>
                    <a:pt x="3925824" y="198120"/>
                  </a:lnTo>
                </a:path>
                <a:path w="4200525" h="198120" extrusionOk="0">
                  <a:moveTo>
                    <a:pt x="3925824" y="0"/>
                  </a:moveTo>
                  <a:lnTo>
                    <a:pt x="3925824" y="198120"/>
                  </a:lnTo>
                </a:path>
                <a:path w="4200525" h="198120" extrusionOk="0">
                  <a:moveTo>
                    <a:pt x="4200144" y="0"/>
                  </a:moveTo>
                  <a:lnTo>
                    <a:pt x="4200144" y="198120"/>
                  </a:lnTo>
                </a:path>
                <a:path w="4200525" h="198120" extrusionOk="0">
                  <a:moveTo>
                    <a:pt x="4200144" y="0"/>
                  </a:moveTo>
                  <a:lnTo>
                    <a:pt x="4200144" y="198120"/>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38" name="Google Shape;1638;p32"/>
            <p:cNvPicPr preferRelativeResize="0"/>
            <p:nvPr/>
          </p:nvPicPr>
          <p:blipFill rotWithShape="1">
            <a:blip r:embed="rId5">
              <a:alphaModFix/>
            </a:blip>
            <a:srcRect/>
            <a:stretch/>
          </p:blipFill>
          <p:spPr>
            <a:xfrm>
              <a:off x="2686050" y="5993764"/>
              <a:ext cx="243839" cy="82550"/>
            </a:xfrm>
            <a:prstGeom prst="rect">
              <a:avLst/>
            </a:prstGeom>
            <a:noFill/>
            <a:ln>
              <a:noFill/>
            </a:ln>
          </p:spPr>
        </p:pic>
      </p:grpSp>
      <p:sp>
        <p:nvSpPr>
          <p:cNvPr id="1639" name="Google Shape;1639;p32"/>
          <p:cNvSpPr txBox="1"/>
          <p:nvPr/>
        </p:nvSpPr>
        <p:spPr>
          <a:xfrm>
            <a:off x="2943860" y="5494934"/>
            <a:ext cx="1431925" cy="619125"/>
          </a:xfrm>
          <a:prstGeom prst="rect">
            <a:avLst/>
          </a:prstGeom>
          <a:noFill/>
          <a:ln>
            <a:noFill/>
          </a:ln>
        </p:spPr>
        <p:txBody>
          <a:bodyPr spcFirstLastPara="1" wrap="square" lIns="0" tIns="57775" rIns="0" bIns="0" anchor="t" anchorCtr="0">
            <a:spAutoFit/>
          </a:bodyPr>
          <a:lstStyle/>
          <a:p>
            <a:pPr marL="12700" marR="0" lvl="0" indent="0" algn="l" rtl="0">
              <a:lnSpc>
                <a:spcPct val="100000"/>
              </a:lnSpc>
              <a:spcBef>
                <a:spcPts val="0"/>
              </a:spcBef>
              <a:spcAft>
                <a:spcPts val="0"/>
              </a:spcAft>
              <a:buClr>
                <a:srgbClr val="000000"/>
              </a:buClr>
              <a:buSzPts val="1500"/>
              <a:buFont typeface="Calibri"/>
              <a:buNone/>
            </a:pPr>
            <a:r>
              <a:rPr lang="es-ES" sz="1500" b="0" i="0" u="none" strike="noStrike" cap="none" baseline="30000">
                <a:solidFill>
                  <a:srgbClr val="000000"/>
                </a:solidFill>
                <a:latin typeface="Calibri"/>
                <a:ea typeface="Calibri"/>
                <a:cs typeface="Calibri"/>
                <a:sym typeface="Calibri"/>
              </a:rPr>
              <a:t>DDD3ERT	</a:t>
            </a:r>
            <a:r>
              <a:rPr lang="es-ES" sz="1000" b="0" i="0" u="none" strike="noStrike" cap="none">
                <a:solidFill>
                  <a:srgbClr val="000000"/>
                </a:solidFill>
                <a:latin typeface="Calibri"/>
                <a:ea typeface="Calibri"/>
                <a:cs typeface="Calibri"/>
                <a:sym typeface="Calibri"/>
              </a:rPr>
              <a:t>0,4 0,1 0,2</a:t>
            </a:r>
            <a:endParaRPr sz="1000" b="0" i="0" u="none" strike="noStrike" cap="none">
              <a:solidFill>
                <a:srgbClr val="000000"/>
              </a:solidFill>
              <a:latin typeface="Calibri"/>
              <a:ea typeface="Calibri"/>
              <a:cs typeface="Calibri"/>
              <a:sym typeface="Calibri"/>
            </a:endParaRPr>
          </a:p>
          <a:p>
            <a:pPr marL="12700" marR="0" lvl="0" indent="0" algn="l" rtl="0">
              <a:lnSpc>
                <a:spcPct val="100000"/>
              </a:lnSpc>
              <a:spcBef>
                <a:spcPts val="360"/>
              </a:spcBef>
              <a:spcAft>
                <a:spcPts val="0"/>
              </a:spcAft>
              <a:buClr>
                <a:srgbClr val="000000"/>
              </a:buClr>
              <a:buSzPts val="1000"/>
              <a:buFont typeface="Calibri"/>
              <a:buNone/>
            </a:pPr>
            <a:r>
              <a:rPr lang="es-ES" sz="1000" b="0" i="0" u="none" strike="noStrike" cap="none">
                <a:solidFill>
                  <a:srgbClr val="000000"/>
                </a:solidFill>
                <a:latin typeface="Calibri"/>
                <a:ea typeface="Calibri"/>
                <a:cs typeface="Calibri"/>
                <a:sym typeface="Calibri"/>
              </a:rPr>
              <a:t>DDD4MEM 11,2 11,1 14,6</a:t>
            </a:r>
            <a:endParaRPr sz="1000" b="0" i="0" u="none" strike="noStrike" cap="none">
              <a:solidFill>
                <a:srgbClr val="000000"/>
              </a:solidFill>
              <a:latin typeface="Calibri"/>
              <a:ea typeface="Calibri"/>
              <a:cs typeface="Calibri"/>
              <a:sym typeface="Calibri"/>
            </a:endParaRPr>
          </a:p>
          <a:p>
            <a:pPr marL="12700" marR="0" lvl="0" indent="0" algn="l" rtl="0">
              <a:lnSpc>
                <a:spcPct val="100000"/>
              </a:lnSpc>
              <a:spcBef>
                <a:spcPts val="359"/>
              </a:spcBef>
              <a:spcAft>
                <a:spcPts val="0"/>
              </a:spcAft>
              <a:buClr>
                <a:srgbClr val="000000"/>
              </a:buClr>
              <a:buSzPts val="1000"/>
              <a:buFont typeface="Calibri"/>
              <a:buNone/>
            </a:pPr>
            <a:r>
              <a:rPr lang="es-ES" sz="1000" b="0" i="0" u="none" strike="noStrike" cap="none">
                <a:solidFill>
                  <a:srgbClr val="000000"/>
                </a:solidFill>
                <a:latin typeface="Calibri"/>
                <a:ea typeface="Calibri"/>
                <a:cs typeface="Calibri"/>
                <a:sym typeface="Calibri"/>
              </a:rPr>
              <a:t>DDD5PTZ	12,7 13,5 18,2</a:t>
            </a:r>
            <a:endParaRPr sz="1000" b="0" i="0" u="none" strike="noStrike" cap="none">
              <a:solidFill>
                <a:srgbClr val="000000"/>
              </a:solidFill>
              <a:latin typeface="Calibri"/>
              <a:ea typeface="Calibri"/>
              <a:cs typeface="Calibri"/>
              <a:sym typeface="Calibri"/>
            </a:endParaRPr>
          </a:p>
        </p:txBody>
      </p:sp>
      <p:graphicFrame>
        <p:nvGraphicFramePr>
          <p:cNvPr id="1640" name="Google Shape;1640;p32"/>
          <p:cNvGraphicFramePr/>
          <p:nvPr/>
        </p:nvGraphicFramePr>
        <p:xfrm>
          <a:off x="2645664" y="6138671"/>
          <a:ext cx="3000000" cy="3000000"/>
        </p:xfrm>
        <a:graphic>
          <a:graphicData uri="http://schemas.openxmlformats.org/drawingml/2006/table">
            <a:tbl>
              <a:tblPr firstRow="1" bandRow="1">
                <a:noFill/>
                <a:tableStyleId>{5119FD41-E7C3-46CD-94E2-ADE6B2B82455}</a:tableStyleId>
              </a:tblPr>
              <a:tblGrid>
                <a:gridCol w="161300">
                  <a:extLst>
                    <a:ext uri="{9D8B030D-6E8A-4147-A177-3AD203B41FA5}">
                      <a16:colId xmlns:a16="http://schemas.microsoft.com/office/drawing/2014/main" val="20000"/>
                    </a:ext>
                  </a:extLst>
                </a:gridCol>
                <a:gridCol w="760100">
                  <a:extLst>
                    <a:ext uri="{9D8B030D-6E8A-4147-A177-3AD203B41FA5}">
                      <a16:colId xmlns:a16="http://schemas.microsoft.com/office/drawing/2014/main" val="20001"/>
                    </a:ext>
                  </a:extLst>
                </a:gridCol>
                <a:gridCol w="272425">
                  <a:extLst>
                    <a:ext uri="{9D8B030D-6E8A-4147-A177-3AD203B41FA5}">
                      <a16:colId xmlns:a16="http://schemas.microsoft.com/office/drawing/2014/main" val="20002"/>
                    </a:ext>
                  </a:extLst>
                </a:gridCol>
                <a:gridCol w="272425">
                  <a:extLst>
                    <a:ext uri="{9D8B030D-6E8A-4147-A177-3AD203B41FA5}">
                      <a16:colId xmlns:a16="http://schemas.microsoft.com/office/drawing/2014/main" val="20003"/>
                    </a:ext>
                  </a:extLst>
                </a:gridCol>
                <a:gridCol w="272425">
                  <a:extLst>
                    <a:ext uri="{9D8B030D-6E8A-4147-A177-3AD203B41FA5}">
                      <a16:colId xmlns:a16="http://schemas.microsoft.com/office/drawing/2014/main" val="20004"/>
                    </a:ext>
                  </a:extLst>
                </a:gridCol>
              </a:tblGrid>
              <a:tr h="196600">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tc>
                <a:tc>
                  <a:txBody>
                    <a:bodyPr/>
                    <a:lstStyle/>
                    <a:p>
                      <a:pPr marL="149225" marR="0" lvl="0" indent="0" algn="l" rtl="0">
                        <a:lnSpc>
                          <a:spcPct val="100000"/>
                        </a:lnSpc>
                        <a:spcBef>
                          <a:spcPts val="0"/>
                        </a:spcBef>
                        <a:spcAft>
                          <a:spcPts val="0"/>
                        </a:spcAft>
                        <a:buNone/>
                      </a:pPr>
                      <a:r>
                        <a:rPr lang="es-ES" sz="1000" u="none" strike="noStrike" cap="none">
                          <a:latin typeface="Calibri"/>
                          <a:ea typeface="Calibri"/>
                          <a:cs typeface="Calibri"/>
                          <a:sym typeface="Calibri"/>
                        </a:rPr>
                        <a:t>DDD6VAN</a:t>
                      </a:r>
                      <a:endParaRPr sz="1000" u="none" strike="noStrike" cap="none">
                        <a:latin typeface="Calibri"/>
                        <a:ea typeface="Calibri"/>
                        <a:cs typeface="Calibri"/>
                        <a:sym typeface="Calibri"/>
                      </a:endParaRPr>
                    </a:p>
                  </a:txBody>
                  <a:tcPr marL="0" marR="0" marT="4450" marB="0"/>
                </a:tc>
                <a:tc>
                  <a:txBody>
                    <a:bodyPr/>
                    <a:lstStyle/>
                    <a:p>
                      <a:pPr marL="56514" marR="0" lvl="0" indent="0" algn="l" rtl="0">
                        <a:lnSpc>
                          <a:spcPct val="100000"/>
                        </a:lnSpc>
                        <a:spcBef>
                          <a:spcPts val="0"/>
                        </a:spcBef>
                        <a:spcAft>
                          <a:spcPts val="0"/>
                        </a:spcAft>
                        <a:buNone/>
                      </a:pPr>
                      <a:r>
                        <a:rPr lang="es-ES" sz="1000" u="none" strike="noStrike" cap="none">
                          <a:latin typeface="Calibri"/>
                          <a:ea typeface="Calibri"/>
                          <a:cs typeface="Calibri"/>
                          <a:sym typeface="Calibri"/>
                        </a:rPr>
                        <a:t>7,7</a:t>
                      </a:r>
                      <a:endParaRPr sz="1000" u="none" strike="noStrike" cap="none">
                        <a:latin typeface="Calibri"/>
                        <a:ea typeface="Calibri"/>
                        <a:cs typeface="Calibri"/>
                        <a:sym typeface="Calibri"/>
                      </a:endParaRPr>
                    </a:p>
                  </a:txBody>
                  <a:tcPr marL="0" marR="0" marT="8250" marB="0"/>
                </a:tc>
                <a:tc>
                  <a:txBody>
                    <a:bodyPr/>
                    <a:lstStyle/>
                    <a:p>
                      <a:pPr marL="635" marR="0" lvl="0" indent="0" algn="ctr" rtl="0">
                        <a:lnSpc>
                          <a:spcPct val="100000"/>
                        </a:lnSpc>
                        <a:spcBef>
                          <a:spcPts val="0"/>
                        </a:spcBef>
                        <a:spcAft>
                          <a:spcPts val="0"/>
                        </a:spcAft>
                        <a:buNone/>
                      </a:pPr>
                      <a:r>
                        <a:rPr lang="es-ES" sz="1000" u="none" strike="noStrike" cap="none">
                          <a:latin typeface="Calibri"/>
                          <a:ea typeface="Calibri"/>
                          <a:cs typeface="Calibri"/>
                          <a:sym typeface="Calibri"/>
                        </a:rPr>
                        <a:t>5,4</a:t>
                      </a:r>
                      <a:endParaRPr sz="1000" u="none" strike="noStrike" cap="none">
                        <a:latin typeface="Calibri"/>
                        <a:ea typeface="Calibri"/>
                        <a:cs typeface="Calibri"/>
                        <a:sym typeface="Calibri"/>
                      </a:endParaRPr>
                    </a:p>
                  </a:txBody>
                  <a:tcPr marL="0" marR="0" marT="8250" marB="0"/>
                </a:tc>
                <a:tc>
                  <a:txBody>
                    <a:bodyPr/>
                    <a:lstStyle/>
                    <a:p>
                      <a:pPr marL="0" marR="15875" lvl="0" indent="0" algn="r" rtl="0">
                        <a:lnSpc>
                          <a:spcPct val="100000"/>
                        </a:lnSpc>
                        <a:spcBef>
                          <a:spcPts val="0"/>
                        </a:spcBef>
                        <a:spcAft>
                          <a:spcPts val="0"/>
                        </a:spcAft>
                        <a:buNone/>
                      </a:pPr>
                      <a:r>
                        <a:rPr lang="es-ES" sz="1000" u="none" strike="noStrike" cap="none">
                          <a:latin typeface="Calibri"/>
                          <a:ea typeface="Calibri"/>
                          <a:cs typeface="Calibri"/>
                          <a:sym typeface="Calibri"/>
                        </a:rPr>
                        <a:t>11,0</a:t>
                      </a:r>
                      <a:endParaRPr sz="1000" u="none" strike="noStrike" cap="none">
                        <a:latin typeface="Calibri"/>
                        <a:ea typeface="Calibri"/>
                        <a:cs typeface="Calibri"/>
                        <a:sym typeface="Calibri"/>
                      </a:endParaRPr>
                    </a:p>
                  </a:txBody>
                  <a:tcPr marL="0" marR="0" marT="8250" marB="0"/>
                </a:tc>
                <a:extLst>
                  <a:ext uri="{0D108BD9-81ED-4DB2-BD59-A6C34878D82A}">
                    <a16:rowId xmlns:a16="http://schemas.microsoft.com/office/drawing/2014/main" val="10000"/>
                  </a:ext>
                </a:extLst>
              </a:tr>
              <a:tr h="198125">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R w="9525" cap="flat" cmpd="sng">
                      <a:solidFill>
                        <a:srgbClr val="8FA1D3"/>
                      </a:solidFill>
                      <a:prstDash val="solid"/>
                      <a:round/>
                      <a:headEnd type="none" w="sm" len="sm"/>
                      <a:tailEnd type="none" w="sm" len="sm"/>
                    </a:lnR>
                  </a:tcPr>
                </a:tc>
                <a:tc>
                  <a:txBody>
                    <a:bodyPr/>
                    <a:lstStyle/>
                    <a:p>
                      <a:pPr marL="149225" marR="0" lvl="0" indent="0" algn="l" rtl="0">
                        <a:lnSpc>
                          <a:spcPct val="100000"/>
                        </a:lnSpc>
                        <a:spcBef>
                          <a:spcPts val="0"/>
                        </a:spcBef>
                        <a:spcAft>
                          <a:spcPts val="0"/>
                        </a:spcAft>
                        <a:buNone/>
                      </a:pPr>
                      <a:r>
                        <a:rPr lang="es-ES" sz="1000" u="none" strike="noStrike" cap="none">
                          <a:latin typeface="Calibri"/>
                          <a:ea typeface="Calibri"/>
                          <a:cs typeface="Calibri"/>
                          <a:sym typeface="Calibri"/>
                        </a:rPr>
                        <a:t>DDD2FEP</a:t>
                      </a:r>
                      <a:endParaRPr sz="1000" u="none" strike="noStrike" cap="none">
                        <a:latin typeface="Calibri"/>
                        <a:ea typeface="Calibri"/>
                        <a:cs typeface="Calibri"/>
                        <a:sym typeface="Calibri"/>
                      </a:endParaRPr>
                    </a:p>
                  </a:txBody>
                  <a:tcPr marL="0" marR="0" marT="6350" marB="0">
                    <a:lnL w="9525" cap="flat" cmpd="sng">
                      <a:solidFill>
                        <a:srgbClr val="8FA1D3"/>
                      </a:solidFill>
                      <a:prstDash val="solid"/>
                      <a:round/>
                      <a:headEnd type="none" w="sm" len="sm"/>
                      <a:tailEnd type="none" w="sm" len="sm"/>
                    </a:lnL>
                  </a:tcPr>
                </a:tc>
                <a:tc>
                  <a:txBody>
                    <a:bodyPr/>
                    <a:lstStyle/>
                    <a:p>
                      <a:pPr marL="56514" marR="0" lvl="0" indent="0" algn="l" rtl="0">
                        <a:lnSpc>
                          <a:spcPct val="100000"/>
                        </a:lnSpc>
                        <a:spcBef>
                          <a:spcPts val="0"/>
                        </a:spcBef>
                        <a:spcAft>
                          <a:spcPts val="0"/>
                        </a:spcAft>
                        <a:buNone/>
                      </a:pPr>
                      <a:r>
                        <a:rPr lang="es-ES" sz="1000" u="none" strike="noStrike" cap="none">
                          <a:latin typeface="Calibri"/>
                          <a:ea typeface="Calibri"/>
                          <a:cs typeface="Calibri"/>
                          <a:sym typeface="Calibri"/>
                        </a:rPr>
                        <a:t>4,2</a:t>
                      </a:r>
                      <a:endParaRPr sz="1000" u="none" strike="noStrike" cap="none">
                        <a:latin typeface="Calibri"/>
                        <a:ea typeface="Calibri"/>
                        <a:cs typeface="Calibri"/>
                        <a:sym typeface="Calibri"/>
                      </a:endParaRPr>
                    </a:p>
                  </a:txBody>
                  <a:tcPr marL="0" marR="0" marT="9525" marB="0"/>
                </a:tc>
                <a:tc>
                  <a:txBody>
                    <a:bodyPr/>
                    <a:lstStyle/>
                    <a:p>
                      <a:pPr marL="635" marR="0" lvl="0" indent="0" algn="ctr" rtl="0">
                        <a:lnSpc>
                          <a:spcPct val="100000"/>
                        </a:lnSpc>
                        <a:spcBef>
                          <a:spcPts val="0"/>
                        </a:spcBef>
                        <a:spcAft>
                          <a:spcPts val="0"/>
                        </a:spcAft>
                        <a:buNone/>
                      </a:pPr>
                      <a:r>
                        <a:rPr lang="es-ES" sz="1000" u="none" strike="noStrike" cap="none">
                          <a:latin typeface="Calibri"/>
                          <a:ea typeface="Calibri"/>
                          <a:cs typeface="Calibri"/>
                          <a:sym typeface="Calibri"/>
                        </a:rPr>
                        <a:t>3,9</a:t>
                      </a:r>
                      <a:endParaRPr sz="1000" u="none" strike="noStrike" cap="none">
                        <a:latin typeface="Calibri"/>
                        <a:ea typeface="Calibri"/>
                        <a:cs typeface="Calibri"/>
                        <a:sym typeface="Calibri"/>
                      </a:endParaRPr>
                    </a:p>
                  </a:txBody>
                  <a:tcPr marL="0" marR="0" marT="9525" marB="0"/>
                </a:tc>
                <a:tc>
                  <a:txBody>
                    <a:bodyPr/>
                    <a:lstStyle/>
                    <a:p>
                      <a:pPr marL="0" marR="47625" lvl="0" indent="0" algn="r" rtl="0">
                        <a:lnSpc>
                          <a:spcPct val="100000"/>
                        </a:lnSpc>
                        <a:spcBef>
                          <a:spcPts val="0"/>
                        </a:spcBef>
                        <a:spcAft>
                          <a:spcPts val="0"/>
                        </a:spcAft>
                        <a:buNone/>
                      </a:pPr>
                      <a:r>
                        <a:rPr lang="es-ES" sz="1000" u="none" strike="noStrike" cap="none">
                          <a:latin typeface="Calibri"/>
                          <a:ea typeface="Calibri"/>
                          <a:cs typeface="Calibri"/>
                          <a:sym typeface="Calibri"/>
                        </a:rPr>
                        <a:t>4,6</a:t>
                      </a:r>
                      <a:endParaRPr sz="1000" u="none" strike="noStrike" cap="none">
                        <a:latin typeface="Calibri"/>
                        <a:ea typeface="Calibri"/>
                        <a:cs typeface="Calibri"/>
                        <a:sym typeface="Calibri"/>
                      </a:endParaRPr>
                    </a:p>
                  </a:txBody>
                  <a:tcPr marL="0" marR="0" marT="9525" marB="0"/>
                </a:tc>
                <a:extLst>
                  <a:ext uri="{0D108BD9-81ED-4DB2-BD59-A6C34878D82A}">
                    <a16:rowId xmlns:a16="http://schemas.microsoft.com/office/drawing/2014/main" val="10001"/>
                  </a:ext>
                </a:extLst>
              </a:tr>
            </a:tbl>
          </a:graphicData>
        </a:graphic>
      </p:graphicFrame>
      <p:sp>
        <p:nvSpPr>
          <p:cNvPr id="1641" name="Google Shape;1641;p32"/>
          <p:cNvSpPr/>
          <p:nvPr/>
        </p:nvSpPr>
        <p:spPr>
          <a:xfrm>
            <a:off x="3567684" y="6335267"/>
            <a:ext cx="0" cy="198120"/>
          </a:xfrm>
          <a:custGeom>
            <a:avLst/>
            <a:gdLst/>
            <a:ahLst/>
            <a:cxnLst/>
            <a:rect l="l" t="t" r="r" b="b"/>
            <a:pathLst>
              <a:path w="120000" h="198120" extrusionOk="0">
                <a:moveTo>
                  <a:pt x="0" y="0"/>
                </a:moveTo>
                <a:lnTo>
                  <a:pt x="0" y="198119"/>
                </a:lnTo>
              </a:path>
              <a:path w="120000" h="198120" extrusionOk="0">
                <a:moveTo>
                  <a:pt x="0" y="0"/>
                </a:moveTo>
                <a:lnTo>
                  <a:pt x="0" y="198119"/>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42" name="Google Shape;1642;p32"/>
          <p:cNvSpPr/>
          <p:nvPr/>
        </p:nvSpPr>
        <p:spPr>
          <a:xfrm>
            <a:off x="3840479" y="6335267"/>
            <a:ext cx="0" cy="198120"/>
          </a:xfrm>
          <a:custGeom>
            <a:avLst/>
            <a:gdLst/>
            <a:ahLst/>
            <a:cxnLst/>
            <a:rect l="l" t="t" r="r" b="b"/>
            <a:pathLst>
              <a:path w="120000" h="198120" extrusionOk="0">
                <a:moveTo>
                  <a:pt x="0" y="0"/>
                </a:moveTo>
                <a:lnTo>
                  <a:pt x="0" y="198119"/>
                </a:lnTo>
              </a:path>
              <a:path w="120000" h="198120" extrusionOk="0">
                <a:moveTo>
                  <a:pt x="0" y="0"/>
                </a:moveTo>
                <a:lnTo>
                  <a:pt x="0" y="198119"/>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43" name="Google Shape;1643;p32"/>
          <p:cNvSpPr/>
          <p:nvPr/>
        </p:nvSpPr>
        <p:spPr>
          <a:xfrm>
            <a:off x="4113276" y="6335267"/>
            <a:ext cx="0" cy="198120"/>
          </a:xfrm>
          <a:custGeom>
            <a:avLst/>
            <a:gdLst/>
            <a:ahLst/>
            <a:cxnLst/>
            <a:rect l="l" t="t" r="r" b="b"/>
            <a:pathLst>
              <a:path w="120000" h="198120" extrusionOk="0">
                <a:moveTo>
                  <a:pt x="0" y="0"/>
                </a:moveTo>
                <a:lnTo>
                  <a:pt x="0" y="198119"/>
                </a:lnTo>
              </a:path>
              <a:path w="120000" h="198120" extrusionOk="0">
                <a:moveTo>
                  <a:pt x="0" y="0"/>
                </a:moveTo>
                <a:lnTo>
                  <a:pt x="0" y="198119"/>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44" name="Google Shape;1644;p32"/>
          <p:cNvSpPr/>
          <p:nvPr/>
        </p:nvSpPr>
        <p:spPr>
          <a:xfrm>
            <a:off x="4386071" y="6335267"/>
            <a:ext cx="0" cy="198120"/>
          </a:xfrm>
          <a:custGeom>
            <a:avLst/>
            <a:gdLst/>
            <a:ahLst/>
            <a:cxnLst/>
            <a:rect l="l" t="t" r="r" b="b"/>
            <a:pathLst>
              <a:path w="120000" h="198120" extrusionOk="0">
                <a:moveTo>
                  <a:pt x="0" y="0"/>
                </a:moveTo>
                <a:lnTo>
                  <a:pt x="0" y="198119"/>
                </a:lnTo>
              </a:path>
              <a:path w="120000" h="198120" extrusionOk="0">
                <a:moveTo>
                  <a:pt x="0" y="0"/>
                </a:moveTo>
                <a:lnTo>
                  <a:pt x="0" y="198119"/>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1645" name="Google Shape;1645;p32"/>
          <p:cNvGrpSpPr/>
          <p:nvPr/>
        </p:nvGrpSpPr>
        <p:grpSpPr>
          <a:xfrm>
            <a:off x="2645664" y="6138671"/>
            <a:ext cx="4200525" cy="394970"/>
            <a:chOff x="2645664" y="6138671"/>
            <a:chExt cx="4200525" cy="394970"/>
          </a:xfrm>
        </p:grpSpPr>
        <p:sp>
          <p:nvSpPr>
            <p:cNvPr id="1646" name="Google Shape;1646;p32"/>
            <p:cNvSpPr/>
            <p:nvPr/>
          </p:nvSpPr>
          <p:spPr>
            <a:xfrm>
              <a:off x="2645664" y="6138671"/>
              <a:ext cx="4200525" cy="394970"/>
            </a:xfrm>
            <a:custGeom>
              <a:avLst/>
              <a:gdLst/>
              <a:ahLst/>
              <a:cxnLst/>
              <a:rect l="l" t="t" r="r" b="b"/>
              <a:pathLst>
                <a:path w="4200525" h="394970" extrusionOk="0">
                  <a:moveTo>
                    <a:pt x="0" y="196595"/>
                  </a:moveTo>
                  <a:lnTo>
                    <a:pt x="0" y="394715"/>
                  </a:lnTo>
                </a:path>
                <a:path w="4200525" h="394970" extrusionOk="0">
                  <a:moveTo>
                    <a:pt x="0" y="394715"/>
                  </a:moveTo>
                  <a:lnTo>
                    <a:pt x="4200144" y="394715"/>
                  </a:lnTo>
                </a:path>
                <a:path w="4200525" h="394970" extrusionOk="0">
                  <a:moveTo>
                    <a:pt x="0" y="0"/>
                  </a:moveTo>
                  <a:lnTo>
                    <a:pt x="4200144" y="0"/>
                  </a:lnTo>
                </a:path>
                <a:path w="4200525" h="394970" extrusionOk="0">
                  <a:moveTo>
                    <a:pt x="2014727" y="0"/>
                  </a:moveTo>
                  <a:lnTo>
                    <a:pt x="2014727" y="196595"/>
                  </a:lnTo>
                </a:path>
                <a:path w="4200525" h="394970" extrusionOk="0">
                  <a:moveTo>
                    <a:pt x="2014727" y="0"/>
                  </a:moveTo>
                  <a:lnTo>
                    <a:pt x="2014727" y="196595"/>
                  </a:lnTo>
                </a:path>
                <a:path w="4200525" h="394970" extrusionOk="0">
                  <a:moveTo>
                    <a:pt x="2287524" y="0"/>
                  </a:moveTo>
                  <a:lnTo>
                    <a:pt x="2287524" y="196595"/>
                  </a:lnTo>
                </a:path>
                <a:path w="4200525" h="394970" extrusionOk="0">
                  <a:moveTo>
                    <a:pt x="2287524" y="0"/>
                  </a:moveTo>
                  <a:lnTo>
                    <a:pt x="2287524" y="196595"/>
                  </a:lnTo>
                </a:path>
                <a:path w="4200525" h="394970" extrusionOk="0">
                  <a:moveTo>
                    <a:pt x="2560320" y="0"/>
                  </a:moveTo>
                  <a:lnTo>
                    <a:pt x="2560320" y="196595"/>
                  </a:lnTo>
                </a:path>
                <a:path w="4200525" h="394970" extrusionOk="0">
                  <a:moveTo>
                    <a:pt x="2560320" y="0"/>
                  </a:moveTo>
                  <a:lnTo>
                    <a:pt x="2560320" y="196595"/>
                  </a:lnTo>
                </a:path>
                <a:path w="4200525" h="394970" extrusionOk="0">
                  <a:moveTo>
                    <a:pt x="2833116" y="0"/>
                  </a:moveTo>
                  <a:lnTo>
                    <a:pt x="2833116" y="196595"/>
                  </a:lnTo>
                </a:path>
                <a:path w="4200525" h="394970" extrusionOk="0">
                  <a:moveTo>
                    <a:pt x="2833116" y="0"/>
                  </a:moveTo>
                  <a:lnTo>
                    <a:pt x="2833116" y="196595"/>
                  </a:lnTo>
                </a:path>
                <a:path w="4200525" h="394970" extrusionOk="0">
                  <a:moveTo>
                    <a:pt x="3107436" y="0"/>
                  </a:moveTo>
                  <a:lnTo>
                    <a:pt x="3107436" y="196595"/>
                  </a:lnTo>
                </a:path>
                <a:path w="4200525" h="394970" extrusionOk="0">
                  <a:moveTo>
                    <a:pt x="3107436" y="0"/>
                  </a:moveTo>
                  <a:lnTo>
                    <a:pt x="3107436" y="196595"/>
                  </a:lnTo>
                </a:path>
                <a:path w="4200525" h="394970" extrusionOk="0">
                  <a:moveTo>
                    <a:pt x="3380232" y="0"/>
                  </a:moveTo>
                  <a:lnTo>
                    <a:pt x="3380232" y="196595"/>
                  </a:lnTo>
                </a:path>
                <a:path w="4200525" h="394970" extrusionOk="0">
                  <a:moveTo>
                    <a:pt x="3380232" y="0"/>
                  </a:moveTo>
                  <a:lnTo>
                    <a:pt x="3380232" y="196595"/>
                  </a:lnTo>
                </a:path>
                <a:path w="4200525" h="394970" extrusionOk="0">
                  <a:moveTo>
                    <a:pt x="3653028" y="0"/>
                  </a:moveTo>
                  <a:lnTo>
                    <a:pt x="3653028" y="196595"/>
                  </a:lnTo>
                </a:path>
                <a:path w="4200525" h="394970" extrusionOk="0">
                  <a:moveTo>
                    <a:pt x="3653028" y="0"/>
                  </a:moveTo>
                  <a:lnTo>
                    <a:pt x="3653028" y="196595"/>
                  </a:lnTo>
                </a:path>
                <a:path w="4200525" h="394970" extrusionOk="0">
                  <a:moveTo>
                    <a:pt x="3925824" y="0"/>
                  </a:moveTo>
                  <a:lnTo>
                    <a:pt x="3925824" y="196595"/>
                  </a:lnTo>
                </a:path>
                <a:path w="4200525" h="394970" extrusionOk="0">
                  <a:moveTo>
                    <a:pt x="3925824" y="0"/>
                  </a:moveTo>
                  <a:lnTo>
                    <a:pt x="3925824" y="196595"/>
                  </a:lnTo>
                </a:path>
                <a:path w="4200525" h="394970" extrusionOk="0">
                  <a:moveTo>
                    <a:pt x="4200144" y="0"/>
                  </a:moveTo>
                  <a:lnTo>
                    <a:pt x="4200144" y="196595"/>
                  </a:lnTo>
                </a:path>
                <a:path w="4200525" h="394970" extrusionOk="0">
                  <a:moveTo>
                    <a:pt x="4200144" y="0"/>
                  </a:moveTo>
                  <a:lnTo>
                    <a:pt x="4200144" y="196595"/>
                  </a:lnTo>
                </a:path>
                <a:path w="4200525" h="394970" extrusionOk="0">
                  <a:moveTo>
                    <a:pt x="0" y="0"/>
                  </a:moveTo>
                  <a:lnTo>
                    <a:pt x="0" y="196595"/>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47" name="Google Shape;1647;p32"/>
            <p:cNvPicPr preferRelativeResize="0"/>
            <p:nvPr/>
          </p:nvPicPr>
          <p:blipFill rotWithShape="1">
            <a:blip r:embed="rId6">
              <a:alphaModFix/>
            </a:blip>
            <a:srcRect/>
            <a:stretch/>
          </p:blipFill>
          <p:spPr>
            <a:xfrm>
              <a:off x="2686050" y="6191884"/>
              <a:ext cx="243839" cy="82550"/>
            </a:xfrm>
            <a:prstGeom prst="rect">
              <a:avLst/>
            </a:prstGeom>
            <a:noFill/>
            <a:ln>
              <a:noFill/>
            </a:ln>
          </p:spPr>
        </p:pic>
        <p:sp>
          <p:nvSpPr>
            <p:cNvPr id="1648" name="Google Shape;1648;p32"/>
            <p:cNvSpPr/>
            <p:nvPr/>
          </p:nvSpPr>
          <p:spPr>
            <a:xfrm>
              <a:off x="2645664" y="6138671"/>
              <a:ext cx="4200525" cy="394970"/>
            </a:xfrm>
            <a:custGeom>
              <a:avLst/>
              <a:gdLst/>
              <a:ahLst/>
              <a:cxnLst/>
              <a:rect l="l" t="t" r="r" b="b"/>
              <a:pathLst>
                <a:path w="4200525" h="394970" extrusionOk="0">
                  <a:moveTo>
                    <a:pt x="922020" y="0"/>
                  </a:moveTo>
                  <a:lnTo>
                    <a:pt x="922020" y="196595"/>
                  </a:lnTo>
                </a:path>
                <a:path w="4200525" h="394970" extrusionOk="0">
                  <a:moveTo>
                    <a:pt x="922020" y="0"/>
                  </a:moveTo>
                  <a:lnTo>
                    <a:pt x="922020" y="196595"/>
                  </a:lnTo>
                </a:path>
                <a:path w="4200525" h="394970" extrusionOk="0">
                  <a:moveTo>
                    <a:pt x="1194815" y="0"/>
                  </a:moveTo>
                  <a:lnTo>
                    <a:pt x="1194815" y="196595"/>
                  </a:lnTo>
                </a:path>
                <a:path w="4200525" h="394970" extrusionOk="0">
                  <a:moveTo>
                    <a:pt x="1194815" y="0"/>
                  </a:moveTo>
                  <a:lnTo>
                    <a:pt x="1194815" y="196595"/>
                  </a:lnTo>
                </a:path>
                <a:path w="4200525" h="394970" extrusionOk="0">
                  <a:moveTo>
                    <a:pt x="1467612" y="0"/>
                  </a:moveTo>
                  <a:lnTo>
                    <a:pt x="1467612" y="196595"/>
                  </a:lnTo>
                </a:path>
                <a:path w="4200525" h="394970" extrusionOk="0">
                  <a:moveTo>
                    <a:pt x="1467612" y="0"/>
                  </a:moveTo>
                  <a:lnTo>
                    <a:pt x="1467612" y="196595"/>
                  </a:lnTo>
                </a:path>
                <a:path w="4200525" h="394970" extrusionOk="0">
                  <a:moveTo>
                    <a:pt x="1740408" y="0"/>
                  </a:moveTo>
                  <a:lnTo>
                    <a:pt x="1740408" y="196595"/>
                  </a:lnTo>
                </a:path>
                <a:path w="4200525" h="394970" extrusionOk="0">
                  <a:moveTo>
                    <a:pt x="1740408" y="0"/>
                  </a:moveTo>
                  <a:lnTo>
                    <a:pt x="1740408" y="196595"/>
                  </a:lnTo>
                </a:path>
                <a:path w="4200525" h="394970" extrusionOk="0">
                  <a:moveTo>
                    <a:pt x="0" y="196595"/>
                  </a:moveTo>
                  <a:lnTo>
                    <a:pt x="4200144" y="196595"/>
                  </a:lnTo>
                </a:path>
                <a:path w="4200525" h="394970" extrusionOk="0">
                  <a:moveTo>
                    <a:pt x="2014727" y="196595"/>
                  </a:moveTo>
                  <a:lnTo>
                    <a:pt x="2014727" y="394715"/>
                  </a:lnTo>
                </a:path>
                <a:path w="4200525" h="394970" extrusionOk="0">
                  <a:moveTo>
                    <a:pt x="2014727" y="196595"/>
                  </a:moveTo>
                  <a:lnTo>
                    <a:pt x="2014727" y="394715"/>
                  </a:lnTo>
                </a:path>
                <a:path w="4200525" h="394970" extrusionOk="0">
                  <a:moveTo>
                    <a:pt x="2287524" y="196595"/>
                  </a:moveTo>
                  <a:lnTo>
                    <a:pt x="2287524" y="394715"/>
                  </a:lnTo>
                </a:path>
                <a:path w="4200525" h="394970" extrusionOk="0">
                  <a:moveTo>
                    <a:pt x="2287524" y="196595"/>
                  </a:moveTo>
                  <a:lnTo>
                    <a:pt x="2287524" y="394715"/>
                  </a:lnTo>
                </a:path>
                <a:path w="4200525" h="394970" extrusionOk="0">
                  <a:moveTo>
                    <a:pt x="2560320" y="196595"/>
                  </a:moveTo>
                  <a:lnTo>
                    <a:pt x="2560320" y="394715"/>
                  </a:lnTo>
                </a:path>
                <a:path w="4200525" h="394970" extrusionOk="0">
                  <a:moveTo>
                    <a:pt x="2560320" y="196595"/>
                  </a:moveTo>
                  <a:lnTo>
                    <a:pt x="2560320" y="394715"/>
                  </a:lnTo>
                </a:path>
                <a:path w="4200525" h="394970" extrusionOk="0">
                  <a:moveTo>
                    <a:pt x="2833116" y="196595"/>
                  </a:moveTo>
                  <a:lnTo>
                    <a:pt x="2833116" y="394715"/>
                  </a:lnTo>
                </a:path>
                <a:path w="4200525" h="394970" extrusionOk="0">
                  <a:moveTo>
                    <a:pt x="2833116" y="196595"/>
                  </a:moveTo>
                  <a:lnTo>
                    <a:pt x="2833116" y="394715"/>
                  </a:lnTo>
                </a:path>
                <a:path w="4200525" h="394970" extrusionOk="0">
                  <a:moveTo>
                    <a:pt x="3107436" y="196595"/>
                  </a:moveTo>
                  <a:lnTo>
                    <a:pt x="3107436" y="394715"/>
                  </a:lnTo>
                </a:path>
                <a:path w="4200525" h="394970" extrusionOk="0">
                  <a:moveTo>
                    <a:pt x="3107436" y="196595"/>
                  </a:moveTo>
                  <a:lnTo>
                    <a:pt x="3107436" y="394715"/>
                  </a:lnTo>
                </a:path>
                <a:path w="4200525" h="394970" extrusionOk="0">
                  <a:moveTo>
                    <a:pt x="3380232" y="196595"/>
                  </a:moveTo>
                  <a:lnTo>
                    <a:pt x="3380232" y="394715"/>
                  </a:lnTo>
                </a:path>
                <a:path w="4200525" h="394970" extrusionOk="0">
                  <a:moveTo>
                    <a:pt x="3380232" y="196595"/>
                  </a:moveTo>
                  <a:lnTo>
                    <a:pt x="3380232" y="394715"/>
                  </a:lnTo>
                </a:path>
                <a:path w="4200525" h="394970" extrusionOk="0">
                  <a:moveTo>
                    <a:pt x="3653028" y="196595"/>
                  </a:moveTo>
                  <a:lnTo>
                    <a:pt x="3653028" y="394715"/>
                  </a:lnTo>
                </a:path>
                <a:path w="4200525" h="394970" extrusionOk="0">
                  <a:moveTo>
                    <a:pt x="3653028" y="196595"/>
                  </a:moveTo>
                  <a:lnTo>
                    <a:pt x="3653028" y="394715"/>
                  </a:lnTo>
                </a:path>
                <a:path w="4200525" h="394970" extrusionOk="0">
                  <a:moveTo>
                    <a:pt x="3925824" y="196595"/>
                  </a:moveTo>
                  <a:lnTo>
                    <a:pt x="3925824" y="394715"/>
                  </a:lnTo>
                </a:path>
                <a:path w="4200525" h="394970" extrusionOk="0">
                  <a:moveTo>
                    <a:pt x="3925824" y="196595"/>
                  </a:moveTo>
                  <a:lnTo>
                    <a:pt x="3925824" y="394715"/>
                  </a:lnTo>
                </a:path>
                <a:path w="4200525" h="394970" extrusionOk="0">
                  <a:moveTo>
                    <a:pt x="4200144" y="196595"/>
                  </a:moveTo>
                  <a:lnTo>
                    <a:pt x="4200144" y="394715"/>
                  </a:lnTo>
                </a:path>
                <a:path w="4200525" h="394970" extrusionOk="0">
                  <a:moveTo>
                    <a:pt x="4200144" y="196595"/>
                  </a:moveTo>
                  <a:lnTo>
                    <a:pt x="4200144" y="394715"/>
                  </a:lnTo>
                </a:path>
              </a:pathLst>
            </a:custGeom>
            <a:noFill/>
            <a:ln w="9525" cap="flat" cmpd="sng">
              <a:solidFill>
                <a:srgbClr val="88888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1649" name="Google Shape;1649;p32"/>
          <p:cNvGrpSpPr/>
          <p:nvPr/>
        </p:nvGrpSpPr>
        <p:grpSpPr>
          <a:xfrm>
            <a:off x="2686050" y="6431279"/>
            <a:ext cx="243840" cy="762"/>
            <a:chOff x="2686050" y="6431279"/>
            <a:chExt cx="243840" cy="762"/>
          </a:xfrm>
        </p:grpSpPr>
        <p:sp>
          <p:nvSpPr>
            <p:cNvPr id="1650" name="Google Shape;1650;p32"/>
            <p:cNvSpPr/>
            <p:nvPr/>
          </p:nvSpPr>
          <p:spPr>
            <a:xfrm>
              <a:off x="2686050" y="6432041"/>
              <a:ext cx="243840" cy="0"/>
            </a:xfrm>
            <a:custGeom>
              <a:avLst/>
              <a:gdLst/>
              <a:ahLst/>
              <a:cxnLst/>
              <a:rect l="l" t="t" r="r" b="b"/>
              <a:pathLst>
                <a:path w="243839" h="120000" extrusionOk="0">
                  <a:moveTo>
                    <a:pt x="0" y="0"/>
                  </a:moveTo>
                  <a:lnTo>
                    <a:pt x="243839" y="0"/>
                  </a:lnTo>
                </a:path>
              </a:pathLst>
            </a:custGeom>
            <a:noFill/>
            <a:ln w="19050" cap="flat" cmpd="sng">
              <a:solidFill>
                <a:srgbClr val="8FA1D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1" name="Google Shape;1651;p32"/>
            <p:cNvSpPr/>
            <p:nvPr/>
          </p:nvSpPr>
          <p:spPr>
            <a:xfrm>
              <a:off x="2769107" y="6431279"/>
              <a:ext cx="76200" cy="0"/>
            </a:xfrm>
            <a:custGeom>
              <a:avLst/>
              <a:gdLst/>
              <a:ahLst/>
              <a:cxnLst/>
              <a:rect l="l" t="t" r="r" b="b"/>
              <a:pathLst>
                <a:path w="76200" h="120000" extrusionOk="0">
                  <a:moveTo>
                    <a:pt x="0" y="0"/>
                  </a:moveTo>
                  <a:lnTo>
                    <a:pt x="76200" y="0"/>
                  </a:lnTo>
                </a:path>
              </a:pathLst>
            </a:custGeom>
            <a:noFill/>
            <a:ln w="9525" cap="flat" cmpd="sng">
              <a:solidFill>
                <a:srgbClr val="8FA1D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1652" name="Google Shape;1652;p32"/>
          <p:cNvGrpSpPr/>
          <p:nvPr/>
        </p:nvGrpSpPr>
        <p:grpSpPr>
          <a:xfrm>
            <a:off x="3661536" y="3931411"/>
            <a:ext cx="629666" cy="1256030"/>
            <a:chOff x="3661536" y="3931411"/>
            <a:chExt cx="629666" cy="1256030"/>
          </a:xfrm>
        </p:grpSpPr>
        <p:sp>
          <p:nvSpPr>
            <p:cNvPr id="1653" name="Google Shape;1653;p32"/>
            <p:cNvSpPr/>
            <p:nvPr/>
          </p:nvSpPr>
          <p:spPr>
            <a:xfrm>
              <a:off x="3704081" y="4862322"/>
              <a:ext cx="546100" cy="167640"/>
            </a:xfrm>
            <a:custGeom>
              <a:avLst/>
              <a:gdLst/>
              <a:ahLst/>
              <a:cxnLst/>
              <a:rect l="l" t="t" r="r" b="b"/>
              <a:pathLst>
                <a:path w="546100" h="167639" extrusionOk="0">
                  <a:moveTo>
                    <a:pt x="0" y="167639"/>
                  </a:moveTo>
                  <a:lnTo>
                    <a:pt x="272795" y="114300"/>
                  </a:lnTo>
                  <a:lnTo>
                    <a:pt x="545591" y="0"/>
                  </a:lnTo>
                </a:path>
              </a:pathLst>
            </a:custGeom>
            <a:noFill/>
            <a:ln w="19050" cap="flat" cmpd="sng">
              <a:solidFill>
                <a:srgbClr val="D26D2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4" name="Google Shape;1654;p32"/>
            <p:cNvSpPr/>
            <p:nvPr/>
          </p:nvSpPr>
          <p:spPr>
            <a:xfrm>
              <a:off x="3664711" y="4990719"/>
              <a:ext cx="76200" cy="76200"/>
            </a:xfrm>
            <a:custGeom>
              <a:avLst/>
              <a:gdLst/>
              <a:ahLst/>
              <a:cxnLst/>
              <a:rect l="l" t="t" r="r" b="b"/>
              <a:pathLst>
                <a:path w="76200" h="76200" extrusionOk="0">
                  <a:moveTo>
                    <a:pt x="76200" y="0"/>
                  </a:moveTo>
                  <a:lnTo>
                    <a:pt x="0" y="0"/>
                  </a:lnTo>
                  <a:lnTo>
                    <a:pt x="0" y="76200"/>
                  </a:lnTo>
                  <a:lnTo>
                    <a:pt x="76200" y="76200"/>
                  </a:lnTo>
                  <a:lnTo>
                    <a:pt x="76200" y="0"/>
                  </a:lnTo>
                  <a:close/>
                </a:path>
              </a:pathLst>
            </a:custGeom>
            <a:solidFill>
              <a:srgbClr val="D26D2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5" name="Google Shape;1655;p32"/>
            <p:cNvSpPr/>
            <p:nvPr/>
          </p:nvSpPr>
          <p:spPr>
            <a:xfrm>
              <a:off x="3664711" y="4990719"/>
              <a:ext cx="76200" cy="76200"/>
            </a:xfrm>
            <a:custGeom>
              <a:avLst/>
              <a:gdLst/>
              <a:ahLst/>
              <a:cxnLst/>
              <a:rect l="l" t="t" r="r" b="b"/>
              <a:pathLst>
                <a:path w="76200" h="76200" extrusionOk="0">
                  <a:moveTo>
                    <a:pt x="0" y="76200"/>
                  </a:moveTo>
                  <a:lnTo>
                    <a:pt x="76200" y="76200"/>
                  </a:lnTo>
                  <a:lnTo>
                    <a:pt x="76200" y="0"/>
                  </a:lnTo>
                  <a:lnTo>
                    <a:pt x="0" y="0"/>
                  </a:lnTo>
                  <a:lnTo>
                    <a:pt x="0" y="76200"/>
                  </a:lnTo>
                  <a:close/>
                </a:path>
              </a:pathLst>
            </a:custGeom>
            <a:noFill/>
            <a:ln w="9525" cap="flat" cmpd="sng">
              <a:solidFill>
                <a:srgbClr val="D26D2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6" name="Google Shape;1656;p32"/>
            <p:cNvSpPr/>
            <p:nvPr/>
          </p:nvSpPr>
          <p:spPr>
            <a:xfrm>
              <a:off x="3937507" y="4938902"/>
              <a:ext cx="76200" cy="76200"/>
            </a:xfrm>
            <a:custGeom>
              <a:avLst/>
              <a:gdLst/>
              <a:ahLst/>
              <a:cxnLst/>
              <a:rect l="l" t="t" r="r" b="b"/>
              <a:pathLst>
                <a:path w="76200" h="76200" extrusionOk="0">
                  <a:moveTo>
                    <a:pt x="76200" y="0"/>
                  </a:moveTo>
                  <a:lnTo>
                    <a:pt x="0" y="0"/>
                  </a:lnTo>
                  <a:lnTo>
                    <a:pt x="0" y="76200"/>
                  </a:lnTo>
                  <a:lnTo>
                    <a:pt x="76200" y="76200"/>
                  </a:lnTo>
                  <a:lnTo>
                    <a:pt x="76200" y="0"/>
                  </a:lnTo>
                  <a:close/>
                </a:path>
              </a:pathLst>
            </a:custGeom>
            <a:solidFill>
              <a:srgbClr val="D26D2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7" name="Google Shape;1657;p32"/>
            <p:cNvSpPr/>
            <p:nvPr/>
          </p:nvSpPr>
          <p:spPr>
            <a:xfrm>
              <a:off x="3937507" y="4938902"/>
              <a:ext cx="76200" cy="76200"/>
            </a:xfrm>
            <a:custGeom>
              <a:avLst/>
              <a:gdLst/>
              <a:ahLst/>
              <a:cxnLst/>
              <a:rect l="l" t="t" r="r" b="b"/>
              <a:pathLst>
                <a:path w="76200" h="76200" extrusionOk="0">
                  <a:moveTo>
                    <a:pt x="0" y="76200"/>
                  </a:moveTo>
                  <a:lnTo>
                    <a:pt x="76200" y="76200"/>
                  </a:lnTo>
                  <a:lnTo>
                    <a:pt x="76200" y="0"/>
                  </a:lnTo>
                  <a:lnTo>
                    <a:pt x="0" y="0"/>
                  </a:lnTo>
                  <a:lnTo>
                    <a:pt x="0" y="76200"/>
                  </a:lnTo>
                  <a:close/>
                </a:path>
              </a:pathLst>
            </a:custGeom>
            <a:noFill/>
            <a:ln w="9525" cap="flat" cmpd="sng">
              <a:solidFill>
                <a:srgbClr val="D26D2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8" name="Google Shape;1658;p32"/>
            <p:cNvSpPr/>
            <p:nvPr/>
          </p:nvSpPr>
          <p:spPr>
            <a:xfrm>
              <a:off x="4211827" y="4824602"/>
              <a:ext cx="76200" cy="76200"/>
            </a:xfrm>
            <a:custGeom>
              <a:avLst/>
              <a:gdLst/>
              <a:ahLst/>
              <a:cxnLst/>
              <a:rect l="l" t="t" r="r" b="b"/>
              <a:pathLst>
                <a:path w="76200" h="76200" extrusionOk="0">
                  <a:moveTo>
                    <a:pt x="76200" y="0"/>
                  </a:moveTo>
                  <a:lnTo>
                    <a:pt x="0" y="0"/>
                  </a:lnTo>
                  <a:lnTo>
                    <a:pt x="0" y="76200"/>
                  </a:lnTo>
                  <a:lnTo>
                    <a:pt x="76200" y="76200"/>
                  </a:lnTo>
                  <a:lnTo>
                    <a:pt x="76200" y="0"/>
                  </a:lnTo>
                  <a:close/>
                </a:path>
              </a:pathLst>
            </a:custGeom>
            <a:solidFill>
              <a:srgbClr val="D26D2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9" name="Google Shape;1659;p32"/>
            <p:cNvSpPr/>
            <p:nvPr/>
          </p:nvSpPr>
          <p:spPr>
            <a:xfrm>
              <a:off x="4211827" y="4824602"/>
              <a:ext cx="76200" cy="76200"/>
            </a:xfrm>
            <a:custGeom>
              <a:avLst/>
              <a:gdLst/>
              <a:ahLst/>
              <a:cxnLst/>
              <a:rect l="l" t="t" r="r" b="b"/>
              <a:pathLst>
                <a:path w="76200" h="76200" extrusionOk="0">
                  <a:moveTo>
                    <a:pt x="0" y="76200"/>
                  </a:moveTo>
                  <a:lnTo>
                    <a:pt x="76200" y="76200"/>
                  </a:lnTo>
                  <a:lnTo>
                    <a:pt x="76200" y="0"/>
                  </a:lnTo>
                  <a:lnTo>
                    <a:pt x="0" y="0"/>
                  </a:lnTo>
                  <a:lnTo>
                    <a:pt x="0" y="76200"/>
                  </a:lnTo>
                  <a:close/>
                </a:path>
              </a:pathLst>
            </a:custGeom>
            <a:noFill/>
            <a:ln w="9525" cap="flat" cmpd="sng">
              <a:solidFill>
                <a:srgbClr val="D26D2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60" name="Google Shape;1660;p32"/>
            <p:cNvSpPr/>
            <p:nvPr/>
          </p:nvSpPr>
          <p:spPr>
            <a:xfrm>
              <a:off x="3704081" y="5132069"/>
              <a:ext cx="546100" cy="13970"/>
            </a:xfrm>
            <a:custGeom>
              <a:avLst/>
              <a:gdLst/>
              <a:ahLst/>
              <a:cxnLst/>
              <a:rect l="l" t="t" r="r" b="b"/>
              <a:pathLst>
                <a:path w="546100" h="13970" extrusionOk="0">
                  <a:moveTo>
                    <a:pt x="0" y="0"/>
                  </a:moveTo>
                  <a:lnTo>
                    <a:pt x="272795" y="13715"/>
                  </a:lnTo>
                  <a:lnTo>
                    <a:pt x="545591" y="7619"/>
                  </a:lnTo>
                </a:path>
              </a:pathLst>
            </a:custGeom>
            <a:noFill/>
            <a:ln w="19050" cap="flat" cmpd="sng">
              <a:solidFill>
                <a:srgbClr val="929292"/>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61" name="Google Shape;1661;p32"/>
            <p:cNvPicPr preferRelativeResize="0"/>
            <p:nvPr/>
          </p:nvPicPr>
          <p:blipFill rotWithShape="1">
            <a:blip r:embed="rId7">
              <a:alphaModFix/>
            </a:blip>
            <a:srcRect/>
            <a:stretch/>
          </p:blipFill>
          <p:spPr>
            <a:xfrm>
              <a:off x="3661536" y="5089651"/>
              <a:ext cx="82550" cy="82550"/>
            </a:xfrm>
            <a:prstGeom prst="rect">
              <a:avLst/>
            </a:prstGeom>
            <a:noFill/>
            <a:ln>
              <a:noFill/>
            </a:ln>
          </p:spPr>
        </p:pic>
        <p:pic>
          <p:nvPicPr>
            <p:cNvPr id="1662" name="Google Shape;1662;p32"/>
            <p:cNvPicPr preferRelativeResize="0"/>
            <p:nvPr/>
          </p:nvPicPr>
          <p:blipFill rotWithShape="1">
            <a:blip r:embed="rId7">
              <a:alphaModFix/>
            </a:blip>
            <a:srcRect/>
            <a:stretch/>
          </p:blipFill>
          <p:spPr>
            <a:xfrm>
              <a:off x="3934332" y="5104891"/>
              <a:ext cx="82550" cy="82550"/>
            </a:xfrm>
            <a:prstGeom prst="rect">
              <a:avLst/>
            </a:prstGeom>
            <a:noFill/>
            <a:ln>
              <a:noFill/>
            </a:ln>
          </p:spPr>
        </p:pic>
        <p:pic>
          <p:nvPicPr>
            <p:cNvPr id="1663" name="Google Shape;1663;p32"/>
            <p:cNvPicPr preferRelativeResize="0"/>
            <p:nvPr/>
          </p:nvPicPr>
          <p:blipFill rotWithShape="1">
            <a:blip r:embed="rId7">
              <a:alphaModFix/>
            </a:blip>
            <a:srcRect/>
            <a:stretch/>
          </p:blipFill>
          <p:spPr>
            <a:xfrm>
              <a:off x="4208652" y="5098795"/>
              <a:ext cx="82550" cy="82550"/>
            </a:xfrm>
            <a:prstGeom prst="rect">
              <a:avLst/>
            </a:prstGeom>
            <a:noFill/>
            <a:ln>
              <a:noFill/>
            </a:ln>
          </p:spPr>
        </p:pic>
        <p:sp>
          <p:nvSpPr>
            <p:cNvPr id="1664" name="Google Shape;1664;p32"/>
            <p:cNvSpPr/>
            <p:nvPr/>
          </p:nvSpPr>
          <p:spPr>
            <a:xfrm>
              <a:off x="3704081" y="4202429"/>
              <a:ext cx="546100" cy="228600"/>
            </a:xfrm>
            <a:custGeom>
              <a:avLst/>
              <a:gdLst/>
              <a:ahLst/>
              <a:cxnLst/>
              <a:rect l="l" t="t" r="r" b="b"/>
              <a:pathLst>
                <a:path w="546100" h="228600" extrusionOk="0">
                  <a:moveTo>
                    <a:pt x="0" y="222504"/>
                  </a:moveTo>
                  <a:lnTo>
                    <a:pt x="272795" y="228600"/>
                  </a:lnTo>
                  <a:lnTo>
                    <a:pt x="545591" y="0"/>
                  </a:lnTo>
                </a:path>
              </a:pathLst>
            </a:custGeom>
            <a:noFill/>
            <a:ln w="19050" cap="flat" cmpd="sng">
              <a:solidFill>
                <a:srgbClr val="E1AA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65" name="Google Shape;1665;p32"/>
            <p:cNvPicPr preferRelativeResize="0"/>
            <p:nvPr/>
          </p:nvPicPr>
          <p:blipFill rotWithShape="1">
            <a:blip r:embed="rId8">
              <a:alphaModFix/>
            </a:blip>
            <a:srcRect/>
            <a:stretch/>
          </p:blipFill>
          <p:spPr>
            <a:xfrm>
              <a:off x="3661536" y="4382515"/>
              <a:ext cx="82550" cy="82550"/>
            </a:xfrm>
            <a:prstGeom prst="rect">
              <a:avLst/>
            </a:prstGeom>
            <a:noFill/>
            <a:ln>
              <a:noFill/>
            </a:ln>
          </p:spPr>
        </p:pic>
        <p:pic>
          <p:nvPicPr>
            <p:cNvPr id="1666" name="Google Shape;1666;p32"/>
            <p:cNvPicPr preferRelativeResize="0"/>
            <p:nvPr/>
          </p:nvPicPr>
          <p:blipFill rotWithShape="1">
            <a:blip r:embed="rId9">
              <a:alphaModFix/>
            </a:blip>
            <a:srcRect/>
            <a:stretch/>
          </p:blipFill>
          <p:spPr>
            <a:xfrm>
              <a:off x="3934332" y="4390135"/>
              <a:ext cx="82550" cy="82550"/>
            </a:xfrm>
            <a:prstGeom prst="rect">
              <a:avLst/>
            </a:prstGeom>
            <a:noFill/>
            <a:ln>
              <a:noFill/>
            </a:ln>
          </p:spPr>
        </p:pic>
        <p:pic>
          <p:nvPicPr>
            <p:cNvPr id="1667" name="Google Shape;1667;p32"/>
            <p:cNvPicPr preferRelativeResize="0"/>
            <p:nvPr/>
          </p:nvPicPr>
          <p:blipFill rotWithShape="1">
            <a:blip r:embed="rId8">
              <a:alphaModFix/>
            </a:blip>
            <a:srcRect/>
            <a:stretch/>
          </p:blipFill>
          <p:spPr>
            <a:xfrm>
              <a:off x="4208652" y="4160011"/>
              <a:ext cx="82550" cy="82550"/>
            </a:xfrm>
            <a:prstGeom prst="rect">
              <a:avLst/>
            </a:prstGeom>
            <a:noFill/>
            <a:ln>
              <a:noFill/>
            </a:ln>
          </p:spPr>
        </p:pic>
        <p:sp>
          <p:nvSpPr>
            <p:cNvPr id="1668" name="Google Shape;1668;p32"/>
            <p:cNvSpPr/>
            <p:nvPr/>
          </p:nvSpPr>
          <p:spPr>
            <a:xfrm>
              <a:off x="3704081" y="3973829"/>
              <a:ext cx="546100" cy="355600"/>
            </a:xfrm>
            <a:custGeom>
              <a:avLst/>
              <a:gdLst/>
              <a:ahLst/>
              <a:cxnLst/>
              <a:rect l="l" t="t" r="r" b="b"/>
              <a:pathLst>
                <a:path w="546100" h="355600" extrusionOk="0">
                  <a:moveTo>
                    <a:pt x="0" y="355092"/>
                  </a:moveTo>
                  <a:lnTo>
                    <a:pt x="272795" y="306324"/>
                  </a:lnTo>
                  <a:lnTo>
                    <a:pt x="545591" y="0"/>
                  </a:lnTo>
                </a:path>
              </a:pathLst>
            </a:custGeom>
            <a:noFill/>
            <a:ln w="19050" cap="flat" cmpd="sng">
              <a:solidFill>
                <a:srgbClr val="5088B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69" name="Google Shape;1669;p32"/>
            <p:cNvPicPr preferRelativeResize="0"/>
            <p:nvPr/>
          </p:nvPicPr>
          <p:blipFill rotWithShape="1">
            <a:blip r:embed="rId10">
              <a:alphaModFix/>
            </a:blip>
            <a:srcRect/>
            <a:stretch/>
          </p:blipFill>
          <p:spPr>
            <a:xfrm>
              <a:off x="3661536" y="4288027"/>
              <a:ext cx="82550" cy="82550"/>
            </a:xfrm>
            <a:prstGeom prst="rect">
              <a:avLst/>
            </a:prstGeom>
            <a:noFill/>
            <a:ln>
              <a:noFill/>
            </a:ln>
          </p:spPr>
        </p:pic>
        <p:pic>
          <p:nvPicPr>
            <p:cNvPr id="1670" name="Google Shape;1670;p32"/>
            <p:cNvPicPr preferRelativeResize="0"/>
            <p:nvPr/>
          </p:nvPicPr>
          <p:blipFill rotWithShape="1">
            <a:blip r:embed="rId11">
              <a:alphaModFix/>
            </a:blip>
            <a:srcRect/>
            <a:stretch/>
          </p:blipFill>
          <p:spPr>
            <a:xfrm>
              <a:off x="3934332" y="4237735"/>
              <a:ext cx="82550" cy="82550"/>
            </a:xfrm>
            <a:prstGeom prst="rect">
              <a:avLst/>
            </a:prstGeom>
            <a:noFill/>
            <a:ln>
              <a:noFill/>
            </a:ln>
          </p:spPr>
        </p:pic>
        <p:pic>
          <p:nvPicPr>
            <p:cNvPr id="1671" name="Google Shape;1671;p32"/>
            <p:cNvPicPr preferRelativeResize="0"/>
            <p:nvPr/>
          </p:nvPicPr>
          <p:blipFill rotWithShape="1">
            <a:blip r:embed="rId10">
              <a:alphaModFix/>
            </a:blip>
            <a:srcRect/>
            <a:stretch/>
          </p:blipFill>
          <p:spPr>
            <a:xfrm>
              <a:off x="4208652" y="3931411"/>
              <a:ext cx="82550" cy="82550"/>
            </a:xfrm>
            <a:prstGeom prst="rect">
              <a:avLst/>
            </a:prstGeom>
            <a:noFill/>
            <a:ln>
              <a:noFill/>
            </a:ln>
          </p:spPr>
        </p:pic>
        <p:sp>
          <p:nvSpPr>
            <p:cNvPr id="1672" name="Google Shape;1672;p32"/>
            <p:cNvSpPr/>
            <p:nvPr/>
          </p:nvSpPr>
          <p:spPr>
            <a:xfrm>
              <a:off x="3704081" y="4437125"/>
              <a:ext cx="546100" cy="365760"/>
            </a:xfrm>
            <a:custGeom>
              <a:avLst/>
              <a:gdLst/>
              <a:ahLst/>
              <a:cxnLst/>
              <a:rect l="l" t="t" r="r" b="b"/>
              <a:pathLst>
                <a:path w="546100" h="365760" extrusionOk="0">
                  <a:moveTo>
                    <a:pt x="0" y="214884"/>
                  </a:moveTo>
                  <a:lnTo>
                    <a:pt x="272795" y="365760"/>
                  </a:lnTo>
                  <a:lnTo>
                    <a:pt x="545591" y="0"/>
                  </a:lnTo>
                </a:path>
              </a:pathLst>
            </a:custGeom>
            <a:noFill/>
            <a:ln w="19050" cap="flat" cmpd="sng">
              <a:solidFill>
                <a:srgbClr val="61993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673" name="Google Shape;1673;p32"/>
            <p:cNvPicPr preferRelativeResize="0"/>
            <p:nvPr/>
          </p:nvPicPr>
          <p:blipFill rotWithShape="1">
            <a:blip r:embed="rId12">
              <a:alphaModFix/>
            </a:blip>
            <a:srcRect/>
            <a:stretch/>
          </p:blipFill>
          <p:spPr>
            <a:xfrm>
              <a:off x="3661536" y="4611115"/>
              <a:ext cx="82550" cy="82550"/>
            </a:xfrm>
            <a:prstGeom prst="rect">
              <a:avLst/>
            </a:prstGeom>
            <a:noFill/>
            <a:ln>
              <a:noFill/>
            </a:ln>
          </p:spPr>
        </p:pic>
        <p:pic>
          <p:nvPicPr>
            <p:cNvPr id="1674" name="Google Shape;1674;p32"/>
            <p:cNvPicPr preferRelativeResize="0"/>
            <p:nvPr/>
          </p:nvPicPr>
          <p:blipFill rotWithShape="1">
            <a:blip r:embed="rId13">
              <a:alphaModFix/>
            </a:blip>
            <a:srcRect/>
            <a:stretch/>
          </p:blipFill>
          <p:spPr>
            <a:xfrm>
              <a:off x="3934332" y="4760467"/>
              <a:ext cx="82550" cy="82550"/>
            </a:xfrm>
            <a:prstGeom prst="rect">
              <a:avLst/>
            </a:prstGeom>
            <a:noFill/>
            <a:ln>
              <a:noFill/>
            </a:ln>
          </p:spPr>
        </p:pic>
        <p:pic>
          <p:nvPicPr>
            <p:cNvPr id="1675" name="Google Shape;1675;p32"/>
            <p:cNvPicPr preferRelativeResize="0"/>
            <p:nvPr/>
          </p:nvPicPr>
          <p:blipFill rotWithShape="1">
            <a:blip r:embed="rId13">
              <a:alphaModFix/>
            </a:blip>
            <a:srcRect/>
            <a:stretch/>
          </p:blipFill>
          <p:spPr>
            <a:xfrm>
              <a:off x="4208652" y="4396231"/>
              <a:ext cx="82550" cy="82550"/>
            </a:xfrm>
            <a:prstGeom prst="rect">
              <a:avLst/>
            </a:prstGeom>
            <a:noFill/>
            <a:ln>
              <a:noFill/>
            </a:ln>
          </p:spPr>
        </p:pic>
        <p:sp>
          <p:nvSpPr>
            <p:cNvPr id="1676" name="Google Shape;1676;p32"/>
            <p:cNvSpPr/>
            <p:nvPr/>
          </p:nvSpPr>
          <p:spPr>
            <a:xfrm>
              <a:off x="3704081" y="4853177"/>
              <a:ext cx="546100" cy="52069"/>
            </a:xfrm>
            <a:custGeom>
              <a:avLst/>
              <a:gdLst/>
              <a:ahLst/>
              <a:cxnLst/>
              <a:rect l="l" t="t" r="r" b="b"/>
              <a:pathLst>
                <a:path w="546100" h="52070" extrusionOk="0">
                  <a:moveTo>
                    <a:pt x="0" y="27432"/>
                  </a:moveTo>
                  <a:lnTo>
                    <a:pt x="272795" y="51816"/>
                  </a:lnTo>
                  <a:lnTo>
                    <a:pt x="545591" y="0"/>
                  </a:lnTo>
                </a:path>
              </a:pathLst>
            </a:custGeom>
            <a:noFill/>
            <a:ln w="19050" cap="flat" cmpd="sng">
              <a:solidFill>
                <a:srgbClr val="8FA1D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7" name="Google Shape;1677;p32"/>
            <p:cNvSpPr/>
            <p:nvPr/>
          </p:nvSpPr>
          <p:spPr>
            <a:xfrm>
              <a:off x="3664711" y="4815458"/>
              <a:ext cx="623570" cy="127000"/>
            </a:xfrm>
            <a:custGeom>
              <a:avLst/>
              <a:gdLst/>
              <a:ahLst/>
              <a:cxnLst/>
              <a:rect l="l" t="t" r="r" b="b"/>
              <a:pathLst>
                <a:path w="623570" h="127000" extrusionOk="0">
                  <a:moveTo>
                    <a:pt x="38100" y="25907"/>
                  </a:moveTo>
                  <a:lnTo>
                    <a:pt x="38100" y="102107"/>
                  </a:lnTo>
                </a:path>
                <a:path w="623570" h="127000" extrusionOk="0">
                  <a:moveTo>
                    <a:pt x="0" y="64007"/>
                  </a:moveTo>
                  <a:lnTo>
                    <a:pt x="76200" y="64007"/>
                  </a:lnTo>
                </a:path>
                <a:path w="623570" h="127000" extrusionOk="0">
                  <a:moveTo>
                    <a:pt x="310896" y="50291"/>
                  </a:moveTo>
                  <a:lnTo>
                    <a:pt x="310896" y="126491"/>
                  </a:lnTo>
                </a:path>
                <a:path w="623570" h="127000" extrusionOk="0">
                  <a:moveTo>
                    <a:pt x="272796" y="88391"/>
                  </a:moveTo>
                  <a:lnTo>
                    <a:pt x="348996" y="88391"/>
                  </a:lnTo>
                </a:path>
                <a:path w="623570" h="127000" extrusionOk="0">
                  <a:moveTo>
                    <a:pt x="585215" y="0"/>
                  </a:moveTo>
                  <a:lnTo>
                    <a:pt x="585215" y="76200"/>
                  </a:lnTo>
                </a:path>
                <a:path w="623570" h="127000" extrusionOk="0">
                  <a:moveTo>
                    <a:pt x="547115" y="38100"/>
                  </a:moveTo>
                  <a:lnTo>
                    <a:pt x="623315" y="38100"/>
                  </a:lnTo>
                </a:path>
              </a:pathLst>
            </a:custGeom>
            <a:noFill/>
            <a:ln w="9525" cap="flat" cmpd="sng">
              <a:solidFill>
                <a:srgbClr val="8FA1D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78" name="Google Shape;1678;p32"/>
          <p:cNvSpPr txBox="1"/>
          <p:nvPr/>
        </p:nvSpPr>
        <p:spPr>
          <a:xfrm>
            <a:off x="3246882" y="3889628"/>
            <a:ext cx="228600" cy="1334770"/>
          </a:xfrm>
          <a:prstGeom prst="rect">
            <a:avLst/>
          </a:prstGeom>
          <a:noFill/>
          <a:ln>
            <a:noFill/>
          </a:ln>
        </p:spPr>
        <p:txBody>
          <a:bodyPr spcFirstLastPara="1" wrap="square" lIns="0" tIns="12700" rIns="0" bIns="0" anchor="t" anchorCtr="0">
            <a:spAutoFit/>
          </a:bodyPr>
          <a:lstStyle/>
          <a:p>
            <a:pPr marL="12700" marR="0" lvl="0" indent="0" algn="l" rtl="0">
              <a:lnSpc>
                <a:spcPct val="116666"/>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18,0</a:t>
            </a:r>
            <a:endParaRPr sz="900" b="0" i="0" u="none" strike="noStrike" cap="none">
              <a:solidFill>
                <a:srgbClr val="000000"/>
              </a:solidFill>
              <a:latin typeface="Calibri"/>
              <a:ea typeface="Calibri"/>
              <a:cs typeface="Calibri"/>
              <a:sym typeface="Calibri"/>
            </a:endParaRPr>
          </a:p>
          <a:p>
            <a:pPr marL="12700"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16,0</a:t>
            </a:r>
            <a:endParaRPr sz="900" b="0" i="0" u="none" strike="noStrike" cap="none">
              <a:solidFill>
                <a:srgbClr val="000000"/>
              </a:solidFill>
              <a:latin typeface="Calibri"/>
              <a:ea typeface="Calibri"/>
              <a:cs typeface="Calibri"/>
              <a:sym typeface="Calibri"/>
            </a:endParaRPr>
          </a:p>
          <a:p>
            <a:pPr marL="12700"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14,0</a:t>
            </a:r>
            <a:endParaRPr sz="900" b="0" i="0" u="none" strike="noStrike" cap="none">
              <a:solidFill>
                <a:srgbClr val="000000"/>
              </a:solidFill>
              <a:latin typeface="Calibri"/>
              <a:ea typeface="Calibri"/>
              <a:cs typeface="Calibri"/>
              <a:sym typeface="Calibri"/>
            </a:endParaRPr>
          </a:p>
          <a:p>
            <a:pPr marL="12700"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12,0</a:t>
            </a:r>
            <a:endParaRPr sz="900" b="0" i="0" u="none" strike="noStrike" cap="none">
              <a:solidFill>
                <a:srgbClr val="000000"/>
              </a:solidFill>
              <a:latin typeface="Calibri"/>
              <a:ea typeface="Calibri"/>
              <a:cs typeface="Calibri"/>
              <a:sym typeface="Calibri"/>
            </a:endParaRPr>
          </a:p>
          <a:p>
            <a:pPr marL="12700"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10,0</a:t>
            </a:r>
            <a:endParaRPr sz="900" b="0" i="0" u="none" strike="noStrike" cap="none">
              <a:solidFill>
                <a:srgbClr val="000000"/>
              </a:solidFill>
              <a:latin typeface="Calibri"/>
              <a:ea typeface="Calibri"/>
              <a:cs typeface="Calibri"/>
              <a:sym typeface="Calibri"/>
            </a:endParaRPr>
          </a:p>
          <a:p>
            <a:pPr marL="70485"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8,0</a:t>
            </a:r>
            <a:endParaRPr sz="900" b="0" i="0" u="none" strike="noStrike" cap="none">
              <a:solidFill>
                <a:srgbClr val="000000"/>
              </a:solidFill>
              <a:latin typeface="Calibri"/>
              <a:ea typeface="Calibri"/>
              <a:cs typeface="Calibri"/>
              <a:sym typeface="Calibri"/>
            </a:endParaRPr>
          </a:p>
          <a:p>
            <a:pPr marL="70485"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6,0</a:t>
            </a:r>
            <a:endParaRPr sz="900" b="0" i="0" u="none" strike="noStrike" cap="none">
              <a:solidFill>
                <a:srgbClr val="000000"/>
              </a:solidFill>
              <a:latin typeface="Calibri"/>
              <a:ea typeface="Calibri"/>
              <a:cs typeface="Calibri"/>
              <a:sym typeface="Calibri"/>
            </a:endParaRPr>
          </a:p>
          <a:p>
            <a:pPr marL="70485"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4,0</a:t>
            </a:r>
            <a:endParaRPr sz="900" b="0" i="0" u="none" strike="noStrike" cap="none">
              <a:solidFill>
                <a:srgbClr val="000000"/>
              </a:solidFill>
              <a:latin typeface="Calibri"/>
              <a:ea typeface="Calibri"/>
              <a:cs typeface="Calibri"/>
              <a:sym typeface="Calibri"/>
            </a:endParaRPr>
          </a:p>
          <a:p>
            <a:pPr marL="70485" marR="0" lvl="0" indent="0" algn="l" rtl="0">
              <a:lnSpc>
                <a:spcPct val="113888"/>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2,0</a:t>
            </a:r>
            <a:endParaRPr sz="900" b="0" i="0" u="none" strike="noStrike" cap="none">
              <a:solidFill>
                <a:srgbClr val="000000"/>
              </a:solidFill>
              <a:latin typeface="Calibri"/>
              <a:ea typeface="Calibri"/>
              <a:cs typeface="Calibri"/>
              <a:sym typeface="Calibri"/>
            </a:endParaRPr>
          </a:p>
          <a:p>
            <a:pPr marL="70485" marR="0" lvl="0" indent="0" algn="l" rtl="0">
              <a:lnSpc>
                <a:spcPct val="117222"/>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0,0</a:t>
            </a:r>
            <a:endParaRPr sz="900" b="0" i="0" u="none" strike="noStrike" cap="none">
              <a:solidFill>
                <a:srgbClr val="000000"/>
              </a:solidFill>
              <a:latin typeface="Calibri"/>
              <a:ea typeface="Calibri"/>
              <a:cs typeface="Calibri"/>
              <a:sym typeface="Calibri"/>
            </a:endParaRPr>
          </a:p>
        </p:txBody>
      </p:sp>
      <p:sp>
        <p:nvSpPr>
          <p:cNvPr id="1679" name="Google Shape;1679;p32"/>
          <p:cNvSpPr txBox="1"/>
          <p:nvPr/>
        </p:nvSpPr>
        <p:spPr>
          <a:xfrm>
            <a:off x="3246882" y="375945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20,0</a:t>
            </a:r>
            <a:endParaRPr sz="900" b="0" i="0" u="none" strike="noStrike" cap="none">
              <a:solidFill>
                <a:srgbClr val="000000"/>
              </a:solidFill>
              <a:latin typeface="Calibri"/>
              <a:ea typeface="Calibri"/>
              <a:cs typeface="Calibri"/>
              <a:sym typeface="Calibri"/>
            </a:endParaRPr>
          </a:p>
        </p:txBody>
      </p:sp>
      <p:sp>
        <p:nvSpPr>
          <p:cNvPr id="1680" name="Google Shape;1680;p32"/>
          <p:cNvSpPr txBox="1"/>
          <p:nvPr/>
        </p:nvSpPr>
        <p:spPr>
          <a:xfrm rot="-5400000">
            <a:off x="2547176" y="4430204"/>
            <a:ext cx="263525" cy="152400"/>
          </a:xfrm>
          <a:prstGeom prst="rect">
            <a:avLst/>
          </a:prstGeom>
          <a:noFill/>
          <a:ln>
            <a:noFill/>
          </a:ln>
        </p:spPr>
        <p:txBody>
          <a:bodyPr spcFirstLastPara="1" wrap="square" lIns="0" tIns="0" rIns="0" bIns="0" anchor="t" anchorCtr="0">
            <a:spAutoFit/>
          </a:bodyPr>
          <a:lstStyle/>
          <a:p>
            <a:pPr marL="12700" marR="0" lvl="0" indent="0" algn="l" rtl="0">
              <a:lnSpc>
                <a:spcPct val="104499"/>
              </a:lnSpc>
              <a:spcBef>
                <a:spcPts val="0"/>
              </a:spcBef>
              <a:spcAft>
                <a:spcPts val="0"/>
              </a:spcAft>
              <a:buClr>
                <a:srgbClr val="000000"/>
              </a:buClr>
              <a:buSzPts val="1000"/>
              <a:buFont typeface="Calibri"/>
              <a:buNone/>
            </a:pPr>
            <a:r>
              <a:rPr lang="es-ES" sz="1000" b="1" i="0" u="none" strike="noStrike" cap="none">
                <a:solidFill>
                  <a:srgbClr val="000000"/>
                </a:solidFill>
                <a:latin typeface="Calibri"/>
                <a:ea typeface="Calibri"/>
                <a:cs typeface="Calibri"/>
                <a:sym typeface="Calibri"/>
              </a:rPr>
              <a:t>DDD</a:t>
            </a:r>
            <a:endParaRPr sz="1000" b="0" i="0" u="none" strike="noStrike" cap="none">
              <a:solidFill>
                <a:srgbClr val="000000"/>
              </a:solidFill>
              <a:latin typeface="Calibri"/>
              <a:ea typeface="Calibri"/>
              <a:cs typeface="Calibri"/>
              <a:sym typeface="Calibri"/>
            </a:endParaRPr>
          </a:p>
        </p:txBody>
      </p:sp>
      <p:sp>
        <p:nvSpPr>
          <p:cNvPr id="1681" name="Google Shape;1681;p32"/>
          <p:cNvSpPr txBox="1"/>
          <p:nvPr/>
        </p:nvSpPr>
        <p:spPr>
          <a:xfrm>
            <a:off x="3055366" y="3012694"/>
            <a:ext cx="2902585" cy="673735"/>
          </a:xfrm>
          <a:prstGeom prst="rect">
            <a:avLst/>
          </a:prstGeom>
          <a:noFill/>
          <a:ln>
            <a:noFill/>
          </a:ln>
        </p:spPr>
        <p:txBody>
          <a:bodyPr spcFirstLastPara="1" wrap="square" lIns="0" tIns="8875" rIns="0" bIns="0" anchor="t" anchorCtr="0">
            <a:spAutoFit/>
          </a:bodyPr>
          <a:lstStyle/>
          <a:p>
            <a:pPr marL="12700" marR="5080" lvl="0" indent="0" algn="ctr" rtl="0">
              <a:lnSpc>
                <a:spcPct val="101800"/>
              </a:lnSpc>
              <a:spcBef>
                <a:spcPts val="0"/>
              </a:spcBef>
              <a:spcAft>
                <a:spcPts val="0"/>
              </a:spcAft>
              <a:buClr>
                <a:srgbClr val="585858"/>
              </a:buClr>
              <a:buSzPts val="1400"/>
              <a:buFont typeface="Calibri"/>
              <a:buNone/>
            </a:pPr>
            <a:r>
              <a:rPr lang="es-ES" sz="1400" b="0" i="0" u="none" strike="noStrike" cap="none">
                <a:solidFill>
                  <a:srgbClr val="585858"/>
                </a:solidFill>
                <a:latin typeface="Calibri"/>
                <a:ea typeface="Calibri"/>
                <a:cs typeface="Calibri"/>
                <a:sym typeface="Calibri"/>
              </a:rPr>
              <a:t>Tendencia de consumo de antibióticos y  porcentaje de ocupación en UCI adutos  Medellín, enero a marzo 2023</a:t>
            </a:r>
            <a:endParaRPr sz="1400" b="0" i="0" u="none" strike="noStrike" cap="none">
              <a:solidFill>
                <a:srgbClr val="000000"/>
              </a:solidFill>
              <a:latin typeface="Calibri"/>
              <a:ea typeface="Calibri"/>
              <a:cs typeface="Calibri"/>
              <a:sym typeface="Calibri"/>
            </a:endParaRPr>
          </a:p>
        </p:txBody>
      </p:sp>
      <p:graphicFrame>
        <p:nvGraphicFramePr>
          <p:cNvPr id="1682" name="Google Shape;1682;p32"/>
          <p:cNvGraphicFramePr/>
          <p:nvPr/>
        </p:nvGraphicFramePr>
        <p:xfrm>
          <a:off x="388061" y="7764881"/>
          <a:ext cx="3000000" cy="3000000"/>
        </p:xfrm>
        <a:graphic>
          <a:graphicData uri="http://schemas.openxmlformats.org/drawingml/2006/table">
            <a:tbl>
              <a:tblPr firstRow="1" bandRow="1">
                <a:noFill/>
                <a:tableStyleId>{5119FD41-E7C3-46CD-94E2-ADE6B2B82455}</a:tableStyleId>
              </a:tblPr>
              <a:tblGrid>
                <a:gridCol w="743575">
                  <a:extLst>
                    <a:ext uri="{9D8B030D-6E8A-4147-A177-3AD203B41FA5}">
                      <a16:colId xmlns:a16="http://schemas.microsoft.com/office/drawing/2014/main" val="20000"/>
                    </a:ext>
                  </a:extLst>
                </a:gridCol>
                <a:gridCol w="758200">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853450">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861050">
                  <a:extLst>
                    <a:ext uri="{9D8B030D-6E8A-4147-A177-3AD203B41FA5}">
                      <a16:colId xmlns:a16="http://schemas.microsoft.com/office/drawing/2014/main" val="20005"/>
                    </a:ext>
                  </a:extLst>
                </a:gridCol>
                <a:gridCol w="865500">
                  <a:extLst>
                    <a:ext uri="{9D8B030D-6E8A-4147-A177-3AD203B41FA5}">
                      <a16:colId xmlns:a16="http://schemas.microsoft.com/office/drawing/2014/main" val="20006"/>
                    </a:ext>
                  </a:extLst>
                </a:gridCol>
                <a:gridCol w="801375">
                  <a:extLst>
                    <a:ext uri="{9D8B030D-6E8A-4147-A177-3AD203B41FA5}">
                      <a16:colId xmlns:a16="http://schemas.microsoft.com/office/drawing/2014/main" val="20007"/>
                    </a:ext>
                  </a:extLst>
                </a:gridCol>
              </a:tblGrid>
              <a:tr h="160525">
                <a:tc>
                  <a:txBody>
                    <a:bodyPr/>
                    <a:lstStyle/>
                    <a:p>
                      <a:pPr marL="10160" marR="0" lvl="0" indent="0" algn="ctr" rtl="0">
                        <a:lnSpc>
                          <a:spcPct val="105909"/>
                        </a:lnSpc>
                        <a:spcBef>
                          <a:spcPts val="0"/>
                        </a:spcBef>
                        <a:spcAft>
                          <a:spcPts val="0"/>
                        </a:spcAft>
                        <a:buNone/>
                      </a:pPr>
                      <a:r>
                        <a:rPr lang="es-ES" sz="1100" b="1" u="none" strike="noStrike" cap="none">
                          <a:latin typeface="Calibri"/>
                          <a:ea typeface="Calibri"/>
                          <a:cs typeface="Calibri"/>
                          <a:sym typeface="Calibri"/>
                        </a:rPr>
                        <a:t>UCI adultos</a:t>
                      </a:r>
                      <a:endParaRPr sz="1100" u="none" strike="noStrike" cap="none">
                        <a:latin typeface="Calibri"/>
                        <a:ea typeface="Calibri"/>
                        <a:cs typeface="Calibri"/>
                        <a:sym typeface="Calibri"/>
                      </a:endParaRPr>
                    </a:p>
                  </a:txBody>
                  <a:tcPr marL="0" marR="0" marT="0" marB="0"/>
                </a:tc>
                <a:tc>
                  <a:txBody>
                    <a:bodyPr/>
                    <a:lstStyle/>
                    <a:p>
                      <a:pPr marL="0" marR="101600" lvl="0" indent="0" algn="ctr" rtl="0">
                        <a:lnSpc>
                          <a:spcPct val="102727"/>
                        </a:lnSpc>
                        <a:spcBef>
                          <a:spcPts val="0"/>
                        </a:spcBef>
                        <a:spcAft>
                          <a:spcPts val="0"/>
                        </a:spcAft>
                        <a:buNone/>
                      </a:pPr>
                      <a:r>
                        <a:rPr lang="es-ES" sz="1100" u="none" strike="noStrike" cap="none">
                          <a:latin typeface="Calibri"/>
                          <a:ea typeface="Calibri"/>
                          <a:cs typeface="Calibri"/>
                          <a:sym typeface="Calibri"/>
                        </a:rPr>
                        <a:t>Promedio</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tc>
                  <a:txBody>
                    <a:bodyPr/>
                    <a:lstStyle/>
                    <a:p>
                      <a:pPr marL="154940" marR="0" lvl="0" indent="0" algn="l" rtl="0">
                        <a:lnSpc>
                          <a:spcPct val="102727"/>
                        </a:lnSpc>
                        <a:spcBef>
                          <a:spcPts val="0"/>
                        </a:spcBef>
                        <a:spcAft>
                          <a:spcPts val="0"/>
                        </a:spcAft>
                        <a:buNone/>
                      </a:pPr>
                      <a:r>
                        <a:rPr lang="es-ES" sz="1100" u="none" strike="noStrike" cap="none">
                          <a:latin typeface="Calibri"/>
                          <a:ea typeface="Calibri"/>
                          <a:cs typeface="Calibri"/>
                          <a:sym typeface="Calibri"/>
                        </a:rPr>
                        <a:t>3,05</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tc>
                  <a:txBody>
                    <a:bodyPr/>
                    <a:lstStyle/>
                    <a:p>
                      <a:pPr marL="0" marR="15875" lvl="0" indent="0" algn="ctr" rtl="0">
                        <a:lnSpc>
                          <a:spcPct val="102727"/>
                        </a:lnSpc>
                        <a:spcBef>
                          <a:spcPts val="0"/>
                        </a:spcBef>
                        <a:spcAft>
                          <a:spcPts val="0"/>
                        </a:spcAft>
                        <a:buNone/>
                      </a:pPr>
                      <a:r>
                        <a:rPr lang="es-ES" sz="1100" u="none" strike="noStrike" cap="none">
                          <a:latin typeface="Calibri"/>
                          <a:ea typeface="Calibri"/>
                          <a:cs typeface="Calibri"/>
                          <a:sym typeface="Calibri"/>
                        </a:rPr>
                        <a:t>0,24</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tc>
                  <a:txBody>
                    <a:bodyPr/>
                    <a:lstStyle/>
                    <a:p>
                      <a:pPr marL="37465" marR="0" lvl="0" indent="0" algn="ctr" rtl="0">
                        <a:lnSpc>
                          <a:spcPct val="102727"/>
                        </a:lnSpc>
                        <a:spcBef>
                          <a:spcPts val="0"/>
                        </a:spcBef>
                        <a:spcAft>
                          <a:spcPts val="0"/>
                        </a:spcAft>
                        <a:buNone/>
                      </a:pPr>
                      <a:r>
                        <a:rPr lang="es-ES" sz="1100" u="none" strike="noStrike" cap="none">
                          <a:latin typeface="Calibri"/>
                          <a:ea typeface="Calibri"/>
                          <a:cs typeface="Calibri"/>
                          <a:sym typeface="Calibri"/>
                        </a:rPr>
                        <a:t>12,33</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tc>
                  <a:txBody>
                    <a:bodyPr/>
                    <a:lstStyle/>
                    <a:p>
                      <a:pPr marL="276225" marR="0" lvl="0" indent="0" algn="l" rtl="0">
                        <a:lnSpc>
                          <a:spcPct val="102727"/>
                        </a:lnSpc>
                        <a:spcBef>
                          <a:spcPts val="0"/>
                        </a:spcBef>
                        <a:spcAft>
                          <a:spcPts val="0"/>
                        </a:spcAft>
                        <a:buNone/>
                      </a:pPr>
                      <a:r>
                        <a:rPr lang="es-ES" sz="1100" u="none" strike="noStrike" cap="none">
                          <a:latin typeface="Calibri"/>
                          <a:ea typeface="Calibri"/>
                          <a:cs typeface="Calibri"/>
                          <a:sym typeface="Calibri"/>
                        </a:rPr>
                        <a:t>14,77</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tc>
                  <a:txBody>
                    <a:bodyPr/>
                    <a:lstStyle/>
                    <a:p>
                      <a:pPr marL="0" marR="10160" lvl="0" indent="0" algn="ctr" rtl="0">
                        <a:lnSpc>
                          <a:spcPct val="102727"/>
                        </a:lnSpc>
                        <a:spcBef>
                          <a:spcPts val="0"/>
                        </a:spcBef>
                        <a:spcAft>
                          <a:spcPts val="0"/>
                        </a:spcAft>
                        <a:buNone/>
                      </a:pPr>
                      <a:r>
                        <a:rPr lang="es-ES" sz="1100" u="none" strike="noStrike" cap="none">
                          <a:latin typeface="Calibri"/>
                          <a:ea typeface="Calibri"/>
                          <a:cs typeface="Calibri"/>
                          <a:sym typeface="Calibri"/>
                        </a:rPr>
                        <a:t>8,06</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tc>
                  <a:txBody>
                    <a:bodyPr/>
                    <a:lstStyle/>
                    <a:p>
                      <a:pPr marL="8890" marR="0" lvl="0" indent="0" algn="ctr" rtl="0">
                        <a:lnSpc>
                          <a:spcPct val="102727"/>
                        </a:lnSpc>
                        <a:spcBef>
                          <a:spcPts val="0"/>
                        </a:spcBef>
                        <a:spcAft>
                          <a:spcPts val="0"/>
                        </a:spcAft>
                        <a:buNone/>
                      </a:pPr>
                      <a:r>
                        <a:rPr lang="es-ES" sz="1100" u="none" strike="noStrike" cap="none">
                          <a:latin typeface="Calibri"/>
                          <a:ea typeface="Calibri"/>
                          <a:cs typeface="Calibri"/>
                          <a:sym typeface="Calibri"/>
                        </a:rPr>
                        <a:t>4,23</a:t>
                      </a:r>
                      <a:endParaRPr sz="1100" u="none" strike="noStrike" cap="none">
                        <a:latin typeface="Calibri"/>
                        <a:ea typeface="Calibri"/>
                        <a:cs typeface="Calibri"/>
                        <a:sym typeface="Calibri"/>
                      </a:endParaRPr>
                    </a:p>
                  </a:txBody>
                  <a:tcPr marL="0" marR="0" marT="0" marB="0">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78675">
                <a:tc>
                  <a:txBody>
                    <a:bodyPr/>
                    <a:lstStyle/>
                    <a:p>
                      <a:pPr marL="11430" marR="0" lvl="0" indent="0" algn="ctr" rtl="0">
                        <a:lnSpc>
                          <a:spcPct val="115000"/>
                        </a:lnSpc>
                        <a:spcBef>
                          <a:spcPts val="0"/>
                        </a:spcBef>
                        <a:spcAft>
                          <a:spcPts val="0"/>
                        </a:spcAft>
                        <a:buNone/>
                      </a:pPr>
                      <a:r>
                        <a:rPr lang="es-ES" sz="1100" b="1" u="none" strike="noStrike" cap="none">
                          <a:latin typeface="Calibri"/>
                          <a:ea typeface="Calibri"/>
                          <a:cs typeface="Calibri"/>
                          <a:sym typeface="Calibri"/>
                        </a:rPr>
                        <a:t>Medellín</a:t>
                      </a:r>
                      <a:endParaRPr sz="1100" u="none" strike="noStrike" cap="none">
                        <a:latin typeface="Calibri"/>
                        <a:ea typeface="Calibri"/>
                        <a:cs typeface="Calibri"/>
                        <a:sym typeface="Calibri"/>
                      </a:endParaRPr>
                    </a:p>
                  </a:txBody>
                  <a:tcPr marL="0" marR="0" marT="0" marB="0"/>
                </a:tc>
                <a:tc>
                  <a:txBody>
                    <a:bodyPr/>
                    <a:lstStyle/>
                    <a:p>
                      <a:pPr marL="0" marR="99695" lvl="0" indent="0" algn="ctr" rtl="0">
                        <a:lnSpc>
                          <a:spcPct val="118636"/>
                        </a:lnSpc>
                        <a:spcBef>
                          <a:spcPts val="0"/>
                        </a:spcBef>
                        <a:spcAft>
                          <a:spcPts val="0"/>
                        </a:spcAft>
                        <a:buNone/>
                      </a:pPr>
                      <a:r>
                        <a:rPr lang="es-ES" sz="1100" u="none" strike="noStrike" cap="none">
                          <a:latin typeface="Calibri"/>
                          <a:ea typeface="Calibri"/>
                          <a:cs typeface="Calibri"/>
                          <a:sym typeface="Calibri"/>
                        </a:rPr>
                        <a:t>P75</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tc>
                  <a:txBody>
                    <a:bodyPr/>
                    <a:lstStyle/>
                    <a:p>
                      <a:pPr marL="154940" marR="0" lvl="0" indent="0" algn="l" rtl="0">
                        <a:lnSpc>
                          <a:spcPct val="118636"/>
                        </a:lnSpc>
                        <a:spcBef>
                          <a:spcPts val="0"/>
                        </a:spcBef>
                        <a:spcAft>
                          <a:spcPts val="0"/>
                        </a:spcAft>
                        <a:buNone/>
                      </a:pPr>
                      <a:r>
                        <a:rPr lang="es-ES" sz="1100" u="none" strike="noStrike" cap="none">
                          <a:latin typeface="Calibri"/>
                          <a:ea typeface="Calibri"/>
                          <a:cs typeface="Calibri"/>
                          <a:sym typeface="Calibri"/>
                        </a:rPr>
                        <a:t>3,61</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tc>
                  <a:txBody>
                    <a:bodyPr/>
                    <a:lstStyle/>
                    <a:p>
                      <a:pPr marL="0" marR="15875" lvl="0" indent="0" algn="ctr" rtl="0">
                        <a:lnSpc>
                          <a:spcPct val="118636"/>
                        </a:lnSpc>
                        <a:spcBef>
                          <a:spcPts val="0"/>
                        </a:spcBef>
                        <a:spcAft>
                          <a:spcPts val="0"/>
                        </a:spcAft>
                        <a:buNone/>
                      </a:pPr>
                      <a:r>
                        <a:rPr lang="es-ES" sz="1100" u="none" strike="noStrike" cap="none">
                          <a:latin typeface="Calibri"/>
                          <a:ea typeface="Calibri"/>
                          <a:cs typeface="Calibri"/>
                          <a:sym typeface="Calibri"/>
                        </a:rPr>
                        <a:t>0,30</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tc>
                  <a:txBody>
                    <a:bodyPr/>
                    <a:lstStyle/>
                    <a:p>
                      <a:pPr marL="37465" marR="0" lvl="0" indent="0" algn="ctr" rtl="0">
                        <a:lnSpc>
                          <a:spcPct val="118636"/>
                        </a:lnSpc>
                        <a:spcBef>
                          <a:spcPts val="0"/>
                        </a:spcBef>
                        <a:spcAft>
                          <a:spcPts val="0"/>
                        </a:spcAft>
                        <a:buNone/>
                      </a:pPr>
                      <a:r>
                        <a:rPr lang="es-ES" sz="1100" u="none" strike="noStrike" cap="none">
                          <a:latin typeface="Calibri"/>
                          <a:ea typeface="Calibri"/>
                          <a:cs typeface="Calibri"/>
                          <a:sym typeface="Calibri"/>
                        </a:rPr>
                        <a:t>12,94</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tc>
                  <a:txBody>
                    <a:bodyPr/>
                    <a:lstStyle/>
                    <a:p>
                      <a:pPr marL="276225" marR="0" lvl="0" indent="0" algn="l" rtl="0">
                        <a:lnSpc>
                          <a:spcPct val="118636"/>
                        </a:lnSpc>
                        <a:spcBef>
                          <a:spcPts val="0"/>
                        </a:spcBef>
                        <a:spcAft>
                          <a:spcPts val="0"/>
                        </a:spcAft>
                        <a:buNone/>
                      </a:pPr>
                      <a:r>
                        <a:rPr lang="es-ES" sz="1100" u="none" strike="noStrike" cap="none">
                          <a:latin typeface="Calibri"/>
                          <a:ea typeface="Calibri"/>
                          <a:cs typeface="Calibri"/>
                          <a:sym typeface="Calibri"/>
                        </a:rPr>
                        <a:t>15,80</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tc>
                  <a:txBody>
                    <a:bodyPr/>
                    <a:lstStyle/>
                    <a:p>
                      <a:pPr marL="0" marR="10160" lvl="0" indent="0" algn="ctr" rtl="0">
                        <a:lnSpc>
                          <a:spcPct val="118636"/>
                        </a:lnSpc>
                        <a:spcBef>
                          <a:spcPts val="0"/>
                        </a:spcBef>
                        <a:spcAft>
                          <a:spcPts val="0"/>
                        </a:spcAft>
                        <a:buNone/>
                      </a:pPr>
                      <a:r>
                        <a:rPr lang="es-ES" sz="1100" u="none" strike="noStrike" cap="none">
                          <a:latin typeface="Calibri"/>
                          <a:ea typeface="Calibri"/>
                          <a:cs typeface="Calibri"/>
                          <a:sym typeface="Calibri"/>
                        </a:rPr>
                        <a:t>9,38</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tc>
                  <a:txBody>
                    <a:bodyPr/>
                    <a:lstStyle/>
                    <a:p>
                      <a:pPr marL="8890" marR="0" lvl="0" indent="0" algn="ctr" rtl="0">
                        <a:lnSpc>
                          <a:spcPct val="118636"/>
                        </a:lnSpc>
                        <a:spcBef>
                          <a:spcPts val="0"/>
                        </a:spcBef>
                        <a:spcAft>
                          <a:spcPts val="0"/>
                        </a:spcAft>
                        <a:buNone/>
                      </a:pPr>
                      <a:r>
                        <a:rPr lang="es-ES" sz="1100" u="none" strike="noStrike" cap="none">
                          <a:latin typeface="Calibri"/>
                          <a:ea typeface="Calibri"/>
                          <a:cs typeface="Calibri"/>
                          <a:sym typeface="Calibri"/>
                        </a:rPr>
                        <a:t>4,43</a:t>
                      </a:r>
                      <a:endParaRPr sz="1100" u="none" strike="noStrike" cap="none">
                        <a:latin typeface="Calibri"/>
                        <a:ea typeface="Calibri"/>
                        <a:cs typeface="Calibri"/>
                        <a:sym typeface="Calibri"/>
                      </a:endParaRPr>
                    </a:p>
                  </a:txBody>
                  <a:tcPr marL="0" marR="0" marT="4450" marB="0">
                    <a:lnT w="9525" cap="flat" cmpd="sng">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val="10001"/>
                  </a:ext>
                </a:extLst>
              </a:tr>
              <a:tr h="192475">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99695" lvl="0" indent="0" algn="ctr" rtl="0">
                        <a:lnSpc>
                          <a:spcPct val="100000"/>
                        </a:lnSpc>
                        <a:spcBef>
                          <a:spcPts val="0"/>
                        </a:spcBef>
                        <a:spcAft>
                          <a:spcPts val="0"/>
                        </a:spcAft>
                        <a:buNone/>
                      </a:pPr>
                      <a:r>
                        <a:rPr lang="es-ES" sz="1100" u="none" strike="noStrike" cap="none">
                          <a:latin typeface="Calibri"/>
                          <a:ea typeface="Calibri"/>
                          <a:cs typeface="Calibri"/>
                          <a:sym typeface="Calibri"/>
                        </a:rPr>
                        <a:t>P90</a:t>
                      </a:r>
                      <a:endParaRPr sz="1100" u="none" strike="noStrike" cap="none">
                        <a:latin typeface="Calibri"/>
                        <a:ea typeface="Calibri"/>
                        <a:cs typeface="Calibri"/>
                        <a:sym typeface="Calibri"/>
                      </a:endParaRPr>
                    </a:p>
                  </a:txBody>
                  <a:tcPr marL="0" marR="0" marT="5075" marB="0"/>
                </a:tc>
                <a:tc>
                  <a:txBody>
                    <a:bodyPr/>
                    <a:lstStyle/>
                    <a:p>
                      <a:pPr marL="154940" marR="0" lvl="0" indent="0" algn="l" rtl="0">
                        <a:lnSpc>
                          <a:spcPct val="100000"/>
                        </a:lnSpc>
                        <a:spcBef>
                          <a:spcPts val="0"/>
                        </a:spcBef>
                        <a:spcAft>
                          <a:spcPts val="0"/>
                        </a:spcAft>
                        <a:buNone/>
                      </a:pPr>
                      <a:r>
                        <a:rPr lang="es-ES" sz="1100" u="none" strike="noStrike" cap="none">
                          <a:latin typeface="Calibri"/>
                          <a:ea typeface="Calibri"/>
                          <a:cs typeface="Calibri"/>
                          <a:sym typeface="Calibri"/>
                        </a:rPr>
                        <a:t>4,14</a:t>
                      </a:r>
                      <a:endParaRPr sz="1100" u="none" strike="noStrike" cap="none">
                        <a:latin typeface="Calibri"/>
                        <a:ea typeface="Calibri"/>
                        <a:cs typeface="Calibri"/>
                        <a:sym typeface="Calibri"/>
                      </a:endParaRPr>
                    </a:p>
                  </a:txBody>
                  <a:tcPr marL="0" marR="0" marT="5075" marB="0"/>
                </a:tc>
                <a:tc>
                  <a:txBody>
                    <a:bodyPr/>
                    <a:lstStyle/>
                    <a:p>
                      <a:pPr marL="0" marR="15875" lvl="0" indent="0" algn="ctr" rtl="0">
                        <a:lnSpc>
                          <a:spcPct val="100000"/>
                        </a:lnSpc>
                        <a:spcBef>
                          <a:spcPts val="0"/>
                        </a:spcBef>
                        <a:spcAft>
                          <a:spcPts val="0"/>
                        </a:spcAft>
                        <a:buNone/>
                      </a:pPr>
                      <a:r>
                        <a:rPr lang="es-ES" sz="1100" u="none" strike="noStrike" cap="none">
                          <a:latin typeface="Calibri"/>
                          <a:ea typeface="Calibri"/>
                          <a:cs typeface="Calibri"/>
                          <a:sym typeface="Calibri"/>
                        </a:rPr>
                        <a:t>0,34</a:t>
                      </a:r>
                      <a:endParaRPr sz="1100" u="none" strike="noStrike" cap="none">
                        <a:latin typeface="Calibri"/>
                        <a:ea typeface="Calibri"/>
                        <a:cs typeface="Calibri"/>
                        <a:sym typeface="Calibri"/>
                      </a:endParaRPr>
                    </a:p>
                  </a:txBody>
                  <a:tcPr marL="0" marR="0" marT="5075" marB="0"/>
                </a:tc>
                <a:tc>
                  <a:txBody>
                    <a:bodyPr/>
                    <a:lstStyle/>
                    <a:p>
                      <a:pPr marL="37465" marR="0" lvl="0" indent="0" algn="ctr" rtl="0">
                        <a:lnSpc>
                          <a:spcPct val="100000"/>
                        </a:lnSpc>
                        <a:spcBef>
                          <a:spcPts val="0"/>
                        </a:spcBef>
                        <a:spcAft>
                          <a:spcPts val="0"/>
                        </a:spcAft>
                        <a:buNone/>
                      </a:pPr>
                      <a:r>
                        <a:rPr lang="es-ES" sz="1100" u="none" strike="noStrike" cap="none">
                          <a:latin typeface="Calibri"/>
                          <a:ea typeface="Calibri"/>
                          <a:cs typeface="Calibri"/>
                          <a:sym typeface="Calibri"/>
                        </a:rPr>
                        <a:t>13,96</a:t>
                      </a:r>
                      <a:endParaRPr sz="1100" u="none" strike="noStrike" cap="none">
                        <a:latin typeface="Calibri"/>
                        <a:ea typeface="Calibri"/>
                        <a:cs typeface="Calibri"/>
                        <a:sym typeface="Calibri"/>
                      </a:endParaRPr>
                    </a:p>
                  </a:txBody>
                  <a:tcPr marL="0" marR="0" marT="5075" marB="0"/>
                </a:tc>
                <a:tc>
                  <a:txBody>
                    <a:bodyPr/>
                    <a:lstStyle/>
                    <a:p>
                      <a:pPr marL="276225" marR="0" lvl="0" indent="0" algn="l" rtl="0">
                        <a:lnSpc>
                          <a:spcPct val="100000"/>
                        </a:lnSpc>
                        <a:spcBef>
                          <a:spcPts val="0"/>
                        </a:spcBef>
                        <a:spcAft>
                          <a:spcPts val="0"/>
                        </a:spcAft>
                        <a:buNone/>
                      </a:pPr>
                      <a:r>
                        <a:rPr lang="es-ES" sz="1100" u="none" strike="noStrike" cap="none">
                          <a:latin typeface="Calibri"/>
                          <a:ea typeface="Calibri"/>
                          <a:cs typeface="Calibri"/>
                          <a:sym typeface="Calibri"/>
                        </a:rPr>
                        <a:t>17,21</a:t>
                      </a:r>
                      <a:endParaRPr sz="1100" u="none" strike="noStrike" cap="none">
                        <a:latin typeface="Calibri"/>
                        <a:ea typeface="Calibri"/>
                        <a:cs typeface="Calibri"/>
                        <a:sym typeface="Calibri"/>
                      </a:endParaRPr>
                    </a:p>
                  </a:txBody>
                  <a:tcPr marL="0" marR="0" marT="5075" marB="0"/>
                </a:tc>
                <a:tc>
                  <a:txBody>
                    <a:bodyPr/>
                    <a:lstStyle/>
                    <a:p>
                      <a:pPr marL="0" marR="8890" lvl="0" indent="0" algn="ctr" rtl="0">
                        <a:lnSpc>
                          <a:spcPct val="100000"/>
                        </a:lnSpc>
                        <a:spcBef>
                          <a:spcPts val="0"/>
                        </a:spcBef>
                        <a:spcAft>
                          <a:spcPts val="0"/>
                        </a:spcAft>
                        <a:buNone/>
                      </a:pPr>
                      <a:r>
                        <a:rPr lang="es-ES" sz="1100" u="none" strike="noStrike" cap="none">
                          <a:latin typeface="Calibri"/>
                          <a:ea typeface="Calibri"/>
                          <a:cs typeface="Calibri"/>
                          <a:sym typeface="Calibri"/>
                        </a:rPr>
                        <a:t>10,37</a:t>
                      </a:r>
                      <a:endParaRPr sz="1100" u="none" strike="noStrike" cap="none">
                        <a:latin typeface="Calibri"/>
                        <a:ea typeface="Calibri"/>
                        <a:cs typeface="Calibri"/>
                        <a:sym typeface="Calibri"/>
                      </a:endParaRPr>
                    </a:p>
                  </a:txBody>
                  <a:tcPr marL="0" marR="0" marT="5075" marB="0"/>
                </a:tc>
                <a:tc>
                  <a:txBody>
                    <a:bodyPr/>
                    <a:lstStyle/>
                    <a:p>
                      <a:pPr marL="8890" marR="0" lvl="0" indent="0" algn="ctr" rtl="0">
                        <a:lnSpc>
                          <a:spcPct val="100000"/>
                        </a:lnSpc>
                        <a:spcBef>
                          <a:spcPts val="0"/>
                        </a:spcBef>
                        <a:spcAft>
                          <a:spcPts val="0"/>
                        </a:spcAft>
                        <a:buNone/>
                      </a:pPr>
                      <a:r>
                        <a:rPr lang="es-ES" sz="1100" u="none" strike="noStrike" cap="none">
                          <a:latin typeface="Calibri"/>
                          <a:ea typeface="Calibri"/>
                          <a:cs typeface="Calibri"/>
                          <a:sym typeface="Calibri"/>
                        </a:rPr>
                        <a:t>4,55</a:t>
                      </a:r>
                      <a:endParaRPr sz="1100" u="none" strike="noStrike" cap="none">
                        <a:latin typeface="Calibri"/>
                        <a:ea typeface="Calibri"/>
                        <a:cs typeface="Calibri"/>
                        <a:sym typeface="Calibri"/>
                      </a:endParaRPr>
                    </a:p>
                  </a:txBody>
                  <a:tcPr marL="0" marR="0" marT="5075" marB="0"/>
                </a:tc>
                <a:extLst>
                  <a:ext uri="{0D108BD9-81ED-4DB2-BD59-A6C34878D82A}">
                    <a16:rowId xmlns:a16="http://schemas.microsoft.com/office/drawing/2014/main" val="10002"/>
                  </a:ext>
                </a:extLst>
              </a:tr>
            </a:tbl>
          </a:graphicData>
        </a:graphic>
      </p:graphicFrame>
      <p:graphicFrame>
        <p:nvGraphicFramePr>
          <p:cNvPr id="1683" name="Google Shape;1683;p32"/>
          <p:cNvGraphicFramePr/>
          <p:nvPr/>
        </p:nvGraphicFramePr>
        <p:xfrm>
          <a:off x="400240" y="8283968"/>
          <a:ext cx="3000000" cy="3000000"/>
        </p:xfrm>
        <a:graphic>
          <a:graphicData uri="http://schemas.openxmlformats.org/drawingml/2006/table">
            <a:tbl>
              <a:tblPr firstRow="1" bandRow="1">
                <a:noFill/>
                <a:tableStyleId>{5119FD41-E7C3-46CD-94E2-ADE6B2B82455}</a:tableStyleId>
              </a:tblPr>
              <a:tblGrid>
                <a:gridCol w="1446525">
                  <a:extLst>
                    <a:ext uri="{9D8B030D-6E8A-4147-A177-3AD203B41FA5}">
                      <a16:colId xmlns:a16="http://schemas.microsoft.com/office/drawing/2014/main" val="20000"/>
                    </a:ext>
                  </a:extLst>
                </a:gridCol>
                <a:gridCol w="739775">
                  <a:extLst>
                    <a:ext uri="{9D8B030D-6E8A-4147-A177-3AD203B41FA5}">
                      <a16:colId xmlns:a16="http://schemas.microsoft.com/office/drawing/2014/main" val="20001"/>
                    </a:ext>
                  </a:extLst>
                </a:gridCol>
                <a:gridCol w="854700">
                  <a:extLst>
                    <a:ext uri="{9D8B030D-6E8A-4147-A177-3AD203B41FA5}">
                      <a16:colId xmlns:a16="http://schemas.microsoft.com/office/drawing/2014/main" val="20002"/>
                    </a:ext>
                  </a:extLst>
                </a:gridCol>
                <a:gridCol w="912500">
                  <a:extLst>
                    <a:ext uri="{9D8B030D-6E8A-4147-A177-3AD203B41FA5}">
                      <a16:colId xmlns:a16="http://schemas.microsoft.com/office/drawing/2014/main" val="20003"/>
                    </a:ext>
                  </a:extLst>
                </a:gridCol>
                <a:gridCol w="879475">
                  <a:extLst>
                    <a:ext uri="{9D8B030D-6E8A-4147-A177-3AD203B41FA5}">
                      <a16:colId xmlns:a16="http://schemas.microsoft.com/office/drawing/2014/main" val="20004"/>
                    </a:ext>
                  </a:extLst>
                </a:gridCol>
                <a:gridCol w="830575">
                  <a:extLst>
                    <a:ext uri="{9D8B030D-6E8A-4147-A177-3AD203B41FA5}">
                      <a16:colId xmlns:a16="http://schemas.microsoft.com/office/drawing/2014/main" val="20005"/>
                    </a:ext>
                  </a:extLst>
                </a:gridCol>
                <a:gridCol w="820425">
                  <a:extLst>
                    <a:ext uri="{9D8B030D-6E8A-4147-A177-3AD203B41FA5}">
                      <a16:colId xmlns:a16="http://schemas.microsoft.com/office/drawing/2014/main" val="20006"/>
                    </a:ext>
                  </a:extLst>
                </a:gridCol>
              </a:tblGrid>
              <a:tr h="183050">
                <a:tc>
                  <a:txBody>
                    <a:bodyPr/>
                    <a:lstStyle/>
                    <a:p>
                      <a:pPr marL="133985" marR="0" lvl="0" indent="0" algn="l" rtl="0">
                        <a:lnSpc>
                          <a:spcPct val="118181"/>
                        </a:lnSpc>
                        <a:spcBef>
                          <a:spcPts val="0"/>
                        </a:spcBef>
                        <a:spcAft>
                          <a:spcPts val="0"/>
                        </a:spcAft>
                        <a:buNone/>
                      </a:pPr>
                      <a:r>
                        <a:rPr lang="es-ES" sz="1100" u="none" strike="noStrike" cap="none">
                          <a:latin typeface="Calibri"/>
                          <a:ea typeface="Calibri"/>
                          <a:cs typeface="Calibri"/>
                          <a:sym typeface="Calibri"/>
                        </a:rPr>
                        <a:t>Antioquia ene 2023</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tc>
                  <a:txBody>
                    <a:bodyPr/>
                    <a:lstStyle/>
                    <a:p>
                      <a:pPr marL="198755" marR="0" lvl="0" indent="0" algn="l" rtl="0">
                        <a:lnSpc>
                          <a:spcPct val="118181"/>
                        </a:lnSpc>
                        <a:spcBef>
                          <a:spcPts val="0"/>
                        </a:spcBef>
                        <a:spcAft>
                          <a:spcPts val="0"/>
                        </a:spcAft>
                        <a:buNone/>
                      </a:pPr>
                      <a:r>
                        <a:rPr lang="es-ES" sz="1100" u="none" strike="noStrike" cap="none">
                          <a:latin typeface="Calibri"/>
                          <a:ea typeface="Calibri"/>
                          <a:cs typeface="Calibri"/>
                          <a:sym typeface="Calibri"/>
                        </a:rPr>
                        <a:t>2,10</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tc>
                  <a:txBody>
                    <a:bodyPr/>
                    <a:lstStyle/>
                    <a:p>
                      <a:pPr marL="0" marR="15875" lvl="0" indent="0" algn="ctr" rtl="0">
                        <a:lnSpc>
                          <a:spcPct val="118181"/>
                        </a:lnSpc>
                        <a:spcBef>
                          <a:spcPts val="0"/>
                        </a:spcBef>
                        <a:spcAft>
                          <a:spcPts val="0"/>
                        </a:spcAft>
                        <a:buNone/>
                      </a:pPr>
                      <a:r>
                        <a:rPr lang="es-ES" sz="1100" u="none" strike="noStrike" cap="none">
                          <a:latin typeface="Calibri"/>
                          <a:ea typeface="Calibri"/>
                          <a:cs typeface="Calibri"/>
                          <a:sym typeface="Calibri"/>
                        </a:rPr>
                        <a:t>0,31</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tc>
                  <a:txBody>
                    <a:bodyPr/>
                    <a:lstStyle/>
                    <a:p>
                      <a:pPr marL="314325" marR="0" lvl="0" indent="0" algn="l" rtl="0">
                        <a:lnSpc>
                          <a:spcPct val="118181"/>
                        </a:lnSpc>
                        <a:spcBef>
                          <a:spcPts val="0"/>
                        </a:spcBef>
                        <a:spcAft>
                          <a:spcPts val="0"/>
                        </a:spcAft>
                        <a:buNone/>
                      </a:pPr>
                      <a:r>
                        <a:rPr lang="es-ES" sz="1100" u="none" strike="noStrike" cap="none">
                          <a:latin typeface="Calibri"/>
                          <a:ea typeface="Calibri"/>
                          <a:cs typeface="Calibri"/>
                          <a:sym typeface="Calibri"/>
                        </a:rPr>
                        <a:t>11,70</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tc>
                  <a:txBody>
                    <a:bodyPr/>
                    <a:lstStyle/>
                    <a:p>
                      <a:pPr marL="276225" marR="0" lvl="0" indent="0" algn="l" rtl="0">
                        <a:lnSpc>
                          <a:spcPct val="118181"/>
                        </a:lnSpc>
                        <a:spcBef>
                          <a:spcPts val="0"/>
                        </a:spcBef>
                        <a:spcAft>
                          <a:spcPts val="0"/>
                        </a:spcAft>
                        <a:buNone/>
                      </a:pPr>
                      <a:r>
                        <a:rPr lang="es-ES" sz="1100" u="none" strike="noStrike" cap="none">
                          <a:latin typeface="Calibri"/>
                          <a:ea typeface="Calibri"/>
                          <a:cs typeface="Calibri"/>
                          <a:sym typeface="Calibri"/>
                        </a:rPr>
                        <a:t>13,15</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tc>
                  <a:txBody>
                    <a:bodyPr/>
                    <a:lstStyle/>
                    <a:p>
                      <a:pPr marL="0" marR="9525" lvl="0" indent="0" algn="ctr" rtl="0">
                        <a:lnSpc>
                          <a:spcPct val="118181"/>
                        </a:lnSpc>
                        <a:spcBef>
                          <a:spcPts val="0"/>
                        </a:spcBef>
                        <a:spcAft>
                          <a:spcPts val="0"/>
                        </a:spcAft>
                        <a:buNone/>
                      </a:pPr>
                      <a:r>
                        <a:rPr lang="es-ES" sz="1100" u="none" strike="noStrike" cap="none">
                          <a:latin typeface="Calibri"/>
                          <a:ea typeface="Calibri"/>
                          <a:cs typeface="Calibri"/>
                          <a:sym typeface="Calibri"/>
                        </a:rPr>
                        <a:t>6,31</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tc>
                  <a:txBody>
                    <a:bodyPr/>
                    <a:lstStyle/>
                    <a:p>
                      <a:pPr marL="299085" marR="0" lvl="0" indent="0" algn="l" rtl="0">
                        <a:lnSpc>
                          <a:spcPct val="118181"/>
                        </a:lnSpc>
                        <a:spcBef>
                          <a:spcPts val="0"/>
                        </a:spcBef>
                        <a:spcAft>
                          <a:spcPts val="0"/>
                        </a:spcAft>
                        <a:buNone/>
                      </a:pPr>
                      <a:r>
                        <a:rPr lang="es-ES" sz="1100" u="none" strike="noStrike" cap="none">
                          <a:latin typeface="Calibri"/>
                          <a:ea typeface="Calibri"/>
                          <a:cs typeface="Calibri"/>
                          <a:sym typeface="Calibri"/>
                        </a:rPr>
                        <a:t>5,80</a:t>
                      </a:r>
                      <a:endParaRPr sz="1100" u="none" strike="noStrike" cap="none">
                        <a:latin typeface="Calibri"/>
                        <a:ea typeface="Calibri"/>
                        <a:cs typeface="Calibri"/>
                        <a:sym typeface="Calibri"/>
                      </a:endParaRPr>
                    </a:p>
                  </a:txBody>
                  <a:tcPr marL="0" marR="0" marT="5075" marB="0">
                    <a:lnT w="9525" cap="flat" cmpd="sng">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val="10000"/>
                  </a:ext>
                </a:extLst>
              </a:tr>
            </a:tbl>
          </a:graphicData>
        </a:graphic>
      </p:graphicFrame>
      <p:sp>
        <p:nvSpPr>
          <p:cNvPr id="1684" name="Google Shape;1684;p32"/>
          <p:cNvSpPr/>
          <p:nvPr/>
        </p:nvSpPr>
        <p:spPr>
          <a:xfrm>
            <a:off x="400240" y="8662403"/>
            <a:ext cx="6480810" cy="0"/>
          </a:xfrm>
          <a:custGeom>
            <a:avLst/>
            <a:gdLst/>
            <a:ahLst/>
            <a:cxnLst/>
            <a:rect l="l" t="t" r="r" b="b"/>
            <a:pathLst>
              <a:path w="6480809" h="120000" extrusionOk="0">
                <a:moveTo>
                  <a:pt x="0" y="0"/>
                </a:moveTo>
                <a:lnTo>
                  <a:pt x="6480238"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85" name="Google Shape;1685;p32"/>
          <p:cNvSpPr txBox="1"/>
          <p:nvPr/>
        </p:nvSpPr>
        <p:spPr>
          <a:xfrm>
            <a:off x="701751" y="8466226"/>
            <a:ext cx="778510" cy="19431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Calibri"/>
              <a:buNone/>
            </a:pPr>
            <a:r>
              <a:rPr lang="es-ES" sz="1100" b="0" i="0" u="none" strike="noStrike" cap="none">
                <a:solidFill>
                  <a:srgbClr val="000000"/>
                </a:solidFill>
                <a:latin typeface="Calibri"/>
                <a:ea typeface="Calibri"/>
                <a:cs typeface="Calibri"/>
                <a:sym typeface="Calibri"/>
              </a:rPr>
              <a:t>INS año 2022</a:t>
            </a:r>
            <a:endParaRPr sz="1100" b="0" i="0" u="none" strike="noStrike" cap="none">
              <a:solidFill>
                <a:srgbClr val="000000"/>
              </a:solidFill>
              <a:latin typeface="Calibri"/>
              <a:ea typeface="Calibri"/>
              <a:cs typeface="Calibri"/>
              <a:sym typeface="Calibri"/>
            </a:endParaRPr>
          </a:p>
        </p:txBody>
      </p:sp>
      <p:sp>
        <p:nvSpPr>
          <p:cNvPr id="1686" name="Google Shape;1686;p32"/>
          <p:cNvSpPr txBox="1"/>
          <p:nvPr/>
        </p:nvSpPr>
        <p:spPr>
          <a:xfrm>
            <a:off x="2033142" y="8466226"/>
            <a:ext cx="275590" cy="19431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Calibri"/>
              <a:buNone/>
            </a:pPr>
            <a:r>
              <a:rPr lang="es-ES" sz="1100" b="0" i="0" u="none" strike="noStrike" cap="none">
                <a:solidFill>
                  <a:srgbClr val="000000"/>
                </a:solidFill>
                <a:latin typeface="Calibri"/>
                <a:ea typeface="Calibri"/>
                <a:cs typeface="Calibri"/>
                <a:sym typeface="Calibri"/>
              </a:rPr>
              <a:t>6,40</a:t>
            </a:r>
            <a:endParaRPr sz="1100" b="0" i="0" u="none" strike="noStrike" cap="none">
              <a:solidFill>
                <a:srgbClr val="000000"/>
              </a:solidFill>
              <a:latin typeface="Calibri"/>
              <a:ea typeface="Calibri"/>
              <a:cs typeface="Calibri"/>
              <a:sym typeface="Calibri"/>
            </a:endParaRPr>
          </a:p>
        </p:txBody>
      </p:sp>
      <p:sp>
        <p:nvSpPr>
          <p:cNvPr id="1687" name="Google Shape;1687;p32"/>
          <p:cNvSpPr txBox="1"/>
          <p:nvPr/>
        </p:nvSpPr>
        <p:spPr>
          <a:xfrm>
            <a:off x="2863723" y="8466226"/>
            <a:ext cx="274955" cy="19431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Calibri"/>
              <a:buNone/>
            </a:pPr>
            <a:r>
              <a:rPr lang="es-ES" sz="1100" b="0" i="0" u="none" strike="noStrike" cap="none">
                <a:solidFill>
                  <a:srgbClr val="000000"/>
                </a:solidFill>
                <a:latin typeface="Calibri"/>
                <a:ea typeface="Calibri"/>
                <a:cs typeface="Calibri"/>
                <a:sym typeface="Calibri"/>
              </a:rPr>
              <a:t>0,90</a:t>
            </a:r>
            <a:endParaRPr sz="1100" b="0" i="0" u="none" strike="noStrike" cap="none">
              <a:solidFill>
                <a:srgbClr val="000000"/>
              </a:solidFill>
              <a:latin typeface="Calibri"/>
              <a:ea typeface="Calibri"/>
              <a:cs typeface="Calibri"/>
              <a:sym typeface="Calibri"/>
            </a:endParaRPr>
          </a:p>
        </p:txBody>
      </p:sp>
      <p:sp>
        <p:nvSpPr>
          <p:cNvPr id="1688" name="Google Shape;1688;p32"/>
          <p:cNvSpPr txBox="1"/>
          <p:nvPr/>
        </p:nvSpPr>
        <p:spPr>
          <a:xfrm>
            <a:off x="3741801" y="8466226"/>
            <a:ext cx="346710" cy="19431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Calibri"/>
              <a:buNone/>
            </a:pPr>
            <a:r>
              <a:rPr lang="es-ES" sz="1100" b="0" i="0" u="none" strike="noStrike" cap="none">
                <a:solidFill>
                  <a:srgbClr val="000000"/>
                </a:solidFill>
                <a:latin typeface="Calibri"/>
                <a:ea typeface="Calibri"/>
                <a:cs typeface="Calibri"/>
                <a:sym typeface="Calibri"/>
              </a:rPr>
              <a:t>17,40</a:t>
            </a:r>
            <a:endParaRPr sz="1100" b="0" i="0" u="none" strike="noStrike" cap="none">
              <a:solidFill>
                <a:srgbClr val="000000"/>
              </a:solidFill>
              <a:latin typeface="Calibri"/>
              <a:ea typeface="Calibri"/>
              <a:cs typeface="Calibri"/>
              <a:sym typeface="Calibri"/>
            </a:endParaRPr>
          </a:p>
        </p:txBody>
      </p:sp>
      <p:sp>
        <p:nvSpPr>
          <p:cNvPr id="1689" name="Google Shape;1689;p32"/>
          <p:cNvSpPr txBox="1"/>
          <p:nvPr/>
        </p:nvSpPr>
        <p:spPr>
          <a:xfrm>
            <a:off x="4615434" y="8466226"/>
            <a:ext cx="2320290" cy="53848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Calibri"/>
              <a:buNone/>
            </a:pPr>
            <a:r>
              <a:rPr lang="es-ES" sz="1100" b="0" i="0" u="none" strike="noStrike" cap="none">
                <a:solidFill>
                  <a:srgbClr val="000000"/>
                </a:solidFill>
                <a:latin typeface="Calibri"/>
                <a:ea typeface="Calibri"/>
                <a:cs typeface="Calibri"/>
                <a:sym typeface="Calibri"/>
              </a:rPr>
              <a:t>14,60	11,40	6,70</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55"/>
              </a:spcBef>
              <a:spcAft>
                <a:spcPts val="0"/>
              </a:spcAft>
              <a:buClr>
                <a:schemeClr val="dk1"/>
              </a:buClr>
              <a:buSzPts val="900"/>
              <a:buFont typeface="Calibri"/>
              <a:buNone/>
            </a:pPr>
            <a:endParaRPr sz="900" b="0" i="0" u="none" strike="noStrike" cap="none">
              <a:solidFill>
                <a:srgbClr val="000000"/>
              </a:solidFill>
              <a:latin typeface="Calibri"/>
              <a:ea typeface="Calibri"/>
              <a:cs typeface="Calibri"/>
              <a:sym typeface="Calibri"/>
            </a:endParaRPr>
          </a:p>
          <a:p>
            <a:pPr marL="229234" marR="0" lvl="0" indent="0" algn="l" rtl="0">
              <a:lnSpc>
                <a:spcPct val="120000"/>
              </a:lnSpc>
              <a:spcBef>
                <a:spcPts val="0"/>
              </a:spcBef>
              <a:spcAft>
                <a:spcPts val="0"/>
              </a:spcAft>
              <a:buClr>
                <a:srgbClr val="000000"/>
              </a:buClr>
              <a:buSzPts val="600"/>
              <a:buFont typeface="Arial"/>
              <a:buNone/>
            </a:pPr>
            <a:r>
              <a:rPr lang="es-ES" sz="600" b="0" i="0" u="none" strike="noStrike" cap="none">
                <a:solidFill>
                  <a:srgbClr val="000000"/>
                </a:solidFill>
                <a:latin typeface="Arial"/>
                <a:ea typeface="Arial"/>
                <a:cs typeface="Arial"/>
                <a:sym typeface="Arial"/>
              </a:rPr>
              <a:t>Fuente: SIVIGILA. Secretaria de Salud de Medellín y boletín INS año 2021</a:t>
            </a:r>
            <a:endParaRPr sz="600" b="0" i="0" u="none" strike="noStrike" cap="none">
              <a:solidFill>
                <a:srgbClr val="000000"/>
              </a:solidFill>
              <a:latin typeface="Arial"/>
              <a:ea typeface="Arial"/>
              <a:cs typeface="Arial"/>
              <a:sym typeface="Arial"/>
            </a:endParaRPr>
          </a:p>
          <a:p>
            <a:pPr marL="229234" marR="0" lvl="0" indent="0" algn="l" rtl="0">
              <a:lnSpc>
                <a:spcPct val="120000"/>
              </a:lnSpc>
              <a:spcBef>
                <a:spcPts val="0"/>
              </a:spcBef>
              <a:spcAft>
                <a:spcPts val="0"/>
              </a:spcAft>
              <a:buClr>
                <a:srgbClr val="000000"/>
              </a:buClr>
              <a:buSzPts val="700"/>
              <a:buFont typeface="Arial"/>
              <a:buNone/>
            </a:pPr>
            <a:r>
              <a:rPr lang="es-ES" sz="700" b="0" i="0" u="none" strike="noStrike" cap="none">
                <a:solidFill>
                  <a:srgbClr val="000000"/>
                </a:solidFill>
                <a:latin typeface="Arial"/>
                <a:ea typeface="Arial"/>
                <a:cs typeface="Arial"/>
                <a:sym typeface="Arial"/>
              </a:rPr>
              <a:t>Figura Características del CAB en Medellín, semana 3 de 2023</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grpSp>
        <p:nvGrpSpPr>
          <p:cNvPr id="1694" name="Google Shape;1694;p33"/>
          <p:cNvGrpSpPr/>
          <p:nvPr/>
        </p:nvGrpSpPr>
        <p:grpSpPr>
          <a:xfrm>
            <a:off x="2126741" y="2541269"/>
            <a:ext cx="5074920" cy="309880"/>
            <a:chOff x="2126741" y="2541269"/>
            <a:chExt cx="5074920" cy="309880"/>
          </a:xfrm>
        </p:grpSpPr>
        <p:sp>
          <p:nvSpPr>
            <p:cNvPr id="1695" name="Google Shape;1695;p33"/>
            <p:cNvSpPr/>
            <p:nvPr/>
          </p:nvSpPr>
          <p:spPr>
            <a:xfrm>
              <a:off x="2126741" y="2541269"/>
              <a:ext cx="5074920" cy="309880"/>
            </a:xfrm>
            <a:custGeom>
              <a:avLst/>
              <a:gdLst/>
              <a:ahLst/>
              <a:cxnLst/>
              <a:rect l="l" t="t" r="r" b="b"/>
              <a:pathLst>
                <a:path w="5074920" h="309880" extrusionOk="0">
                  <a:moveTo>
                    <a:pt x="5074920" y="0"/>
                  </a:moveTo>
                  <a:lnTo>
                    <a:pt x="0" y="0"/>
                  </a:lnTo>
                  <a:lnTo>
                    <a:pt x="0" y="309371"/>
                  </a:lnTo>
                  <a:lnTo>
                    <a:pt x="5074920" y="309371"/>
                  </a:lnTo>
                  <a:lnTo>
                    <a:pt x="5074920" y="0"/>
                  </a:lnTo>
                  <a:close/>
                </a:path>
              </a:pathLst>
            </a:custGeom>
            <a:solidFill>
              <a:srgbClr val="DDD9C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96" name="Google Shape;1696;p33"/>
            <p:cNvSpPr/>
            <p:nvPr/>
          </p:nvSpPr>
          <p:spPr>
            <a:xfrm>
              <a:off x="2126741" y="2541269"/>
              <a:ext cx="5074920" cy="309880"/>
            </a:xfrm>
            <a:custGeom>
              <a:avLst/>
              <a:gdLst/>
              <a:ahLst/>
              <a:cxnLst/>
              <a:rect l="l" t="t" r="r" b="b"/>
              <a:pathLst>
                <a:path w="5074920" h="309880" extrusionOk="0">
                  <a:moveTo>
                    <a:pt x="0" y="309371"/>
                  </a:moveTo>
                  <a:lnTo>
                    <a:pt x="5074920" y="309371"/>
                  </a:lnTo>
                  <a:lnTo>
                    <a:pt x="5074920" y="0"/>
                  </a:lnTo>
                  <a:lnTo>
                    <a:pt x="0" y="0"/>
                  </a:lnTo>
                  <a:lnTo>
                    <a:pt x="0" y="309371"/>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97" name="Google Shape;1697;p33"/>
            <p:cNvSpPr/>
            <p:nvPr/>
          </p:nvSpPr>
          <p:spPr>
            <a:xfrm>
              <a:off x="2602230" y="2567178"/>
              <a:ext cx="378460" cy="262255"/>
            </a:xfrm>
            <a:custGeom>
              <a:avLst/>
              <a:gdLst/>
              <a:ahLst/>
              <a:cxnLst/>
              <a:rect l="l" t="t" r="r" b="b"/>
              <a:pathLst>
                <a:path w="378460" h="262255" extrusionOk="0">
                  <a:moveTo>
                    <a:pt x="188975" y="0"/>
                  </a:moveTo>
                  <a:lnTo>
                    <a:pt x="138729" y="4681"/>
                  </a:lnTo>
                  <a:lnTo>
                    <a:pt x="93584" y="17892"/>
                  </a:lnTo>
                  <a:lnTo>
                    <a:pt x="55340" y="38385"/>
                  </a:lnTo>
                  <a:lnTo>
                    <a:pt x="25795" y="64911"/>
                  </a:lnTo>
                  <a:lnTo>
                    <a:pt x="0" y="131063"/>
                  </a:lnTo>
                  <a:lnTo>
                    <a:pt x="6748" y="165907"/>
                  </a:lnTo>
                  <a:lnTo>
                    <a:pt x="55340" y="223742"/>
                  </a:lnTo>
                  <a:lnTo>
                    <a:pt x="93584" y="244235"/>
                  </a:lnTo>
                  <a:lnTo>
                    <a:pt x="138729" y="257446"/>
                  </a:lnTo>
                  <a:lnTo>
                    <a:pt x="188975" y="262127"/>
                  </a:lnTo>
                  <a:lnTo>
                    <a:pt x="239222" y="257446"/>
                  </a:lnTo>
                  <a:lnTo>
                    <a:pt x="284367" y="244235"/>
                  </a:lnTo>
                  <a:lnTo>
                    <a:pt x="322611" y="223742"/>
                  </a:lnTo>
                  <a:lnTo>
                    <a:pt x="352156" y="197216"/>
                  </a:lnTo>
                  <a:lnTo>
                    <a:pt x="377951" y="131063"/>
                  </a:lnTo>
                  <a:lnTo>
                    <a:pt x="371203" y="96220"/>
                  </a:lnTo>
                  <a:lnTo>
                    <a:pt x="322611" y="38385"/>
                  </a:lnTo>
                  <a:lnTo>
                    <a:pt x="284367" y="17892"/>
                  </a:lnTo>
                  <a:lnTo>
                    <a:pt x="239222" y="4681"/>
                  </a:lnTo>
                  <a:lnTo>
                    <a:pt x="188975"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98" name="Google Shape;1698;p33"/>
            <p:cNvSpPr/>
            <p:nvPr/>
          </p:nvSpPr>
          <p:spPr>
            <a:xfrm>
              <a:off x="2602230" y="2567178"/>
              <a:ext cx="378460" cy="262255"/>
            </a:xfrm>
            <a:custGeom>
              <a:avLst/>
              <a:gdLst/>
              <a:ahLst/>
              <a:cxnLst/>
              <a:rect l="l" t="t" r="r" b="b"/>
              <a:pathLst>
                <a:path w="378460" h="262255" extrusionOk="0">
                  <a:moveTo>
                    <a:pt x="0" y="131063"/>
                  </a:moveTo>
                  <a:lnTo>
                    <a:pt x="25795" y="64911"/>
                  </a:lnTo>
                  <a:lnTo>
                    <a:pt x="55340" y="38385"/>
                  </a:lnTo>
                  <a:lnTo>
                    <a:pt x="93584" y="17892"/>
                  </a:lnTo>
                  <a:lnTo>
                    <a:pt x="138729" y="4681"/>
                  </a:lnTo>
                  <a:lnTo>
                    <a:pt x="188975" y="0"/>
                  </a:lnTo>
                  <a:lnTo>
                    <a:pt x="239222" y="4681"/>
                  </a:lnTo>
                  <a:lnTo>
                    <a:pt x="284367" y="17892"/>
                  </a:lnTo>
                  <a:lnTo>
                    <a:pt x="322611" y="38385"/>
                  </a:lnTo>
                  <a:lnTo>
                    <a:pt x="352156" y="64911"/>
                  </a:lnTo>
                  <a:lnTo>
                    <a:pt x="377951" y="131063"/>
                  </a:lnTo>
                  <a:lnTo>
                    <a:pt x="371203" y="165907"/>
                  </a:lnTo>
                  <a:lnTo>
                    <a:pt x="322611" y="223742"/>
                  </a:lnTo>
                  <a:lnTo>
                    <a:pt x="284367" y="244235"/>
                  </a:lnTo>
                  <a:lnTo>
                    <a:pt x="239222" y="257446"/>
                  </a:lnTo>
                  <a:lnTo>
                    <a:pt x="188975" y="262127"/>
                  </a:lnTo>
                  <a:lnTo>
                    <a:pt x="138729" y="257446"/>
                  </a:lnTo>
                  <a:lnTo>
                    <a:pt x="93584" y="244235"/>
                  </a:lnTo>
                  <a:lnTo>
                    <a:pt x="55340" y="223742"/>
                  </a:lnTo>
                  <a:lnTo>
                    <a:pt x="25795" y="197216"/>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99" name="Google Shape;1699;p33"/>
          <p:cNvSpPr txBox="1"/>
          <p:nvPr/>
        </p:nvSpPr>
        <p:spPr>
          <a:xfrm>
            <a:off x="83616" y="3236467"/>
            <a:ext cx="1943100" cy="2094230"/>
          </a:xfrm>
          <a:prstGeom prst="rect">
            <a:avLst/>
          </a:prstGeom>
          <a:noFill/>
          <a:ln>
            <a:noFill/>
          </a:ln>
        </p:spPr>
        <p:txBody>
          <a:bodyPr spcFirstLastPara="1" wrap="square" lIns="0" tIns="12700" rIns="0" bIns="0" anchor="t" anchorCtr="0">
            <a:spAutoFit/>
          </a:bodyPr>
          <a:lstStyle/>
          <a:p>
            <a:pPr marL="501650" marR="5080" lvl="0" indent="-489584" algn="l" rtl="0">
              <a:lnSpc>
                <a:spcPct val="100000"/>
              </a:lnSpc>
              <a:spcBef>
                <a:spcPts val="0"/>
              </a:spcBef>
              <a:spcAft>
                <a:spcPts val="0"/>
              </a:spcAft>
              <a:buClr>
                <a:srgbClr val="C00000"/>
              </a:buClr>
              <a:buSzPts val="2400"/>
              <a:buFont typeface="Calibri"/>
              <a:buNone/>
            </a:pPr>
            <a:r>
              <a:rPr lang="es-ES" sz="2400" b="1" i="0" u="none" strike="noStrike" cap="none">
                <a:solidFill>
                  <a:srgbClr val="C00000"/>
                </a:solidFill>
                <a:latin typeface="Calibri"/>
                <a:ea typeface="Calibri"/>
                <a:cs typeface="Calibri"/>
                <a:sym typeface="Calibri"/>
              </a:rPr>
              <a:t>Hospitalización  adultos</a:t>
            </a:r>
            <a:endParaRPr sz="2400" b="0" i="0" u="none" strike="noStrike" cap="none">
              <a:solidFill>
                <a:srgbClr val="000000"/>
              </a:solidFill>
              <a:latin typeface="Calibri"/>
              <a:ea typeface="Calibri"/>
              <a:cs typeface="Calibri"/>
              <a:sym typeface="Calibri"/>
            </a:endParaRPr>
          </a:p>
          <a:p>
            <a:pPr marL="521969" marR="196850" lvl="0" indent="-634" algn="ctr" rtl="0">
              <a:lnSpc>
                <a:spcPct val="100000"/>
              </a:lnSpc>
              <a:spcBef>
                <a:spcPts val="925"/>
              </a:spcBef>
              <a:spcAft>
                <a:spcPts val="0"/>
              </a:spcAft>
              <a:buClr>
                <a:srgbClr val="000000"/>
              </a:buClr>
              <a:buSzPts val="2000"/>
              <a:buFont typeface="Arial"/>
              <a:buNone/>
            </a:pPr>
            <a:r>
              <a:rPr lang="es-ES" sz="2000" b="1" i="0" u="none" strike="noStrike" cap="none">
                <a:solidFill>
                  <a:srgbClr val="000000"/>
                </a:solidFill>
                <a:latin typeface="Arial"/>
                <a:ea typeface="Arial"/>
                <a:cs typeface="Arial"/>
                <a:sym typeface="Arial"/>
              </a:rPr>
              <a:t>La molécula  de mayor  consumo es  piperacilina</a:t>
            </a:r>
            <a:endParaRPr sz="2000" b="0" i="0" u="none" strike="noStrike" cap="none">
              <a:solidFill>
                <a:srgbClr val="000000"/>
              </a:solidFill>
              <a:latin typeface="Arial"/>
              <a:ea typeface="Arial"/>
              <a:cs typeface="Arial"/>
              <a:sym typeface="Arial"/>
            </a:endParaRPr>
          </a:p>
        </p:txBody>
      </p:sp>
      <p:grpSp>
        <p:nvGrpSpPr>
          <p:cNvPr id="1700" name="Google Shape;1700;p33"/>
          <p:cNvGrpSpPr/>
          <p:nvPr/>
        </p:nvGrpSpPr>
        <p:grpSpPr>
          <a:xfrm>
            <a:off x="72389" y="4252721"/>
            <a:ext cx="370840" cy="855344"/>
            <a:chOff x="72389" y="4252721"/>
            <a:chExt cx="370840" cy="855344"/>
          </a:xfrm>
        </p:grpSpPr>
        <p:sp>
          <p:nvSpPr>
            <p:cNvPr id="1701" name="Google Shape;1701;p33"/>
            <p:cNvSpPr/>
            <p:nvPr/>
          </p:nvSpPr>
          <p:spPr>
            <a:xfrm>
              <a:off x="72389" y="4252721"/>
              <a:ext cx="370840" cy="855344"/>
            </a:xfrm>
            <a:custGeom>
              <a:avLst/>
              <a:gdLst/>
              <a:ahLst/>
              <a:cxnLst/>
              <a:rect l="l" t="t" r="r" b="b"/>
              <a:pathLst>
                <a:path w="370840" h="855345" extrusionOk="0">
                  <a:moveTo>
                    <a:pt x="185166" y="0"/>
                  </a:moveTo>
                  <a:lnTo>
                    <a:pt x="0" y="185165"/>
                  </a:lnTo>
                  <a:lnTo>
                    <a:pt x="92583" y="185165"/>
                  </a:lnTo>
                  <a:lnTo>
                    <a:pt x="92583" y="854963"/>
                  </a:lnTo>
                  <a:lnTo>
                    <a:pt x="277749" y="854963"/>
                  </a:lnTo>
                  <a:lnTo>
                    <a:pt x="277749" y="185165"/>
                  </a:lnTo>
                  <a:lnTo>
                    <a:pt x="370332" y="185165"/>
                  </a:lnTo>
                  <a:lnTo>
                    <a:pt x="185166"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02" name="Google Shape;1702;p33"/>
            <p:cNvSpPr/>
            <p:nvPr/>
          </p:nvSpPr>
          <p:spPr>
            <a:xfrm>
              <a:off x="72389" y="4252721"/>
              <a:ext cx="370840" cy="855344"/>
            </a:xfrm>
            <a:custGeom>
              <a:avLst/>
              <a:gdLst/>
              <a:ahLst/>
              <a:cxnLst/>
              <a:rect l="l" t="t" r="r" b="b"/>
              <a:pathLst>
                <a:path w="370840" h="855345" extrusionOk="0">
                  <a:moveTo>
                    <a:pt x="0" y="185165"/>
                  </a:moveTo>
                  <a:lnTo>
                    <a:pt x="185166" y="0"/>
                  </a:lnTo>
                  <a:lnTo>
                    <a:pt x="370332" y="185165"/>
                  </a:lnTo>
                  <a:lnTo>
                    <a:pt x="277749" y="185165"/>
                  </a:lnTo>
                  <a:lnTo>
                    <a:pt x="277749" y="854963"/>
                  </a:lnTo>
                  <a:lnTo>
                    <a:pt x="92583" y="854963"/>
                  </a:lnTo>
                  <a:lnTo>
                    <a:pt x="92583" y="185165"/>
                  </a:lnTo>
                  <a:lnTo>
                    <a:pt x="0" y="185165"/>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1703" name="Google Shape;1703;p33"/>
          <p:cNvGrpSpPr/>
          <p:nvPr/>
        </p:nvGrpSpPr>
        <p:grpSpPr>
          <a:xfrm>
            <a:off x="2449829" y="75438"/>
            <a:ext cx="288290" cy="262255"/>
            <a:chOff x="2449829" y="75438"/>
            <a:chExt cx="288290" cy="262255"/>
          </a:xfrm>
        </p:grpSpPr>
        <p:sp>
          <p:nvSpPr>
            <p:cNvPr id="1704" name="Google Shape;1704;p33"/>
            <p:cNvSpPr/>
            <p:nvPr/>
          </p:nvSpPr>
          <p:spPr>
            <a:xfrm>
              <a:off x="2449829" y="75438"/>
              <a:ext cx="288290" cy="262255"/>
            </a:xfrm>
            <a:custGeom>
              <a:avLst/>
              <a:gdLst/>
              <a:ahLst/>
              <a:cxnLst/>
              <a:rect l="l" t="t" r="r" b="b"/>
              <a:pathLst>
                <a:path w="288289" h="262255" extrusionOk="0">
                  <a:moveTo>
                    <a:pt x="144018" y="0"/>
                  </a:moveTo>
                  <a:lnTo>
                    <a:pt x="98511" y="6681"/>
                  </a:lnTo>
                  <a:lnTo>
                    <a:pt x="58978" y="25286"/>
                  </a:lnTo>
                  <a:lnTo>
                    <a:pt x="27797" y="53656"/>
                  </a:lnTo>
                  <a:lnTo>
                    <a:pt x="7345" y="89635"/>
                  </a:lnTo>
                  <a:lnTo>
                    <a:pt x="0" y="131063"/>
                  </a:lnTo>
                  <a:lnTo>
                    <a:pt x="7345" y="172492"/>
                  </a:lnTo>
                  <a:lnTo>
                    <a:pt x="27797" y="208471"/>
                  </a:lnTo>
                  <a:lnTo>
                    <a:pt x="58978" y="236841"/>
                  </a:lnTo>
                  <a:lnTo>
                    <a:pt x="98511" y="255446"/>
                  </a:lnTo>
                  <a:lnTo>
                    <a:pt x="144018" y="262127"/>
                  </a:lnTo>
                  <a:lnTo>
                    <a:pt x="189524" y="255446"/>
                  </a:lnTo>
                  <a:lnTo>
                    <a:pt x="229057" y="236841"/>
                  </a:lnTo>
                  <a:lnTo>
                    <a:pt x="260238" y="208471"/>
                  </a:lnTo>
                  <a:lnTo>
                    <a:pt x="280690" y="172492"/>
                  </a:lnTo>
                  <a:lnTo>
                    <a:pt x="288036" y="131063"/>
                  </a:lnTo>
                  <a:lnTo>
                    <a:pt x="280690" y="89635"/>
                  </a:lnTo>
                  <a:lnTo>
                    <a:pt x="260238" y="53656"/>
                  </a:lnTo>
                  <a:lnTo>
                    <a:pt x="229057" y="25286"/>
                  </a:lnTo>
                  <a:lnTo>
                    <a:pt x="189524"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05" name="Google Shape;1705;p33"/>
            <p:cNvSpPr/>
            <p:nvPr/>
          </p:nvSpPr>
          <p:spPr>
            <a:xfrm>
              <a:off x="2449829" y="75438"/>
              <a:ext cx="288290" cy="262255"/>
            </a:xfrm>
            <a:custGeom>
              <a:avLst/>
              <a:gdLst/>
              <a:ahLst/>
              <a:cxnLst/>
              <a:rect l="l" t="t" r="r" b="b"/>
              <a:pathLst>
                <a:path w="288289" h="262255" extrusionOk="0">
                  <a:moveTo>
                    <a:pt x="0" y="131063"/>
                  </a:moveTo>
                  <a:lnTo>
                    <a:pt x="7345" y="89635"/>
                  </a:lnTo>
                  <a:lnTo>
                    <a:pt x="27797" y="53656"/>
                  </a:lnTo>
                  <a:lnTo>
                    <a:pt x="58978" y="25286"/>
                  </a:lnTo>
                  <a:lnTo>
                    <a:pt x="98511" y="6681"/>
                  </a:lnTo>
                  <a:lnTo>
                    <a:pt x="144018" y="0"/>
                  </a:lnTo>
                  <a:lnTo>
                    <a:pt x="189524" y="6681"/>
                  </a:lnTo>
                  <a:lnTo>
                    <a:pt x="229057" y="25286"/>
                  </a:lnTo>
                  <a:lnTo>
                    <a:pt x="260238" y="53656"/>
                  </a:lnTo>
                  <a:lnTo>
                    <a:pt x="280690" y="89635"/>
                  </a:lnTo>
                  <a:lnTo>
                    <a:pt x="288036" y="131063"/>
                  </a:lnTo>
                  <a:lnTo>
                    <a:pt x="280690" y="172492"/>
                  </a:lnTo>
                  <a:lnTo>
                    <a:pt x="260238" y="208471"/>
                  </a:lnTo>
                  <a:lnTo>
                    <a:pt x="229057" y="236841"/>
                  </a:lnTo>
                  <a:lnTo>
                    <a:pt x="189524" y="255446"/>
                  </a:lnTo>
                  <a:lnTo>
                    <a:pt x="144018" y="262127"/>
                  </a:lnTo>
                  <a:lnTo>
                    <a:pt x="98511" y="255446"/>
                  </a:lnTo>
                  <a:lnTo>
                    <a:pt x="58978" y="236841"/>
                  </a:lnTo>
                  <a:lnTo>
                    <a:pt x="27797" y="208471"/>
                  </a:lnTo>
                  <a:lnTo>
                    <a:pt x="7345"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06" name="Google Shape;1706;p33"/>
          <p:cNvSpPr txBox="1"/>
          <p:nvPr/>
        </p:nvSpPr>
        <p:spPr>
          <a:xfrm>
            <a:off x="2527807" y="51307"/>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FFFFF"/>
              </a:buClr>
              <a:buSzPts val="1800"/>
              <a:buFont typeface="Arial"/>
              <a:buNone/>
            </a:pPr>
            <a:r>
              <a:rPr lang="es-ES" sz="1800" b="0" i="0" u="none" strike="noStrike" cap="none">
                <a:solidFill>
                  <a:srgbClr val="FFFFFF"/>
                </a:solidFill>
                <a:latin typeface="Arial"/>
                <a:ea typeface="Arial"/>
                <a:cs typeface="Arial"/>
                <a:sym typeface="Arial"/>
              </a:rPr>
              <a:t>1</a:t>
            </a:r>
            <a:endParaRPr sz="1800" b="0" i="0" u="none" strike="noStrike" cap="none">
              <a:solidFill>
                <a:srgbClr val="000000"/>
              </a:solidFill>
              <a:latin typeface="Arial"/>
              <a:ea typeface="Arial"/>
              <a:cs typeface="Arial"/>
              <a:sym typeface="Arial"/>
            </a:endParaRPr>
          </a:p>
        </p:txBody>
      </p:sp>
      <p:sp>
        <p:nvSpPr>
          <p:cNvPr id="1707" name="Google Shape;1707;p33"/>
          <p:cNvSpPr/>
          <p:nvPr/>
        </p:nvSpPr>
        <p:spPr>
          <a:xfrm>
            <a:off x="2737866" y="206502"/>
            <a:ext cx="648335" cy="0"/>
          </a:xfrm>
          <a:custGeom>
            <a:avLst/>
            <a:gdLst/>
            <a:ahLst/>
            <a:cxnLst/>
            <a:rect l="l" t="t" r="r" b="b"/>
            <a:pathLst>
              <a:path w="648335" h="120000" extrusionOk="0">
                <a:moveTo>
                  <a:pt x="0" y="0"/>
                </a:moveTo>
                <a:lnTo>
                  <a:pt x="6480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08" name="Google Shape;1708;p33"/>
          <p:cNvSpPr txBox="1"/>
          <p:nvPr/>
        </p:nvSpPr>
        <p:spPr>
          <a:xfrm>
            <a:off x="3382136" y="104902"/>
            <a:ext cx="2091689"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Consideraciones de la notificación</a:t>
            </a:r>
            <a:endParaRPr sz="1200" b="0" i="0" u="none" strike="noStrike" cap="none">
              <a:solidFill>
                <a:srgbClr val="000000"/>
              </a:solidFill>
              <a:latin typeface="Arial"/>
              <a:ea typeface="Arial"/>
              <a:cs typeface="Arial"/>
              <a:sym typeface="Arial"/>
            </a:endParaRPr>
          </a:p>
        </p:txBody>
      </p:sp>
      <p:grpSp>
        <p:nvGrpSpPr>
          <p:cNvPr id="1709" name="Google Shape;1709;p33"/>
          <p:cNvGrpSpPr/>
          <p:nvPr/>
        </p:nvGrpSpPr>
        <p:grpSpPr>
          <a:xfrm>
            <a:off x="762" y="6762750"/>
            <a:ext cx="7200900" cy="330835"/>
            <a:chOff x="762" y="6762750"/>
            <a:chExt cx="7200900" cy="330835"/>
          </a:xfrm>
        </p:grpSpPr>
        <p:sp>
          <p:nvSpPr>
            <p:cNvPr id="1710" name="Google Shape;1710;p33"/>
            <p:cNvSpPr/>
            <p:nvPr/>
          </p:nvSpPr>
          <p:spPr>
            <a:xfrm>
              <a:off x="762" y="6762750"/>
              <a:ext cx="7200900" cy="330835"/>
            </a:xfrm>
            <a:custGeom>
              <a:avLst/>
              <a:gdLst/>
              <a:ahLst/>
              <a:cxnLst/>
              <a:rect l="l" t="t" r="r" b="b"/>
              <a:pathLst>
                <a:path w="7200900" h="330834" extrusionOk="0">
                  <a:moveTo>
                    <a:pt x="7200900" y="0"/>
                  </a:moveTo>
                  <a:lnTo>
                    <a:pt x="0" y="0"/>
                  </a:lnTo>
                  <a:lnTo>
                    <a:pt x="0" y="330707"/>
                  </a:lnTo>
                  <a:lnTo>
                    <a:pt x="7200900" y="330707"/>
                  </a:lnTo>
                  <a:lnTo>
                    <a:pt x="7200900" y="0"/>
                  </a:lnTo>
                  <a:close/>
                </a:path>
              </a:pathLst>
            </a:custGeom>
            <a:solidFill>
              <a:srgbClr val="DDD9C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1" name="Google Shape;1711;p33"/>
            <p:cNvSpPr/>
            <p:nvPr/>
          </p:nvSpPr>
          <p:spPr>
            <a:xfrm>
              <a:off x="762" y="6762750"/>
              <a:ext cx="7200900" cy="330835"/>
            </a:xfrm>
            <a:custGeom>
              <a:avLst/>
              <a:gdLst/>
              <a:ahLst/>
              <a:cxnLst/>
              <a:rect l="l" t="t" r="r" b="b"/>
              <a:pathLst>
                <a:path w="7200900" h="330834" extrusionOk="0">
                  <a:moveTo>
                    <a:pt x="0" y="330707"/>
                  </a:moveTo>
                  <a:lnTo>
                    <a:pt x="7200900" y="330707"/>
                  </a:lnTo>
                  <a:lnTo>
                    <a:pt x="7200900" y="0"/>
                  </a:lnTo>
                  <a:lnTo>
                    <a:pt x="0" y="0"/>
                  </a:lnTo>
                  <a:lnTo>
                    <a:pt x="0" y="330707"/>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2" name="Google Shape;1712;p33"/>
            <p:cNvSpPr/>
            <p:nvPr/>
          </p:nvSpPr>
          <p:spPr>
            <a:xfrm>
              <a:off x="278130" y="6797801"/>
              <a:ext cx="288290" cy="262255"/>
            </a:xfrm>
            <a:custGeom>
              <a:avLst/>
              <a:gdLst/>
              <a:ahLst/>
              <a:cxnLst/>
              <a:rect l="l" t="t" r="r" b="b"/>
              <a:pathLst>
                <a:path w="288290" h="262254" extrusionOk="0">
                  <a:moveTo>
                    <a:pt x="144018" y="0"/>
                  </a:moveTo>
                  <a:lnTo>
                    <a:pt x="98496" y="6681"/>
                  </a:lnTo>
                  <a:lnTo>
                    <a:pt x="58962" y="25286"/>
                  </a:lnTo>
                  <a:lnTo>
                    <a:pt x="27786" y="53656"/>
                  </a:lnTo>
                  <a:lnTo>
                    <a:pt x="7342" y="89635"/>
                  </a:lnTo>
                  <a:lnTo>
                    <a:pt x="0" y="131064"/>
                  </a:lnTo>
                  <a:lnTo>
                    <a:pt x="7342" y="172492"/>
                  </a:lnTo>
                  <a:lnTo>
                    <a:pt x="27786" y="208471"/>
                  </a:lnTo>
                  <a:lnTo>
                    <a:pt x="58962" y="236841"/>
                  </a:lnTo>
                  <a:lnTo>
                    <a:pt x="98496" y="255446"/>
                  </a:lnTo>
                  <a:lnTo>
                    <a:pt x="144018" y="262128"/>
                  </a:lnTo>
                  <a:lnTo>
                    <a:pt x="189539" y="255446"/>
                  </a:lnTo>
                  <a:lnTo>
                    <a:pt x="229073" y="236841"/>
                  </a:lnTo>
                  <a:lnTo>
                    <a:pt x="260249" y="208471"/>
                  </a:lnTo>
                  <a:lnTo>
                    <a:pt x="280693" y="172492"/>
                  </a:lnTo>
                  <a:lnTo>
                    <a:pt x="288036" y="131064"/>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3" name="Google Shape;1713;p33"/>
            <p:cNvSpPr/>
            <p:nvPr/>
          </p:nvSpPr>
          <p:spPr>
            <a:xfrm>
              <a:off x="278130" y="6797801"/>
              <a:ext cx="288290" cy="262255"/>
            </a:xfrm>
            <a:custGeom>
              <a:avLst/>
              <a:gdLst/>
              <a:ahLst/>
              <a:cxnLst/>
              <a:rect l="l" t="t" r="r" b="b"/>
              <a:pathLst>
                <a:path w="288290" h="262254" extrusionOk="0">
                  <a:moveTo>
                    <a:pt x="0" y="131064"/>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4"/>
                  </a:lnTo>
                  <a:lnTo>
                    <a:pt x="280693" y="172492"/>
                  </a:lnTo>
                  <a:lnTo>
                    <a:pt x="260249" y="208471"/>
                  </a:lnTo>
                  <a:lnTo>
                    <a:pt x="229073" y="236841"/>
                  </a:lnTo>
                  <a:lnTo>
                    <a:pt x="189539" y="255446"/>
                  </a:lnTo>
                  <a:lnTo>
                    <a:pt x="144018" y="262128"/>
                  </a:lnTo>
                  <a:lnTo>
                    <a:pt x="98496" y="255446"/>
                  </a:lnTo>
                  <a:lnTo>
                    <a:pt x="58962" y="236841"/>
                  </a:lnTo>
                  <a:lnTo>
                    <a:pt x="27786" y="208471"/>
                  </a:lnTo>
                  <a:lnTo>
                    <a:pt x="7342" y="172492"/>
                  </a:lnTo>
                  <a:lnTo>
                    <a:pt x="0" y="131064"/>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14" name="Google Shape;1714;p33"/>
          <p:cNvSpPr txBox="1"/>
          <p:nvPr/>
        </p:nvSpPr>
        <p:spPr>
          <a:xfrm>
            <a:off x="356412" y="6774307"/>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FFFFF"/>
              </a:buClr>
              <a:buSzPts val="1800"/>
              <a:buFont typeface="Arial"/>
              <a:buNone/>
            </a:pPr>
            <a:r>
              <a:rPr lang="es-ES" sz="1800" b="0" i="0" u="none" strike="noStrike" cap="none">
                <a:solidFill>
                  <a:srgbClr val="FFFFFF"/>
                </a:solidFill>
                <a:latin typeface="Arial"/>
                <a:ea typeface="Arial"/>
                <a:cs typeface="Arial"/>
                <a:sym typeface="Arial"/>
              </a:rPr>
              <a:t>3</a:t>
            </a:r>
            <a:endParaRPr sz="1800" b="0" i="0" u="none" strike="noStrike" cap="none">
              <a:solidFill>
                <a:srgbClr val="000000"/>
              </a:solidFill>
              <a:latin typeface="Arial"/>
              <a:ea typeface="Arial"/>
              <a:cs typeface="Arial"/>
              <a:sym typeface="Arial"/>
            </a:endParaRPr>
          </a:p>
        </p:txBody>
      </p:sp>
      <p:sp>
        <p:nvSpPr>
          <p:cNvPr id="1715" name="Google Shape;1715;p33"/>
          <p:cNvSpPr txBox="1"/>
          <p:nvPr/>
        </p:nvSpPr>
        <p:spPr>
          <a:xfrm>
            <a:off x="1210767" y="6793483"/>
            <a:ext cx="6946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Percentiles</a:t>
            </a:r>
            <a:endParaRPr sz="1200" b="0" i="0" u="none" strike="noStrike" cap="none">
              <a:solidFill>
                <a:srgbClr val="000000"/>
              </a:solidFill>
              <a:latin typeface="Arial"/>
              <a:ea typeface="Arial"/>
              <a:cs typeface="Arial"/>
              <a:sym typeface="Arial"/>
            </a:endParaRPr>
          </a:p>
        </p:txBody>
      </p:sp>
      <p:sp>
        <p:nvSpPr>
          <p:cNvPr id="1716" name="Google Shape;1716;p33"/>
          <p:cNvSpPr txBox="1"/>
          <p:nvPr/>
        </p:nvSpPr>
        <p:spPr>
          <a:xfrm>
            <a:off x="663320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050"/>
              <a:buFont typeface="Arial"/>
              <a:buNone/>
            </a:pPr>
            <a:r>
              <a:rPr lang="es-ES" sz="1050" b="1" i="0" u="none" strike="noStrike" cap="none">
                <a:solidFill>
                  <a:srgbClr val="000000"/>
                </a:solidFill>
                <a:latin typeface="Arial"/>
                <a:ea typeface="Arial"/>
                <a:cs typeface="Arial"/>
                <a:sym typeface="Arial"/>
              </a:rPr>
              <a:t>Pág.. 33</a:t>
            </a:r>
            <a:endParaRPr sz="1050" b="0" i="0" u="none" strike="noStrike" cap="none">
              <a:solidFill>
                <a:srgbClr val="000000"/>
              </a:solidFill>
              <a:latin typeface="Arial"/>
              <a:ea typeface="Arial"/>
              <a:cs typeface="Arial"/>
              <a:sym typeface="Arial"/>
            </a:endParaRPr>
          </a:p>
        </p:txBody>
      </p:sp>
      <p:sp>
        <p:nvSpPr>
          <p:cNvPr id="1717" name="Google Shape;1717;p33"/>
          <p:cNvSpPr txBox="1"/>
          <p:nvPr/>
        </p:nvSpPr>
        <p:spPr>
          <a:xfrm>
            <a:off x="2239772" y="425958"/>
            <a:ext cx="4618355" cy="9067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C00000"/>
              </a:buClr>
              <a:buSzPts val="2000"/>
              <a:buFont typeface="Arial"/>
              <a:buNone/>
            </a:pPr>
            <a:r>
              <a:rPr lang="es-ES" sz="2000" b="1" i="0" u="none" strike="noStrike" cap="none">
                <a:solidFill>
                  <a:srgbClr val="C00000"/>
                </a:solidFill>
                <a:latin typeface="Arial"/>
                <a:ea typeface="Arial"/>
                <a:cs typeface="Arial"/>
                <a:sym typeface="Arial"/>
              </a:rPr>
              <a:t>Consumo de antibióticos en el ámbito</a:t>
            </a:r>
            <a:endParaRPr sz="20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C00000"/>
              </a:buClr>
              <a:buSzPts val="2000"/>
              <a:buFont typeface="Arial"/>
              <a:buNone/>
            </a:pPr>
            <a:r>
              <a:rPr lang="es-ES" sz="2000" b="1" i="0" u="none" strike="noStrike" cap="none">
                <a:solidFill>
                  <a:srgbClr val="C00000"/>
                </a:solidFill>
                <a:latin typeface="Arial"/>
                <a:ea typeface="Arial"/>
                <a:cs typeface="Arial"/>
                <a:sym typeface="Arial"/>
              </a:rPr>
              <a:t>hospitalario, Medellín año 2023</a:t>
            </a:r>
            <a:endParaRPr sz="2000" b="0" i="0" u="none" strike="noStrike" cap="none">
              <a:solidFill>
                <a:srgbClr val="000000"/>
              </a:solidFill>
              <a:latin typeface="Arial"/>
              <a:ea typeface="Arial"/>
              <a:cs typeface="Arial"/>
              <a:sym typeface="Arial"/>
            </a:endParaRPr>
          </a:p>
          <a:p>
            <a:pPr marL="47625" marR="0" lvl="0" indent="0" algn="l" rtl="0">
              <a:lnSpc>
                <a:spcPct val="100000"/>
              </a:lnSpc>
              <a:spcBef>
                <a:spcPts val="875"/>
              </a:spcBef>
              <a:spcAft>
                <a:spcPts val="0"/>
              </a:spcAft>
              <a:buClr>
                <a:srgbClr val="000000"/>
              </a:buClr>
              <a:buSzPts val="1050"/>
              <a:buFont typeface="Arial"/>
              <a:buNone/>
            </a:pPr>
            <a:r>
              <a:rPr lang="es-ES" sz="1050" b="1" i="0" u="none" strike="noStrike" cap="none">
                <a:solidFill>
                  <a:srgbClr val="000000"/>
                </a:solidFill>
                <a:latin typeface="Arial"/>
                <a:ea typeface="Arial"/>
                <a:cs typeface="Arial"/>
                <a:sym typeface="Arial"/>
              </a:rPr>
              <a:t>Información acumulada a semana 12 2023 – Oportunidad en la notificación de ficha 354:</a:t>
            </a:r>
            <a:endParaRPr sz="1050" b="0" i="0" u="none" strike="noStrike" cap="none">
              <a:solidFill>
                <a:srgbClr val="000000"/>
              </a:solidFill>
              <a:latin typeface="Arial"/>
              <a:ea typeface="Arial"/>
              <a:cs typeface="Arial"/>
              <a:sym typeface="Arial"/>
            </a:endParaRPr>
          </a:p>
        </p:txBody>
      </p:sp>
      <p:sp>
        <p:nvSpPr>
          <p:cNvPr id="1718" name="Google Shape;1718;p33"/>
          <p:cNvSpPr/>
          <p:nvPr/>
        </p:nvSpPr>
        <p:spPr>
          <a:xfrm>
            <a:off x="79247" y="6723888"/>
            <a:ext cx="7122159" cy="76200"/>
          </a:xfrm>
          <a:custGeom>
            <a:avLst/>
            <a:gdLst/>
            <a:ahLst/>
            <a:cxnLst/>
            <a:rect l="l" t="t" r="r" b="b"/>
            <a:pathLst>
              <a:path w="7122159" h="76200" extrusionOk="0">
                <a:moveTo>
                  <a:pt x="7121017" y="0"/>
                </a:moveTo>
                <a:lnTo>
                  <a:pt x="7106169" y="2988"/>
                </a:lnTo>
                <a:lnTo>
                  <a:pt x="7094061" y="11144"/>
                </a:lnTo>
                <a:lnTo>
                  <a:pt x="7085905" y="23252"/>
                </a:lnTo>
                <a:lnTo>
                  <a:pt x="7082917" y="38099"/>
                </a:lnTo>
                <a:lnTo>
                  <a:pt x="7085905" y="52947"/>
                </a:lnTo>
                <a:lnTo>
                  <a:pt x="7094061" y="65055"/>
                </a:lnTo>
                <a:lnTo>
                  <a:pt x="7106169" y="73211"/>
                </a:lnTo>
                <a:lnTo>
                  <a:pt x="7121017" y="76199"/>
                </a:lnTo>
                <a:lnTo>
                  <a:pt x="7121652" y="76072"/>
                </a:lnTo>
                <a:lnTo>
                  <a:pt x="7121652" y="44449"/>
                </a:lnTo>
                <a:lnTo>
                  <a:pt x="7121017" y="44449"/>
                </a:lnTo>
                <a:lnTo>
                  <a:pt x="7121017" y="31749"/>
                </a:lnTo>
                <a:lnTo>
                  <a:pt x="7121652" y="31749"/>
                </a:lnTo>
                <a:lnTo>
                  <a:pt x="7121652" y="127"/>
                </a:lnTo>
                <a:lnTo>
                  <a:pt x="7121017" y="0"/>
                </a:lnTo>
                <a:close/>
              </a:path>
              <a:path w="7122159" h="76200" extrusionOk="0">
                <a:moveTo>
                  <a:pt x="7084195" y="31749"/>
                </a:moveTo>
                <a:lnTo>
                  <a:pt x="0" y="31749"/>
                </a:lnTo>
                <a:lnTo>
                  <a:pt x="0" y="44449"/>
                </a:lnTo>
                <a:lnTo>
                  <a:pt x="7084195" y="44449"/>
                </a:lnTo>
                <a:lnTo>
                  <a:pt x="7082917" y="38099"/>
                </a:lnTo>
                <a:lnTo>
                  <a:pt x="7084195" y="31749"/>
                </a:lnTo>
                <a:close/>
              </a:path>
              <a:path w="7122159" h="76200" extrusionOk="0">
                <a:moveTo>
                  <a:pt x="7121652" y="31749"/>
                </a:moveTo>
                <a:lnTo>
                  <a:pt x="7121017" y="31749"/>
                </a:lnTo>
                <a:lnTo>
                  <a:pt x="7121017" y="44449"/>
                </a:lnTo>
                <a:lnTo>
                  <a:pt x="7121652" y="44449"/>
                </a:lnTo>
                <a:lnTo>
                  <a:pt x="7121652" y="31749"/>
                </a:lnTo>
                <a:close/>
              </a:path>
            </a:pathLst>
          </a:custGeom>
          <a:solidFill>
            <a:srgbClr val="001F5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9" name="Google Shape;1719;p33"/>
          <p:cNvSpPr txBox="1"/>
          <p:nvPr/>
        </p:nvSpPr>
        <p:spPr>
          <a:xfrm>
            <a:off x="2726182" y="2543683"/>
            <a:ext cx="13017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FFFFF"/>
              </a:buClr>
              <a:buSzPts val="1800"/>
              <a:buFont typeface="Arial"/>
              <a:buNone/>
            </a:pPr>
            <a:r>
              <a:rPr lang="es-ES" sz="1800" b="0" i="0" u="none" strike="noStrike" cap="none">
                <a:solidFill>
                  <a:srgbClr val="FFFFFF"/>
                </a:solidFill>
                <a:latin typeface="Arial"/>
                <a:ea typeface="Arial"/>
                <a:cs typeface="Arial"/>
                <a:sym typeface="Arial"/>
              </a:rPr>
              <a:t>2</a:t>
            </a:r>
            <a:endParaRPr sz="1800" b="0" i="0" u="none" strike="noStrike" cap="none">
              <a:solidFill>
                <a:srgbClr val="000000"/>
              </a:solidFill>
              <a:latin typeface="Arial"/>
              <a:ea typeface="Arial"/>
              <a:cs typeface="Arial"/>
              <a:sym typeface="Arial"/>
            </a:endParaRPr>
          </a:p>
        </p:txBody>
      </p:sp>
      <p:sp>
        <p:nvSpPr>
          <p:cNvPr id="1720" name="Google Shape;1720;p33"/>
          <p:cNvSpPr/>
          <p:nvPr/>
        </p:nvSpPr>
        <p:spPr>
          <a:xfrm>
            <a:off x="2980182" y="2698242"/>
            <a:ext cx="851535" cy="0"/>
          </a:xfrm>
          <a:custGeom>
            <a:avLst/>
            <a:gdLst/>
            <a:ahLst/>
            <a:cxnLst/>
            <a:rect l="l" t="t" r="r" b="b"/>
            <a:pathLst>
              <a:path w="851535" h="120000" extrusionOk="0">
                <a:moveTo>
                  <a:pt x="0" y="0"/>
                </a:moveTo>
                <a:lnTo>
                  <a:pt x="8512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21" name="Google Shape;1721;p33"/>
          <p:cNvSpPr txBox="1"/>
          <p:nvPr/>
        </p:nvSpPr>
        <p:spPr>
          <a:xfrm>
            <a:off x="3893058" y="2515870"/>
            <a:ext cx="2716530" cy="39116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Tendencia de DDD por cada 100 pacientes en  hospitalización adultos</a:t>
            </a:r>
            <a:endParaRPr sz="1200" b="0" i="0" u="none" strike="noStrike" cap="none">
              <a:solidFill>
                <a:srgbClr val="000000"/>
              </a:solidFill>
              <a:latin typeface="Arial"/>
              <a:ea typeface="Arial"/>
              <a:cs typeface="Arial"/>
              <a:sym typeface="Arial"/>
            </a:endParaRPr>
          </a:p>
        </p:txBody>
      </p:sp>
      <p:sp>
        <p:nvSpPr>
          <p:cNvPr id="1722" name="Google Shape;1722;p33"/>
          <p:cNvSpPr txBox="1"/>
          <p:nvPr/>
        </p:nvSpPr>
        <p:spPr>
          <a:xfrm>
            <a:off x="2265933" y="2118106"/>
            <a:ext cx="4021454" cy="29972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s-ES" sz="900" b="0" i="0" u="none" strike="noStrike" cap="none">
                <a:solidFill>
                  <a:srgbClr val="000000"/>
                </a:solidFill>
                <a:latin typeface="Arial"/>
                <a:ea typeface="Arial"/>
                <a:cs typeface="Arial"/>
                <a:sym typeface="Arial"/>
              </a:rPr>
              <a:t>Nota aclaratoria: A partir de Julio de 2022 son 33 UPGD notificando Consumo de antibióticos en  hospitalización en Medellín</a:t>
            </a:r>
            <a:endParaRPr sz="900" b="0" i="0" u="none" strike="noStrike" cap="none">
              <a:solidFill>
                <a:srgbClr val="000000"/>
              </a:solidFill>
              <a:latin typeface="Arial"/>
              <a:ea typeface="Arial"/>
              <a:cs typeface="Arial"/>
              <a:sym typeface="Arial"/>
            </a:endParaRPr>
          </a:p>
        </p:txBody>
      </p:sp>
      <p:graphicFrame>
        <p:nvGraphicFramePr>
          <p:cNvPr id="1723" name="Google Shape;1723;p33"/>
          <p:cNvGraphicFramePr/>
          <p:nvPr/>
        </p:nvGraphicFramePr>
        <p:xfrm>
          <a:off x="2252217" y="1428254"/>
          <a:ext cx="3000000" cy="3000000"/>
        </p:xfrm>
        <a:graphic>
          <a:graphicData uri="http://schemas.openxmlformats.org/drawingml/2006/table">
            <a:tbl>
              <a:tblPr firstRow="1" bandRow="1">
                <a:noFill/>
                <a:tableStyleId>{5119FD41-E7C3-46CD-94E2-ADE6B2B82455}</a:tableStyleId>
              </a:tblPr>
              <a:tblGrid>
                <a:gridCol w="364500">
                  <a:extLst>
                    <a:ext uri="{9D8B030D-6E8A-4147-A177-3AD203B41FA5}">
                      <a16:colId xmlns:a16="http://schemas.microsoft.com/office/drawing/2014/main" val="20000"/>
                    </a:ext>
                  </a:extLst>
                </a:gridCol>
                <a:gridCol w="314950">
                  <a:extLst>
                    <a:ext uri="{9D8B030D-6E8A-4147-A177-3AD203B41FA5}">
                      <a16:colId xmlns:a16="http://schemas.microsoft.com/office/drawing/2014/main" val="20001"/>
                    </a:ext>
                  </a:extLst>
                </a:gridCol>
                <a:gridCol w="359400">
                  <a:extLst>
                    <a:ext uri="{9D8B030D-6E8A-4147-A177-3AD203B41FA5}">
                      <a16:colId xmlns:a16="http://schemas.microsoft.com/office/drawing/2014/main" val="20002"/>
                    </a:ext>
                  </a:extLst>
                </a:gridCol>
                <a:gridCol w="428000">
                  <a:extLst>
                    <a:ext uri="{9D8B030D-6E8A-4147-A177-3AD203B41FA5}">
                      <a16:colId xmlns:a16="http://schemas.microsoft.com/office/drawing/2014/main" val="20003"/>
                    </a:ext>
                  </a:extLst>
                </a:gridCol>
                <a:gridCol w="414025">
                  <a:extLst>
                    <a:ext uri="{9D8B030D-6E8A-4147-A177-3AD203B41FA5}">
                      <a16:colId xmlns:a16="http://schemas.microsoft.com/office/drawing/2014/main" val="20004"/>
                    </a:ext>
                  </a:extLst>
                </a:gridCol>
                <a:gridCol w="428625">
                  <a:extLst>
                    <a:ext uri="{9D8B030D-6E8A-4147-A177-3AD203B41FA5}">
                      <a16:colId xmlns:a16="http://schemas.microsoft.com/office/drawing/2014/main" val="20005"/>
                    </a:ext>
                  </a:extLst>
                </a:gridCol>
                <a:gridCol w="401950">
                  <a:extLst>
                    <a:ext uri="{9D8B030D-6E8A-4147-A177-3AD203B41FA5}">
                      <a16:colId xmlns:a16="http://schemas.microsoft.com/office/drawing/2014/main" val="20006"/>
                    </a:ext>
                  </a:extLst>
                </a:gridCol>
                <a:gridCol w="377200">
                  <a:extLst>
                    <a:ext uri="{9D8B030D-6E8A-4147-A177-3AD203B41FA5}">
                      <a16:colId xmlns:a16="http://schemas.microsoft.com/office/drawing/2014/main" val="20007"/>
                    </a:ext>
                  </a:extLst>
                </a:gridCol>
                <a:gridCol w="383550">
                  <a:extLst>
                    <a:ext uri="{9D8B030D-6E8A-4147-A177-3AD203B41FA5}">
                      <a16:colId xmlns:a16="http://schemas.microsoft.com/office/drawing/2014/main" val="20008"/>
                    </a:ext>
                  </a:extLst>
                </a:gridCol>
                <a:gridCol w="353700">
                  <a:extLst>
                    <a:ext uri="{9D8B030D-6E8A-4147-A177-3AD203B41FA5}">
                      <a16:colId xmlns:a16="http://schemas.microsoft.com/office/drawing/2014/main" val="20009"/>
                    </a:ext>
                  </a:extLst>
                </a:gridCol>
                <a:gridCol w="347975">
                  <a:extLst>
                    <a:ext uri="{9D8B030D-6E8A-4147-A177-3AD203B41FA5}">
                      <a16:colId xmlns:a16="http://schemas.microsoft.com/office/drawing/2014/main" val="20010"/>
                    </a:ext>
                  </a:extLst>
                </a:gridCol>
                <a:gridCol w="368300">
                  <a:extLst>
                    <a:ext uri="{9D8B030D-6E8A-4147-A177-3AD203B41FA5}">
                      <a16:colId xmlns:a16="http://schemas.microsoft.com/office/drawing/2014/main" val="20011"/>
                    </a:ext>
                  </a:extLst>
                </a:gridCol>
                <a:gridCol w="342275">
                  <a:extLst>
                    <a:ext uri="{9D8B030D-6E8A-4147-A177-3AD203B41FA5}">
                      <a16:colId xmlns:a16="http://schemas.microsoft.com/office/drawing/2014/main" val="20012"/>
                    </a:ext>
                  </a:extLst>
                </a:gridCol>
              </a:tblGrid>
              <a:tr h="129900">
                <a:tc>
                  <a:txBody>
                    <a:bodyPr/>
                    <a:lstStyle/>
                    <a:p>
                      <a:pPr marL="0" marR="5715" lvl="0" indent="0" algn="ctr" rtl="0">
                        <a:lnSpc>
                          <a:spcPct val="104999"/>
                        </a:lnSpc>
                        <a:spcBef>
                          <a:spcPts val="0"/>
                        </a:spcBef>
                        <a:spcAft>
                          <a:spcPts val="0"/>
                        </a:spcAft>
                        <a:buNone/>
                      </a:pPr>
                      <a:r>
                        <a:rPr lang="es-ES" sz="600" b="1" u="none" strike="noStrike" cap="none">
                          <a:latin typeface="Arial"/>
                          <a:ea typeface="Arial"/>
                          <a:cs typeface="Arial"/>
                          <a:sym typeface="Arial"/>
                        </a:rPr>
                        <a:t>mes</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0" marR="46355" lvl="0" indent="0" algn="r" rtl="0">
                        <a:lnSpc>
                          <a:spcPct val="104999"/>
                        </a:lnSpc>
                        <a:spcBef>
                          <a:spcPts val="0"/>
                        </a:spcBef>
                        <a:spcAft>
                          <a:spcPts val="0"/>
                        </a:spcAft>
                        <a:buNone/>
                      </a:pPr>
                      <a:r>
                        <a:rPr lang="es-ES" sz="600" b="1" u="none" strike="noStrike" cap="none">
                          <a:latin typeface="Arial"/>
                          <a:ea typeface="Arial"/>
                          <a:cs typeface="Arial"/>
                          <a:sym typeface="Arial"/>
                        </a:rPr>
                        <a:t>ene-23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52705" marR="0" lvl="0" indent="0" algn="l" rtl="0">
                        <a:lnSpc>
                          <a:spcPct val="104999"/>
                        </a:lnSpc>
                        <a:spcBef>
                          <a:spcPts val="0"/>
                        </a:spcBef>
                        <a:spcAft>
                          <a:spcPts val="0"/>
                        </a:spcAft>
                        <a:buNone/>
                      </a:pPr>
                      <a:r>
                        <a:rPr lang="es-ES" sz="600" b="1" u="none" strike="noStrike" cap="none">
                          <a:latin typeface="Arial"/>
                          <a:ea typeface="Arial"/>
                          <a:cs typeface="Arial"/>
                          <a:sym typeface="Arial"/>
                        </a:rPr>
                        <a:t>feb-23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0" marR="11430" lvl="0" indent="0" algn="ctr" rtl="0">
                        <a:lnSpc>
                          <a:spcPct val="104999"/>
                        </a:lnSpc>
                        <a:spcBef>
                          <a:spcPts val="0"/>
                        </a:spcBef>
                        <a:spcAft>
                          <a:spcPts val="0"/>
                        </a:spcAft>
                        <a:buNone/>
                      </a:pPr>
                      <a:r>
                        <a:rPr lang="es-ES" sz="600" b="1" u="none" strike="noStrike" cap="none">
                          <a:latin typeface="Arial"/>
                          <a:ea typeface="Arial"/>
                          <a:cs typeface="Arial"/>
                          <a:sym typeface="Arial"/>
                        </a:rPr>
                        <a:t>mar-23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98425" marR="0" lvl="0" indent="0" algn="l" rtl="0">
                        <a:lnSpc>
                          <a:spcPct val="104999"/>
                        </a:lnSpc>
                        <a:spcBef>
                          <a:spcPts val="0"/>
                        </a:spcBef>
                        <a:spcAft>
                          <a:spcPts val="0"/>
                        </a:spcAft>
                        <a:buNone/>
                      </a:pPr>
                      <a:r>
                        <a:rPr lang="es-ES" sz="600" b="1" u="none" strike="noStrike" cap="none">
                          <a:latin typeface="Arial"/>
                          <a:ea typeface="Arial"/>
                          <a:cs typeface="Arial"/>
                          <a:sym typeface="Arial"/>
                        </a:rPr>
                        <a:t>abr-23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85725" marR="0" lvl="0" indent="0" algn="l" rtl="0">
                        <a:lnSpc>
                          <a:spcPct val="104999"/>
                        </a:lnSpc>
                        <a:spcBef>
                          <a:spcPts val="0"/>
                        </a:spcBef>
                        <a:spcAft>
                          <a:spcPts val="0"/>
                        </a:spcAft>
                        <a:buNone/>
                      </a:pPr>
                      <a:r>
                        <a:rPr lang="es-ES" sz="600" b="1" u="none" strike="noStrike" cap="none">
                          <a:latin typeface="Arial"/>
                          <a:ea typeface="Arial"/>
                          <a:cs typeface="Arial"/>
                          <a:sym typeface="Arial"/>
                        </a:rPr>
                        <a:t>may-23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81280" marR="0" lvl="0" indent="0" algn="l" rtl="0">
                        <a:lnSpc>
                          <a:spcPct val="104999"/>
                        </a:lnSpc>
                        <a:spcBef>
                          <a:spcPts val="0"/>
                        </a:spcBef>
                        <a:spcAft>
                          <a:spcPts val="0"/>
                        </a:spcAft>
                        <a:buNone/>
                      </a:pPr>
                      <a:r>
                        <a:rPr lang="es-ES" sz="600" b="1" u="none" strike="noStrike" cap="none">
                          <a:latin typeface="Arial"/>
                          <a:ea typeface="Arial"/>
                          <a:cs typeface="Arial"/>
                          <a:sym typeface="Arial"/>
                        </a:rPr>
                        <a:t>jun-23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96520" marR="0" lvl="0" indent="0" algn="l" rtl="0">
                        <a:lnSpc>
                          <a:spcPct val="104999"/>
                        </a:lnSpc>
                        <a:spcBef>
                          <a:spcPts val="0"/>
                        </a:spcBef>
                        <a:spcAft>
                          <a:spcPts val="0"/>
                        </a:spcAft>
                        <a:buNone/>
                      </a:pPr>
                      <a:r>
                        <a:rPr lang="es-ES" sz="600" b="1" u="none" strike="noStrike" cap="none">
                          <a:latin typeface="Arial"/>
                          <a:ea typeface="Arial"/>
                          <a:cs typeface="Arial"/>
                          <a:sym typeface="Arial"/>
                        </a:rPr>
                        <a:t>jul-23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81280" marR="0" lvl="0" indent="0" algn="l" rtl="0">
                        <a:lnSpc>
                          <a:spcPct val="104999"/>
                        </a:lnSpc>
                        <a:spcBef>
                          <a:spcPts val="0"/>
                        </a:spcBef>
                        <a:spcAft>
                          <a:spcPts val="0"/>
                        </a:spcAft>
                        <a:buNone/>
                      </a:pPr>
                      <a:r>
                        <a:rPr lang="es-ES" sz="600" b="1" u="none" strike="noStrike" cap="none">
                          <a:latin typeface="Arial"/>
                          <a:ea typeface="Arial"/>
                          <a:cs typeface="Arial"/>
                          <a:sym typeface="Arial"/>
                        </a:rPr>
                        <a:t>ago-23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53975" marR="0" lvl="0" indent="0" algn="l" rtl="0">
                        <a:lnSpc>
                          <a:spcPct val="104999"/>
                        </a:lnSpc>
                        <a:spcBef>
                          <a:spcPts val="0"/>
                        </a:spcBef>
                        <a:spcAft>
                          <a:spcPts val="0"/>
                        </a:spcAft>
                        <a:buNone/>
                      </a:pPr>
                      <a:r>
                        <a:rPr lang="es-ES" sz="600" b="1" u="none" strike="noStrike" cap="none">
                          <a:latin typeface="Arial"/>
                          <a:ea typeface="Arial"/>
                          <a:cs typeface="Arial"/>
                          <a:sym typeface="Arial"/>
                        </a:rPr>
                        <a:t>sep-23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55880" marR="0" lvl="0" indent="0" algn="l" rtl="0">
                        <a:lnSpc>
                          <a:spcPct val="104999"/>
                        </a:lnSpc>
                        <a:spcBef>
                          <a:spcPts val="0"/>
                        </a:spcBef>
                        <a:spcAft>
                          <a:spcPts val="0"/>
                        </a:spcAft>
                        <a:buNone/>
                      </a:pPr>
                      <a:r>
                        <a:rPr lang="es-ES" sz="600" b="1" u="none" strike="noStrike" cap="none">
                          <a:latin typeface="Arial"/>
                          <a:ea typeface="Arial"/>
                          <a:cs typeface="Arial"/>
                          <a:sym typeface="Arial"/>
                        </a:rPr>
                        <a:t>oct-23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64769" marR="0" lvl="0" indent="0" algn="l" rtl="0">
                        <a:lnSpc>
                          <a:spcPct val="104999"/>
                        </a:lnSpc>
                        <a:spcBef>
                          <a:spcPts val="0"/>
                        </a:spcBef>
                        <a:spcAft>
                          <a:spcPts val="0"/>
                        </a:spcAft>
                        <a:buNone/>
                      </a:pPr>
                      <a:r>
                        <a:rPr lang="es-ES" sz="600" b="1" u="none" strike="noStrike" cap="none">
                          <a:latin typeface="Arial"/>
                          <a:ea typeface="Arial"/>
                          <a:cs typeface="Arial"/>
                          <a:sym typeface="Arial"/>
                        </a:rPr>
                        <a:t>nov-23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tc>
                  <a:txBody>
                    <a:bodyPr/>
                    <a:lstStyle/>
                    <a:p>
                      <a:pPr marL="57785" marR="0" lvl="0" indent="0" algn="l" rtl="0">
                        <a:lnSpc>
                          <a:spcPct val="104999"/>
                        </a:lnSpc>
                        <a:spcBef>
                          <a:spcPts val="0"/>
                        </a:spcBef>
                        <a:spcAft>
                          <a:spcPts val="0"/>
                        </a:spcAft>
                        <a:buNone/>
                      </a:pPr>
                      <a:r>
                        <a:rPr lang="es-ES" sz="600" b="1" u="none" strike="noStrike" cap="none">
                          <a:latin typeface="Arial"/>
                          <a:ea typeface="Arial"/>
                          <a:cs typeface="Arial"/>
                          <a:sym typeface="Arial"/>
                        </a:rPr>
                        <a:t>dic-23</a:t>
                      </a:r>
                      <a:endParaRPr sz="600" u="none" strike="noStrike" cap="none">
                        <a:latin typeface="Arial"/>
                        <a:ea typeface="Arial"/>
                        <a:cs typeface="Arial"/>
                        <a:sym typeface="Arial"/>
                      </a:endParaRPr>
                    </a:p>
                  </a:txBody>
                  <a:tcPr marL="0" marR="0" marT="36825" marB="0">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40700">
                <a:tc>
                  <a:txBody>
                    <a:bodyPr/>
                    <a:lstStyle/>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5080" lvl="0" indent="0" algn="ctr" rtl="0">
                        <a:lnSpc>
                          <a:spcPct val="101000"/>
                        </a:lnSpc>
                        <a:spcBef>
                          <a:spcPts val="0"/>
                        </a:spcBef>
                        <a:spcAft>
                          <a:spcPts val="0"/>
                        </a:spcAft>
                        <a:buNone/>
                      </a:pPr>
                      <a:r>
                        <a:rPr lang="es-ES" sz="500" u="none" strike="noStrike" cap="none">
                          <a:latin typeface="Arial"/>
                          <a:ea typeface="Arial"/>
                          <a:cs typeface="Arial"/>
                          <a:sym typeface="Arial"/>
                        </a:rPr>
                        <a:t>UCI adultos</a:t>
                      </a:r>
                      <a:endParaRPr sz="500" u="none" strike="noStrike" cap="none">
                        <a:latin typeface="Arial"/>
                        <a:ea typeface="Arial"/>
                        <a:cs typeface="Arial"/>
                        <a:sym typeface="Arial"/>
                      </a:endParaRPr>
                    </a:p>
                  </a:txBody>
                  <a:tcPr marL="0" marR="0" marT="50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101600" lvl="0" indent="0" algn="r" rtl="0">
                        <a:lnSpc>
                          <a:spcPct val="100000"/>
                        </a:lnSpc>
                        <a:spcBef>
                          <a:spcPts val="0"/>
                        </a:spcBef>
                        <a:spcAft>
                          <a:spcPts val="0"/>
                        </a:spcAft>
                        <a:buNone/>
                      </a:pPr>
                      <a:r>
                        <a:rPr lang="es-ES" sz="600" u="none" strike="noStrike" cap="none">
                          <a:latin typeface="Arial"/>
                          <a:ea typeface="Arial"/>
                          <a:cs typeface="Arial"/>
                          <a:sym typeface="Arial"/>
                        </a:rPr>
                        <a:t>100</a:t>
                      </a:r>
                      <a:endParaRPr sz="600" u="none" strike="noStrike" cap="none">
                        <a:latin typeface="Arial"/>
                        <a:ea typeface="Arial"/>
                        <a:cs typeface="Arial"/>
                        <a:sym typeface="Arial"/>
                      </a:endParaRPr>
                    </a:p>
                  </a:txBody>
                  <a:tcPr marL="0" marR="0" marT="2285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3504" marR="0" lvl="0" indent="0" algn="l" rtl="0">
                        <a:lnSpc>
                          <a:spcPct val="100000"/>
                        </a:lnSpc>
                        <a:spcBef>
                          <a:spcPts val="0"/>
                        </a:spcBef>
                        <a:spcAft>
                          <a:spcPts val="0"/>
                        </a:spcAft>
                        <a:buNone/>
                      </a:pPr>
                      <a:r>
                        <a:rPr lang="es-ES" sz="600" u="none" strike="noStrike" cap="none">
                          <a:latin typeface="Arial"/>
                          <a:ea typeface="Arial"/>
                          <a:cs typeface="Arial"/>
                          <a:sym typeface="Arial"/>
                        </a:rPr>
                        <a:t>100</a:t>
                      </a:r>
                      <a:endParaRPr sz="600" u="none" strike="noStrike" cap="none">
                        <a:latin typeface="Arial"/>
                        <a:ea typeface="Arial"/>
                        <a:cs typeface="Arial"/>
                        <a:sym typeface="Arial"/>
                      </a:endParaRPr>
                    </a:p>
                  </a:txBody>
                  <a:tcPr marL="0" marR="0" marT="2285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10795" lvl="0" indent="0" algn="ctr" rtl="0">
                        <a:lnSpc>
                          <a:spcPct val="100000"/>
                        </a:lnSpc>
                        <a:spcBef>
                          <a:spcPts val="0"/>
                        </a:spcBef>
                        <a:spcAft>
                          <a:spcPts val="0"/>
                        </a:spcAft>
                        <a:buNone/>
                      </a:pPr>
                      <a:r>
                        <a:rPr lang="es-ES" sz="600" u="none" strike="noStrike" cap="none">
                          <a:latin typeface="Arial"/>
                          <a:ea typeface="Arial"/>
                          <a:cs typeface="Arial"/>
                          <a:sym typeface="Arial"/>
                        </a:rPr>
                        <a:t>100</a:t>
                      </a:r>
                      <a:endParaRPr sz="600" u="none" strike="noStrike" cap="none">
                        <a:latin typeface="Arial"/>
                        <a:ea typeface="Arial"/>
                        <a:cs typeface="Arial"/>
                        <a:sym typeface="Arial"/>
                      </a:endParaRPr>
                    </a:p>
                  </a:txBody>
                  <a:tcPr marL="0" marR="0" marT="2285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7775">
                <a:tc>
                  <a:txBody>
                    <a:bodyPr/>
                    <a:lstStyle/>
                    <a:p>
                      <a:pPr marL="6350" marR="12065" lvl="0" indent="12065" algn="l" rtl="0">
                        <a:lnSpc>
                          <a:spcPct val="100000"/>
                        </a:lnSpc>
                        <a:spcBef>
                          <a:spcPts val="0"/>
                        </a:spcBef>
                        <a:spcAft>
                          <a:spcPts val="0"/>
                        </a:spcAft>
                        <a:buNone/>
                      </a:pPr>
                      <a:r>
                        <a:rPr lang="es-ES" sz="500" u="none" strike="noStrike" cap="none">
                          <a:latin typeface="Arial"/>
                          <a:ea typeface="Arial"/>
                          <a:cs typeface="Arial"/>
                          <a:sym typeface="Arial"/>
                        </a:rPr>
                        <a:t>Hospitaliza  ción adultos</a:t>
                      </a:r>
                      <a:endParaRPr sz="500" u="none" strike="noStrike" cap="none">
                        <a:latin typeface="Arial"/>
                        <a:ea typeface="Arial"/>
                        <a:cs typeface="Arial"/>
                        <a:sym typeface="Arial"/>
                      </a:endParaRPr>
                    </a:p>
                  </a:txBody>
                  <a:tcPr marL="0" marR="0" marT="42550" marB="0">
                    <a:lnT w="12700" cap="flat" cmpd="sng">
                      <a:solidFill>
                        <a:srgbClr val="000000"/>
                      </a:solidFill>
                      <a:prstDash val="solid"/>
                      <a:round/>
                      <a:headEnd type="none" w="sm" len="sm"/>
                      <a:tailEnd type="none" w="sm" len="sm"/>
                    </a:lnT>
                  </a:tcPr>
                </a:tc>
                <a:tc>
                  <a:txBody>
                    <a:bodyPr/>
                    <a:lstStyle/>
                    <a:p>
                      <a:pPr marL="0" marR="70485" lvl="0" indent="0" algn="r" rtl="0">
                        <a:lnSpc>
                          <a:spcPct val="100000"/>
                        </a:lnSpc>
                        <a:spcBef>
                          <a:spcPts val="0"/>
                        </a:spcBef>
                        <a:spcAft>
                          <a:spcPts val="0"/>
                        </a:spcAft>
                        <a:buNone/>
                      </a:pPr>
                      <a:r>
                        <a:rPr lang="es-ES" sz="600" u="none" strike="noStrike" cap="none">
                          <a:latin typeface="Arial"/>
                          <a:ea typeface="Arial"/>
                          <a:cs typeface="Arial"/>
                          <a:sym typeface="Arial"/>
                        </a:rPr>
                        <a:t>94,28</a:t>
                      </a:r>
                      <a:endParaRPr sz="600" u="none" strike="noStrike" cap="none">
                        <a:latin typeface="Arial"/>
                        <a:ea typeface="Arial"/>
                        <a:cs typeface="Arial"/>
                        <a:sym typeface="Arial"/>
                      </a:endParaRPr>
                    </a:p>
                  </a:txBody>
                  <a:tcPr marL="0" marR="0" marT="56525" marB="0">
                    <a:lnT w="12700" cap="flat" cmpd="sng">
                      <a:solidFill>
                        <a:srgbClr val="000000"/>
                      </a:solidFill>
                      <a:prstDash val="solid"/>
                      <a:round/>
                      <a:headEnd type="none" w="sm" len="sm"/>
                      <a:tailEnd type="none" w="sm" len="sm"/>
                    </a:lnT>
                  </a:tcPr>
                </a:tc>
                <a:tc>
                  <a:txBody>
                    <a:bodyPr/>
                    <a:lstStyle/>
                    <a:p>
                      <a:pPr marL="71120" marR="0" lvl="0" indent="0" algn="l" rtl="0">
                        <a:lnSpc>
                          <a:spcPct val="100000"/>
                        </a:lnSpc>
                        <a:spcBef>
                          <a:spcPts val="0"/>
                        </a:spcBef>
                        <a:spcAft>
                          <a:spcPts val="0"/>
                        </a:spcAft>
                        <a:buNone/>
                      </a:pPr>
                      <a:r>
                        <a:rPr lang="es-ES" sz="600" u="none" strike="noStrike" cap="none">
                          <a:latin typeface="Arial"/>
                          <a:ea typeface="Arial"/>
                          <a:cs typeface="Arial"/>
                          <a:sym typeface="Arial"/>
                        </a:rPr>
                        <a:t>94,28</a:t>
                      </a:r>
                      <a:endParaRPr sz="600" u="none" strike="noStrike" cap="none">
                        <a:latin typeface="Arial"/>
                        <a:ea typeface="Arial"/>
                        <a:cs typeface="Arial"/>
                        <a:sym typeface="Arial"/>
                      </a:endParaRPr>
                    </a:p>
                  </a:txBody>
                  <a:tcPr marL="0" marR="0" marT="56525" marB="0">
                    <a:lnT w="12700" cap="flat" cmpd="sng">
                      <a:solidFill>
                        <a:srgbClr val="000000"/>
                      </a:solidFill>
                      <a:prstDash val="solid"/>
                      <a:round/>
                      <a:headEnd type="none" w="sm" len="sm"/>
                      <a:tailEnd type="none" w="sm" len="sm"/>
                    </a:lnT>
                  </a:tcPr>
                </a:tc>
                <a:tc>
                  <a:txBody>
                    <a:bodyPr/>
                    <a:lstStyle/>
                    <a:p>
                      <a:pPr marL="0" marR="12065" lvl="0" indent="0" algn="ctr" rtl="0">
                        <a:lnSpc>
                          <a:spcPct val="100000"/>
                        </a:lnSpc>
                        <a:spcBef>
                          <a:spcPts val="0"/>
                        </a:spcBef>
                        <a:spcAft>
                          <a:spcPts val="0"/>
                        </a:spcAft>
                        <a:buNone/>
                      </a:pPr>
                      <a:r>
                        <a:rPr lang="es-ES" sz="600" u="none" strike="noStrike" cap="none">
                          <a:latin typeface="Arial"/>
                          <a:ea typeface="Arial"/>
                          <a:cs typeface="Arial"/>
                          <a:sym typeface="Arial"/>
                        </a:rPr>
                        <a:t>79,16</a:t>
                      </a:r>
                      <a:endParaRPr sz="600" u="none" strike="noStrike" cap="none">
                        <a:latin typeface="Arial"/>
                        <a:ea typeface="Arial"/>
                        <a:cs typeface="Arial"/>
                        <a:sym typeface="Arial"/>
                      </a:endParaRPr>
                    </a:p>
                  </a:txBody>
                  <a:tcPr marL="0" marR="0" marT="56525"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grpSp>
        <p:nvGrpSpPr>
          <p:cNvPr id="1724" name="Google Shape;1724;p33"/>
          <p:cNvGrpSpPr/>
          <p:nvPr/>
        </p:nvGrpSpPr>
        <p:grpSpPr>
          <a:xfrm>
            <a:off x="3331464" y="4443984"/>
            <a:ext cx="3540760" cy="333724"/>
            <a:chOff x="3331464" y="4443984"/>
            <a:chExt cx="3540760" cy="333724"/>
          </a:xfrm>
        </p:grpSpPr>
        <p:sp>
          <p:nvSpPr>
            <p:cNvPr id="1725" name="Google Shape;1725;p33"/>
            <p:cNvSpPr/>
            <p:nvPr/>
          </p:nvSpPr>
          <p:spPr>
            <a:xfrm>
              <a:off x="3331464" y="4772628"/>
              <a:ext cx="3540760" cy="5080"/>
            </a:xfrm>
            <a:custGeom>
              <a:avLst/>
              <a:gdLst/>
              <a:ahLst/>
              <a:cxnLst/>
              <a:rect l="l" t="t" r="r" b="b"/>
              <a:pathLst>
                <a:path w="3540759" h="5079" extrusionOk="0">
                  <a:moveTo>
                    <a:pt x="0" y="0"/>
                  </a:moveTo>
                  <a:lnTo>
                    <a:pt x="693165" y="0"/>
                  </a:lnTo>
                </a:path>
                <a:path w="3540759" h="5079" extrusionOk="0">
                  <a:moveTo>
                    <a:pt x="0" y="4762"/>
                  </a:moveTo>
                  <a:lnTo>
                    <a:pt x="693165" y="4762"/>
                  </a:lnTo>
                </a:path>
                <a:path w="3540759" h="5079" extrusionOk="0">
                  <a:moveTo>
                    <a:pt x="781557" y="0"/>
                  </a:moveTo>
                  <a:lnTo>
                    <a:pt x="3540252" y="0"/>
                  </a:lnTo>
                </a:path>
                <a:path w="3540759" h="5079" extrusionOk="0">
                  <a:moveTo>
                    <a:pt x="781557" y="4762"/>
                  </a:moveTo>
                  <a:lnTo>
                    <a:pt x="3540252" y="476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26" name="Google Shape;1726;p33"/>
            <p:cNvSpPr/>
            <p:nvPr/>
          </p:nvSpPr>
          <p:spPr>
            <a:xfrm>
              <a:off x="3331464" y="4443984"/>
              <a:ext cx="3540760" cy="166370"/>
            </a:xfrm>
            <a:custGeom>
              <a:avLst/>
              <a:gdLst/>
              <a:ahLst/>
              <a:cxnLst/>
              <a:rect l="l" t="t" r="r" b="b"/>
              <a:pathLst>
                <a:path w="3540759" h="166370" extrusionOk="0">
                  <a:moveTo>
                    <a:pt x="0" y="166115"/>
                  </a:moveTo>
                  <a:lnTo>
                    <a:pt x="3540252" y="166115"/>
                  </a:lnTo>
                </a:path>
                <a:path w="3540759" h="166370" extrusionOk="0">
                  <a:moveTo>
                    <a:pt x="0" y="0"/>
                  </a:moveTo>
                  <a:lnTo>
                    <a:pt x="354025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27" name="Google Shape;1727;p33"/>
          <p:cNvSpPr/>
          <p:nvPr/>
        </p:nvSpPr>
        <p:spPr>
          <a:xfrm>
            <a:off x="3331464" y="4276344"/>
            <a:ext cx="3540760" cy="0"/>
          </a:xfrm>
          <a:custGeom>
            <a:avLst/>
            <a:gdLst/>
            <a:ahLst/>
            <a:cxnLst/>
            <a:rect l="l" t="t" r="r" b="b"/>
            <a:pathLst>
              <a:path w="3540759" h="120000" extrusionOk="0">
                <a:moveTo>
                  <a:pt x="0" y="0"/>
                </a:moveTo>
                <a:lnTo>
                  <a:pt x="354025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1728" name="Google Shape;1728;p33"/>
          <p:cNvGrpSpPr/>
          <p:nvPr/>
        </p:nvGrpSpPr>
        <p:grpSpPr>
          <a:xfrm>
            <a:off x="3331464" y="3895788"/>
            <a:ext cx="3540760" cy="331088"/>
            <a:chOff x="3331464" y="3895788"/>
            <a:chExt cx="3540760" cy="331088"/>
          </a:xfrm>
        </p:grpSpPr>
        <p:sp>
          <p:nvSpPr>
            <p:cNvPr id="1729" name="Google Shape;1729;p33"/>
            <p:cNvSpPr/>
            <p:nvPr/>
          </p:nvSpPr>
          <p:spPr>
            <a:xfrm>
              <a:off x="3331464" y="3944112"/>
              <a:ext cx="3540760" cy="166370"/>
            </a:xfrm>
            <a:custGeom>
              <a:avLst/>
              <a:gdLst/>
              <a:ahLst/>
              <a:cxnLst/>
              <a:rect l="l" t="t" r="r" b="b"/>
              <a:pathLst>
                <a:path w="3540759" h="166370" extrusionOk="0">
                  <a:moveTo>
                    <a:pt x="0" y="166115"/>
                  </a:moveTo>
                  <a:lnTo>
                    <a:pt x="3540252" y="166115"/>
                  </a:lnTo>
                </a:path>
                <a:path w="3540759" h="166370" extrusionOk="0">
                  <a:moveTo>
                    <a:pt x="0" y="0"/>
                  </a:moveTo>
                  <a:lnTo>
                    <a:pt x="354025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30" name="Google Shape;1730;p33"/>
            <p:cNvSpPr/>
            <p:nvPr/>
          </p:nvSpPr>
          <p:spPr>
            <a:xfrm>
              <a:off x="3478530" y="3944874"/>
              <a:ext cx="589915" cy="231775"/>
            </a:xfrm>
            <a:custGeom>
              <a:avLst/>
              <a:gdLst/>
              <a:ahLst/>
              <a:cxnLst/>
              <a:rect l="l" t="t" r="r" b="b"/>
              <a:pathLst>
                <a:path w="589914" h="231775" extrusionOk="0">
                  <a:moveTo>
                    <a:pt x="0" y="0"/>
                  </a:moveTo>
                  <a:lnTo>
                    <a:pt x="295656" y="94487"/>
                  </a:lnTo>
                  <a:lnTo>
                    <a:pt x="589788" y="231648"/>
                  </a:lnTo>
                </a:path>
              </a:pathLst>
            </a:custGeom>
            <a:noFill/>
            <a:ln w="28575" cap="flat" cmpd="sng">
              <a:solidFill>
                <a:srgbClr val="CA783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731" name="Google Shape;1731;p33"/>
            <p:cNvPicPr preferRelativeResize="0"/>
            <p:nvPr/>
          </p:nvPicPr>
          <p:blipFill rotWithShape="1">
            <a:blip r:embed="rId3">
              <a:alphaModFix/>
            </a:blip>
            <a:srcRect/>
            <a:stretch/>
          </p:blipFill>
          <p:spPr>
            <a:xfrm>
              <a:off x="3430079" y="3895788"/>
              <a:ext cx="97917" cy="97916"/>
            </a:xfrm>
            <a:prstGeom prst="rect">
              <a:avLst/>
            </a:prstGeom>
            <a:noFill/>
            <a:ln>
              <a:noFill/>
            </a:ln>
          </p:spPr>
        </p:pic>
        <p:pic>
          <p:nvPicPr>
            <p:cNvPr id="1732" name="Google Shape;1732;p33"/>
            <p:cNvPicPr preferRelativeResize="0"/>
            <p:nvPr/>
          </p:nvPicPr>
          <p:blipFill rotWithShape="1">
            <a:blip r:embed="rId4">
              <a:alphaModFix/>
            </a:blip>
            <a:srcRect/>
            <a:stretch/>
          </p:blipFill>
          <p:spPr>
            <a:xfrm>
              <a:off x="3724211" y="3990276"/>
              <a:ext cx="97916" cy="97916"/>
            </a:xfrm>
            <a:prstGeom prst="rect">
              <a:avLst/>
            </a:prstGeom>
            <a:noFill/>
            <a:ln>
              <a:noFill/>
            </a:ln>
          </p:spPr>
        </p:pic>
        <p:pic>
          <p:nvPicPr>
            <p:cNvPr id="1733" name="Google Shape;1733;p33"/>
            <p:cNvPicPr preferRelativeResize="0"/>
            <p:nvPr/>
          </p:nvPicPr>
          <p:blipFill rotWithShape="1">
            <a:blip r:embed="rId3">
              <a:alphaModFix/>
            </a:blip>
            <a:srcRect/>
            <a:stretch/>
          </p:blipFill>
          <p:spPr>
            <a:xfrm>
              <a:off x="4019867" y="4128960"/>
              <a:ext cx="97917" cy="97916"/>
            </a:xfrm>
            <a:prstGeom prst="rect">
              <a:avLst/>
            </a:prstGeom>
            <a:noFill/>
            <a:ln>
              <a:noFill/>
            </a:ln>
          </p:spPr>
        </p:pic>
      </p:grpSp>
      <p:sp>
        <p:nvSpPr>
          <p:cNvPr id="1734" name="Google Shape;1734;p33"/>
          <p:cNvSpPr/>
          <p:nvPr/>
        </p:nvSpPr>
        <p:spPr>
          <a:xfrm>
            <a:off x="3331464" y="3776471"/>
            <a:ext cx="3540760" cy="0"/>
          </a:xfrm>
          <a:custGeom>
            <a:avLst/>
            <a:gdLst/>
            <a:ahLst/>
            <a:cxnLst/>
            <a:rect l="l" t="t" r="r" b="b"/>
            <a:pathLst>
              <a:path w="3540759" h="120000" extrusionOk="0">
                <a:moveTo>
                  <a:pt x="0" y="0"/>
                </a:moveTo>
                <a:lnTo>
                  <a:pt x="354025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1735" name="Google Shape;1735;p33"/>
          <p:cNvGraphicFramePr/>
          <p:nvPr/>
        </p:nvGraphicFramePr>
        <p:xfrm>
          <a:off x="2464117" y="4939093"/>
          <a:ext cx="3000000" cy="3000000"/>
        </p:xfrm>
        <a:graphic>
          <a:graphicData uri="http://schemas.openxmlformats.org/drawingml/2006/table">
            <a:tbl>
              <a:tblPr firstRow="1" bandRow="1">
                <a:noFill/>
                <a:tableStyleId>{5119FD41-E7C3-46CD-94E2-ADE6B2B82455}</a:tableStyleId>
              </a:tblPr>
              <a:tblGrid>
                <a:gridCol w="862325">
                  <a:extLst>
                    <a:ext uri="{9D8B030D-6E8A-4147-A177-3AD203B41FA5}">
                      <a16:colId xmlns:a16="http://schemas.microsoft.com/office/drawing/2014/main" val="20000"/>
                    </a:ext>
                  </a:extLst>
                </a:gridCol>
                <a:gridCol w="294000">
                  <a:extLst>
                    <a:ext uri="{9D8B030D-6E8A-4147-A177-3AD203B41FA5}">
                      <a16:colId xmlns:a16="http://schemas.microsoft.com/office/drawing/2014/main" val="20001"/>
                    </a:ext>
                  </a:extLst>
                </a:gridCol>
                <a:gridCol w="295275">
                  <a:extLst>
                    <a:ext uri="{9D8B030D-6E8A-4147-A177-3AD203B41FA5}">
                      <a16:colId xmlns:a16="http://schemas.microsoft.com/office/drawing/2014/main" val="20002"/>
                    </a:ext>
                  </a:extLst>
                </a:gridCol>
                <a:gridCol w="294000">
                  <a:extLst>
                    <a:ext uri="{9D8B030D-6E8A-4147-A177-3AD203B41FA5}">
                      <a16:colId xmlns:a16="http://schemas.microsoft.com/office/drawing/2014/main" val="20003"/>
                    </a:ext>
                  </a:extLst>
                </a:gridCol>
                <a:gridCol w="295275">
                  <a:extLst>
                    <a:ext uri="{9D8B030D-6E8A-4147-A177-3AD203B41FA5}">
                      <a16:colId xmlns:a16="http://schemas.microsoft.com/office/drawing/2014/main" val="20004"/>
                    </a:ext>
                  </a:extLst>
                </a:gridCol>
                <a:gridCol w="295275">
                  <a:extLst>
                    <a:ext uri="{9D8B030D-6E8A-4147-A177-3AD203B41FA5}">
                      <a16:colId xmlns:a16="http://schemas.microsoft.com/office/drawing/2014/main" val="20005"/>
                    </a:ext>
                  </a:extLst>
                </a:gridCol>
                <a:gridCol w="294000">
                  <a:extLst>
                    <a:ext uri="{9D8B030D-6E8A-4147-A177-3AD203B41FA5}">
                      <a16:colId xmlns:a16="http://schemas.microsoft.com/office/drawing/2014/main" val="20006"/>
                    </a:ext>
                  </a:extLst>
                </a:gridCol>
                <a:gridCol w="295275">
                  <a:extLst>
                    <a:ext uri="{9D8B030D-6E8A-4147-A177-3AD203B41FA5}">
                      <a16:colId xmlns:a16="http://schemas.microsoft.com/office/drawing/2014/main" val="20007"/>
                    </a:ext>
                  </a:extLst>
                </a:gridCol>
                <a:gridCol w="294000">
                  <a:extLst>
                    <a:ext uri="{9D8B030D-6E8A-4147-A177-3AD203B41FA5}">
                      <a16:colId xmlns:a16="http://schemas.microsoft.com/office/drawing/2014/main" val="20008"/>
                    </a:ext>
                  </a:extLst>
                </a:gridCol>
                <a:gridCol w="295275">
                  <a:extLst>
                    <a:ext uri="{9D8B030D-6E8A-4147-A177-3AD203B41FA5}">
                      <a16:colId xmlns:a16="http://schemas.microsoft.com/office/drawing/2014/main" val="20009"/>
                    </a:ext>
                  </a:extLst>
                </a:gridCol>
                <a:gridCol w="294000">
                  <a:extLst>
                    <a:ext uri="{9D8B030D-6E8A-4147-A177-3AD203B41FA5}">
                      <a16:colId xmlns:a16="http://schemas.microsoft.com/office/drawing/2014/main" val="20010"/>
                    </a:ext>
                  </a:extLst>
                </a:gridCol>
                <a:gridCol w="295275">
                  <a:extLst>
                    <a:ext uri="{9D8B030D-6E8A-4147-A177-3AD203B41FA5}">
                      <a16:colId xmlns:a16="http://schemas.microsoft.com/office/drawing/2014/main" val="20011"/>
                    </a:ext>
                  </a:extLst>
                </a:gridCol>
                <a:gridCol w="295275">
                  <a:extLst>
                    <a:ext uri="{9D8B030D-6E8A-4147-A177-3AD203B41FA5}">
                      <a16:colId xmlns:a16="http://schemas.microsoft.com/office/drawing/2014/main" val="20012"/>
                    </a:ext>
                  </a:extLst>
                </a:gridCol>
              </a:tblGrid>
              <a:tr h="175250">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R w="9525" cap="flat" cmpd="sng">
                      <a:solidFill>
                        <a:srgbClr val="D9D9D9"/>
                      </a:solidFill>
                      <a:prstDash val="solid"/>
                      <a:round/>
                      <a:headEnd type="none" w="sm" len="sm"/>
                      <a:tailEnd type="none" w="sm" len="sm"/>
                    </a:lnR>
                    <a:lnB w="9525" cap="flat" cmpd="sng">
                      <a:solidFill>
                        <a:srgbClr val="D9D9D9"/>
                      </a:solidFill>
                      <a:prstDash val="solid"/>
                      <a:round/>
                      <a:headEnd type="none" w="sm" len="sm"/>
                      <a:tailEnd type="none" w="sm" len="sm"/>
                    </a:lnB>
                  </a:tcPr>
                </a:tc>
                <a:tc>
                  <a:txBody>
                    <a:bodyPr/>
                    <a:lstStyle/>
                    <a:p>
                      <a:pPr marL="127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ene</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feb</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mar</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7175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abr</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49530"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may</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7429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jun</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9207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jul</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63500"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aug</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68580"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sep</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74930"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oct</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63500"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nov</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81280"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dic</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0"/>
                  </a:ext>
                </a:extLst>
              </a:tr>
              <a:tr h="182875">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DDD1CEF</a:t>
                      </a:r>
                      <a:endParaRPr sz="900" u="none" strike="noStrike" cap="none">
                        <a:latin typeface="Calibri"/>
                        <a:ea typeface="Calibri"/>
                        <a:cs typeface="Calibri"/>
                        <a:sym typeface="Calibri"/>
                      </a:endParaRPr>
                    </a:p>
                  </a:txBody>
                  <a:tcPr marL="0" marR="0" marT="63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2,8</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2,6</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1,9</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1"/>
                  </a:ext>
                </a:extLst>
              </a:tr>
              <a:tr h="181350">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DDD2 CIP</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5,4</a:t>
                      </a:r>
                      <a:endParaRPr sz="900" u="none" strike="noStrike" cap="none">
                        <a:latin typeface="Calibri"/>
                        <a:ea typeface="Calibri"/>
                        <a:cs typeface="Calibri"/>
                        <a:sym typeface="Calibri"/>
                      </a:endParaRPr>
                    </a:p>
                  </a:txBody>
                  <a:tcPr marL="0" marR="0" marT="890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6,0</a:t>
                      </a:r>
                      <a:endParaRPr sz="900" u="none" strike="noStrike" cap="none">
                        <a:latin typeface="Calibri"/>
                        <a:ea typeface="Calibri"/>
                        <a:cs typeface="Calibri"/>
                        <a:sym typeface="Calibri"/>
                      </a:endParaRPr>
                    </a:p>
                  </a:txBody>
                  <a:tcPr marL="0" marR="0" marT="890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4,3</a:t>
                      </a:r>
                      <a:endParaRPr sz="900" u="none" strike="noStrike" cap="none">
                        <a:latin typeface="Calibri"/>
                        <a:ea typeface="Calibri"/>
                        <a:cs typeface="Calibri"/>
                        <a:sym typeface="Calibri"/>
                      </a:endParaRPr>
                    </a:p>
                  </a:txBody>
                  <a:tcPr marL="0" marR="0" marT="890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2"/>
                  </a:ext>
                </a:extLst>
              </a:tr>
              <a:tr h="182875">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DDD3ERT</a:t>
                      </a:r>
                      <a:endParaRPr sz="900" u="none" strike="noStrike" cap="none">
                        <a:latin typeface="Calibri"/>
                        <a:ea typeface="Calibri"/>
                        <a:cs typeface="Calibri"/>
                        <a:sym typeface="Calibri"/>
                      </a:endParaRPr>
                    </a:p>
                  </a:txBody>
                  <a:tcPr marL="0" marR="0" marT="697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0,5</a:t>
                      </a:r>
                      <a:endParaRPr sz="900" u="none" strike="noStrike" cap="none">
                        <a:latin typeface="Calibri"/>
                        <a:ea typeface="Calibri"/>
                        <a:cs typeface="Calibri"/>
                        <a:sym typeface="Calibri"/>
                      </a:endParaRPr>
                    </a:p>
                  </a:txBody>
                  <a:tcPr marL="0" marR="0" marT="101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0,4</a:t>
                      </a:r>
                      <a:endParaRPr sz="900" u="none" strike="noStrike" cap="none">
                        <a:latin typeface="Calibri"/>
                        <a:ea typeface="Calibri"/>
                        <a:cs typeface="Calibri"/>
                        <a:sym typeface="Calibri"/>
                      </a:endParaRPr>
                    </a:p>
                  </a:txBody>
                  <a:tcPr marL="0" marR="0" marT="101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0,4</a:t>
                      </a:r>
                      <a:endParaRPr sz="900" u="none" strike="noStrike" cap="none">
                        <a:latin typeface="Calibri"/>
                        <a:ea typeface="Calibri"/>
                        <a:cs typeface="Calibri"/>
                        <a:sym typeface="Calibri"/>
                      </a:endParaRPr>
                    </a:p>
                  </a:txBody>
                  <a:tcPr marL="0" marR="0" marT="101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3"/>
                  </a:ext>
                </a:extLst>
              </a:tr>
              <a:tr h="182875">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DDD4MEM</a:t>
                      </a:r>
                      <a:endParaRPr sz="900" u="none" strike="noStrike" cap="none">
                        <a:latin typeface="Calibri"/>
                        <a:ea typeface="Calibri"/>
                        <a:cs typeface="Calibri"/>
                        <a:sym typeface="Calibri"/>
                      </a:endParaRPr>
                    </a:p>
                  </a:txBody>
                  <a:tcPr marL="0" marR="0" marT="63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4,2</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4,2</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3,5</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4"/>
                  </a:ext>
                </a:extLst>
              </a:tr>
              <a:tr h="181350">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DDD5PTZ</a:t>
                      </a:r>
                      <a:endParaRPr sz="900" u="none" strike="noStrike" cap="none">
                        <a:latin typeface="Calibri"/>
                        <a:ea typeface="Calibri"/>
                        <a:cs typeface="Calibri"/>
                        <a:sym typeface="Calibri"/>
                      </a:endParaRPr>
                    </a:p>
                  </a:txBody>
                  <a:tcPr marL="0" marR="0" marT="57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12,0</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10,9</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9,2</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5"/>
                  </a:ext>
                </a:extLst>
              </a:tr>
              <a:tr h="182875">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DDD6VAN</a:t>
                      </a:r>
                      <a:endParaRPr sz="900" u="none" strike="noStrike" cap="none">
                        <a:latin typeface="Calibri"/>
                        <a:ea typeface="Calibri"/>
                        <a:cs typeface="Calibri"/>
                        <a:sym typeface="Calibri"/>
                      </a:endParaRPr>
                    </a:p>
                  </a:txBody>
                  <a:tcPr marL="0" marR="0" marT="697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3,8</a:t>
                      </a:r>
                      <a:endParaRPr sz="900" u="none" strike="noStrike" cap="none">
                        <a:latin typeface="Calibri"/>
                        <a:ea typeface="Calibri"/>
                        <a:cs typeface="Calibri"/>
                        <a:sym typeface="Calibri"/>
                      </a:endParaRPr>
                    </a:p>
                  </a:txBody>
                  <a:tcPr marL="0" marR="0" marT="101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3,4</a:t>
                      </a:r>
                      <a:endParaRPr sz="900" u="none" strike="noStrike" cap="none">
                        <a:latin typeface="Calibri"/>
                        <a:ea typeface="Calibri"/>
                        <a:cs typeface="Calibri"/>
                        <a:sym typeface="Calibri"/>
                      </a:endParaRPr>
                    </a:p>
                  </a:txBody>
                  <a:tcPr marL="0" marR="0" marT="101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2,9</a:t>
                      </a:r>
                      <a:endParaRPr sz="900" u="none" strike="noStrike" cap="none">
                        <a:latin typeface="Calibri"/>
                        <a:ea typeface="Calibri"/>
                        <a:cs typeface="Calibri"/>
                        <a:sym typeface="Calibri"/>
                      </a:endParaRPr>
                    </a:p>
                  </a:txBody>
                  <a:tcPr marL="0" marR="0" marT="101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6"/>
                  </a:ext>
                </a:extLst>
              </a:tr>
              <a:tr h="182875">
                <a:tc>
                  <a:txBody>
                    <a:bodyPr/>
                    <a:lstStyle/>
                    <a:p>
                      <a:pPr marL="309245" marR="0" lvl="0" indent="0" algn="l"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DDD2FEP</a:t>
                      </a:r>
                      <a:endParaRPr sz="900" u="none" strike="noStrike" cap="none">
                        <a:latin typeface="Calibri"/>
                        <a:ea typeface="Calibri"/>
                        <a:cs typeface="Calibri"/>
                        <a:sym typeface="Calibri"/>
                      </a:endParaRPr>
                    </a:p>
                  </a:txBody>
                  <a:tcPr marL="0" marR="0" marT="635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2,4</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1905"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2,5</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2540" marR="0" lvl="0" indent="0" algn="ctr" rtl="0">
                        <a:lnSpc>
                          <a:spcPct val="100000"/>
                        </a:lnSpc>
                        <a:spcBef>
                          <a:spcPts val="0"/>
                        </a:spcBef>
                        <a:spcAft>
                          <a:spcPts val="0"/>
                        </a:spcAft>
                        <a:buNone/>
                      </a:pPr>
                      <a:r>
                        <a:rPr lang="es-ES" sz="900" u="none" strike="noStrike" cap="none">
                          <a:solidFill>
                            <a:srgbClr val="585858"/>
                          </a:solidFill>
                          <a:latin typeface="Calibri"/>
                          <a:ea typeface="Calibri"/>
                          <a:cs typeface="Calibri"/>
                          <a:sym typeface="Calibri"/>
                        </a:rPr>
                        <a:t>1,9</a:t>
                      </a:r>
                      <a:endParaRPr sz="900" u="none" strike="noStrike" cap="none">
                        <a:latin typeface="Calibri"/>
                        <a:ea typeface="Calibri"/>
                        <a:cs typeface="Calibri"/>
                        <a:sym typeface="Calibri"/>
                      </a:endParaRPr>
                    </a:p>
                  </a:txBody>
                  <a:tcPr marL="0" marR="0" marT="9525"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1736" name="Google Shape;1736;p33"/>
          <p:cNvGrpSpPr/>
          <p:nvPr/>
        </p:nvGrpSpPr>
        <p:grpSpPr>
          <a:xfrm>
            <a:off x="2507742" y="5173979"/>
            <a:ext cx="243840" cy="64135"/>
            <a:chOff x="2507742" y="5173979"/>
            <a:chExt cx="243840" cy="64135"/>
          </a:xfrm>
        </p:grpSpPr>
        <p:sp>
          <p:nvSpPr>
            <p:cNvPr id="1737" name="Google Shape;1737;p33"/>
            <p:cNvSpPr/>
            <p:nvPr/>
          </p:nvSpPr>
          <p:spPr>
            <a:xfrm>
              <a:off x="2507742" y="5206745"/>
              <a:ext cx="243840" cy="0"/>
            </a:xfrm>
            <a:custGeom>
              <a:avLst/>
              <a:gdLst/>
              <a:ahLst/>
              <a:cxnLst/>
              <a:rect l="l" t="t" r="r" b="b"/>
              <a:pathLst>
                <a:path w="243839" h="120000" extrusionOk="0">
                  <a:moveTo>
                    <a:pt x="0" y="0"/>
                  </a:moveTo>
                  <a:lnTo>
                    <a:pt x="243839" y="0"/>
                  </a:lnTo>
                </a:path>
              </a:pathLst>
            </a:custGeom>
            <a:noFill/>
            <a:ln w="28575" cap="flat" cmpd="sng">
              <a:solidFill>
                <a:srgbClr val="9D3C3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38" name="Google Shape;1738;p33"/>
            <p:cNvSpPr/>
            <p:nvPr/>
          </p:nvSpPr>
          <p:spPr>
            <a:xfrm>
              <a:off x="2596896" y="5173979"/>
              <a:ext cx="64135" cy="64135"/>
            </a:xfrm>
            <a:custGeom>
              <a:avLst/>
              <a:gdLst/>
              <a:ahLst/>
              <a:cxnLst/>
              <a:rect l="l" t="t" r="r" b="b"/>
              <a:pathLst>
                <a:path w="64135" h="64135" extrusionOk="0">
                  <a:moveTo>
                    <a:pt x="64007" y="0"/>
                  </a:moveTo>
                  <a:lnTo>
                    <a:pt x="0" y="0"/>
                  </a:lnTo>
                  <a:lnTo>
                    <a:pt x="0" y="64008"/>
                  </a:lnTo>
                  <a:lnTo>
                    <a:pt x="64007" y="64008"/>
                  </a:lnTo>
                  <a:lnTo>
                    <a:pt x="64007" y="0"/>
                  </a:lnTo>
                  <a:close/>
                </a:path>
              </a:pathLst>
            </a:custGeom>
            <a:solidFill>
              <a:srgbClr val="9E41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39" name="Google Shape;1739;p33"/>
            <p:cNvSpPr/>
            <p:nvPr/>
          </p:nvSpPr>
          <p:spPr>
            <a:xfrm>
              <a:off x="2596896" y="5173979"/>
              <a:ext cx="64135" cy="64135"/>
            </a:xfrm>
            <a:custGeom>
              <a:avLst/>
              <a:gdLst/>
              <a:ahLst/>
              <a:cxnLst/>
              <a:rect l="l" t="t" r="r" b="b"/>
              <a:pathLst>
                <a:path w="64135" h="64135" extrusionOk="0">
                  <a:moveTo>
                    <a:pt x="0" y="64008"/>
                  </a:moveTo>
                  <a:lnTo>
                    <a:pt x="64007" y="64008"/>
                  </a:lnTo>
                  <a:lnTo>
                    <a:pt x="64007" y="0"/>
                  </a:lnTo>
                  <a:lnTo>
                    <a:pt x="0" y="0"/>
                  </a:lnTo>
                  <a:lnTo>
                    <a:pt x="0" y="64008"/>
                  </a:lnTo>
                  <a:close/>
                </a:path>
              </a:pathLst>
            </a:custGeom>
            <a:noFill/>
            <a:ln w="9525" cap="flat" cmpd="sng">
              <a:solidFill>
                <a:srgbClr val="9D3C3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pic>
        <p:nvPicPr>
          <p:cNvPr id="1740" name="Google Shape;1740;p33"/>
          <p:cNvPicPr preferRelativeResize="0"/>
          <p:nvPr/>
        </p:nvPicPr>
        <p:blipFill rotWithShape="1">
          <a:blip r:embed="rId5">
            <a:alphaModFix/>
          </a:blip>
          <a:srcRect/>
          <a:stretch/>
        </p:blipFill>
        <p:spPr>
          <a:xfrm>
            <a:off x="2507742" y="5352097"/>
            <a:ext cx="243839" cy="73532"/>
          </a:xfrm>
          <a:prstGeom prst="rect">
            <a:avLst/>
          </a:prstGeom>
          <a:noFill/>
          <a:ln>
            <a:noFill/>
          </a:ln>
        </p:spPr>
      </p:pic>
      <p:pic>
        <p:nvPicPr>
          <p:cNvPr id="1741" name="Google Shape;1741;p33"/>
          <p:cNvPicPr preferRelativeResize="0"/>
          <p:nvPr/>
        </p:nvPicPr>
        <p:blipFill rotWithShape="1">
          <a:blip r:embed="rId6">
            <a:alphaModFix/>
          </a:blip>
          <a:srcRect/>
          <a:stretch/>
        </p:blipFill>
        <p:spPr>
          <a:xfrm>
            <a:off x="2507742" y="5534977"/>
            <a:ext cx="243839" cy="73533"/>
          </a:xfrm>
          <a:prstGeom prst="rect">
            <a:avLst/>
          </a:prstGeom>
          <a:noFill/>
          <a:ln>
            <a:noFill/>
          </a:ln>
        </p:spPr>
      </p:pic>
      <p:pic>
        <p:nvPicPr>
          <p:cNvPr id="1742" name="Google Shape;1742;p33"/>
          <p:cNvPicPr preferRelativeResize="0"/>
          <p:nvPr/>
        </p:nvPicPr>
        <p:blipFill rotWithShape="1">
          <a:blip r:embed="rId7">
            <a:alphaModFix/>
          </a:blip>
          <a:srcRect/>
          <a:stretch/>
        </p:blipFill>
        <p:spPr>
          <a:xfrm>
            <a:off x="2507742" y="5716333"/>
            <a:ext cx="243839" cy="73532"/>
          </a:xfrm>
          <a:prstGeom prst="rect">
            <a:avLst/>
          </a:prstGeom>
          <a:noFill/>
          <a:ln>
            <a:noFill/>
          </a:ln>
        </p:spPr>
      </p:pic>
      <p:pic>
        <p:nvPicPr>
          <p:cNvPr id="1743" name="Google Shape;1743;p33"/>
          <p:cNvPicPr preferRelativeResize="0"/>
          <p:nvPr/>
        </p:nvPicPr>
        <p:blipFill rotWithShape="1">
          <a:blip r:embed="rId8">
            <a:alphaModFix/>
          </a:blip>
          <a:srcRect/>
          <a:stretch/>
        </p:blipFill>
        <p:spPr>
          <a:xfrm>
            <a:off x="2507742" y="5899213"/>
            <a:ext cx="243839" cy="73532"/>
          </a:xfrm>
          <a:prstGeom prst="rect">
            <a:avLst/>
          </a:prstGeom>
          <a:noFill/>
          <a:ln>
            <a:noFill/>
          </a:ln>
        </p:spPr>
      </p:pic>
      <p:grpSp>
        <p:nvGrpSpPr>
          <p:cNvPr id="1744" name="Google Shape;1744;p33"/>
          <p:cNvGrpSpPr/>
          <p:nvPr/>
        </p:nvGrpSpPr>
        <p:grpSpPr>
          <a:xfrm>
            <a:off x="2507742" y="6085332"/>
            <a:ext cx="243840" cy="64135"/>
            <a:chOff x="2507742" y="6085332"/>
            <a:chExt cx="243840" cy="64135"/>
          </a:xfrm>
        </p:grpSpPr>
        <p:sp>
          <p:nvSpPr>
            <p:cNvPr id="1745" name="Google Shape;1745;p33"/>
            <p:cNvSpPr/>
            <p:nvPr/>
          </p:nvSpPr>
          <p:spPr>
            <a:xfrm>
              <a:off x="2507742" y="6118098"/>
              <a:ext cx="243840" cy="0"/>
            </a:xfrm>
            <a:custGeom>
              <a:avLst/>
              <a:gdLst/>
              <a:ahLst/>
              <a:cxnLst/>
              <a:rect l="l" t="t" r="r" b="b"/>
              <a:pathLst>
                <a:path w="243839" h="120000" extrusionOk="0">
                  <a:moveTo>
                    <a:pt x="0" y="0"/>
                  </a:moveTo>
                  <a:lnTo>
                    <a:pt x="243839" y="0"/>
                  </a:lnTo>
                </a:path>
              </a:pathLst>
            </a:custGeom>
            <a:noFill/>
            <a:ln w="28575"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46" name="Google Shape;1746;p33"/>
            <p:cNvSpPr/>
            <p:nvPr/>
          </p:nvSpPr>
          <p:spPr>
            <a:xfrm>
              <a:off x="2596896" y="6085332"/>
              <a:ext cx="64135" cy="64135"/>
            </a:xfrm>
            <a:custGeom>
              <a:avLst/>
              <a:gdLst/>
              <a:ahLst/>
              <a:cxnLst/>
              <a:rect l="l" t="t" r="r" b="b"/>
              <a:pathLst>
                <a:path w="64135" h="64135" extrusionOk="0">
                  <a:moveTo>
                    <a:pt x="32004" y="0"/>
                  </a:moveTo>
                  <a:lnTo>
                    <a:pt x="32004" y="64008"/>
                  </a:lnTo>
                </a:path>
                <a:path w="64135" h="64135" extrusionOk="0">
                  <a:moveTo>
                    <a:pt x="0" y="32004"/>
                  </a:moveTo>
                  <a:lnTo>
                    <a:pt x="64008" y="32004"/>
                  </a:lnTo>
                </a:path>
              </a:pathLst>
            </a:custGeom>
            <a:noFill/>
            <a:ln w="9525"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1747" name="Google Shape;1747;p33"/>
          <p:cNvGrpSpPr/>
          <p:nvPr/>
        </p:nvGrpSpPr>
        <p:grpSpPr>
          <a:xfrm>
            <a:off x="2507742" y="6294120"/>
            <a:ext cx="243840" cy="12700"/>
            <a:chOff x="2507742" y="6294120"/>
            <a:chExt cx="243840" cy="12700"/>
          </a:xfrm>
        </p:grpSpPr>
        <p:sp>
          <p:nvSpPr>
            <p:cNvPr id="1748" name="Google Shape;1748;p33"/>
            <p:cNvSpPr/>
            <p:nvPr/>
          </p:nvSpPr>
          <p:spPr>
            <a:xfrm>
              <a:off x="2507742" y="6300978"/>
              <a:ext cx="243840" cy="0"/>
            </a:xfrm>
            <a:custGeom>
              <a:avLst/>
              <a:gdLst/>
              <a:ahLst/>
              <a:cxnLst/>
              <a:rect l="l" t="t" r="r" b="b"/>
              <a:pathLst>
                <a:path w="243839" h="120000" extrusionOk="0">
                  <a:moveTo>
                    <a:pt x="0" y="0"/>
                  </a:moveTo>
                  <a:lnTo>
                    <a:pt x="243839" y="0"/>
                  </a:lnTo>
                </a:path>
              </a:pathLst>
            </a:custGeom>
            <a:noFill/>
            <a:ln w="2857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49" name="Google Shape;1749;p33"/>
            <p:cNvSpPr/>
            <p:nvPr/>
          </p:nvSpPr>
          <p:spPr>
            <a:xfrm>
              <a:off x="2628900" y="6294120"/>
              <a:ext cx="32384" cy="12700"/>
            </a:xfrm>
            <a:custGeom>
              <a:avLst/>
              <a:gdLst/>
              <a:ahLst/>
              <a:cxnLst/>
              <a:rect l="l" t="t" r="r" b="b"/>
              <a:pathLst>
                <a:path w="32385" h="12700" extrusionOk="0">
                  <a:moveTo>
                    <a:pt x="32004" y="0"/>
                  </a:moveTo>
                  <a:lnTo>
                    <a:pt x="0" y="0"/>
                  </a:lnTo>
                  <a:lnTo>
                    <a:pt x="0" y="12191"/>
                  </a:lnTo>
                  <a:lnTo>
                    <a:pt x="32004" y="12191"/>
                  </a:lnTo>
                  <a:lnTo>
                    <a:pt x="32004" y="0"/>
                  </a:lnTo>
                  <a:close/>
                </a:path>
              </a:pathLst>
            </a:custGeom>
            <a:solidFill>
              <a:srgbClr val="C0504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0" name="Google Shape;1750;p33"/>
            <p:cNvSpPr/>
            <p:nvPr/>
          </p:nvSpPr>
          <p:spPr>
            <a:xfrm>
              <a:off x="2628900" y="6294120"/>
              <a:ext cx="32384" cy="12700"/>
            </a:xfrm>
            <a:custGeom>
              <a:avLst/>
              <a:gdLst/>
              <a:ahLst/>
              <a:cxnLst/>
              <a:rect l="l" t="t" r="r" b="b"/>
              <a:pathLst>
                <a:path w="32385" h="12700" extrusionOk="0">
                  <a:moveTo>
                    <a:pt x="0" y="12191"/>
                  </a:moveTo>
                  <a:lnTo>
                    <a:pt x="32004" y="12191"/>
                  </a:lnTo>
                  <a:lnTo>
                    <a:pt x="32004" y="0"/>
                  </a:lnTo>
                  <a:lnTo>
                    <a:pt x="0" y="0"/>
                  </a:lnTo>
                  <a:lnTo>
                    <a:pt x="0" y="12191"/>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1751" name="Google Shape;1751;p33"/>
          <p:cNvGrpSpPr/>
          <p:nvPr/>
        </p:nvGrpSpPr>
        <p:grpSpPr>
          <a:xfrm>
            <a:off x="3430079" y="4392612"/>
            <a:ext cx="687705" cy="570357"/>
            <a:chOff x="3430079" y="4392612"/>
            <a:chExt cx="687705" cy="570357"/>
          </a:xfrm>
        </p:grpSpPr>
        <p:sp>
          <p:nvSpPr>
            <p:cNvPr id="1752" name="Google Shape;1752;p33"/>
            <p:cNvSpPr/>
            <p:nvPr/>
          </p:nvSpPr>
          <p:spPr>
            <a:xfrm>
              <a:off x="3478529" y="4708397"/>
              <a:ext cx="589915" cy="73660"/>
            </a:xfrm>
            <a:custGeom>
              <a:avLst/>
              <a:gdLst/>
              <a:ahLst/>
              <a:cxnLst/>
              <a:rect l="l" t="t" r="r" b="b"/>
              <a:pathLst>
                <a:path w="589914" h="73660" extrusionOk="0">
                  <a:moveTo>
                    <a:pt x="0" y="0"/>
                  </a:moveTo>
                  <a:lnTo>
                    <a:pt x="295656" y="19812"/>
                  </a:lnTo>
                  <a:lnTo>
                    <a:pt x="589788" y="73151"/>
                  </a:lnTo>
                </a:path>
              </a:pathLst>
            </a:custGeom>
            <a:noFill/>
            <a:ln w="28575" cap="flat" cmpd="sng">
              <a:solidFill>
                <a:srgbClr val="9D3C3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3" name="Google Shape;1753;p33"/>
            <p:cNvSpPr/>
            <p:nvPr/>
          </p:nvSpPr>
          <p:spPr>
            <a:xfrm>
              <a:off x="3434841" y="4665599"/>
              <a:ext cx="88900" cy="88900"/>
            </a:xfrm>
            <a:custGeom>
              <a:avLst/>
              <a:gdLst/>
              <a:ahLst/>
              <a:cxnLst/>
              <a:rect l="l" t="t" r="r" b="b"/>
              <a:pathLst>
                <a:path w="88900" h="88900" extrusionOk="0">
                  <a:moveTo>
                    <a:pt x="88391" y="0"/>
                  </a:moveTo>
                  <a:lnTo>
                    <a:pt x="0" y="0"/>
                  </a:lnTo>
                  <a:lnTo>
                    <a:pt x="0" y="88391"/>
                  </a:lnTo>
                  <a:lnTo>
                    <a:pt x="88391" y="88391"/>
                  </a:lnTo>
                  <a:lnTo>
                    <a:pt x="88391" y="0"/>
                  </a:lnTo>
                  <a:close/>
                </a:path>
              </a:pathLst>
            </a:custGeom>
            <a:solidFill>
              <a:srgbClr val="9E41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4" name="Google Shape;1754;p33"/>
            <p:cNvSpPr/>
            <p:nvPr/>
          </p:nvSpPr>
          <p:spPr>
            <a:xfrm>
              <a:off x="3434841" y="4665599"/>
              <a:ext cx="88900" cy="88900"/>
            </a:xfrm>
            <a:custGeom>
              <a:avLst/>
              <a:gdLst/>
              <a:ahLst/>
              <a:cxnLst/>
              <a:rect l="l" t="t" r="r" b="b"/>
              <a:pathLst>
                <a:path w="88900" h="88900" extrusionOk="0">
                  <a:moveTo>
                    <a:pt x="0" y="88391"/>
                  </a:moveTo>
                  <a:lnTo>
                    <a:pt x="88391" y="88391"/>
                  </a:lnTo>
                  <a:lnTo>
                    <a:pt x="88391" y="0"/>
                  </a:lnTo>
                  <a:lnTo>
                    <a:pt x="0" y="0"/>
                  </a:lnTo>
                  <a:lnTo>
                    <a:pt x="0" y="88391"/>
                  </a:lnTo>
                  <a:close/>
                </a:path>
              </a:pathLst>
            </a:custGeom>
            <a:noFill/>
            <a:ln w="9525" cap="flat" cmpd="sng">
              <a:solidFill>
                <a:srgbClr val="9D3C3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5" name="Google Shape;1755;p33"/>
            <p:cNvSpPr/>
            <p:nvPr/>
          </p:nvSpPr>
          <p:spPr>
            <a:xfrm>
              <a:off x="3728973" y="4685411"/>
              <a:ext cx="88900" cy="88900"/>
            </a:xfrm>
            <a:custGeom>
              <a:avLst/>
              <a:gdLst/>
              <a:ahLst/>
              <a:cxnLst/>
              <a:rect l="l" t="t" r="r" b="b"/>
              <a:pathLst>
                <a:path w="88900" h="88900" extrusionOk="0">
                  <a:moveTo>
                    <a:pt x="88391" y="0"/>
                  </a:moveTo>
                  <a:lnTo>
                    <a:pt x="0" y="0"/>
                  </a:lnTo>
                  <a:lnTo>
                    <a:pt x="0" y="88391"/>
                  </a:lnTo>
                  <a:lnTo>
                    <a:pt x="88391" y="88391"/>
                  </a:lnTo>
                  <a:lnTo>
                    <a:pt x="88391" y="0"/>
                  </a:lnTo>
                  <a:close/>
                </a:path>
              </a:pathLst>
            </a:custGeom>
            <a:solidFill>
              <a:srgbClr val="9E41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6" name="Google Shape;1756;p33"/>
            <p:cNvSpPr/>
            <p:nvPr/>
          </p:nvSpPr>
          <p:spPr>
            <a:xfrm>
              <a:off x="3728973" y="4685411"/>
              <a:ext cx="88900" cy="88900"/>
            </a:xfrm>
            <a:custGeom>
              <a:avLst/>
              <a:gdLst/>
              <a:ahLst/>
              <a:cxnLst/>
              <a:rect l="l" t="t" r="r" b="b"/>
              <a:pathLst>
                <a:path w="88900" h="88900" extrusionOk="0">
                  <a:moveTo>
                    <a:pt x="0" y="88391"/>
                  </a:moveTo>
                  <a:lnTo>
                    <a:pt x="88391" y="88391"/>
                  </a:lnTo>
                  <a:lnTo>
                    <a:pt x="88391" y="0"/>
                  </a:lnTo>
                  <a:lnTo>
                    <a:pt x="0" y="0"/>
                  </a:lnTo>
                  <a:lnTo>
                    <a:pt x="0" y="88391"/>
                  </a:lnTo>
                  <a:close/>
                </a:path>
              </a:pathLst>
            </a:custGeom>
            <a:noFill/>
            <a:ln w="9525" cap="flat" cmpd="sng">
              <a:solidFill>
                <a:srgbClr val="9D3C3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7" name="Google Shape;1757;p33"/>
            <p:cNvSpPr/>
            <p:nvPr/>
          </p:nvSpPr>
          <p:spPr>
            <a:xfrm>
              <a:off x="4024629" y="4738750"/>
              <a:ext cx="88900" cy="88900"/>
            </a:xfrm>
            <a:custGeom>
              <a:avLst/>
              <a:gdLst/>
              <a:ahLst/>
              <a:cxnLst/>
              <a:rect l="l" t="t" r="r" b="b"/>
              <a:pathLst>
                <a:path w="88900" h="88900" extrusionOk="0">
                  <a:moveTo>
                    <a:pt x="88391" y="0"/>
                  </a:moveTo>
                  <a:lnTo>
                    <a:pt x="0" y="0"/>
                  </a:lnTo>
                  <a:lnTo>
                    <a:pt x="0" y="88391"/>
                  </a:lnTo>
                  <a:lnTo>
                    <a:pt x="88391" y="88391"/>
                  </a:lnTo>
                  <a:lnTo>
                    <a:pt x="88391" y="0"/>
                  </a:lnTo>
                  <a:close/>
                </a:path>
              </a:pathLst>
            </a:custGeom>
            <a:solidFill>
              <a:srgbClr val="9E41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8" name="Google Shape;1758;p33"/>
            <p:cNvSpPr/>
            <p:nvPr/>
          </p:nvSpPr>
          <p:spPr>
            <a:xfrm>
              <a:off x="4024629" y="4738750"/>
              <a:ext cx="88900" cy="88900"/>
            </a:xfrm>
            <a:custGeom>
              <a:avLst/>
              <a:gdLst/>
              <a:ahLst/>
              <a:cxnLst/>
              <a:rect l="l" t="t" r="r" b="b"/>
              <a:pathLst>
                <a:path w="88900" h="88900" extrusionOk="0">
                  <a:moveTo>
                    <a:pt x="0" y="88391"/>
                  </a:moveTo>
                  <a:lnTo>
                    <a:pt x="88391" y="88391"/>
                  </a:lnTo>
                  <a:lnTo>
                    <a:pt x="88391" y="0"/>
                  </a:lnTo>
                  <a:lnTo>
                    <a:pt x="0" y="0"/>
                  </a:lnTo>
                  <a:lnTo>
                    <a:pt x="0" y="88391"/>
                  </a:lnTo>
                  <a:close/>
                </a:path>
              </a:pathLst>
            </a:custGeom>
            <a:noFill/>
            <a:ln w="9525" cap="flat" cmpd="sng">
              <a:solidFill>
                <a:srgbClr val="9D3C3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9" name="Google Shape;1759;p33"/>
            <p:cNvSpPr/>
            <p:nvPr/>
          </p:nvSpPr>
          <p:spPr>
            <a:xfrm>
              <a:off x="3478529" y="4441698"/>
              <a:ext cx="589915" cy="144780"/>
            </a:xfrm>
            <a:custGeom>
              <a:avLst/>
              <a:gdLst/>
              <a:ahLst/>
              <a:cxnLst/>
              <a:rect l="l" t="t" r="r" b="b"/>
              <a:pathLst>
                <a:path w="589914" h="144779" extrusionOk="0">
                  <a:moveTo>
                    <a:pt x="0" y="54863"/>
                  </a:moveTo>
                  <a:lnTo>
                    <a:pt x="295656" y="0"/>
                  </a:lnTo>
                  <a:lnTo>
                    <a:pt x="589788" y="144779"/>
                  </a:lnTo>
                </a:path>
              </a:pathLst>
            </a:custGeom>
            <a:noFill/>
            <a:ln w="28550" cap="flat" cmpd="sng">
              <a:solidFill>
                <a:srgbClr val="7C974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760" name="Google Shape;1760;p33"/>
            <p:cNvPicPr preferRelativeResize="0"/>
            <p:nvPr/>
          </p:nvPicPr>
          <p:blipFill rotWithShape="1">
            <a:blip r:embed="rId9">
              <a:alphaModFix/>
            </a:blip>
            <a:srcRect/>
            <a:stretch/>
          </p:blipFill>
          <p:spPr>
            <a:xfrm>
              <a:off x="3430079" y="4449000"/>
              <a:ext cx="97917" cy="97916"/>
            </a:xfrm>
            <a:prstGeom prst="rect">
              <a:avLst/>
            </a:prstGeom>
            <a:noFill/>
            <a:ln>
              <a:noFill/>
            </a:ln>
          </p:spPr>
        </p:pic>
        <p:pic>
          <p:nvPicPr>
            <p:cNvPr id="1761" name="Google Shape;1761;p33"/>
            <p:cNvPicPr preferRelativeResize="0"/>
            <p:nvPr/>
          </p:nvPicPr>
          <p:blipFill rotWithShape="1">
            <a:blip r:embed="rId9">
              <a:alphaModFix/>
            </a:blip>
            <a:srcRect/>
            <a:stretch/>
          </p:blipFill>
          <p:spPr>
            <a:xfrm>
              <a:off x="3724211" y="4392612"/>
              <a:ext cx="97916" cy="97916"/>
            </a:xfrm>
            <a:prstGeom prst="rect">
              <a:avLst/>
            </a:prstGeom>
            <a:noFill/>
            <a:ln>
              <a:noFill/>
            </a:ln>
          </p:spPr>
        </p:pic>
        <p:pic>
          <p:nvPicPr>
            <p:cNvPr id="1762" name="Google Shape;1762;p33"/>
            <p:cNvPicPr preferRelativeResize="0"/>
            <p:nvPr/>
          </p:nvPicPr>
          <p:blipFill rotWithShape="1">
            <a:blip r:embed="rId10">
              <a:alphaModFix/>
            </a:blip>
            <a:srcRect/>
            <a:stretch/>
          </p:blipFill>
          <p:spPr>
            <a:xfrm>
              <a:off x="4019867" y="4537392"/>
              <a:ext cx="97917" cy="97917"/>
            </a:xfrm>
            <a:prstGeom prst="rect">
              <a:avLst/>
            </a:prstGeom>
            <a:noFill/>
            <a:ln>
              <a:noFill/>
            </a:ln>
          </p:spPr>
        </p:pic>
        <p:sp>
          <p:nvSpPr>
            <p:cNvPr id="1763" name="Google Shape;1763;p33"/>
            <p:cNvSpPr/>
            <p:nvPr/>
          </p:nvSpPr>
          <p:spPr>
            <a:xfrm>
              <a:off x="3478529" y="4904994"/>
              <a:ext cx="589915" cy="7620"/>
            </a:xfrm>
            <a:custGeom>
              <a:avLst/>
              <a:gdLst/>
              <a:ahLst/>
              <a:cxnLst/>
              <a:rect l="l" t="t" r="r" b="b"/>
              <a:pathLst>
                <a:path w="589914" h="7620" extrusionOk="0">
                  <a:moveTo>
                    <a:pt x="0" y="0"/>
                  </a:moveTo>
                  <a:lnTo>
                    <a:pt x="295656" y="6095"/>
                  </a:lnTo>
                  <a:lnTo>
                    <a:pt x="589788" y="7619"/>
                  </a:lnTo>
                </a:path>
              </a:pathLst>
            </a:custGeom>
            <a:noFill/>
            <a:ln w="28550" cap="flat" cmpd="sng">
              <a:solidFill>
                <a:srgbClr val="664E8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764" name="Google Shape;1764;p33"/>
            <p:cNvPicPr preferRelativeResize="0"/>
            <p:nvPr/>
          </p:nvPicPr>
          <p:blipFill rotWithShape="1">
            <a:blip r:embed="rId11">
              <a:alphaModFix/>
            </a:blip>
            <a:srcRect/>
            <a:stretch/>
          </p:blipFill>
          <p:spPr>
            <a:xfrm>
              <a:off x="3430079" y="4857432"/>
              <a:ext cx="97917" cy="97916"/>
            </a:xfrm>
            <a:prstGeom prst="rect">
              <a:avLst/>
            </a:prstGeom>
            <a:noFill/>
            <a:ln>
              <a:noFill/>
            </a:ln>
          </p:spPr>
        </p:pic>
        <p:pic>
          <p:nvPicPr>
            <p:cNvPr id="1765" name="Google Shape;1765;p33"/>
            <p:cNvPicPr preferRelativeResize="0"/>
            <p:nvPr/>
          </p:nvPicPr>
          <p:blipFill rotWithShape="1">
            <a:blip r:embed="rId11">
              <a:alphaModFix/>
            </a:blip>
            <a:srcRect/>
            <a:stretch/>
          </p:blipFill>
          <p:spPr>
            <a:xfrm>
              <a:off x="3724211" y="4862004"/>
              <a:ext cx="97916" cy="97917"/>
            </a:xfrm>
            <a:prstGeom prst="rect">
              <a:avLst/>
            </a:prstGeom>
            <a:noFill/>
            <a:ln>
              <a:noFill/>
            </a:ln>
          </p:spPr>
        </p:pic>
        <p:pic>
          <p:nvPicPr>
            <p:cNvPr id="1766" name="Google Shape;1766;p33"/>
            <p:cNvPicPr preferRelativeResize="0"/>
            <p:nvPr/>
          </p:nvPicPr>
          <p:blipFill rotWithShape="1">
            <a:blip r:embed="rId11">
              <a:alphaModFix/>
            </a:blip>
            <a:srcRect/>
            <a:stretch/>
          </p:blipFill>
          <p:spPr>
            <a:xfrm>
              <a:off x="4019867" y="4865052"/>
              <a:ext cx="97917" cy="97917"/>
            </a:xfrm>
            <a:prstGeom prst="rect">
              <a:avLst/>
            </a:prstGeom>
            <a:noFill/>
            <a:ln>
              <a:noFill/>
            </a:ln>
          </p:spPr>
        </p:pic>
        <p:sp>
          <p:nvSpPr>
            <p:cNvPr id="1767" name="Google Shape;1767;p33"/>
            <p:cNvSpPr/>
            <p:nvPr/>
          </p:nvSpPr>
          <p:spPr>
            <a:xfrm>
              <a:off x="3478529" y="4591050"/>
              <a:ext cx="589915" cy="62865"/>
            </a:xfrm>
            <a:custGeom>
              <a:avLst/>
              <a:gdLst/>
              <a:ahLst/>
              <a:cxnLst/>
              <a:rect l="l" t="t" r="r" b="b"/>
              <a:pathLst>
                <a:path w="589914" h="62864" extrusionOk="0">
                  <a:moveTo>
                    <a:pt x="0" y="0"/>
                  </a:moveTo>
                  <a:lnTo>
                    <a:pt x="295656" y="1524"/>
                  </a:lnTo>
                  <a:lnTo>
                    <a:pt x="589788" y="62484"/>
                  </a:lnTo>
                </a:path>
              </a:pathLst>
            </a:custGeom>
            <a:noFill/>
            <a:ln w="28575" cap="flat" cmpd="sng">
              <a:solidFill>
                <a:srgbClr val="388BA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768" name="Google Shape;1768;p33"/>
            <p:cNvPicPr preferRelativeResize="0"/>
            <p:nvPr/>
          </p:nvPicPr>
          <p:blipFill rotWithShape="1">
            <a:blip r:embed="rId12">
              <a:alphaModFix/>
            </a:blip>
            <a:srcRect/>
            <a:stretch/>
          </p:blipFill>
          <p:spPr>
            <a:xfrm>
              <a:off x="3430079" y="4541964"/>
              <a:ext cx="97917" cy="97917"/>
            </a:xfrm>
            <a:prstGeom prst="rect">
              <a:avLst/>
            </a:prstGeom>
            <a:noFill/>
            <a:ln>
              <a:noFill/>
            </a:ln>
          </p:spPr>
        </p:pic>
        <p:pic>
          <p:nvPicPr>
            <p:cNvPr id="1769" name="Google Shape;1769;p33"/>
            <p:cNvPicPr preferRelativeResize="0"/>
            <p:nvPr/>
          </p:nvPicPr>
          <p:blipFill rotWithShape="1">
            <a:blip r:embed="rId13">
              <a:alphaModFix/>
            </a:blip>
            <a:srcRect/>
            <a:stretch/>
          </p:blipFill>
          <p:spPr>
            <a:xfrm>
              <a:off x="3724211" y="4543488"/>
              <a:ext cx="97916" cy="97916"/>
            </a:xfrm>
            <a:prstGeom prst="rect">
              <a:avLst/>
            </a:prstGeom>
            <a:noFill/>
            <a:ln>
              <a:noFill/>
            </a:ln>
          </p:spPr>
        </p:pic>
        <p:pic>
          <p:nvPicPr>
            <p:cNvPr id="1770" name="Google Shape;1770;p33"/>
            <p:cNvPicPr preferRelativeResize="0"/>
            <p:nvPr/>
          </p:nvPicPr>
          <p:blipFill rotWithShape="1">
            <a:blip r:embed="rId13">
              <a:alphaModFix/>
            </a:blip>
            <a:srcRect/>
            <a:stretch/>
          </p:blipFill>
          <p:spPr>
            <a:xfrm>
              <a:off x="4019867" y="4605972"/>
              <a:ext cx="97917" cy="97916"/>
            </a:xfrm>
            <a:prstGeom prst="rect">
              <a:avLst/>
            </a:prstGeom>
            <a:noFill/>
            <a:ln>
              <a:noFill/>
            </a:ln>
          </p:spPr>
        </p:pic>
        <p:sp>
          <p:nvSpPr>
            <p:cNvPr id="1771" name="Google Shape;1771;p33"/>
            <p:cNvSpPr/>
            <p:nvPr/>
          </p:nvSpPr>
          <p:spPr>
            <a:xfrm>
              <a:off x="3478529" y="4629150"/>
              <a:ext cx="589915" cy="71755"/>
            </a:xfrm>
            <a:custGeom>
              <a:avLst/>
              <a:gdLst/>
              <a:ahLst/>
              <a:cxnLst/>
              <a:rect l="l" t="t" r="r" b="b"/>
              <a:pathLst>
                <a:path w="589914" h="71754" extrusionOk="0">
                  <a:moveTo>
                    <a:pt x="0" y="0"/>
                  </a:moveTo>
                  <a:lnTo>
                    <a:pt x="295656" y="27432"/>
                  </a:lnTo>
                  <a:lnTo>
                    <a:pt x="589788" y="71627"/>
                  </a:lnTo>
                </a:path>
              </a:pathLst>
            </a:custGeom>
            <a:noFill/>
            <a:ln w="28550"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2" name="Google Shape;1772;p33"/>
            <p:cNvSpPr/>
            <p:nvPr/>
          </p:nvSpPr>
          <p:spPr>
            <a:xfrm>
              <a:off x="3434841" y="4584827"/>
              <a:ext cx="678180" cy="160020"/>
            </a:xfrm>
            <a:custGeom>
              <a:avLst/>
              <a:gdLst/>
              <a:ahLst/>
              <a:cxnLst/>
              <a:rect l="l" t="t" r="r" b="b"/>
              <a:pathLst>
                <a:path w="678179" h="160020" extrusionOk="0">
                  <a:moveTo>
                    <a:pt x="44196" y="0"/>
                  </a:moveTo>
                  <a:lnTo>
                    <a:pt x="44196" y="88392"/>
                  </a:lnTo>
                </a:path>
                <a:path w="678179" h="160020" extrusionOk="0">
                  <a:moveTo>
                    <a:pt x="0" y="44196"/>
                  </a:moveTo>
                  <a:lnTo>
                    <a:pt x="88392" y="44196"/>
                  </a:lnTo>
                </a:path>
                <a:path w="678179" h="160020" extrusionOk="0">
                  <a:moveTo>
                    <a:pt x="338328" y="28956"/>
                  </a:moveTo>
                  <a:lnTo>
                    <a:pt x="338328" y="117348"/>
                  </a:lnTo>
                </a:path>
                <a:path w="678179" h="160020" extrusionOk="0">
                  <a:moveTo>
                    <a:pt x="294132" y="73151"/>
                  </a:moveTo>
                  <a:lnTo>
                    <a:pt x="382524" y="73151"/>
                  </a:lnTo>
                </a:path>
                <a:path w="678179" h="160020" extrusionOk="0">
                  <a:moveTo>
                    <a:pt x="633984" y="71627"/>
                  </a:moveTo>
                  <a:lnTo>
                    <a:pt x="633984" y="160020"/>
                  </a:lnTo>
                </a:path>
                <a:path w="678179" h="160020" extrusionOk="0">
                  <a:moveTo>
                    <a:pt x="589788" y="115824"/>
                  </a:moveTo>
                  <a:lnTo>
                    <a:pt x="678180" y="115824"/>
                  </a:lnTo>
                </a:path>
              </a:pathLst>
            </a:custGeom>
            <a:noFill/>
            <a:ln w="9525"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3" name="Google Shape;1773;p33"/>
            <p:cNvSpPr/>
            <p:nvPr/>
          </p:nvSpPr>
          <p:spPr>
            <a:xfrm>
              <a:off x="3478529" y="4737354"/>
              <a:ext cx="589915" cy="47625"/>
            </a:xfrm>
            <a:custGeom>
              <a:avLst/>
              <a:gdLst/>
              <a:ahLst/>
              <a:cxnLst/>
              <a:rect l="l" t="t" r="r" b="b"/>
              <a:pathLst>
                <a:path w="589914" h="47625" extrusionOk="0">
                  <a:moveTo>
                    <a:pt x="0" y="9144"/>
                  </a:moveTo>
                  <a:lnTo>
                    <a:pt x="295656" y="0"/>
                  </a:lnTo>
                  <a:lnTo>
                    <a:pt x="589788" y="47244"/>
                  </a:lnTo>
                </a:path>
              </a:pathLst>
            </a:custGeom>
            <a:noFill/>
            <a:ln w="2857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4" name="Google Shape;1774;p33"/>
            <p:cNvSpPr/>
            <p:nvPr/>
          </p:nvSpPr>
          <p:spPr>
            <a:xfrm>
              <a:off x="3479037" y="4737227"/>
              <a:ext cx="44450" cy="18415"/>
            </a:xfrm>
            <a:custGeom>
              <a:avLst/>
              <a:gdLst/>
              <a:ahLst/>
              <a:cxnLst/>
              <a:rect l="l" t="t" r="r" b="b"/>
              <a:pathLst>
                <a:path w="44450" h="18414" extrusionOk="0">
                  <a:moveTo>
                    <a:pt x="44196" y="0"/>
                  </a:moveTo>
                  <a:lnTo>
                    <a:pt x="0" y="0"/>
                  </a:lnTo>
                  <a:lnTo>
                    <a:pt x="0" y="18287"/>
                  </a:lnTo>
                  <a:lnTo>
                    <a:pt x="44196" y="18287"/>
                  </a:lnTo>
                  <a:lnTo>
                    <a:pt x="44196" y="0"/>
                  </a:lnTo>
                  <a:close/>
                </a:path>
              </a:pathLst>
            </a:custGeom>
            <a:solidFill>
              <a:srgbClr val="C0504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5" name="Google Shape;1775;p33"/>
            <p:cNvSpPr/>
            <p:nvPr/>
          </p:nvSpPr>
          <p:spPr>
            <a:xfrm>
              <a:off x="3479037" y="4737227"/>
              <a:ext cx="44450" cy="18415"/>
            </a:xfrm>
            <a:custGeom>
              <a:avLst/>
              <a:gdLst/>
              <a:ahLst/>
              <a:cxnLst/>
              <a:rect l="l" t="t" r="r" b="b"/>
              <a:pathLst>
                <a:path w="44450" h="18414" extrusionOk="0">
                  <a:moveTo>
                    <a:pt x="0" y="18287"/>
                  </a:moveTo>
                  <a:lnTo>
                    <a:pt x="44196" y="18287"/>
                  </a:lnTo>
                  <a:lnTo>
                    <a:pt x="44196" y="0"/>
                  </a:lnTo>
                  <a:lnTo>
                    <a:pt x="0" y="0"/>
                  </a:lnTo>
                  <a:lnTo>
                    <a:pt x="0" y="18287"/>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6" name="Google Shape;1776;p33"/>
            <p:cNvSpPr/>
            <p:nvPr/>
          </p:nvSpPr>
          <p:spPr>
            <a:xfrm>
              <a:off x="3773169" y="4729606"/>
              <a:ext cx="44450" cy="18415"/>
            </a:xfrm>
            <a:custGeom>
              <a:avLst/>
              <a:gdLst/>
              <a:ahLst/>
              <a:cxnLst/>
              <a:rect l="l" t="t" r="r" b="b"/>
              <a:pathLst>
                <a:path w="44450" h="18414" extrusionOk="0">
                  <a:moveTo>
                    <a:pt x="44196" y="0"/>
                  </a:moveTo>
                  <a:lnTo>
                    <a:pt x="0" y="0"/>
                  </a:lnTo>
                  <a:lnTo>
                    <a:pt x="0" y="18287"/>
                  </a:lnTo>
                  <a:lnTo>
                    <a:pt x="44196" y="18287"/>
                  </a:lnTo>
                  <a:lnTo>
                    <a:pt x="44196" y="0"/>
                  </a:lnTo>
                  <a:close/>
                </a:path>
              </a:pathLst>
            </a:custGeom>
            <a:solidFill>
              <a:srgbClr val="C0504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7" name="Google Shape;1777;p33"/>
            <p:cNvSpPr/>
            <p:nvPr/>
          </p:nvSpPr>
          <p:spPr>
            <a:xfrm>
              <a:off x="3773169" y="4729606"/>
              <a:ext cx="44450" cy="18415"/>
            </a:xfrm>
            <a:custGeom>
              <a:avLst/>
              <a:gdLst/>
              <a:ahLst/>
              <a:cxnLst/>
              <a:rect l="l" t="t" r="r" b="b"/>
              <a:pathLst>
                <a:path w="44450" h="18414" extrusionOk="0">
                  <a:moveTo>
                    <a:pt x="0" y="18287"/>
                  </a:moveTo>
                  <a:lnTo>
                    <a:pt x="44196" y="18287"/>
                  </a:lnTo>
                  <a:lnTo>
                    <a:pt x="44196" y="0"/>
                  </a:lnTo>
                  <a:lnTo>
                    <a:pt x="0" y="0"/>
                  </a:lnTo>
                  <a:lnTo>
                    <a:pt x="0" y="18287"/>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8" name="Google Shape;1778;p33"/>
            <p:cNvSpPr/>
            <p:nvPr/>
          </p:nvSpPr>
          <p:spPr>
            <a:xfrm>
              <a:off x="4068825" y="4776850"/>
              <a:ext cx="44450" cy="18415"/>
            </a:xfrm>
            <a:custGeom>
              <a:avLst/>
              <a:gdLst/>
              <a:ahLst/>
              <a:cxnLst/>
              <a:rect l="l" t="t" r="r" b="b"/>
              <a:pathLst>
                <a:path w="44450" h="18414" extrusionOk="0">
                  <a:moveTo>
                    <a:pt x="44196" y="0"/>
                  </a:moveTo>
                  <a:lnTo>
                    <a:pt x="0" y="0"/>
                  </a:lnTo>
                  <a:lnTo>
                    <a:pt x="0" y="18287"/>
                  </a:lnTo>
                  <a:lnTo>
                    <a:pt x="44196" y="18287"/>
                  </a:lnTo>
                  <a:lnTo>
                    <a:pt x="44196" y="0"/>
                  </a:lnTo>
                  <a:close/>
                </a:path>
              </a:pathLst>
            </a:custGeom>
            <a:solidFill>
              <a:srgbClr val="C0504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9" name="Google Shape;1779;p33"/>
            <p:cNvSpPr/>
            <p:nvPr/>
          </p:nvSpPr>
          <p:spPr>
            <a:xfrm>
              <a:off x="4068825" y="4776850"/>
              <a:ext cx="44450" cy="18415"/>
            </a:xfrm>
            <a:custGeom>
              <a:avLst/>
              <a:gdLst/>
              <a:ahLst/>
              <a:cxnLst/>
              <a:rect l="l" t="t" r="r" b="b"/>
              <a:pathLst>
                <a:path w="44450" h="18414" extrusionOk="0">
                  <a:moveTo>
                    <a:pt x="0" y="18287"/>
                  </a:moveTo>
                  <a:lnTo>
                    <a:pt x="44196" y="18287"/>
                  </a:lnTo>
                  <a:lnTo>
                    <a:pt x="44196" y="0"/>
                  </a:lnTo>
                  <a:lnTo>
                    <a:pt x="0" y="0"/>
                  </a:lnTo>
                  <a:lnTo>
                    <a:pt x="0" y="18287"/>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80" name="Google Shape;1780;p33"/>
          <p:cNvSpPr txBox="1"/>
          <p:nvPr/>
        </p:nvSpPr>
        <p:spPr>
          <a:xfrm>
            <a:off x="3010916" y="3653282"/>
            <a:ext cx="227965" cy="1358900"/>
          </a:xfrm>
          <a:prstGeom prst="rect">
            <a:avLst/>
          </a:prstGeom>
          <a:noFill/>
          <a:ln>
            <a:noFill/>
          </a:ln>
        </p:spPr>
        <p:txBody>
          <a:bodyPr spcFirstLastPara="1" wrap="square" lIns="0" tIns="41900" rIns="0" bIns="0" anchor="t" anchorCtr="0">
            <a:spAutoFit/>
          </a:bodyPr>
          <a:lstStyle/>
          <a:p>
            <a:pPr marL="12700" marR="0" lvl="0" indent="0" algn="l" rtl="0">
              <a:lnSpc>
                <a:spcPct val="100000"/>
              </a:lnSpc>
              <a:spcBef>
                <a:spcPts val="0"/>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14,0</a:t>
            </a:r>
            <a:endParaRPr sz="900" b="0" i="0" u="none" strike="noStrike" cap="none">
              <a:solidFill>
                <a:srgbClr val="000000"/>
              </a:solidFill>
              <a:latin typeface="Calibri"/>
              <a:ea typeface="Calibri"/>
              <a:cs typeface="Calibri"/>
              <a:sym typeface="Calibri"/>
            </a:endParaRPr>
          </a:p>
          <a:p>
            <a:pPr marL="12700" marR="0" lvl="0" indent="0" algn="l" rtl="0">
              <a:lnSpc>
                <a:spcPct val="100000"/>
              </a:lnSpc>
              <a:spcBef>
                <a:spcPts val="229"/>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12,0</a:t>
            </a:r>
            <a:endParaRPr sz="900" b="0" i="0" u="none" strike="noStrike" cap="none">
              <a:solidFill>
                <a:srgbClr val="000000"/>
              </a:solidFill>
              <a:latin typeface="Calibri"/>
              <a:ea typeface="Calibri"/>
              <a:cs typeface="Calibri"/>
              <a:sym typeface="Calibri"/>
            </a:endParaRPr>
          </a:p>
          <a:p>
            <a:pPr marL="12700" marR="0" lvl="0" indent="0" algn="l" rtl="0">
              <a:lnSpc>
                <a:spcPct val="100000"/>
              </a:lnSpc>
              <a:spcBef>
                <a:spcPts val="235"/>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10,0</a:t>
            </a:r>
            <a:endParaRPr sz="900" b="0" i="0" u="none" strike="noStrike" cap="none">
              <a:solidFill>
                <a:srgbClr val="000000"/>
              </a:solidFill>
              <a:latin typeface="Calibri"/>
              <a:ea typeface="Calibri"/>
              <a:cs typeface="Calibri"/>
              <a:sym typeface="Calibri"/>
            </a:endParaRPr>
          </a:p>
          <a:p>
            <a:pPr marL="70485" marR="0" lvl="0" indent="0" algn="l" rtl="0">
              <a:lnSpc>
                <a:spcPct val="100000"/>
              </a:lnSpc>
              <a:spcBef>
                <a:spcPts val="229"/>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8,0</a:t>
            </a:r>
            <a:endParaRPr sz="900" b="0" i="0" u="none" strike="noStrike" cap="none">
              <a:solidFill>
                <a:srgbClr val="000000"/>
              </a:solidFill>
              <a:latin typeface="Calibri"/>
              <a:ea typeface="Calibri"/>
              <a:cs typeface="Calibri"/>
              <a:sym typeface="Calibri"/>
            </a:endParaRPr>
          </a:p>
          <a:p>
            <a:pPr marL="70485" marR="0" lvl="0" indent="0" algn="l" rtl="0">
              <a:lnSpc>
                <a:spcPct val="100000"/>
              </a:lnSpc>
              <a:spcBef>
                <a:spcPts val="234"/>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6,0</a:t>
            </a:r>
            <a:endParaRPr sz="900" b="0" i="0" u="none" strike="noStrike" cap="none">
              <a:solidFill>
                <a:srgbClr val="000000"/>
              </a:solidFill>
              <a:latin typeface="Calibri"/>
              <a:ea typeface="Calibri"/>
              <a:cs typeface="Calibri"/>
              <a:sym typeface="Calibri"/>
            </a:endParaRPr>
          </a:p>
          <a:p>
            <a:pPr marL="70485" marR="0" lvl="0" indent="0" algn="l" rtl="0">
              <a:lnSpc>
                <a:spcPct val="100000"/>
              </a:lnSpc>
              <a:spcBef>
                <a:spcPts val="229"/>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4,0</a:t>
            </a:r>
            <a:endParaRPr sz="900" b="0" i="0" u="none" strike="noStrike" cap="none">
              <a:solidFill>
                <a:srgbClr val="000000"/>
              </a:solidFill>
              <a:latin typeface="Calibri"/>
              <a:ea typeface="Calibri"/>
              <a:cs typeface="Calibri"/>
              <a:sym typeface="Calibri"/>
            </a:endParaRPr>
          </a:p>
          <a:p>
            <a:pPr marL="70485" marR="0" lvl="0" indent="0" algn="l" rtl="0">
              <a:lnSpc>
                <a:spcPct val="100000"/>
              </a:lnSpc>
              <a:spcBef>
                <a:spcPts val="229"/>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2,0</a:t>
            </a:r>
            <a:endParaRPr sz="900" b="0" i="0" u="none" strike="noStrike" cap="none">
              <a:solidFill>
                <a:srgbClr val="000000"/>
              </a:solidFill>
              <a:latin typeface="Calibri"/>
              <a:ea typeface="Calibri"/>
              <a:cs typeface="Calibri"/>
              <a:sym typeface="Calibri"/>
            </a:endParaRPr>
          </a:p>
          <a:p>
            <a:pPr marL="70485" marR="0" lvl="0" indent="0" algn="l" rtl="0">
              <a:lnSpc>
                <a:spcPct val="100000"/>
              </a:lnSpc>
              <a:spcBef>
                <a:spcPts val="235"/>
              </a:spcBef>
              <a:spcAft>
                <a:spcPts val="0"/>
              </a:spcAft>
              <a:buClr>
                <a:srgbClr val="585858"/>
              </a:buClr>
              <a:buSzPts val="900"/>
              <a:buFont typeface="Calibri"/>
              <a:buNone/>
            </a:pPr>
            <a:r>
              <a:rPr lang="es-ES" sz="900" b="0" i="0" u="none" strike="noStrike" cap="none">
                <a:solidFill>
                  <a:srgbClr val="585858"/>
                </a:solidFill>
                <a:latin typeface="Calibri"/>
                <a:ea typeface="Calibri"/>
                <a:cs typeface="Calibri"/>
                <a:sym typeface="Calibri"/>
              </a:rPr>
              <a:t>0,0</a:t>
            </a:r>
            <a:endParaRPr sz="900" b="0" i="0" u="none" strike="noStrike" cap="none">
              <a:solidFill>
                <a:srgbClr val="000000"/>
              </a:solidFill>
              <a:latin typeface="Calibri"/>
              <a:ea typeface="Calibri"/>
              <a:cs typeface="Calibri"/>
              <a:sym typeface="Calibri"/>
            </a:endParaRPr>
          </a:p>
        </p:txBody>
      </p:sp>
      <p:sp>
        <p:nvSpPr>
          <p:cNvPr id="1781" name="Google Shape;1781;p33"/>
          <p:cNvSpPr txBox="1"/>
          <p:nvPr/>
        </p:nvSpPr>
        <p:spPr>
          <a:xfrm rot="-5400000">
            <a:off x="2371090" y="4285868"/>
            <a:ext cx="259079" cy="152400"/>
          </a:xfrm>
          <a:prstGeom prst="rect">
            <a:avLst/>
          </a:prstGeom>
          <a:noFill/>
          <a:ln>
            <a:noFill/>
          </a:ln>
        </p:spPr>
        <p:txBody>
          <a:bodyPr spcFirstLastPara="1" wrap="square" lIns="0" tIns="0" rIns="0" bIns="0" anchor="t" anchorCtr="0">
            <a:spAutoFit/>
          </a:bodyPr>
          <a:lstStyle/>
          <a:p>
            <a:pPr marL="12700" marR="0" lvl="0" indent="0" algn="l" rtl="0">
              <a:lnSpc>
                <a:spcPct val="104499"/>
              </a:lnSpc>
              <a:spcBef>
                <a:spcPts val="0"/>
              </a:spcBef>
              <a:spcAft>
                <a:spcPts val="0"/>
              </a:spcAft>
              <a:buClr>
                <a:srgbClr val="585858"/>
              </a:buClr>
              <a:buSzPts val="1000"/>
              <a:buFont typeface="Calibri"/>
              <a:buNone/>
            </a:pPr>
            <a:r>
              <a:rPr lang="es-ES" sz="1000" b="0" i="0" u="none" strike="noStrike" cap="none">
                <a:solidFill>
                  <a:srgbClr val="585858"/>
                </a:solidFill>
                <a:latin typeface="Calibri"/>
                <a:ea typeface="Calibri"/>
                <a:cs typeface="Calibri"/>
                <a:sym typeface="Calibri"/>
              </a:rPr>
              <a:t>DDD</a:t>
            </a:r>
            <a:endParaRPr sz="1000" b="0" i="0" u="none" strike="noStrike" cap="none">
              <a:solidFill>
                <a:srgbClr val="000000"/>
              </a:solidFill>
              <a:latin typeface="Calibri"/>
              <a:ea typeface="Calibri"/>
              <a:cs typeface="Calibri"/>
              <a:sym typeface="Calibri"/>
            </a:endParaRPr>
          </a:p>
        </p:txBody>
      </p:sp>
      <p:sp>
        <p:nvSpPr>
          <p:cNvPr id="1782" name="Google Shape;1782;p33"/>
          <p:cNvSpPr txBox="1"/>
          <p:nvPr/>
        </p:nvSpPr>
        <p:spPr>
          <a:xfrm>
            <a:off x="2940176" y="3040507"/>
            <a:ext cx="3381375" cy="580390"/>
          </a:xfrm>
          <a:prstGeom prst="rect">
            <a:avLst/>
          </a:prstGeom>
          <a:noFill/>
          <a:ln>
            <a:noFill/>
          </a:ln>
        </p:spPr>
        <p:txBody>
          <a:bodyPr spcFirstLastPara="1" wrap="square" lIns="0" tIns="9525" rIns="0" bIns="0" anchor="t" anchorCtr="0">
            <a:spAutoFit/>
          </a:bodyPr>
          <a:lstStyle/>
          <a:p>
            <a:pPr marL="12700" marR="5080" lvl="0" indent="0" algn="ctr" rtl="0">
              <a:lnSpc>
                <a:spcPct val="101699"/>
              </a:lnSpc>
              <a:spcBef>
                <a:spcPts val="0"/>
              </a:spcBef>
              <a:spcAft>
                <a:spcPts val="0"/>
              </a:spcAft>
              <a:buClr>
                <a:srgbClr val="585858"/>
              </a:buClr>
              <a:buSzPts val="1200"/>
              <a:buFont typeface="Calibri"/>
              <a:buNone/>
            </a:pPr>
            <a:r>
              <a:rPr lang="es-ES" sz="1200" b="0" i="0" u="none" strike="noStrike" cap="none">
                <a:solidFill>
                  <a:srgbClr val="585858"/>
                </a:solidFill>
                <a:latin typeface="Calibri"/>
                <a:ea typeface="Calibri"/>
                <a:cs typeface="Calibri"/>
                <a:sym typeface="Calibri"/>
              </a:rPr>
              <a:t>Tendencia de consumo de antibióticos y porcentaje de  ocupación en servicios de hospitalización adutos  Medellín enero a marzo 2023</a:t>
            </a:r>
            <a:endParaRPr sz="1200" b="0" i="0" u="none" strike="noStrike" cap="none">
              <a:solidFill>
                <a:srgbClr val="000000"/>
              </a:solidFill>
              <a:latin typeface="Calibri"/>
              <a:ea typeface="Calibri"/>
              <a:cs typeface="Calibri"/>
              <a:sym typeface="Calibri"/>
            </a:endParaRPr>
          </a:p>
        </p:txBody>
      </p:sp>
      <p:grpSp>
        <p:nvGrpSpPr>
          <p:cNvPr id="1783" name="Google Shape;1783;p33"/>
          <p:cNvGrpSpPr/>
          <p:nvPr/>
        </p:nvGrpSpPr>
        <p:grpSpPr>
          <a:xfrm>
            <a:off x="1008900" y="8008696"/>
            <a:ext cx="5832082" cy="162560"/>
            <a:chOff x="1008900" y="8008696"/>
            <a:chExt cx="5832082" cy="162560"/>
          </a:xfrm>
        </p:grpSpPr>
        <p:sp>
          <p:nvSpPr>
            <p:cNvPr id="1784" name="Google Shape;1784;p33"/>
            <p:cNvSpPr/>
            <p:nvPr/>
          </p:nvSpPr>
          <p:spPr>
            <a:xfrm>
              <a:off x="1008900" y="8008696"/>
              <a:ext cx="5831840" cy="162560"/>
            </a:xfrm>
            <a:custGeom>
              <a:avLst/>
              <a:gdLst/>
              <a:ahLst/>
              <a:cxnLst/>
              <a:rect l="l" t="t" r="r" b="b"/>
              <a:pathLst>
                <a:path w="5831840" h="162559" extrusionOk="0">
                  <a:moveTo>
                    <a:pt x="1267345" y="0"/>
                  </a:moveTo>
                  <a:lnTo>
                    <a:pt x="575589" y="0"/>
                  </a:lnTo>
                  <a:lnTo>
                    <a:pt x="0" y="0"/>
                  </a:lnTo>
                  <a:lnTo>
                    <a:pt x="0" y="162280"/>
                  </a:lnTo>
                  <a:lnTo>
                    <a:pt x="575551" y="162280"/>
                  </a:lnTo>
                  <a:lnTo>
                    <a:pt x="1267345" y="162280"/>
                  </a:lnTo>
                  <a:lnTo>
                    <a:pt x="1267345" y="0"/>
                  </a:lnTo>
                  <a:close/>
                </a:path>
                <a:path w="5831840" h="162559" extrusionOk="0">
                  <a:moveTo>
                    <a:pt x="3594036" y="0"/>
                  </a:moveTo>
                  <a:lnTo>
                    <a:pt x="3594036" y="0"/>
                  </a:lnTo>
                  <a:lnTo>
                    <a:pt x="1267447" y="0"/>
                  </a:lnTo>
                  <a:lnTo>
                    <a:pt x="1267447" y="162280"/>
                  </a:lnTo>
                  <a:lnTo>
                    <a:pt x="3594036" y="162280"/>
                  </a:lnTo>
                  <a:lnTo>
                    <a:pt x="3594036" y="0"/>
                  </a:lnTo>
                  <a:close/>
                </a:path>
                <a:path w="5831840" h="162559" extrusionOk="0">
                  <a:moveTo>
                    <a:pt x="5096535" y="0"/>
                  </a:moveTo>
                  <a:lnTo>
                    <a:pt x="4393971" y="0"/>
                  </a:lnTo>
                  <a:lnTo>
                    <a:pt x="3594087" y="0"/>
                  </a:lnTo>
                  <a:lnTo>
                    <a:pt x="3594087" y="162280"/>
                  </a:lnTo>
                  <a:lnTo>
                    <a:pt x="4393933" y="162280"/>
                  </a:lnTo>
                  <a:lnTo>
                    <a:pt x="5096535" y="162280"/>
                  </a:lnTo>
                  <a:lnTo>
                    <a:pt x="5096535" y="0"/>
                  </a:lnTo>
                  <a:close/>
                </a:path>
                <a:path w="5831840" h="162559" extrusionOk="0">
                  <a:moveTo>
                    <a:pt x="5831662" y="0"/>
                  </a:moveTo>
                  <a:lnTo>
                    <a:pt x="5096624" y="0"/>
                  </a:lnTo>
                  <a:lnTo>
                    <a:pt x="5096624" y="162280"/>
                  </a:lnTo>
                  <a:lnTo>
                    <a:pt x="5831662" y="162280"/>
                  </a:lnTo>
                  <a:lnTo>
                    <a:pt x="5831662"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85" name="Google Shape;1785;p33"/>
            <p:cNvSpPr/>
            <p:nvPr/>
          </p:nvSpPr>
          <p:spPr>
            <a:xfrm>
              <a:off x="1584452" y="8008708"/>
              <a:ext cx="5256530" cy="0"/>
            </a:xfrm>
            <a:custGeom>
              <a:avLst/>
              <a:gdLst/>
              <a:ahLst/>
              <a:cxnLst/>
              <a:rect l="l" t="t" r="r" b="b"/>
              <a:pathLst>
                <a:path w="5256530" h="120000" extrusionOk="0">
                  <a:moveTo>
                    <a:pt x="0" y="0"/>
                  </a:moveTo>
                  <a:lnTo>
                    <a:pt x="525602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86" name="Google Shape;1786;p33"/>
          <p:cNvSpPr/>
          <p:nvPr/>
        </p:nvSpPr>
        <p:spPr>
          <a:xfrm>
            <a:off x="360337" y="8786076"/>
            <a:ext cx="6480175" cy="0"/>
          </a:xfrm>
          <a:custGeom>
            <a:avLst/>
            <a:gdLst/>
            <a:ahLst/>
            <a:cxnLst/>
            <a:rect l="l" t="t" r="r" b="b"/>
            <a:pathLst>
              <a:path w="6480175" h="120000" extrusionOk="0">
                <a:moveTo>
                  <a:pt x="0" y="0"/>
                </a:moveTo>
                <a:lnTo>
                  <a:pt x="6480136"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87" name="Google Shape;1787;p33"/>
          <p:cNvSpPr txBox="1"/>
          <p:nvPr/>
        </p:nvSpPr>
        <p:spPr>
          <a:xfrm>
            <a:off x="461263" y="7788046"/>
            <a:ext cx="446405" cy="436880"/>
          </a:xfrm>
          <a:prstGeom prst="rect">
            <a:avLst/>
          </a:prstGeom>
          <a:noFill/>
          <a:ln>
            <a:noFill/>
          </a:ln>
        </p:spPr>
        <p:txBody>
          <a:bodyPr spcFirstLastPara="1" wrap="square" lIns="0" tIns="12700" rIns="0" bIns="0" anchor="t" anchorCtr="0">
            <a:spAutoFit/>
          </a:bodyPr>
          <a:lstStyle/>
          <a:p>
            <a:pPr marL="59689" marR="0" lvl="0" indent="0" algn="l" rtl="0">
              <a:lnSpc>
                <a:spcPct val="100000"/>
              </a:lnSpc>
              <a:spcBef>
                <a:spcPts val="0"/>
              </a:spcBef>
              <a:spcAft>
                <a:spcPts val="0"/>
              </a:spcAft>
              <a:buClr>
                <a:srgbClr val="000000"/>
              </a:buClr>
              <a:buSzPts val="900"/>
              <a:buFont typeface="Calibri"/>
              <a:buNone/>
            </a:pPr>
            <a:r>
              <a:rPr lang="es-ES" sz="900" b="1" i="0" u="none" strike="noStrike" cap="none">
                <a:solidFill>
                  <a:srgbClr val="000000"/>
                </a:solidFill>
                <a:latin typeface="Calibri"/>
                <a:ea typeface="Calibri"/>
                <a:cs typeface="Calibri"/>
                <a:sym typeface="Calibri"/>
              </a:rPr>
              <a:t>No UCI</a:t>
            </a:r>
            <a:endParaRPr sz="900" b="0" i="0" u="none" strike="noStrike" cap="none">
              <a:solidFill>
                <a:srgbClr val="000000"/>
              </a:solidFill>
              <a:latin typeface="Calibri"/>
              <a:ea typeface="Calibri"/>
              <a:cs typeface="Calibri"/>
              <a:sym typeface="Calibri"/>
            </a:endParaRPr>
          </a:p>
          <a:p>
            <a:pPr marL="12700" marR="5080" lvl="0" indent="34925" algn="l" rtl="0">
              <a:lnSpc>
                <a:spcPct val="100000"/>
              </a:lnSpc>
              <a:spcBef>
                <a:spcPts val="0"/>
              </a:spcBef>
              <a:spcAft>
                <a:spcPts val="0"/>
              </a:spcAft>
              <a:buClr>
                <a:srgbClr val="000000"/>
              </a:buClr>
              <a:buSzPts val="900"/>
              <a:buFont typeface="Calibri"/>
              <a:buNone/>
            </a:pPr>
            <a:r>
              <a:rPr lang="es-ES" sz="900" b="1" i="0" u="none" strike="noStrike" cap="none">
                <a:solidFill>
                  <a:srgbClr val="000000"/>
                </a:solidFill>
                <a:latin typeface="Calibri"/>
                <a:ea typeface="Calibri"/>
                <a:cs typeface="Calibri"/>
                <a:sym typeface="Calibri"/>
              </a:rPr>
              <a:t>adultos  Medellin</a:t>
            </a:r>
            <a:endParaRPr sz="900" b="0" i="0" u="none" strike="noStrike" cap="none">
              <a:solidFill>
                <a:srgbClr val="000000"/>
              </a:solidFill>
              <a:latin typeface="Calibri"/>
              <a:ea typeface="Calibri"/>
              <a:cs typeface="Calibri"/>
              <a:sym typeface="Calibri"/>
            </a:endParaRPr>
          </a:p>
        </p:txBody>
      </p:sp>
      <p:graphicFrame>
        <p:nvGraphicFramePr>
          <p:cNvPr id="1788" name="Google Shape;1788;p33"/>
          <p:cNvGraphicFramePr/>
          <p:nvPr/>
        </p:nvGraphicFramePr>
        <p:xfrm>
          <a:off x="360337" y="6914578"/>
          <a:ext cx="3000000" cy="3000000"/>
        </p:xfrm>
        <a:graphic>
          <a:graphicData uri="http://schemas.openxmlformats.org/drawingml/2006/table">
            <a:tbl>
              <a:tblPr firstRow="1" bandRow="1">
                <a:noFill/>
                <a:tableStyleId>{5119FD41-E7C3-46CD-94E2-ADE6B2B82455}</a:tableStyleId>
              </a:tblPr>
              <a:tblGrid>
                <a:gridCol w="648325">
                  <a:extLst>
                    <a:ext uri="{9D8B030D-6E8A-4147-A177-3AD203B41FA5}">
                      <a16:colId xmlns:a16="http://schemas.microsoft.com/office/drawing/2014/main" val="20000"/>
                    </a:ext>
                  </a:extLst>
                </a:gridCol>
                <a:gridCol w="525775">
                  <a:extLst>
                    <a:ext uri="{9D8B030D-6E8A-4147-A177-3AD203B41FA5}">
                      <a16:colId xmlns:a16="http://schemas.microsoft.com/office/drawing/2014/main" val="20001"/>
                    </a:ext>
                  </a:extLst>
                </a:gridCol>
                <a:gridCol w="730250">
                  <a:extLst>
                    <a:ext uri="{9D8B030D-6E8A-4147-A177-3AD203B41FA5}">
                      <a16:colId xmlns:a16="http://schemas.microsoft.com/office/drawing/2014/main" val="20002"/>
                    </a:ext>
                  </a:extLst>
                </a:gridCol>
                <a:gridCol w="840100">
                  <a:extLst>
                    <a:ext uri="{9D8B030D-6E8A-4147-A177-3AD203B41FA5}">
                      <a16:colId xmlns:a16="http://schemas.microsoft.com/office/drawing/2014/main" val="20003"/>
                    </a:ext>
                  </a:extLst>
                </a:gridCol>
                <a:gridCol w="742950">
                  <a:extLst>
                    <a:ext uri="{9D8B030D-6E8A-4147-A177-3AD203B41FA5}">
                      <a16:colId xmlns:a16="http://schemas.microsoft.com/office/drawing/2014/main" val="20004"/>
                    </a:ext>
                  </a:extLst>
                </a:gridCol>
                <a:gridCol w="785500">
                  <a:extLst>
                    <a:ext uri="{9D8B030D-6E8A-4147-A177-3AD203B41FA5}">
                      <a16:colId xmlns:a16="http://schemas.microsoft.com/office/drawing/2014/main" val="20005"/>
                    </a:ext>
                  </a:extLst>
                </a:gridCol>
                <a:gridCol w="734700">
                  <a:extLst>
                    <a:ext uri="{9D8B030D-6E8A-4147-A177-3AD203B41FA5}">
                      <a16:colId xmlns:a16="http://schemas.microsoft.com/office/drawing/2014/main" val="20006"/>
                    </a:ext>
                  </a:extLst>
                </a:gridCol>
                <a:gridCol w="783600">
                  <a:extLst>
                    <a:ext uri="{9D8B030D-6E8A-4147-A177-3AD203B41FA5}">
                      <a16:colId xmlns:a16="http://schemas.microsoft.com/office/drawing/2014/main" val="20007"/>
                    </a:ext>
                  </a:extLst>
                </a:gridCol>
                <a:gridCol w="687700">
                  <a:extLst>
                    <a:ext uri="{9D8B030D-6E8A-4147-A177-3AD203B41FA5}">
                      <a16:colId xmlns:a16="http://schemas.microsoft.com/office/drawing/2014/main" val="20008"/>
                    </a:ext>
                  </a:extLst>
                </a:gridCol>
              </a:tblGrid>
              <a:tr h="260350">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28575" cap="flat" cmpd="sng">
                      <a:solidFill>
                        <a:srgbClr val="C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28575" cap="flat" cmpd="sng">
                      <a:solidFill>
                        <a:srgbClr val="C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94925">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139065" marR="0" lvl="0" indent="0" algn="l" rtl="0">
                        <a:lnSpc>
                          <a:spcPct val="100000"/>
                        </a:lnSpc>
                        <a:spcBef>
                          <a:spcPts val="0"/>
                        </a:spcBef>
                        <a:spcAft>
                          <a:spcPts val="0"/>
                        </a:spcAft>
                        <a:buNone/>
                      </a:pPr>
                      <a:r>
                        <a:rPr lang="es-ES" sz="900" b="1" u="none" strike="noStrike" cap="none">
                          <a:latin typeface="Calibri"/>
                          <a:ea typeface="Calibri"/>
                          <a:cs typeface="Calibri"/>
                          <a:sym typeface="Calibri"/>
                        </a:rPr>
                        <a:t>Servicio</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50800" marR="0" lvl="0" indent="0" algn="ctr" rtl="0">
                        <a:lnSpc>
                          <a:spcPct val="100000"/>
                        </a:lnSpc>
                        <a:spcBef>
                          <a:spcPts val="0"/>
                        </a:spcBef>
                        <a:spcAft>
                          <a:spcPts val="0"/>
                        </a:spcAft>
                        <a:buNone/>
                      </a:pPr>
                      <a:r>
                        <a:rPr lang="es-ES" sz="900" b="1" u="none" strike="noStrike" cap="none">
                          <a:latin typeface="Calibri"/>
                          <a:ea typeface="Calibri"/>
                          <a:cs typeface="Calibri"/>
                          <a:sym typeface="Calibri"/>
                        </a:rPr>
                        <a:t>Item</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59689" marR="0" lvl="0" indent="0" algn="ctr" rtl="0">
                        <a:lnSpc>
                          <a:spcPct val="100000"/>
                        </a:lnSpc>
                        <a:spcBef>
                          <a:spcPts val="0"/>
                        </a:spcBef>
                        <a:spcAft>
                          <a:spcPts val="0"/>
                        </a:spcAft>
                        <a:buNone/>
                      </a:pPr>
                      <a:r>
                        <a:rPr lang="es-ES" sz="900" b="1" u="none" strike="noStrike" cap="none">
                          <a:latin typeface="Calibri"/>
                          <a:ea typeface="Calibri"/>
                          <a:cs typeface="Calibri"/>
                          <a:sym typeface="Calibri"/>
                        </a:rPr>
                        <a:t>ceftriaxona</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0" marR="33020" lvl="0" indent="0" algn="ctr" rtl="0">
                        <a:lnSpc>
                          <a:spcPct val="100000"/>
                        </a:lnSpc>
                        <a:spcBef>
                          <a:spcPts val="0"/>
                        </a:spcBef>
                        <a:spcAft>
                          <a:spcPts val="0"/>
                        </a:spcAft>
                        <a:buNone/>
                      </a:pPr>
                      <a:r>
                        <a:rPr lang="es-ES" sz="900" b="1" u="none" strike="noStrike" cap="none">
                          <a:latin typeface="Calibri"/>
                          <a:ea typeface="Calibri"/>
                          <a:cs typeface="Calibri"/>
                          <a:sym typeface="Calibri"/>
                        </a:rPr>
                        <a:t>ciprofloxacina</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s-ES" sz="900" b="1" u="none" strike="noStrike" cap="none">
                          <a:latin typeface="Calibri"/>
                          <a:ea typeface="Calibri"/>
                          <a:cs typeface="Calibri"/>
                          <a:sym typeface="Calibri"/>
                        </a:rPr>
                        <a:t>ertapenem</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17145" marR="0" lvl="0" indent="0" algn="ctr" rtl="0">
                        <a:lnSpc>
                          <a:spcPct val="100000"/>
                        </a:lnSpc>
                        <a:spcBef>
                          <a:spcPts val="0"/>
                        </a:spcBef>
                        <a:spcAft>
                          <a:spcPts val="0"/>
                        </a:spcAft>
                        <a:buNone/>
                      </a:pPr>
                      <a:r>
                        <a:rPr lang="es-ES" sz="900" b="1" u="none" strike="noStrike" cap="none">
                          <a:latin typeface="Calibri"/>
                          <a:ea typeface="Calibri"/>
                          <a:cs typeface="Calibri"/>
                          <a:sym typeface="Calibri"/>
                        </a:rPr>
                        <a:t>meropenem</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3175" marR="0" lvl="0" indent="0" algn="ctr" rtl="0">
                        <a:lnSpc>
                          <a:spcPct val="100000"/>
                        </a:lnSpc>
                        <a:spcBef>
                          <a:spcPts val="0"/>
                        </a:spcBef>
                        <a:spcAft>
                          <a:spcPts val="0"/>
                        </a:spcAft>
                        <a:buNone/>
                      </a:pPr>
                      <a:r>
                        <a:rPr lang="es-ES" sz="900" b="1" u="none" strike="noStrike" cap="none">
                          <a:latin typeface="Calibri"/>
                          <a:ea typeface="Calibri"/>
                          <a:cs typeface="Calibri"/>
                          <a:sym typeface="Calibri"/>
                        </a:rPr>
                        <a:t>piperacilina</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0" marR="5080" lvl="0" indent="0" algn="ctr" rtl="0">
                        <a:lnSpc>
                          <a:spcPct val="100000"/>
                        </a:lnSpc>
                        <a:spcBef>
                          <a:spcPts val="0"/>
                        </a:spcBef>
                        <a:spcAft>
                          <a:spcPts val="0"/>
                        </a:spcAft>
                        <a:buNone/>
                      </a:pPr>
                      <a:r>
                        <a:rPr lang="es-ES" sz="900" b="1" u="none" strike="noStrike" cap="none">
                          <a:latin typeface="Calibri"/>
                          <a:ea typeface="Calibri"/>
                          <a:cs typeface="Calibri"/>
                          <a:sym typeface="Calibri"/>
                        </a:rPr>
                        <a:t>vancomicina</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p>
                      <a:pPr marL="0" marR="38100" lvl="0" indent="0" algn="ctr" rtl="0">
                        <a:lnSpc>
                          <a:spcPct val="100000"/>
                        </a:lnSpc>
                        <a:spcBef>
                          <a:spcPts val="0"/>
                        </a:spcBef>
                        <a:spcAft>
                          <a:spcPts val="0"/>
                        </a:spcAft>
                        <a:buNone/>
                      </a:pPr>
                      <a:r>
                        <a:rPr lang="es-ES" sz="900" b="1" u="none" strike="noStrike" cap="none">
                          <a:latin typeface="Calibri"/>
                          <a:ea typeface="Calibri"/>
                          <a:cs typeface="Calibri"/>
                          <a:sym typeface="Calibri"/>
                        </a:rPr>
                        <a:t>cefepime</a:t>
                      </a:r>
                      <a:endParaRPr sz="900" u="none" strike="noStrike" cap="none">
                        <a:latin typeface="Calibri"/>
                        <a:ea typeface="Calibri"/>
                        <a:cs typeface="Calibri"/>
                        <a:sym typeface="Calibri"/>
                      </a:endParaRPr>
                    </a:p>
                  </a:txBody>
                  <a:tcPr marL="0" marR="0" marT="1275"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BEBE"/>
                    </a:solidFill>
                  </a:tcPr>
                </a:tc>
                <a:extLst>
                  <a:ext uri="{0D108BD9-81ED-4DB2-BD59-A6C34878D82A}">
                    <a16:rowId xmlns:a16="http://schemas.microsoft.com/office/drawing/2014/main" val="10001"/>
                  </a:ext>
                </a:extLst>
              </a:tr>
              <a:tr h="162300">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T w="12700" cap="flat" cmpd="sng">
                      <a:solidFill>
                        <a:srgbClr val="000000"/>
                      </a:solidFill>
                      <a:prstDash val="solid"/>
                      <a:round/>
                      <a:headEnd type="none" w="sm" len="sm"/>
                      <a:tailEnd type="none" w="sm" len="sm"/>
                    </a:lnT>
                  </a:tcPr>
                </a:tc>
                <a:tc>
                  <a:txBody>
                    <a:bodyPr/>
                    <a:lstStyle/>
                    <a:p>
                      <a:pPr marL="5080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p10</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solidFill>
                      <a:srgbClr val="D9D9D9"/>
                    </a:solidFill>
                  </a:tcPr>
                </a:tc>
                <a:tc>
                  <a:txBody>
                    <a:bodyPr/>
                    <a:lstStyle/>
                    <a:p>
                      <a:pPr marL="6096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2,06</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33020" lvl="0" indent="0" algn="ctr" rtl="0">
                        <a:lnSpc>
                          <a:spcPct val="100000"/>
                        </a:lnSpc>
                        <a:spcBef>
                          <a:spcPts val="0"/>
                        </a:spcBef>
                        <a:spcAft>
                          <a:spcPts val="0"/>
                        </a:spcAft>
                        <a:buNone/>
                      </a:pPr>
                      <a:r>
                        <a:rPr lang="es-ES" sz="900" u="none" strike="noStrike" cap="none">
                          <a:latin typeface="Calibri"/>
                          <a:ea typeface="Calibri"/>
                          <a:cs typeface="Calibri"/>
                          <a:sym typeface="Calibri"/>
                        </a:rPr>
                        <a:t>4,47</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0,37</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7145" marR="0" lvl="0" indent="0" algn="ctr" rtl="0">
                        <a:lnSpc>
                          <a:spcPct val="100000"/>
                        </a:lnSpc>
                        <a:spcBef>
                          <a:spcPts val="0"/>
                        </a:spcBef>
                        <a:spcAft>
                          <a:spcPts val="0"/>
                        </a:spcAft>
                        <a:buNone/>
                      </a:pPr>
                      <a:r>
                        <a:rPr lang="es-ES" sz="900" u="none" strike="noStrike" cap="none">
                          <a:latin typeface="Calibri"/>
                          <a:ea typeface="Calibri"/>
                          <a:cs typeface="Calibri"/>
                          <a:sym typeface="Calibri"/>
                        </a:rPr>
                        <a:t>3,57</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175" marR="0" lvl="0" indent="0" algn="ctr" rtl="0">
                        <a:lnSpc>
                          <a:spcPct val="100000"/>
                        </a:lnSpc>
                        <a:spcBef>
                          <a:spcPts val="0"/>
                        </a:spcBef>
                        <a:spcAft>
                          <a:spcPts val="0"/>
                        </a:spcAft>
                        <a:buNone/>
                      </a:pPr>
                      <a:r>
                        <a:rPr lang="es-ES" sz="900" u="none" strike="noStrike" cap="none">
                          <a:latin typeface="Calibri"/>
                          <a:ea typeface="Calibri"/>
                          <a:cs typeface="Calibri"/>
                          <a:sym typeface="Calibri"/>
                        </a:rPr>
                        <a:t>9,50</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5080" lvl="0" indent="0" algn="ctr" rtl="0">
                        <a:lnSpc>
                          <a:spcPct val="100000"/>
                        </a:lnSpc>
                        <a:spcBef>
                          <a:spcPts val="0"/>
                        </a:spcBef>
                        <a:spcAft>
                          <a:spcPts val="0"/>
                        </a:spcAft>
                        <a:buNone/>
                      </a:pPr>
                      <a:r>
                        <a:rPr lang="es-ES" sz="900" u="none" strike="noStrike" cap="none">
                          <a:latin typeface="Calibri"/>
                          <a:ea typeface="Calibri"/>
                          <a:cs typeface="Calibri"/>
                          <a:sym typeface="Calibri"/>
                        </a:rPr>
                        <a:t>3,01</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36195" lvl="0" indent="0" algn="ctr" rtl="0">
                        <a:lnSpc>
                          <a:spcPct val="100000"/>
                        </a:lnSpc>
                        <a:spcBef>
                          <a:spcPts val="0"/>
                        </a:spcBef>
                        <a:spcAft>
                          <a:spcPts val="0"/>
                        </a:spcAft>
                        <a:buNone/>
                      </a:pPr>
                      <a:r>
                        <a:rPr lang="es-ES" sz="900" u="none" strike="noStrike" cap="none">
                          <a:latin typeface="Calibri"/>
                          <a:ea typeface="Calibri"/>
                          <a:cs typeface="Calibri"/>
                          <a:sym typeface="Calibri"/>
                        </a:rPr>
                        <a:t>1,97</a:t>
                      </a:r>
                      <a:endParaRPr sz="900" u="none" strike="noStrike" cap="none">
                        <a:latin typeface="Calibri"/>
                        <a:ea typeface="Calibri"/>
                        <a:cs typeface="Calibri"/>
                        <a:sym typeface="Calibri"/>
                      </a:endParaRPr>
                    </a:p>
                  </a:txBody>
                  <a:tcPr marL="0" marR="0" marT="10150" marB="0">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bl>
          </a:graphicData>
        </a:graphic>
      </p:graphicFrame>
      <p:sp>
        <p:nvSpPr>
          <p:cNvPr id="1789" name="Google Shape;1789;p33"/>
          <p:cNvSpPr txBox="1"/>
          <p:nvPr/>
        </p:nvSpPr>
        <p:spPr>
          <a:xfrm>
            <a:off x="1056843" y="7844129"/>
            <a:ext cx="47942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Promedio</a:t>
            </a:r>
            <a:endParaRPr sz="900" b="0" i="0" u="none" strike="noStrike" cap="none">
              <a:solidFill>
                <a:srgbClr val="000000"/>
              </a:solidFill>
              <a:latin typeface="Calibri"/>
              <a:ea typeface="Calibri"/>
              <a:cs typeface="Calibri"/>
              <a:sym typeface="Calibri"/>
            </a:endParaRPr>
          </a:p>
        </p:txBody>
      </p:sp>
      <p:sp>
        <p:nvSpPr>
          <p:cNvPr id="1790" name="Google Shape;1790;p33"/>
          <p:cNvSpPr txBox="1"/>
          <p:nvPr/>
        </p:nvSpPr>
        <p:spPr>
          <a:xfrm>
            <a:off x="1816989" y="7844129"/>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2,44</a:t>
            </a:r>
            <a:endParaRPr sz="900" b="0" i="0" u="none" strike="noStrike" cap="none">
              <a:solidFill>
                <a:srgbClr val="000000"/>
              </a:solidFill>
              <a:latin typeface="Calibri"/>
              <a:ea typeface="Calibri"/>
              <a:cs typeface="Calibri"/>
              <a:sym typeface="Calibri"/>
            </a:endParaRPr>
          </a:p>
        </p:txBody>
      </p:sp>
      <p:sp>
        <p:nvSpPr>
          <p:cNvPr id="1791" name="Google Shape;1791;p33"/>
          <p:cNvSpPr txBox="1"/>
          <p:nvPr/>
        </p:nvSpPr>
        <p:spPr>
          <a:xfrm>
            <a:off x="2551302" y="7844129"/>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5,22</a:t>
            </a:r>
            <a:endParaRPr sz="900" b="0" i="0" u="none" strike="noStrike" cap="none">
              <a:solidFill>
                <a:srgbClr val="000000"/>
              </a:solidFill>
              <a:latin typeface="Calibri"/>
              <a:ea typeface="Calibri"/>
              <a:cs typeface="Calibri"/>
              <a:sym typeface="Calibri"/>
            </a:endParaRPr>
          </a:p>
        </p:txBody>
      </p:sp>
      <p:sp>
        <p:nvSpPr>
          <p:cNvPr id="1792" name="Google Shape;1792;p33"/>
          <p:cNvSpPr txBox="1"/>
          <p:nvPr/>
        </p:nvSpPr>
        <p:spPr>
          <a:xfrm>
            <a:off x="3362325" y="7844129"/>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0,40</a:t>
            </a:r>
            <a:endParaRPr sz="900" b="0" i="0" u="none" strike="noStrike" cap="none">
              <a:solidFill>
                <a:srgbClr val="000000"/>
              </a:solidFill>
              <a:latin typeface="Calibri"/>
              <a:ea typeface="Calibri"/>
              <a:cs typeface="Calibri"/>
              <a:sym typeface="Calibri"/>
            </a:endParaRPr>
          </a:p>
        </p:txBody>
      </p:sp>
      <p:sp>
        <p:nvSpPr>
          <p:cNvPr id="1793" name="Google Shape;1793;p33"/>
          <p:cNvSpPr txBox="1"/>
          <p:nvPr/>
        </p:nvSpPr>
        <p:spPr>
          <a:xfrm>
            <a:off x="4136516" y="7844129"/>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3,97</a:t>
            </a:r>
            <a:endParaRPr sz="900" b="0" i="0" u="none" strike="noStrike" cap="none">
              <a:solidFill>
                <a:srgbClr val="000000"/>
              </a:solidFill>
              <a:latin typeface="Calibri"/>
              <a:ea typeface="Calibri"/>
              <a:cs typeface="Calibri"/>
              <a:sym typeface="Calibri"/>
            </a:endParaRPr>
          </a:p>
        </p:txBody>
      </p:sp>
      <p:sp>
        <p:nvSpPr>
          <p:cNvPr id="1794" name="Google Shape;1794;p33"/>
          <p:cNvSpPr txBox="1"/>
          <p:nvPr/>
        </p:nvSpPr>
        <p:spPr>
          <a:xfrm>
            <a:off x="4860797" y="7844129"/>
            <a:ext cx="2857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10,68</a:t>
            </a:r>
            <a:endParaRPr sz="900" b="0" i="0" u="none" strike="noStrike" cap="none">
              <a:solidFill>
                <a:srgbClr val="000000"/>
              </a:solidFill>
              <a:latin typeface="Calibri"/>
              <a:ea typeface="Calibri"/>
              <a:cs typeface="Calibri"/>
              <a:sym typeface="Calibri"/>
            </a:endParaRPr>
          </a:p>
        </p:txBody>
      </p:sp>
      <p:sp>
        <p:nvSpPr>
          <p:cNvPr id="1795" name="Google Shape;1795;p33"/>
          <p:cNvSpPr txBox="1"/>
          <p:nvPr/>
        </p:nvSpPr>
        <p:spPr>
          <a:xfrm>
            <a:off x="5640704" y="7844129"/>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3,37</a:t>
            </a:r>
            <a:endParaRPr sz="900" b="0" i="0" u="none" strike="noStrike" cap="none">
              <a:solidFill>
                <a:srgbClr val="000000"/>
              </a:solidFill>
              <a:latin typeface="Calibri"/>
              <a:ea typeface="Calibri"/>
              <a:cs typeface="Calibri"/>
              <a:sym typeface="Calibri"/>
            </a:endParaRPr>
          </a:p>
        </p:txBody>
      </p:sp>
      <p:sp>
        <p:nvSpPr>
          <p:cNvPr id="1796" name="Google Shape;1796;p33"/>
          <p:cNvSpPr txBox="1"/>
          <p:nvPr/>
        </p:nvSpPr>
        <p:spPr>
          <a:xfrm>
            <a:off x="6360667" y="7844129"/>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2,25</a:t>
            </a:r>
            <a:endParaRPr sz="900" b="0" i="0" u="none" strike="noStrike" cap="none">
              <a:solidFill>
                <a:srgbClr val="000000"/>
              </a:solidFill>
              <a:latin typeface="Calibri"/>
              <a:ea typeface="Calibri"/>
              <a:cs typeface="Calibri"/>
              <a:sym typeface="Calibri"/>
            </a:endParaRPr>
          </a:p>
        </p:txBody>
      </p:sp>
      <p:sp>
        <p:nvSpPr>
          <p:cNvPr id="1797" name="Google Shape;1797;p33"/>
          <p:cNvSpPr txBox="1"/>
          <p:nvPr/>
        </p:nvSpPr>
        <p:spPr>
          <a:xfrm>
            <a:off x="1197051" y="8006283"/>
            <a:ext cx="20066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P75</a:t>
            </a:r>
            <a:endParaRPr sz="900" b="0" i="0" u="none" strike="noStrike" cap="none">
              <a:solidFill>
                <a:srgbClr val="000000"/>
              </a:solidFill>
              <a:latin typeface="Calibri"/>
              <a:ea typeface="Calibri"/>
              <a:cs typeface="Calibri"/>
              <a:sym typeface="Calibri"/>
            </a:endParaRPr>
          </a:p>
        </p:txBody>
      </p:sp>
      <p:sp>
        <p:nvSpPr>
          <p:cNvPr id="1798" name="Google Shape;1798;p33"/>
          <p:cNvSpPr txBox="1"/>
          <p:nvPr/>
        </p:nvSpPr>
        <p:spPr>
          <a:xfrm>
            <a:off x="1816989" y="800628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2,51</a:t>
            </a:r>
            <a:endParaRPr sz="900" b="0" i="0" u="none" strike="noStrike" cap="none">
              <a:solidFill>
                <a:srgbClr val="000000"/>
              </a:solidFill>
              <a:latin typeface="Calibri"/>
              <a:ea typeface="Calibri"/>
              <a:cs typeface="Calibri"/>
              <a:sym typeface="Calibri"/>
            </a:endParaRPr>
          </a:p>
        </p:txBody>
      </p:sp>
      <p:sp>
        <p:nvSpPr>
          <p:cNvPr id="1799" name="Google Shape;1799;p33"/>
          <p:cNvSpPr txBox="1"/>
          <p:nvPr/>
        </p:nvSpPr>
        <p:spPr>
          <a:xfrm>
            <a:off x="2551302" y="800628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5,63</a:t>
            </a:r>
            <a:endParaRPr sz="900" b="0" i="0" u="none" strike="noStrike" cap="none">
              <a:solidFill>
                <a:srgbClr val="000000"/>
              </a:solidFill>
              <a:latin typeface="Calibri"/>
              <a:ea typeface="Calibri"/>
              <a:cs typeface="Calibri"/>
              <a:sym typeface="Calibri"/>
            </a:endParaRPr>
          </a:p>
        </p:txBody>
      </p:sp>
      <p:sp>
        <p:nvSpPr>
          <p:cNvPr id="1800" name="Google Shape;1800;p33"/>
          <p:cNvSpPr txBox="1"/>
          <p:nvPr/>
        </p:nvSpPr>
        <p:spPr>
          <a:xfrm>
            <a:off x="3362325" y="800628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0,40</a:t>
            </a:r>
            <a:endParaRPr sz="900" b="0" i="0" u="none" strike="noStrike" cap="none">
              <a:solidFill>
                <a:srgbClr val="000000"/>
              </a:solidFill>
              <a:latin typeface="Calibri"/>
              <a:ea typeface="Calibri"/>
              <a:cs typeface="Calibri"/>
              <a:sym typeface="Calibri"/>
            </a:endParaRPr>
          </a:p>
        </p:txBody>
      </p:sp>
      <p:sp>
        <p:nvSpPr>
          <p:cNvPr id="1801" name="Google Shape;1801;p33"/>
          <p:cNvSpPr txBox="1"/>
          <p:nvPr/>
        </p:nvSpPr>
        <p:spPr>
          <a:xfrm>
            <a:off x="4136516" y="800628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4,09</a:t>
            </a:r>
            <a:endParaRPr sz="900" b="0" i="0" u="none" strike="noStrike" cap="none">
              <a:solidFill>
                <a:srgbClr val="000000"/>
              </a:solidFill>
              <a:latin typeface="Calibri"/>
              <a:ea typeface="Calibri"/>
              <a:cs typeface="Calibri"/>
              <a:sym typeface="Calibri"/>
            </a:endParaRPr>
          </a:p>
        </p:txBody>
      </p:sp>
      <p:sp>
        <p:nvSpPr>
          <p:cNvPr id="1802" name="Google Shape;1802;p33"/>
          <p:cNvSpPr txBox="1"/>
          <p:nvPr/>
        </p:nvSpPr>
        <p:spPr>
          <a:xfrm>
            <a:off x="4860797" y="8006283"/>
            <a:ext cx="2857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10,77</a:t>
            </a:r>
            <a:endParaRPr sz="900" b="0" i="0" u="none" strike="noStrike" cap="none">
              <a:solidFill>
                <a:srgbClr val="000000"/>
              </a:solidFill>
              <a:latin typeface="Calibri"/>
              <a:ea typeface="Calibri"/>
              <a:cs typeface="Calibri"/>
              <a:sym typeface="Calibri"/>
            </a:endParaRPr>
          </a:p>
        </p:txBody>
      </p:sp>
      <p:sp>
        <p:nvSpPr>
          <p:cNvPr id="1803" name="Google Shape;1803;p33"/>
          <p:cNvSpPr txBox="1"/>
          <p:nvPr/>
        </p:nvSpPr>
        <p:spPr>
          <a:xfrm>
            <a:off x="5640704" y="800628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3,40</a:t>
            </a:r>
            <a:endParaRPr sz="900" b="0" i="0" u="none" strike="noStrike" cap="none">
              <a:solidFill>
                <a:srgbClr val="000000"/>
              </a:solidFill>
              <a:latin typeface="Calibri"/>
              <a:ea typeface="Calibri"/>
              <a:cs typeface="Calibri"/>
              <a:sym typeface="Calibri"/>
            </a:endParaRPr>
          </a:p>
        </p:txBody>
      </p:sp>
      <p:sp>
        <p:nvSpPr>
          <p:cNvPr id="1804" name="Google Shape;1804;p33"/>
          <p:cNvSpPr txBox="1"/>
          <p:nvPr/>
        </p:nvSpPr>
        <p:spPr>
          <a:xfrm>
            <a:off x="6360667" y="8006283"/>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2,36</a:t>
            </a:r>
            <a:endParaRPr sz="900" b="0" i="0" u="none" strike="noStrike" cap="none">
              <a:solidFill>
                <a:srgbClr val="000000"/>
              </a:solidFill>
              <a:latin typeface="Calibri"/>
              <a:ea typeface="Calibri"/>
              <a:cs typeface="Calibri"/>
              <a:sym typeface="Calibri"/>
            </a:endParaRPr>
          </a:p>
        </p:txBody>
      </p:sp>
      <p:sp>
        <p:nvSpPr>
          <p:cNvPr id="1805" name="Google Shape;1805;p33"/>
          <p:cNvSpPr txBox="1"/>
          <p:nvPr/>
        </p:nvSpPr>
        <p:spPr>
          <a:xfrm>
            <a:off x="1197051" y="8168741"/>
            <a:ext cx="20066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P90</a:t>
            </a:r>
            <a:endParaRPr sz="900" b="0" i="0" u="none" strike="noStrike" cap="none">
              <a:solidFill>
                <a:srgbClr val="000000"/>
              </a:solidFill>
              <a:latin typeface="Calibri"/>
              <a:ea typeface="Calibri"/>
              <a:cs typeface="Calibri"/>
              <a:sym typeface="Calibri"/>
            </a:endParaRPr>
          </a:p>
        </p:txBody>
      </p:sp>
      <p:sp>
        <p:nvSpPr>
          <p:cNvPr id="1806" name="Google Shape;1806;p33"/>
          <p:cNvSpPr txBox="1"/>
          <p:nvPr/>
        </p:nvSpPr>
        <p:spPr>
          <a:xfrm>
            <a:off x="1816989" y="8168741"/>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2,55</a:t>
            </a:r>
            <a:endParaRPr sz="900" b="0" i="0" u="none" strike="noStrike" cap="none">
              <a:solidFill>
                <a:srgbClr val="000000"/>
              </a:solidFill>
              <a:latin typeface="Calibri"/>
              <a:ea typeface="Calibri"/>
              <a:cs typeface="Calibri"/>
              <a:sym typeface="Calibri"/>
            </a:endParaRPr>
          </a:p>
        </p:txBody>
      </p:sp>
      <p:sp>
        <p:nvSpPr>
          <p:cNvPr id="1807" name="Google Shape;1807;p33"/>
          <p:cNvSpPr txBox="1"/>
          <p:nvPr/>
        </p:nvSpPr>
        <p:spPr>
          <a:xfrm>
            <a:off x="2551302" y="8168741"/>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5,87</a:t>
            </a:r>
            <a:endParaRPr sz="900" b="0" i="0" u="none" strike="noStrike" cap="none">
              <a:solidFill>
                <a:srgbClr val="000000"/>
              </a:solidFill>
              <a:latin typeface="Calibri"/>
              <a:ea typeface="Calibri"/>
              <a:cs typeface="Calibri"/>
              <a:sym typeface="Calibri"/>
            </a:endParaRPr>
          </a:p>
        </p:txBody>
      </p:sp>
      <p:sp>
        <p:nvSpPr>
          <p:cNvPr id="1808" name="Google Shape;1808;p33"/>
          <p:cNvSpPr txBox="1"/>
          <p:nvPr/>
        </p:nvSpPr>
        <p:spPr>
          <a:xfrm>
            <a:off x="3362325" y="8168741"/>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0,40</a:t>
            </a:r>
            <a:endParaRPr sz="900" b="0" i="0" u="none" strike="noStrike" cap="none">
              <a:solidFill>
                <a:srgbClr val="000000"/>
              </a:solidFill>
              <a:latin typeface="Calibri"/>
              <a:ea typeface="Calibri"/>
              <a:cs typeface="Calibri"/>
              <a:sym typeface="Calibri"/>
            </a:endParaRPr>
          </a:p>
        </p:txBody>
      </p:sp>
      <p:sp>
        <p:nvSpPr>
          <p:cNvPr id="1809" name="Google Shape;1809;p33"/>
          <p:cNvSpPr txBox="1"/>
          <p:nvPr/>
        </p:nvSpPr>
        <p:spPr>
          <a:xfrm>
            <a:off x="4136516" y="8168741"/>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4,16</a:t>
            </a:r>
            <a:endParaRPr sz="900" b="0" i="0" u="none" strike="noStrike" cap="none">
              <a:solidFill>
                <a:srgbClr val="000000"/>
              </a:solidFill>
              <a:latin typeface="Calibri"/>
              <a:ea typeface="Calibri"/>
              <a:cs typeface="Calibri"/>
              <a:sym typeface="Calibri"/>
            </a:endParaRPr>
          </a:p>
        </p:txBody>
      </p:sp>
      <p:sp>
        <p:nvSpPr>
          <p:cNvPr id="1810" name="Google Shape;1810;p33"/>
          <p:cNvSpPr txBox="1"/>
          <p:nvPr/>
        </p:nvSpPr>
        <p:spPr>
          <a:xfrm>
            <a:off x="4860797" y="8168741"/>
            <a:ext cx="2857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10,82</a:t>
            </a:r>
            <a:endParaRPr sz="900" b="0" i="0" u="none" strike="noStrike" cap="none">
              <a:solidFill>
                <a:srgbClr val="000000"/>
              </a:solidFill>
              <a:latin typeface="Calibri"/>
              <a:ea typeface="Calibri"/>
              <a:cs typeface="Calibri"/>
              <a:sym typeface="Calibri"/>
            </a:endParaRPr>
          </a:p>
        </p:txBody>
      </p:sp>
      <p:sp>
        <p:nvSpPr>
          <p:cNvPr id="1811" name="Google Shape;1811;p33"/>
          <p:cNvSpPr txBox="1"/>
          <p:nvPr/>
        </p:nvSpPr>
        <p:spPr>
          <a:xfrm>
            <a:off x="5640704" y="8168741"/>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3,42</a:t>
            </a:r>
            <a:endParaRPr sz="900" b="0" i="0" u="none" strike="noStrike" cap="none">
              <a:solidFill>
                <a:srgbClr val="000000"/>
              </a:solidFill>
              <a:latin typeface="Calibri"/>
              <a:ea typeface="Calibri"/>
              <a:cs typeface="Calibri"/>
              <a:sym typeface="Calibri"/>
            </a:endParaRPr>
          </a:p>
        </p:txBody>
      </p:sp>
      <p:sp>
        <p:nvSpPr>
          <p:cNvPr id="1812" name="Google Shape;1812;p33"/>
          <p:cNvSpPr txBox="1"/>
          <p:nvPr/>
        </p:nvSpPr>
        <p:spPr>
          <a:xfrm>
            <a:off x="6360667" y="8168741"/>
            <a:ext cx="22796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2,43</a:t>
            </a:r>
            <a:endParaRPr sz="900" b="0" i="0" u="none" strike="noStrike" cap="none">
              <a:solidFill>
                <a:srgbClr val="000000"/>
              </a:solidFill>
              <a:latin typeface="Calibri"/>
              <a:ea typeface="Calibri"/>
              <a:cs typeface="Calibri"/>
              <a:sym typeface="Calibri"/>
            </a:endParaRPr>
          </a:p>
        </p:txBody>
      </p:sp>
      <p:sp>
        <p:nvSpPr>
          <p:cNvPr id="1813" name="Google Shape;1813;p33"/>
          <p:cNvSpPr txBox="1"/>
          <p:nvPr/>
        </p:nvSpPr>
        <p:spPr>
          <a:xfrm>
            <a:off x="360679" y="8544864"/>
            <a:ext cx="64770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1" i="0" u="none" strike="noStrike" cap="none">
                <a:solidFill>
                  <a:srgbClr val="000000"/>
                </a:solidFill>
                <a:latin typeface="Calibri"/>
                <a:ea typeface="Calibri"/>
                <a:cs typeface="Calibri"/>
                <a:sym typeface="Calibri"/>
              </a:rPr>
              <a:t>INS año 2022</a:t>
            </a:r>
            <a:endParaRPr sz="900" b="0" i="0" u="none" strike="noStrike" cap="none">
              <a:solidFill>
                <a:srgbClr val="000000"/>
              </a:solidFill>
              <a:latin typeface="Calibri"/>
              <a:ea typeface="Calibri"/>
              <a:cs typeface="Calibri"/>
              <a:sym typeface="Calibri"/>
            </a:endParaRPr>
          </a:p>
        </p:txBody>
      </p:sp>
      <p:graphicFrame>
        <p:nvGraphicFramePr>
          <p:cNvPr id="1814" name="Google Shape;1814;p33"/>
          <p:cNvGraphicFramePr/>
          <p:nvPr/>
        </p:nvGraphicFramePr>
        <p:xfrm>
          <a:off x="360337" y="8330082"/>
          <a:ext cx="3000000" cy="3000000"/>
        </p:xfrm>
        <a:graphic>
          <a:graphicData uri="http://schemas.openxmlformats.org/drawingml/2006/table">
            <a:tbl>
              <a:tblPr firstRow="1" bandRow="1">
                <a:noFill/>
                <a:tableStyleId>{5119FD41-E7C3-46CD-94E2-ADE6B2B82455}</a:tableStyleId>
              </a:tblPr>
              <a:tblGrid>
                <a:gridCol w="648325">
                  <a:extLst>
                    <a:ext uri="{9D8B030D-6E8A-4147-A177-3AD203B41FA5}">
                      <a16:colId xmlns:a16="http://schemas.microsoft.com/office/drawing/2014/main" val="20000"/>
                    </a:ext>
                  </a:extLst>
                </a:gridCol>
                <a:gridCol w="666750">
                  <a:extLst>
                    <a:ext uri="{9D8B030D-6E8A-4147-A177-3AD203B41FA5}">
                      <a16:colId xmlns:a16="http://schemas.microsoft.com/office/drawing/2014/main" val="20001"/>
                    </a:ext>
                  </a:extLst>
                </a:gridCol>
                <a:gridCol w="607700">
                  <a:extLst>
                    <a:ext uri="{9D8B030D-6E8A-4147-A177-3AD203B41FA5}">
                      <a16:colId xmlns:a16="http://schemas.microsoft.com/office/drawing/2014/main" val="20002"/>
                    </a:ext>
                  </a:extLst>
                </a:gridCol>
                <a:gridCol w="801375">
                  <a:extLst>
                    <a:ext uri="{9D8B030D-6E8A-4147-A177-3AD203B41FA5}">
                      <a16:colId xmlns:a16="http://schemas.microsoft.com/office/drawing/2014/main" val="20003"/>
                    </a:ext>
                  </a:extLst>
                </a:gridCol>
                <a:gridCol w="777875">
                  <a:extLst>
                    <a:ext uri="{9D8B030D-6E8A-4147-A177-3AD203B41FA5}">
                      <a16:colId xmlns:a16="http://schemas.microsoft.com/office/drawing/2014/main" val="20004"/>
                    </a:ext>
                  </a:extLst>
                </a:gridCol>
                <a:gridCol w="763275">
                  <a:extLst>
                    <a:ext uri="{9D8B030D-6E8A-4147-A177-3AD203B41FA5}">
                      <a16:colId xmlns:a16="http://schemas.microsoft.com/office/drawing/2014/main" val="20005"/>
                    </a:ext>
                  </a:extLst>
                </a:gridCol>
                <a:gridCol w="751850">
                  <a:extLst>
                    <a:ext uri="{9D8B030D-6E8A-4147-A177-3AD203B41FA5}">
                      <a16:colId xmlns:a16="http://schemas.microsoft.com/office/drawing/2014/main" val="20006"/>
                    </a:ext>
                  </a:extLst>
                </a:gridCol>
                <a:gridCol w="735325">
                  <a:extLst>
                    <a:ext uri="{9D8B030D-6E8A-4147-A177-3AD203B41FA5}">
                      <a16:colId xmlns:a16="http://schemas.microsoft.com/office/drawing/2014/main" val="20007"/>
                    </a:ext>
                  </a:extLst>
                </a:gridCol>
                <a:gridCol w="725800">
                  <a:extLst>
                    <a:ext uri="{9D8B030D-6E8A-4147-A177-3AD203B41FA5}">
                      <a16:colId xmlns:a16="http://schemas.microsoft.com/office/drawing/2014/main" val="20008"/>
                    </a:ext>
                  </a:extLst>
                </a:gridCol>
              </a:tblGrid>
              <a:tr h="282425">
                <a:tc>
                  <a:txBody>
                    <a:bodyPr/>
                    <a:lstStyle/>
                    <a:p>
                      <a:pPr marL="99695" marR="0" lvl="0" indent="0" algn="l" rtl="0">
                        <a:lnSpc>
                          <a:spcPct val="100000"/>
                        </a:lnSpc>
                        <a:spcBef>
                          <a:spcPts val="0"/>
                        </a:spcBef>
                        <a:spcAft>
                          <a:spcPts val="0"/>
                        </a:spcAft>
                        <a:buNone/>
                      </a:pPr>
                      <a:r>
                        <a:rPr lang="es-ES" sz="900" b="1" u="none" strike="noStrike" cap="none">
                          <a:latin typeface="Calibri"/>
                          <a:ea typeface="Calibri"/>
                          <a:cs typeface="Calibri"/>
                          <a:sym typeface="Calibri"/>
                        </a:rPr>
                        <a:t>Datos del</a:t>
                      </a:r>
                      <a:endParaRPr sz="900" u="none" strike="noStrike" cap="none">
                        <a:latin typeface="Calibri"/>
                        <a:ea typeface="Calibri"/>
                        <a:cs typeface="Calibri"/>
                        <a:sym typeface="Calibri"/>
                      </a:endParaRPr>
                    </a:p>
                  </a:txBody>
                  <a:tcPr marL="0" marR="0" marT="87000" marB="0">
                    <a:lnT w="9525" cap="flat" cmpd="sng">
                      <a:solidFill>
                        <a:srgbClr val="000000"/>
                      </a:solidFill>
                      <a:prstDash val="solid"/>
                      <a:round/>
                      <a:headEnd type="none" w="sm" len="sm"/>
                      <a:tailEnd type="none" w="sm" len="sm"/>
                    </a:lnT>
                  </a:tcPr>
                </a:tc>
                <a:tc>
                  <a:txBody>
                    <a:bodyPr/>
                    <a:lstStyle/>
                    <a:p>
                      <a:pPr marL="62864" marR="0" lvl="0" indent="0" algn="l" rtl="0">
                        <a:lnSpc>
                          <a:spcPct val="100000"/>
                        </a:lnSpc>
                        <a:spcBef>
                          <a:spcPts val="0"/>
                        </a:spcBef>
                        <a:spcAft>
                          <a:spcPts val="0"/>
                        </a:spcAft>
                        <a:buNone/>
                      </a:pPr>
                      <a:r>
                        <a:rPr lang="es-ES" sz="900" u="none" strike="noStrike" cap="none">
                          <a:latin typeface="Calibri"/>
                          <a:ea typeface="Calibri"/>
                          <a:cs typeface="Calibri"/>
                          <a:sym typeface="Calibri"/>
                        </a:rPr>
                        <a:t>Antioquia</a:t>
                      </a:r>
                      <a:endParaRPr sz="900" u="none" strike="noStrike" cap="none">
                        <a:latin typeface="Calibri"/>
                        <a:ea typeface="Calibri"/>
                        <a:cs typeface="Calibri"/>
                        <a:sym typeface="Calibri"/>
                      </a:endParaRPr>
                    </a:p>
                    <a:p>
                      <a:pPr marL="72390" marR="0" lvl="0" indent="0" algn="l" rtl="0">
                        <a:lnSpc>
                          <a:spcPct val="114444"/>
                        </a:lnSpc>
                        <a:spcBef>
                          <a:spcPts val="0"/>
                        </a:spcBef>
                        <a:spcAft>
                          <a:spcPts val="0"/>
                        </a:spcAft>
                        <a:buNone/>
                      </a:pPr>
                      <a:r>
                        <a:rPr lang="es-ES" sz="900" u="none" strike="noStrike" cap="none">
                          <a:latin typeface="Calibri"/>
                          <a:ea typeface="Calibri"/>
                          <a:cs typeface="Calibri"/>
                          <a:sym typeface="Calibri"/>
                        </a:rPr>
                        <a:t>ene 2023</a:t>
                      </a:r>
                      <a:endParaRPr sz="900" u="none" strike="noStrike" cap="none">
                        <a:latin typeface="Calibri"/>
                        <a:ea typeface="Calibri"/>
                        <a:cs typeface="Calibri"/>
                        <a:sym typeface="Calibri"/>
                      </a:endParaRPr>
                    </a:p>
                  </a:txBody>
                  <a:tcPr marL="0" marR="0" marT="1900" marB="0">
                    <a:lnT w="9525" cap="flat" cmpd="sng">
                      <a:solidFill>
                        <a:srgbClr val="000000"/>
                      </a:solidFill>
                      <a:prstDash val="solid"/>
                      <a:round/>
                      <a:headEnd type="none" w="sm" len="sm"/>
                      <a:tailEnd type="none" w="sm" len="sm"/>
                    </a:lnT>
                    <a:solidFill>
                      <a:srgbClr val="D9D9D9"/>
                    </a:solidFill>
                  </a:tcPr>
                </a:tc>
                <a:tc>
                  <a:txBody>
                    <a:bodyPr/>
                    <a:lstStyle/>
                    <a:p>
                      <a:pPr marL="153670" marR="0" lvl="0" indent="0" algn="l" rtl="0">
                        <a:lnSpc>
                          <a:spcPct val="100000"/>
                        </a:lnSpc>
                        <a:spcBef>
                          <a:spcPts val="0"/>
                        </a:spcBef>
                        <a:spcAft>
                          <a:spcPts val="0"/>
                        </a:spcAft>
                        <a:buNone/>
                      </a:pPr>
                      <a:r>
                        <a:rPr lang="es-ES" sz="900" u="none" strike="noStrike" cap="none">
                          <a:latin typeface="Calibri"/>
                          <a:ea typeface="Calibri"/>
                          <a:cs typeface="Calibri"/>
                          <a:sym typeface="Calibri"/>
                        </a:rPr>
                        <a:t>5,28</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tc>
                  <a:txBody>
                    <a:bodyPr/>
                    <a:lstStyle/>
                    <a:p>
                      <a:pPr marL="251459" marR="0" lvl="0" indent="0" algn="l" rtl="0">
                        <a:lnSpc>
                          <a:spcPct val="100000"/>
                        </a:lnSpc>
                        <a:spcBef>
                          <a:spcPts val="0"/>
                        </a:spcBef>
                        <a:spcAft>
                          <a:spcPts val="0"/>
                        </a:spcAft>
                        <a:buNone/>
                      </a:pPr>
                      <a:r>
                        <a:rPr lang="es-ES" sz="900" u="none" strike="noStrike" cap="none">
                          <a:latin typeface="Calibri"/>
                          <a:ea typeface="Calibri"/>
                          <a:cs typeface="Calibri"/>
                          <a:sym typeface="Calibri"/>
                        </a:rPr>
                        <a:t>12,26</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tc>
                  <a:txBody>
                    <a:bodyPr/>
                    <a:lstStyle/>
                    <a:p>
                      <a:pPr marL="381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0,33</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tc>
                  <a:txBody>
                    <a:bodyPr/>
                    <a:lstStyle/>
                    <a:p>
                      <a:pPr marL="1016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2,35</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tc>
                  <a:txBody>
                    <a:bodyPr/>
                    <a:lstStyle/>
                    <a:p>
                      <a:pPr marL="635" marR="0" lvl="0" indent="0" algn="ctr" rtl="0">
                        <a:lnSpc>
                          <a:spcPct val="100000"/>
                        </a:lnSpc>
                        <a:spcBef>
                          <a:spcPts val="0"/>
                        </a:spcBef>
                        <a:spcAft>
                          <a:spcPts val="0"/>
                        </a:spcAft>
                        <a:buNone/>
                      </a:pPr>
                      <a:r>
                        <a:rPr lang="es-ES" sz="900" u="none" strike="noStrike" cap="none">
                          <a:latin typeface="Calibri"/>
                          <a:ea typeface="Calibri"/>
                          <a:cs typeface="Calibri"/>
                          <a:sym typeface="Calibri"/>
                        </a:rPr>
                        <a:t>6,39</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tc>
                  <a:txBody>
                    <a:bodyPr/>
                    <a:lstStyle/>
                    <a:p>
                      <a:pPr marL="1524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1,91</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tc>
                  <a:txBody>
                    <a:bodyPr/>
                    <a:lstStyle/>
                    <a:p>
                      <a:pPr marL="0" marR="0" lvl="0" indent="0" algn="ctr" rtl="0">
                        <a:lnSpc>
                          <a:spcPct val="100000"/>
                        </a:lnSpc>
                        <a:spcBef>
                          <a:spcPts val="0"/>
                        </a:spcBef>
                        <a:spcAft>
                          <a:spcPts val="0"/>
                        </a:spcAft>
                        <a:buNone/>
                      </a:pPr>
                      <a:r>
                        <a:rPr lang="es-ES" sz="900" u="none" strike="noStrike" cap="none">
                          <a:latin typeface="Calibri"/>
                          <a:ea typeface="Calibri"/>
                          <a:cs typeface="Calibri"/>
                          <a:sym typeface="Calibri"/>
                        </a:rPr>
                        <a:t>1,52</a:t>
                      </a:r>
                      <a:endParaRPr sz="900" u="none" strike="noStrike" cap="none">
                        <a:latin typeface="Calibri"/>
                        <a:ea typeface="Calibri"/>
                        <a:cs typeface="Calibri"/>
                        <a:sym typeface="Calibri"/>
                      </a:endParaRPr>
                    </a:p>
                  </a:txBody>
                  <a:tcPr marL="0" marR="0" marT="70475" marB="0">
                    <a:lnT w="9525" cap="flat" cmpd="sng">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val="10000"/>
                  </a:ext>
                </a:extLst>
              </a:tr>
            </a:tbl>
          </a:graphicData>
        </a:graphic>
      </p:graphicFrame>
      <p:sp>
        <p:nvSpPr>
          <p:cNvPr id="1815" name="Google Shape;1815;p33"/>
          <p:cNvSpPr txBox="1"/>
          <p:nvPr/>
        </p:nvSpPr>
        <p:spPr>
          <a:xfrm>
            <a:off x="1207719" y="8617407"/>
            <a:ext cx="18034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INS</a:t>
            </a:r>
            <a:endParaRPr sz="900" b="0" i="0" u="none" strike="noStrike" cap="none">
              <a:solidFill>
                <a:srgbClr val="000000"/>
              </a:solidFill>
              <a:latin typeface="Calibri"/>
              <a:ea typeface="Calibri"/>
              <a:cs typeface="Calibri"/>
              <a:sym typeface="Calibri"/>
            </a:endParaRPr>
          </a:p>
        </p:txBody>
      </p:sp>
      <p:sp>
        <p:nvSpPr>
          <p:cNvPr id="1816" name="Google Shape;1816;p33"/>
          <p:cNvSpPr txBox="1"/>
          <p:nvPr/>
        </p:nvSpPr>
        <p:spPr>
          <a:xfrm>
            <a:off x="1845945" y="8617407"/>
            <a:ext cx="17018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8,9</a:t>
            </a:r>
            <a:endParaRPr sz="900" b="0" i="0" u="none" strike="noStrike" cap="none">
              <a:solidFill>
                <a:srgbClr val="000000"/>
              </a:solidFill>
              <a:latin typeface="Calibri"/>
              <a:ea typeface="Calibri"/>
              <a:cs typeface="Calibri"/>
              <a:sym typeface="Calibri"/>
            </a:endParaRPr>
          </a:p>
        </p:txBody>
      </p:sp>
      <p:sp>
        <p:nvSpPr>
          <p:cNvPr id="1817" name="Google Shape;1817;p33"/>
          <p:cNvSpPr txBox="1"/>
          <p:nvPr/>
        </p:nvSpPr>
        <p:spPr>
          <a:xfrm>
            <a:off x="2580258" y="8617407"/>
            <a:ext cx="17018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7,1</a:t>
            </a:r>
            <a:endParaRPr sz="900" b="0" i="0" u="none" strike="noStrike" cap="none">
              <a:solidFill>
                <a:srgbClr val="000000"/>
              </a:solidFill>
              <a:latin typeface="Calibri"/>
              <a:ea typeface="Calibri"/>
              <a:cs typeface="Calibri"/>
              <a:sym typeface="Calibri"/>
            </a:endParaRPr>
          </a:p>
        </p:txBody>
      </p:sp>
      <p:sp>
        <p:nvSpPr>
          <p:cNvPr id="1818" name="Google Shape;1818;p33"/>
          <p:cNvSpPr txBox="1"/>
          <p:nvPr/>
        </p:nvSpPr>
        <p:spPr>
          <a:xfrm>
            <a:off x="3391280" y="8617407"/>
            <a:ext cx="17018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1,1</a:t>
            </a:r>
            <a:endParaRPr sz="900" b="0" i="0" u="none" strike="noStrike" cap="none">
              <a:solidFill>
                <a:srgbClr val="000000"/>
              </a:solidFill>
              <a:latin typeface="Calibri"/>
              <a:ea typeface="Calibri"/>
              <a:cs typeface="Calibri"/>
              <a:sym typeface="Calibri"/>
            </a:endParaRPr>
          </a:p>
        </p:txBody>
      </p:sp>
      <p:sp>
        <p:nvSpPr>
          <p:cNvPr id="1819" name="Google Shape;1819;p33"/>
          <p:cNvSpPr txBox="1"/>
          <p:nvPr/>
        </p:nvSpPr>
        <p:spPr>
          <a:xfrm>
            <a:off x="4165472" y="8617407"/>
            <a:ext cx="17018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4,4</a:t>
            </a:r>
            <a:endParaRPr sz="900" b="0" i="0" u="none" strike="noStrike" cap="none">
              <a:solidFill>
                <a:srgbClr val="000000"/>
              </a:solidFill>
              <a:latin typeface="Calibri"/>
              <a:ea typeface="Calibri"/>
              <a:cs typeface="Calibri"/>
              <a:sym typeface="Calibri"/>
            </a:endParaRPr>
          </a:p>
        </p:txBody>
      </p:sp>
      <p:sp>
        <p:nvSpPr>
          <p:cNvPr id="1820" name="Google Shape;1820;p33"/>
          <p:cNvSpPr txBox="1"/>
          <p:nvPr/>
        </p:nvSpPr>
        <p:spPr>
          <a:xfrm>
            <a:off x="4688585" y="8577173"/>
            <a:ext cx="2144395" cy="427355"/>
          </a:xfrm>
          <a:prstGeom prst="rect">
            <a:avLst/>
          </a:prstGeom>
          <a:noFill/>
          <a:ln>
            <a:noFill/>
          </a:ln>
        </p:spPr>
        <p:txBody>
          <a:bodyPr spcFirstLastPara="1" wrap="square" lIns="0" tIns="52700" rIns="0" bIns="0" anchor="t" anchorCtr="0">
            <a:spAutoFit/>
          </a:bodyPr>
          <a:lstStyle/>
          <a:p>
            <a:pPr marL="0" marR="34925" lvl="0" indent="0" algn="ctr" rtl="0">
              <a:lnSpc>
                <a:spcPct val="100000"/>
              </a:lnSpc>
              <a:spcBef>
                <a:spcPts val="0"/>
              </a:spcBef>
              <a:spcAft>
                <a:spcPts val="0"/>
              </a:spcAft>
              <a:buClr>
                <a:srgbClr val="000000"/>
              </a:buClr>
              <a:buSzPts val="900"/>
              <a:buFont typeface="Calibri"/>
              <a:buNone/>
            </a:pPr>
            <a:r>
              <a:rPr lang="es-ES" sz="900" b="0" i="0" u="none" strike="noStrike" cap="none">
                <a:solidFill>
                  <a:srgbClr val="000000"/>
                </a:solidFill>
                <a:latin typeface="Calibri"/>
                <a:ea typeface="Calibri"/>
                <a:cs typeface="Calibri"/>
                <a:sym typeface="Calibri"/>
              </a:rPr>
              <a:t>6,1	4	2,6</a:t>
            </a:r>
            <a:endParaRPr sz="900" b="0" i="0" u="none" strike="noStrike" cap="none">
              <a:solidFill>
                <a:srgbClr val="000000"/>
              </a:solidFill>
              <a:latin typeface="Calibri"/>
              <a:ea typeface="Calibri"/>
              <a:cs typeface="Calibri"/>
              <a:sym typeface="Calibri"/>
            </a:endParaRPr>
          </a:p>
          <a:p>
            <a:pPr marL="0" marR="28575" lvl="0" indent="0" algn="ctr" rtl="0">
              <a:lnSpc>
                <a:spcPct val="120000"/>
              </a:lnSpc>
              <a:spcBef>
                <a:spcPts val="210"/>
              </a:spcBef>
              <a:spcAft>
                <a:spcPts val="0"/>
              </a:spcAft>
              <a:buClr>
                <a:srgbClr val="000000"/>
              </a:buClr>
              <a:buSzPts val="600"/>
              <a:buFont typeface="Arial"/>
              <a:buNone/>
            </a:pPr>
            <a:r>
              <a:rPr lang="es-ES" sz="600" b="0" i="0" u="none" strike="noStrike" cap="none">
                <a:solidFill>
                  <a:srgbClr val="000000"/>
                </a:solidFill>
                <a:latin typeface="Arial"/>
                <a:ea typeface="Arial"/>
                <a:cs typeface="Arial"/>
                <a:sym typeface="Arial"/>
              </a:rPr>
              <a:t>Fuente: SIVIGILA. Secretaria de Salud de Medellín y Boletín INS año 2022</a:t>
            </a:r>
            <a:endParaRPr sz="6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700"/>
              <a:buFont typeface="Arial"/>
              <a:buNone/>
            </a:pPr>
            <a:r>
              <a:rPr lang="es-ES" sz="700" b="0" i="0" u="none" strike="noStrike" cap="none">
                <a:solidFill>
                  <a:srgbClr val="000000"/>
                </a:solidFill>
                <a:latin typeface="Arial"/>
                <a:ea typeface="Arial"/>
                <a:cs typeface="Arial"/>
                <a:sym typeface="Arial"/>
              </a:rPr>
              <a:t>Figura Características del CAB en Medellín, semana 12 de 2023</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pic>
        <p:nvPicPr>
          <p:cNvPr id="1825" name="Google Shape;1825;p34"/>
          <p:cNvPicPr preferRelativeResize="0"/>
          <p:nvPr/>
        </p:nvPicPr>
        <p:blipFill rotWithShape="1">
          <a:blip r:embed="rId3">
            <a:alphaModFix/>
          </a:blip>
          <a:srcRect r="1301"/>
          <a:stretch/>
        </p:blipFill>
        <p:spPr>
          <a:xfrm>
            <a:off x="-9669" y="10266"/>
            <a:ext cx="2148327" cy="3913662"/>
          </a:xfrm>
          <a:prstGeom prst="rect">
            <a:avLst/>
          </a:prstGeom>
          <a:noFill/>
          <a:ln>
            <a:noFill/>
          </a:ln>
        </p:spPr>
      </p:pic>
      <p:pic>
        <p:nvPicPr>
          <p:cNvPr id="1826" name="Google Shape;1826;p34"/>
          <p:cNvPicPr preferRelativeResize="0"/>
          <p:nvPr/>
        </p:nvPicPr>
        <p:blipFill rotWithShape="1">
          <a:blip r:embed="rId4">
            <a:alphaModFix/>
          </a:blip>
          <a:srcRect t="51431"/>
          <a:stretch/>
        </p:blipFill>
        <p:spPr>
          <a:xfrm>
            <a:off x="0" y="3938064"/>
            <a:ext cx="2180731" cy="3086602"/>
          </a:xfrm>
          <a:prstGeom prst="rect">
            <a:avLst/>
          </a:prstGeom>
          <a:noFill/>
          <a:ln>
            <a:noFill/>
          </a:ln>
        </p:spPr>
      </p:pic>
      <p:sp>
        <p:nvSpPr>
          <p:cNvPr id="1827" name="Google Shape;1827;p34"/>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a:p>
        </p:txBody>
      </p:sp>
      <p:sp>
        <p:nvSpPr>
          <p:cNvPr id="1828" name="Google Shape;1828;p34"/>
          <p:cNvSpPr/>
          <p:nvPr/>
        </p:nvSpPr>
        <p:spPr>
          <a:xfrm>
            <a:off x="2179172" y="352095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03  acumulado de 2023. </a:t>
            </a:r>
            <a:endParaRPr/>
          </a:p>
        </p:txBody>
      </p:sp>
      <p:grpSp>
        <p:nvGrpSpPr>
          <p:cNvPr id="1829" name="Google Shape;1829;p34"/>
          <p:cNvGrpSpPr/>
          <p:nvPr/>
        </p:nvGrpSpPr>
        <p:grpSpPr>
          <a:xfrm>
            <a:off x="179214" y="5325845"/>
            <a:ext cx="1892650" cy="488476"/>
            <a:chOff x="2397524" y="3379972"/>
            <a:chExt cx="4508500" cy="904875"/>
          </a:xfrm>
        </p:grpSpPr>
        <p:pic>
          <p:nvPicPr>
            <p:cNvPr id="1830" name="Google Shape;1830;p3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31" name="Google Shape;1831;p34"/>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609</a:t>
              </a:r>
              <a:endParaRPr/>
            </a:p>
          </p:txBody>
        </p:sp>
      </p:grpSp>
      <p:sp>
        <p:nvSpPr>
          <p:cNvPr id="1832" name="Google Shape;1832;p34"/>
          <p:cNvSpPr txBox="1"/>
          <p:nvPr/>
        </p:nvSpPr>
        <p:spPr>
          <a:xfrm>
            <a:off x="16447" y="5980058"/>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7,4%</a:t>
            </a:r>
            <a:endParaRPr/>
          </a:p>
        </p:txBody>
      </p:sp>
      <p:sp>
        <p:nvSpPr>
          <p:cNvPr id="1833" name="Google Shape;1833;p34"/>
          <p:cNvSpPr/>
          <p:nvPr/>
        </p:nvSpPr>
        <p:spPr>
          <a:xfrm>
            <a:off x="2163040" y="650449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03   acumulado de 2020-2023. </a:t>
            </a:r>
            <a:endParaRPr/>
          </a:p>
        </p:txBody>
      </p:sp>
      <p:grpSp>
        <p:nvGrpSpPr>
          <p:cNvPr id="1834" name="Google Shape;1834;p34"/>
          <p:cNvGrpSpPr/>
          <p:nvPr/>
        </p:nvGrpSpPr>
        <p:grpSpPr>
          <a:xfrm>
            <a:off x="2448322" y="74775"/>
            <a:ext cx="3446504" cy="276999"/>
            <a:chOff x="2448322" y="74775"/>
            <a:chExt cx="3446504" cy="276999"/>
          </a:xfrm>
        </p:grpSpPr>
        <p:sp>
          <p:nvSpPr>
            <p:cNvPr id="1835" name="Google Shape;1835;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36" name="Google Shape;1836;p34"/>
            <p:cNvCxnSpPr>
              <a:stCxn id="183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37" name="Google Shape;1837;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838" name="Google Shape;1838;p3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34</a:t>
            </a:r>
            <a:endParaRPr sz="1050" b="1">
              <a:solidFill>
                <a:schemeClr val="dk1"/>
              </a:solidFill>
              <a:latin typeface="Arial Narrow"/>
              <a:ea typeface="Arial Narrow"/>
              <a:cs typeface="Arial Narrow"/>
              <a:sym typeface="Arial Narrow"/>
            </a:endParaRPr>
          </a:p>
        </p:txBody>
      </p:sp>
      <p:sp>
        <p:nvSpPr>
          <p:cNvPr id="1839" name="Google Shape;1839;p34"/>
          <p:cNvSpPr txBox="1">
            <a:spLocks noGrp="1"/>
          </p:cNvSpPr>
          <p:nvPr>
            <p:ph type="ctrTitle"/>
          </p:nvPr>
        </p:nvSpPr>
        <p:spPr>
          <a:xfrm>
            <a:off x="-18971" y="211481"/>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Intento de suicidio</a:t>
            </a:r>
            <a:endParaRPr/>
          </a:p>
        </p:txBody>
      </p:sp>
      <p:sp>
        <p:nvSpPr>
          <p:cNvPr id="1840" name="Google Shape;1840;p34"/>
          <p:cNvSpPr txBox="1"/>
          <p:nvPr/>
        </p:nvSpPr>
        <p:spPr>
          <a:xfrm>
            <a:off x="879294" y="7889918"/>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841" name="Google Shape;1841;p34"/>
          <p:cNvSpPr txBox="1"/>
          <p:nvPr/>
        </p:nvSpPr>
        <p:spPr>
          <a:xfrm>
            <a:off x="1396775" y="8342291"/>
            <a:ext cx="12362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22,9 * 100 mil</a:t>
            </a:r>
            <a:endParaRPr/>
          </a:p>
        </p:txBody>
      </p:sp>
      <p:sp>
        <p:nvSpPr>
          <p:cNvPr id="1842" name="Google Shape;1842;p34"/>
          <p:cNvSpPr txBox="1"/>
          <p:nvPr/>
        </p:nvSpPr>
        <p:spPr>
          <a:xfrm>
            <a:off x="3456434" y="7889918"/>
            <a:ext cx="231479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Cobertura de visita de campo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Acciones de vigilancia</a:t>
            </a:r>
            <a:endParaRPr sz="1100" b="1">
              <a:solidFill>
                <a:schemeClr val="dk1"/>
              </a:solidFill>
              <a:latin typeface="Arial Narrow"/>
              <a:ea typeface="Arial Narrow"/>
              <a:cs typeface="Arial Narrow"/>
              <a:sym typeface="Arial Narrow"/>
            </a:endParaRPr>
          </a:p>
        </p:txBody>
      </p:sp>
      <p:sp>
        <p:nvSpPr>
          <p:cNvPr id="1843" name="Google Shape;1843;p34"/>
          <p:cNvSpPr txBox="1"/>
          <p:nvPr/>
        </p:nvSpPr>
        <p:spPr>
          <a:xfrm>
            <a:off x="3600750" y="8342291"/>
            <a:ext cx="213612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17,6% (337 casos)</a:t>
            </a:r>
            <a:endParaRPr/>
          </a:p>
        </p:txBody>
      </p:sp>
      <p:sp>
        <p:nvSpPr>
          <p:cNvPr id="1844" name="Google Shape;1844;p34"/>
          <p:cNvSpPr/>
          <p:nvPr/>
        </p:nvSpPr>
        <p:spPr>
          <a:xfrm>
            <a:off x="23310" y="705033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45" name="Google Shape;1845;p34"/>
          <p:cNvGrpSpPr/>
          <p:nvPr/>
        </p:nvGrpSpPr>
        <p:grpSpPr>
          <a:xfrm>
            <a:off x="97999" y="7076361"/>
            <a:ext cx="3446504" cy="276999"/>
            <a:chOff x="2448322" y="74775"/>
            <a:chExt cx="3446504" cy="276999"/>
          </a:xfrm>
        </p:grpSpPr>
        <p:sp>
          <p:nvSpPr>
            <p:cNvPr id="1846" name="Google Shape;1846;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47" name="Google Shape;1847;p34"/>
            <p:cNvCxnSpPr>
              <a:stCxn id="18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48" name="Google Shape;1848;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graphicFrame>
        <p:nvGraphicFramePr>
          <p:cNvPr id="1849" name="Google Shape;1849;p34"/>
          <p:cNvGraphicFramePr/>
          <p:nvPr/>
        </p:nvGraphicFramePr>
        <p:xfrm>
          <a:off x="2071863" y="511898"/>
          <a:ext cx="5053319" cy="305130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50" name="Google Shape;1850;p34"/>
          <p:cNvGraphicFramePr/>
          <p:nvPr/>
        </p:nvGraphicFramePr>
        <p:xfrm>
          <a:off x="2112378" y="4044178"/>
          <a:ext cx="4996673" cy="2616054"/>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1855" name="Google Shape;1855;p35"/>
          <p:cNvSpPr/>
          <p:nvPr/>
        </p:nvSpPr>
        <p:spPr>
          <a:xfrm>
            <a:off x="0" y="5840406"/>
            <a:ext cx="7200900" cy="37017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6" name="Google Shape;1856;p35"/>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57" name="Google Shape;1857;p35"/>
          <p:cNvGrpSpPr/>
          <p:nvPr/>
        </p:nvGrpSpPr>
        <p:grpSpPr>
          <a:xfrm>
            <a:off x="277404" y="127176"/>
            <a:ext cx="3446504" cy="276999"/>
            <a:chOff x="2448322" y="74775"/>
            <a:chExt cx="3446504" cy="276999"/>
          </a:xfrm>
        </p:grpSpPr>
        <p:sp>
          <p:nvSpPr>
            <p:cNvPr id="1858" name="Google Shape;1858;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59" name="Google Shape;1859;p35"/>
            <p:cNvCxnSpPr>
              <a:stCxn id="185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60" name="Google Shape;1860;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sp>
        <p:nvSpPr>
          <p:cNvPr id="1861" name="Google Shape;1861;p35"/>
          <p:cNvSpPr/>
          <p:nvPr/>
        </p:nvSpPr>
        <p:spPr>
          <a:xfrm>
            <a:off x="0" y="5215609"/>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03 acumulado  de  2023. </a:t>
            </a:r>
            <a:endParaRPr/>
          </a:p>
        </p:txBody>
      </p:sp>
      <p:grpSp>
        <p:nvGrpSpPr>
          <p:cNvPr id="1862" name="Google Shape;1862;p35"/>
          <p:cNvGrpSpPr/>
          <p:nvPr/>
        </p:nvGrpSpPr>
        <p:grpSpPr>
          <a:xfrm>
            <a:off x="277404" y="5868144"/>
            <a:ext cx="3446504" cy="276999"/>
            <a:chOff x="2448322" y="74775"/>
            <a:chExt cx="3446504" cy="276999"/>
          </a:xfrm>
        </p:grpSpPr>
        <p:sp>
          <p:nvSpPr>
            <p:cNvPr id="1863" name="Google Shape;1863;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64" name="Google Shape;1864;p35"/>
            <p:cNvCxnSpPr>
              <a:stCxn id="18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65" name="Google Shape;1865;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grpSp>
        <p:nvGrpSpPr>
          <p:cNvPr id="1866" name="Google Shape;1866;p35"/>
          <p:cNvGrpSpPr/>
          <p:nvPr/>
        </p:nvGrpSpPr>
        <p:grpSpPr>
          <a:xfrm>
            <a:off x="155575" y="6559629"/>
            <a:ext cx="841843" cy="1132310"/>
            <a:chOff x="1030415" y="748098"/>
            <a:chExt cx="841843" cy="1132310"/>
          </a:xfrm>
        </p:grpSpPr>
        <p:pic>
          <p:nvPicPr>
            <p:cNvPr id="1867" name="Google Shape;1867;p35"/>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1868" name="Google Shape;1868;p35"/>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32,84%</a:t>
              </a:r>
              <a:endParaRPr/>
            </a:p>
          </p:txBody>
        </p:sp>
        <p:sp>
          <p:nvSpPr>
            <p:cNvPr id="1869" name="Google Shape;1869;p3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1870" name="Google Shape;1870;p35"/>
          <p:cNvGrpSpPr/>
          <p:nvPr/>
        </p:nvGrpSpPr>
        <p:grpSpPr>
          <a:xfrm>
            <a:off x="1050530" y="6589361"/>
            <a:ext cx="827642" cy="1091720"/>
            <a:chOff x="1825139" y="815810"/>
            <a:chExt cx="827642" cy="1091720"/>
          </a:xfrm>
        </p:grpSpPr>
        <p:sp>
          <p:nvSpPr>
            <p:cNvPr id="1871" name="Google Shape;1871;p35"/>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67,16%</a:t>
              </a:r>
              <a:endParaRPr/>
            </a:p>
          </p:txBody>
        </p:sp>
        <p:sp>
          <p:nvSpPr>
            <p:cNvPr id="1872" name="Google Shape;1872;p35"/>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1873" name="Google Shape;1873;p35"/>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1874" name="Google Shape;1874;p35"/>
          <p:cNvGrpSpPr/>
          <p:nvPr/>
        </p:nvGrpSpPr>
        <p:grpSpPr>
          <a:xfrm>
            <a:off x="2159538" y="6593425"/>
            <a:ext cx="1152880" cy="1113356"/>
            <a:chOff x="2107178" y="815810"/>
            <a:chExt cx="1152880" cy="1113356"/>
          </a:xfrm>
        </p:grpSpPr>
        <p:grpSp>
          <p:nvGrpSpPr>
            <p:cNvPr id="1875" name="Google Shape;1875;p35"/>
            <p:cNvGrpSpPr/>
            <p:nvPr/>
          </p:nvGrpSpPr>
          <p:grpSpPr>
            <a:xfrm>
              <a:off x="2107178" y="1317818"/>
              <a:ext cx="1152880" cy="611348"/>
              <a:chOff x="3744466" y="1301912"/>
              <a:chExt cx="1152880" cy="611348"/>
            </a:xfrm>
          </p:grpSpPr>
          <p:sp>
            <p:nvSpPr>
              <p:cNvPr id="1876" name="Google Shape;1876;p3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877" name="Google Shape;1877;p3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1878" name="Google Shape;1878;p35"/>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1879" name="Google Shape;1879;p35"/>
          <p:cNvGrpSpPr/>
          <p:nvPr/>
        </p:nvGrpSpPr>
        <p:grpSpPr>
          <a:xfrm>
            <a:off x="3240410" y="6612715"/>
            <a:ext cx="740068" cy="1110282"/>
            <a:chOff x="3580462" y="815810"/>
            <a:chExt cx="740068" cy="1110282"/>
          </a:xfrm>
        </p:grpSpPr>
        <p:grpSp>
          <p:nvGrpSpPr>
            <p:cNvPr id="1880" name="Google Shape;1880;p35"/>
            <p:cNvGrpSpPr/>
            <p:nvPr/>
          </p:nvGrpSpPr>
          <p:grpSpPr>
            <a:xfrm>
              <a:off x="3580462" y="1288342"/>
              <a:ext cx="740068" cy="637750"/>
              <a:chOff x="5245046" y="1274868"/>
              <a:chExt cx="740068" cy="637750"/>
            </a:xfrm>
          </p:grpSpPr>
          <p:sp>
            <p:nvSpPr>
              <p:cNvPr id="1881" name="Google Shape;1881;p35"/>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882" name="Google Shape;1882;p35"/>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883" name="Google Shape;1883;p35"/>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1884" name="Google Shape;1884;p35"/>
          <p:cNvPicPr preferRelativeResize="0"/>
          <p:nvPr/>
        </p:nvPicPr>
        <p:blipFill rotWithShape="1">
          <a:blip r:embed="rId4">
            <a:alphaModFix/>
          </a:blip>
          <a:srcRect/>
          <a:stretch/>
        </p:blipFill>
        <p:spPr>
          <a:xfrm>
            <a:off x="4873790" y="7827434"/>
            <a:ext cx="721930" cy="590670"/>
          </a:xfrm>
          <a:prstGeom prst="rect">
            <a:avLst/>
          </a:prstGeom>
          <a:noFill/>
          <a:ln>
            <a:noFill/>
          </a:ln>
        </p:spPr>
      </p:pic>
      <p:grpSp>
        <p:nvGrpSpPr>
          <p:cNvPr id="1885" name="Google Shape;1885;p35"/>
          <p:cNvGrpSpPr/>
          <p:nvPr/>
        </p:nvGrpSpPr>
        <p:grpSpPr>
          <a:xfrm>
            <a:off x="4334634" y="8281069"/>
            <a:ext cx="1690560" cy="650645"/>
            <a:chOff x="-14122" y="7072716"/>
            <a:chExt cx="1282684" cy="650645"/>
          </a:xfrm>
        </p:grpSpPr>
        <p:sp>
          <p:nvSpPr>
            <p:cNvPr id="1886" name="Google Shape;1886;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887" name="Google Shape;1887;p3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98,7%</a:t>
              </a:r>
              <a:endParaRPr/>
            </a:p>
          </p:txBody>
        </p:sp>
      </p:grpSp>
      <p:pic>
        <p:nvPicPr>
          <p:cNvPr id="1888" name="Google Shape;1888;p35"/>
          <p:cNvPicPr preferRelativeResize="0"/>
          <p:nvPr/>
        </p:nvPicPr>
        <p:blipFill rotWithShape="1">
          <a:blip r:embed="rId5">
            <a:alphaModFix/>
          </a:blip>
          <a:srcRect/>
          <a:stretch/>
        </p:blipFill>
        <p:spPr>
          <a:xfrm>
            <a:off x="1814317" y="7810161"/>
            <a:ext cx="514828" cy="409761"/>
          </a:xfrm>
          <a:prstGeom prst="rect">
            <a:avLst/>
          </a:prstGeom>
          <a:noFill/>
          <a:ln>
            <a:noFill/>
          </a:ln>
        </p:spPr>
      </p:pic>
      <p:grpSp>
        <p:nvGrpSpPr>
          <p:cNvPr id="1889" name="Google Shape;1889;p35"/>
          <p:cNvGrpSpPr/>
          <p:nvPr/>
        </p:nvGrpSpPr>
        <p:grpSpPr>
          <a:xfrm>
            <a:off x="1083388" y="8151213"/>
            <a:ext cx="1995317" cy="905197"/>
            <a:chOff x="-188366" y="7072716"/>
            <a:chExt cx="1513913" cy="905197"/>
          </a:xfrm>
        </p:grpSpPr>
        <p:sp>
          <p:nvSpPr>
            <p:cNvPr id="1890" name="Google Shape;1890;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891" name="Google Shape;1891;p35"/>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contributivo: </a:t>
              </a:r>
              <a:r>
                <a:rPr lang="es-ES" sz="1100" b="1">
                  <a:solidFill>
                    <a:schemeClr val="dk1"/>
                  </a:solidFill>
                  <a:latin typeface="Arial Narrow"/>
                  <a:ea typeface="Arial Narrow"/>
                  <a:cs typeface="Arial Narrow"/>
                  <a:sym typeface="Arial Narrow"/>
                </a:rPr>
                <a:t>65,85%</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27,42%</a:t>
              </a:r>
              <a:endParaRPr sz="1200" b="1">
                <a:solidFill>
                  <a:schemeClr val="dk1"/>
                </a:solidFill>
                <a:latin typeface="Arial Narrow"/>
                <a:ea typeface="Arial Narrow"/>
                <a:cs typeface="Arial Narrow"/>
                <a:sym typeface="Arial Narrow"/>
              </a:endParaRPr>
            </a:p>
          </p:txBody>
        </p:sp>
        <p:sp>
          <p:nvSpPr>
            <p:cNvPr id="1892" name="Google Shape;1892;p35"/>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893" name="Google Shape;1893;p35"/>
          <p:cNvGrpSpPr/>
          <p:nvPr/>
        </p:nvGrpSpPr>
        <p:grpSpPr>
          <a:xfrm>
            <a:off x="5275360" y="6644738"/>
            <a:ext cx="874090" cy="1056602"/>
            <a:chOff x="2507826" y="2775558"/>
            <a:chExt cx="874090" cy="1056602"/>
          </a:xfrm>
        </p:grpSpPr>
        <p:sp>
          <p:nvSpPr>
            <p:cNvPr id="1894" name="Google Shape;1894;p3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0,31%</a:t>
              </a:r>
              <a:endParaRPr/>
            </a:p>
          </p:txBody>
        </p:sp>
        <p:pic>
          <p:nvPicPr>
            <p:cNvPr id="1895" name="Google Shape;1895;p35"/>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1896" name="Google Shape;1896;p35"/>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1897" name="Google Shape;1897;p35"/>
          <p:cNvGrpSpPr/>
          <p:nvPr/>
        </p:nvGrpSpPr>
        <p:grpSpPr>
          <a:xfrm>
            <a:off x="4320530" y="6591933"/>
            <a:ext cx="874090" cy="1127234"/>
            <a:chOff x="4542245" y="835972"/>
            <a:chExt cx="874090" cy="1127234"/>
          </a:xfrm>
        </p:grpSpPr>
        <p:grpSp>
          <p:nvGrpSpPr>
            <p:cNvPr id="1898" name="Google Shape;1898;p35"/>
            <p:cNvGrpSpPr/>
            <p:nvPr/>
          </p:nvGrpSpPr>
          <p:grpSpPr>
            <a:xfrm>
              <a:off x="4542245" y="1334894"/>
              <a:ext cx="874090" cy="628312"/>
              <a:chOff x="2507826" y="3203848"/>
              <a:chExt cx="874090" cy="628312"/>
            </a:xfrm>
          </p:grpSpPr>
          <p:sp>
            <p:nvSpPr>
              <p:cNvPr id="1899" name="Google Shape;1899;p35"/>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1,10%</a:t>
                </a:r>
                <a:endParaRPr/>
              </a:p>
            </p:txBody>
          </p:sp>
          <p:sp>
            <p:nvSpPr>
              <p:cNvPr id="1900" name="Google Shape;1900;p3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1901" name="Google Shape;1901;p35"/>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1902" name="Google Shape;1902;p35"/>
          <p:cNvGrpSpPr/>
          <p:nvPr/>
        </p:nvGrpSpPr>
        <p:grpSpPr>
          <a:xfrm>
            <a:off x="6025194" y="6488567"/>
            <a:ext cx="1290798" cy="1202122"/>
            <a:chOff x="9455421" y="903990"/>
            <a:chExt cx="1290798" cy="1202122"/>
          </a:xfrm>
        </p:grpSpPr>
        <p:pic>
          <p:nvPicPr>
            <p:cNvPr id="1903" name="Google Shape;1903;p35"/>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1904" name="Google Shape;1904;p35"/>
            <p:cNvGrpSpPr/>
            <p:nvPr/>
          </p:nvGrpSpPr>
          <p:grpSpPr>
            <a:xfrm>
              <a:off x="9455421" y="1311975"/>
              <a:ext cx="1290798" cy="794137"/>
              <a:chOff x="-344103" y="6929224"/>
              <a:chExt cx="1508162" cy="794137"/>
            </a:xfrm>
          </p:grpSpPr>
          <p:sp>
            <p:nvSpPr>
              <p:cNvPr id="1905" name="Google Shape;1905;p35"/>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1906" name="Google Shape;1906;p35"/>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1,10%</a:t>
                </a:r>
                <a:endParaRPr/>
              </a:p>
            </p:txBody>
          </p:sp>
        </p:grpSp>
      </p:grpSp>
      <p:grpSp>
        <p:nvGrpSpPr>
          <p:cNvPr id="1907" name="Google Shape;1907;p35"/>
          <p:cNvGrpSpPr/>
          <p:nvPr/>
        </p:nvGrpSpPr>
        <p:grpSpPr>
          <a:xfrm>
            <a:off x="2205963" y="6207897"/>
            <a:ext cx="1847617" cy="436842"/>
            <a:chOff x="3060727" y="484500"/>
            <a:chExt cx="2369636" cy="436842"/>
          </a:xfrm>
        </p:grpSpPr>
        <p:sp>
          <p:nvSpPr>
            <p:cNvPr id="1908" name="Google Shape;1908;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09" name="Google Shape;1909;p3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1910" name="Google Shape;1910;p35"/>
          <p:cNvGrpSpPr/>
          <p:nvPr/>
        </p:nvGrpSpPr>
        <p:grpSpPr>
          <a:xfrm>
            <a:off x="54374" y="6196035"/>
            <a:ext cx="1852274" cy="436842"/>
            <a:chOff x="3054754" y="484500"/>
            <a:chExt cx="2375609" cy="436842"/>
          </a:xfrm>
        </p:grpSpPr>
        <p:sp>
          <p:nvSpPr>
            <p:cNvPr id="1911" name="Google Shape;1911;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12" name="Google Shape;1912;p3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913" name="Google Shape;1913;p35"/>
          <p:cNvGrpSpPr/>
          <p:nvPr/>
        </p:nvGrpSpPr>
        <p:grpSpPr>
          <a:xfrm>
            <a:off x="4385407" y="6226595"/>
            <a:ext cx="2722458" cy="436841"/>
            <a:chOff x="3060727" y="484500"/>
            <a:chExt cx="2369637" cy="436842"/>
          </a:xfrm>
        </p:grpSpPr>
        <p:sp>
          <p:nvSpPr>
            <p:cNvPr id="1914" name="Google Shape;1914;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15" name="Google Shape;1915;p3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1916" name="Google Shape;1916;p3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35</a:t>
            </a:r>
            <a:endParaRPr sz="1050" b="1">
              <a:solidFill>
                <a:schemeClr val="dk1"/>
              </a:solidFill>
              <a:latin typeface="Arial Narrow"/>
              <a:ea typeface="Arial Narrow"/>
              <a:cs typeface="Arial Narrow"/>
              <a:sym typeface="Arial Narrow"/>
            </a:endParaRPr>
          </a:p>
        </p:txBody>
      </p:sp>
      <p:sp>
        <p:nvSpPr>
          <p:cNvPr id="1917" name="Google Shape;1917;p35"/>
          <p:cNvSpPr/>
          <p:nvPr/>
        </p:nvSpPr>
        <p:spPr>
          <a:xfrm>
            <a:off x="3285509" y="76607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918" name="Google Shape;1918;p35"/>
          <p:cNvSpPr/>
          <p:nvPr/>
        </p:nvSpPr>
        <p:spPr>
          <a:xfrm>
            <a:off x="2372856" y="7671662"/>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919" name="Google Shape;1919;p35"/>
          <p:cNvSpPr/>
          <p:nvPr/>
        </p:nvSpPr>
        <p:spPr>
          <a:xfrm>
            <a:off x="218005" y="7668344"/>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200 casos</a:t>
            </a:r>
            <a:endParaRPr sz="1200">
              <a:solidFill>
                <a:schemeClr val="dk1"/>
              </a:solidFill>
              <a:latin typeface="Calibri"/>
              <a:ea typeface="Calibri"/>
              <a:cs typeface="Calibri"/>
              <a:sym typeface="Calibri"/>
            </a:endParaRPr>
          </a:p>
        </p:txBody>
      </p:sp>
      <p:sp>
        <p:nvSpPr>
          <p:cNvPr id="1920" name="Google Shape;1920;p35"/>
          <p:cNvSpPr/>
          <p:nvPr/>
        </p:nvSpPr>
        <p:spPr>
          <a:xfrm>
            <a:off x="1121338" y="7660781"/>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409 casos</a:t>
            </a:r>
            <a:endParaRPr sz="1200">
              <a:solidFill>
                <a:schemeClr val="dk1"/>
              </a:solidFill>
              <a:latin typeface="Calibri"/>
              <a:ea typeface="Calibri"/>
              <a:cs typeface="Calibri"/>
              <a:sym typeface="Calibri"/>
            </a:endParaRPr>
          </a:p>
        </p:txBody>
      </p:sp>
      <p:sp>
        <p:nvSpPr>
          <p:cNvPr id="1921" name="Google Shape;1921;p35"/>
          <p:cNvSpPr/>
          <p:nvPr/>
        </p:nvSpPr>
        <p:spPr>
          <a:xfrm>
            <a:off x="4432806" y="76746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sp>
        <p:nvSpPr>
          <p:cNvPr id="1922" name="Google Shape;1922;p35"/>
          <p:cNvSpPr/>
          <p:nvPr/>
        </p:nvSpPr>
        <p:spPr>
          <a:xfrm>
            <a:off x="5387636" y="766834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1923" name="Google Shape;1923;p35"/>
          <p:cNvSpPr/>
          <p:nvPr/>
        </p:nvSpPr>
        <p:spPr>
          <a:xfrm>
            <a:off x="6350638" y="7660780"/>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pic>
        <p:nvPicPr>
          <p:cNvPr id="1924" name="Google Shape;1924;p35"/>
          <p:cNvPicPr preferRelativeResize="0"/>
          <p:nvPr/>
        </p:nvPicPr>
        <p:blipFill rotWithShape="1">
          <a:blip r:embed="rId9">
            <a:alphaModFix/>
          </a:blip>
          <a:srcRect/>
          <a:stretch/>
        </p:blipFill>
        <p:spPr>
          <a:xfrm>
            <a:off x="0" y="576298"/>
            <a:ext cx="7200900" cy="46594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36"/>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30" name="Google Shape;1930;p36"/>
          <p:cNvGrpSpPr/>
          <p:nvPr/>
        </p:nvGrpSpPr>
        <p:grpSpPr>
          <a:xfrm>
            <a:off x="291840" y="87346"/>
            <a:ext cx="5701151" cy="288032"/>
            <a:chOff x="2448322" y="33255"/>
            <a:chExt cx="5701151" cy="288032"/>
          </a:xfrm>
        </p:grpSpPr>
        <p:sp>
          <p:nvSpPr>
            <p:cNvPr id="1931" name="Google Shape;1931;p36"/>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32" name="Google Shape;1932;p36"/>
            <p:cNvCxnSpPr>
              <a:stCxn id="1931"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1933" name="Google Shape;1933;p36"/>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934" name="Google Shape;1934;p3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36</a:t>
            </a:r>
            <a:endParaRPr sz="1050" b="1">
              <a:solidFill>
                <a:schemeClr val="dk1"/>
              </a:solidFill>
              <a:latin typeface="Arial Narrow"/>
              <a:ea typeface="Arial Narrow"/>
              <a:cs typeface="Arial Narrow"/>
              <a:sym typeface="Arial Narrow"/>
            </a:endParaRPr>
          </a:p>
        </p:txBody>
      </p:sp>
      <p:sp>
        <p:nvSpPr>
          <p:cNvPr id="1935" name="Google Shape;1935;p36"/>
          <p:cNvSpPr/>
          <p:nvPr/>
        </p:nvSpPr>
        <p:spPr>
          <a:xfrm>
            <a:off x="239512" y="4829476"/>
            <a:ext cx="31813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03. 2023. </a:t>
            </a:r>
            <a:endParaRPr/>
          </a:p>
        </p:txBody>
      </p:sp>
      <p:grpSp>
        <p:nvGrpSpPr>
          <p:cNvPr id="1936" name="Google Shape;1936;p36"/>
          <p:cNvGrpSpPr/>
          <p:nvPr/>
        </p:nvGrpSpPr>
        <p:grpSpPr>
          <a:xfrm>
            <a:off x="1566124" y="614149"/>
            <a:ext cx="3599812" cy="1558333"/>
            <a:chOff x="201462" y="-3092190"/>
            <a:chExt cx="5615467" cy="2421116"/>
          </a:xfrm>
        </p:grpSpPr>
        <p:pic>
          <p:nvPicPr>
            <p:cNvPr id="1937" name="Google Shape;1937;p36"/>
            <p:cNvPicPr preferRelativeResize="0"/>
            <p:nvPr/>
          </p:nvPicPr>
          <p:blipFill rotWithShape="1">
            <a:blip r:embed="rId3">
              <a:alphaModFix/>
            </a:blip>
            <a:srcRect/>
            <a:stretch/>
          </p:blipFill>
          <p:spPr>
            <a:xfrm>
              <a:off x="201462" y="-3092190"/>
              <a:ext cx="1171575" cy="1076325"/>
            </a:xfrm>
            <a:prstGeom prst="roundRect">
              <a:avLst>
                <a:gd name="adj" fmla="val 8594"/>
              </a:avLst>
            </a:prstGeom>
            <a:solidFill>
              <a:srgbClr val="ECECEC"/>
            </a:solidFill>
            <a:ln>
              <a:noFill/>
            </a:ln>
            <a:effectLst>
              <a:reflection stA="38000" endPos="28000" dist="5000" dir="5400000" sy="-100000" algn="bl" rotWithShape="0"/>
            </a:effectLst>
          </p:spPr>
        </p:pic>
        <p:pic>
          <p:nvPicPr>
            <p:cNvPr id="1938" name="Google Shape;1938;p36"/>
            <p:cNvPicPr preferRelativeResize="0"/>
            <p:nvPr/>
          </p:nvPicPr>
          <p:blipFill rotWithShape="1">
            <a:blip r:embed="rId4">
              <a:alphaModFix/>
            </a:blip>
            <a:srcRect/>
            <a:stretch/>
          </p:blipFill>
          <p:spPr>
            <a:xfrm>
              <a:off x="367005" y="-1890274"/>
              <a:ext cx="1028699" cy="1219200"/>
            </a:xfrm>
            <a:prstGeom prst="roundRect">
              <a:avLst>
                <a:gd name="adj" fmla="val 8594"/>
              </a:avLst>
            </a:prstGeom>
            <a:solidFill>
              <a:srgbClr val="ECECEC"/>
            </a:solidFill>
            <a:ln>
              <a:noFill/>
            </a:ln>
            <a:effectLst>
              <a:reflection stA="38000" endPos="28000" dist="5000" dir="5400000" sy="-100000" algn="bl" rotWithShape="0"/>
            </a:effectLst>
          </p:spPr>
        </p:pic>
        <p:pic>
          <p:nvPicPr>
            <p:cNvPr id="1939" name="Google Shape;1939;p36"/>
            <p:cNvPicPr preferRelativeResize="0"/>
            <p:nvPr/>
          </p:nvPicPr>
          <p:blipFill rotWithShape="1">
            <a:blip r:embed="rId5">
              <a:alphaModFix/>
            </a:blip>
            <a:srcRect/>
            <a:stretch/>
          </p:blipFill>
          <p:spPr>
            <a:xfrm>
              <a:off x="3217961" y="-1883222"/>
              <a:ext cx="1029111" cy="1177304"/>
            </a:xfrm>
            <a:prstGeom prst="roundRect">
              <a:avLst>
                <a:gd name="adj" fmla="val 8594"/>
              </a:avLst>
            </a:prstGeom>
            <a:solidFill>
              <a:srgbClr val="ECECEC"/>
            </a:solidFill>
            <a:ln>
              <a:noFill/>
            </a:ln>
            <a:effectLst>
              <a:reflection stA="38000" endPos="28000" dist="5000" dir="5400000" sy="-100000" algn="bl" rotWithShape="0"/>
            </a:effectLst>
          </p:spPr>
        </p:pic>
        <p:sp>
          <p:nvSpPr>
            <p:cNvPr id="1940" name="Google Shape;1940;p36"/>
            <p:cNvSpPr/>
            <p:nvPr/>
          </p:nvSpPr>
          <p:spPr>
            <a:xfrm rot="10800000">
              <a:off x="1444980" y="-2715136"/>
              <a:ext cx="269965" cy="352089"/>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941" name="Google Shape;1941;p36"/>
            <p:cNvSpPr/>
            <p:nvPr/>
          </p:nvSpPr>
          <p:spPr>
            <a:xfrm>
              <a:off x="1813500" y="-2825077"/>
              <a:ext cx="1238547"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75,32%</a:t>
              </a:r>
              <a:endParaRPr/>
            </a:p>
          </p:txBody>
        </p:sp>
        <p:sp>
          <p:nvSpPr>
            <p:cNvPr id="1942" name="Google Shape;1942;p36"/>
            <p:cNvSpPr/>
            <p:nvPr/>
          </p:nvSpPr>
          <p:spPr>
            <a:xfrm rot="10800000">
              <a:off x="4276386" y="-2735518"/>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943" name="Google Shape;1943;p36"/>
            <p:cNvSpPr/>
            <p:nvPr/>
          </p:nvSpPr>
          <p:spPr>
            <a:xfrm>
              <a:off x="4644907" y="-2845458"/>
              <a:ext cx="1172022"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12,66%</a:t>
              </a:r>
              <a:endParaRPr/>
            </a:p>
          </p:txBody>
        </p:sp>
        <p:sp>
          <p:nvSpPr>
            <p:cNvPr id="1944" name="Google Shape;1944;p36"/>
            <p:cNvSpPr/>
            <p:nvPr/>
          </p:nvSpPr>
          <p:spPr>
            <a:xfrm rot="10800000">
              <a:off x="1440801" y="-1456720"/>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945" name="Google Shape;1945;p36"/>
            <p:cNvSpPr/>
            <p:nvPr/>
          </p:nvSpPr>
          <p:spPr>
            <a:xfrm>
              <a:off x="1809321" y="-1566661"/>
              <a:ext cx="1124063"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5,38%</a:t>
              </a:r>
              <a:endParaRPr/>
            </a:p>
          </p:txBody>
        </p:sp>
        <p:sp>
          <p:nvSpPr>
            <p:cNvPr id="1946" name="Google Shape;1946;p36"/>
            <p:cNvSpPr/>
            <p:nvPr/>
          </p:nvSpPr>
          <p:spPr>
            <a:xfrm rot="10800000">
              <a:off x="4365499" y="-1491264"/>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947" name="Google Shape;1947;p36"/>
            <p:cNvSpPr/>
            <p:nvPr/>
          </p:nvSpPr>
          <p:spPr>
            <a:xfrm>
              <a:off x="4734017" y="-1601205"/>
              <a:ext cx="1082910"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3,80%</a:t>
              </a:r>
              <a:endParaRPr/>
            </a:p>
          </p:txBody>
        </p:sp>
      </p:grpSp>
      <p:sp>
        <p:nvSpPr>
          <p:cNvPr id="1948" name="Google Shape;1948;p36"/>
          <p:cNvSpPr txBox="1"/>
          <p:nvPr/>
        </p:nvSpPr>
        <p:spPr>
          <a:xfrm>
            <a:off x="2195869" y="111075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476 casos</a:t>
            </a:r>
            <a:endParaRPr/>
          </a:p>
        </p:txBody>
      </p:sp>
      <p:sp>
        <p:nvSpPr>
          <p:cNvPr id="1949" name="Google Shape;1949;p36"/>
          <p:cNvSpPr txBox="1"/>
          <p:nvPr/>
        </p:nvSpPr>
        <p:spPr>
          <a:xfrm>
            <a:off x="3917158" y="115686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80 casos</a:t>
            </a:r>
            <a:endParaRPr/>
          </a:p>
        </p:txBody>
      </p:sp>
      <p:sp>
        <p:nvSpPr>
          <p:cNvPr id="1950" name="Google Shape;1950;p36"/>
          <p:cNvSpPr txBox="1"/>
          <p:nvPr/>
        </p:nvSpPr>
        <p:spPr>
          <a:xfrm>
            <a:off x="2069427" y="196678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34 casos</a:t>
            </a:r>
            <a:endParaRPr/>
          </a:p>
        </p:txBody>
      </p:sp>
      <p:sp>
        <p:nvSpPr>
          <p:cNvPr id="1951" name="Google Shape;1951;p36"/>
          <p:cNvSpPr txBox="1"/>
          <p:nvPr/>
        </p:nvSpPr>
        <p:spPr>
          <a:xfrm>
            <a:off x="3996069" y="199074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24 casos</a:t>
            </a:r>
            <a:endParaRPr/>
          </a:p>
        </p:txBody>
      </p:sp>
      <p:sp>
        <p:nvSpPr>
          <p:cNvPr id="1952" name="Google Shape;1952;p36"/>
          <p:cNvSpPr/>
          <p:nvPr/>
        </p:nvSpPr>
        <p:spPr>
          <a:xfrm>
            <a:off x="3732411" y="4963406"/>
            <a:ext cx="35075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03. 2023. </a:t>
            </a:r>
            <a:endParaRPr/>
          </a:p>
        </p:txBody>
      </p:sp>
      <p:sp>
        <p:nvSpPr>
          <p:cNvPr id="1953" name="Google Shape;1953;p36"/>
          <p:cNvSpPr/>
          <p:nvPr/>
        </p:nvSpPr>
        <p:spPr>
          <a:xfrm>
            <a:off x="1925567" y="7380312"/>
            <a:ext cx="35204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03. 2023. </a:t>
            </a:r>
            <a:endParaRPr/>
          </a:p>
        </p:txBody>
      </p:sp>
      <p:sp>
        <p:nvSpPr>
          <p:cNvPr id="1954" name="Google Shape;1954;p36"/>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61,2% del total de los casos. La cobertura de las visitas de campo que realizan los psicólogos de la secretaría de salud es del 17,6</a:t>
            </a:r>
            <a:r>
              <a:rPr lang="es-ES" sz="1050" b="1">
                <a:solidFill>
                  <a:schemeClr val="dk1"/>
                </a:solidFill>
                <a:latin typeface="Arial Narrow"/>
                <a:ea typeface="Arial Narrow"/>
                <a:cs typeface="Arial Narrow"/>
                <a:sym typeface="Arial Narrow"/>
              </a:rPr>
              <a:t>%, </a:t>
            </a:r>
            <a:r>
              <a:rPr lang="es-ES" sz="1050">
                <a:solidFill>
                  <a:schemeClr val="dk1"/>
                </a:solidFill>
                <a:latin typeface="Arial Narrow"/>
                <a:ea typeface="Arial Narrow"/>
                <a:cs typeface="Arial Narrow"/>
                <a:sym typeface="Arial Narrow"/>
              </a:rPr>
              <a:t>con respecto a los casos notificados en el período epidemiológico 3.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955" name="Google Shape;1955;p36"/>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56" name="Google Shape;1956;p36"/>
          <p:cNvGrpSpPr/>
          <p:nvPr/>
        </p:nvGrpSpPr>
        <p:grpSpPr>
          <a:xfrm>
            <a:off x="190189" y="7663143"/>
            <a:ext cx="3446504" cy="276999"/>
            <a:chOff x="2448322" y="33831"/>
            <a:chExt cx="3446504" cy="276999"/>
          </a:xfrm>
        </p:grpSpPr>
        <p:sp>
          <p:nvSpPr>
            <p:cNvPr id="1957" name="Google Shape;1957;p36"/>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58" name="Google Shape;1958;p36"/>
            <p:cNvCxnSpPr>
              <a:stCxn id="195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959" name="Google Shape;1959;p36"/>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960" name="Google Shape;1960;p36"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61" name="Google Shape;1961;p36"/>
          <p:cNvPicPr preferRelativeResize="0"/>
          <p:nvPr/>
        </p:nvPicPr>
        <p:blipFill rotWithShape="1">
          <a:blip r:embed="rId6">
            <a:alphaModFix/>
          </a:blip>
          <a:srcRect/>
          <a:stretch/>
        </p:blipFill>
        <p:spPr>
          <a:xfrm>
            <a:off x="3420861" y="706877"/>
            <a:ext cx="704106" cy="375523"/>
          </a:xfrm>
          <a:prstGeom prst="rect">
            <a:avLst/>
          </a:prstGeom>
          <a:noFill/>
          <a:ln>
            <a:noFill/>
          </a:ln>
        </p:spPr>
      </p:pic>
      <p:sp>
        <p:nvSpPr>
          <p:cNvPr id="1962" name="Google Shape;1962;p36"/>
          <p:cNvSpPr/>
          <p:nvPr/>
        </p:nvSpPr>
        <p:spPr>
          <a:xfrm>
            <a:off x="1786566" y="2239347"/>
            <a:ext cx="3507593" cy="4154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03  2023 </a:t>
            </a:r>
            <a:endParaRPr/>
          </a:p>
        </p:txBody>
      </p:sp>
      <p:graphicFrame>
        <p:nvGraphicFramePr>
          <p:cNvPr id="1963" name="Google Shape;1963;p36"/>
          <p:cNvGraphicFramePr/>
          <p:nvPr/>
        </p:nvGraphicFramePr>
        <p:xfrm>
          <a:off x="-41085" y="2854276"/>
          <a:ext cx="3958243" cy="205603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64" name="Google Shape;1964;p36"/>
          <p:cNvGraphicFramePr/>
          <p:nvPr/>
        </p:nvGraphicFramePr>
        <p:xfrm>
          <a:off x="3636693" y="2556591"/>
          <a:ext cx="3531110" cy="270172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65" name="Google Shape;1965;p36"/>
          <p:cNvGraphicFramePr/>
          <p:nvPr/>
        </p:nvGraphicFramePr>
        <p:xfrm>
          <a:off x="1227944" y="5212665"/>
          <a:ext cx="3810001" cy="2409825"/>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1970" name="Google Shape;1970;p37"/>
          <p:cNvPicPr preferRelativeResize="0"/>
          <p:nvPr/>
        </p:nvPicPr>
        <p:blipFill rotWithShape="1">
          <a:blip r:embed="rId3">
            <a:alphaModFix/>
          </a:blip>
          <a:srcRect/>
          <a:stretch/>
        </p:blipFill>
        <p:spPr>
          <a:xfrm>
            <a:off x="-628" y="-756"/>
            <a:ext cx="2259818" cy="3636652"/>
          </a:xfrm>
          <a:prstGeom prst="rect">
            <a:avLst/>
          </a:prstGeom>
          <a:noFill/>
          <a:ln>
            <a:noFill/>
          </a:ln>
        </p:spPr>
      </p:pic>
      <p:sp>
        <p:nvSpPr>
          <p:cNvPr id="1971" name="Google Shape;1971;p37"/>
          <p:cNvSpPr/>
          <p:nvPr/>
        </p:nvSpPr>
        <p:spPr>
          <a:xfrm>
            <a:off x="670424" y="467544"/>
            <a:ext cx="5004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972" name="Google Shape;1972;p37"/>
          <p:cNvSpPr txBox="1"/>
          <p:nvPr/>
        </p:nvSpPr>
        <p:spPr>
          <a:xfrm>
            <a:off x="-629" y="3275856"/>
            <a:ext cx="22209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a:p>
        </p:txBody>
      </p:sp>
      <p:pic>
        <p:nvPicPr>
          <p:cNvPr id="1973" name="Google Shape;1973;p37"/>
          <p:cNvPicPr preferRelativeResize="0"/>
          <p:nvPr/>
        </p:nvPicPr>
        <p:blipFill rotWithShape="1">
          <a:blip r:embed="rId4">
            <a:alphaModFix/>
          </a:blip>
          <a:srcRect t="51431"/>
          <a:stretch/>
        </p:blipFill>
        <p:spPr>
          <a:xfrm>
            <a:off x="-628" y="3635896"/>
            <a:ext cx="2295053" cy="3722567"/>
          </a:xfrm>
          <a:prstGeom prst="rect">
            <a:avLst/>
          </a:prstGeom>
          <a:noFill/>
          <a:ln>
            <a:noFill/>
          </a:ln>
        </p:spPr>
      </p:pic>
      <p:grpSp>
        <p:nvGrpSpPr>
          <p:cNvPr id="1974" name="Google Shape;1974;p37"/>
          <p:cNvGrpSpPr/>
          <p:nvPr/>
        </p:nvGrpSpPr>
        <p:grpSpPr>
          <a:xfrm>
            <a:off x="109142" y="5846294"/>
            <a:ext cx="1892650" cy="488476"/>
            <a:chOff x="2397524" y="3379972"/>
            <a:chExt cx="4508500" cy="904875"/>
          </a:xfrm>
        </p:grpSpPr>
        <p:pic>
          <p:nvPicPr>
            <p:cNvPr id="1975" name="Google Shape;1975;p3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976" name="Google Shape;1976;p37"/>
            <p:cNvSpPr txBox="1"/>
            <p:nvPr/>
          </p:nvSpPr>
          <p:spPr>
            <a:xfrm>
              <a:off x="3213823" y="3478755"/>
              <a:ext cx="19067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369</a:t>
              </a:r>
              <a:endParaRPr/>
            </a:p>
          </p:txBody>
        </p:sp>
      </p:grpSp>
      <p:sp>
        <p:nvSpPr>
          <p:cNvPr id="1977" name="Google Shape;1977;p37"/>
          <p:cNvSpPr/>
          <p:nvPr/>
        </p:nvSpPr>
        <p:spPr>
          <a:xfrm>
            <a:off x="2171614" y="3260571"/>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just" rtl="0">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03  acumulado  de 2023. </a:t>
            </a:r>
            <a:endParaRPr/>
          </a:p>
        </p:txBody>
      </p:sp>
      <p:sp>
        <p:nvSpPr>
          <p:cNvPr id="1978" name="Google Shape;1978;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979" name="Google Shape;1979;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cxnSp>
        <p:nvCxnSpPr>
          <p:cNvPr id="1980" name="Google Shape;1980;p37"/>
          <p:cNvCxnSpPr/>
          <p:nvPr/>
        </p:nvCxnSpPr>
        <p:spPr>
          <a:xfrm>
            <a:off x="2736354" y="205580"/>
            <a:ext cx="648072" cy="0"/>
          </a:xfrm>
          <a:prstGeom prst="straightConnector1">
            <a:avLst/>
          </a:prstGeom>
          <a:noFill/>
          <a:ln w="28575" cap="flat" cmpd="sng">
            <a:solidFill>
              <a:srgbClr val="C00000"/>
            </a:solidFill>
            <a:prstDash val="solid"/>
            <a:round/>
            <a:headEnd type="none" w="sm" len="sm"/>
            <a:tailEnd type="none" w="sm" len="sm"/>
          </a:ln>
        </p:spPr>
      </p:cxnSp>
      <p:sp>
        <p:nvSpPr>
          <p:cNvPr id="1981" name="Google Shape;1981;p37"/>
          <p:cNvSpPr/>
          <p:nvPr/>
        </p:nvSpPr>
        <p:spPr>
          <a:xfrm>
            <a:off x="2259190" y="6935461"/>
            <a:ext cx="49460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03  acumulado de 2020-2023. </a:t>
            </a:r>
            <a:endParaRPr/>
          </a:p>
        </p:txBody>
      </p:sp>
      <p:sp>
        <p:nvSpPr>
          <p:cNvPr id="1982" name="Google Shape;1982;p37"/>
          <p:cNvSpPr txBox="1"/>
          <p:nvPr/>
        </p:nvSpPr>
        <p:spPr>
          <a:xfrm>
            <a:off x="7150" y="6519963"/>
            <a:ext cx="22435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6,5%</a:t>
            </a:r>
            <a:endParaRPr/>
          </a:p>
        </p:txBody>
      </p:sp>
      <p:sp>
        <p:nvSpPr>
          <p:cNvPr id="1983" name="Google Shape;1983;p3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37</a:t>
            </a:r>
            <a:endParaRPr sz="1050" b="1">
              <a:solidFill>
                <a:schemeClr val="dk1"/>
              </a:solidFill>
              <a:latin typeface="Arial Narrow"/>
              <a:ea typeface="Arial Narrow"/>
              <a:cs typeface="Arial Narrow"/>
              <a:sym typeface="Arial Narrow"/>
            </a:endParaRPr>
          </a:p>
        </p:txBody>
      </p:sp>
      <p:sp>
        <p:nvSpPr>
          <p:cNvPr id="1984" name="Google Shape;1984;p37"/>
          <p:cNvSpPr/>
          <p:nvPr/>
        </p:nvSpPr>
        <p:spPr>
          <a:xfrm>
            <a:off x="21382" y="73803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85" name="Google Shape;1985;p37"/>
          <p:cNvGrpSpPr/>
          <p:nvPr/>
        </p:nvGrpSpPr>
        <p:grpSpPr>
          <a:xfrm>
            <a:off x="144066" y="7493840"/>
            <a:ext cx="3446504" cy="276999"/>
            <a:chOff x="2448322" y="74775"/>
            <a:chExt cx="3446504" cy="276999"/>
          </a:xfrm>
        </p:grpSpPr>
        <p:sp>
          <p:nvSpPr>
            <p:cNvPr id="1986" name="Google Shape;1986;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87" name="Google Shape;1987;p37"/>
            <p:cNvCxnSpPr>
              <a:stCxn id="198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88" name="Google Shape;1988;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sp>
        <p:nvSpPr>
          <p:cNvPr id="1989" name="Google Shape;1989;p37"/>
          <p:cNvSpPr txBox="1"/>
          <p:nvPr/>
        </p:nvSpPr>
        <p:spPr>
          <a:xfrm>
            <a:off x="2294426" y="8139590"/>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990" name="Google Shape;1990;p37"/>
          <p:cNvSpPr txBox="1"/>
          <p:nvPr/>
        </p:nvSpPr>
        <p:spPr>
          <a:xfrm>
            <a:off x="2811907" y="8591963"/>
            <a:ext cx="12362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13,9 * 100 mil</a:t>
            </a:r>
            <a:endParaRPr/>
          </a:p>
        </p:txBody>
      </p:sp>
      <p:graphicFrame>
        <p:nvGraphicFramePr>
          <p:cNvPr id="1991" name="Google Shape;1991;p37"/>
          <p:cNvGraphicFramePr/>
          <p:nvPr/>
        </p:nvGraphicFramePr>
        <p:xfrm>
          <a:off x="2125676" y="494440"/>
          <a:ext cx="5096606" cy="28969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92" name="Google Shape;1992;p37"/>
          <p:cNvGraphicFramePr/>
          <p:nvPr/>
        </p:nvGraphicFramePr>
        <p:xfrm>
          <a:off x="2097144" y="3821089"/>
          <a:ext cx="5096606" cy="3275852"/>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38"/>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98" name="Google Shape;1998;p38"/>
          <p:cNvGrpSpPr/>
          <p:nvPr/>
        </p:nvGrpSpPr>
        <p:grpSpPr>
          <a:xfrm>
            <a:off x="2491847" y="2792275"/>
            <a:ext cx="1881594" cy="1358120"/>
            <a:chOff x="3232545" y="2931806"/>
            <a:chExt cx="1881594" cy="1358120"/>
          </a:xfrm>
        </p:grpSpPr>
        <p:pic>
          <p:nvPicPr>
            <p:cNvPr id="1999" name="Google Shape;1999;p38"/>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2000" name="Google Shape;2000;p38"/>
            <p:cNvGrpSpPr/>
            <p:nvPr/>
          </p:nvGrpSpPr>
          <p:grpSpPr>
            <a:xfrm>
              <a:off x="3232545" y="3564985"/>
              <a:ext cx="1881594" cy="724941"/>
              <a:chOff x="-103304" y="7072716"/>
              <a:chExt cx="1427628" cy="724941"/>
            </a:xfrm>
          </p:grpSpPr>
          <p:sp>
            <p:nvSpPr>
              <p:cNvPr id="2001" name="Google Shape;2001;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2002" name="Google Shape;2002;p38"/>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68,29%</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25,47%</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grpSp>
        <p:nvGrpSpPr>
          <p:cNvPr id="2003" name="Google Shape;2003;p38"/>
          <p:cNvGrpSpPr/>
          <p:nvPr/>
        </p:nvGrpSpPr>
        <p:grpSpPr>
          <a:xfrm>
            <a:off x="5004639" y="2764717"/>
            <a:ext cx="1690560" cy="1385678"/>
            <a:chOff x="5322204" y="2849006"/>
            <a:chExt cx="1690560" cy="1385678"/>
          </a:xfrm>
        </p:grpSpPr>
        <p:pic>
          <p:nvPicPr>
            <p:cNvPr id="2004" name="Google Shape;2004;p38"/>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2005" name="Google Shape;2005;p38"/>
            <p:cNvGrpSpPr/>
            <p:nvPr/>
          </p:nvGrpSpPr>
          <p:grpSpPr>
            <a:xfrm>
              <a:off x="5322204" y="3584039"/>
              <a:ext cx="1690560" cy="650645"/>
              <a:chOff x="-14122" y="7072716"/>
              <a:chExt cx="1282684" cy="650645"/>
            </a:xfrm>
          </p:grpSpPr>
          <p:sp>
            <p:nvSpPr>
              <p:cNvPr id="2006" name="Google Shape;2006;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2007" name="Google Shape;2007;p38"/>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98,10%</a:t>
                </a:r>
                <a:endParaRPr/>
              </a:p>
            </p:txBody>
          </p:sp>
        </p:grpSp>
      </p:grpSp>
      <p:grpSp>
        <p:nvGrpSpPr>
          <p:cNvPr id="2008" name="Google Shape;2008;p38"/>
          <p:cNvGrpSpPr/>
          <p:nvPr/>
        </p:nvGrpSpPr>
        <p:grpSpPr>
          <a:xfrm>
            <a:off x="787056" y="2483768"/>
            <a:ext cx="957314" cy="1846065"/>
            <a:chOff x="691281" y="4516650"/>
            <a:chExt cx="957314" cy="1846065"/>
          </a:xfrm>
        </p:grpSpPr>
        <p:grpSp>
          <p:nvGrpSpPr>
            <p:cNvPr id="2009" name="Google Shape;2009;p38"/>
            <p:cNvGrpSpPr/>
            <p:nvPr/>
          </p:nvGrpSpPr>
          <p:grpSpPr>
            <a:xfrm>
              <a:off x="691281" y="4516650"/>
              <a:ext cx="957314" cy="1238542"/>
              <a:chOff x="525339" y="2886622"/>
              <a:chExt cx="957314" cy="1238542"/>
            </a:xfrm>
          </p:grpSpPr>
          <p:pic>
            <p:nvPicPr>
              <p:cNvPr id="2010" name="Google Shape;2010;p38"/>
              <p:cNvPicPr preferRelativeResize="0"/>
              <p:nvPr/>
            </p:nvPicPr>
            <p:blipFill rotWithShape="1">
              <a:blip r:embed="rId5">
                <a:alphaModFix/>
              </a:blip>
              <a:srcRect/>
              <a:stretch/>
            </p:blipFill>
            <p:spPr>
              <a:xfrm>
                <a:off x="646430" y="2886622"/>
                <a:ext cx="704850" cy="971550"/>
              </a:xfrm>
              <a:prstGeom prst="rect">
                <a:avLst/>
              </a:prstGeom>
              <a:noFill/>
              <a:ln>
                <a:noFill/>
              </a:ln>
            </p:spPr>
          </p:pic>
          <p:sp>
            <p:nvSpPr>
              <p:cNvPr id="2011" name="Google Shape;2011;p38"/>
              <p:cNvSpPr/>
              <p:nvPr/>
            </p:nvSpPr>
            <p:spPr>
              <a:xfrm>
                <a:off x="525339" y="3848165"/>
                <a:ext cx="95731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Donó sangre</a:t>
                </a:r>
                <a:endParaRPr sz="1200" b="1" u="sng">
                  <a:solidFill>
                    <a:srgbClr val="000000"/>
                  </a:solidFill>
                  <a:latin typeface="Arial Narrow"/>
                  <a:ea typeface="Arial Narrow"/>
                  <a:cs typeface="Arial Narrow"/>
                  <a:sym typeface="Arial Narrow"/>
                </a:endParaRPr>
              </a:p>
            </p:txBody>
          </p:sp>
        </p:grpSp>
        <p:sp>
          <p:nvSpPr>
            <p:cNvPr id="2012" name="Google Shape;2012;p38"/>
            <p:cNvSpPr/>
            <p:nvPr/>
          </p:nvSpPr>
          <p:spPr>
            <a:xfrm>
              <a:off x="784547" y="5755192"/>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0,3%</a:t>
              </a:r>
              <a:endParaRPr/>
            </a:p>
          </p:txBody>
        </p:sp>
        <p:sp>
          <p:nvSpPr>
            <p:cNvPr id="2013" name="Google Shape;2013;p38"/>
            <p:cNvSpPr/>
            <p:nvPr/>
          </p:nvSpPr>
          <p:spPr>
            <a:xfrm>
              <a:off x="829812" y="6085716"/>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sp>
        <p:nvSpPr>
          <p:cNvPr id="2014" name="Google Shape;2014;p3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38</a:t>
            </a:r>
            <a:endParaRPr sz="1050" b="1">
              <a:solidFill>
                <a:schemeClr val="dk1"/>
              </a:solidFill>
              <a:latin typeface="Arial Narrow"/>
              <a:ea typeface="Arial Narrow"/>
              <a:cs typeface="Arial Narrow"/>
              <a:sym typeface="Arial Narrow"/>
            </a:endParaRPr>
          </a:p>
        </p:txBody>
      </p:sp>
      <p:grpSp>
        <p:nvGrpSpPr>
          <p:cNvPr id="2015" name="Google Shape;2015;p38"/>
          <p:cNvGrpSpPr/>
          <p:nvPr/>
        </p:nvGrpSpPr>
        <p:grpSpPr>
          <a:xfrm>
            <a:off x="160662" y="75973"/>
            <a:ext cx="3446504" cy="276999"/>
            <a:chOff x="2448322" y="74775"/>
            <a:chExt cx="3446504" cy="276999"/>
          </a:xfrm>
        </p:grpSpPr>
        <p:sp>
          <p:nvSpPr>
            <p:cNvPr id="2016" name="Google Shape;2016;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17" name="Google Shape;2017;p38"/>
            <p:cNvCxnSpPr>
              <a:stCxn id="201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18" name="Google Shape;2018;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2019" name="Google Shape;2019;p38"/>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20" name="Google Shape;2020;p38"/>
          <p:cNvGrpSpPr/>
          <p:nvPr/>
        </p:nvGrpSpPr>
        <p:grpSpPr>
          <a:xfrm>
            <a:off x="30478" y="4469504"/>
            <a:ext cx="3446504" cy="276999"/>
            <a:chOff x="2448322" y="74775"/>
            <a:chExt cx="3446504" cy="276999"/>
          </a:xfrm>
        </p:grpSpPr>
        <p:sp>
          <p:nvSpPr>
            <p:cNvPr id="2021" name="Google Shape;2021;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22" name="Google Shape;2022;p38"/>
            <p:cNvCxnSpPr>
              <a:stCxn id="202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23" name="Google Shape;2023;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grpSp>
        <p:nvGrpSpPr>
          <p:cNvPr id="2024" name="Google Shape;2024;p38"/>
          <p:cNvGrpSpPr/>
          <p:nvPr/>
        </p:nvGrpSpPr>
        <p:grpSpPr>
          <a:xfrm>
            <a:off x="180838" y="920327"/>
            <a:ext cx="857788" cy="1573970"/>
            <a:chOff x="1068833" y="553075"/>
            <a:chExt cx="857788" cy="1573970"/>
          </a:xfrm>
        </p:grpSpPr>
        <p:pic>
          <p:nvPicPr>
            <p:cNvPr id="2025" name="Google Shape;2025;p38"/>
            <p:cNvPicPr preferRelativeResize="0"/>
            <p:nvPr/>
          </p:nvPicPr>
          <p:blipFill rotWithShape="1">
            <a:blip r:embed="rId6">
              <a:alphaModFix/>
            </a:blip>
            <a:srcRect t="10614" r="84474"/>
            <a:stretch/>
          </p:blipFill>
          <p:spPr>
            <a:xfrm>
              <a:off x="1131620" y="553075"/>
              <a:ext cx="737696" cy="720656"/>
            </a:xfrm>
            <a:prstGeom prst="rect">
              <a:avLst/>
            </a:prstGeom>
            <a:noFill/>
            <a:ln>
              <a:noFill/>
            </a:ln>
          </p:spPr>
        </p:pic>
        <p:sp>
          <p:nvSpPr>
            <p:cNvPr id="2026" name="Google Shape;2026;p38"/>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84,6%</a:t>
              </a:r>
              <a:endParaRPr/>
            </a:p>
          </p:txBody>
        </p:sp>
        <p:sp>
          <p:nvSpPr>
            <p:cNvPr id="2027" name="Google Shape;2027;p38"/>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028" name="Google Shape;2028;p38"/>
            <p:cNvSpPr/>
            <p:nvPr/>
          </p:nvSpPr>
          <p:spPr>
            <a:xfrm>
              <a:off x="1136020" y="1850046"/>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312 casos</a:t>
              </a:r>
              <a:endParaRPr sz="1200">
                <a:solidFill>
                  <a:schemeClr val="dk1"/>
                </a:solidFill>
                <a:latin typeface="Calibri"/>
                <a:ea typeface="Calibri"/>
                <a:cs typeface="Calibri"/>
                <a:sym typeface="Calibri"/>
              </a:endParaRPr>
            </a:p>
          </p:txBody>
        </p:sp>
      </p:grpSp>
      <p:grpSp>
        <p:nvGrpSpPr>
          <p:cNvPr id="2029" name="Google Shape;2029;p38"/>
          <p:cNvGrpSpPr/>
          <p:nvPr/>
        </p:nvGrpSpPr>
        <p:grpSpPr>
          <a:xfrm>
            <a:off x="1175708" y="920327"/>
            <a:ext cx="811840" cy="1560887"/>
            <a:chOff x="1752268" y="1227775"/>
            <a:chExt cx="811840" cy="1560887"/>
          </a:xfrm>
        </p:grpSpPr>
        <p:sp>
          <p:nvSpPr>
            <p:cNvPr id="2030" name="Google Shape;2030;p38"/>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15,4%</a:t>
              </a:r>
              <a:endParaRPr/>
            </a:p>
          </p:txBody>
        </p:sp>
        <p:sp>
          <p:nvSpPr>
            <p:cNvPr id="2031" name="Google Shape;2031;p38"/>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032" name="Google Shape;2032;p38"/>
            <p:cNvSpPr/>
            <p:nvPr/>
          </p:nvSpPr>
          <p:spPr>
            <a:xfrm>
              <a:off x="1816937" y="2511663"/>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57 casos</a:t>
              </a:r>
              <a:endParaRPr sz="1200">
                <a:solidFill>
                  <a:schemeClr val="dk1"/>
                </a:solidFill>
                <a:latin typeface="Calibri"/>
                <a:ea typeface="Calibri"/>
                <a:cs typeface="Calibri"/>
                <a:sym typeface="Calibri"/>
              </a:endParaRPr>
            </a:p>
          </p:txBody>
        </p:sp>
        <p:pic>
          <p:nvPicPr>
            <p:cNvPr id="2033" name="Google Shape;2033;p38"/>
            <p:cNvPicPr preferRelativeResize="0"/>
            <p:nvPr/>
          </p:nvPicPr>
          <p:blipFill rotWithShape="1">
            <a:blip r:embed="rId6">
              <a:alphaModFix/>
            </a:blip>
            <a:srcRect l="29313" t="7366" r="56038"/>
            <a:stretch/>
          </p:blipFill>
          <p:spPr>
            <a:xfrm>
              <a:off x="1782238" y="1227775"/>
              <a:ext cx="696035" cy="748294"/>
            </a:xfrm>
            <a:prstGeom prst="rect">
              <a:avLst/>
            </a:prstGeom>
            <a:noFill/>
            <a:ln>
              <a:noFill/>
            </a:ln>
          </p:spPr>
        </p:pic>
      </p:grpSp>
      <p:grpSp>
        <p:nvGrpSpPr>
          <p:cNvPr id="2034" name="Google Shape;2034;p38"/>
          <p:cNvGrpSpPr/>
          <p:nvPr/>
        </p:nvGrpSpPr>
        <p:grpSpPr>
          <a:xfrm>
            <a:off x="125886" y="560287"/>
            <a:ext cx="1852274" cy="436842"/>
            <a:chOff x="3054754" y="484500"/>
            <a:chExt cx="2375609" cy="436842"/>
          </a:xfrm>
        </p:grpSpPr>
        <p:sp>
          <p:nvSpPr>
            <p:cNvPr id="2035" name="Google Shape;2035;p3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36" name="Google Shape;2036;p38"/>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2037" name="Google Shape;2037;p38"/>
          <p:cNvGrpSpPr/>
          <p:nvPr/>
        </p:nvGrpSpPr>
        <p:grpSpPr>
          <a:xfrm>
            <a:off x="2070944" y="857976"/>
            <a:ext cx="874090" cy="1631193"/>
            <a:chOff x="2507826" y="2454167"/>
            <a:chExt cx="874090" cy="1631193"/>
          </a:xfrm>
        </p:grpSpPr>
        <p:sp>
          <p:nvSpPr>
            <p:cNvPr id="2038" name="Google Shape;2038;p3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1,29%</a:t>
              </a:r>
              <a:endParaRPr/>
            </a:p>
          </p:txBody>
        </p:sp>
        <p:pic>
          <p:nvPicPr>
            <p:cNvPr id="2039" name="Google Shape;2039;p38"/>
            <p:cNvPicPr preferRelativeResize="0"/>
            <p:nvPr/>
          </p:nvPicPr>
          <p:blipFill rotWithShape="1">
            <a:blip r:embed="rId7">
              <a:alphaModFix/>
            </a:blip>
            <a:srcRect/>
            <a:stretch/>
          </p:blipFill>
          <p:spPr>
            <a:xfrm>
              <a:off x="2702014" y="2454167"/>
              <a:ext cx="557405" cy="912116"/>
            </a:xfrm>
            <a:prstGeom prst="rect">
              <a:avLst/>
            </a:prstGeom>
            <a:noFill/>
            <a:ln>
              <a:noFill/>
            </a:ln>
          </p:spPr>
        </p:pic>
        <p:sp>
          <p:nvSpPr>
            <p:cNvPr id="2040" name="Google Shape;2040;p38"/>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2041" name="Google Shape;2041;p38"/>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grpSp>
      <p:grpSp>
        <p:nvGrpSpPr>
          <p:cNvPr id="2042" name="Google Shape;2042;p38"/>
          <p:cNvGrpSpPr/>
          <p:nvPr/>
        </p:nvGrpSpPr>
        <p:grpSpPr>
          <a:xfrm>
            <a:off x="3039937" y="950012"/>
            <a:ext cx="874090" cy="1519436"/>
            <a:chOff x="3826683" y="2822224"/>
            <a:chExt cx="874090" cy="1519436"/>
          </a:xfrm>
        </p:grpSpPr>
        <p:grpSp>
          <p:nvGrpSpPr>
            <p:cNvPr id="2043" name="Google Shape;2043;p38"/>
            <p:cNvGrpSpPr/>
            <p:nvPr/>
          </p:nvGrpSpPr>
          <p:grpSpPr>
            <a:xfrm>
              <a:off x="3826683" y="3446500"/>
              <a:ext cx="874090" cy="895160"/>
              <a:chOff x="2507826" y="3203848"/>
              <a:chExt cx="874090" cy="895160"/>
            </a:xfrm>
          </p:grpSpPr>
          <p:sp>
            <p:nvSpPr>
              <p:cNvPr id="2044" name="Google Shape;2044;p38"/>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6,44%</a:t>
                </a:r>
                <a:endParaRPr/>
              </a:p>
            </p:txBody>
          </p:sp>
          <p:sp>
            <p:nvSpPr>
              <p:cNvPr id="2045" name="Google Shape;2045;p3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046" name="Google Shape;2046;p38"/>
              <p:cNvSpPr/>
              <p:nvPr/>
            </p:nvSpPr>
            <p:spPr>
              <a:xfrm>
                <a:off x="2648170" y="3822009"/>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sz="1200">
                  <a:solidFill>
                    <a:schemeClr val="dk1"/>
                  </a:solidFill>
                  <a:latin typeface="Calibri"/>
                  <a:ea typeface="Calibri"/>
                  <a:cs typeface="Calibri"/>
                  <a:sym typeface="Calibri"/>
                </a:endParaRPr>
              </a:p>
            </p:txBody>
          </p:sp>
        </p:grpSp>
        <p:pic>
          <p:nvPicPr>
            <p:cNvPr id="2047" name="Google Shape;2047;p38"/>
            <p:cNvPicPr preferRelativeResize="0"/>
            <p:nvPr/>
          </p:nvPicPr>
          <p:blipFill rotWithShape="1">
            <a:blip r:embed="rId8">
              <a:alphaModFix/>
            </a:blip>
            <a:srcRect/>
            <a:stretch/>
          </p:blipFill>
          <p:spPr>
            <a:xfrm>
              <a:off x="3945025" y="2822224"/>
              <a:ext cx="587628" cy="678570"/>
            </a:xfrm>
            <a:prstGeom prst="rect">
              <a:avLst/>
            </a:prstGeom>
            <a:noFill/>
            <a:ln>
              <a:noFill/>
            </a:ln>
          </p:spPr>
        </p:pic>
      </p:grpSp>
      <p:grpSp>
        <p:nvGrpSpPr>
          <p:cNvPr id="2048" name="Google Shape;2048;p38"/>
          <p:cNvGrpSpPr/>
          <p:nvPr/>
        </p:nvGrpSpPr>
        <p:grpSpPr>
          <a:xfrm>
            <a:off x="3914027" y="1550561"/>
            <a:ext cx="1275167" cy="891591"/>
            <a:chOff x="-177188" y="7086322"/>
            <a:chExt cx="1489900" cy="891591"/>
          </a:xfrm>
        </p:grpSpPr>
        <p:sp>
          <p:nvSpPr>
            <p:cNvPr id="2049" name="Google Shape;2049;p38"/>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a:p>
          </p:txBody>
        </p:sp>
        <p:sp>
          <p:nvSpPr>
            <p:cNvPr id="2050" name="Google Shape;2050;p38"/>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2,32%</a:t>
              </a:r>
              <a:endParaRPr/>
            </a:p>
          </p:txBody>
        </p:sp>
        <p:sp>
          <p:nvSpPr>
            <p:cNvPr id="2051" name="Google Shape;2051;p38"/>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9 casos</a:t>
              </a:r>
              <a:endParaRPr/>
            </a:p>
          </p:txBody>
        </p:sp>
      </p:grpSp>
      <p:grpSp>
        <p:nvGrpSpPr>
          <p:cNvPr id="2052" name="Google Shape;2052;p38"/>
          <p:cNvGrpSpPr/>
          <p:nvPr/>
        </p:nvGrpSpPr>
        <p:grpSpPr>
          <a:xfrm>
            <a:off x="2282181" y="528496"/>
            <a:ext cx="2722458" cy="436842"/>
            <a:chOff x="3060727" y="484500"/>
            <a:chExt cx="2369637" cy="436842"/>
          </a:xfrm>
        </p:grpSpPr>
        <p:sp>
          <p:nvSpPr>
            <p:cNvPr id="2053" name="Google Shape;2053;p3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54" name="Google Shape;2054;p3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grpSp>
        <p:nvGrpSpPr>
          <p:cNvPr id="2055" name="Google Shape;2055;p38"/>
          <p:cNvGrpSpPr/>
          <p:nvPr/>
        </p:nvGrpSpPr>
        <p:grpSpPr>
          <a:xfrm>
            <a:off x="5098921" y="528496"/>
            <a:ext cx="2129010" cy="1936247"/>
            <a:chOff x="616494" y="2584689"/>
            <a:chExt cx="2129010" cy="1936247"/>
          </a:xfrm>
        </p:grpSpPr>
        <p:grpSp>
          <p:nvGrpSpPr>
            <p:cNvPr id="2056" name="Google Shape;2056;p38"/>
            <p:cNvGrpSpPr/>
            <p:nvPr/>
          </p:nvGrpSpPr>
          <p:grpSpPr>
            <a:xfrm>
              <a:off x="616494" y="2934239"/>
              <a:ext cx="1152880" cy="1582804"/>
              <a:chOff x="3115290" y="1227775"/>
              <a:chExt cx="1152880" cy="1582804"/>
            </a:xfrm>
          </p:grpSpPr>
          <p:grpSp>
            <p:nvGrpSpPr>
              <p:cNvPr id="2057" name="Google Shape;2057;p38"/>
              <p:cNvGrpSpPr/>
              <p:nvPr/>
            </p:nvGrpSpPr>
            <p:grpSpPr>
              <a:xfrm>
                <a:off x="3115290" y="1951748"/>
                <a:ext cx="1152880" cy="858831"/>
                <a:chOff x="3744466" y="1301912"/>
                <a:chExt cx="1152880" cy="858831"/>
              </a:xfrm>
            </p:grpSpPr>
            <p:sp>
              <p:nvSpPr>
                <p:cNvPr id="2058" name="Google Shape;2058;p38"/>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a:p>
              </p:txBody>
            </p:sp>
            <p:sp>
              <p:nvSpPr>
                <p:cNvPr id="2059" name="Google Shape;2059;p3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060" name="Google Shape;2060;p38"/>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2061" name="Google Shape;2061;p38"/>
              <p:cNvPicPr preferRelativeResize="0"/>
              <p:nvPr/>
            </p:nvPicPr>
            <p:blipFill rotWithShape="1">
              <a:blip r:embed="rId6">
                <a:alphaModFix/>
              </a:blip>
              <a:srcRect l="59057" t="8806" r="25145"/>
              <a:stretch/>
            </p:blipFill>
            <p:spPr>
              <a:xfrm>
                <a:off x="3328608" y="1227775"/>
                <a:ext cx="750627" cy="775969"/>
              </a:xfrm>
              <a:prstGeom prst="rect">
                <a:avLst/>
              </a:prstGeom>
              <a:noFill/>
              <a:ln>
                <a:noFill/>
              </a:ln>
            </p:spPr>
          </p:pic>
        </p:grpSp>
        <p:grpSp>
          <p:nvGrpSpPr>
            <p:cNvPr id="2062" name="Google Shape;2062;p38"/>
            <p:cNvGrpSpPr/>
            <p:nvPr/>
          </p:nvGrpSpPr>
          <p:grpSpPr>
            <a:xfrm>
              <a:off x="1741326" y="3641012"/>
              <a:ext cx="1004178" cy="879924"/>
              <a:chOff x="5245046" y="1274868"/>
              <a:chExt cx="1004178" cy="879924"/>
            </a:xfrm>
          </p:grpSpPr>
          <p:sp>
            <p:nvSpPr>
              <p:cNvPr id="2063" name="Google Shape;2063;p38"/>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0,3%</a:t>
                </a:r>
                <a:endParaRPr/>
              </a:p>
            </p:txBody>
          </p:sp>
          <p:sp>
            <p:nvSpPr>
              <p:cNvPr id="2064" name="Google Shape;2064;p38"/>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2065" name="Google Shape;2065;p38"/>
              <p:cNvSpPr/>
              <p:nvPr/>
            </p:nvSpPr>
            <p:spPr>
              <a:xfrm>
                <a:off x="5286277" y="187779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2066" name="Google Shape;2066;p38"/>
            <p:cNvGrpSpPr/>
            <p:nvPr/>
          </p:nvGrpSpPr>
          <p:grpSpPr>
            <a:xfrm>
              <a:off x="734175" y="2584689"/>
              <a:ext cx="1847617" cy="436842"/>
              <a:chOff x="3060727" y="484500"/>
              <a:chExt cx="2369636" cy="436842"/>
            </a:xfrm>
          </p:grpSpPr>
          <p:sp>
            <p:nvSpPr>
              <p:cNvPr id="2067" name="Google Shape;2067;p3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68" name="Google Shape;2068;p3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pic>
        <p:nvPicPr>
          <p:cNvPr id="2069" name="Google Shape;2069;p38"/>
          <p:cNvPicPr preferRelativeResize="0"/>
          <p:nvPr/>
        </p:nvPicPr>
        <p:blipFill rotWithShape="1">
          <a:blip r:embed="rId9">
            <a:alphaModFix/>
          </a:blip>
          <a:srcRect/>
          <a:stretch/>
        </p:blipFill>
        <p:spPr>
          <a:xfrm>
            <a:off x="6487755" y="930627"/>
            <a:ext cx="503801" cy="677030"/>
          </a:xfrm>
          <a:prstGeom prst="rect">
            <a:avLst/>
          </a:prstGeom>
          <a:noFill/>
          <a:ln>
            <a:noFill/>
          </a:ln>
        </p:spPr>
      </p:pic>
      <p:pic>
        <p:nvPicPr>
          <p:cNvPr id="2070" name="Google Shape;2070;p38"/>
          <p:cNvPicPr preferRelativeResize="0"/>
          <p:nvPr/>
        </p:nvPicPr>
        <p:blipFill rotWithShape="1">
          <a:blip r:embed="rId10">
            <a:alphaModFix/>
          </a:blip>
          <a:srcRect/>
          <a:stretch/>
        </p:blipFill>
        <p:spPr>
          <a:xfrm>
            <a:off x="3849300" y="930961"/>
            <a:ext cx="1203640" cy="716671"/>
          </a:xfrm>
          <a:prstGeom prst="rect">
            <a:avLst/>
          </a:prstGeom>
          <a:noFill/>
          <a:ln>
            <a:noFill/>
          </a:ln>
        </p:spPr>
      </p:pic>
      <p:sp>
        <p:nvSpPr>
          <p:cNvPr id="2071" name="Google Shape;2071;p38"/>
          <p:cNvSpPr/>
          <p:nvPr/>
        </p:nvSpPr>
        <p:spPr>
          <a:xfrm>
            <a:off x="-7559" y="8829673"/>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VIH. Medellín, a Periodo epidemiológico 03 acumulado  de  2023. </a:t>
            </a:r>
            <a:endParaRPr/>
          </a:p>
        </p:txBody>
      </p:sp>
      <p:pic>
        <p:nvPicPr>
          <p:cNvPr id="2072" name="Google Shape;2072;p38"/>
          <p:cNvPicPr preferRelativeResize="0"/>
          <p:nvPr/>
        </p:nvPicPr>
        <p:blipFill rotWithShape="1">
          <a:blip r:embed="rId11">
            <a:alphaModFix/>
          </a:blip>
          <a:srcRect/>
          <a:stretch/>
        </p:blipFill>
        <p:spPr>
          <a:xfrm>
            <a:off x="598149" y="4878217"/>
            <a:ext cx="6090520" cy="3940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39"/>
          <p:cNvSpPr/>
          <p:nvPr/>
        </p:nvSpPr>
        <p:spPr>
          <a:xfrm>
            <a:off x="141752" y="2915816"/>
            <a:ext cx="360044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03  de 2023. </a:t>
            </a:r>
            <a:endParaRPr/>
          </a:p>
        </p:txBody>
      </p:sp>
      <p:sp>
        <p:nvSpPr>
          <p:cNvPr id="2078" name="Google Shape;2078;p39"/>
          <p:cNvSpPr/>
          <p:nvPr/>
        </p:nvSpPr>
        <p:spPr>
          <a:xfrm>
            <a:off x="3873226" y="2915816"/>
            <a:ext cx="310598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03  de 2023. </a:t>
            </a:r>
            <a:endParaRPr/>
          </a:p>
        </p:txBody>
      </p:sp>
      <p:sp>
        <p:nvSpPr>
          <p:cNvPr id="2079" name="Google Shape;2079;p39"/>
          <p:cNvSpPr/>
          <p:nvPr/>
        </p:nvSpPr>
        <p:spPr>
          <a:xfrm>
            <a:off x="-2" y="-649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80" name="Google Shape;2080;p39"/>
          <p:cNvGrpSpPr/>
          <p:nvPr/>
        </p:nvGrpSpPr>
        <p:grpSpPr>
          <a:xfrm>
            <a:off x="30478" y="107029"/>
            <a:ext cx="5655484" cy="276999"/>
            <a:chOff x="2448322" y="74775"/>
            <a:chExt cx="5655484" cy="276999"/>
          </a:xfrm>
        </p:grpSpPr>
        <p:sp>
          <p:nvSpPr>
            <p:cNvPr id="2081" name="Google Shape;2081;p3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82" name="Google Shape;2082;p39"/>
            <p:cNvCxnSpPr>
              <a:stCxn id="208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83" name="Google Shape;2083;p39"/>
            <p:cNvSpPr txBox="1"/>
            <p:nvPr/>
          </p:nvSpPr>
          <p:spPr>
            <a:xfrm>
              <a:off x="3302538" y="74775"/>
              <a:ext cx="48012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2084" name="Google Shape;2084;p39"/>
          <p:cNvSpPr/>
          <p:nvPr/>
        </p:nvSpPr>
        <p:spPr>
          <a:xfrm>
            <a:off x="1368202" y="6012160"/>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03. 2023. </a:t>
            </a:r>
            <a:endParaRPr/>
          </a:p>
        </p:txBody>
      </p:sp>
      <p:sp>
        <p:nvSpPr>
          <p:cNvPr id="2085" name="Google Shape;2085;p39"/>
          <p:cNvSpPr/>
          <p:nvPr/>
        </p:nvSpPr>
        <p:spPr>
          <a:xfrm>
            <a:off x="1260190" y="8676456"/>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03. 2023. </a:t>
            </a:r>
            <a:endParaRPr/>
          </a:p>
        </p:txBody>
      </p:sp>
      <p:graphicFrame>
        <p:nvGraphicFramePr>
          <p:cNvPr id="2086" name="Google Shape;2086;p39"/>
          <p:cNvGraphicFramePr/>
          <p:nvPr/>
        </p:nvGraphicFramePr>
        <p:xfrm>
          <a:off x="-2" y="544039"/>
          <a:ext cx="3742203" cy="2428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87" name="Google Shape;2087;p39"/>
          <p:cNvGraphicFramePr/>
          <p:nvPr/>
        </p:nvGraphicFramePr>
        <p:xfrm>
          <a:off x="3458699" y="544039"/>
          <a:ext cx="3742201" cy="25092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88" name="Google Shape;2088;p39"/>
          <p:cNvGraphicFramePr/>
          <p:nvPr/>
        </p:nvGraphicFramePr>
        <p:xfrm>
          <a:off x="940300" y="3509384"/>
          <a:ext cx="5380052" cy="25027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89" name="Google Shape;2089;p39"/>
          <p:cNvGraphicFramePr/>
          <p:nvPr/>
        </p:nvGraphicFramePr>
        <p:xfrm>
          <a:off x="1046500" y="6300192"/>
          <a:ext cx="5273852" cy="2502776"/>
        </p:xfrm>
        <a:graphic>
          <a:graphicData uri="http://schemas.openxmlformats.org/drawingml/2006/chart">
            <c:chart xmlns:c="http://schemas.openxmlformats.org/drawingml/2006/chart" xmlns:r="http://schemas.openxmlformats.org/officeDocument/2006/relationships" r:id="rId6"/>
          </a:graphicData>
        </a:graphic>
      </p:graphicFrame>
      <p:sp>
        <p:nvSpPr>
          <p:cNvPr id="2090" name="Google Shape;2090;p3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39</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4"/>
          <p:cNvPicPr preferRelativeResize="0"/>
          <p:nvPr/>
        </p:nvPicPr>
        <p:blipFill rotWithShape="1">
          <a:blip r:embed="rId3">
            <a:alphaModFix/>
          </a:blip>
          <a:srcRect/>
          <a:stretch/>
        </p:blipFill>
        <p:spPr>
          <a:xfrm>
            <a:off x="0" y="0"/>
            <a:ext cx="2232223" cy="5491141"/>
          </a:xfrm>
          <a:prstGeom prst="rect">
            <a:avLst/>
          </a:prstGeom>
          <a:noFill/>
          <a:ln>
            <a:noFill/>
          </a:ln>
        </p:spPr>
      </p:pic>
      <p:sp>
        <p:nvSpPr>
          <p:cNvPr id="169" name="Google Shape;169;p4"/>
          <p:cNvSpPr txBox="1"/>
          <p:nvPr/>
        </p:nvSpPr>
        <p:spPr>
          <a:xfrm>
            <a:off x="188407" y="497132"/>
            <a:ext cx="168385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3 de 2023</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Semana 1 al 12- 2023</a:t>
            </a:r>
            <a:endParaRPr sz="1200" b="1">
              <a:solidFill>
                <a:schemeClr val="dk1"/>
              </a:solidFill>
              <a:latin typeface="Arial Narrow"/>
              <a:ea typeface="Arial Narrow"/>
              <a:cs typeface="Arial Narrow"/>
              <a:sym typeface="Arial Narrow"/>
            </a:endParaRPr>
          </a:p>
        </p:txBody>
      </p:sp>
      <p:sp>
        <p:nvSpPr>
          <p:cNvPr id="170" name="Google Shape;170;p4"/>
          <p:cNvSpPr/>
          <p:nvPr/>
        </p:nvSpPr>
        <p:spPr>
          <a:xfrm>
            <a:off x="2274078" y="2305199"/>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Canal endémico de los casos notificados de tuberculosis todas las formas Medellín, Semana 1 al 12 de 2023</a:t>
            </a:r>
            <a:endParaRPr sz="800" b="1">
              <a:solidFill>
                <a:schemeClr val="dk1"/>
              </a:solidFill>
              <a:latin typeface="Arial Narrow"/>
              <a:ea typeface="Arial Narrow"/>
              <a:cs typeface="Arial Narrow"/>
              <a:sym typeface="Arial Narrow"/>
            </a:endParaRPr>
          </a:p>
        </p:txBody>
      </p:sp>
      <p:grpSp>
        <p:nvGrpSpPr>
          <p:cNvPr id="171" name="Google Shape;171;p4"/>
          <p:cNvGrpSpPr/>
          <p:nvPr/>
        </p:nvGrpSpPr>
        <p:grpSpPr>
          <a:xfrm>
            <a:off x="179214" y="4211965"/>
            <a:ext cx="1892650" cy="488477"/>
            <a:chOff x="2397524" y="3379972"/>
            <a:chExt cx="4508500" cy="904875"/>
          </a:xfrm>
        </p:grpSpPr>
        <p:pic>
          <p:nvPicPr>
            <p:cNvPr id="172" name="Google Shape;172;p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173" name="Google Shape;173;p4"/>
            <p:cNvSpPr txBox="1"/>
            <p:nvPr/>
          </p:nvSpPr>
          <p:spPr>
            <a:xfrm>
              <a:off x="3171452" y="3478755"/>
              <a:ext cx="1936622" cy="741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602</a:t>
              </a:r>
              <a:endParaRPr sz="2000" b="1">
                <a:solidFill>
                  <a:schemeClr val="dk1"/>
                </a:solidFill>
                <a:latin typeface="Arial Narrow"/>
                <a:ea typeface="Arial Narrow"/>
                <a:cs typeface="Arial Narrow"/>
                <a:sym typeface="Arial Narrow"/>
              </a:endParaRPr>
            </a:p>
          </p:txBody>
        </p:sp>
      </p:grpSp>
      <p:sp>
        <p:nvSpPr>
          <p:cNvPr id="174" name="Google Shape;174;p4"/>
          <p:cNvSpPr txBox="1"/>
          <p:nvPr/>
        </p:nvSpPr>
        <p:spPr>
          <a:xfrm>
            <a:off x="-19190" y="4718388"/>
            <a:ext cx="22932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27,5%</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(475 casos)</a:t>
            </a:r>
            <a:endParaRPr sz="1200" b="1">
              <a:solidFill>
                <a:schemeClr val="dk1"/>
              </a:solidFill>
              <a:latin typeface="Arial Narrow"/>
              <a:ea typeface="Arial Narrow"/>
              <a:cs typeface="Arial Narrow"/>
              <a:sym typeface="Arial Narrow"/>
            </a:endParaRPr>
          </a:p>
        </p:txBody>
      </p:sp>
      <p:sp>
        <p:nvSpPr>
          <p:cNvPr id="175" name="Google Shape;175;p4"/>
          <p:cNvSpPr/>
          <p:nvPr/>
        </p:nvSpPr>
        <p:spPr>
          <a:xfrm>
            <a:off x="2295483" y="4974431"/>
            <a:ext cx="49460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Comportamiento de los casos notificados semanalmente de tuberculosis todas las formas Medellín, a Semana 1 al 12- 2023. </a:t>
            </a:r>
            <a:endParaRPr sz="800" b="1">
              <a:solidFill>
                <a:schemeClr val="dk1"/>
              </a:solidFill>
              <a:latin typeface="Arial Narrow"/>
              <a:ea typeface="Arial Narrow"/>
              <a:cs typeface="Arial Narrow"/>
              <a:sym typeface="Arial Narrow"/>
            </a:endParaRPr>
          </a:p>
        </p:txBody>
      </p:sp>
      <p:grpSp>
        <p:nvGrpSpPr>
          <p:cNvPr id="176" name="Google Shape;176;p4"/>
          <p:cNvGrpSpPr/>
          <p:nvPr/>
        </p:nvGrpSpPr>
        <p:grpSpPr>
          <a:xfrm>
            <a:off x="2448322" y="74775"/>
            <a:ext cx="3446504" cy="276999"/>
            <a:chOff x="2448322" y="74775"/>
            <a:chExt cx="3446504" cy="276999"/>
          </a:xfrm>
        </p:grpSpPr>
        <p:sp>
          <p:nvSpPr>
            <p:cNvPr id="177" name="Google Shape;177;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8" name="Google Shape;178;p4"/>
            <p:cNvCxnSpPr>
              <a:stCxn id="17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9" name="Google Shape;179;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0" name="Google Shape;180;p4"/>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1" name="Google Shape;181;p4"/>
          <p:cNvGrpSpPr/>
          <p:nvPr/>
        </p:nvGrpSpPr>
        <p:grpSpPr>
          <a:xfrm>
            <a:off x="277404" y="5621632"/>
            <a:ext cx="3446504" cy="276999"/>
            <a:chOff x="2448322" y="74775"/>
            <a:chExt cx="3446504" cy="276999"/>
          </a:xfrm>
        </p:grpSpPr>
        <p:sp>
          <p:nvSpPr>
            <p:cNvPr id="182" name="Google Shape;182;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3" name="Google Shape;183;p4"/>
            <p:cNvCxnSpPr>
              <a:stCxn id="18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4" name="Google Shape;184;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85" name="Google Shape;185;p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a:t>
            </a:r>
            <a:endParaRPr sz="1050" b="1">
              <a:solidFill>
                <a:schemeClr val="dk1"/>
              </a:solidFill>
              <a:latin typeface="Arial Narrow"/>
              <a:ea typeface="Arial Narrow"/>
              <a:cs typeface="Arial Narrow"/>
              <a:sym typeface="Arial Narrow"/>
            </a:endParaRPr>
          </a:p>
        </p:txBody>
      </p:sp>
      <p:sp>
        <p:nvSpPr>
          <p:cNvPr id="186" name="Google Shape;186;p4"/>
          <p:cNvSpPr txBox="1">
            <a:spLocks noGrp="1"/>
          </p:cNvSpPr>
          <p:nvPr>
            <p:ph type="ctrTitle"/>
          </p:nvPr>
        </p:nvSpPr>
        <p:spPr>
          <a:xfrm>
            <a:off x="85115" y="136330"/>
            <a:ext cx="207517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Tuberculosis</a:t>
            </a:r>
            <a:endParaRPr sz="2000" b="1">
              <a:solidFill>
                <a:srgbClr val="C00000"/>
              </a:solidFill>
              <a:latin typeface="Arial Narrow"/>
              <a:ea typeface="Arial Narrow"/>
              <a:cs typeface="Arial Narrow"/>
              <a:sym typeface="Arial Narrow"/>
            </a:endParaRPr>
          </a:p>
        </p:txBody>
      </p:sp>
      <p:sp>
        <p:nvSpPr>
          <p:cNvPr id="187" name="Google Shape;187;p4"/>
          <p:cNvSpPr/>
          <p:nvPr/>
        </p:nvSpPr>
        <p:spPr>
          <a:xfrm>
            <a:off x="62128" y="8585696"/>
            <a:ext cx="3240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Numero de casos de Tuberculosis por Comuna. Medellín, a Periodo epidemiológico 3 acumulado de 2023. </a:t>
            </a:r>
            <a:endParaRPr sz="800" b="1">
              <a:solidFill>
                <a:schemeClr val="dk1"/>
              </a:solidFill>
              <a:latin typeface="Arial Narrow"/>
              <a:ea typeface="Arial Narrow"/>
              <a:cs typeface="Arial Narrow"/>
              <a:sym typeface="Arial Narrow"/>
            </a:endParaRPr>
          </a:p>
        </p:txBody>
      </p:sp>
      <p:sp>
        <p:nvSpPr>
          <p:cNvPr id="188" name="Google Shape;188;p4"/>
          <p:cNvSpPr/>
          <p:nvPr/>
        </p:nvSpPr>
        <p:spPr>
          <a:xfrm>
            <a:off x="3224403" y="8532440"/>
            <a:ext cx="36004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Mapa temático de densidad de tuberculosis todas las formas. Medellín, a Periodo epidemiológico 3 acumulado de 2023 </a:t>
            </a:r>
            <a:endParaRPr sz="800" b="1">
              <a:solidFill>
                <a:schemeClr val="dk1"/>
              </a:solidFill>
              <a:latin typeface="Arial Narrow"/>
              <a:ea typeface="Arial Narrow"/>
              <a:cs typeface="Arial Narrow"/>
              <a:sym typeface="Arial Narrow"/>
            </a:endParaRPr>
          </a:p>
        </p:txBody>
      </p:sp>
      <p:pic>
        <p:nvPicPr>
          <p:cNvPr id="189" name="Google Shape;189;p4"/>
          <p:cNvPicPr preferRelativeResize="0"/>
          <p:nvPr/>
        </p:nvPicPr>
        <p:blipFill rotWithShape="1">
          <a:blip r:embed="rId5">
            <a:alphaModFix/>
          </a:blip>
          <a:srcRect l="787" r="19544"/>
          <a:stretch/>
        </p:blipFill>
        <p:spPr>
          <a:xfrm>
            <a:off x="3096394" y="6090865"/>
            <a:ext cx="3584442" cy="2490559"/>
          </a:xfrm>
          <a:prstGeom prst="rect">
            <a:avLst/>
          </a:prstGeom>
          <a:noFill/>
          <a:ln>
            <a:noFill/>
          </a:ln>
        </p:spPr>
      </p:pic>
      <p:pic>
        <p:nvPicPr>
          <p:cNvPr id="190" name="Google Shape;190;p4"/>
          <p:cNvPicPr preferRelativeResize="0"/>
          <p:nvPr/>
        </p:nvPicPr>
        <p:blipFill rotWithShape="1">
          <a:blip r:embed="rId6">
            <a:alphaModFix/>
          </a:blip>
          <a:srcRect/>
          <a:stretch/>
        </p:blipFill>
        <p:spPr>
          <a:xfrm>
            <a:off x="2412582" y="351442"/>
            <a:ext cx="4464255" cy="1934600"/>
          </a:xfrm>
          <a:prstGeom prst="rect">
            <a:avLst/>
          </a:prstGeom>
          <a:noFill/>
          <a:ln>
            <a:noFill/>
          </a:ln>
        </p:spPr>
      </p:pic>
      <p:pic>
        <p:nvPicPr>
          <p:cNvPr id="191" name="Google Shape;191;p4"/>
          <p:cNvPicPr preferRelativeResize="0"/>
          <p:nvPr/>
        </p:nvPicPr>
        <p:blipFill rotWithShape="1">
          <a:blip r:embed="rId7">
            <a:alphaModFix/>
          </a:blip>
          <a:srcRect/>
          <a:stretch/>
        </p:blipFill>
        <p:spPr>
          <a:xfrm>
            <a:off x="2383555" y="2642447"/>
            <a:ext cx="4650683" cy="2158889"/>
          </a:xfrm>
          <a:prstGeom prst="rect">
            <a:avLst/>
          </a:prstGeom>
          <a:noFill/>
          <a:ln>
            <a:noFill/>
          </a:ln>
        </p:spPr>
      </p:pic>
      <p:pic>
        <p:nvPicPr>
          <p:cNvPr id="192" name="Google Shape;192;p4"/>
          <p:cNvPicPr preferRelativeResize="0"/>
          <p:nvPr/>
        </p:nvPicPr>
        <p:blipFill rotWithShape="1">
          <a:blip r:embed="rId8">
            <a:alphaModFix/>
          </a:blip>
          <a:srcRect/>
          <a:stretch/>
        </p:blipFill>
        <p:spPr>
          <a:xfrm>
            <a:off x="341596" y="6085333"/>
            <a:ext cx="1818693" cy="253133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0"/>
          <p:cNvSpPr txBox="1"/>
          <p:nvPr/>
        </p:nvSpPr>
        <p:spPr>
          <a:xfrm>
            <a:off x="0" y="2699792"/>
            <a:ext cx="2251096" cy="286232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¿Cómo se comporta el evento?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6" name="Google Shape;2096;p40"/>
          <p:cNvSpPr txBox="1"/>
          <p:nvPr/>
        </p:nvSpPr>
        <p:spPr>
          <a:xfrm>
            <a:off x="-38575" y="4709843"/>
            <a:ext cx="2309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8,2% </a:t>
            </a:r>
            <a:endParaRPr sz="1200" b="1">
              <a:solidFill>
                <a:schemeClr val="dk1"/>
              </a:solidFill>
              <a:latin typeface="Arial Narrow"/>
              <a:ea typeface="Arial Narrow"/>
              <a:cs typeface="Arial Narrow"/>
              <a:sym typeface="Arial Narrow"/>
            </a:endParaRPr>
          </a:p>
        </p:txBody>
      </p:sp>
      <p:grpSp>
        <p:nvGrpSpPr>
          <p:cNvPr id="2097" name="Google Shape;2097;p40"/>
          <p:cNvGrpSpPr/>
          <p:nvPr/>
        </p:nvGrpSpPr>
        <p:grpSpPr>
          <a:xfrm>
            <a:off x="2448322" y="74775"/>
            <a:ext cx="3446504" cy="276999"/>
            <a:chOff x="2448322" y="74775"/>
            <a:chExt cx="3446504" cy="276999"/>
          </a:xfrm>
        </p:grpSpPr>
        <p:sp>
          <p:nvSpPr>
            <p:cNvPr id="2098" name="Google Shape;2098;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99" name="Google Shape;2099;p40"/>
            <p:cNvCxnSpPr>
              <a:stCxn id="20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00" name="Google Shape;2100;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101" name="Google Shape;2101;p40"/>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02" name="Google Shape;2102;p40"/>
          <p:cNvGrpSpPr/>
          <p:nvPr/>
        </p:nvGrpSpPr>
        <p:grpSpPr>
          <a:xfrm>
            <a:off x="277404" y="5621632"/>
            <a:ext cx="3446504" cy="276999"/>
            <a:chOff x="2448322" y="74775"/>
            <a:chExt cx="3446504" cy="276999"/>
          </a:xfrm>
        </p:grpSpPr>
        <p:sp>
          <p:nvSpPr>
            <p:cNvPr id="2103" name="Google Shape;2103;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04" name="Google Shape;2104;p40"/>
            <p:cNvCxnSpPr>
              <a:stCxn id="210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05" name="Google Shape;2105;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sz="1200" b="1">
                <a:solidFill>
                  <a:schemeClr val="dk1"/>
                </a:solidFill>
                <a:latin typeface="Arial Narrow"/>
                <a:ea typeface="Arial Narrow"/>
                <a:cs typeface="Arial Narrow"/>
                <a:sym typeface="Arial Narrow"/>
              </a:endParaRPr>
            </a:p>
          </p:txBody>
        </p:sp>
      </p:grpSp>
      <p:grpSp>
        <p:nvGrpSpPr>
          <p:cNvPr id="2106" name="Google Shape;2106;p40"/>
          <p:cNvGrpSpPr/>
          <p:nvPr/>
        </p:nvGrpSpPr>
        <p:grpSpPr>
          <a:xfrm>
            <a:off x="4752578" y="5635532"/>
            <a:ext cx="3446504" cy="276999"/>
            <a:chOff x="2448322" y="74775"/>
            <a:chExt cx="3446504" cy="276999"/>
          </a:xfrm>
        </p:grpSpPr>
        <p:sp>
          <p:nvSpPr>
            <p:cNvPr id="2107" name="Google Shape;2107;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08" name="Google Shape;2108;p40"/>
            <p:cNvCxnSpPr>
              <a:stCxn id="210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09" name="Google Shape;2109;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pic>
        <p:nvPicPr>
          <p:cNvPr id="2110" name="Google Shape;2110;p40"/>
          <p:cNvPicPr preferRelativeResize="0"/>
          <p:nvPr/>
        </p:nvPicPr>
        <p:blipFill rotWithShape="1">
          <a:blip r:embed="rId3">
            <a:alphaModFix/>
          </a:blip>
          <a:srcRect/>
          <a:stretch/>
        </p:blipFill>
        <p:spPr>
          <a:xfrm>
            <a:off x="61163" y="311281"/>
            <a:ext cx="2411411" cy="1812447"/>
          </a:xfrm>
          <a:prstGeom prst="rect">
            <a:avLst/>
          </a:prstGeom>
          <a:noFill/>
          <a:ln>
            <a:noFill/>
          </a:ln>
        </p:spPr>
      </p:pic>
      <p:sp>
        <p:nvSpPr>
          <p:cNvPr id="2111" name="Google Shape;2111;p40"/>
          <p:cNvSpPr txBox="1"/>
          <p:nvPr/>
        </p:nvSpPr>
        <p:spPr>
          <a:xfrm>
            <a:off x="97386" y="2447445"/>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3-de 2023</a:t>
            </a:r>
            <a:endParaRPr sz="1200" b="1">
              <a:solidFill>
                <a:schemeClr val="dk1"/>
              </a:solidFill>
              <a:latin typeface="Arial Narrow"/>
              <a:ea typeface="Arial Narrow"/>
              <a:cs typeface="Arial Narrow"/>
              <a:sym typeface="Arial Narrow"/>
            </a:endParaRPr>
          </a:p>
        </p:txBody>
      </p:sp>
      <p:sp>
        <p:nvSpPr>
          <p:cNvPr id="2112" name="Google Shape;2112;p40"/>
          <p:cNvSpPr txBox="1"/>
          <p:nvPr/>
        </p:nvSpPr>
        <p:spPr>
          <a:xfrm>
            <a:off x="175920" y="2126846"/>
            <a:ext cx="2075175"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Dengue</a:t>
            </a:r>
            <a:endParaRPr sz="1800" b="1">
              <a:solidFill>
                <a:srgbClr val="C00000"/>
              </a:solidFill>
              <a:latin typeface="Arial Narrow"/>
              <a:ea typeface="Arial Narrow"/>
              <a:cs typeface="Arial Narrow"/>
              <a:sym typeface="Arial Narrow"/>
            </a:endParaRPr>
          </a:p>
        </p:txBody>
      </p:sp>
      <p:graphicFrame>
        <p:nvGraphicFramePr>
          <p:cNvPr id="2113" name="Google Shape;2113;p40"/>
          <p:cNvGraphicFramePr/>
          <p:nvPr/>
        </p:nvGraphicFramePr>
        <p:xfrm>
          <a:off x="2444384" y="479461"/>
          <a:ext cx="4773443" cy="1974765"/>
        </p:xfrm>
        <a:graphic>
          <a:graphicData uri="http://schemas.openxmlformats.org/drawingml/2006/chart">
            <c:chart xmlns:c="http://schemas.openxmlformats.org/drawingml/2006/chart" xmlns:r="http://schemas.openxmlformats.org/officeDocument/2006/relationships" r:id="rId4"/>
          </a:graphicData>
        </a:graphic>
      </p:graphicFrame>
      <p:sp>
        <p:nvSpPr>
          <p:cNvPr id="2114" name="Google Shape;2114;p40"/>
          <p:cNvSpPr/>
          <p:nvPr/>
        </p:nvSpPr>
        <p:spPr>
          <a:xfrm>
            <a:off x="2634168" y="2339752"/>
            <a:ext cx="456673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sz="800">
              <a:solidFill>
                <a:schemeClr val="dk1"/>
              </a:solidFill>
              <a:latin typeface="Arial Narrow"/>
              <a:ea typeface="Arial Narrow"/>
              <a:cs typeface="Arial Narrow"/>
              <a:sym typeface="Arial Narrow"/>
            </a:endParaRPr>
          </a:p>
        </p:txBody>
      </p:sp>
      <p:sp>
        <p:nvSpPr>
          <p:cNvPr id="2115" name="Google Shape;2115;p40"/>
          <p:cNvSpPr/>
          <p:nvPr/>
        </p:nvSpPr>
        <p:spPr>
          <a:xfrm>
            <a:off x="2757734" y="319435"/>
            <a:ext cx="4145204" cy="2308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1. Canal endémico de Dengue. Medellín, a Periodo 3 acumulado de 2023. </a:t>
            </a:r>
            <a:endParaRPr/>
          </a:p>
        </p:txBody>
      </p:sp>
      <p:sp>
        <p:nvSpPr>
          <p:cNvPr id="2116" name="Google Shape;2116;p40"/>
          <p:cNvSpPr/>
          <p:nvPr/>
        </p:nvSpPr>
        <p:spPr>
          <a:xfrm>
            <a:off x="2259497" y="4976931"/>
            <a:ext cx="495833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p:txBody>
      </p:sp>
      <p:sp>
        <p:nvSpPr>
          <p:cNvPr id="2117" name="Google Shape;2117;p40"/>
          <p:cNvSpPr/>
          <p:nvPr/>
        </p:nvSpPr>
        <p:spPr>
          <a:xfrm>
            <a:off x="2451831" y="2670092"/>
            <a:ext cx="4958330" cy="2616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2. Número de casos de Dengue, Medellín, a Periodo epidemiológico 3, años 2022-2023</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aphicFrame>
        <p:nvGraphicFramePr>
          <p:cNvPr id="2118" name="Google Shape;2118;p40"/>
          <p:cNvGraphicFramePr/>
          <p:nvPr/>
        </p:nvGraphicFramePr>
        <p:xfrm>
          <a:off x="2232223" y="2839221"/>
          <a:ext cx="4985604" cy="2322919"/>
        </p:xfrm>
        <a:graphic>
          <a:graphicData uri="http://schemas.openxmlformats.org/drawingml/2006/chart">
            <c:chart xmlns:c="http://schemas.openxmlformats.org/drawingml/2006/chart" xmlns:r="http://schemas.openxmlformats.org/officeDocument/2006/relationships" r:id="rId5"/>
          </a:graphicData>
        </a:graphic>
      </p:graphicFrame>
      <p:grpSp>
        <p:nvGrpSpPr>
          <p:cNvPr id="2119" name="Google Shape;2119;p40"/>
          <p:cNvGrpSpPr/>
          <p:nvPr/>
        </p:nvGrpSpPr>
        <p:grpSpPr>
          <a:xfrm>
            <a:off x="110974" y="3347864"/>
            <a:ext cx="1981076" cy="488476"/>
            <a:chOff x="2234969" y="3379972"/>
            <a:chExt cx="4719140" cy="904874"/>
          </a:xfrm>
        </p:grpSpPr>
        <p:pic>
          <p:nvPicPr>
            <p:cNvPr id="2120" name="Google Shape;2120;p40"/>
            <p:cNvPicPr preferRelativeResize="0"/>
            <p:nvPr/>
          </p:nvPicPr>
          <p:blipFill rotWithShape="1">
            <a:blip r:embed="rId6">
              <a:alphaModFix/>
            </a:blip>
            <a:srcRect/>
            <a:stretch/>
          </p:blipFill>
          <p:spPr>
            <a:xfrm>
              <a:off x="2234969" y="3379972"/>
              <a:ext cx="4719140" cy="904874"/>
            </a:xfrm>
            <a:prstGeom prst="rect">
              <a:avLst/>
            </a:prstGeom>
            <a:noFill/>
            <a:ln>
              <a:noFill/>
            </a:ln>
          </p:spPr>
        </p:pic>
        <p:sp>
          <p:nvSpPr>
            <p:cNvPr id="2121" name="Google Shape;2121;p40"/>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66</a:t>
              </a:r>
              <a:endParaRPr sz="1400" b="1">
                <a:solidFill>
                  <a:schemeClr val="dk1"/>
                </a:solidFill>
                <a:latin typeface="Arial Narrow"/>
                <a:ea typeface="Arial Narrow"/>
                <a:cs typeface="Arial Narrow"/>
                <a:sym typeface="Arial Narrow"/>
              </a:endParaRPr>
            </a:p>
          </p:txBody>
        </p:sp>
      </p:grpSp>
      <p:pic>
        <p:nvPicPr>
          <p:cNvPr id="2122" name="Google Shape;2122;p40"/>
          <p:cNvPicPr preferRelativeResize="0"/>
          <p:nvPr/>
        </p:nvPicPr>
        <p:blipFill rotWithShape="1">
          <a:blip r:embed="rId7">
            <a:alphaModFix/>
          </a:blip>
          <a:srcRect/>
          <a:stretch/>
        </p:blipFill>
        <p:spPr>
          <a:xfrm>
            <a:off x="31749" y="4018638"/>
            <a:ext cx="472357" cy="481354"/>
          </a:xfrm>
          <a:prstGeom prst="rect">
            <a:avLst/>
          </a:prstGeom>
          <a:noFill/>
          <a:ln>
            <a:noFill/>
          </a:ln>
        </p:spPr>
      </p:pic>
      <p:sp>
        <p:nvSpPr>
          <p:cNvPr id="2123" name="Google Shape;2123;p40"/>
          <p:cNvSpPr txBox="1"/>
          <p:nvPr/>
        </p:nvSpPr>
        <p:spPr>
          <a:xfrm>
            <a:off x="508869" y="3923563"/>
            <a:ext cx="17954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Calibri"/>
                <a:ea typeface="Calibri"/>
                <a:cs typeface="Calibri"/>
                <a:sym typeface="Calibri"/>
              </a:rPr>
              <a:t>49 (74,2%)    4 (21,2 (%)    3 (4,5%)</a:t>
            </a:r>
            <a:endParaRPr sz="800" b="1">
              <a:solidFill>
                <a:schemeClr val="dk1"/>
              </a:solidFill>
              <a:latin typeface="Calibri"/>
              <a:ea typeface="Calibri"/>
              <a:cs typeface="Calibri"/>
              <a:sym typeface="Calibri"/>
            </a:endParaRPr>
          </a:p>
        </p:txBody>
      </p:sp>
      <p:sp>
        <p:nvSpPr>
          <p:cNvPr id="2124" name="Google Shape;2124;p40"/>
          <p:cNvSpPr txBox="1"/>
          <p:nvPr/>
        </p:nvSpPr>
        <p:spPr>
          <a:xfrm>
            <a:off x="524664" y="4120207"/>
            <a:ext cx="55550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00B050"/>
                </a:solidFill>
                <a:latin typeface="Calibri"/>
                <a:ea typeface="Calibri"/>
                <a:cs typeface="Calibri"/>
                <a:sym typeface="Calibri"/>
              </a:rPr>
              <a:t>Sin signos de alarma</a:t>
            </a:r>
            <a:endParaRPr sz="700">
              <a:solidFill>
                <a:srgbClr val="00B050"/>
              </a:solidFill>
              <a:latin typeface="Calibri"/>
              <a:ea typeface="Calibri"/>
              <a:cs typeface="Calibri"/>
              <a:sym typeface="Calibri"/>
            </a:endParaRPr>
          </a:p>
        </p:txBody>
      </p:sp>
      <p:sp>
        <p:nvSpPr>
          <p:cNvPr id="2125" name="Google Shape;2125;p40"/>
          <p:cNvSpPr txBox="1"/>
          <p:nvPr/>
        </p:nvSpPr>
        <p:spPr>
          <a:xfrm>
            <a:off x="1748800" y="4120207"/>
            <a:ext cx="4637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FF0000"/>
                </a:solidFill>
                <a:latin typeface="Calibri"/>
                <a:ea typeface="Calibri"/>
                <a:cs typeface="Calibri"/>
                <a:sym typeface="Calibri"/>
              </a:rPr>
              <a:t>Dengue Grave</a:t>
            </a:r>
            <a:endParaRPr sz="700">
              <a:solidFill>
                <a:srgbClr val="FF0000"/>
              </a:solidFill>
              <a:latin typeface="Calibri"/>
              <a:ea typeface="Calibri"/>
              <a:cs typeface="Calibri"/>
              <a:sym typeface="Calibri"/>
            </a:endParaRPr>
          </a:p>
        </p:txBody>
      </p:sp>
      <p:sp>
        <p:nvSpPr>
          <p:cNvPr id="2126" name="Google Shape;2126;p40"/>
          <p:cNvSpPr txBox="1"/>
          <p:nvPr/>
        </p:nvSpPr>
        <p:spPr>
          <a:xfrm>
            <a:off x="1105344" y="4120207"/>
            <a:ext cx="6228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chemeClr val="accent6"/>
                </a:solidFill>
                <a:latin typeface="Calibri"/>
                <a:ea typeface="Calibri"/>
                <a:cs typeface="Calibri"/>
                <a:sym typeface="Calibri"/>
              </a:rPr>
              <a:t>Con signos de alarma</a:t>
            </a:r>
            <a:endParaRPr sz="700">
              <a:solidFill>
                <a:schemeClr val="accent6"/>
              </a:solidFill>
              <a:latin typeface="Calibri"/>
              <a:ea typeface="Calibri"/>
              <a:cs typeface="Calibri"/>
              <a:sym typeface="Calibri"/>
            </a:endParaRPr>
          </a:p>
        </p:txBody>
      </p:sp>
      <p:sp>
        <p:nvSpPr>
          <p:cNvPr id="2127" name="Google Shape;2127;p40"/>
          <p:cNvSpPr/>
          <p:nvPr/>
        </p:nvSpPr>
        <p:spPr>
          <a:xfrm>
            <a:off x="3060389" y="6069563"/>
            <a:ext cx="4157437"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800" b="1" i="1">
                <a:solidFill>
                  <a:srgbClr val="000000"/>
                </a:solidFill>
                <a:latin typeface="Calibri"/>
                <a:ea typeface="Calibri"/>
                <a:cs typeface="Calibri"/>
                <a:sym typeface="Calibri"/>
              </a:rPr>
              <a:t>Casos e incidencia de Dengue por grupo de edad. Medellín a periodo epidemiológico 3 de 2023</a:t>
            </a:r>
            <a:endParaRPr sz="800" b="1" i="1">
              <a:solidFill>
                <a:srgbClr val="00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p:txBody>
      </p:sp>
      <p:pic>
        <p:nvPicPr>
          <p:cNvPr id="2128" name="Google Shape;2128;p40"/>
          <p:cNvPicPr preferRelativeResize="0"/>
          <p:nvPr/>
        </p:nvPicPr>
        <p:blipFill rotWithShape="1">
          <a:blip r:embed="rId8">
            <a:alphaModFix/>
          </a:blip>
          <a:srcRect/>
          <a:stretch/>
        </p:blipFill>
        <p:spPr>
          <a:xfrm>
            <a:off x="3073237" y="6270393"/>
            <a:ext cx="4127613" cy="2345968"/>
          </a:xfrm>
          <a:prstGeom prst="rect">
            <a:avLst/>
          </a:prstGeom>
          <a:noFill/>
          <a:ln>
            <a:noFill/>
          </a:ln>
        </p:spPr>
      </p:pic>
      <p:cxnSp>
        <p:nvCxnSpPr>
          <p:cNvPr id="2129" name="Google Shape;2129;p40"/>
          <p:cNvCxnSpPr/>
          <p:nvPr/>
        </p:nvCxnSpPr>
        <p:spPr>
          <a:xfrm>
            <a:off x="3600450" y="7452320"/>
            <a:ext cx="3240360" cy="0"/>
          </a:xfrm>
          <a:prstGeom prst="straightConnector1">
            <a:avLst/>
          </a:prstGeom>
          <a:noFill/>
          <a:ln w="28575" cap="flat" cmpd="sng">
            <a:solidFill>
              <a:srgbClr val="FF0000"/>
            </a:solidFill>
            <a:prstDash val="solid"/>
            <a:round/>
            <a:headEnd type="none" w="sm" len="sm"/>
            <a:tailEnd type="triangle" w="med" len="med"/>
          </a:ln>
        </p:spPr>
      </p:cxnSp>
      <p:sp>
        <p:nvSpPr>
          <p:cNvPr id="2130" name="Google Shape;2130;p40"/>
          <p:cNvSpPr txBox="1"/>
          <p:nvPr/>
        </p:nvSpPr>
        <p:spPr>
          <a:xfrm flipH="1">
            <a:off x="5976714" y="7252265"/>
            <a:ext cx="114392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b="1">
                <a:solidFill>
                  <a:schemeClr val="dk1"/>
                </a:solidFill>
                <a:latin typeface="Calibri"/>
                <a:ea typeface="Calibri"/>
                <a:cs typeface="Calibri"/>
                <a:sym typeface="Calibri"/>
              </a:rPr>
              <a:t>Incidencia Distrital: 2,5</a:t>
            </a:r>
            <a:endParaRPr sz="700" b="1">
              <a:solidFill>
                <a:schemeClr val="dk1"/>
              </a:solidFill>
              <a:latin typeface="Calibri"/>
              <a:ea typeface="Calibri"/>
              <a:cs typeface="Calibri"/>
              <a:sym typeface="Calibri"/>
            </a:endParaRPr>
          </a:p>
        </p:txBody>
      </p:sp>
      <p:graphicFrame>
        <p:nvGraphicFramePr>
          <p:cNvPr id="2131" name="Google Shape;2131;p40"/>
          <p:cNvGraphicFramePr/>
          <p:nvPr/>
        </p:nvGraphicFramePr>
        <p:xfrm>
          <a:off x="54069" y="6402288"/>
          <a:ext cx="3000000" cy="3000000"/>
        </p:xfrm>
        <a:graphic>
          <a:graphicData uri="http://schemas.openxmlformats.org/drawingml/2006/table">
            <a:tbl>
              <a:tblPr>
                <a:noFill/>
                <a:tableStyleId>{D6502C98-8014-4FF1-A541-06411354879A}</a:tableStyleId>
              </a:tblPr>
              <a:tblGrid>
                <a:gridCol w="758825">
                  <a:extLst>
                    <a:ext uri="{9D8B030D-6E8A-4147-A177-3AD203B41FA5}">
                      <a16:colId xmlns:a16="http://schemas.microsoft.com/office/drawing/2014/main" val="20000"/>
                    </a:ext>
                  </a:extLst>
                </a:gridCol>
                <a:gridCol w="493725">
                  <a:extLst>
                    <a:ext uri="{9D8B030D-6E8A-4147-A177-3AD203B41FA5}">
                      <a16:colId xmlns:a16="http://schemas.microsoft.com/office/drawing/2014/main" val="20001"/>
                    </a:ext>
                  </a:extLst>
                </a:gridCol>
                <a:gridCol w="846125">
                  <a:extLst>
                    <a:ext uri="{9D8B030D-6E8A-4147-A177-3AD203B41FA5}">
                      <a16:colId xmlns:a16="http://schemas.microsoft.com/office/drawing/2014/main" val="20002"/>
                    </a:ext>
                  </a:extLst>
                </a:gridCol>
                <a:gridCol w="407975">
                  <a:extLst>
                    <a:ext uri="{9D8B030D-6E8A-4147-A177-3AD203B41FA5}">
                      <a16:colId xmlns:a16="http://schemas.microsoft.com/office/drawing/2014/main" val="20003"/>
                    </a:ext>
                  </a:extLst>
                </a:gridCol>
                <a:gridCol w="471475">
                  <a:extLst>
                    <a:ext uri="{9D8B030D-6E8A-4147-A177-3AD203B41FA5}">
                      <a16:colId xmlns:a16="http://schemas.microsoft.com/office/drawing/2014/main" val="20004"/>
                    </a:ext>
                  </a:extLst>
                </a:gridCol>
              </a:tblGrid>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Procedencia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 grave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Total</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Colombia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22456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329</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22785</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100,0%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Antioquia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717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740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Medellín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63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66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32" name="Google Shape;2132;p40"/>
          <p:cNvSpPr/>
          <p:nvPr/>
        </p:nvSpPr>
        <p:spPr>
          <a:xfrm>
            <a:off x="146095" y="8885366"/>
            <a:ext cx="6625534" cy="2231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p:txBody>
      </p:sp>
      <p:sp>
        <p:nvSpPr>
          <p:cNvPr id="2133" name="Google Shape;2133;p40"/>
          <p:cNvSpPr/>
          <p:nvPr/>
        </p:nvSpPr>
        <p:spPr>
          <a:xfrm>
            <a:off x="0" y="6084168"/>
            <a:ext cx="3060389" cy="3385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800" b="1">
                <a:solidFill>
                  <a:schemeClr val="dk1"/>
                </a:solidFill>
                <a:latin typeface="Calibri"/>
                <a:ea typeface="Calibri"/>
                <a:cs typeface="Calibri"/>
                <a:sym typeface="Calibri"/>
              </a:rPr>
              <a:t>Tabla 1: </a:t>
            </a:r>
            <a:r>
              <a:rPr lang="es-ES" sz="800" b="1" i="1">
                <a:solidFill>
                  <a:srgbClr val="000000"/>
                </a:solidFill>
                <a:latin typeface="Calibri"/>
                <a:ea typeface="Calibri"/>
                <a:cs typeface="Calibri"/>
                <a:sym typeface="Calibri"/>
              </a:rPr>
              <a:t>Número de casos de Dengue a nivel nacional, departamental y distrital a periodo epidemiológico 3 de 2023</a:t>
            </a:r>
            <a:endParaRPr sz="800" b="1" i="1">
              <a:solidFill>
                <a:srgbClr val="000000"/>
              </a:solidFill>
              <a:latin typeface="Calibri"/>
              <a:ea typeface="Calibri"/>
              <a:cs typeface="Calibri"/>
              <a:sym typeface="Calibri"/>
            </a:endParaRPr>
          </a:p>
        </p:txBody>
      </p:sp>
      <p:pic>
        <p:nvPicPr>
          <p:cNvPr id="2134" name="Google Shape;2134;p40"/>
          <p:cNvPicPr preferRelativeResize="0"/>
          <p:nvPr/>
        </p:nvPicPr>
        <p:blipFill rotWithShape="1">
          <a:blip r:embed="rId9">
            <a:alphaModFix/>
          </a:blip>
          <a:srcRect/>
          <a:stretch/>
        </p:blipFill>
        <p:spPr>
          <a:xfrm>
            <a:off x="243852" y="7365094"/>
            <a:ext cx="933450" cy="742950"/>
          </a:xfrm>
          <a:prstGeom prst="rect">
            <a:avLst/>
          </a:prstGeom>
          <a:noFill/>
          <a:ln>
            <a:noFill/>
          </a:ln>
        </p:spPr>
      </p:pic>
      <p:sp>
        <p:nvSpPr>
          <p:cNvPr id="2135" name="Google Shape;2135;p40"/>
          <p:cNvSpPr txBox="1"/>
          <p:nvPr/>
        </p:nvSpPr>
        <p:spPr>
          <a:xfrm>
            <a:off x="-99726" y="8039417"/>
            <a:ext cx="16206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Medellín</a:t>
            </a:r>
            <a:endParaRPr sz="1200" b="1" u="sng">
              <a:solidFill>
                <a:schemeClr val="dk1"/>
              </a:solidFill>
              <a:latin typeface="Arial Narrow"/>
              <a:ea typeface="Arial Narrow"/>
              <a:cs typeface="Arial Narrow"/>
              <a:sym typeface="Arial Narrow"/>
            </a:endParaRPr>
          </a:p>
        </p:txBody>
      </p:sp>
      <p:pic>
        <p:nvPicPr>
          <p:cNvPr id="2136" name="Google Shape;2136;p40"/>
          <p:cNvPicPr preferRelativeResize="0"/>
          <p:nvPr/>
        </p:nvPicPr>
        <p:blipFill rotWithShape="1">
          <a:blip r:embed="rId10">
            <a:alphaModFix/>
          </a:blip>
          <a:srcRect/>
          <a:stretch/>
        </p:blipFill>
        <p:spPr>
          <a:xfrm>
            <a:off x="1292245" y="7237605"/>
            <a:ext cx="1764016" cy="1378138"/>
          </a:xfrm>
          <a:prstGeom prst="rect">
            <a:avLst/>
          </a:prstGeom>
          <a:noFill/>
          <a:ln>
            <a:noFill/>
          </a:ln>
        </p:spPr>
      </p:pic>
      <p:sp>
        <p:nvSpPr>
          <p:cNvPr id="2137" name="Google Shape;2137;p4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Pág..40 </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grpSp>
        <p:nvGrpSpPr>
          <p:cNvPr id="2142" name="Google Shape;2142;p41"/>
          <p:cNvGrpSpPr/>
          <p:nvPr/>
        </p:nvGrpSpPr>
        <p:grpSpPr>
          <a:xfrm>
            <a:off x="2448322" y="74775"/>
            <a:ext cx="3446504" cy="276999"/>
            <a:chOff x="2448322" y="74775"/>
            <a:chExt cx="3446504" cy="276999"/>
          </a:xfrm>
        </p:grpSpPr>
        <p:sp>
          <p:nvSpPr>
            <p:cNvPr id="2143" name="Google Shape;2143;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44" name="Google Shape;2144;p41"/>
            <p:cNvCxnSpPr>
              <a:stCxn id="214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45" name="Google Shape;2145;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146" name="Google Shape;2146;p41"/>
          <p:cNvSpPr/>
          <p:nvPr/>
        </p:nvSpPr>
        <p:spPr>
          <a:xfrm>
            <a:off x="0"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47" name="Google Shape;2147;p41"/>
          <p:cNvGrpSpPr/>
          <p:nvPr/>
        </p:nvGrpSpPr>
        <p:grpSpPr>
          <a:xfrm>
            <a:off x="277404" y="4742147"/>
            <a:ext cx="3446504" cy="276999"/>
            <a:chOff x="2448322" y="74775"/>
            <a:chExt cx="3446504" cy="276999"/>
          </a:xfrm>
        </p:grpSpPr>
        <p:sp>
          <p:nvSpPr>
            <p:cNvPr id="2148" name="Google Shape;2148;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49" name="Google Shape;2149;p41"/>
            <p:cNvCxnSpPr>
              <a:stCxn id="214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50" name="Google Shape;2150;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151" name="Google Shape;2151;p41"/>
          <p:cNvGrpSpPr/>
          <p:nvPr/>
        </p:nvGrpSpPr>
        <p:grpSpPr>
          <a:xfrm>
            <a:off x="288082" y="6006580"/>
            <a:ext cx="1252369" cy="877901"/>
            <a:chOff x="-36884" y="7072716"/>
            <a:chExt cx="1252369" cy="877901"/>
          </a:xfrm>
        </p:grpSpPr>
        <p:sp>
          <p:nvSpPr>
            <p:cNvPr id="2152" name="Google Shape;2152;p41"/>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2153" name="Google Shape;2153;p41"/>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41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62,1%</a:t>
              </a:r>
              <a:endParaRPr sz="1200" b="1">
                <a:solidFill>
                  <a:schemeClr val="dk1"/>
                </a:solidFill>
                <a:latin typeface="Arial Narrow"/>
                <a:ea typeface="Arial Narrow"/>
                <a:cs typeface="Arial Narrow"/>
                <a:sym typeface="Arial Narrow"/>
              </a:endParaRPr>
            </a:p>
          </p:txBody>
        </p:sp>
        <p:sp>
          <p:nvSpPr>
            <p:cNvPr id="2154" name="Google Shape;2154;p41"/>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2155" name="Google Shape;2155;p41"/>
          <p:cNvPicPr preferRelativeResize="0"/>
          <p:nvPr/>
        </p:nvPicPr>
        <p:blipFill rotWithShape="1">
          <a:blip r:embed="rId3">
            <a:alphaModFix/>
          </a:blip>
          <a:srcRect r="83073"/>
          <a:stretch/>
        </p:blipFill>
        <p:spPr>
          <a:xfrm>
            <a:off x="505172" y="5220072"/>
            <a:ext cx="804283" cy="850900"/>
          </a:xfrm>
          <a:prstGeom prst="rect">
            <a:avLst/>
          </a:prstGeom>
          <a:noFill/>
          <a:ln>
            <a:noFill/>
          </a:ln>
        </p:spPr>
      </p:pic>
      <p:pic>
        <p:nvPicPr>
          <p:cNvPr id="2156" name="Google Shape;2156;p41"/>
          <p:cNvPicPr preferRelativeResize="0"/>
          <p:nvPr/>
        </p:nvPicPr>
        <p:blipFill rotWithShape="1">
          <a:blip r:embed="rId3">
            <a:alphaModFix/>
          </a:blip>
          <a:srcRect l="28990" t="-1382" r="53580" b="1382"/>
          <a:stretch/>
        </p:blipFill>
        <p:spPr>
          <a:xfrm>
            <a:off x="1576442" y="5234432"/>
            <a:ext cx="828105" cy="850900"/>
          </a:xfrm>
          <a:prstGeom prst="rect">
            <a:avLst/>
          </a:prstGeom>
          <a:noFill/>
          <a:ln>
            <a:noFill/>
          </a:ln>
        </p:spPr>
      </p:pic>
      <p:grpSp>
        <p:nvGrpSpPr>
          <p:cNvPr id="2157" name="Google Shape;2157;p41"/>
          <p:cNvGrpSpPr/>
          <p:nvPr/>
        </p:nvGrpSpPr>
        <p:grpSpPr>
          <a:xfrm>
            <a:off x="1390964" y="6006580"/>
            <a:ext cx="1229607" cy="877901"/>
            <a:chOff x="-14122" y="7072716"/>
            <a:chExt cx="1229607" cy="877901"/>
          </a:xfrm>
        </p:grpSpPr>
        <p:sp>
          <p:nvSpPr>
            <p:cNvPr id="2158" name="Google Shape;2158;p41"/>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2159" name="Google Shape;2159;p41"/>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37,9%</a:t>
              </a:r>
              <a:endParaRPr sz="1200" b="1">
                <a:solidFill>
                  <a:schemeClr val="dk1"/>
                </a:solidFill>
                <a:latin typeface="Arial Narrow"/>
                <a:ea typeface="Arial Narrow"/>
                <a:cs typeface="Arial Narrow"/>
                <a:sym typeface="Arial Narrow"/>
              </a:endParaRPr>
            </a:p>
          </p:txBody>
        </p:sp>
        <p:sp>
          <p:nvSpPr>
            <p:cNvPr id="2160" name="Google Shape;2160;p41"/>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2161" name="Google Shape;2161;p41"/>
          <p:cNvGrpSpPr/>
          <p:nvPr/>
        </p:nvGrpSpPr>
        <p:grpSpPr>
          <a:xfrm>
            <a:off x="5059534" y="5997495"/>
            <a:ext cx="1857467" cy="684610"/>
            <a:chOff x="48617" y="6901656"/>
            <a:chExt cx="1857467" cy="684610"/>
          </a:xfrm>
        </p:grpSpPr>
        <p:sp>
          <p:nvSpPr>
            <p:cNvPr id="2162" name="Google Shape;2162;p41"/>
            <p:cNvSpPr txBox="1"/>
            <p:nvPr/>
          </p:nvSpPr>
          <p:spPr>
            <a:xfrm>
              <a:off x="48617" y="690165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 por laboratorio</a:t>
              </a:r>
              <a:endParaRPr sz="1200" b="1" u="sng">
                <a:solidFill>
                  <a:schemeClr val="dk1"/>
                </a:solidFill>
                <a:latin typeface="Arial Narrow"/>
                <a:ea typeface="Arial Narrow"/>
                <a:cs typeface="Arial Narrow"/>
                <a:sym typeface="Arial Narrow"/>
              </a:endParaRPr>
            </a:p>
          </p:txBody>
        </p:sp>
        <p:sp>
          <p:nvSpPr>
            <p:cNvPr id="2163" name="Google Shape;2163;p41"/>
            <p:cNvSpPr/>
            <p:nvPr/>
          </p:nvSpPr>
          <p:spPr>
            <a:xfrm>
              <a:off x="617911" y="72262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40 casos</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60,6%</a:t>
              </a:r>
              <a:endParaRPr sz="1600" b="1">
                <a:solidFill>
                  <a:schemeClr val="dk1"/>
                </a:solidFill>
                <a:latin typeface="Arial Narrow"/>
                <a:ea typeface="Arial Narrow"/>
                <a:cs typeface="Arial Narrow"/>
                <a:sym typeface="Arial Narrow"/>
              </a:endParaRPr>
            </a:p>
          </p:txBody>
        </p:sp>
      </p:grpSp>
      <p:sp>
        <p:nvSpPr>
          <p:cNvPr id="2164" name="Google Shape;2164;p41"/>
          <p:cNvSpPr/>
          <p:nvPr/>
        </p:nvSpPr>
        <p:spPr>
          <a:xfrm>
            <a:off x="72058" y="4263840"/>
            <a:ext cx="628356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 </a:t>
            </a:r>
            <a:r>
              <a:rPr lang="es-ES" sz="1050" b="1" i="1">
                <a:solidFill>
                  <a:srgbClr val="000000"/>
                </a:solidFill>
                <a:latin typeface="Calibri"/>
                <a:ea typeface="Calibri"/>
                <a:cs typeface="Calibri"/>
                <a:sym typeface="Calibri"/>
              </a:rPr>
              <a:t>Georreferenciación de casos de Dengue por comuna. Medellín hasta periodo epidemiológico 3 de 2023</a:t>
            </a:r>
            <a:endParaRPr sz="1050" b="1" i="1">
              <a:solidFill>
                <a:srgbClr val="000000"/>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Arial Narrow"/>
              <a:ea typeface="Arial Narrow"/>
              <a:cs typeface="Arial Narrow"/>
              <a:sym typeface="Arial Narrow"/>
            </a:endParaRPr>
          </a:p>
        </p:txBody>
      </p:sp>
      <p:pic>
        <p:nvPicPr>
          <p:cNvPr id="2165" name="Google Shape;2165;p41"/>
          <p:cNvPicPr preferRelativeResize="0"/>
          <p:nvPr/>
        </p:nvPicPr>
        <p:blipFill rotWithShape="1">
          <a:blip r:embed="rId4">
            <a:alphaModFix/>
          </a:blip>
          <a:srcRect l="10893" r="64411"/>
          <a:stretch/>
        </p:blipFill>
        <p:spPr>
          <a:xfrm>
            <a:off x="2896369" y="5320609"/>
            <a:ext cx="904106" cy="743198"/>
          </a:xfrm>
          <a:prstGeom prst="rect">
            <a:avLst/>
          </a:prstGeom>
          <a:noFill/>
          <a:ln>
            <a:noFill/>
          </a:ln>
        </p:spPr>
      </p:pic>
      <p:grpSp>
        <p:nvGrpSpPr>
          <p:cNvPr id="2166" name="Google Shape;2166;p41"/>
          <p:cNvGrpSpPr/>
          <p:nvPr/>
        </p:nvGrpSpPr>
        <p:grpSpPr>
          <a:xfrm>
            <a:off x="2724645" y="5998703"/>
            <a:ext cx="1229607" cy="747277"/>
            <a:chOff x="-14122" y="7072716"/>
            <a:chExt cx="1229607" cy="747277"/>
          </a:xfrm>
        </p:grpSpPr>
        <p:sp>
          <p:nvSpPr>
            <p:cNvPr id="2167" name="Google Shape;2167;p41"/>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sz="1200" b="1" u="sng">
                <a:solidFill>
                  <a:schemeClr val="dk1"/>
                </a:solidFill>
                <a:latin typeface="Arial Narrow"/>
                <a:ea typeface="Arial Narrow"/>
                <a:cs typeface="Arial Narrow"/>
                <a:sym typeface="Arial Narrow"/>
              </a:endParaRPr>
            </a:p>
          </p:txBody>
        </p:sp>
        <p:sp>
          <p:nvSpPr>
            <p:cNvPr id="2168" name="Google Shape;2168;p41"/>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26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39,4%</a:t>
              </a:r>
              <a:endParaRPr sz="1200" b="1">
                <a:solidFill>
                  <a:schemeClr val="dk1"/>
                </a:solidFill>
                <a:latin typeface="Arial Narrow"/>
                <a:ea typeface="Arial Narrow"/>
                <a:cs typeface="Arial Narrow"/>
                <a:sym typeface="Arial Narrow"/>
              </a:endParaRPr>
            </a:p>
          </p:txBody>
        </p:sp>
      </p:grpSp>
      <p:pic>
        <p:nvPicPr>
          <p:cNvPr id="2169" name="Google Shape;2169;p41"/>
          <p:cNvPicPr preferRelativeResize="0"/>
          <p:nvPr/>
        </p:nvPicPr>
        <p:blipFill rotWithShape="1">
          <a:blip r:embed="rId5">
            <a:alphaModFix/>
          </a:blip>
          <a:srcRect l="55406" r="19476"/>
          <a:stretch/>
        </p:blipFill>
        <p:spPr>
          <a:xfrm>
            <a:off x="3958779" y="5377307"/>
            <a:ext cx="844527" cy="708025"/>
          </a:xfrm>
          <a:prstGeom prst="rect">
            <a:avLst/>
          </a:prstGeom>
          <a:noFill/>
          <a:ln>
            <a:noFill/>
          </a:ln>
        </p:spPr>
      </p:pic>
      <p:grpSp>
        <p:nvGrpSpPr>
          <p:cNvPr id="2170" name="Google Shape;2170;p41"/>
          <p:cNvGrpSpPr/>
          <p:nvPr/>
        </p:nvGrpSpPr>
        <p:grpSpPr>
          <a:xfrm>
            <a:off x="3834390" y="5998702"/>
            <a:ext cx="1229607" cy="658523"/>
            <a:chOff x="3794" y="7064838"/>
            <a:chExt cx="1229607" cy="658523"/>
          </a:xfrm>
        </p:grpSpPr>
        <p:sp>
          <p:nvSpPr>
            <p:cNvPr id="2171" name="Google Shape;2171;p41"/>
            <p:cNvSpPr txBox="1"/>
            <p:nvPr/>
          </p:nvSpPr>
          <p:spPr>
            <a:xfrm>
              <a:off x="3794" y="706483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sz="1200" b="1" u="sng">
                <a:solidFill>
                  <a:schemeClr val="dk1"/>
                </a:solidFill>
                <a:latin typeface="Arial Narrow"/>
                <a:ea typeface="Arial Narrow"/>
                <a:cs typeface="Arial Narrow"/>
                <a:sym typeface="Arial Narrow"/>
              </a:endParaRPr>
            </a:p>
          </p:txBody>
        </p:sp>
        <p:sp>
          <p:nvSpPr>
            <p:cNvPr id="2172" name="Google Shape;2172;p41"/>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2173" name="Google Shape;2173;p41" descr="C:\Users\98493498\Desktop\Laboratorio-Cli%CC%81nico.webp"/>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4" name="Google Shape;2174;p41" descr="C:\Users\98493498\Desktop\Laboratorio-Cli%CC%81nico.webp"/>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75" name="Google Shape;2175;p41"/>
          <p:cNvPicPr preferRelativeResize="0"/>
          <p:nvPr/>
        </p:nvPicPr>
        <p:blipFill rotWithShape="1">
          <a:blip r:embed="rId6">
            <a:alphaModFix/>
          </a:blip>
          <a:srcRect/>
          <a:stretch/>
        </p:blipFill>
        <p:spPr>
          <a:xfrm>
            <a:off x="93227" y="70714"/>
            <a:ext cx="1772946" cy="1332569"/>
          </a:xfrm>
          <a:prstGeom prst="rect">
            <a:avLst/>
          </a:prstGeom>
          <a:noFill/>
          <a:ln>
            <a:noFill/>
          </a:ln>
        </p:spPr>
      </p:pic>
      <p:sp>
        <p:nvSpPr>
          <p:cNvPr id="2176" name="Google Shape;2176;p41"/>
          <p:cNvSpPr txBox="1"/>
          <p:nvPr/>
        </p:nvSpPr>
        <p:spPr>
          <a:xfrm>
            <a:off x="3380466" y="676998"/>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de 2023</a:t>
            </a:r>
            <a:endParaRPr sz="1200" b="1">
              <a:solidFill>
                <a:schemeClr val="dk1"/>
              </a:solidFill>
              <a:latin typeface="Arial Narrow"/>
              <a:ea typeface="Arial Narrow"/>
              <a:cs typeface="Arial Narrow"/>
              <a:sym typeface="Arial Narrow"/>
            </a:endParaRPr>
          </a:p>
        </p:txBody>
      </p:sp>
      <p:sp>
        <p:nvSpPr>
          <p:cNvPr id="2177" name="Google Shape;2177;p41"/>
          <p:cNvSpPr txBox="1"/>
          <p:nvPr/>
        </p:nvSpPr>
        <p:spPr>
          <a:xfrm>
            <a:off x="3555012" y="373258"/>
            <a:ext cx="207517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DENGUE</a:t>
            </a:r>
            <a:endParaRPr sz="1600" b="1">
              <a:solidFill>
                <a:srgbClr val="C00000"/>
              </a:solidFill>
              <a:latin typeface="Arial Narrow"/>
              <a:ea typeface="Arial Narrow"/>
              <a:cs typeface="Arial Narrow"/>
              <a:sym typeface="Arial Narrow"/>
            </a:endParaRPr>
          </a:p>
        </p:txBody>
      </p:sp>
      <p:pic>
        <p:nvPicPr>
          <p:cNvPr id="2178" name="Google Shape;2178;p41"/>
          <p:cNvPicPr preferRelativeResize="0"/>
          <p:nvPr/>
        </p:nvPicPr>
        <p:blipFill rotWithShape="1">
          <a:blip r:embed="rId7">
            <a:alphaModFix/>
          </a:blip>
          <a:srcRect/>
          <a:stretch/>
        </p:blipFill>
        <p:spPr>
          <a:xfrm>
            <a:off x="5538334" y="5320609"/>
            <a:ext cx="1058848" cy="727161"/>
          </a:xfrm>
          <a:prstGeom prst="rect">
            <a:avLst/>
          </a:prstGeom>
          <a:noFill/>
          <a:ln>
            <a:noFill/>
          </a:ln>
        </p:spPr>
      </p:pic>
      <p:sp>
        <p:nvSpPr>
          <p:cNvPr id="2179" name="Google Shape;2179;p41"/>
          <p:cNvSpPr/>
          <p:nvPr/>
        </p:nvSpPr>
        <p:spPr>
          <a:xfrm>
            <a:off x="348946" y="8197926"/>
            <a:ext cx="768322"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b="1">
              <a:solidFill>
                <a:schemeClr val="dk1"/>
              </a:solidFill>
              <a:latin typeface="Arial Narrow"/>
              <a:ea typeface="Arial Narrow"/>
              <a:cs typeface="Arial Narrow"/>
              <a:sym typeface="Arial Narrow"/>
            </a:endParaRPr>
          </a:p>
        </p:txBody>
      </p:sp>
      <p:sp>
        <p:nvSpPr>
          <p:cNvPr id="2180" name="Google Shape;2180;p41"/>
          <p:cNvSpPr/>
          <p:nvPr/>
        </p:nvSpPr>
        <p:spPr>
          <a:xfrm>
            <a:off x="1368202" y="81979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pic>
        <p:nvPicPr>
          <p:cNvPr id="2181" name="Google Shape;2181;p41"/>
          <p:cNvPicPr preferRelativeResize="0"/>
          <p:nvPr/>
        </p:nvPicPr>
        <p:blipFill rotWithShape="1">
          <a:blip r:embed="rId3">
            <a:alphaModFix/>
          </a:blip>
          <a:srcRect l="59909" t="12083" r="27482"/>
          <a:stretch/>
        </p:blipFill>
        <p:spPr>
          <a:xfrm>
            <a:off x="419123" y="7307600"/>
            <a:ext cx="555369" cy="693493"/>
          </a:xfrm>
          <a:prstGeom prst="rect">
            <a:avLst/>
          </a:prstGeom>
          <a:noFill/>
          <a:ln>
            <a:noFill/>
          </a:ln>
        </p:spPr>
      </p:pic>
      <p:pic>
        <p:nvPicPr>
          <p:cNvPr id="2182" name="Google Shape;2182;p41"/>
          <p:cNvPicPr preferRelativeResize="0"/>
          <p:nvPr/>
        </p:nvPicPr>
        <p:blipFill rotWithShape="1">
          <a:blip r:embed="rId3">
            <a:alphaModFix/>
          </a:blip>
          <a:srcRect l="87770"/>
          <a:stretch/>
        </p:blipFill>
        <p:spPr>
          <a:xfrm>
            <a:off x="1472173" y="7313097"/>
            <a:ext cx="581113" cy="741767"/>
          </a:xfrm>
          <a:prstGeom prst="rect">
            <a:avLst/>
          </a:prstGeom>
          <a:noFill/>
          <a:ln>
            <a:noFill/>
          </a:ln>
        </p:spPr>
      </p:pic>
      <p:sp>
        <p:nvSpPr>
          <p:cNvPr id="2183" name="Google Shape;2183;p41"/>
          <p:cNvSpPr/>
          <p:nvPr/>
        </p:nvSpPr>
        <p:spPr>
          <a:xfrm rot="-5400000">
            <a:off x="1543092" y="5681188"/>
            <a:ext cx="286123" cy="3028168"/>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84" name="Google Shape;2184;p41"/>
          <p:cNvSpPr/>
          <p:nvPr/>
        </p:nvSpPr>
        <p:spPr>
          <a:xfrm>
            <a:off x="72058" y="7870496"/>
            <a:ext cx="120577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185" name="Google Shape;2185;p41"/>
          <p:cNvSpPr/>
          <p:nvPr/>
        </p:nvSpPr>
        <p:spPr>
          <a:xfrm>
            <a:off x="1368202" y="7956376"/>
            <a:ext cx="7393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nvGrpSpPr>
          <p:cNvPr id="2186" name="Google Shape;2186;p41"/>
          <p:cNvGrpSpPr/>
          <p:nvPr/>
        </p:nvGrpSpPr>
        <p:grpSpPr>
          <a:xfrm>
            <a:off x="2363374" y="7940124"/>
            <a:ext cx="740068" cy="621374"/>
            <a:chOff x="5403751" y="1274444"/>
            <a:chExt cx="740068" cy="621374"/>
          </a:xfrm>
        </p:grpSpPr>
        <p:sp>
          <p:nvSpPr>
            <p:cNvPr id="2187" name="Google Shape;2187;p41"/>
            <p:cNvSpPr/>
            <p:nvPr/>
          </p:nvSpPr>
          <p:spPr>
            <a:xfrm>
              <a:off x="5403751" y="1535778"/>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sp>
          <p:nvSpPr>
            <p:cNvPr id="2188" name="Google Shape;2188;p41"/>
            <p:cNvSpPr/>
            <p:nvPr/>
          </p:nvSpPr>
          <p:spPr>
            <a:xfrm>
              <a:off x="5502960" y="1274444"/>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Raizal</a:t>
              </a:r>
              <a:endParaRPr sz="1200" b="1" u="sng">
                <a:solidFill>
                  <a:srgbClr val="000000"/>
                </a:solidFill>
                <a:latin typeface="Arial Narrow"/>
                <a:ea typeface="Arial Narrow"/>
                <a:cs typeface="Arial Narrow"/>
                <a:sym typeface="Arial Narrow"/>
              </a:endParaRPr>
            </a:p>
          </p:txBody>
        </p:sp>
      </p:grpSp>
      <p:graphicFrame>
        <p:nvGraphicFramePr>
          <p:cNvPr id="2189" name="Google Shape;2189;p41"/>
          <p:cNvGraphicFramePr/>
          <p:nvPr/>
        </p:nvGraphicFramePr>
        <p:xfrm>
          <a:off x="3185343" y="7945576"/>
          <a:ext cx="3000000" cy="3000000"/>
        </p:xfrm>
        <a:graphic>
          <a:graphicData uri="http://schemas.openxmlformats.org/drawingml/2006/table">
            <a:tbl>
              <a:tblPr firstRow="1" bandRow="1">
                <a:noFill/>
                <a:tableStyleId>{5119FD41-E7C3-46CD-94E2-ADE6B2B82455}</a:tableStyleId>
              </a:tblPr>
              <a:tblGrid>
                <a:gridCol w="1689050">
                  <a:extLst>
                    <a:ext uri="{9D8B030D-6E8A-4147-A177-3AD203B41FA5}">
                      <a16:colId xmlns:a16="http://schemas.microsoft.com/office/drawing/2014/main" val="20000"/>
                    </a:ext>
                  </a:extLst>
                </a:gridCol>
                <a:gridCol w="17228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Paciente Psiquiátrico</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l" rtl="0">
                        <a:spcBef>
                          <a:spcPts val="0"/>
                        </a:spcBef>
                        <a:spcAft>
                          <a:spcPts val="0"/>
                        </a:spcAft>
                        <a:buNone/>
                      </a:pPr>
                      <a:r>
                        <a:rPr lang="es-ES" sz="1200" b="1" u="none">
                          <a:latin typeface="Arial Narrow"/>
                          <a:ea typeface="Arial Narrow"/>
                          <a:cs typeface="Arial Narrow"/>
                          <a:sym typeface="Arial Narrow"/>
                        </a:rPr>
                        <a:t>      </a:t>
                      </a:r>
                      <a:r>
                        <a:rPr lang="es-ES" sz="1200" b="1" u="sng">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2190" name="Google Shape;2190;p41"/>
          <p:cNvSpPr/>
          <p:nvPr/>
        </p:nvSpPr>
        <p:spPr>
          <a:xfrm>
            <a:off x="3521341" y="8205397"/>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1,5%</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91" name="Google Shape;2191;p41"/>
          <p:cNvSpPr/>
          <p:nvPr/>
        </p:nvSpPr>
        <p:spPr>
          <a:xfrm>
            <a:off x="4977777" y="8205397"/>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1,5%</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b="1">
              <a:solidFill>
                <a:schemeClr val="dk1"/>
              </a:solidFill>
              <a:latin typeface="Arial Narrow"/>
              <a:ea typeface="Arial Narrow"/>
              <a:cs typeface="Arial Narrow"/>
              <a:sym typeface="Arial Narrow"/>
            </a:endParaRPr>
          </a:p>
        </p:txBody>
      </p:sp>
      <p:sp>
        <p:nvSpPr>
          <p:cNvPr id="2192" name="Google Shape;2192;p41"/>
          <p:cNvSpPr/>
          <p:nvPr/>
        </p:nvSpPr>
        <p:spPr>
          <a:xfrm rot="-5400000">
            <a:off x="5186218" y="5499931"/>
            <a:ext cx="234027" cy="3392306"/>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193" name="Google Shape;2193;p41"/>
          <p:cNvPicPr preferRelativeResize="0"/>
          <p:nvPr/>
        </p:nvPicPr>
        <p:blipFill rotWithShape="1">
          <a:blip r:embed="rId8">
            <a:alphaModFix/>
          </a:blip>
          <a:srcRect/>
          <a:stretch/>
        </p:blipFill>
        <p:spPr>
          <a:xfrm>
            <a:off x="6256540" y="7246445"/>
            <a:ext cx="438131" cy="716941"/>
          </a:xfrm>
          <a:prstGeom prst="rect">
            <a:avLst/>
          </a:prstGeom>
          <a:noFill/>
          <a:ln>
            <a:noFill/>
          </a:ln>
        </p:spPr>
      </p:pic>
      <p:grpSp>
        <p:nvGrpSpPr>
          <p:cNvPr id="2194" name="Google Shape;2194;p41"/>
          <p:cNvGrpSpPr/>
          <p:nvPr/>
        </p:nvGrpSpPr>
        <p:grpSpPr>
          <a:xfrm>
            <a:off x="5760690" y="7956376"/>
            <a:ext cx="1610597" cy="607115"/>
            <a:chOff x="5622828" y="1311622"/>
            <a:chExt cx="1610597" cy="607115"/>
          </a:xfrm>
        </p:grpSpPr>
        <p:sp>
          <p:nvSpPr>
            <p:cNvPr id="2195" name="Google Shape;2195;p41"/>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196" name="Google Shape;2196;p41"/>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2197" name="Google Shape;2197;p41"/>
          <p:cNvSpPr txBox="1"/>
          <p:nvPr/>
        </p:nvSpPr>
        <p:spPr>
          <a:xfrm>
            <a:off x="861784" y="6804248"/>
            <a:ext cx="1571320" cy="4139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sp>
        <p:nvSpPr>
          <p:cNvPr id="2198" name="Google Shape;2198;p41"/>
          <p:cNvSpPr txBox="1"/>
          <p:nvPr/>
        </p:nvSpPr>
        <p:spPr>
          <a:xfrm>
            <a:off x="3607077" y="6876256"/>
            <a:ext cx="332158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pic>
        <p:nvPicPr>
          <p:cNvPr id="2199" name="Google Shape;2199;p41"/>
          <p:cNvPicPr preferRelativeResize="0"/>
          <p:nvPr/>
        </p:nvPicPr>
        <p:blipFill rotWithShape="1">
          <a:blip r:embed="rId9">
            <a:alphaModFix/>
          </a:blip>
          <a:srcRect/>
          <a:stretch/>
        </p:blipFill>
        <p:spPr>
          <a:xfrm>
            <a:off x="3594640" y="7284258"/>
            <a:ext cx="663921" cy="709512"/>
          </a:xfrm>
          <a:prstGeom prst="rect">
            <a:avLst/>
          </a:prstGeom>
          <a:noFill/>
          <a:ln>
            <a:noFill/>
          </a:ln>
        </p:spPr>
      </p:pic>
      <p:pic>
        <p:nvPicPr>
          <p:cNvPr id="2200" name="Google Shape;2200;p41"/>
          <p:cNvPicPr preferRelativeResize="0"/>
          <p:nvPr/>
        </p:nvPicPr>
        <p:blipFill rotWithShape="1">
          <a:blip r:embed="rId10">
            <a:alphaModFix/>
          </a:blip>
          <a:srcRect/>
          <a:stretch/>
        </p:blipFill>
        <p:spPr>
          <a:xfrm>
            <a:off x="2331339" y="7307600"/>
            <a:ext cx="731915" cy="686170"/>
          </a:xfrm>
          <a:prstGeom prst="rect">
            <a:avLst/>
          </a:prstGeom>
          <a:noFill/>
          <a:ln>
            <a:noFill/>
          </a:ln>
        </p:spPr>
      </p:pic>
      <p:pic>
        <p:nvPicPr>
          <p:cNvPr id="2201" name="Google Shape;2201;p41"/>
          <p:cNvPicPr preferRelativeResize="0"/>
          <p:nvPr/>
        </p:nvPicPr>
        <p:blipFill rotWithShape="1">
          <a:blip r:embed="rId11">
            <a:alphaModFix/>
          </a:blip>
          <a:srcRect/>
          <a:stretch/>
        </p:blipFill>
        <p:spPr>
          <a:xfrm>
            <a:off x="4977777" y="7334011"/>
            <a:ext cx="871923" cy="706717"/>
          </a:xfrm>
          <a:prstGeom prst="rect">
            <a:avLst/>
          </a:prstGeom>
          <a:noFill/>
          <a:ln>
            <a:noFill/>
          </a:ln>
        </p:spPr>
      </p:pic>
      <p:pic>
        <p:nvPicPr>
          <p:cNvPr id="2202" name="Google Shape;2202;p41"/>
          <p:cNvPicPr preferRelativeResize="0"/>
          <p:nvPr/>
        </p:nvPicPr>
        <p:blipFill rotWithShape="1">
          <a:blip r:embed="rId12">
            <a:alphaModFix/>
          </a:blip>
          <a:srcRect/>
          <a:stretch/>
        </p:blipFill>
        <p:spPr>
          <a:xfrm>
            <a:off x="2712300" y="913278"/>
            <a:ext cx="3656595" cy="3362067"/>
          </a:xfrm>
          <a:prstGeom prst="rect">
            <a:avLst/>
          </a:prstGeom>
          <a:noFill/>
          <a:ln>
            <a:noFill/>
          </a:ln>
        </p:spPr>
      </p:pic>
      <p:pic>
        <p:nvPicPr>
          <p:cNvPr id="2203" name="Google Shape;2203;p41"/>
          <p:cNvPicPr preferRelativeResize="0"/>
          <p:nvPr/>
        </p:nvPicPr>
        <p:blipFill rotWithShape="1">
          <a:blip r:embed="rId13">
            <a:alphaModFix/>
          </a:blip>
          <a:srcRect/>
          <a:stretch/>
        </p:blipFill>
        <p:spPr>
          <a:xfrm>
            <a:off x="2724645" y="930563"/>
            <a:ext cx="454182" cy="454182"/>
          </a:xfrm>
          <a:prstGeom prst="rect">
            <a:avLst/>
          </a:prstGeom>
          <a:noFill/>
          <a:ln>
            <a:noFill/>
          </a:ln>
        </p:spPr>
      </p:pic>
      <p:graphicFrame>
        <p:nvGraphicFramePr>
          <p:cNvPr id="2204" name="Google Shape;2204;p41"/>
          <p:cNvGraphicFramePr/>
          <p:nvPr/>
        </p:nvGraphicFramePr>
        <p:xfrm>
          <a:off x="133117" y="1470919"/>
          <a:ext cx="3000000" cy="3000000"/>
        </p:xfrm>
        <a:graphic>
          <a:graphicData uri="http://schemas.openxmlformats.org/drawingml/2006/table">
            <a:tbl>
              <a:tblPr>
                <a:noFill/>
                <a:tableStyleId>{D6502C98-8014-4FF1-A541-06411354879A}</a:tableStyleId>
              </a:tblPr>
              <a:tblGrid>
                <a:gridCol w="1489075">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tblGrid>
              <a:tr h="145900">
                <a:tc>
                  <a:txBody>
                    <a:bodyPr/>
                    <a:lstStyle/>
                    <a:p>
                      <a:pPr marL="0" marR="0" lvl="0" indent="0" algn="l" rtl="0">
                        <a:spcBef>
                          <a:spcPts val="0"/>
                        </a:spcBef>
                        <a:spcAft>
                          <a:spcPts val="0"/>
                        </a:spcAft>
                        <a:buNone/>
                      </a:pPr>
                      <a:r>
                        <a:rPr lang="es-ES" sz="900" b="1" i="0" u="none" strike="noStrike">
                          <a:solidFill>
                            <a:srgbClr val="000000"/>
                          </a:solidFill>
                          <a:latin typeface="Calibri"/>
                          <a:ea typeface="Calibri"/>
                          <a:cs typeface="Calibri"/>
                          <a:sym typeface="Calibri"/>
                        </a:rPr>
                        <a:t>Comuna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tc>
                  <a:txBody>
                    <a:bodyPr/>
                    <a:lstStyle/>
                    <a:p>
                      <a:pPr marL="0" marR="0" lvl="0" indent="0" algn="ctr" rtl="0">
                        <a:spcBef>
                          <a:spcPts val="0"/>
                        </a:spcBef>
                        <a:spcAft>
                          <a:spcPts val="0"/>
                        </a:spcAft>
                        <a:buNone/>
                      </a:pPr>
                      <a:r>
                        <a:rPr lang="es-ES" sz="900" b="1" i="0" u="none" strike="noStrike">
                          <a:solidFill>
                            <a:srgbClr val="000000"/>
                          </a:solidFill>
                          <a:latin typeface="Calibri"/>
                          <a:ea typeface="Calibri"/>
                          <a:cs typeface="Calibri"/>
                          <a:sym typeface="Calibri"/>
                        </a:rPr>
                        <a:t>Número de casos</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extLst>
                  <a:ext uri="{0D108BD9-81ED-4DB2-BD59-A6C34878D82A}">
                    <a16:rowId xmlns:a16="http://schemas.microsoft.com/office/drawing/2014/main" val="10000"/>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Robledo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7</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El Poblado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7</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Villa Hermosa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5</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Doce de Octubre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4</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Corregimiento de San Cristóbal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Castilla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Manrique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La América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Buenos Aires</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Belén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Laureles Estadio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Popular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Guayabal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La Candelaria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Corregimiento de Altavista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San Javier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Sin dato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19</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459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Total general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66</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
        <p:nvSpPr>
          <p:cNvPr id="2205" name="Google Shape;2205;p4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Pág..41 </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pic>
        <p:nvPicPr>
          <p:cNvPr id="2211" name="Google Shape;2211;p42"/>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2212" name="Google Shape;2212;p42"/>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213" name="Google Shape;2213;p42"/>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3- 2023</a:t>
            </a:r>
            <a:endParaRPr sz="1200" b="1">
              <a:solidFill>
                <a:schemeClr val="dk1"/>
              </a:solidFill>
              <a:latin typeface="Arial Narrow"/>
              <a:ea typeface="Arial Narrow"/>
              <a:cs typeface="Arial Narrow"/>
              <a:sym typeface="Arial Narrow"/>
            </a:endParaRPr>
          </a:p>
        </p:txBody>
      </p:sp>
      <p:grpSp>
        <p:nvGrpSpPr>
          <p:cNvPr id="2214" name="Google Shape;2214;p42"/>
          <p:cNvGrpSpPr/>
          <p:nvPr/>
        </p:nvGrpSpPr>
        <p:grpSpPr>
          <a:xfrm>
            <a:off x="179214" y="4211960"/>
            <a:ext cx="1892650" cy="488476"/>
            <a:chOff x="2397524" y="3379972"/>
            <a:chExt cx="4508500" cy="904875"/>
          </a:xfrm>
        </p:grpSpPr>
        <p:pic>
          <p:nvPicPr>
            <p:cNvPr id="2215" name="Google Shape;2215;p4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216" name="Google Shape;2216;p4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2217" name="Google Shape;2217;p42"/>
          <p:cNvSpPr txBox="1"/>
          <p:nvPr/>
        </p:nvSpPr>
        <p:spPr>
          <a:xfrm>
            <a:off x="-52866" y="4799603"/>
            <a:ext cx="2220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En el mismo período del año anterior se había presentado un (1) caso.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b="1">
              <a:solidFill>
                <a:schemeClr val="dk1"/>
              </a:solidFill>
              <a:latin typeface="Arial Narrow"/>
              <a:ea typeface="Arial Narrow"/>
              <a:cs typeface="Arial Narrow"/>
              <a:sym typeface="Arial Narrow"/>
            </a:endParaRPr>
          </a:p>
        </p:txBody>
      </p:sp>
      <p:grpSp>
        <p:nvGrpSpPr>
          <p:cNvPr id="2218" name="Google Shape;2218;p42"/>
          <p:cNvGrpSpPr/>
          <p:nvPr/>
        </p:nvGrpSpPr>
        <p:grpSpPr>
          <a:xfrm>
            <a:off x="2448322" y="74775"/>
            <a:ext cx="3446504" cy="276999"/>
            <a:chOff x="2448322" y="74775"/>
            <a:chExt cx="3446504" cy="276999"/>
          </a:xfrm>
        </p:grpSpPr>
        <p:sp>
          <p:nvSpPr>
            <p:cNvPr id="2219" name="Google Shape;2219;p4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20" name="Google Shape;2220;p42"/>
            <p:cNvCxnSpPr>
              <a:stCxn id="221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21" name="Google Shape;2221;p4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222" name="Google Shape;2222;p42"/>
          <p:cNvSpPr/>
          <p:nvPr/>
        </p:nvSpPr>
        <p:spPr>
          <a:xfrm>
            <a:off x="0" y="61561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23" name="Google Shape;2223;p42"/>
          <p:cNvGrpSpPr/>
          <p:nvPr/>
        </p:nvGrpSpPr>
        <p:grpSpPr>
          <a:xfrm>
            <a:off x="263756" y="6256056"/>
            <a:ext cx="5971403" cy="340261"/>
            <a:chOff x="2448322" y="74775"/>
            <a:chExt cx="3513839" cy="266582"/>
          </a:xfrm>
        </p:grpSpPr>
        <p:sp>
          <p:nvSpPr>
            <p:cNvPr id="2224" name="Google Shape;2224;p42"/>
            <p:cNvSpPr/>
            <p:nvPr/>
          </p:nvSpPr>
          <p:spPr>
            <a:xfrm>
              <a:off x="2448322" y="74775"/>
              <a:ext cx="218596"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25" name="Google Shape;2225;p42"/>
            <p:cNvCxnSpPr>
              <a:stCxn id="2224" idx="6"/>
            </p:cNvCxnSpPr>
            <p:nvPr/>
          </p:nvCxnSpPr>
          <p:spPr>
            <a:xfrm>
              <a:off x="2666918" y="205580"/>
              <a:ext cx="717600" cy="0"/>
            </a:xfrm>
            <a:prstGeom prst="straightConnector1">
              <a:avLst/>
            </a:prstGeom>
            <a:noFill/>
            <a:ln w="28575" cap="flat" cmpd="sng">
              <a:solidFill>
                <a:srgbClr val="C00000"/>
              </a:solidFill>
              <a:prstDash val="solid"/>
              <a:round/>
              <a:headEnd type="none" w="sm" len="sm"/>
              <a:tailEnd type="none" w="sm" len="sm"/>
            </a:ln>
          </p:spPr>
        </p:cxnSp>
        <p:sp>
          <p:nvSpPr>
            <p:cNvPr id="2226" name="Google Shape;2226;p42"/>
            <p:cNvSpPr txBox="1"/>
            <p:nvPr/>
          </p:nvSpPr>
          <p:spPr>
            <a:xfrm>
              <a:off x="3369873" y="76112"/>
              <a:ext cx="2592288" cy="26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Variables de interés</a:t>
              </a:r>
              <a:endParaRPr sz="1600" b="1">
                <a:solidFill>
                  <a:schemeClr val="dk1"/>
                </a:solidFill>
                <a:latin typeface="Arial Narrow"/>
                <a:ea typeface="Arial Narrow"/>
                <a:cs typeface="Arial Narrow"/>
                <a:sym typeface="Arial Narrow"/>
              </a:endParaRPr>
            </a:p>
          </p:txBody>
        </p:sp>
      </p:grpSp>
      <p:sp>
        <p:nvSpPr>
          <p:cNvPr id="2227" name="Google Shape;2227;p4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Pág..42 </a:t>
            </a:r>
            <a:endParaRPr sz="1050" b="1">
              <a:solidFill>
                <a:schemeClr val="dk1"/>
              </a:solidFill>
              <a:latin typeface="Arial Narrow"/>
              <a:ea typeface="Arial Narrow"/>
              <a:cs typeface="Arial Narrow"/>
              <a:sym typeface="Arial Narrow"/>
            </a:endParaRPr>
          </a:p>
        </p:txBody>
      </p:sp>
      <p:sp>
        <p:nvSpPr>
          <p:cNvPr id="2228" name="Google Shape;2228;p42"/>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materna- MM</a:t>
            </a:r>
            <a:endParaRPr sz="1600" b="1">
              <a:solidFill>
                <a:srgbClr val="C00000"/>
              </a:solidFill>
              <a:latin typeface="Arial Narrow"/>
              <a:ea typeface="Arial Narrow"/>
              <a:cs typeface="Arial Narrow"/>
              <a:sym typeface="Arial Narrow"/>
            </a:endParaRPr>
          </a:p>
        </p:txBody>
      </p:sp>
      <p:grpSp>
        <p:nvGrpSpPr>
          <p:cNvPr id="2229" name="Google Shape;2229;p42"/>
          <p:cNvGrpSpPr/>
          <p:nvPr/>
        </p:nvGrpSpPr>
        <p:grpSpPr>
          <a:xfrm>
            <a:off x="2410562" y="7703262"/>
            <a:ext cx="757840" cy="646484"/>
            <a:chOff x="5227274" y="1274868"/>
            <a:chExt cx="757840" cy="646484"/>
          </a:xfrm>
        </p:grpSpPr>
        <p:sp>
          <p:nvSpPr>
            <p:cNvPr id="2230" name="Google Shape;2230;p42"/>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231" name="Google Shape;2231;p42"/>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2232" name="Google Shape;2232;p42"/>
          <p:cNvPicPr preferRelativeResize="0"/>
          <p:nvPr/>
        </p:nvPicPr>
        <p:blipFill rotWithShape="1">
          <a:blip r:embed="rId6">
            <a:alphaModFix/>
          </a:blip>
          <a:srcRect l="86761"/>
          <a:stretch/>
        </p:blipFill>
        <p:spPr>
          <a:xfrm>
            <a:off x="2529565" y="7108318"/>
            <a:ext cx="537606" cy="670512"/>
          </a:xfrm>
          <a:prstGeom prst="rect">
            <a:avLst/>
          </a:prstGeom>
          <a:noFill/>
          <a:ln>
            <a:noFill/>
          </a:ln>
        </p:spPr>
      </p:pic>
      <p:pic>
        <p:nvPicPr>
          <p:cNvPr id="2233" name="Google Shape;2233;p42"/>
          <p:cNvPicPr preferRelativeResize="0"/>
          <p:nvPr/>
        </p:nvPicPr>
        <p:blipFill rotWithShape="1">
          <a:blip r:embed="rId7">
            <a:alphaModFix/>
          </a:blip>
          <a:srcRect/>
          <a:stretch/>
        </p:blipFill>
        <p:spPr>
          <a:xfrm>
            <a:off x="470011" y="7111801"/>
            <a:ext cx="942975" cy="771525"/>
          </a:xfrm>
          <a:prstGeom prst="rect">
            <a:avLst/>
          </a:prstGeom>
          <a:noFill/>
          <a:ln>
            <a:noFill/>
          </a:ln>
        </p:spPr>
      </p:pic>
      <p:grpSp>
        <p:nvGrpSpPr>
          <p:cNvPr id="2234" name="Google Shape;2234;p42"/>
          <p:cNvGrpSpPr/>
          <p:nvPr/>
        </p:nvGrpSpPr>
        <p:grpSpPr>
          <a:xfrm>
            <a:off x="116195" y="7726547"/>
            <a:ext cx="1720560" cy="877901"/>
            <a:chOff x="-36884" y="7072716"/>
            <a:chExt cx="1305446" cy="877901"/>
          </a:xfrm>
        </p:grpSpPr>
        <p:sp>
          <p:nvSpPr>
            <p:cNvPr id="2235" name="Google Shape;2235;p4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236" name="Google Shape;2236;p42"/>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237" name="Google Shape;2237;p42"/>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2238" name="Google Shape;2238;p42"/>
          <p:cNvGrpSpPr/>
          <p:nvPr/>
        </p:nvGrpSpPr>
        <p:grpSpPr>
          <a:xfrm>
            <a:off x="2251078" y="3275856"/>
            <a:ext cx="2203493" cy="1580707"/>
            <a:chOff x="-2126797" y="7102671"/>
            <a:chExt cx="1561980" cy="494356"/>
          </a:xfrm>
        </p:grpSpPr>
        <p:sp>
          <p:nvSpPr>
            <p:cNvPr id="2239" name="Google Shape;2239;p42"/>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2240" name="Google Shape;2240;p42"/>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0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0</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2241" name="Google Shape;2241;p42"/>
          <p:cNvSpPr txBox="1"/>
          <p:nvPr/>
        </p:nvSpPr>
        <p:spPr>
          <a:xfrm>
            <a:off x="2372884" y="5031566"/>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Muertes maternas tardías</a:t>
            </a:r>
            <a:endParaRPr sz="1400" b="1">
              <a:solidFill>
                <a:schemeClr val="dk1"/>
              </a:solidFill>
              <a:latin typeface="Arial Narrow"/>
              <a:ea typeface="Arial Narrow"/>
              <a:cs typeface="Arial Narrow"/>
              <a:sym typeface="Arial Narrow"/>
            </a:endParaRPr>
          </a:p>
        </p:txBody>
      </p:sp>
      <p:sp>
        <p:nvSpPr>
          <p:cNvPr id="2242" name="Google Shape;2242;p42"/>
          <p:cNvSpPr txBox="1"/>
          <p:nvPr/>
        </p:nvSpPr>
        <p:spPr>
          <a:xfrm>
            <a:off x="2638905" y="5353905"/>
            <a:ext cx="172194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casos reportados</a:t>
            </a:r>
            <a:endParaRPr/>
          </a:p>
        </p:txBody>
      </p:sp>
      <p:cxnSp>
        <p:nvCxnSpPr>
          <p:cNvPr id="2243" name="Google Shape;2243;p42"/>
          <p:cNvCxnSpPr/>
          <p:nvPr/>
        </p:nvCxnSpPr>
        <p:spPr>
          <a:xfrm rot="10800000">
            <a:off x="2299807" y="4665396"/>
            <a:ext cx="2154764" cy="0"/>
          </a:xfrm>
          <a:prstGeom prst="straightConnector1">
            <a:avLst/>
          </a:prstGeom>
          <a:noFill/>
          <a:ln w="9525" cap="flat" cmpd="sng">
            <a:solidFill>
              <a:srgbClr val="002060"/>
            </a:solidFill>
            <a:prstDash val="solid"/>
            <a:round/>
            <a:headEnd type="none" w="sm" len="sm"/>
            <a:tailEnd type="oval" w="med" len="med"/>
          </a:ln>
        </p:spPr>
      </p:cxnSp>
      <p:sp>
        <p:nvSpPr>
          <p:cNvPr id="2244" name="Google Shape;2244;p42"/>
          <p:cNvSpPr txBox="1"/>
          <p:nvPr/>
        </p:nvSpPr>
        <p:spPr>
          <a:xfrm>
            <a:off x="4739178" y="3285032"/>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 temprana</a:t>
            </a:r>
            <a:endParaRPr sz="1200" b="1">
              <a:solidFill>
                <a:schemeClr val="dk1"/>
              </a:solidFill>
              <a:latin typeface="Arial Narrow"/>
              <a:ea typeface="Arial Narrow"/>
              <a:cs typeface="Arial Narrow"/>
              <a:sym typeface="Arial Narrow"/>
            </a:endParaRPr>
          </a:p>
        </p:txBody>
      </p:sp>
      <p:sp>
        <p:nvSpPr>
          <p:cNvPr id="2245" name="Google Shape;2245;p42"/>
          <p:cNvSpPr txBox="1"/>
          <p:nvPr/>
        </p:nvSpPr>
        <p:spPr>
          <a:xfrm>
            <a:off x="4691046" y="3627188"/>
            <a:ext cx="23374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No se han reportado casos</a:t>
            </a:r>
            <a:endParaRPr/>
          </a:p>
        </p:txBody>
      </p:sp>
      <p:cxnSp>
        <p:nvCxnSpPr>
          <p:cNvPr id="2246" name="Google Shape;2246;p42"/>
          <p:cNvCxnSpPr/>
          <p:nvPr/>
        </p:nvCxnSpPr>
        <p:spPr>
          <a:xfrm rot="10800000">
            <a:off x="3613116" y="2896506"/>
            <a:ext cx="2154764" cy="0"/>
          </a:xfrm>
          <a:prstGeom prst="straightConnector1">
            <a:avLst/>
          </a:prstGeom>
          <a:noFill/>
          <a:ln w="9525" cap="flat" cmpd="sng">
            <a:solidFill>
              <a:srgbClr val="002060"/>
            </a:solidFill>
            <a:prstDash val="solid"/>
            <a:round/>
            <a:headEnd type="none" w="sm" len="sm"/>
            <a:tailEnd type="oval" w="med" len="med"/>
          </a:ln>
        </p:spPr>
      </p:cxnSp>
      <p:pic>
        <p:nvPicPr>
          <p:cNvPr id="2247" name="Google Shape;2247;p42"/>
          <p:cNvPicPr preferRelativeResize="0"/>
          <p:nvPr/>
        </p:nvPicPr>
        <p:blipFill rotWithShape="1">
          <a:blip r:embed="rId8">
            <a:alphaModFix/>
          </a:blip>
          <a:srcRect/>
          <a:stretch/>
        </p:blipFill>
        <p:spPr>
          <a:xfrm>
            <a:off x="4536554" y="7125256"/>
            <a:ext cx="557405" cy="912116"/>
          </a:xfrm>
          <a:prstGeom prst="rect">
            <a:avLst/>
          </a:prstGeom>
          <a:noFill/>
          <a:ln>
            <a:noFill/>
          </a:ln>
        </p:spPr>
      </p:pic>
      <p:sp>
        <p:nvSpPr>
          <p:cNvPr id="2248" name="Google Shape;2248;p42"/>
          <p:cNvSpPr/>
          <p:nvPr/>
        </p:nvSpPr>
        <p:spPr>
          <a:xfrm>
            <a:off x="4032498" y="7993832"/>
            <a:ext cx="169056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Grupo de edad </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249" name="Google Shape;2249;p42"/>
          <p:cNvSpPr/>
          <p:nvPr/>
        </p:nvSpPr>
        <p:spPr>
          <a:xfrm>
            <a:off x="135900" y="8604448"/>
            <a:ext cx="1711149" cy="46021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Sitio de ocurrencia: 0</a:t>
            </a:r>
            <a:endParaRPr sz="1600" b="1">
              <a:solidFill>
                <a:schemeClr val="dk1"/>
              </a:solidFill>
              <a:latin typeface="Arial Narrow"/>
              <a:ea typeface="Arial Narrow"/>
              <a:cs typeface="Arial Narrow"/>
              <a:sym typeface="Arial Narrow"/>
            </a:endParaRPr>
          </a:p>
        </p:txBody>
      </p:sp>
      <p:pic>
        <p:nvPicPr>
          <p:cNvPr id="2250" name="Google Shape;2250;p42"/>
          <p:cNvPicPr preferRelativeResize="0"/>
          <p:nvPr/>
        </p:nvPicPr>
        <p:blipFill rotWithShape="1">
          <a:blip r:embed="rId9">
            <a:alphaModFix/>
          </a:blip>
          <a:srcRect/>
          <a:stretch/>
        </p:blipFill>
        <p:spPr>
          <a:xfrm>
            <a:off x="2326236" y="418095"/>
            <a:ext cx="4762622" cy="24326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pic>
        <p:nvPicPr>
          <p:cNvPr id="2256" name="Google Shape;2256;p43"/>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2257" name="Google Shape;2257;p43"/>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258" name="Google Shape;2258;p43"/>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3- 2023</a:t>
            </a:r>
            <a:endParaRPr sz="1200" b="1">
              <a:solidFill>
                <a:schemeClr val="dk1"/>
              </a:solidFill>
              <a:latin typeface="Arial Narrow"/>
              <a:ea typeface="Arial Narrow"/>
              <a:cs typeface="Arial Narrow"/>
              <a:sym typeface="Arial Narrow"/>
            </a:endParaRPr>
          </a:p>
        </p:txBody>
      </p:sp>
      <p:grpSp>
        <p:nvGrpSpPr>
          <p:cNvPr id="2259" name="Google Shape;2259;p43"/>
          <p:cNvGrpSpPr/>
          <p:nvPr/>
        </p:nvGrpSpPr>
        <p:grpSpPr>
          <a:xfrm>
            <a:off x="179214" y="4211960"/>
            <a:ext cx="1892650" cy="488476"/>
            <a:chOff x="2397524" y="3379972"/>
            <a:chExt cx="4508500" cy="904875"/>
          </a:xfrm>
        </p:grpSpPr>
        <p:pic>
          <p:nvPicPr>
            <p:cNvPr id="2260" name="Google Shape;2260;p43"/>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261" name="Google Shape;2261;p43"/>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239</a:t>
              </a:r>
              <a:endParaRPr sz="2000" b="1">
                <a:solidFill>
                  <a:schemeClr val="dk1"/>
                </a:solidFill>
                <a:latin typeface="Arial Narrow"/>
                <a:ea typeface="Arial Narrow"/>
                <a:cs typeface="Arial Narrow"/>
                <a:sym typeface="Arial Narrow"/>
              </a:endParaRPr>
            </a:p>
          </p:txBody>
        </p:sp>
      </p:grpSp>
      <p:sp>
        <p:nvSpPr>
          <p:cNvPr id="2262" name="Google Shape;2262;p43"/>
          <p:cNvSpPr txBox="1"/>
          <p:nvPr/>
        </p:nvSpPr>
        <p:spPr>
          <a:xfrm>
            <a:off x="-67583" y="4711683"/>
            <a:ext cx="2220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respecto al mismo período del año anterior:</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rgbClr val="FF0000"/>
                </a:solidFill>
                <a:latin typeface="Arial Narrow"/>
                <a:ea typeface="Arial Narrow"/>
                <a:cs typeface="Arial Narrow"/>
                <a:sym typeface="Arial Narrow"/>
              </a:rPr>
              <a:t> </a:t>
            </a:r>
            <a:r>
              <a:rPr lang="es-ES" sz="1600" b="1">
                <a:solidFill>
                  <a:srgbClr val="FF0000"/>
                </a:solidFill>
                <a:latin typeface="Arial Narrow"/>
                <a:ea typeface="Arial Narrow"/>
                <a:cs typeface="Arial Narrow"/>
                <a:sym typeface="Arial Narrow"/>
              </a:rPr>
              <a:t>aumentó  en un 16%</a:t>
            </a:r>
            <a:endParaRPr sz="1600" b="1">
              <a:solidFill>
                <a:srgbClr val="FF0000"/>
              </a:solidFill>
              <a:latin typeface="Arial Narrow"/>
              <a:ea typeface="Arial Narrow"/>
              <a:cs typeface="Arial Narrow"/>
              <a:sym typeface="Arial Narrow"/>
            </a:endParaRPr>
          </a:p>
        </p:txBody>
      </p:sp>
      <p:grpSp>
        <p:nvGrpSpPr>
          <p:cNvPr id="2263" name="Google Shape;2263;p43"/>
          <p:cNvGrpSpPr/>
          <p:nvPr/>
        </p:nvGrpSpPr>
        <p:grpSpPr>
          <a:xfrm>
            <a:off x="2448322" y="74775"/>
            <a:ext cx="3446504" cy="276999"/>
            <a:chOff x="2448322" y="74775"/>
            <a:chExt cx="3446504" cy="276999"/>
          </a:xfrm>
        </p:grpSpPr>
        <p:sp>
          <p:nvSpPr>
            <p:cNvPr id="2264" name="Google Shape;2264;p4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65" name="Google Shape;2265;p43"/>
            <p:cNvCxnSpPr>
              <a:stCxn id="226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66" name="Google Shape;2266;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267" name="Google Shape;2267;p43"/>
          <p:cNvSpPr/>
          <p:nvPr/>
        </p:nvSpPr>
        <p:spPr>
          <a:xfrm>
            <a:off x="0" y="554904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68" name="Google Shape;2268;p43"/>
          <p:cNvGrpSpPr/>
          <p:nvPr/>
        </p:nvGrpSpPr>
        <p:grpSpPr>
          <a:xfrm>
            <a:off x="263756" y="5648928"/>
            <a:ext cx="3446504" cy="276999"/>
            <a:chOff x="2448322" y="74775"/>
            <a:chExt cx="3446504" cy="276999"/>
          </a:xfrm>
        </p:grpSpPr>
        <p:sp>
          <p:nvSpPr>
            <p:cNvPr id="2269" name="Google Shape;2269;p4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70" name="Google Shape;2270;p43"/>
            <p:cNvCxnSpPr>
              <a:stCxn id="226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71" name="Google Shape;2271;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2272" name="Google Shape;2272;p4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Pág..43 </a:t>
            </a:r>
            <a:endParaRPr sz="1050" b="1">
              <a:solidFill>
                <a:schemeClr val="dk1"/>
              </a:solidFill>
              <a:latin typeface="Arial Narrow"/>
              <a:ea typeface="Arial Narrow"/>
              <a:cs typeface="Arial Narrow"/>
              <a:sym typeface="Arial Narrow"/>
            </a:endParaRPr>
          </a:p>
        </p:txBody>
      </p:sp>
      <p:sp>
        <p:nvSpPr>
          <p:cNvPr id="2273" name="Google Shape;2273;p43"/>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Morbilidad materna extrema - MME</a:t>
            </a:r>
            <a:endParaRPr sz="1600" b="1">
              <a:solidFill>
                <a:srgbClr val="C00000"/>
              </a:solidFill>
              <a:latin typeface="Arial Narrow"/>
              <a:ea typeface="Arial Narrow"/>
              <a:cs typeface="Arial Narrow"/>
              <a:sym typeface="Arial Narrow"/>
            </a:endParaRPr>
          </a:p>
        </p:txBody>
      </p:sp>
      <p:grpSp>
        <p:nvGrpSpPr>
          <p:cNvPr id="2274" name="Google Shape;2274;p43"/>
          <p:cNvGrpSpPr/>
          <p:nvPr/>
        </p:nvGrpSpPr>
        <p:grpSpPr>
          <a:xfrm>
            <a:off x="2053097" y="6684285"/>
            <a:ext cx="757840" cy="646484"/>
            <a:chOff x="5227274" y="1274868"/>
            <a:chExt cx="757840" cy="646484"/>
          </a:xfrm>
        </p:grpSpPr>
        <p:sp>
          <p:nvSpPr>
            <p:cNvPr id="2275" name="Google Shape;2275;p43"/>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sz="1600" b="1">
                <a:solidFill>
                  <a:schemeClr val="dk1"/>
                </a:solidFill>
                <a:latin typeface="Arial Narrow"/>
                <a:ea typeface="Arial Narrow"/>
                <a:cs typeface="Arial Narrow"/>
                <a:sym typeface="Arial Narrow"/>
              </a:endParaRPr>
            </a:p>
          </p:txBody>
        </p:sp>
        <p:sp>
          <p:nvSpPr>
            <p:cNvPr id="2276" name="Google Shape;2276;p43"/>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2277" name="Google Shape;2277;p43"/>
          <p:cNvPicPr preferRelativeResize="0"/>
          <p:nvPr/>
        </p:nvPicPr>
        <p:blipFill rotWithShape="1">
          <a:blip r:embed="rId6">
            <a:alphaModFix/>
          </a:blip>
          <a:srcRect l="86761"/>
          <a:stretch/>
        </p:blipFill>
        <p:spPr>
          <a:xfrm>
            <a:off x="2172100" y="6089341"/>
            <a:ext cx="537606" cy="670512"/>
          </a:xfrm>
          <a:prstGeom prst="rect">
            <a:avLst/>
          </a:prstGeom>
          <a:noFill/>
          <a:ln>
            <a:noFill/>
          </a:ln>
        </p:spPr>
      </p:pic>
      <p:pic>
        <p:nvPicPr>
          <p:cNvPr id="2278" name="Google Shape;2278;p43"/>
          <p:cNvPicPr preferRelativeResize="0"/>
          <p:nvPr/>
        </p:nvPicPr>
        <p:blipFill rotWithShape="1">
          <a:blip r:embed="rId7">
            <a:alphaModFix/>
          </a:blip>
          <a:srcRect/>
          <a:stretch/>
        </p:blipFill>
        <p:spPr>
          <a:xfrm>
            <a:off x="470011" y="6092824"/>
            <a:ext cx="942975" cy="771525"/>
          </a:xfrm>
          <a:prstGeom prst="rect">
            <a:avLst/>
          </a:prstGeom>
          <a:noFill/>
          <a:ln>
            <a:noFill/>
          </a:ln>
        </p:spPr>
      </p:pic>
      <p:grpSp>
        <p:nvGrpSpPr>
          <p:cNvPr id="2279" name="Google Shape;2279;p43"/>
          <p:cNvGrpSpPr/>
          <p:nvPr/>
        </p:nvGrpSpPr>
        <p:grpSpPr>
          <a:xfrm>
            <a:off x="116195" y="6707570"/>
            <a:ext cx="1720560" cy="877901"/>
            <a:chOff x="-36884" y="7072716"/>
            <a:chExt cx="1305446" cy="877901"/>
          </a:xfrm>
        </p:grpSpPr>
        <p:sp>
          <p:nvSpPr>
            <p:cNvPr id="2280" name="Google Shape;2280;p43"/>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281" name="Google Shape;2281;p43"/>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a:t>
              </a:r>
              <a:endParaRPr sz="1600" b="1">
                <a:solidFill>
                  <a:schemeClr val="dk1"/>
                </a:solidFill>
                <a:latin typeface="Arial Narrow"/>
                <a:ea typeface="Arial Narrow"/>
                <a:cs typeface="Arial Narrow"/>
                <a:sym typeface="Arial Narrow"/>
              </a:endParaRPr>
            </a:p>
          </p:txBody>
        </p:sp>
        <p:sp>
          <p:nvSpPr>
            <p:cNvPr id="2282" name="Google Shape;2282;p43"/>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2283" name="Google Shape;2283;p43"/>
          <p:cNvGrpSpPr/>
          <p:nvPr/>
        </p:nvGrpSpPr>
        <p:grpSpPr>
          <a:xfrm>
            <a:off x="2352285" y="3135309"/>
            <a:ext cx="2203493" cy="1580707"/>
            <a:chOff x="-2126797" y="7102671"/>
            <a:chExt cx="1561980" cy="494356"/>
          </a:xfrm>
        </p:grpSpPr>
        <p:sp>
          <p:nvSpPr>
            <p:cNvPr id="2284" name="Google Shape;2284;p43"/>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2285" name="Google Shape;2285;p43"/>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37,8%</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54,1%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1,7%</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asegurado: 6,4%</a:t>
              </a:r>
              <a:endParaRPr sz="1200" b="1">
                <a:solidFill>
                  <a:schemeClr val="dk1"/>
                </a:solidFill>
                <a:latin typeface="Arial Narrow"/>
                <a:ea typeface="Arial Narrow"/>
                <a:cs typeface="Arial Narrow"/>
                <a:sym typeface="Arial Narrow"/>
              </a:endParaRPr>
            </a:p>
          </p:txBody>
        </p:sp>
      </p:grpSp>
      <p:sp>
        <p:nvSpPr>
          <p:cNvPr id="2286" name="Google Shape;2286;p43"/>
          <p:cNvSpPr/>
          <p:nvPr/>
        </p:nvSpPr>
        <p:spPr>
          <a:xfrm>
            <a:off x="778015" y="8118196"/>
            <a:ext cx="356964" cy="372311"/>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87" name="Google Shape;2287;p43"/>
          <p:cNvGrpSpPr/>
          <p:nvPr/>
        </p:nvGrpSpPr>
        <p:grpSpPr>
          <a:xfrm>
            <a:off x="-39943" y="7494269"/>
            <a:ext cx="3814052" cy="1628187"/>
            <a:chOff x="-39943" y="7494269"/>
            <a:chExt cx="3814052" cy="1628187"/>
          </a:xfrm>
        </p:grpSpPr>
        <p:grpSp>
          <p:nvGrpSpPr>
            <p:cNvPr id="2288" name="Google Shape;2288;p43"/>
            <p:cNvGrpSpPr/>
            <p:nvPr/>
          </p:nvGrpSpPr>
          <p:grpSpPr>
            <a:xfrm>
              <a:off x="-39943" y="7494269"/>
              <a:ext cx="3796415" cy="1570985"/>
              <a:chOff x="2127781" y="2180567"/>
              <a:chExt cx="3796415" cy="1570985"/>
            </a:xfrm>
          </p:grpSpPr>
          <p:sp>
            <p:nvSpPr>
              <p:cNvPr id="2289" name="Google Shape;2289;p43"/>
              <p:cNvSpPr/>
              <p:nvPr/>
            </p:nvSpPr>
            <p:spPr>
              <a:xfrm>
                <a:off x="3381915" y="2180567"/>
                <a:ext cx="2542281"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Trastornos Hipertensivos: </a:t>
                </a:r>
                <a:r>
                  <a:rPr lang="es-ES" sz="1600" b="1">
                    <a:solidFill>
                      <a:srgbClr val="C00000"/>
                    </a:solidFill>
                    <a:latin typeface="Arial Narrow"/>
                    <a:ea typeface="Arial Narrow"/>
                    <a:cs typeface="Arial Narrow"/>
                    <a:sym typeface="Arial Narrow"/>
                  </a:rPr>
                  <a:t>68,9%</a:t>
                </a:r>
                <a:endParaRPr sz="1600" b="1">
                  <a:solidFill>
                    <a:srgbClr val="C00000"/>
                  </a:solidFill>
                  <a:latin typeface="Arial Narrow"/>
                  <a:ea typeface="Arial Narrow"/>
                  <a:cs typeface="Arial Narrow"/>
                  <a:sym typeface="Arial Narrow"/>
                </a:endParaRPr>
              </a:p>
            </p:txBody>
          </p:sp>
          <p:pic>
            <p:nvPicPr>
              <p:cNvPr id="2290" name="Google Shape;2290;p43"/>
              <p:cNvPicPr preferRelativeResize="0"/>
              <p:nvPr/>
            </p:nvPicPr>
            <p:blipFill rotWithShape="1">
              <a:blip r:embed="rId8">
                <a:alphaModFix/>
              </a:blip>
              <a:srcRect/>
              <a:stretch/>
            </p:blipFill>
            <p:spPr>
              <a:xfrm>
                <a:off x="2283919" y="2344762"/>
                <a:ext cx="557405" cy="912116"/>
              </a:xfrm>
              <a:prstGeom prst="rect">
                <a:avLst/>
              </a:prstGeom>
              <a:noFill/>
              <a:ln>
                <a:noFill/>
              </a:ln>
            </p:spPr>
          </p:pic>
          <p:sp>
            <p:nvSpPr>
              <p:cNvPr id="2291" name="Google Shape;2291;p43"/>
              <p:cNvSpPr/>
              <p:nvPr/>
            </p:nvSpPr>
            <p:spPr>
              <a:xfrm>
                <a:off x="2127781" y="3197554"/>
                <a:ext cx="125413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Causas agrupadas de</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morbilidad materna</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extrema</a:t>
                </a:r>
                <a:endParaRPr sz="1000" b="1" u="sng">
                  <a:solidFill>
                    <a:srgbClr val="000000"/>
                  </a:solidFill>
                  <a:latin typeface="Arial Narrow"/>
                  <a:ea typeface="Arial Narrow"/>
                  <a:cs typeface="Arial Narrow"/>
                  <a:sym typeface="Arial Narrow"/>
                </a:endParaRPr>
              </a:p>
            </p:txBody>
          </p:sp>
        </p:grpSp>
        <p:sp>
          <p:nvSpPr>
            <p:cNvPr id="2292" name="Google Shape;2292;p43"/>
            <p:cNvSpPr/>
            <p:nvPr/>
          </p:nvSpPr>
          <p:spPr>
            <a:xfrm>
              <a:off x="1234406" y="8088130"/>
              <a:ext cx="2499154" cy="51019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Complicaciones</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hemorrágicas: </a:t>
              </a:r>
              <a:r>
                <a:rPr lang="es-ES" sz="1600" b="1">
                  <a:solidFill>
                    <a:srgbClr val="FF0000"/>
                  </a:solidFill>
                  <a:latin typeface="Arial Narrow"/>
                  <a:ea typeface="Arial Narrow"/>
                  <a:cs typeface="Arial Narrow"/>
                  <a:sym typeface="Arial Narrow"/>
                </a:rPr>
                <a:t>18,2%</a:t>
              </a:r>
              <a:endParaRPr sz="1600" b="1">
                <a:solidFill>
                  <a:srgbClr val="FF0000"/>
                </a:solidFill>
                <a:latin typeface="Arial Narrow"/>
                <a:ea typeface="Arial Narrow"/>
                <a:cs typeface="Arial Narrow"/>
                <a:sym typeface="Arial Narrow"/>
              </a:endParaRPr>
            </a:p>
          </p:txBody>
        </p:sp>
        <p:sp>
          <p:nvSpPr>
            <p:cNvPr id="2293" name="Google Shape;2293;p43"/>
            <p:cNvSpPr/>
            <p:nvPr/>
          </p:nvSpPr>
          <p:spPr>
            <a:xfrm>
              <a:off x="1231828" y="8674264"/>
              <a:ext cx="2542281" cy="448192"/>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Sepsis relacionada con el embarazo: </a:t>
              </a:r>
              <a:r>
                <a:rPr lang="es-ES" sz="1600" b="1">
                  <a:solidFill>
                    <a:srgbClr val="FF0000"/>
                  </a:solidFill>
                  <a:latin typeface="Arial Narrow"/>
                  <a:ea typeface="Arial Narrow"/>
                  <a:cs typeface="Arial Narrow"/>
                  <a:sym typeface="Arial Narrow"/>
                </a:rPr>
                <a:t>3,1%</a:t>
              </a:r>
              <a:endParaRPr/>
            </a:p>
          </p:txBody>
        </p:sp>
      </p:grpSp>
      <p:sp>
        <p:nvSpPr>
          <p:cNvPr id="2294" name="Google Shape;2294;p43"/>
          <p:cNvSpPr txBox="1"/>
          <p:nvPr/>
        </p:nvSpPr>
        <p:spPr>
          <a:xfrm>
            <a:off x="4821817" y="3683504"/>
            <a:ext cx="22412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Proporción de casos con 3 o más criterios </a:t>
            </a:r>
            <a:endParaRPr sz="1200" b="1">
              <a:solidFill>
                <a:schemeClr val="dk1"/>
              </a:solidFill>
              <a:latin typeface="Arial Narrow"/>
              <a:ea typeface="Arial Narrow"/>
              <a:cs typeface="Arial Narrow"/>
              <a:sym typeface="Arial Narrow"/>
            </a:endParaRPr>
          </a:p>
        </p:txBody>
      </p:sp>
      <p:sp>
        <p:nvSpPr>
          <p:cNvPr id="2295" name="Google Shape;2295;p43"/>
          <p:cNvSpPr txBox="1"/>
          <p:nvPr/>
        </p:nvSpPr>
        <p:spPr>
          <a:xfrm>
            <a:off x="5575176" y="4079573"/>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FFC000"/>
                </a:solidFill>
                <a:latin typeface="Arial Narrow"/>
                <a:ea typeface="Arial Narrow"/>
                <a:cs typeface="Arial Narrow"/>
                <a:sym typeface="Arial Narrow"/>
              </a:rPr>
              <a:t>15,4%</a:t>
            </a:r>
            <a:endParaRPr/>
          </a:p>
        </p:txBody>
      </p:sp>
      <p:cxnSp>
        <p:nvCxnSpPr>
          <p:cNvPr id="2296" name="Google Shape;2296;p43"/>
          <p:cNvCxnSpPr/>
          <p:nvPr/>
        </p:nvCxnSpPr>
        <p:spPr>
          <a:xfrm rot="10800000">
            <a:off x="4895020" y="3526058"/>
            <a:ext cx="2154764" cy="0"/>
          </a:xfrm>
          <a:prstGeom prst="straightConnector1">
            <a:avLst/>
          </a:prstGeom>
          <a:noFill/>
          <a:ln w="9525" cap="flat" cmpd="sng">
            <a:solidFill>
              <a:srgbClr val="002060"/>
            </a:solidFill>
            <a:prstDash val="solid"/>
            <a:round/>
            <a:headEnd type="none" w="sm" len="sm"/>
            <a:tailEnd type="oval" w="med" len="med"/>
          </a:ln>
        </p:spPr>
      </p:cxnSp>
      <p:sp>
        <p:nvSpPr>
          <p:cNvPr id="2297" name="Google Shape;2297;p43"/>
          <p:cNvSpPr txBox="1"/>
          <p:nvPr/>
        </p:nvSpPr>
        <p:spPr>
          <a:xfrm>
            <a:off x="4831563" y="2993764"/>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MME</a:t>
            </a:r>
            <a:endParaRPr sz="1200" b="1">
              <a:solidFill>
                <a:schemeClr val="dk1"/>
              </a:solidFill>
              <a:latin typeface="Arial Narrow"/>
              <a:ea typeface="Arial Narrow"/>
              <a:cs typeface="Arial Narrow"/>
              <a:sym typeface="Arial Narrow"/>
            </a:endParaRPr>
          </a:p>
        </p:txBody>
      </p:sp>
      <p:sp>
        <p:nvSpPr>
          <p:cNvPr id="2298" name="Google Shape;2298;p43"/>
          <p:cNvSpPr txBox="1"/>
          <p:nvPr/>
        </p:nvSpPr>
        <p:spPr>
          <a:xfrm>
            <a:off x="5622590" y="3187504"/>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67,2%</a:t>
            </a:r>
            <a:endParaRPr/>
          </a:p>
        </p:txBody>
      </p:sp>
      <p:cxnSp>
        <p:nvCxnSpPr>
          <p:cNvPr id="2299" name="Google Shape;2299;p43"/>
          <p:cNvCxnSpPr/>
          <p:nvPr/>
        </p:nvCxnSpPr>
        <p:spPr>
          <a:xfrm rot="10800000">
            <a:off x="4865040" y="2974289"/>
            <a:ext cx="2154764" cy="0"/>
          </a:xfrm>
          <a:prstGeom prst="straightConnector1">
            <a:avLst/>
          </a:prstGeom>
          <a:noFill/>
          <a:ln w="9525" cap="flat" cmpd="sng">
            <a:solidFill>
              <a:srgbClr val="002060"/>
            </a:solidFill>
            <a:prstDash val="solid"/>
            <a:round/>
            <a:headEnd type="none" w="sm" len="sm"/>
            <a:tailEnd type="oval" w="med" len="med"/>
          </a:ln>
        </p:spPr>
      </p:cxnSp>
      <p:grpSp>
        <p:nvGrpSpPr>
          <p:cNvPr id="2300" name="Google Shape;2300;p43"/>
          <p:cNvGrpSpPr/>
          <p:nvPr/>
        </p:nvGrpSpPr>
        <p:grpSpPr>
          <a:xfrm>
            <a:off x="3754394" y="5641233"/>
            <a:ext cx="3446504" cy="276999"/>
            <a:chOff x="2448322" y="74775"/>
            <a:chExt cx="3446504" cy="276999"/>
          </a:xfrm>
        </p:grpSpPr>
        <p:sp>
          <p:nvSpPr>
            <p:cNvPr id="2301" name="Google Shape;2301;p4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02" name="Google Shape;2302;p43"/>
            <p:cNvCxnSpPr>
              <a:stCxn id="23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03" name="Google Shape;2303;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304" name="Google Shape;2304;p43"/>
          <p:cNvSpPr/>
          <p:nvPr/>
        </p:nvSpPr>
        <p:spPr>
          <a:xfrm>
            <a:off x="3918671" y="6075468"/>
            <a:ext cx="3158190"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Protocolo fue actualizado en 2023; los casos se reportan con un criterio excepto en sepsis. Se clasifican en relacionados con: -disfunción de órgano, -enfermedad específica, -el manejo. Los seguimientos luego del alta se ajustaron a los 7, 14 21 y 28 días.</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a:t>
            </a:r>
            <a:r>
              <a:rPr lang="es-ES" sz="1200" b="1">
                <a:solidFill>
                  <a:schemeClr val="dk1"/>
                </a:solidFill>
                <a:latin typeface="Arial Narrow"/>
                <a:ea typeface="Arial Narrow"/>
                <a:cs typeface="Arial Narrow"/>
                <a:sym typeface="Arial Narrow"/>
              </a:rPr>
              <a:t>súper inmediata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lang="es-ES" sz="1200" b="1">
                <a:solidFill>
                  <a:schemeClr val="dk1"/>
                </a:solidFill>
                <a:latin typeface="Arial Narrow"/>
                <a:ea typeface="Arial Narrow"/>
                <a:cs typeface="Arial Narrow"/>
                <a:sym typeface="Arial Narrow"/>
              </a:rPr>
              <a:t>pre-eclampsia severa, -eclampsia y -hemorragia obstétrica severa.</a:t>
            </a:r>
            <a:endParaRPr sz="1200" b="1">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p:txBody>
      </p:sp>
      <p:cxnSp>
        <p:nvCxnSpPr>
          <p:cNvPr id="2305" name="Google Shape;2305;p43"/>
          <p:cNvCxnSpPr/>
          <p:nvPr/>
        </p:nvCxnSpPr>
        <p:spPr>
          <a:xfrm rot="10800000">
            <a:off x="4902070" y="4426953"/>
            <a:ext cx="2154764" cy="0"/>
          </a:xfrm>
          <a:prstGeom prst="straightConnector1">
            <a:avLst/>
          </a:prstGeom>
          <a:noFill/>
          <a:ln w="9525" cap="flat" cmpd="sng">
            <a:solidFill>
              <a:srgbClr val="002060"/>
            </a:solidFill>
            <a:prstDash val="solid"/>
            <a:round/>
            <a:headEnd type="none" w="sm" len="sm"/>
            <a:tailEnd type="oval" w="med" len="med"/>
          </a:ln>
        </p:spPr>
      </p:cxnSp>
      <p:sp>
        <p:nvSpPr>
          <p:cNvPr id="2306" name="Google Shape;2306;p43"/>
          <p:cNvSpPr txBox="1"/>
          <p:nvPr/>
        </p:nvSpPr>
        <p:spPr>
          <a:xfrm>
            <a:off x="4902982" y="4618195"/>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Índice de letalidad</a:t>
            </a:r>
            <a:endParaRPr sz="1200" b="1">
              <a:solidFill>
                <a:schemeClr val="dk1"/>
              </a:solidFill>
              <a:latin typeface="Arial Narrow"/>
              <a:ea typeface="Arial Narrow"/>
              <a:cs typeface="Arial Narrow"/>
              <a:sym typeface="Arial Narrow"/>
            </a:endParaRPr>
          </a:p>
        </p:txBody>
      </p:sp>
      <p:sp>
        <p:nvSpPr>
          <p:cNvPr id="2307" name="Google Shape;2307;p43"/>
          <p:cNvSpPr txBox="1"/>
          <p:nvPr/>
        </p:nvSpPr>
        <p:spPr>
          <a:xfrm>
            <a:off x="5309292" y="4871409"/>
            <a:ext cx="1428596"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00B050"/>
                </a:solidFill>
                <a:latin typeface="Arial Narrow"/>
                <a:ea typeface="Arial Narrow"/>
                <a:cs typeface="Arial Narrow"/>
                <a:sym typeface="Arial Narrow"/>
              </a:rPr>
              <a:t>0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muertes maternas)</a:t>
            </a:r>
            <a:endParaRPr sz="1100" b="1">
              <a:solidFill>
                <a:srgbClr val="00B050"/>
              </a:solidFill>
              <a:latin typeface="Arial Narrow"/>
              <a:ea typeface="Arial Narrow"/>
              <a:cs typeface="Arial Narrow"/>
              <a:sym typeface="Arial Narrow"/>
            </a:endParaRPr>
          </a:p>
        </p:txBody>
      </p:sp>
      <p:pic>
        <p:nvPicPr>
          <p:cNvPr id="2308" name="Google Shape;2308;p43"/>
          <p:cNvPicPr preferRelativeResize="0"/>
          <p:nvPr/>
        </p:nvPicPr>
        <p:blipFill rotWithShape="1">
          <a:blip r:embed="rId9">
            <a:alphaModFix/>
          </a:blip>
          <a:srcRect/>
          <a:stretch/>
        </p:blipFill>
        <p:spPr>
          <a:xfrm>
            <a:off x="2321246" y="541891"/>
            <a:ext cx="4574728" cy="226712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pic>
        <p:nvPicPr>
          <p:cNvPr id="2314" name="Google Shape;2314;p44"/>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2315" name="Google Shape;2315;p44"/>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316" name="Google Shape;2316;p44"/>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grpSp>
        <p:nvGrpSpPr>
          <p:cNvPr id="2317" name="Google Shape;2317;p44"/>
          <p:cNvGrpSpPr/>
          <p:nvPr/>
        </p:nvGrpSpPr>
        <p:grpSpPr>
          <a:xfrm>
            <a:off x="179214" y="4211960"/>
            <a:ext cx="1892650" cy="488476"/>
            <a:chOff x="2397524" y="3379972"/>
            <a:chExt cx="4508500" cy="904875"/>
          </a:xfrm>
        </p:grpSpPr>
        <p:pic>
          <p:nvPicPr>
            <p:cNvPr id="2318" name="Google Shape;2318;p4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319" name="Google Shape;2319;p4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72</a:t>
              </a:r>
              <a:endParaRPr sz="2000" b="1">
                <a:solidFill>
                  <a:schemeClr val="dk1"/>
                </a:solidFill>
                <a:latin typeface="Arial Narrow"/>
                <a:ea typeface="Arial Narrow"/>
                <a:cs typeface="Arial Narrow"/>
                <a:sym typeface="Arial Narrow"/>
              </a:endParaRPr>
            </a:p>
          </p:txBody>
        </p:sp>
      </p:grpSp>
      <p:grpSp>
        <p:nvGrpSpPr>
          <p:cNvPr id="2320" name="Google Shape;2320;p44"/>
          <p:cNvGrpSpPr/>
          <p:nvPr/>
        </p:nvGrpSpPr>
        <p:grpSpPr>
          <a:xfrm>
            <a:off x="2448322" y="46529"/>
            <a:ext cx="3446504" cy="276999"/>
            <a:chOff x="2448322" y="74775"/>
            <a:chExt cx="3446504" cy="276999"/>
          </a:xfrm>
        </p:grpSpPr>
        <p:sp>
          <p:nvSpPr>
            <p:cNvPr id="2321" name="Google Shape;2321;p4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22" name="Google Shape;2322;p44"/>
            <p:cNvCxnSpPr>
              <a:stCxn id="232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23" name="Google Shape;2323;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324" name="Google Shape;2324;p4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Pág..44 </a:t>
            </a:r>
            <a:endParaRPr sz="1050" b="1">
              <a:solidFill>
                <a:schemeClr val="dk1"/>
              </a:solidFill>
              <a:latin typeface="Arial Narrow"/>
              <a:ea typeface="Arial Narrow"/>
              <a:cs typeface="Arial Narrow"/>
              <a:sym typeface="Arial Narrow"/>
            </a:endParaRPr>
          </a:p>
        </p:txBody>
      </p:sp>
      <p:sp>
        <p:nvSpPr>
          <p:cNvPr id="2325" name="Google Shape;2325;p44"/>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perinatal y neonatal tardía MPNNT</a:t>
            </a:r>
            <a:endParaRPr sz="1600" b="1">
              <a:solidFill>
                <a:srgbClr val="C00000"/>
              </a:solidFill>
              <a:latin typeface="Arial Narrow"/>
              <a:ea typeface="Arial Narrow"/>
              <a:cs typeface="Arial Narrow"/>
              <a:sym typeface="Arial Narrow"/>
            </a:endParaRPr>
          </a:p>
        </p:txBody>
      </p:sp>
      <p:grpSp>
        <p:nvGrpSpPr>
          <p:cNvPr id="2326" name="Google Shape;2326;p44"/>
          <p:cNvGrpSpPr/>
          <p:nvPr/>
        </p:nvGrpSpPr>
        <p:grpSpPr>
          <a:xfrm>
            <a:off x="4521236" y="4860032"/>
            <a:ext cx="757840" cy="1359035"/>
            <a:chOff x="4830630" y="3075226"/>
            <a:chExt cx="757840" cy="1359035"/>
          </a:xfrm>
        </p:grpSpPr>
        <p:grpSp>
          <p:nvGrpSpPr>
            <p:cNvPr id="2327" name="Google Shape;2327;p44"/>
            <p:cNvGrpSpPr/>
            <p:nvPr/>
          </p:nvGrpSpPr>
          <p:grpSpPr>
            <a:xfrm>
              <a:off x="4830630" y="3554337"/>
              <a:ext cx="757840" cy="879924"/>
              <a:chOff x="5227274" y="1274868"/>
              <a:chExt cx="757840" cy="879924"/>
            </a:xfrm>
          </p:grpSpPr>
          <p:sp>
            <p:nvSpPr>
              <p:cNvPr id="2328" name="Google Shape;2328;p44"/>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a:t>
                </a:r>
                <a:endParaRPr sz="1600" b="1">
                  <a:solidFill>
                    <a:schemeClr val="dk1"/>
                  </a:solidFill>
                  <a:latin typeface="Arial Narrow"/>
                  <a:ea typeface="Arial Narrow"/>
                  <a:cs typeface="Arial Narrow"/>
                  <a:sym typeface="Arial Narrow"/>
                </a:endParaRPr>
              </a:p>
            </p:txBody>
          </p:sp>
          <p:sp>
            <p:nvSpPr>
              <p:cNvPr id="2329" name="Google Shape;2329;p44"/>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330" name="Google Shape;2330;p44"/>
              <p:cNvSpPr/>
              <p:nvPr/>
            </p:nvSpPr>
            <p:spPr>
              <a:xfrm>
                <a:off x="5286277" y="1877793"/>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pic>
          <p:nvPicPr>
            <p:cNvPr id="2331" name="Google Shape;2331;p44"/>
            <p:cNvPicPr preferRelativeResize="0"/>
            <p:nvPr/>
          </p:nvPicPr>
          <p:blipFill rotWithShape="1">
            <a:blip r:embed="rId6">
              <a:alphaModFix/>
            </a:blip>
            <a:srcRect l="86761"/>
            <a:stretch/>
          </p:blipFill>
          <p:spPr>
            <a:xfrm>
              <a:off x="4977133" y="3075226"/>
              <a:ext cx="409613" cy="510877"/>
            </a:xfrm>
            <a:prstGeom prst="rect">
              <a:avLst/>
            </a:prstGeom>
            <a:noFill/>
            <a:ln>
              <a:noFill/>
            </a:ln>
          </p:spPr>
        </p:pic>
      </p:grpSp>
      <p:grpSp>
        <p:nvGrpSpPr>
          <p:cNvPr id="2332" name="Google Shape;2332;p44"/>
          <p:cNvGrpSpPr/>
          <p:nvPr/>
        </p:nvGrpSpPr>
        <p:grpSpPr>
          <a:xfrm>
            <a:off x="5540226" y="4886454"/>
            <a:ext cx="1660672" cy="1091421"/>
            <a:chOff x="5476980" y="2996813"/>
            <a:chExt cx="1660672" cy="1091421"/>
          </a:xfrm>
        </p:grpSpPr>
        <p:pic>
          <p:nvPicPr>
            <p:cNvPr id="2333" name="Google Shape;2333;p44"/>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2334" name="Google Shape;2334;p44"/>
            <p:cNvGrpSpPr/>
            <p:nvPr/>
          </p:nvGrpSpPr>
          <p:grpSpPr>
            <a:xfrm>
              <a:off x="5476980" y="3314759"/>
              <a:ext cx="1660672" cy="773475"/>
              <a:chOff x="-303585" y="7072716"/>
              <a:chExt cx="1731490" cy="773475"/>
            </a:xfrm>
          </p:grpSpPr>
          <p:sp>
            <p:nvSpPr>
              <p:cNvPr id="2335" name="Google Shape;2335;p44"/>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336" name="Google Shape;2336;p44"/>
              <p:cNvSpPr/>
              <p:nvPr/>
            </p:nvSpPr>
            <p:spPr>
              <a:xfrm>
                <a:off x="-303585" y="7502904"/>
                <a:ext cx="1731490" cy="343287"/>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91,6% </a:t>
                </a:r>
                <a:r>
                  <a:rPr lang="es-ES" sz="1100" b="1">
                    <a:solidFill>
                      <a:schemeClr val="dk1"/>
                    </a:solidFill>
                    <a:latin typeface="Arial Narrow"/>
                    <a:ea typeface="Arial Narrow"/>
                    <a:cs typeface="Arial Narrow"/>
                    <a:sym typeface="Arial Narrow"/>
                  </a:rPr>
                  <a:t>(66 casos)</a:t>
                </a:r>
                <a:endParaRPr sz="1100" b="1">
                  <a:solidFill>
                    <a:schemeClr val="dk1"/>
                  </a:solidFill>
                  <a:latin typeface="Arial Narrow"/>
                  <a:ea typeface="Arial Narrow"/>
                  <a:cs typeface="Arial Narrow"/>
                  <a:sym typeface="Arial Narrow"/>
                </a:endParaRPr>
              </a:p>
            </p:txBody>
          </p:sp>
        </p:grpSp>
      </p:grpSp>
      <p:pic>
        <p:nvPicPr>
          <p:cNvPr id="2337" name="Google Shape;2337;p44"/>
          <p:cNvPicPr preferRelativeResize="0"/>
          <p:nvPr/>
        </p:nvPicPr>
        <p:blipFill rotWithShape="1">
          <a:blip r:embed="rId8">
            <a:alphaModFix/>
          </a:blip>
          <a:srcRect/>
          <a:stretch/>
        </p:blipFill>
        <p:spPr>
          <a:xfrm>
            <a:off x="493855" y="5621107"/>
            <a:ext cx="933450" cy="751093"/>
          </a:xfrm>
          <a:prstGeom prst="rect">
            <a:avLst/>
          </a:prstGeom>
          <a:noFill/>
          <a:ln>
            <a:noFill/>
          </a:ln>
        </p:spPr>
      </p:pic>
      <p:grpSp>
        <p:nvGrpSpPr>
          <p:cNvPr id="2338" name="Google Shape;2338;p44"/>
          <p:cNvGrpSpPr/>
          <p:nvPr/>
        </p:nvGrpSpPr>
        <p:grpSpPr>
          <a:xfrm>
            <a:off x="125068" y="6356837"/>
            <a:ext cx="1761059" cy="1255376"/>
            <a:chOff x="-33250" y="7025498"/>
            <a:chExt cx="1336174" cy="1146159"/>
          </a:xfrm>
        </p:grpSpPr>
        <p:sp>
          <p:nvSpPr>
            <p:cNvPr id="2339" name="Google Shape;2339;p44"/>
            <p:cNvSpPr txBox="1"/>
            <p:nvPr/>
          </p:nvSpPr>
          <p:spPr>
            <a:xfrm>
              <a:off x="14082" y="702549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340" name="Google Shape;2340;p44"/>
            <p:cNvSpPr/>
            <p:nvPr/>
          </p:nvSpPr>
          <p:spPr>
            <a:xfrm>
              <a:off x="-33250" y="7240450"/>
              <a:ext cx="1336174" cy="93120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52,8% - 38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41,7% - 30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afiliado</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5,6% - 4 casos</a:t>
              </a:r>
              <a:endParaRPr sz="1100" b="1">
                <a:solidFill>
                  <a:schemeClr val="dk1"/>
                </a:solidFill>
                <a:latin typeface="Arial Narrow"/>
                <a:ea typeface="Arial Narrow"/>
                <a:cs typeface="Arial Narrow"/>
                <a:sym typeface="Arial Narrow"/>
              </a:endParaRPr>
            </a:p>
          </p:txBody>
        </p:sp>
      </p:grpSp>
      <p:sp>
        <p:nvSpPr>
          <p:cNvPr id="2341" name="Google Shape;2341;p44"/>
          <p:cNvSpPr txBox="1"/>
          <p:nvPr/>
        </p:nvSpPr>
        <p:spPr>
          <a:xfrm>
            <a:off x="0" y="4716016"/>
            <a:ext cx="218073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FF0000"/>
                </a:solidFill>
                <a:latin typeface="Arial Narrow"/>
                <a:ea typeface="Arial Narrow"/>
                <a:cs typeface="Arial Narrow"/>
                <a:sym typeface="Arial Narrow"/>
              </a:rPr>
              <a:t>No hubo variación porcentual con respecto al mismo periodo del año anterior. </a:t>
            </a:r>
            <a:endParaRPr sz="1400" b="1">
              <a:solidFill>
                <a:srgbClr val="FF0000"/>
              </a:solidFill>
              <a:latin typeface="Arial Narrow"/>
              <a:ea typeface="Arial Narrow"/>
              <a:cs typeface="Arial Narrow"/>
              <a:sym typeface="Arial Narrow"/>
            </a:endParaRPr>
          </a:p>
        </p:txBody>
      </p:sp>
      <p:sp>
        <p:nvSpPr>
          <p:cNvPr id="2342" name="Google Shape;2342;p44"/>
          <p:cNvSpPr/>
          <p:nvPr/>
        </p:nvSpPr>
        <p:spPr>
          <a:xfrm>
            <a:off x="2186603" y="4469505"/>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43" name="Google Shape;2343;p44"/>
          <p:cNvGrpSpPr/>
          <p:nvPr/>
        </p:nvGrpSpPr>
        <p:grpSpPr>
          <a:xfrm>
            <a:off x="44269" y="7612216"/>
            <a:ext cx="1832623" cy="1483932"/>
            <a:chOff x="1979044" y="5443169"/>
            <a:chExt cx="1832623" cy="1483932"/>
          </a:xfrm>
        </p:grpSpPr>
        <p:pic>
          <p:nvPicPr>
            <p:cNvPr id="2344" name="Google Shape;2344;p44"/>
            <p:cNvPicPr preferRelativeResize="0"/>
            <p:nvPr/>
          </p:nvPicPr>
          <p:blipFill rotWithShape="1">
            <a:blip r:embed="rId9">
              <a:alphaModFix/>
            </a:blip>
            <a:srcRect/>
            <a:stretch/>
          </p:blipFill>
          <p:spPr>
            <a:xfrm>
              <a:off x="2567526" y="5443169"/>
              <a:ext cx="529058" cy="612280"/>
            </a:xfrm>
            <a:prstGeom prst="rect">
              <a:avLst/>
            </a:prstGeom>
            <a:noFill/>
            <a:ln>
              <a:noFill/>
            </a:ln>
          </p:spPr>
        </p:pic>
        <p:grpSp>
          <p:nvGrpSpPr>
            <p:cNvPr id="2345" name="Google Shape;2345;p44"/>
            <p:cNvGrpSpPr/>
            <p:nvPr/>
          </p:nvGrpSpPr>
          <p:grpSpPr>
            <a:xfrm>
              <a:off x="1979044" y="5875217"/>
              <a:ext cx="1832623" cy="1051884"/>
              <a:chOff x="4697795" y="895031"/>
              <a:chExt cx="1832623" cy="1051884"/>
            </a:xfrm>
          </p:grpSpPr>
          <p:sp>
            <p:nvSpPr>
              <p:cNvPr id="2346" name="Google Shape;2346;p44"/>
              <p:cNvSpPr/>
              <p:nvPr/>
            </p:nvSpPr>
            <p:spPr>
              <a:xfrm>
                <a:off x="4697795" y="1356697"/>
                <a:ext cx="1832623" cy="590218"/>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rgbClr val="7030A0"/>
                    </a:solidFill>
                    <a:latin typeface="Arial Narrow"/>
                    <a:ea typeface="Arial Narrow"/>
                    <a:cs typeface="Arial Narrow"/>
                    <a:sym typeface="Arial Narrow"/>
                  </a:rPr>
                  <a:t>Fetales: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Ante parto 79% (38) </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 Intra parto 21% (10)</a:t>
                </a:r>
                <a:endParaRPr sz="1100" b="1">
                  <a:solidFill>
                    <a:schemeClr val="dk1"/>
                  </a:solidFill>
                  <a:latin typeface="Arial Narrow"/>
                  <a:ea typeface="Arial Narrow"/>
                  <a:cs typeface="Arial Narrow"/>
                  <a:sym typeface="Arial Narrow"/>
                </a:endParaRPr>
              </a:p>
            </p:txBody>
          </p:sp>
          <p:sp>
            <p:nvSpPr>
              <p:cNvPr id="2347" name="Google Shape;2347;p44"/>
              <p:cNvSpPr/>
              <p:nvPr/>
            </p:nvSpPr>
            <p:spPr>
              <a:xfrm>
                <a:off x="4697795" y="895031"/>
                <a:ext cx="181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Momento de ocurrencia </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 la muerte</a:t>
                </a:r>
                <a:endParaRPr sz="1200" b="1" u="sng">
                  <a:solidFill>
                    <a:srgbClr val="000000"/>
                  </a:solidFill>
                  <a:latin typeface="Arial Narrow"/>
                  <a:ea typeface="Arial Narrow"/>
                  <a:cs typeface="Arial Narrow"/>
                  <a:sym typeface="Arial Narrow"/>
                </a:endParaRPr>
              </a:p>
            </p:txBody>
          </p:sp>
        </p:grpSp>
      </p:grpSp>
      <p:grpSp>
        <p:nvGrpSpPr>
          <p:cNvPr id="2348" name="Google Shape;2348;p44"/>
          <p:cNvGrpSpPr/>
          <p:nvPr/>
        </p:nvGrpSpPr>
        <p:grpSpPr>
          <a:xfrm>
            <a:off x="2505747" y="4559503"/>
            <a:ext cx="3446504" cy="276999"/>
            <a:chOff x="2448322" y="74775"/>
            <a:chExt cx="3446504" cy="276999"/>
          </a:xfrm>
        </p:grpSpPr>
        <p:sp>
          <p:nvSpPr>
            <p:cNvPr id="2349" name="Google Shape;2349;p4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50" name="Google Shape;2350;p44"/>
            <p:cNvCxnSpPr>
              <a:stCxn id="234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51" name="Google Shape;2351;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2352" name="Google Shape;2352;p44"/>
          <p:cNvSpPr txBox="1"/>
          <p:nvPr/>
        </p:nvSpPr>
        <p:spPr>
          <a:xfrm>
            <a:off x="2153639" y="5534526"/>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neonatal tardía</a:t>
            </a:r>
            <a:endParaRPr/>
          </a:p>
        </p:txBody>
      </p:sp>
      <p:sp>
        <p:nvSpPr>
          <p:cNvPr id="2353" name="Google Shape;2353;p44"/>
          <p:cNvSpPr txBox="1"/>
          <p:nvPr/>
        </p:nvSpPr>
        <p:spPr>
          <a:xfrm>
            <a:off x="2206193" y="5653861"/>
            <a:ext cx="20716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1,9 muertes por cada 1000 nacidos vivos y muertos (10/5.358) *1000</a:t>
            </a:r>
            <a:endParaRPr sz="1200" b="1">
              <a:solidFill>
                <a:srgbClr val="C00000"/>
              </a:solidFill>
              <a:latin typeface="Arial Narrow"/>
              <a:ea typeface="Arial Narrow"/>
              <a:cs typeface="Arial Narrow"/>
              <a:sym typeface="Arial Narrow"/>
            </a:endParaRPr>
          </a:p>
        </p:txBody>
      </p:sp>
      <p:sp>
        <p:nvSpPr>
          <p:cNvPr id="2354" name="Google Shape;2354;p44"/>
          <p:cNvSpPr txBox="1"/>
          <p:nvPr/>
        </p:nvSpPr>
        <p:spPr>
          <a:xfrm>
            <a:off x="2032035" y="4886454"/>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perinatal</a:t>
            </a:r>
            <a:endParaRPr sz="1100" b="1">
              <a:solidFill>
                <a:schemeClr val="dk1"/>
              </a:solidFill>
              <a:latin typeface="Arial Narrow"/>
              <a:ea typeface="Arial Narrow"/>
              <a:cs typeface="Arial Narrow"/>
              <a:sym typeface="Arial Narrow"/>
            </a:endParaRPr>
          </a:p>
        </p:txBody>
      </p:sp>
      <p:sp>
        <p:nvSpPr>
          <p:cNvPr id="2355" name="Google Shape;2355;p44"/>
          <p:cNvSpPr txBox="1"/>
          <p:nvPr/>
        </p:nvSpPr>
        <p:spPr>
          <a:xfrm>
            <a:off x="2279929" y="5005789"/>
            <a:ext cx="19123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11,6 muertes por cada 1000 nacidos vivos y muertos (62/5.358) *1000</a:t>
            </a:r>
            <a:endParaRPr sz="1200" b="1">
              <a:solidFill>
                <a:srgbClr val="C00000"/>
              </a:solidFill>
              <a:latin typeface="Arial Narrow"/>
              <a:ea typeface="Arial Narrow"/>
              <a:cs typeface="Arial Narrow"/>
              <a:sym typeface="Arial Narrow"/>
            </a:endParaRPr>
          </a:p>
        </p:txBody>
      </p:sp>
      <p:pic>
        <p:nvPicPr>
          <p:cNvPr id="2356" name="Google Shape;2356;p44"/>
          <p:cNvPicPr preferRelativeResize="0"/>
          <p:nvPr/>
        </p:nvPicPr>
        <p:blipFill rotWithShape="1">
          <a:blip r:embed="rId10">
            <a:alphaModFix/>
          </a:blip>
          <a:srcRect/>
          <a:stretch/>
        </p:blipFill>
        <p:spPr>
          <a:xfrm>
            <a:off x="2426720" y="373917"/>
            <a:ext cx="4180652" cy="1482707"/>
          </a:xfrm>
          <a:prstGeom prst="rect">
            <a:avLst/>
          </a:prstGeom>
          <a:noFill/>
          <a:ln>
            <a:noFill/>
          </a:ln>
        </p:spPr>
      </p:pic>
      <p:pic>
        <p:nvPicPr>
          <p:cNvPr id="2357" name="Google Shape;2357;p44"/>
          <p:cNvPicPr preferRelativeResize="0"/>
          <p:nvPr/>
        </p:nvPicPr>
        <p:blipFill rotWithShape="1">
          <a:blip r:embed="rId11">
            <a:alphaModFix/>
          </a:blip>
          <a:srcRect/>
          <a:stretch/>
        </p:blipFill>
        <p:spPr>
          <a:xfrm>
            <a:off x="2411922" y="1893221"/>
            <a:ext cx="4376949" cy="489575"/>
          </a:xfrm>
          <a:prstGeom prst="rect">
            <a:avLst/>
          </a:prstGeom>
          <a:noFill/>
          <a:ln>
            <a:noFill/>
          </a:ln>
        </p:spPr>
      </p:pic>
      <p:pic>
        <p:nvPicPr>
          <p:cNvPr id="2358" name="Google Shape;2358;p44"/>
          <p:cNvPicPr preferRelativeResize="0"/>
          <p:nvPr/>
        </p:nvPicPr>
        <p:blipFill rotWithShape="1">
          <a:blip r:embed="rId12">
            <a:alphaModFix/>
          </a:blip>
          <a:srcRect/>
          <a:stretch/>
        </p:blipFill>
        <p:spPr>
          <a:xfrm>
            <a:off x="2479190" y="2384537"/>
            <a:ext cx="4254112" cy="1598331"/>
          </a:xfrm>
          <a:prstGeom prst="rect">
            <a:avLst/>
          </a:prstGeom>
          <a:noFill/>
          <a:ln>
            <a:noFill/>
          </a:ln>
        </p:spPr>
      </p:pic>
      <p:pic>
        <p:nvPicPr>
          <p:cNvPr id="2359" name="Google Shape;2359;p44"/>
          <p:cNvPicPr preferRelativeResize="0"/>
          <p:nvPr/>
        </p:nvPicPr>
        <p:blipFill rotWithShape="1">
          <a:blip r:embed="rId13">
            <a:alphaModFix/>
          </a:blip>
          <a:srcRect/>
          <a:stretch/>
        </p:blipFill>
        <p:spPr>
          <a:xfrm>
            <a:off x="2409716" y="3975059"/>
            <a:ext cx="4320115" cy="484837"/>
          </a:xfrm>
          <a:prstGeom prst="rect">
            <a:avLst/>
          </a:prstGeom>
          <a:noFill/>
          <a:ln>
            <a:noFill/>
          </a:ln>
        </p:spPr>
      </p:pic>
      <p:pic>
        <p:nvPicPr>
          <p:cNvPr id="2360" name="Google Shape;2360;p44"/>
          <p:cNvPicPr preferRelativeResize="0"/>
          <p:nvPr/>
        </p:nvPicPr>
        <p:blipFill rotWithShape="1">
          <a:blip r:embed="rId14">
            <a:alphaModFix/>
          </a:blip>
          <a:srcRect/>
          <a:stretch/>
        </p:blipFill>
        <p:spPr>
          <a:xfrm>
            <a:off x="2592338" y="6404390"/>
            <a:ext cx="3693821" cy="270566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pic>
        <p:nvPicPr>
          <p:cNvPr id="2366" name="Google Shape;2366;p45"/>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2367" name="Google Shape;2367;p45"/>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368" name="Google Shape;2368;p45"/>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grpSp>
        <p:nvGrpSpPr>
          <p:cNvPr id="2369" name="Google Shape;2369;p45"/>
          <p:cNvGrpSpPr/>
          <p:nvPr/>
        </p:nvGrpSpPr>
        <p:grpSpPr>
          <a:xfrm>
            <a:off x="179214" y="4211960"/>
            <a:ext cx="1892650" cy="488476"/>
            <a:chOff x="2397524" y="3379972"/>
            <a:chExt cx="4508500" cy="904875"/>
          </a:xfrm>
        </p:grpSpPr>
        <p:pic>
          <p:nvPicPr>
            <p:cNvPr id="2370" name="Google Shape;2370;p45"/>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371" name="Google Shape;2371;p45"/>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239</a:t>
              </a:r>
              <a:endParaRPr sz="2000" b="1">
                <a:solidFill>
                  <a:schemeClr val="dk1"/>
                </a:solidFill>
                <a:latin typeface="Arial Narrow"/>
                <a:ea typeface="Arial Narrow"/>
                <a:cs typeface="Arial Narrow"/>
                <a:sym typeface="Arial Narrow"/>
              </a:endParaRPr>
            </a:p>
          </p:txBody>
        </p:sp>
      </p:grpSp>
      <p:grpSp>
        <p:nvGrpSpPr>
          <p:cNvPr id="2372" name="Google Shape;2372;p45"/>
          <p:cNvGrpSpPr/>
          <p:nvPr/>
        </p:nvGrpSpPr>
        <p:grpSpPr>
          <a:xfrm>
            <a:off x="2448322" y="74775"/>
            <a:ext cx="3446504" cy="276999"/>
            <a:chOff x="2448322" y="74775"/>
            <a:chExt cx="3446504" cy="276999"/>
          </a:xfrm>
        </p:grpSpPr>
        <p:sp>
          <p:nvSpPr>
            <p:cNvPr id="2373" name="Google Shape;2373;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74" name="Google Shape;2374;p45"/>
            <p:cNvCxnSpPr>
              <a:stCxn id="237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75" name="Google Shape;2375;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376" name="Google Shape;2376;p4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Pág..45 </a:t>
            </a:r>
            <a:endParaRPr sz="1050" b="1">
              <a:solidFill>
                <a:schemeClr val="dk1"/>
              </a:solidFill>
              <a:latin typeface="Arial Narrow"/>
              <a:ea typeface="Arial Narrow"/>
              <a:cs typeface="Arial Narrow"/>
              <a:sym typeface="Arial Narrow"/>
            </a:endParaRPr>
          </a:p>
        </p:txBody>
      </p:sp>
      <p:sp>
        <p:nvSpPr>
          <p:cNvPr id="2377" name="Google Shape;2377;p45"/>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Defectos congénitos</a:t>
            </a:r>
            <a:endParaRPr sz="1600" b="1">
              <a:solidFill>
                <a:srgbClr val="C00000"/>
              </a:solidFill>
              <a:latin typeface="Arial Narrow"/>
              <a:ea typeface="Arial Narrow"/>
              <a:cs typeface="Arial Narrow"/>
              <a:sym typeface="Arial Narrow"/>
            </a:endParaRPr>
          </a:p>
        </p:txBody>
      </p:sp>
      <p:grpSp>
        <p:nvGrpSpPr>
          <p:cNvPr id="2378" name="Google Shape;2378;p45"/>
          <p:cNvGrpSpPr/>
          <p:nvPr/>
        </p:nvGrpSpPr>
        <p:grpSpPr>
          <a:xfrm>
            <a:off x="2845528" y="4211960"/>
            <a:ext cx="2070589" cy="1648950"/>
            <a:chOff x="4699407" y="3075226"/>
            <a:chExt cx="2070589" cy="1648950"/>
          </a:xfrm>
        </p:grpSpPr>
        <p:grpSp>
          <p:nvGrpSpPr>
            <p:cNvPr id="2379" name="Google Shape;2379;p45"/>
            <p:cNvGrpSpPr/>
            <p:nvPr/>
          </p:nvGrpSpPr>
          <p:grpSpPr>
            <a:xfrm>
              <a:off x="4699407" y="3554337"/>
              <a:ext cx="2070589" cy="1169839"/>
              <a:chOff x="5096051" y="1274868"/>
              <a:chExt cx="2070589" cy="1169839"/>
            </a:xfrm>
          </p:grpSpPr>
          <p:sp>
            <p:nvSpPr>
              <p:cNvPr id="2380" name="Google Shape;2380;p45"/>
              <p:cNvSpPr/>
              <p:nvPr/>
            </p:nvSpPr>
            <p:spPr>
              <a:xfrm>
                <a:off x="5113822" y="1561312"/>
                <a:ext cx="2052818" cy="820644"/>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dk1"/>
                  </a:solidFill>
                  <a:latin typeface="Arial Narrow"/>
                  <a:ea typeface="Arial Narrow"/>
                  <a:cs typeface="Arial Narrow"/>
                  <a:sym typeface="Arial Narrow"/>
                </a:endParaRPr>
              </a:p>
            </p:txBody>
          </p:sp>
          <p:sp>
            <p:nvSpPr>
              <p:cNvPr id="2381" name="Google Shape;2381;p45"/>
              <p:cNvSpPr/>
              <p:nvPr/>
            </p:nvSpPr>
            <p:spPr>
              <a:xfrm>
                <a:off x="5096051" y="1274868"/>
                <a:ext cx="123303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Edad de la madre</a:t>
                </a:r>
                <a:endParaRPr sz="1200" b="1" u="sng">
                  <a:solidFill>
                    <a:srgbClr val="000000"/>
                  </a:solidFill>
                  <a:latin typeface="Arial Narrow"/>
                  <a:ea typeface="Arial Narrow"/>
                  <a:cs typeface="Arial Narrow"/>
                  <a:sym typeface="Arial Narrow"/>
                </a:endParaRPr>
              </a:p>
            </p:txBody>
          </p:sp>
          <p:sp>
            <p:nvSpPr>
              <p:cNvPr id="2382" name="Google Shape;2382;p45"/>
              <p:cNvSpPr/>
              <p:nvPr/>
            </p:nvSpPr>
            <p:spPr>
              <a:xfrm>
                <a:off x="5231342" y="1613710"/>
                <a:ext cx="19352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Menor 20:  13% - 31 casos</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 a 29:     21% - 50 casos</a:t>
                </a: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30 a 39:     32,2% - 77 casos</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40 y más:    4,6% - 11 casos</a:t>
                </a:r>
                <a:endParaRPr sz="1200" b="1">
                  <a:solidFill>
                    <a:schemeClr val="dk1"/>
                  </a:solidFill>
                  <a:latin typeface="Arial Narrow"/>
                  <a:ea typeface="Arial Narrow"/>
                  <a:cs typeface="Arial Narrow"/>
                  <a:sym typeface="Arial Narrow"/>
                </a:endParaRPr>
              </a:p>
            </p:txBody>
          </p:sp>
        </p:grpSp>
        <p:pic>
          <p:nvPicPr>
            <p:cNvPr id="2383" name="Google Shape;2383;p45"/>
            <p:cNvPicPr preferRelativeResize="0"/>
            <p:nvPr/>
          </p:nvPicPr>
          <p:blipFill rotWithShape="1">
            <a:blip r:embed="rId6">
              <a:alphaModFix/>
            </a:blip>
            <a:srcRect l="86761"/>
            <a:stretch/>
          </p:blipFill>
          <p:spPr>
            <a:xfrm>
              <a:off x="4845910" y="3075226"/>
              <a:ext cx="409613" cy="510877"/>
            </a:xfrm>
            <a:prstGeom prst="rect">
              <a:avLst/>
            </a:prstGeom>
            <a:noFill/>
            <a:ln>
              <a:noFill/>
            </a:ln>
          </p:spPr>
        </p:pic>
      </p:grpSp>
      <p:grpSp>
        <p:nvGrpSpPr>
          <p:cNvPr id="2384" name="Google Shape;2384;p45"/>
          <p:cNvGrpSpPr/>
          <p:nvPr/>
        </p:nvGrpSpPr>
        <p:grpSpPr>
          <a:xfrm>
            <a:off x="5198827" y="4269033"/>
            <a:ext cx="1462028" cy="1604352"/>
            <a:chOff x="5754603" y="2996813"/>
            <a:chExt cx="1462028" cy="1604352"/>
          </a:xfrm>
        </p:grpSpPr>
        <p:pic>
          <p:nvPicPr>
            <p:cNvPr id="2385" name="Google Shape;2385;p45"/>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2386" name="Google Shape;2386;p45"/>
            <p:cNvGrpSpPr/>
            <p:nvPr/>
          </p:nvGrpSpPr>
          <p:grpSpPr>
            <a:xfrm>
              <a:off x="5754603" y="3314759"/>
              <a:ext cx="1462028" cy="1286406"/>
              <a:chOff x="-14123" y="7072716"/>
              <a:chExt cx="1524375" cy="1286406"/>
            </a:xfrm>
          </p:grpSpPr>
          <p:sp>
            <p:nvSpPr>
              <p:cNvPr id="2387" name="Google Shape;2387;p45"/>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388" name="Google Shape;2388;p45"/>
              <p:cNvSpPr/>
              <p:nvPr/>
            </p:nvSpPr>
            <p:spPr>
              <a:xfrm>
                <a:off x="-14123" y="7502903"/>
                <a:ext cx="1524375" cy="843743"/>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95,4%</a:t>
                </a:r>
                <a:endParaRPr sz="1600" b="1">
                  <a:solidFill>
                    <a:schemeClr val="dk1"/>
                  </a:solidFill>
                  <a:latin typeface="Arial Narrow"/>
                  <a:ea typeface="Arial Narrow"/>
                  <a:cs typeface="Arial Narrow"/>
                  <a:sym typeface="Arial Narrow"/>
                </a:endParaRPr>
              </a:p>
            </p:txBody>
          </p:sp>
          <p:sp>
            <p:nvSpPr>
              <p:cNvPr id="2389" name="Google Shape;2389;p45"/>
              <p:cNvSpPr txBox="1"/>
              <p:nvPr/>
            </p:nvSpPr>
            <p:spPr>
              <a:xfrm>
                <a:off x="-14122" y="808212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228 casos</a:t>
                </a:r>
                <a:endParaRPr sz="1200" b="1">
                  <a:solidFill>
                    <a:schemeClr val="dk1"/>
                  </a:solidFill>
                  <a:latin typeface="Arial Narrow"/>
                  <a:ea typeface="Arial Narrow"/>
                  <a:cs typeface="Arial Narrow"/>
                  <a:sym typeface="Arial Narrow"/>
                </a:endParaRPr>
              </a:p>
            </p:txBody>
          </p:sp>
        </p:grpSp>
      </p:grpSp>
      <p:pic>
        <p:nvPicPr>
          <p:cNvPr id="2390" name="Google Shape;2390;p45"/>
          <p:cNvPicPr preferRelativeResize="0"/>
          <p:nvPr/>
        </p:nvPicPr>
        <p:blipFill rotWithShape="1">
          <a:blip r:embed="rId8">
            <a:alphaModFix/>
          </a:blip>
          <a:srcRect/>
          <a:stretch/>
        </p:blipFill>
        <p:spPr>
          <a:xfrm>
            <a:off x="623640" y="5633605"/>
            <a:ext cx="933450" cy="751093"/>
          </a:xfrm>
          <a:prstGeom prst="rect">
            <a:avLst/>
          </a:prstGeom>
          <a:noFill/>
          <a:ln>
            <a:noFill/>
          </a:ln>
        </p:spPr>
      </p:pic>
      <p:grpSp>
        <p:nvGrpSpPr>
          <p:cNvPr id="2391" name="Google Shape;2391;p45"/>
          <p:cNvGrpSpPr/>
          <p:nvPr/>
        </p:nvGrpSpPr>
        <p:grpSpPr>
          <a:xfrm>
            <a:off x="101615" y="6443989"/>
            <a:ext cx="2404132" cy="2304480"/>
            <a:chOff x="-103304" y="7072717"/>
            <a:chExt cx="1504559" cy="1247903"/>
          </a:xfrm>
        </p:grpSpPr>
        <p:sp>
          <p:nvSpPr>
            <p:cNvPr id="2392" name="Google Shape;2392;p45"/>
            <p:cNvSpPr txBox="1"/>
            <p:nvPr/>
          </p:nvSpPr>
          <p:spPr>
            <a:xfrm>
              <a:off x="-14122" y="7072717"/>
              <a:ext cx="1103580" cy="149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393" name="Google Shape;2393;p45"/>
            <p:cNvSpPr/>
            <p:nvPr/>
          </p:nvSpPr>
          <p:spPr>
            <a:xfrm>
              <a:off x="-103304" y="7253495"/>
              <a:ext cx="1504559" cy="1067125"/>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 69,5% - 166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27,2% - 65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2,5% - 6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Excepción-especial  0,8% - 2 casos</a:t>
              </a:r>
              <a:endParaRPr sz="1200" b="1">
                <a:solidFill>
                  <a:schemeClr val="dk1"/>
                </a:solidFill>
                <a:latin typeface="Arial Narrow"/>
                <a:ea typeface="Arial Narrow"/>
                <a:cs typeface="Arial Narrow"/>
                <a:sym typeface="Arial Narrow"/>
              </a:endParaRPr>
            </a:p>
          </p:txBody>
        </p:sp>
      </p:grpSp>
      <p:sp>
        <p:nvSpPr>
          <p:cNvPr id="2394" name="Google Shape;2394;p45"/>
          <p:cNvSpPr txBox="1"/>
          <p:nvPr/>
        </p:nvSpPr>
        <p:spPr>
          <a:xfrm>
            <a:off x="0" y="4716016"/>
            <a:ext cx="21807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respecto al mismo periodo del año anterior: se incrementó en un 4,6%</a:t>
            </a:r>
            <a:endParaRPr sz="1200" b="1">
              <a:solidFill>
                <a:schemeClr val="dk1"/>
              </a:solidFill>
              <a:latin typeface="Arial Narrow"/>
              <a:ea typeface="Arial Narrow"/>
              <a:cs typeface="Arial Narrow"/>
              <a:sym typeface="Arial Narrow"/>
            </a:endParaRPr>
          </a:p>
        </p:txBody>
      </p:sp>
      <p:sp>
        <p:nvSpPr>
          <p:cNvPr id="2395" name="Google Shape;2395;p45"/>
          <p:cNvSpPr/>
          <p:nvPr/>
        </p:nvSpPr>
        <p:spPr>
          <a:xfrm>
            <a:off x="2186603" y="2843808"/>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96" name="Google Shape;2396;p45"/>
          <p:cNvGrpSpPr/>
          <p:nvPr/>
        </p:nvGrpSpPr>
        <p:grpSpPr>
          <a:xfrm>
            <a:off x="2505747" y="2915816"/>
            <a:ext cx="3446504" cy="276999"/>
            <a:chOff x="2448322" y="-1568912"/>
            <a:chExt cx="3446504" cy="276999"/>
          </a:xfrm>
        </p:grpSpPr>
        <p:sp>
          <p:nvSpPr>
            <p:cNvPr id="2397" name="Google Shape;2397;p45"/>
            <p:cNvSpPr/>
            <p:nvPr/>
          </p:nvSpPr>
          <p:spPr>
            <a:xfrm>
              <a:off x="2448322" y="-1568912"/>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98" name="Google Shape;2398;p45"/>
            <p:cNvCxnSpPr>
              <a:stCxn id="2397" idx="6"/>
            </p:cNvCxnSpPr>
            <p:nvPr/>
          </p:nvCxnSpPr>
          <p:spPr>
            <a:xfrm>
              <a:off x="2736354" y="-1438107"/>
              <a:ext cx="648000" cy="0"/>
            </a:xfrm>
            <a:prstGeom prst="straightConnector1">
              <a:avLst/>
            </a:prstGeom>
            <a:noFill/>
            <a:ln w="28575" cap="flat" cmpd="sng">
              <a:solidFill>
                <a:srgbClr val="C00000"/>
              </a:solidFill>
              <a:prstDash val="solid"/>
              <a:round/>
              <a:headEnd type="none" w="sm" len="sm"/>
              <a:tailEnd type="none" w="sm" len="sm"/>
            </a:ln>
          </p:spPr>
        </p:cxnSp>
        <p:sp>
          <p:nvSpPr>
            <p:cNvPr id="2399" name="Google Shape;2399;p45"/>
            <p:cNvSpPr txBox="1"/>
            <p:nvPr/>
          </p:nvSpPr>
          <p:spPr>
            <a:xfrm>
              <a:off x="3302538" y="-1568912"/>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2400" name="Google Shape;2400;p45"/>
          <p:cNvSpPr txBox="1"/>
          <p:nvPr/>
        </p:nvSpPr>
        <p:spPr>
          <a:xfrm>
            <a:off x="3031894" y="3203848"/>
            <a:ext cx="320435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Prevalencia defectos congénitos </a:t>
            </a:r>
            <a:endParaRPr sz="1400" b="1">
              <a:solidFill>
                <a:schemeClr val="dk1"/>
              </a:solidFill>
              <a:latin typeface="Arial Narrow"/>
              <a:ea typeface="Arial Narrow"/>
              <a:cs typeface="Arial Narrow"/>
              <a:sym typeface="Arial Narrow"/>
            </a:endParaRPr>
          </a:p>
        </p:txBody>
      </p:sp>
      <p:sp>
        <p:nvSpPr>
          <p:cNvPr id="2401" name="Google Shape;2401;p45"/>
          <p:cNvSpPr txBox="1"/>
          <p:nvPr/>
        </p:nvSpPr>
        <p:spPr>
          <a:xfrm>
            <a:off x="2311818" y="3419872"/>
            <a:ext cx="474281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Arial Narrow"/>
                <a:ea typeface="Arial Narrow"/>
                <a:cs typeface="Arial Narrow"/>
                <a:sym typeface="Arial Narrow"/>
              </a:rPr>
              <a:t>Malformación:			60,3%  (144)</a:t>
            </a:r>
            <a:endParaRPr/>
          </a:p>
          <a:p>
            <a:pPr marL="0" marR="0" lvl="0" indent="0" algn="l" rtl="0">
              <a:spcBef>
                <a:spcPts val="0"/>
              </a:spcBef>
              <a:spcAft>
                <a:spcPts val="0"/>
              </a:spcAft>
              <a:buNone/>
            </a:pPr>
            <a:r>
              <a:rPr lang="es-ES" sz="1400" b="1">
                <a:solidFill>
                  <a:schemeClr val="dk1"/>
                </a:solidFill>
                <a:latin typeface="Arial Narrow"/>
                <a:ea typeface="Arial Narrow"/>
                <a:cs typeface="Arial Narrow"/>
                <a:sym typeface="Arial Narrow"/>
              </a:rPr>
              <a:t>Defecto metabólico:		                       34,7%    (83)</a:t>
            </a:r>
            <a:endParaRPr/>
          </a:p>
          <a:p>
            <a:pPr marL="0" marR="0" lvl="0" indent="0" algn="l" rtl="0">
              <a:spcBef>
                <a:spcPts val="0"/>
              </a:spcBef>
              <a:spcAft>
                <a:spcPts val="0"/>
              </a:spcAft>
              <a:buNone/>
            </a:pPr>
            <a:r>
              <a:rPr lang="es-ES" sz="1400" b="1">
                <a:solidFill>
                  <a:schemeClr val="dk1"/>
                </a:solidFill>
                <a:latin typeface="Arial Narrow"/>
                <a:ea typeface="Arial Narrow"/>
                <a:cs typeface="Arial Narrow"/>
                <a:sym typeface="Arial Narrow"/>
              </a:rPr>
              <a:t>Metabólico y malformación:		     5%    (12)</a:t>
            </a:r>
            <a:endParaRPr/>
          </a:p>
        </p:txBody>
      </p:sp>
      <p:pic>
        <p:nvPicPr>
          <p:cNvPr id="2402" name="Google Shape;2402;p45"/>
          <p:cNvPicPr preferRelativeResize="0"/>
          <p:nvPr/>
        </p:nvPicPr>
        <p:blipFill rotWithShape="1">
          <a:blip r:embed="rId9">
            <a:alphaModFix/>
          </a:blip>
          <a:srcRect/>
          <a:stretch/>
        </p:blipFill>
        <p:spPr>
          <a:xfrm>
            <a:off x="624299" y="1442030"/>
            <a:ext cx="529058" cy="612280"/>
          </a:xfrm>
          <a:prstGeom prst="rect">
            <a:avLst/>
          </a:prstGeom>
          <a:noFill/>
          <a:ln>
            <a:noFill/>
          </a:ln>
        </p:spPr>
      </p:pic>
      <p:pic>
        <p:nvPicPr>
          <p:cNvPr id="2403" name="Google Shape;2403;p45"/>
          <p:cNvPicPr preferRelativeResize="0"/>
          <p:nvPr/>
        </p:nvPicPr>
        <p:blipFill rotWithShape="1">
          <a:blip r:embed="rId10">
            <a:alphaModFix/>
          </a:blip>
          <a:srcRect/>
          <a:stretch/>
        </p:blipFill>
        <p:spPr>
          <a:xfrm>
            <a:off x="2359298" y="423782"/>
            <a:ext cx="4593617" cy="2317194"/>
          </a:xfrm>
          <a:prstGeom prst="rect">
            <a:avLst/>
          </a:prstGeom>
          <a:noFill/>
          <a:ln>
            <a:noFill/>
          </a:ln>
        </p:spPr>
      </p:pic>
      <p:pic>
        <p:nvPicPr>
          <p:cNvPr id="2404" name="Google Shape;2404;p45"/>
          <p:cNvPicPr preferRelativeResize="0"/>
          <p:nvPr/>
        </p:nvPicPr>
        <p:blipFill rotWithShape="1">
          <a:blip r:embed="rId11">
            <a:alphaModFix/>
          </a:blip>
          <a:srcRect/>
          <a:stretch/>
        </p:blipFill>
        <p:spPr>
          <a:xfrm>
            <a:off x="2980819" y="5940152"/>
            <a:ext cx="3448231" cy="316933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pic>
        <p:nvPicPr>
          <p:cNvPr id="2409" name="Google Shape;2409;p46"/>
          <p:cNvPicPr preferRelativeResize="0"/>
          <p:nvPr/>
        </p:nvPicPr>
        <p:blipFill rotWithShape="1">
          <a:blip r:embed="rId3">
            <a:alphaModFix/>
          </a:blip>
          <a:srcRect l="59057" t="8806" r="25145"/>
          <a:stretch/>
        </p:blipFill>
        <p:spPr>
          <a:xfrm>
            <a:off x="5189590" y="3979670"/>
            <a:ext cx="486249" cy="502665"/>
          </a:xfrm>
          <a:prstGeom prst="rect">
            <a:avLst/>
          </a:prstGeom>
          <a:noFill/>
          <a:ln>
            <a:noFill/>
          </a:ln>
        </p:spPr>
      </p:pic>
      <p:pic>
        <p:nvPicPr>
          <p:cNvPr id="2410" name="Google Shape;2410;p46"/>
          <p:cNvPicPr preferRelativeResize="0"/>
          <p:nvPr/>
        </p:nvPicPr>
        <p:blipFill rotWithShape="1">
          <a:blip r:embed="rId4">
            <a:alphaModFix/>
          </a:blip>
          <a:srcRect/>
          <a:stretch/>
        </p:blipFill>
        <p:spPr>
          <a:xfrm>
            <a:off x="-11287" y="-32726"/>
            <a:ext cx="2192018" cy="2856904"/>
          </a:xfrm>
          <a:prstGeom prst="rect">
            <a:avLst/>
          </a:prstGeom>
          <a:noFill/>
          <a:ln>
            <a:noFill/>
          </a:ln>
        </p:spPr>
      </p:pic>
      <p:pic>
        <p:nvPicPr>
          <p:cNvPr id="2411" name="Google Shape;2411;p46"/>
          <p:cNvPicPr preferRelativeResize="0"/>
          <p:nvPr/>
        </p:nvPicPr>
        <p:blipFill rotWithShape="1">
          <a:blip r:embed="rId5">
            <a:alphaModFix/>
          </a:blip>
          <a:srcRect t="51431"/>
          <a:stretch/>
        </p:blipFill>
        <p:spPr>
          <a:xfrm>
            <a:off x="0" y="2824178"/>
            <a:ext cx="2180731" cy="2724869"/>
          </a:xfrm>
          <a:prstGeom prst="rect">
            <a:avLst/>
          </a:prstGeom>
          <a:noFill/>
          <a:ln>
            <a:noFill/>
          </a:ln>
        </p:spPr>
      </p:pic>
      <p:sp>
        <p:nvSpPr>
          <p:cNvPr id="2412" name="Google Shape;2412;p46"/>
          <p:cNvSpPr txBox="1"/>
          <p:nvPr/>
        </p:nvSpPr>
        <p:spPr>
          <a:xfrm>
            <a:off x="-11287" y="766609"/>
            <a:ext cx="217909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grpSp>
        <p:nvGrpSpPr>
          <p:cNvPr id="2413" name="Google Shape;2413;p46"/>
          <p:cNvGrpSpPr/>
          <p:nvPr/>
        </p:nvGrpSpPr>
        <p:grpSpPr>
          <a:xfrm>
            <a:off x="179214" y="4211960"/>
            <a:ext cx="1892650" cy="488476"/>
            <a:chOff x="2397524" y="3379972"/>
            <a:chExt cx="4508500" cy="904875"/>
          </a:xfrm>
        </p:grpSpPr>
        <p:pic>
          <p:nvPicPr>
            <p:cNvPr id="2414" name="Google Shape;2414;p46"/>
            <p:cNvPicPr preferRelativeResize="0"/>
            <p:nvPr/>
          </p:nvPicPr>
          <p:blipFill rotWithShape="1">
            <a:blip r:embed="rId6">
              <a:alphaModFix/>
            </a:blip>
            <a:srcRect/>
            <a:stretch/>
          </p:blipFill>
          <p:spPr>
            <a:xfrm>
              <a:off x="2397524" y="3379972"/>
              <a:ext cx="4508500" cy="904875"/>
            </a:xfrm>
            <a:prstGeom prst="rect">
              <a:avLst/>
            </a:prstGeom>
            <a:noFill/>
            <a:ln>
              <a:noFill/>
            </a:ln>
          </p:spPr>
        </p:pic>
        <p:sp>
          <p:nvSpPr>
            <p:cNvPr id="2415" name="Google Shape;2415;p46"/>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118</a:t>
              </a:r>
              <a:endParaRPr sz="2000" b="1">
                <a:solidFill>
                  <a:schemeClr val="dk1"/>
                </a:solidFill>
                <a:latin typeface="Arial Narrow"/>
                <a:ea typeface="Arial Narrow"/>
                <a:cs typeface="Arial Narrow"/>
                <a:sym typeface="Arial Narrow"/>
              </a:endParaRPr>
            </a:p>
          </p:txBody>
        </p:sp>
      </p:grpSp>
      <p:sp>
        <p:nvSpPr>
          <p:cNvPr id="2416" name="Google Shape;2416;p46"/>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disminuyo  en un 24%</a:t>
            </a:r>
            <a:endParaRPr sz="1200" b="1">
              <a:solidFill>
                <a:srgbClr val="00B050"/>
              </a:solidFill>
              <a:latin typeface="Arial Narrow"/>
              <a:ea typeface="Arial Narrow"/>
              <a:cs typeface="Arial Narrow"/>
              <a:sym typeface="Arial Narrow"/>
            </a:endParaRPr>
          </a:p>
        </p:txBody>
      </p:sp>
      <p:grpSp>
        <p:nvGrpSpPr>
          <p:cNvPr id="2417" name="Google Shape;2417;p46"/>
          <p:cNvGrpSpPr/>
          <p:nvPr/>
        </p:nvGrpSpPr>
        <p:grpSpPr>
          <a:xfrm>
            <a:off x="2448322" y="74775"/>
            <a:ext cx="3446504" cy="276999"/>
            <a:chOff x="2448322" y="74775"/>
            <a:chExt cx="3446504" cy="276999"/>
          </a:xfrm>
        </p:grpSpPr>
        <p:sp>
          <p:nvSpPr>
            <p:cNvPr id="2418" name="Google Shape;2418;p4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19" name="Google Shape;2419;p46"/>
            <p:cNvCxnSpPr>
              <a:stCxn id="241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420" name="Google Shape;2420;p4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421" name="Google Shape;2421;p4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Pág..46 </a:t>
            </a:r>
            <a:endParaRPr sz="1050" b="1">
              <a:solidFill>
                <a:schemeClr val="dk1"/>
              </a:solidFill>
              <a:latin typeface="Arial Narrow"/>
              <a:ea typeface="Arial Narrow"/>
              <a:cs typeface="Arial Narrow"/>
              <a:sym typeface="Arial Narrow"/>
            </a:endParaRPr>
          </a:p>
        </p:txBody>
      </p:sp>
      <p:sp>
        <p:nvSpPr>
          <p:cNvPr id="2422" name="Google Shape;2422;p46"/>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Gestacional SG</a:t>
            </a:r>
            <a:endParaRPr/>
          </a:p>
        </p:txBody>
      </p:sp>
      <p:pic>
        <p:nvPicPr>
          <p:cNvPr id="2423" name="Google Shape;2423;p46"/>
          <p:cNvPicPr preferRelativeResize="0"/>
          <p:nvPr/>
        </p:nvPicPr>
        <p:blipFill rotWithShape="1">
          <a:blip r:embed="rId7">
            <a:alphaModFix/>
          </a:blip>
          <a:srcRect/>
          <a:stretch/>
        </p:blipFill>
        <p:spPr>
          <a:xfrm>
            <a:off x="2507697" y="3843931"/>
            <a:ext cx="739835" cy="605319"/>
          </a:xfrm>
          <a:prstGeom prst="rect">
            <a:avLst/>
          </a:prstGeom>
          <a:noFill/>
          <a:ln>
            <a:noFill/>
          </a:ln>
        </p:spPr>
      </p:pic>
      <p:grpSp>
        <p:nvGrpSpPr>
          <p:cNvPr id="2424" name="Google Shape;2424;p46"/>
          <p:cNvGrpSpPr/>
          <p:nvPr/>
        </p:nvGrpSpPr>
        <p:grpSpPr>
          <a:xfrm>
            <a:off x="2121823" y="4366965"/>
            <a:ext cx="1475707" cy="1125647"/>
            <a:chOff x="-14122" y="7072716"/>
            <a:chExt cx="1229607" cy="972579"/>
          </a:xfrm>
        </p:grpSpPr>
        <p:sp>
          <p:nvSpPr>
            <p:cNvPr id="2425" name="Google Shape;2425;p46"/>
            <p:cNvSpPr txBox="1"/>
            <p:nvPr/>
          </p:nvSpPr>
          <p:spPr>
            <a:xfrm>
              <a:off x="-14122" y="7072716"/>
              <a:ext cx="1229607" cy="219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Área de residencia</a:t>
              </a:r>
              <a:endParaRPr sz="1050" b="1" u="sng">
                <a:solidFill>
                  <a:schemeClr val="dk1"/>
                </a:solidFill>
                <a:latin typeface="Arial Narrow"/>
                <a:ea typeface="Arial Narrow"/>
                <a:cs typeface="Arial Narrow"/>
                <a:sym typeface="Arial Narrow"/>
              </a:endParaRPr>
            </a:p>
          </p:txBody>
        </p:sp>
        <p:sp>
          <p:nvSpPr>
            <p:cNvPr id="2426" name="Google Shape;2426;p46"/>
            <p:cNvSpPr/>
            <p:nvPr/>
          </p:nvSpPr>
          <p:spPr>
            <a:xfrm>
              <a:off x="137916" y="7295136"/>
              <a:ext cx="980978" cy="750159"/>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Cabecera  98,3% (116)</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Rural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2</a:t>
              </a:r>
              <a:endParaRPr sz="1200" b="1">
                <a:solidFill>
                  <a:schemeClr val="dk1"/>
                </a:solidFill>
                <a:latin typeface="Arial Narrow"/>
                <a:ea typeface="Arial Narrow"/>
                <a:cs typeface="Arial Narrow"/>
                <a:sym typeface="Arial Narrow"/>
              </a:endParaRPr>
            </a:p>
          </p:txBody>
        </p:sp>
      </p:grpSp>
      <p:pic>
        <p:nvPicPr>
          <p:cNvPr id="2427" name="Google Shape;2427;p46"/>
          <p:cNvPicPr preferRelativeResize="0"/>
          <p:nvPr/>
        </p:nvPicPr>
        <p:blipFill rotWithShape="1">
          <a:blip r:embed="rId8">
            <a:alphaModFix/>
          </a:blip>
          <a:srcRect/>
          <a:stretch/>
        </p:blipFill>
        <p:spPr>
          <a:xfrm>
            <a:off x="3725404" y="3832056"/>
            <a:ext cx="751217" cy="597908"/>
          </a:xfrm>
          <a:prstGeom prst="rect">
            <a:avLst/>
          </a:prstGeom>
          <a:noFill/>
          <a:ln>
            <a:noFill/>
          </a:ln>
        </p:spPr>
      </p:pic>
      <p:grpSp>
        <p:nvGrpSpPr>
          <p:cNvPr id="2428" name="Google Shape;2428;p46"/>
          <p:cNvGrpSpPr/>
          <p:nvPr/>
        </p:nvGrpSpPr>
        <p:grpSpPr>
          <a:xfrm>
            <a:off x="3411381" y="4348745"/>
            <a:ext cx="1475706" cy="1129832"/>
            <a:chOff x="-14122" y="7072716"/>
            <a:chExt cx="1229607" cy="1347068"/>
          </a:xfrm>
        </p:grpSpPr>
        <p:sp>
          <p:nvSpPr>
            <p:cNvPr id="2429" name="Google Shape;2429;p46"/>
            <p:cNvSpPr txBox="1"/>
            <p:nvPr/>
          </p:nvSpPr>
          <p:spPr>
            <a:xfrm>
              <a:off x="-14122" y="7072716"/>
              <a:ext cx="1229607" cy="311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Afiliación al SGSS</a:t>
              </a:r>
              <a:endParaRPr sz="1050" b="1" u="sng">
                <a:solidFill>
                  <a:schemeClr val="dk1"/>
                </a:solidFill>
                <a:latin typeface="Arial Narrow"/>
                <a:ea typeface="Arial Narrow"/>
                <a:cs typeface="Arial Narrow"/>
                <a:sym typeface="Arial Narrow"/>
              </a:endParaRPr>
            </a:p>
          </p:txBody>
        </p:sp>
        <p:sp>
          <p:nvSpPr>
            <p:cNvPr id="2430" name="Google Shape;2430;p46"/>
            <p:cNvSpPr/>
            <p:nvPr/>
          </p:nvSpPr>
          <p:spPr>
            <a:xfrm>
              <a:off x="177666" y="7363318"/>
              <a:ext cx="804648" cy="105646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Subsidiado 46% (14)</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No afiliadas 16,6% (5)</a:t>
              </a:r>
              <a:endParaRPr sz="1200" b="1">
                <a:solidFill>
                  <a:schemeClr val="dk1"/>
                </a:solidFill>
                <a:latin typeface="Arial Narrow"/>
                <a:ea typeface="Arial Narrow"/>
                <a:cs typeface="Arial Narrow"/>
                <a:sym typeface="Arial Narrow"/>
              </a:endParaRPr>
            </a:p>
          </p:txBody>
        </p:sp>
      </p:grpSp>
      <p:grpSp>
        <p:nvGrpSpPr>
          <p:cNvPr id="2431" name="Google Shape;2431;p46"/>
          <p:cNvGrpSpPr/>
          <p:nvPr/>
        </p:nvGrpSpPr>
        <p:grpSpPr>
          <a:xfrm>
            <a:off x="4783707" y="4809992"/>
            <a:ext cx="1069524" cy="690771"/>
            <a:chOff x="3744466" y="1160332"/>
            <a:chExt cx="1174540" cy="823587"/>
          </a:xfrm>
        </p:grpSpPr>
        <p:sp>
          <p:nvSpPr>
            <p:cNvPr id="2432" name="Google Shape;2432;p46"/>
            <p:cNvSpPr/>
            <p:nvPr/>
          </p:nvSpPr>
          <p:spPr>
            <a:xfrm>
              <a:off x="3957784" y="1465903"/>
              <a:ext cx="804183" cy="518016"/>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a:t>
              </a:r>
              <a:endParaRPr sz="1200" b="1">
                <a:solidFill>
                  <a:schemeClr val="dk1"/>
                </a:solidFill>
                <a:latin typeface="Arial Narrow"/>
                <a:ea typeface="Arial Narrow"/>
                <a:cs typeface="Arial Narrow"/>
                <a:sym typeface="Arial Narrow"/>
              </a:endParaRPr>
            </a:p>
          </p:txBody>
        </p:sp>
        <p:sp>
          <p:nvSpPr>
            <p:cNvPr id="2433" name="Google Shape;2433;p46"/>
            <p:cNvSpPr/>
            <p:nvPr/>
          </p:nvSpPr>
          <p:spPr>
            <a:xfrm>
              <a:off x="3744466" y="1160332"/>
              <a:ext cx="1174540" cy="311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u="sng">
                  <a:solidFill>
                    <a:schemeClr val="dk1"/>
                  </a:solidFill>
                  <a:latin typeface="Arial Narrow"/>
                  <a:ea typeface="Arial Narrow"/>
                  <a:cs typeface="Arial Narrow"/>
                  <a:sym typeface="Arial Narrow"/>
                </a:rPr>
                <a:t>Afrocolombiano</a:t>
              </a:r>
              <a:endParaRPr sz="1050" b="1" u="sng">
                <a:solidFill>
                  <a:srgbClr val="000000"/>
                </a:solidFill>
                <a:latin typeface="Arial Narrow"/>
                <a:ea typeface="Arial Narrow"/>
                <a:cs typeface="Arial Narrow"/>
                <a:sym typeface="Arial Narrow"/>
              </a:endParaRPr>
            </a:p>
          </p:txBody>
        </p:sp>
      </p:grpSp>
      <p:sp>
        <p:nvSpPr>
          <p:cNvPr id="2434" name="Google Shape;2434;p46"/>
          <p:cNvSpPr/>
          <p:nvPr/>
        </p:nvSpPr>
        <p:spPr>
          <a:xfrm>
            <a:off x="2199157" y="2843808"/>
            <a:ext cx="5020167"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35" name="Google Shape;2435;p46"/>
          <p:cNvGrpSpPr/>
          <p:nvPr/>
        </p:nvGrpSpPr>
        <p:grpSpPr>
          <a:xfrm>
            <a:off x="2256412" y="2952452"/>
            <a:ext cx="3495056" cy="288137"/>
            <a:chOff x="2448322" y="-863285"/>
            <a:chExt cx="3495056" cy="288137"/>
          </a:xfrm>
        </p:grpSpPr>
        <p:sp>
          <p:nvSpPr>
            <p:cNvPr id="2436" name="Google Shape;2436;p46"/>
            <p:cNvSpPr/>
            <p:nvPr/>
          </p:nvSpPr>
          <p:spPr>
            <a:xfrm>
              <a:off x="2448322" y="-83675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37" name="Google Shape;2437;p46"/>
            <p:cNvCxnSpPr>
              <a:stCxn id="2436" idx="6"/>
            </p:cNvCxnSpPr>
            <p:nvPr/>
          </p:nvCxnSpPr>
          <p:spPr>
            <a:xfrm>
              <a:off x="2736354" y="-705953"/>
              <a:ext cx="648000" cy="0"/>
            </a:xfrm>
            <a:prstGeom prst="straightConnector1">
              <a:avLst/>
            </a:prstGeom>
            <a:noFill/>
            <a:ln w="28575" cap="flat" cmpd="sng">
              <a:solidFill>
                <a:srgbClr val="C00000"/>
              </a:solidFill>
              <a:prstDash val="solid"/>
              <a:round/>
              <a:headEnd type="none" w="sm" len="sm"/>
              <a:tailEnd type="none" w="sm" len="sm"/>
            </a:ln>
          </p:spPr>
        </p:cxnSp>
        <p:sp>
          <p:nvSpPr>
            <p:cNvPr id="2438" name="Google Shape;2438;p46"/>
            <p:cNvSpPr txBox="1"/>
            <p:nvPr/>
          </p:nvSpPr>
          <p:spPr>
            <a:xfrm>
              <a:off x="3351090" y="-86328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439" name="Google Shape;2439;p46"/>
          <p:cNvGrpSpPr/>
          <p:nvPr/>
        </p:nvGrpSpPr>
        <p:grpSpPr>
          <a:xfrm>
            <a:off x="6143346" y="4809992"/>
            <a:ext cx="818862" cy="698112"/>
            <a:chOff x="2507826" y="3203848"/>
            <a:chExt cx="874090" cy="698112"/>
          </a:xfrm>
        </p:grpSpPr>
        <p:sp>
          <p:nvSpPr>
            <p:cNvPr id="2440" name="Google Shape;2440;p46"/>
            <p:cNvSpPr/>
            <p:nvPr/>
          </p:nvSpPr>
          <p:spPr>
            <a:xfrm>
              <a:off x="2507826" y="3472120"/>
              <a:ext cx="874090" cy="4298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23%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(27)</a:t>
              </a:r>
              <a:endParaRPr sz="1100" b="1">
                <a:solidFill>
                  <a:schemeClr val="dk1"/>
                </a:solidFill>
                <a:latin typeface="Arial Narrow"/>
                <a:ea typeface="Arial Narrow"/>
                <a:cs typeface="Arial Narrow"/>
                <a:sym typeface="Arial Narrow"/>
              </a:endParaRPr>
            </a:p>
          </p:txBody>
        </p:sp>
        <p:sp>
          <p:nvSpPr>
            <p:cNvPr id="2441" name="Google Shape;2441;p46"/>
            <p:cNvSpPr/>
            <p:nvPr/>
          </p:nvSpPr>
          <p:spPr>
            <a:xfrm>
              <a:off x="2595947" y="3203848"/>
              <a:ext cx="665567"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Migrante</a:t>
              </a:r>
              <a:endParaRPr sz="1100" b="1" u="sng">
                <a:solidFill>
                  <a:srgbClr val="000000"/>
                </a:solidFill>
                <a:latin typeface="Arial Narrow"/>
                <a:ea typeface="Arial Narrow"/>
                <a:cs typeface="Arial Narrow"/>
                <a:sym typeface="Arial Narrow"/>
              </a:endParaRPr>
            </a:p>
          </p:txBody>
        </p:sp>
      </p:grpSp>
      <p:pic>
        <p:nvPicPr>
          <p:cNvPr id="2442" name="Google Shape;2442;p46"/>
          <p:cNvPicPr preferRelativeResize="0"/>
          <p:nvPr/>
        </p:nvPicPr>
        <p:blipFill rotWithShape="1">
          <a:blip r:embed="rId9">
            <a:alphaModFix/>
          </a:blip>
          <a:srcRect/>
          <a:stretch/>
        </p:blipFill>
        <p:spPr>
          <a:xfrm>
            <a:off x="6486050" y="3935883"/>
            <a:ext cx="414384" cy="478515"/>
          </a:xfrm>
          <a:prstGeom prst="rect">
            <a:avLst/>
          </a:prstGeom>
          <a:noFill/>
          <a:ln>
            <a:noFill/>
          </a:ln>
        </p:spPr>
      </p:pic>
      <p:sp>
        <p:nvSpPr>
          <p:cNvPr id="2443" name="Google Shape;2443;p46"/>
          <p:cNvSpPr txBox="1"/>
          <p:nvPr/>
        </p:nvSpPr>
        <p:spPr>
          <a:xfrm>
            <a:off x="2256412" y="3323764"/>
            <a:ext cx="3287128"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Prevalencia de sífilis gestacional: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16,8 por mil n.v. mas mortinatos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(30 casos por 1770 n.v. y 16 mortinatos) </a:t>
            </a:r>
            <a:endParaRPr sz="1100" b="1">
              <a:solidFill>
                <a:schemeClr val="dk1"/>
              </a:solidFill>
              <a:latin typeface="Arial Narrow"/>
              <a:ea typeface="Arial Narrow"/>
              <a:cs typeface="Arial Narrow"/>
              <a:sym typeface="Arial Narrow"/>
            </a:endParaRPr>
          </a:p>
        </p:txBody>
      </p:sp>
      <p:pic>
        <p:nvPicPr>
          <p:cNvPr id="2444" name="Google Shape;2444;p46"/>
          <p:cNvPicPr preferRelativeResize="0"/>
          <p:nvPr/>
        </p:nvPicPr>
        <p:blipFill rotWithShape="1">
          <a:blip r:embed="rId10">
            <a:alphaModFix/>
          </a:blip>
          <a:srcRect/>
          <a:stretch/>
        </p:blipFill>
        <p:spPr>
          <a:xfrm>
            <a:off x="2379075" y="354581"/>
            <a:ext cx="4565352" cy="2426240"/>
          </a:xfrm>
          <a:prstGeom prst="rect">
            <a:avLst/>
          </a:prstGeom>
          <a:noFill/>
          <a:ln>
            <a:noFill/>
          </a:ln>
        </p:spPr>
      </p:pic>
      <p:pic>
        <p:nvPicPr>
          <p:cNvPr id="2445" name="Google Shape;2445;p46"/>
          <p:cNvPicPr preferRelativeResize="0"/>
          <p:nvPr/>
        </p:nvPicPr>
        <p:blipFill rotWithShape="1">
          <a:blip r:embed="rId11">
            <a:alphaModFix/>
          </a:blip>
          <a:srcRect/>
          <a:stretch/>
        </p:blipFill>
        <p:spPr>
          <a:xfrm>
            <a:off x="3729049" y="5966381"/>
            <a:ext cx="3471801" cy="1157267"/>
          </a:xfrm>
          <a:prstGeom prst="rect">
            <a:avLst/>
          </a:prstGeom>
          <a:noFill/>
          <a:ln>
            <a:noFill/>
          </a:ln>
        </p:spPr>
      </p:pic>
      <p:pic>
        <p:nvPicPr>
          <p:cNvPr id="2446" name="Google Shape;2446;p46"/>
          <p:cNvPicPr preferRelativeResize="0"/>
          <p:nvPr/>
        </p:nvPicPr>
        <p:blipFill rotWithShape="1">
          <a:blip r:embed="rId12">
            <a:alphaModFix/>
          </a:blip>
          <a:srcRect/>
          <a:stretch/>
        </p:blipFill>
        <p:spPr>
          <a:xfrm>
            <a:off x="59122" y="5724128"/>
            <a:ext cx="3613336" cy="330696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pic>
        <p:nvPicPr>
          <p:cNvPr id="2451" name="Google Shape;2451;p47"/>
          <p:cNvPicPr preferRelativeResize="0"/>
          <p:nvPr/>
        </p:nvPicPr>
        <p:blipFill rotWithShape="1">
          <a:blip r:embed="rId3">
            <a:alphaModFix/>
          </a:blip>
          <a:srcRect/>
          <a:stretch/>
        </p:blipFill>
        <p:spPr>
          <a:xfrm>
            <a:off x="-15289" y="-29810"/>
            <a:ext cx="2183097" cy="2853988"/>
          </a:xfrm>
          <a:prstGeom prst="rect">
            <a:avLst/>
          </a:prstGeom>
          <a:noFill/>
          <a:ln>
            <a:noFill/>
          </a:ln>
        </p:spPr>
      </p:pic>
      <p:pic>
        <p:nvPicPr>
          <p:cNvPr id="2452" name="Google Shape;2452;p47"/>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453" name="Google Shape;2453;p47"/>
          <p:cNvSpPr txBox="1"/>
          <p:nvPr/>
        </p:nvSpPr>
        <p:spPr>
          <a:xfrm>
            <a:off x="-15289" y="766609"/>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grpSp>
        <p:nvGrpSpPr>
          <p:cNvPr id="2454" name="Google Shape;2454;p47"/>
          <p:cNvGrpSpPr/>
          <p:nvPr/>
        </p:nvGrpSpPr>
        <p:grpSpPr>
          <a:xfrm>
            <a:off x="179214" y="4211960"/>
            <a:ext cx="1892650" cy="488476"/>
            <a:chOff x="2397524" y="3379972"/>
            <a:chExt cx="4508500" cy="904875"/>
          </a:xfrm>
        </p:grpSpPr>
        <p:pic>
          <p:nvPicPr>
            <p:cNvPr id="2455" name="Google Shape;2455;p4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456" name="Google Shape;2456;p4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15</a:t>
              </a:r>
              <a:endParaRPr sz="2000" b="1">
                <a:solidFill>
                  <a:schemeClr val="dk1"/>
                </a:solidFill>
                <a:latin typeface="Arial Narrow"/>
                <a:ea typeface="Arial Narrow"/>
                <a:cs typeface="Arial Narrow"/>
                <a:sym typeface="Arial Narrow"/>
              </a:endParaRPr>
            </a:p>
          </p:txBody>
        </p:sp>
      </p:grpSp>
      <p:sp>
        <p:nvSpPr>
          <p:cNvPr id="2457" name="Google Shape;2457;p47"/>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r>
              <a:rPr lang="es-ES" sz="1200" b="1">
                <a:solidFill>
                  <a:srgbClr val="FF0000"/>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disminución del 28%</a:t>
            </a:r>
            <a:endParaRPr sz="1200" b="1">
              <a:solidFill>
                <a:srgbClr val="00B050"/>
              </a:solidFill>
              <a:latin typeface="Arial Narrow"/>
              <a:ea typeface="Arial Narrow"/>
              <a:cs typeface="Arial Narrow"/>
              <a:sym typeface="Arial Narrow"/>
            </a:endParaRPr>
          </a:p>
        </p:txBody>
      </p:sp>
      <p:grpSp>
        <p:nvGrpSpPr>
          <p:cNvPr id="2458" name="Google Shape;2458;p47"/>
          <p:cNvGrpSpPr/>
          <p:nvPr/>
        </p:nvGrpSpPr>
        <p:grpSpPr>
          <a:xfrm>
            <a:off x="2448322" y="35496"/>
            <a:ext cx="3446504" cy="316278"/>
            <a:chOff x="2448322" y="35496"/>
            <a:chExt cx="3446504" cy="316278"/>
          </a:xfrm>
        </p:grpSpPr>
        <p:sp>
          <p:nvSpPr>
            <p:cNvPr id="2459" name="Google Shape;2459;p47"/>
            <p:cNvSpPr/>
            <p:nvPr/>
          </p:nvSpPr>
          <p:spPr>
            <a:xfrm>
              <a:off x="2448322" y="3549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60" name="Google Shape;2460;p47"/>
            <p:cNvCxnSpPr>
              <a:stCxn id="2459" idx="6"/>
            </p:cNvCxnSpPr>
            <p:nvPr/>
          </p:nvCxnSpPr>
          <p:spPr>
            <a:xfrm>
              <a:off x="2736354" y="166301"/>
              <a:ext cx="648000" cy="0"/>
            </a:xfrm>
            <a:prstGeom prst="straightConnector1">
              <a:avLst/>
            </a:prstGeom>
            <a:noFill/>
            <a:ln w="28575" cap="flat" cmpd="sng">
              <a:solidFill>
                <a:srgbClr val="C00000"/>
              </a:solidFill>
              <a:prstDash val="solid"/>
              <a:round/>
              <a:headEnd type="none" w="sm" len="sm"/>
              <a:tailEnd type="none" w="sm" len="sm"/>
            </a:ln>
          </p:spPr>
        </p:cxnSp>
        <p:sp>
          <p:nvSpPr>
            <p:cNvPr id="2461" name="Google Shape;2461;p4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462" name="Google Shape;2462;p47"/>
          <p:cNvSpPr/>
          <p:nvPr/>
        </p:nvSpPr>
        <p:spPr>
          <a:xfrm>
            <a:off x="-19798" y="607310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63" name="Google Shape;2463;p47"/>
          <p:cNvGrpSpPr/>
          <p:nvPr/>
        </p:nvGrpSpPr>
        <p:grpSpPr>
          <a:xfrm>
            <a:off x="159474" y="6128328"/>
            <a:ext cx="3446504" cy="276999"/>
            <a:chOff x="2448322" y="74775"/>
            <a:chExt cx="3446504" cy="276999"/>
          </a:xfrm>
        </p:grpSpPr>
        <p:sp>
          <p:nvSpPr>
            <p:cNvPr id="2464" name="Google Shape;2464;p4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65" name="Google Shape;2465;p47"/>
            <p:cNvCxnSpPr>
              <a:stCxn id="246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466" name="Google Shape;2466;p4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2467" name="Google Shape;2467;p4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Pág..47 </a:t>
            </a:r>
            <a:endParaRPr sz="1050" b="1">
              <a:solidFill>
                <a:schemeClr val="dk1"/>
              </a:solidFill>
              <a:latin typeface="Arial Narrow"/>
              <a:ea typeface="Arial Narrow"/>
              <a:cs typeface="Arial Narrow"/>
              <a:sym typeface="Arial Narrow"/>
            </a:endParaRPr>
          </a:p>
        </p:txBody>
      </p:sp>
      <p:sp>
        <p:nvSpPr>
          <p:cNvPr id="2468" name="Google Shape;2468;p47"/>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Congénita  SC</a:t>
            </a:r>
            <a:endParaRPr/>
          </a:p>
        </p:txBody>
      </p:sp>
      <p:grpSp>
        <p:nvGrpSpPr>
          <p:cNvPr id="2469" name="Google Shape;2469;p47"/>
          <p:cNvGrpSpPr/>
          <p:nvPr/>
        </p:nvGrpSpPr>
        <p:grpSpPr>
          <a:xfrm>
            <a:off x="116195" y="6647989"/>
            <a:ext cx="1720560" cy="984780"/>
            <a:chOff x="-36884" y="6965837"/>
            <a:chExt cx="1305446" cy="984780"/>
          </a:xfrm>
        </p:grpSpPr>
        <p:sp>
          <p:nvSpPr>
            <p:cNvPr id="2470" name="Google Shape;2470;p47"/>
            <p:cNvSpPr txBox="1"/>
            <p:nvPr/>
          </p:nvSpPr>
          <p:spPr>
            <a:xfrm>
              <a:off x="-34820" y="69658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471" name="Google Shape;2471;p47"/>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472" name="Google Shape;2472;p47"/>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15 casos</a:t>
              </a:r>
              <a:endParaRPr sz="1200" b="1">
                <a:solidFill>
                  <a:schemeClr val="dk1"/>
                </a:solidFill>
                <a:latin typeface="Arial Narrow"/>
                <a:ea typeface="Arial Narrow"/>
                <a:cs typeface="Arial Narrow"/>
                <a:sym typeface="Arial Narrow"/>
              </a:endParaRPr>
            </a:p>
          </p:txBody>
        </p:sp>
      </p:grpSp>
      <p:pic>
        <p:nvPicPr>
          <p:cNvPr id="2473" name="Google Shape;2473;p47"/>
          <p:cNvPicPr preferRelativeResize="0"/>
          <p:nvPr/>
        </p:nvPicPr>
        <p:blipFill rotWithShape="1">
          <a:blip r:embed="rId6">
            <a:alphaModFix/>
          </a:blip>
          <a:srcRect/>
          <a:stretch/>
        </p:blipFill>
        <p:spPr>
          <a:xfrm>
            <a:off x="2834634" y="7516725"/>
            <a:ext cx="933450" cy="742950"/>
          </a:xfrm>
          <a:prstGeom prst="rect">
            <a:avLst/>
          </a:prstGeom>
          <a:noFill/>
          <a:ln>
            <a:noFill/>
          </a:ln>
        </p:spPr>
      </p:pic>
      <p:grpSp>
        <p:nvGrpSpPr>
          <p:cNvPr id="2474" name="Google Shape;2474;p47"/>
          <p:cNvGrpSpPr/>
          <p:nvPr/>
        </p:nvGrpSpPr>
        <p:grpSpPr>
          <a:xfrm>
            <a:off x="2429055" y="8195241"/>
            <a:ext cx="1761059" cy="755977"/>
            <a:chOff x="-103304" y="7072716"/>
            <a:chExt cx="1336174" cy="755977"/>
          </a:xfrm>
        </p:grpSpPr>
        <p:sp>
          <p:nvSpPr>
            <p:cNvPr id="2475" name="Google Shape;2475;p47"/>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476" name="Google Shape;2476;p47"/>
            <p:cNvSpPr/>
            <p:nvPr/>
          </p:nvSpPr>
          <p:spPr>
            <a:xfrm>
              <a:off x="-103304" y="7363321"/>
              <a:ext cx="1336174" cy="46537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Subsidiado 62,5% - 5</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12,5% - 1</a:t>
              </a:r>
              <a:endParaRPr sz="1600" b="1">
                <a:solidFill>
                  <a:schemeClr val="dk1"/>
                </a:solidFill>
                <a:latin typeface="Arial Narrow"/>
                <a:ea typeface="Arial Narrow"/>
                <a:cs typeface="Arial Narrow"/>
                <a:sym typeface="Arial Narrow"/>
              </a:endParaRPr>
            </a:p>
          </p:txBody>
        </p:sp>
      </p:grpSp>
      <p:grpSp>
        <p:nvGrpSpPr>
          <p:cNvPr id="2477" name="Google Shape;2477;p47"/>
          <p:cNvGrpSpPr/>
          <p:nvPr/>
        </p:nvGrpSpPr>
        <p:grpSpPr>
          <a:xfrm>
            <a:off x="312062" y="7596336"/>
            <a:ext cx="911150" cy="1573268"/>
            <a:chOff x="1008590" y="553075"/>
            <a:chExt cx="911150" cy="1573268"/>
          </a:xfrm>
        </p:grpSpPr>
        <p:pic>
          <p:nvPicPr>
            <p:cNvPr id="2478" name="Google Shape;2478;p47"/>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2479" name="Google Shape;2479;p47"/>
            <p:cNvSpPr/>
            <p:nvPr/>
          </p:nvSpPr>
          <p:spPr>
            <a:xfrm>
              <a:off x="1008590" y="1520368"/>
              <a:ext cx="911150"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80%</a:t>
              </a:r>
              <a:endParaRPr sz="1600" b="1">
                <a:solidFill>
                  <a:schemeClr val="dk1"/>
                </a:solidFill>
                <a:latin typeface="Arial Narrow"/>
                <a:ea typeface="Arial Narrow"/>
                <a:cs typeface="Arial Narrow"/>
                <a:sym typeface="Arial Narrow"/>
              </a:endParaRPr>
            </a:p>
          </p:txBody>
        </p:sp>
        <p:sp>
          <p:nvSpPr>
            <p:cNvPr id="2480" name="Google Shape;2480;p47"/>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481" name="Google Shape;2481;p47"/>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grpSp>
      <p:grpSp>
        <p:nvGrpSpPr>
          <p:cNvPr id="2482" name="Google Shape;2482;p47"/>
          <p:cNvGrpSpPr/>
          <p:nvPr/>
        </p:nvGrpSpPr>
        <p:grpSpPr>
          <a:xfrm>
            <a:off x="1431777" y="7606216"/>
            <a:ext cx="901898" cy="1563388"/>
            <a:chOff x="1512218" y="7507641"/>
            <a:chExt cx="901898" cy="1563388"/>
          </a:xfrm>
        </p:grpSpPr>
        <p:sp>
          <p:nvSpPr>
            <p:cNvPr id="2483" name="Google Shape;2483;p47"/>
            <p:cNvSpPr/>
            <p:nvPr/>
          </p:nvSpPr>
          <p:spPr>
            <a:xfrm>
              <a:off x="1512218" y="8461286"/>
              <a:ext cx="90189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20%</a:t>
              </a:r>
              <a:endParaRPr sz="1600" b="1">
                <a:solidFill>
                  <a:schemeClr val="dk1"/>
                </a:solidFill>
                <a:latin typeface="Arial Narrow"/>
                <a:ea typeface="Arial Narrow"/>
                <a:cs typeface="Arial Narrow"/>
                <a:sym typeface="Arial Narrow"/>
              </a:endParaRPr>
            </a:p>
          </p:txBody>
        </p:sp>
        <p:sp>
          <p:nvSpPr>
            <p:cNvPr id="2484" name="Google Shape;2484;p47"/>
            <p:cNvSpPr/>
            <p:nvPr/>
          </p:nvSpPr>
          <p:spPr>
            <a:xfrm>
              <a:off x="1595331" y="818798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485" name="Google Shape;2485;p47"/>
            <p:cNvSpPr/>
            <p:nvPr/>
          </p:nvSpPr>
          <p:spPr>
            <a:xfrm>
              <a:off x="1592659" y="8794030"/>
              <a:ext cx="6142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3casos</a:t>
              </a:r>
              <a:endParaRPr sz="1200">
                <a:solidFill>
                  <a:schemeClr val="dk1"/>
                </a:solidFill>
                <a:latin typeface="Calibri"/>
                <a:ea typeface="Calibri"/>
                <a:cs typeface="Calibri"/>
                <a:sym typeface="Calibri"/>
              </a:endParaRPr>
            </a:p>
          </p:txBody>
        </p:sp>
        <p:pic>
          <p:nvPicPr>
            <p:cNvPr id="2486" name="Google Shape;2486;p47"/>
            <p:cNvPicPr preferRelativeResize="0"/>
            <p:nvPr/>
          </p:nvPicPr>
          <p:blipFill rotWithShape="1">
            <a:blip r:embed="rId7">
              <a:alphaModFix/>
            </a:blip>
            <a:srcRect l="29313" t="7366" r="56038"/>
            <a:stretch/>
          </p:blipFill>
          <p:spPr>
            <a:xfrm>
              <a:off x="1584226" y="7507641"/>
              <a:ext cx="696035" cy="748294"/>
            </a:xfrm>
            <a:prstGeom prst="rect">
              <a:avLst/>
            </a:prstGeom>
            <a:noFill/>
            <a:ln>
              <a:noFill/>
            </a:ln>
          </p:spPr>
        </p:pic>
      </p:grpSp>
      <p:grpSp>
        <p:nvGrpSpPr>
          <p:cNvPr id="2487" name="Google Shape;2487;p47"/>
          <p:cNvGrpSpPr/>
          <p:nvPr/>
        </p:nvGrpSpPr>
        <p:grpSpPr>
          <a:xfrm>
            <a:off x="1994950" y="6656658"/>
            <a:ext cx="1651450" cy="837611"/>
            <a:chOff x="-1330354" y="2862231"/>
            <a:chExt cx="1651450" cy="837611"/>
          </a:xfrm>
        </p:grpSpPr>
        <p:sp>
          <p:nvSpPr>
            <p:cNvPr id="2488" name="Google Shape;2488;p47"/>
            <p:cNvSpPr/>
            <p:nvPr/>
          </p:nvSpPr>
          <p:spPr>
            <a:xfrm>
              <a:off x="-1138856" y="3339802"/>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489" name="Google Shape;2489;p47"/>
            <p:cNvSpPr/>
            <p:nvPr/>
          </p:nvSpPr>
          <p:spPr>
            <a:xfrm>
              <a:off x="-1330354" y="2862231"/>
              <a:ext cx="112723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Madre migrante</a:t>
              </a:r>
              <a:endParaRPr sz="1200" b="1" u="sng">
                <a:solidFill>
                  <a:srgbClr val="000000"/>
                </a:solidFill>
                <a:latin typeface="Arial Narrow"/>
                <a:ea typeface="Arial Narrow"/>
                <a:cs typeface="Arial Narrow"/>
                <a:sym typeface="Arial Narrow"/>
              </a:endParaRPr>
            </a:p>
          </p:txBody>
        </p:sp>
        <p:sp>
          <p:nvSpPr>
            <p:cNvPr id="2490" name="Google Shape;2490;p47"/>
            <p:cNvSpPr/>
            <p:nvPr/>
          </p:nvSpPr>
          <p:spPr>
            <a:xfrm>
              <a:off x="-328441" y="33906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sp>
        <p:nvSpPr>
          <p:cNvPr id="2491" name="Google Shape;2491;p47"/>
          <p:cNvSpPr txBox="1"/>
          <p:nvPr/>
        </p:nvSpPr>
        <p:spPr>
          <a:xfrm>
            <a:off x="4410150" y="7042408"/>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Tasa de incidencia </a:t>
            </a:r>
            <a:endParaRPr sz="1050" b="1">
              <a:solidFill>
                <a:schemeClr val="dk1"/>
              </a:solidFill>
              <a:latin typeface="Arial Narrow"/>
              <a:ea typeface="Arial Narrow"/>
              <a:cs typeface="Arial Narrow"/>
              <a:sym typeface="Arial Narrow"/>
            </a:endParaRPr>
          </a:p>
        </p:txBody>
      </p:sp>
      <p:sp>
        <p:nvSpPr>
          <p:cNvPr id="2492" name="Google Shape;2492;p47"/>
          <p:cNvSpPr txBox="1"/>
          <p:nvPr/>
        </p:nvSpPr>
        <p:spPr>
          <a:xfrm>
            <a:off x="4287525" y="7296324"/>
            <a:ext cx="2400016"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2,8 casos por mil nacidos vivos</a:t>
            </a:r>
            <a:endParaRPr/>
          </a:p>
          <a:p>
            <a:pPr marL="0" marR="0" lvl="0" indent="0" algn="ctr" rtl="0">
              <a:spcBef>
                <a:spcPts val="0"/>
              </a:spcBef>
              <a:spcAft>
                <a:spcPts val="0"/>
              </a:spcAft>
              <a:buNone/>
            </a:pPr>
            <a:endParaRPr sz="1100" b="1">
              <a:solidFill>
                <a:srgbClr val="C00000"/>
              </a:solidFill>
              <a:latin typeface="Arial Narrow"/>
              <a:ea typeface="Arial Narrow"/>
              <a:cs typeface="Arial Narrow"/>
              <a:sym typeface="Arial Narrow"/>
            </a:endParaRPr>
          </a:p>
        </p:txBody>
      </p:sp>
      <p:cxnSp>
        <p:nvCxnSpPr>
          <p:cNvPr id="2493" name="Google Shape;2493;p47"/>
          <p:cNvCxnSpPr/>
          <p:nvPr/>
        </p:nvCxnSpPr>
        <p:spPr>
          <a:xfrm rot="10800000">
            <a:off x="4398013" y="7980363"/>
            <a:ext cx="2154764" cy="0"/>
          </a:xfrm>
          <a:prstGeom prst="straightConnector1">
            <a:avLst/>
          </a:prstGeom>
          <a:noFill/>
          <a:ln w="9525" cap="flat" cmpd="sng">
            <a:solidFill>
              <a:srgbClr val="002060"/>
            </a:solidFill>
            <a:prstDash val="solid"/>
            <a:round/>
            <a:headEnd type="none" w="sm" len="sm"/>
            <a:tailEnd type="oval" w="med" len="med"/>
          </a:ln>
        </p:spPr>
      </p:cxnSp>
      <p:sp>
        <p:nvSpPr>
          <p:cNvPr id="2494" name="Google Shape;2494;p47"/>
          <p:cNvSpPr txBox="1"/>
          <p:nvPr/>
        </p:nvSpPr>
        <p:spPr>
          <a:xfrm>
            <a:off x="4366927" y="8199151"/>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Cumplen con la definición de caso </a:t>
            </a:r>
            <a:endParaRPr/>
          </a:p>
        </p:txBody>
      </p:sp>
      <p:sp>
        <p:nvSpPr>
          <p:cNvPr id="2495" name="Google Shape;2495;p47"/>
          <p:cNvSpPr txBox="1"/>
          <p:nvPr/>
        </p:nvSpPr>
        <p:spPr>
          <a:xfrm>
            <a:off x="4239857" y="8480677"/>
            <a:ext cx="302198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En el tercer período epimiológico se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Analizaron cinco (5) casos; cuatro (4) cumplen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 la definición.</a:t>
            </a:r>
            <a:endParaRPr/>
          </a:p>
        </p:txBody>
      </p:sp>
      <p:cxnSp>
        <p:nvCxnSpPr>
          <p:cNvPr id="2496" name="Google Shape;2496;p47"/>
          <p:cNvCxnSpPr/>
          <p:nvPr/>
        </p:nvCxnSpPr>
        <p:spPr>
          <a:xfrm rot="10800000">
            <a:off x="2834634" y="2824178"/>
            <a:ext cx="2154764" cy="0"/>
          </a:xfrm>
          <a:prstGeom prst="straightConnector1">
            <a:avLst/>
          </a:prstGeom>
          <a:noFill/>
          <a:ln w="9525" cap="flat" cmpd="sng">
            <a:solidFill>
              <a:srgbClr val="002060"/>
            </a:solidFill>
            <a:prstDash val="solid"/>
            <a:round/>
            <a:headEnd type="none" w="sm" len="sm"/>
            <a:tailEnd type="oval" w="med" len="med"/>
          </a:ln>
        </p:spPr>
      </p:cxnSp>
      <p:cxnSp>
        <p:nvCxnSpPr>
          <p:cNvPr id="2497" name="Google Shape;2497;p47"/>
          <p:cNvCxnSpPr/>
          <p:nvPr/>
        </p:nvCxnSpPr>
        <p:spPr>
          <a:xfrm rot="10800000">
            <a:off x="4410150" y="6907535"/>
            <a:ext cx="2154764" cy="0"/>
          </a:xfrm>
          <a:prstGeom prst="straightConnector1">
            <a:avLst/>
          </a:prstGeom>
          <a:noFill/>
          <a:ln w="9525" cap="flat" cmpd="sng">
            <a:solidFill>
              <a:srgbClr val="002060"/>
            </a:solidFill>
            <a:prstDash val="solid"/>
            <a:round/>
            <a:headEnd type="none" w="sm" len="sm"/>
            <a:tailEnd type="oval" w="med" len="med"/>
          </a:ln>
        </p:spPr>
      </p:cxnSp>
      <p:pic>
        <p:nvPicPr>
          <p:cNvPr id="2498" name="Google Shape;2498;p47"/>
          <p:cNvPicPr preferRelativeResize="0"/>
          <p:nvPr/>
        </p:nvPicPr>
        <p:blipFill rotWithShape="1">
          <a:blip r:embed="rId8">
            <a:alphaModFix/>
          </a:blip>
          <a:srcRect/>
          <a:stretch/>
        </p:blipFill>
        <p:spPr>
          <a:xfrm>
            <a:off x="2227890" y="440874"/>
            <a:ext cx="4767047" cy="2318920"/>
          </a:xfrm>
          <a:prstGeom prst="rect">
            <a:avLst/>
          </a:prstGeom>
          <a:noFill/>
          <a:ln>
            <a:noFill/>
          </a:ln>
        </p:spPr>
      </p:pic>
      <p:pic>
        <p:nvPicPr>
          <p:cNvPr id="2499" name="Google Shape;2499;p47"/>
          <p:cNvPicPr preferRelativeResize="0"/>
          <p:nvPr/>
        </p:nvPicPr>
        <p:blipFill rotWithShape="1">
          <a:blip r:embed="rId9">
            <a:alphaModFix/>
          </a:blip>
          <a:srcRect/>
          <a:stretch/>
        </p:blipFill>
        <p:spPr>
          <a:xfrm>
            <a:off x="2319838" y="3001383"/>
            <a:ext cx="4557688" cy="30620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pic>
        <p:nvPicPr>
          <p:cNvPr id="2504" name="Google Shape;2504;p48"/>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505" name="Google Shape;2505;p48"/>
          <p:cNvGrpSpPr/>
          <p:nvPr/>
        </p:nvGrpSpPr>
        <p:grpSpPr>
          <a:xfrm>
            <a:off x="179214" y="4211960"/>
            <a:ext cx="1892650" cy="488476"/>
            <a:chOff x="2397524" y="3379972"/>
            <a:chExt cx="4508500" cy="904875"/>
          </a:xfrm>
        </p:grpSpPr>
        <p:pic>
          <p:nvPicPr>
            <p:cNvPr id="2506" name="Google Shape;2506;p48"/>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507" name="Google Shape;2507;p48"/>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15</a:t>
              </a:r>
              <a:endParaRPr sz="2000" b="1">
                <a:solidFill>
                  <a:schemeClr val="dk1"/>
                </a:solidFill>
                <a:latin typeface="Arial Narrow"/>
                <a:ea typeface="Arial Narrow"/>
                <a:cs typeface="Arial Narrow"/>
                <a:sym typeface="Arial Narrow"/>
              </a:endParaRPr>
            </a:p>
          </p:txBody>
        </p:sp>
      </p:grpSp>
      <p:grpSp>
        <p:nvGrpSpPr>
          <p:cNvPr id="2508" name="Google Shape;2508;p48"/>
          <p:cNvGrpSpPr/>
          <p:nvPr/>
        </p:nvGrpSpPr>
        <p:grpSpPr>
          <a:xfrm>
            <a:off x="2448322" y="74775"/>
            <a:ext cx="936032" cy="261610"/>
            <a:chOff x="2448322" y="74775"/>
            <a:chExt cx="936032" cy="261610"/>
          </a:xfrm>
        </p:grpSpPr>
        <p:sp>
          <p:nvSpPr>
            <p:cNvPr id="2509" name="Google Shape;2509;p4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10" name="Google Shape;2510;p48"/>
            <p:cNvCxnSpPr>
              <a:stCxn id="250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511" name="Google Shape;2511;p48"/>
          <p:cNvSpPr/>
          <p:nvPr/>
        </p:nvSpPr>
        <p:spPr>
          <a:xfrm>
            <a:off x="2149285"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12" name="Google Shape;2512;p48"/>
          <p:cNvGrpSpPr/>
          <p:nvPr/>
        </p:nvGrpSpPr>
        <p:grpSpPr>
          <a:xfrm>
            <a:off x="2458085" y="3087897"/>
            <a:ext cx="3446504" cy="276999"/>
            <a:chOff x="2448322" y="74775"/>
            <a:chExt cx="3446504" cy="276999"/>
          </a:xfrm>
        </p:grpSpPr>
        <p:sp>
          <p:nvSpPr>
            <p:cNvPr id="2513" name="Google Shape;2513;p4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14" name="Google Shape;2514;p48"/>
            <p:cNvCxnSpPr>
              <a:stCxn id="251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15" name="Google Shape;2515;p4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sp>
        <p:nvSpPr>
          <p:cNvPr id="2516" name="Google Shape;2516;p4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48</a:t>
            </a:r>
            <a:endParaRPr sz="1050" b="1">
              <a:solidFill>
                <a:schemeClr val="dk1"/>
              </a:solidFill>
              <a:latin typeface="Arial Narrow"/>
              <a:ea typeface="Arial Narrow"/>
              <a:cs typeface="Arial Narrow"/>
              <a:sym typeface="Arial Narrow"/>
            </a:endParaRPr>
          </a:p>
        </p:txBody>
      </p:sp>
      <p:pic>
        <p:nvPicPr>
          <p:cNvPr id="2517" name="Google Shape;2517;p48"/>
          <p:cNvPicPr preferRelativeResize="0"/>
          <p:nvPr/>
        </p:nvPicPr>
        <p:blipFill rotWithShape="1">
          <a:blip r:embed="rId5">
            <a:alphaModFix/>
          </a:blip>
          <a:srcRect/>
          <a:stretch/>
        </p:blipFill>
        <p:spPr>
          <a:xfrm>
            <a:off x="0" y="0"/>
            <a:ext cx="2167808" cy="2820804"/>
          </a:xfrm>
          <a:prstGeom prst="rect">
            <a:avLst/>
          </a:prstGeom>
          <a:noFill/>
          <a:ln>
            <a:noFill/>
          </a:ln>
        </p:spPr>
      </p:pic>
      <p:sp>
        <p:nvSpPr>
          <p:cNvPr id="2518" name="Google Shape;2518;p48"/>
          <p:cNvSpPr txBox="1"/>
          <p:nvPr/>
        </p:nvSpPr>
        <p:spPr>
          <a:xfrm>
            <a:off x="-15461" y="2552525"/>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sp>
        <p:nvSpPr>
          <p:cNvPr id="2519" name="Google Shape;2519;p48"/>
          <p:cNvSpPr txBox="1"/>
          <p:nvPr/>
        </p:nvSpPr>
        <p:spPr>
          <a:xfrm>
            <a:off x="-15633" y="247183"/>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VIH y Trasmisión Materno Infantil TMI de VIH. </a:t>
            </a:r>
            <a:endParaRPr sz="1400" b="1">
              <a:solidFill>
                <a:srgbClr val="C00000"/>
              </a:solidFill>
              <a:latin typeface="Arial Narrow"/>
              <a:ea typeface="Arial Narrow"/>
              <a:cs typeface="Arial Narrow"/>
              <a:sym typeface="Arial Narrow"/>
            </a:endParaRPr>
          </a:p>
        </p:txBody>
      </p:sp>
      <p:grpSp>
        <p:nvGrpSpPr>
          <p:cNvPr id="2520" name="Google Shape;2520;p48"/>
          <p:cNvGrpSpPr/>
          <p:nvPr/>
        </p:nvGrpSpPr>
        <p:grpSpPr>
          <a:xfrm>
            <a:off x="5152880" y="3828985"/>
            <a:ext cx="1976198" cy="1751127"/>
            <a:chOff x="2595205" y="6586097"/>
            <a:chExt cx="1976198" cy="1751127"/>
          </a:xfrm>
        </p:grpSpPr>
        <p:pic>
          <p:nvPicPr>
            <p:cNvPr id="2521" name="Google Shape;2521;p48"/>
            <p:cNvPicPr preferRelativeResize="0"/>
            <p:nvPr/>
          </p:nvPicPr>
          <p:blipFill rotWithShape="1">
            <a:blip r:embed="rId6">
              <a:alphaModFix/>
            </a:blip>
            <a:srcRect/>
            <a:stretch/>
          </p:blipFill>
          <p:spPr>
            <a:xfrm>
              <a:off x="3050954" y="6586097"/>
              <a:ext cx="774423" cy="616377"/>
            </a:xfrm>
            <a:prstGeom prst="rect">
              <a:avLst/>
            </a:prstGeom>
            <a:noFill/>
            <a:ln>
              <a:noFill/>
            </a:ln>
          </p:spPr>
        </p:pic>
        <p:grpSp>
          <p:nvGrpSpPr>
            <p:cNvPr id="2522" name="Google Shape;2522;p48"/>
            <p:cNvGrpSpPr/>
            <p:nvPr/>
          </p:nvGrpSpPr>
          <p:grpSpPr>
            <a:xfrm>
              <a:off x="2595205" y="7114325"/>
              <a:ext cx="1976198" cy="1222899"/>
              <a:chOff x="-104959" y="9856127"/>
              <a:chExt cx="1499407" cy="1222899"/>
            </a:xfrm>
          </p:grpSpPr>
          <p:sp>
            <p:nvSpPr>
              <p:cNvPr id="2523" name="Google Shape;2523;p48"/>
              <p:cNvSpPr txBox="1"/>
              <p:nvPr/>
            </p:nvSpPr>
            <p:spPr>
              <a:xfrm>
                <a:off x="-26542" y="985612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524" name="Google Shape;2524;p48"/>
              <p:cNvSpPr/>
              <p:nvPr/>
            </p:nvSpPr>
            <p:spPr>
              <a:xfrm>
                <a:off x="-104959" y="10085185"/>
                <a:ext cx="1499407" cy="993841"/>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Contributivo</a:t>
                </a:r>
                <a:r>
                  <a:rPr lang="es-ES" sz="14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9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Subsidiado: </a:t>
                </a:r>
                <a:r>
                  <a:rPr lang="es-ES" sz="1200" b="1">
                    <a:solidFill>
                      <a:schemeClr val="dk1"/>
                    </a:solidFill>
                    <a:latin typeface="Arial Narrow"/>
                    <a:ea typeface="Arial Narrow"/>
                    <a:cs typeface="Arial Narrow"/>
                    <a:sym typeface="Arial Narrow"/>
                  </a:rPr>
                  <a:t>4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2 casos</a:t>
                </a:r>
                <a:endParaRPr sz="1200" b="1">
                  <a:solidFill>
                    <a:schemeClr val="dk1"/>
                  </a:solidFill>
                  <a:latin typeface="Arial Narrow"/>
                  <a:ea typeface="Arial Narrow"/>
                  <a:cs typeface="Arial Narrow"/>
                  <a:sym typeface="Arial Narrow"/>
                </a:endParaRPr>
              </a:p>
            </p:txBody>
          </p:sp>
        </p:grpSp>
      </p:grpSp>
      <p:grpSp>
        <p:nvGrpSpPr>
          <p:cNvPr id="2525" name="Google Shape;2525;p48"/>
          <p:cNvGrpSpPr/>
          <p:nvPr/>
        </p:nvGrpSpPr>
        <p:grpSpPr>
          <a:xfrm>
            <a:off x="2124145" y="4725195"/>
            <a:ext cx="1260281" cy="628312"/>
            <a:chOff x="2298589" y="3203848"/>
            <a:chExt cx="1260281" cy="628312"/>
          </a:xfrm>
        </p:grpSpPr>
        <p:sp>
          <p:nvSpPr>
            <p:cNvPr id="2526" name="Google Shape;2526;p4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527" name="Google Shape;2527;p48"/>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528" name="Google Shape;2528;p48"/>
          <p:cNvGrpSpPr/>
          <p:nvPr/>
        </p:nvGrpSpPr>
        <p:grpSpPr>
          <a:xfrm>
            <a:off x="4334561" y="4112618"/>
            <a:ext cx="764855" cy="1238940"/>
            <a:chOff x="3867627" y="2682487"/>
            <a:chExt cx="764855" cy="1238940"/>
          </a:xfrm>
        </p:grpSpPr>
        <p:grpSp>
          <p:nvGrpSpPr>
            <p:cNvPr id="2529" name="Google Shape;2529;p48"/>
            <p:cNvGrpSpPr/>
            <p:nvPr/>
          </p:nvGrpSpPr>
          <p:grpSpPr>
            <a:xfrm>
              <a:off x="3867627" y="3306763"/>
              <a:ext cx="764855" cy="614664"/>
              <a:chOff x="2548770" y="3203848"/>
              <a:chExt cx="764855" cy="614664"/>
            </a:xfrm>
          </p:grpSpPr>
          <p:sp>
            <p:nvSpPr>
              <p:cNvPr id="2530" name="Google Shape;2530;p48"/>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sz="1400" b="1">
                  <a:solidFill>
                    <a:schemeClr val="dk1"/>
                  </a:solidFill>
                  <a:latin typeface="Arial Narrow"/>
                  <a:ea typeface="Arial Narrow"/>
                  <a:cs typeface="Arial Narrow"/>
                  <a:sym typeface="Arial Narrow"/>
                </a:endParaRPr>
              </a:p>
            </p:txBody>
          </p:sp>
          <p:sp>
            <p:nvSpPr>
              <p:cNvPr id="2531" name="Google Shape;2531;p4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532" name="Google Shape;2532;p48"/>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2533" name="Google Shape;2533;p48"/>
          <p:cNvGrpSpPr/>
          <p:nvPr/>
        </p:nvGrpSpPr>
        <p:grpSpPr>
          <a:xfrm>
            <a:off x="3084475" y="4729556"/>
            <a:ext cx="1380071" cy="625937"/>
            <a:chOff x="-285907" y="7056480"/>
            <a:chExt cx="1612468" cy="625937"/>
          </a:xfrm>
        </p:grpSpPr>
        <p:sp>
          <p:nvSpPr>
            <p:cNvPr id="2534" name="Google Shape;2534;p48"/>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Carcelario</a:t>
              </a:r>
              <a:endParaRPr sz="1200" b="1" u="sng">
                <a:solidFill>
                  <a:schemeClr val="dk1"/>
                </a:solidFill>
                <a:latin typeface="Arial Narrow"/>
                <a:ea typeface="Arial Narrow"/>
                <a:cs typeface="Arial Narrow"/>
                <a:sym typeface="Arial Narrow"/>
              </a:endParaRPr>
            </a:p>
          </p:txBody>
        </p:sp>
        <p:sp>
          <p:nvSpPr>
            <p:cNvPr id="2535" name="Google Shape;2535;p48"/>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sp>
        <p:nvSpPr>
          <p:cNvPr id="2536" name="Google Shape;2536;p48"/>
          <p:cNvSpPr/>
          <p:nvPr/>
        </p:nvSpPr>
        <p:spPr>
          <a:xfrm>
            <a:off x="-53464" y="4677400"/>
            <a:ext cx="237451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conviviendo con VIH</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Respecto al año anterior: </a:t>
            </a:r>
            <a:r>
              <a:rPr lang="es-ES" sz="1200" b="1">
                <a:solidFill>
                  <a:srgbClr val="00B050"/>
                </a:solidFill>
                <a:latin typeface="Arial Narrow"/>
                <a:ea typeface="Arial Narrow"/>
                <a:cs typeface="Arial Narrow"/>
                <a:sym typeface="Arial Narrow"/>
              </a:rPr>
              <a:t>disminución  de un 6,25% de casos</a:t>
            </a: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pic>
        <p:nvPicPr>
          <p:cNvPr id="2537" name="Google Shape;2537;p48"/>
          <p:cNvPicPr preferRelativeResize="0"/>
          <p:nvPr/>
        </p:nvPicPr>
        <p:blipFill rotWithShape="1">
          <a:blip r:embed="rId8">
            <a:alphaModFix/>
          </a:blip>
          <a:srcRect l="58247"/>
          <a:stretch/>
        </p:blipFill>
        <p:spPr>
          <a:xfrm>
            <a:off x="2321053" y="4072868"/>
            <a:ext cx="739337" cy="664026"/>
          </a:xfrm>
          <a:prstGeom prst="rect">
            <a:avLst/>
          </a:prstGeom>
          <a:noFill/>
          <a:ln>
            <a:noFill/>
          </a:ln>
        </p:spPr>
      </p:pic>
      <p:pic>
        <p:nvPicPr>
          <p:cNvPr id="2538" name="Google Shape;2538;p48"/>
          <p:cNvPicPr preferRelativeResize="0"/>
          <p:nvPr/>
        </p:nvPicPr>
        <p:blipFill rotWithShape="1">
          <a:blip r:embed="rId9">
            <a:alphaModFix/>
          </a:blip>
          <a:srcRect/>
          <a:stretch/>
        </p:blipFill>
        <p:spPr>
          <a:xfrm>
            <a:off x="3383042" y="4191852"/>
            <a:ext cx="694975" cy="599336"/>
          </a:xfrm>
          <a:prstGeom prst="rect">
            <a:avLst/>
          </a:prstGeom>
          <a:noFill/>
          <a:ln>
            <a:noFill/>
          </a:ln>
        </p:spPr>
      </p:pic>
      <p:grpSp>
        <p:nvGrpSpPr>
          <p:cNvPr id="2539" name="Google Shape;2539;p48"/>
          <p:cNvGrpSpPr/>
          <p:nvPr/>
        </p:nvGrpSpPr>
        <p:grpSpPr>
          <a:xfrm>
            <a:off x="24532" y="6590700"/>
            <a:ext cx="7176368" cy="1060446"/>
            <a:chOff x="2156559" y="5141236"/>
            <a:chExt cx="5549235" cy="1060446"/>
          </a:xfrm>
        </p:grpSpPr>
        <p:grpSp>
          <p:nvGrpSpPr>
            <p:cNvPr id="2540" name="Google Shape;2540;p48"/>
            <p:cNvGrpSpPr/>
            <p:nvPr/>
          </p:nvGrpSpPr>
          <p:grpSpPr>
            <a:xfrm>
              <a:off x="2156559" y="5141236"/>
              <a:ext cx="5549235" cy="1015818"/>
              <a:chOff x="2145310" y="5221006"/>
              <a:chExt cx="5549235" cy="1015818"/>
            </a:xfrm>
          </p:grpSpPr>
          <p:grpSp>
            <p:nvGrpSpPr>
              <p:cNvPr id="2541" name="Google Shape;2541;p48"/>
              <p:cNvGrpSpPr/>
              <p:nvPr/>
            </p:nvGrpSpPr>
            <p:grpSpPr>
              <a:xfrm>
                <a:off x="3438855" y="5497953"/>
                <a:ext cx="3623277" cy="459976"/>
                <a:chOff x="1214190" y="7290191"/>
                <a:chExt cx="4097229" cy="459976"/>
              </a:xfrm>
            </p:grpSpPr>
            <p:sp>
              <p:nvSpPr>
                <p:cNvPr id="2542" name="Google Shape;2542;p48"/>
                <p:cNvSpPr/>
                <p:nvPr/>
              </p:nvSpPr>
              <p:spPr>
                <a:xfrm>
                  <a:off x="1214190" y="7290191"/>
                  <a:ext cx="4097229"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10 casos </a:t>
                  </a:r>
                  <a:endParaRPr sz="1050" b="1">
                    <a:solidFill>
                      <a:srgbClr val="C00000"/>
                    </a:solidFill>
                    <a:latin typeface="Arial Narrow"/>
                    <a:ea typeface="Arial Narrow"/>
                    <a:cs typeface="Arial Narrow"/>
                    <a:sym typeface="Arial Narrow"/>
                  </a:endParaRPr>
                </a:p>
              </p:txBody>
            </p:sp>
            <p:sp>
              <p:nvSpPr>
                <p:cNvPr id="2543" name="Google Shape;2543;p48"/>
                <p:cNvSpPr/>
                <p:nvPr/>
              </p:nvSpPr>
              <p:spPr>
                <a:xfrm>
                  <a:off x="1218088" y="7537707"/>
                  <a:ext cx="4093331" cy="21246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5 casos </a:t>
                  </a:r>
                  <a:endParaRPr sz="1050" b="1">
                    <a:solidFill>
                      <a:srgbClr val="C00000"/>
                    </a:solidFill>
                    <a:latin typeface="Arial Narrow"/>
                    <a:ea typeface="Arial Narrow"/>
                    <a:cs typeface="Arial Narrow"/>
                    <a:sym typeface="Arial Narrow"/>
                  </a:endParaRPr>
                </a:p>
              </p:txBody>
            </p:sp>
          </p:grpSp>
          <p:grpSp>
            <p:nvGrpSpPr>
              <p:cNvPr id="2544" name="Google Shape;2544;p48"/>
              <p:cNvGrpSpPr/>
              <p:nvPr/>
            </p:nvGrpSpPr>
            <p:grpSpPr>
              <a:xfrm>
                <a:off x="2145310" y="5221006"/>
                <a:ext cx="5549235" cy="1015818"/>
                <a:chOff x="2109481" y="5652225"/>
                <a:chExt cx="5549235" cy="1015818"/>
              </a:xfrm>
            </p:grpSpPr>
            <p:sp>
              <p:nvSpPr>
                <p:cNvPr id="2545" name="Google Shape;2545;p48"/>
                <p:cNvSpPr txBox="1"/>
                <p:nvPr/>
              </p:nvSpPr>
              <p:spPr>
                <a:xfrm>
                  <a:off x="2436996"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546" name="Google Shape;2546;p48"/>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547" name="Google Shape;2547;p48"/>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548" name="Google Shape;2548;p48"/>
            <p:cNvSpPr/>
            <p:nvPr/>
          </p:nvSpPr>
          <p:spPr>
            <a:xfrm>
              <a:off x="3461979" y="5944839"/>
              <a:ext cx="3611402" cy="256843"/>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En el  post parto: 0 casos </a:t>
              </a:r>
              <a:endParaRPr sz="1000" b="1">
                <a:solidFill>
                  <a:srgbClr val="C00000"/>
                </a:solidFill>
                <a:latin typeface="Arial Narrow"/>
                <a:ea typeface="Arial Narrow"/>
                <a:cs typeface="Arial Narrow"/>
                <a:sym typeface="Arial Narrow"/>
              </a:endParaRPr>
            </a:p>
          </p:txBody>
        </p:sp>
      </p:grpSp>
      <p:grpSp>
        <p:nvGrpSpPr>
          <p:cNvPr id="2549" name="Google Shape;2549;p48"/>
          <p:cNvGrpSpPr/>
          <p:nvPr/>
        </p:nvGrpSpPr>
        <p:grpSpPr>
          <a:xfrm>
            <a:off x="1489972" y="8074419"/>
            <a:ext cx="5689176" cy="656443"/>
            <a:chOff x="2502" y="13686"/>
            <a:chExt cx="5689176" cy="656443"/>
          </a:xfrm>
        </p:grpSpPr>
        <p:sp>
          <p:nvSpPr>
            <p:cNvPr id="2550" name="Google Shape;2550;p48"/>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8"/>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11 casos                  </a:t>
              </a:r>
              <a:endParaRPr sz="1050" b="1">
                <a:solidFill>
                  <a:schemeClr val="dk1"/>
                </a:solidFill>
                <a:latin typeface="Arial Narrow"/>
                <a:ea typeface="Arial Narrow"/>
                <a:cs typeface="Arial Narrow"/>
                <a:sym typeface="Arial Narrow"/>
              </a:endParaRPr>
            </a:p>
          </p:txBody>
        </p:sp>
        <p:sp>
          <p:nvSpPr>
            <p:cNvPr id="2552" name="Google Shape;2552;p48"/>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8"/>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554" name="Google Shape;2554;p48"/>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8"/>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3 casos</a:t>
              </a:r>
              <a:endParaRPr sz="1050" b="1">
                <a:solidFill>
                  <a:schemeClr val="dk1"/>
                </a:solidFill>
                <a:latin typeface="Arial Narrow"/>
                <a:ea typeface="Arial Narrow"/>
                <a:cs typeface="Arial Narrow"/>
                <a:sym typeface="Arial Narrow"/>
              </a:endParaRPr>
            </a:p>
          </p:txBody>
        </p:sp>
        <p:sp>
          <p:nvSpPr>
            <p:cNvPr id="2556" name="Google Shape;2556;p48"/>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8"/>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558" name="Google Shape;2558;p48"/>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8"/>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560" name="Google Shape;2560;p48"/>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8"/>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562" name="Google Shape;2562;p48"/>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8"/>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control prenatal: 1 caso                       </a:t>
              </a:r>
              <a:endParaRPr sz="1050" b="1">
                <a:solidFill>
                  <a:schemeClr val="dk1"/>
                </a:solidFill>
                <a:latin typeface="Arial Narrow"/>
                <a:ea typeface="Arial Narrow"/>
                <a:cs typeface="Arial Narrow"/>
                <a:sym typeface="Arial Narrow"/>
              </a:endParaRPr>
            </a:p>
          </p:txBody>
        </p:sp>
      </p:grpSp>
      <p:grpSp>
        <p:nvGrpSpPr>
          <p:cNvPr id="2564" name="Google Shape;2564;p48"/>
          <p:cNvGrpSpPr/>
          <p:nvPr/>
        </p:nvGrpSpPr>
        <p:grpSpPr>
          <a:xfrm>
            <a:off x="0" y="7760753"/>
            <a:ext cx="7065799" cy="1015818"/>
            <a:chOff x="2145310" y="5221006"/>
            <a:chExt cx="6785852" cy="1015818"/>
          </a:xfrm>
        </p:grpSpPr>
        <p:grpSp>
          <p:nvGrpSpPr>
            <p:cNvPr id="2565" name="Google Shape;2565;p48"/>
            <p:cNvGrpSpPr/>
            <p:nvPr/>
          </p:nvGrpSpPr>
          <p:grpSpPr>
            <a:xfrm>
              <a:off x="2145310" y="5221006"/>
              <a:ext cx="6785852" cy="1015818"/>
              <a:chOff x="2109481" y="5652225"/>
              <a:chExt cx="6785852" cy="1015818"/>
            </a:xfrm>
          </p:grpSpPr>
          <p:sp>
            <p:nvSpPr>
              <p:cNvPr id="2566" name="Google Shape;2566;p48"/>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567" name="Google Shape;2567;p48"/>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568" name="Google Shape;2568;p48"/>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569" name="Google Shape;2569;p48"/>
          <p:cNvSpPr/>
          <p:nvPr/>
        </p:nvSpPr>
        <p:spPr>
          <a:xfrm>
            <a:off x="24532" y="5724128"/>
            <a:ext cx="722882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70" name="Google Shape;2570;p48"/>
          <p:cNvGrpSpPr/>
          <p:nvPr/>
        </p:nvGrpSpPr>
        <p:grpSpPr>
          <a:xfrm>
            <a:off x="1031068" y="5879177"/>
            <a:ext cx="4536382" cy="276999"/>
            <a:chOff x="2736354" y="74775"/>
            <a:chExt cx="3158472" cy="276999"/>
          </a:xfrm>
        </p:grpSpPr>
        <p:cxnSp>
          <p:nvCxnSpPr>
            <p:cNvPr id="2571" name="Google Shape;2571;p48"/>
            <p:cNvCxnSpPr/>
            <p:nvPr/>
          </p:nvCxnSpPr>
          <p:spPr>
            <a:xfrm>
              <a:off x="2736354" y="204814"/>
              <a:ext cx="648072" cy="766"/>
            </a:xfrm>
            <a:prstGeom prst="straightConnector1">
              <a:avLst/>
            </a:prstGeom>
            <a:noFill/>
            <a:ln w="28575" cap="flat" cmpd="sng">
              <a:solidFill>
                <a:srgbClr val="C00000"/>
              </a:solidFill>
              <a:prstDash val="solid"/>
              <a:round/>
              <a:headEnd type="none" w="sm" len="sm"/>
              <a:tailEnd type="none" w="sm" len="sm"/>
            </a:ln>
          </p:spPr>
        </p:cxnSp>
        <p:sp>
          <p:nvSpPr>
            <p:cNvPr id="2572" name="Google Shape;2572;p4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573" name="Google Shape;2573;p48"/>
          <p:cNvSpPr/>
          <p:nvPr/>
        </p:nvSpPr>
        <p:spPr>
          <a:xfrm>
            <a:off x="743036" y="5859343"/>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2574" name="Google Shape;2574;p48"/>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pic>
        <p:nvPicPr>
          <p:cNvPr id="2575" name="Google Shape;2575;p48"/>
          <p:cNvPicPr preferRelativeResize="0"/>
          <p:nvPr/>
        </p:nvPicPr>
        <p:blipFill rotWithShape="1">
          <a:blip r:embed="rId11">
            <a:alphaModFix/>
          </a:blip>
          <a:srcRect/>
          <a:stretch/>
        </p:blipFill>
        <p:spPr>
          <a:xfrm>
            <a:off x="2382103" y="440449"/>
            <a:ext cx="4746975" cy="247366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pic>
        <p:nvPicPr>
          <p:cNvPr id="2580" name="Google Shape;2580;p49"/>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581" name="Google Shape;2581;p49"/>
          <p:cNvGrpSpPr/>
          <p:nvPr/>
        </p:nvGrpSpPr>
        <p:grpSpPr>
          <a:xfrm>
            <a:off x="179214" y="4211960"/>
            <a:ext cx="1892650" cy="488476"/>
            <a:chOff x="2397524" y="3379972"/>
            <a:chExt cx="4508500" cy="904875"/>
          </a:xfrm>
        </p:grpSpPr>
        <p:pic>
          <p:nvPicPr>
            <p:cNvPr id="2582" name="Google Shape;2582;p49"/>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583" name="Google Shape;2583;p49"/>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5</a:t>
              </a:r>
              <a:endParaRPr sz="2000" b="1">
                <a:solidFill>
                  <a:schemeClr val="dk1"/>
                </a:solidFill>
                <a:latin typeface="Arial Narrow"/>
                <a:ea typeface="Arial Narrow"/>
                <a:cs typeface="Arial Narrow"/>
                <a:sym typeface="Arial Narrow"/>
              </a:endParaRPr>
            </a:p>
          </p:txBody>
        </p:sp>
      </p:grpSp>
      <p:grpSp>
        <p:nvGrpSpPr>
          <p:cNvPr id="2584" name="Google Shape;2584;p49"/>
          <p:cNvGrpSpPr/>
          <p:nvPr/>
        </p:nvGrpSpPr>
        <p:grpSpPr>
          <a:xfrm>
            <a:off x="2448322" y="74775"/>
            <a:ext cx="936032" cy="261610"/>
            <a:chOff x="2448322" y="74775"/>
            <a:chExt cx="936032" cy="261610"/>
          </a:xfrm>
        </p:grpSpPr>
        <p:sp>
          <p:nvSpPr>
            <p:cNvPr id="2585" name="Google Shape;2585;p4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86" name="Google Shape;2586;p49"/>
            <p:cNvCxnSpPr>
              <a:stCxn id="258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587" name="Google Shape;2587;p49"/>
          <p:cNvSpPr/>
          <p:nvPr/>
        </p:nvSpPr>
        <p:spPr>
          <a:xfrm>
            <a:off x="179214" y="6588224"/>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88" name="Google Shape;2588;p49"/>
          <p:cNvGrpSpPr/>
          <p:nvPr/>
        </p:nvGrpSpPr>
        <p:grpSpPr>
          <a:xfrm>
            <a:off x="910927" y="6688103"/>
            <a:ext cx="4715752" cy="298119"/>
            <a:chOff x="2448322" y="74774"/>
            <a:chExt cx="3446504" cy="298119"/>
          </a:xfrm>
        </p:grpSpPr>
        <p:sp>
          <p:nvSpPr>
            <p:cNvPr id="2589" name="Google Shape;2589;p49"/>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90" name="Google Shape;2590;p49"/>
            <p:cNvCxnSpPr>
              <a:stCxn id="2589"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2591" name="Google Shape;2591;p4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592" name="Google Shape;2592;p4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49</a:t>
            </a:r>
            <a:endParaRPr sz="1050" b="1">
              <a:solidFill>
                <a:schemeClr val="dk1"/>
              </a:solidFill>
              <a:latin typeface="Arial Narrow"/>
              <a:ea typeface="Arial Narrow"/>
              <a:cs typeface="Arial Narrow"/>
              <a:sym typeface="Arial Narrow"/>
            </a:endParaRPr>
          </a:p>
        </p:txBody>
      </p:sp>
      <p:grpSp>
        <p:nvGrpSpPr>
          <p:cNvPr id="2593" name="Google Shape;2593;p49"/>
          <p:cNvGrpSpPr/>
          <p:nvPr/>
        </p:nvGrpSpPr>
        <p:grpSpPr>
          <a:xfrm>
            <a:off x="216074" y="5904868"/>
            <a:ext cx="1152880" cy="611348"/>
            <a:chOff x="3744466" y="1301912"/>
            <a:chExt cx="1152880" cy="611348"/>
          </a:xfrm>
        </p:grpSpPr>
        <p:sp>
          <p:nvSpPr>
            <p:cNvPr id="2594" name="Google Shape;2594;p49"/>
            <p:cNvSpPr/>
            <p:nvPr/>
          </p:nvSpPr>
          <p:spPr>
            <a:xfrm>
              <a:off x="3912519"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595" name="Google Shape;2595;p49"/>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grpSp>
        <p:nvGrpSpPr>
          <p:cNvPr id="2596" name="Google Shape;2596;p49"/>
          <p:cNvGrpSpPr/>
          <p:nvPr/>
        </p:nvGrpSpPr>
        <p:grpSpPr>
          <a:xfrm>
            <a:off x="1368954" y="5869732"/>
            <a:ext cx="847750" cy="646484"/>
            <a:chOff x="5236691" y="1418884"/>
            <a:chExt cx="847750" cy="646484"/>
          </a:xfrm>
        </p:grpSpPr>
        <p:sp>
          <p:nvSpPr>
            <p:cNvPr id="2597" name="Google Shape;2597;p49"/>
            <p:cNvSpPr/>
            <p:nvPr/>
          </p:nvSpPr>
          <p:spPr>
            <a:xfrm>
              <a:off x="5236691" y="1705328"/>
              <a:ext cx="84775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598" name="Google Shape;2598;p49"/>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Otros</a:t>
              </a:r>
              <a:endParaRPr sz="1200" b="1" u="sng">
                <a:solidFill>
                  <a:srgbClr val="000000"/>
                </a:solidFill>
                <a:latin typeface="Arial Narrow"/>
                <a:ea typeface="Arial Narrow"/>
                <a:cs typeface="Arial Narrow"/>
                <a:sym typeface="Arial Narrow"/>
              </a:endParaRPr>
            </a:p>
          </p:txBody>
        </p:sp>
      </p:grpSp>
      <p:grpSp>
        <p:nvGrpSpPr>
          <p:cNvPr id="2599" name="Google Shape;2599;p49"/>
          <p:cNvGrpSpPr/>
          <p:nvPr/>
        </p:nvGrpSpPr>
        <p:grpSpPr>
          <a:xfrm>
            <a:off x="5140793" y="4480107"/>
            <a:ext cx="1993597" cy="2061136"/>
            <a:chOff x="2580891" y="3325852"/>
            <a:chExt cx="1993597" cy="2061136"/>
          </a:xfrm>
        </p:grpSpPr>
        <p:pic>
          <p:nvPicPr>
            <p:cNvPr id="2600" name="Google Shape;2600;p49"/>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2601" name="Google Shape;2601;p49"/>
            <p:cNvGrpSpPr/>
            <p:nvPr/>
          </p:nvGrpSpPr>
          <p:grpSpPr>
            <a:xfrm>
              <a:off x="2580891" y="4074879"/>
              <a:ext cx="1993597" cy="1312109"/>
              <a:chOff x="-115820" y="6816681"/>
              <a:chExt cx="1512608" cy="1312109"/>
            </a:xfrm>
          </p:grpSpPr>
          <p:sp>
            <p:nvSpPr>
              <p:cNvPr id="2602" name="Google Shape;2602;p4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603" name="Google Shape;2603;p49"/>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1caso</a:t>
                </a:r>
                <a:endParaRPr sz="1400" b="1">
                  <a:solidFill>
                    <a:schemeClr val="dk1"/>
                  </a:solidFill>
                  <a:latin typeface="Arial Narrow"/>
                  <a:ea typeface="Arial Narrow"/>
                  <a:cs typeface="Arial Narrow"/>
                  <a:sym typeface="Arial Narrow"/>
                </a:endParaRPr>
              </a:p>
            </p:txBody>
          </p:sp>
        </p:grpSp>
      </p:grpSp>
      <p:grpSp>
        <p:nvGrpSpPr>
          <p:cNvPr id="2604" name="Google Shape;2604;p49"/>
          <p:cNvGrpSpPr/>
          <p:nvPr/>
        </p:nvGrpSpPr>
        <p:grpSpPr>
          <a:xfrm>
            <a:off x="2124145" y="5071695"/>
            <a:ext cx="1260281" cy="628312"/>
            <a:chOff x="2298589" y="3203848"/>
            <a:chExt cx="1260281" cy="628312"/>
          </a:xfrm>
        </p:grpSpPr>
        <p:sp>
          <p:nvSpPr>
            <p:cNvPr id="2605" name="Google Shape;2605;p49"/>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606" name="Google Shape;2606;p49"/>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607" name="Google Shape;2607;p49"/>
          <p:cNvGrpSpPr/>
          <p:nvPr/>
        </p:nvGrpSpPr>
        <p:grpSpPr>
          <a:xfrm>
            <a:off x="4334561" y="4427984"/>
            <a:ext cx="764855" cy="1238940"/>
            <a:chOff x="3867627" y="2682487"/>
            <a:chExt cx="764855" cy="1238940"/>
          </a:xfrm>
        </p:grpSpPr>
        <p:grpSp>
          <p:nvGrpSpPr>
            <p:cNvPr id="2608" name="Google Shape;2608;p49"/>
            <p:cNvGrpSpPr/>
            <p:nvPr/>
          </p:nvGrpSpPr>
          <p:grpSpPr>
            <a:xfrm>
              <a:off x="3867627" y="3306763"/>
              <a:ext cx="764855" cy="614664"/>
              <a:chOff x="2548770" y="3203848"/>
              <a:chExt cx="764855" cy="614664"/>
            </a:xfrm>
          </p:grpSpPr>
          <p:sp>
            <p:nvSpPr>
              <p:cNvPr id="2609" name="Google Shape;2609;p49"/>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sz="1400" b="1">
                  <a:solidFill>
                    <a:schemeClr val="dk1"/>
                  </a:solidFill>
                  <a:latin typeface="Arial Narrow"/>
                  <a:ea typeface="Arial Narrow"/>
                  <a:cs typeface="Arial Narrow"/>
                  <a:sym typeface="Arial Narrow"/>
                </a:endParaRPr>
              </a:p>
            </p:txBody>
          </p:sp>
          <p:sp>
            <p:nvSpPr>
              <p:cNvPr id="2610" name="Google Shape;2610;p49"/>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611" name="Google Shape;2611;p49"/>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2612" name="Google Shape;2612;p49"/>
          <p:cNvGrpSpPr/>
          <p:nvPr/>
        </p:nvGrpSpPr>
        <p:grpSpPr>
          <a:xfrm>
            <a:off x="3084475" y="5076056"/>
            <a:ext cx="1380071" cy="625937"/>
            <a:chOff x="-285907" y="7056480"/>
            <a:chExt cx="1612468" cy="625937"/>
          </a:xfrm>
        </p:grpSpPr>
        <p:sp>
          <p:nvSpPr>
            <p:cNvPr id="2613" name="Google Shape;2613;p49"/>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Desplazado</a:t>
              </a:r>
              <a:endParaRPr sz="1200" b="1" u="sng">
                <a:solidFill>
                  <a:schemeClr val="dk1"/>
                </a:solidFill>
                <a:latin typeface="Arial Narrow"/>
                <a:ea typeface="Arial Narrow"/>
                <a:cs typeface="Arial Narrow"/>
                <a:sym typeface="Arial Narrow"/>
              </a:endParaRPr>
            </a:p>
          </p:txBody>
        </p:sp>
        <p:sp>
          <p:nvSpPr>
            <p:cNvPr id="2614" name="Google Shape;2614;p49"/>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grpSp>
        <p:nvGrpSpPr>
          <p:cNvPr id="2615" name="Google Shape;2615;p49"/>
          <p:cNvGrpSpPr/>
          <p:nvPr/>
        </p:nvGrpSpPr>
        <p:grpSpPr>
          <a:xfrm>
            <a:off x="362827" y="5503125"/>
            <a:ext cx="1847617" cy="436842"/>
            <a:chOff x="3060727" y="484500"/>
            <a:chExt cx="2369636" cy="436842"/>
          </a:xfrm>
        </p:grpSpPr>
        <p:sp>
          <p:nvSpPr>
            <p:cNvPr id="2616" name="Google Shape;2616;p4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17" name="Google Shape;2617;p49"/>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2618" name="Google Shape;2618;p49"/>
          <p:cNvGrpSpPr/>
          <p:nvPr/>
        </p:nvGrpSpPr>
        <p:grpSpPr>
          <a:xfrm>
            <a:off x="2349030" y="4067944"/>
            <a:ext cx="2722458" cy="436842"/>
            <a:chOff x="3060727" y="484500"/>
            <a:chExt cx="2369637" cy="436842"/>
          </a:xfrm>
        </p:grpSpPr>
        <p:sp>
          <p:nvSpPr>
            <p:cNvPr id="2619" name="Google Shape;2619;p4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20" name="Google Shape;2620;p49"/>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sp>
        <p:nvSpPr>
          <p:cNvPr id="2621" name="Google Shape;2621;p49"/>
          <p:cNvSpPr/>
          <p:nvPr/>
        </p:nvSpPr>
        <p:spPr>
          <a:xfrm>
            <a:off x="-11034" y="4663853"/>
            <a:ext cx="222147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 diagnóstico de HB. Variación respecto al mismo período del año anterior: 60% de incremento.</a:t>
            </a:r>
            <a:endParaRPr sz="1200" b="1">
              <a:solidFill>
                <a:schemeClr val="dk1"/>
              </a:solidFill>
              <a:latin typeface="Arial Narrow"/>
              <a:ea typeface="Arial Narrow"/>
              <a:cs typeface="Arial Narrow"/>
              <a:sym typeface="Arial Narrow"/>
            </a:endParaRPr>
          </a:p>
        </p:txBody>
      </p:sp>
      <p:pic>
        <p:nvPicPr>
          <p:cNvPr id="2622" name="Google Shape;2622;p49"/>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2623" name="Google Shape;2623;p49"/>
          <p:cNvPicPr preferRelativeResize="0"/>
          <p:nvPr/>
        </p:nvPicPr>
        <p:blipFill rotWithShape="1">
          <a:blip r:embed="rId8">
            <a:alphaModFix/>
          </a:blip>
          <a:srcRect/>
          <a:stretch/>
        </p:blipFill>
        <p:spPr>
          <a:xfrm>
            <a:off x="3383042" y="4538352"/>
            <a:ext cx="694975" cy="599336"/>
          </a:xfrm>
          <a:prstGeom prst="rect">
            <a:avLst/>
          </a:prstGeom>
          <a:noFill/>
          <a:ln>
            <a:noFill/>
          </a:ln>
        </p:spPr>
      </p:pic>
      <p:grpSp>
        <p:nvGrpSpPr>
          <p:cNvPr id="2624" name="Google Shape;2624;p49"/>
          <p:cNvGrpSpPr/>
          <p:nvPr/>
        </p:nvGrpSpPr>
        <p:grpSpPr>
          <a:xfrm>
            <a:off x="144066" y="7037921"/>
            <a:ext cx="6681893" cy="848101"/>
            <a:chOff x="21203" y="7774533"/>
            <a:chExt cx="6681893" cy="848101"/>
          </a:xfrm>
        </p:grpSpPr>
        <p:grpSp>
          <p:nvGrpSpPr>
            <p:cNvPr id="2625" name="Google Shape;2625;p49"/>
            <p:cNvGrpSpPr/>
            <p:nvPr/>
          </p:nvGrpSpPr>
          <p:grpSpPr>
            <a:xfrm>
              <a:off x="1385705" y="8075430"/>
              <a:ext cx="5188226" cy="547204"/>
              <a:chOff x="-1107522" y="9867668"/>
              <a:chExt cx="5866885" cy="547204"/>
            </a:xfrm>
          </p:grpSpPr>
          <p:sp>
            <p:nvSpPr>
              <p:cNvPr id="2626" name="Google Shape;2626;p49"/>
              <p:cNvSpPr/>
              <p:nvPr/>
            </p:nvSpPr>
            <p:spPr>
              <a:xfrm>
                <a:off x="-1107522" y="9867668"/>
                <a:ext cx="5866885" cy="24143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4 casos </a:t>
                </a:r>
                <a:endParaRPr sz="1050" b="1">
                  <a:solidFill>
                    <a:srgbClr val="C00000"/>
                  </a:solidFill>
                  <a:latin typeface="Arial Narrow"/>
                  <a:ea typeface="Arial Narrow"/>
                  <a:cs typeface="Arial Narrow"/>
                  <a:sym typeface="Arial Narrow"/>
                </a:endParaRPr>
              </a:p>
            </p:txBody>
          </p:sp>
          <p:sp>
            <p:nvSpPr>
              <p:cNvPr id="2627" name="Google Shape;2627;p49"/>
              <p:cNvSpPr/>
              <p:nvPr/>
            </p:nvSpPr>
            <p:spPr>
              <a:xfrm>
                <a:off x="-1103625" y="10115184"/>
                <a:ext cx="5862987" cy="299688"/>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1 caso </a:t>
                </a:r>
                <a:endParaRPr sz="1050" b="1">
                  <a:solidFill>
                    <a:srgbClr val="C00000"/>
                  </a:solidFill>
                  <a:latin typeface="Arial Narrow"/>
                  <a:ea typeface="Arial Narrow"/>
                  <a:cs typeface="Arial Narrow"/>
                  <a:sym typeface="Arial Narrow"/>
                </a:endParaRPr>
              </a:p>
            </p:txBody>
          </p:sp>
        </p:grpSp>
        <p:grpSp>
          <p:nvGrpSpPr>
            <p:cNvPr id="2628" name="Google Shape;2628;p49"/>
            <p:cNvGrpSpPr/>
            <p:nvPr/>
          </p:nvGrpSpPr>
          <p:grpSpPr>
            <a:xfrm>
              <a:off x="21203" y="7774533"/>
              <a:ext cx="6681893" cy="774439"/>
              <a:chOff x="-14626" y="8205752"/>
              <a:chExt cx="6681893" cy="774439"/>
            </a:xfrm>
          </p:grpSpPr>
          <p:sp>
            <p:nvSpPr>
              <p:cNvPr id="2629" name="Google Shape;2629;p49"/>
              <p:cNvSpPr txBox="1"/>
              <p:nvPr/>
            </p:nvSpPr>
            <p:spPr>
              <a:xfrm>
                <a:off x="1445547" y="8205752"/>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630" name="Google Shape;2630;p49"/>
              <p:cNvPicPr preferRelativeResize="0"/>
              <p:nvPr/>
            </p:nvPicPr>
            <p:blipFill rotWithShape="1">
              <a:blip r:embed="rId9">
                <a:alphaModFix/>
              </a:blip>
              <a:srcRect/>
              <a:stretch/>
            </p:blipFill>
            <p:spPr>
              <a:xfrm>
                <a:off x="-14626" y="8259233"/>
                <a:ext cx="910301" cy="720958"/>
              </a:xfrm>
              <a:prstGeom prst="rect">
                <a:avLst/>
              </a:prstGeom>
              <a:noFill/>
              <a:ln>
                <a:noFill/>
              </a:ln>
            </p:spPr>
          </p:pic>
        </p:grpSp>
        <p:sp>
          <p:nvSpPr>
            <p:cNvPr id="2631" name="Google Shape;2631;p49"/>
            <p:cNvSpPr/>
            <p:nvPr/>
          </p:nvSpPr>
          <p:spPr>
            <a:xfrm>
              <a:off x="980545" y="8100574"/>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32" name="Google Shape;2632;p49"/>
          <p:cNvGrpSpPr/>
          <p:nvPr/>
        </p:nvGrpSpPr>
        <p:grpSpPr>
          <a:xfrm>
            <a:off x="1442712" y="8222349"/>
            <a:ext cx="5689176" cy="656443"/>
            <a:chOff x="2502" y="13686"/>
            <a:chExt cx="5689176" cy="656443"/>
          </a:xfrm>
        </p:grpSpPr>
        <p:sp>
          <p:nvSpPr>
            <p:cNvPr id="2633" name="Google Shape;2633;p49"/>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9"/>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2 casos </a:t>
              </a:r>
              <a:endParaRPr sz="1050" b="1">
                <a:solidFill>
                  <a:schemeClr val="dk1"/>
                </a:solidFill>
                <a:latin typeface="Arial Narrow"/>
                <a:ea typeface="Arial Narrow"/>
                <a:cs typeface="Arial Narrow"/>
                <a:sym typeface="Arial Narrow"/>
              </a:endParaRPr>
            </a:p>
          </p:txBody>
        </p:sp>
        <p:sp>
          <p:nvSpPr>
            <p:cNvPr id="2635" name="Google Shape;2635;p49"/>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9"/>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637" name="Google Shape;2637;p49"/>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9"/>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2 casos</a:t>
              </a:r>
              <a:endParaRPr sz="1050" b="1">
                <a:solidFill>
                  <a:schemeClr val="dk1"/>
                </a:solidFill>
                <a:latin typeface="Arial Narrow"/>
                <a:ea typeface="Arial Narrow"/>
                <a:cs typeface="Arial Narrow"/>
                <a:sym typeface="Arial Narrow"/>
              </a:endParaRPr>
            </a:p>
          </p:txBody>
        </p:sp>
        <p:sp>
          <p:nvSpPr>
            <p:cNvPr id="2639" name="Google Shape;2639;p49"/>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9"/>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641" name="Google Shape;2641;p49"/>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9"/>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643" name="Google Shape;2643;p49"/>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9"/>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645" name="Google Shape;2645;p49"/>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9"/>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dato: 1 caso</a:t>
              </a:r>
              <a:endParaRPr sz="1050" b="1">
                <a:solidFill>
                  <a:schemeClr val="dk1"/>
                </a:solidFill>
                <a:latin typeface="Arial Narrow"/>
                <a:ea typeface="Arial Narrow"/>
                <a:cs typeface="Arial Narrow"/>
                <a:sym typeface="Arial Narrow"/>
              </a:endParaRPr>
            </a:p>
          </p:txBody>
        </p:sp>
      </p:grpSp>
      <p:grpSp>
        <p:nvGrpSpPr>
          <p:cNvPr id="2647" name="Google Shape;2647;p49"/>
          <p:cNvGrpSpPr/>
          <p:nvPr/>
        </p:nvGrpSpPr>
        <p:grpSpPr>
          <a:xfrm>
            <a:off x="50" y="7948670"/>
            <a:ext cx="7065799" cy="1015818"/>
            <a:chOff x="2145310" y="5221006"/>
            <a:chExt cx="6785852" cy="1015818"/>
          </a:xfrm>
        </p:grpSpPr>
        <p:grpSp>
          <p:nvGrpSpPr>
            <p:cNvPr id="2648" name="Google Shape;2648;p49"/>
            <p:cNvGrpSpPr/>
            <p:nvPr/>
          </p:nvGrpSpPr>
          <p:grpSpPr>
            <a:xfrm>
              <a:off x="2145310" y="5221006"/>
              <a:ext cx="6785852" cy="1015818"/>
              <a:chOff x="2109481" y="5652225"/>
              <a:chExt cx="6785852" cy="1015818"/>
            </a:xfrm>
          </p:grpSpPr>
          <p:sp>
            <p:nvSpPr>
              <p:cNvPr id="2649" name="Google Shape;2649;p49"/>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650" name="Google Shape;2650;p49"/>
              <p:cNvPicPr preferRelativeResize="0"/>
              <p:nvPr/>
            </p:nvPicPr>
            <p:blipFill rotWithShape="1">
              <a:blip r:embed="rId9">
                <a:alphaModFix/>
              </a:blip>
              <a:srcRect/>
              <a:stretch/>
            </p:blipFill>
            <p:spPr>
              <a:xfrm>
                <a:off x="2109481" y="5947085"/>
                <a:ext cx="910301" cy="720958"/>
              </a:xfrm>
              <a:prstGeom prst="rect">
                <a:avLst/>
              </a:prstGeom>
              <a:noFill/>
              <a:ln>
                <a:noFill/>
              </a:ln>
            </p:spPr>
          </p:pic>
        </p:grpSp>
        <p:sp>
          <p:nvSpPr>
            <p:cNvPr id="2651" name="Google Shape;2651;p49"/>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652" name="Google Shape;2652;p49"/>
          <p:cNvPicPr preferRelativeResize="0"/>
          <p:nvPr/>
        </p:nvPicPr>
        <p:blipFill rotWithShape="1">
          <a:blip r:embed="rId10">
            <a:alphaModFix/>
          </a:blip>
          <a:srcRect/>
          <a:stretch/>
        </p:blipFill>
        <p:spPr>
          <a:xfrm>
            <a:off x="-29713" y="-1"/>
            <a:ext cx="2153858" cy="2846793"/>
          </a:xfrm>
          <a:prstGeom prst="rect">
            <a:avLst/>
          </a:prstGeom>
          <a:noFill/>
          <a:ln>
            <a:noFill/>
          </a:ln>
        </p:spPr>
      </p:pic>
      <p:sp>
        <p:nvSpPr>
          <p:cNvPr id="2653" name="Google Shape;2653;p49"/>
          <p:cNvSpPr txBox="1"/>
          <p:nvPr/>
        </p:nvSpPr>
        <p:spPr>
          <a:xfrm>
            <a:off x="-104131" y="139462"/>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654" name="Google Shape;2654;p49"/>
          <p:cNvSpPr txBox="1"/>
          <p:nvPr/>
        </p:nvSpPr>
        <p:spPr>
          <a:xfrm>
            <a:off x="-44333" y="2524097"/>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03 - 2023</a:t>
            </a:r>
            <a:endParaRPr sz="1200" b="1">
              <a:solidFill>
                <a:schemeClr val="dk1"/>
              </a:solidFill>
              <a:latin typeface="Arial Narrow"/>
              <a:ea typeface="Arial Narrow"/>
              <a:cs typeface="Arial Narrow"/>
              <a:sym typeface="Arial Narrow"/>
            </a:endParaRPr>
          </a:p>
        </p:txBody>
      </p:sp>
      <p:sp>
        <p:nvSpPr>
          <p:cNvPr id="2655" name="Google Shape;2655;p49"/>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sp>
        <p:nvSpPr>
          <p:cNvPr id="2656" name="Google Shape;2656;p49"/>
          <p:cNvSpPr/>
          <p:nvPr/>
        </p:nvSpPr>
        <p:spPr>
          <a:xfrm>
            <a:off x="2167758"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57" name="Google Shape;2657;p49"/>
          <p:cNvGrpSpPr/>
          <p:nvPr/>
        </p:nvGrpSpPr>
        <p:grpSpPr>
          <a:xfrm>
            <a:off x="2458085" y="3087897"/>
            <a:ext cx="3446504" cy="276999"/>
            <a:chOff x="2448322" y="74775"/>
            <a:chExt cx="3446504" cy="276999"/>
          </a:xfrm>
        </p:grpSpPr>
        <p:sp>
          <p:nvSpPr>
            <p:cNvPr id="2658" name="Google Shape;2658;p4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59" name="Google Shape;2659;p49"/>
            <p:cNvCxnSpPr>
              <a:stCxn id="265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60" name="Google Shape;2660;p4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pic>
        <p:nvPicPr>
          <p:cNvPr id="2661" name="Google Shape;2661;p49"/>
          <p:cNvPicPr preferRelativeResize="0"/>
          <p:nvPr/>
        </p:nvPicPr>
        <p:blipFill rotWithShape="1">
          <a:blip r:embed="rId11">
            <a:alphaModFix/>
          </a:blip>
          <a:srcRect/>
          <a:stretch/>
        </p:blipFill>
        <p:spPr>
          <a:xfrm>
            <a:off x="2250423" y="477817"/>
            <a:ext cx="4644289" cy="23514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p:nvPr/>
        </p:nvSpPr>
        <p:spPr>
          <a:xfrm>
            <a:off x="0" y="23621"/>
            <a:ext cx="7200900" cy="460879"/>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8" name="Google Shape;198;p5"/>
          <p:cNvGrpSpPr/>
          <p:nvPr/>
        </p:nvGrpSpPr>
        <p:grpSpPr>
          <a:xfrm>
            <a:off x="277404" y="105617"/>
            <a:ext cx="3446504" cy="276999"/>
            <a:chOff x="2448322" y="74775"/>
            <a:chExt cx="3446504" cy="276999"/>
          </a:xfrm>
        </p:grpSpPr>
        <p:sp>
          <p:nvSpPr>
            <p:cNvPr id="199" name="Google Shape;199;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0" name="Google Shape;200;p5"/>
            <p:cNvCxnSpPr>
              <a:stCxn id="1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1" name="Google Shape;201;p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pic>
        <p:nvPicPr>
          <p:cNvPr id="202" name="Google Shape;202;p5"/>
          <p:cNvPicPr preferRelativeResize="0"/>
          <p:nvPr/>
        </p:nvPicPr>
        <p:blipFill rotWithShape="1">
          <a:blip r:embed="rId3">
            <a:alphaModFix/>
          </a:blip>
          <a:srcRect l="31453" t="7635" r="56934"/>
          <a:stretch/>
        </p:blipFill>
        <p:spPr>
          <a:xfrm>
            <a:off x="1934415" y="828686"/>
            <a:ext cx="551793" cy="785935"/>
          </a:xfrm>
          <a:prstGeom prst="rect">
            <a:avLst/>
          </a:prstGeom>
          <a:noFill/>
          <a:ln>
            <a:noFill/>
          </a:ln>
        </p:spPr>
      </p:pic>
      <p:sp>
        <p:nvSpPr>
          <p:cNvPr id="203" name="Google Shape;203;p5"/>
          <p:cNvSpPr/>
          <p:nvPr/>
        </p:nvSpPr>
        <p:spPr>
          <a:xfrm>
            <a:off x="419910" y="1741916"/>
            <a:ext cx="79098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64,5%</a:t>
            </a:r>
            <a:endParaRPr sz="1600" b="1">
              <a:solidFill>
                <a:schemeClr val="dk1"/>
              </a:solidFill>
              <a:latin typeface="Arial Narrow"/>
              <a:ea typeface="Arial Narrow"/>
              <a:cs typeface="Arial Narrow"/>
              <a:sym typeface="Arial Narrow"/>
            </a:endParaRPr>
          </a:p>
        </p:txBody>
      </p:sp>
      <p:sp>
        <p:nvSpPr>
          <p:cNvPr id="204" name="Google Shape;204;p5"/>
          <p:cNvSpPr/>
          <p:nvPr/>
        </p:nvSpPr>
        <p:spPr>
          <a:xfrm>
            <a:off x="1787995" y="1741916"/>
            <a:ext cx="8110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35,7%</a:t>
            </a:r>
            <a:endParaRPr sz="1600" b="1">
              <a:solidFill>
                <a:schemeClr val="dk1"/>
              </a:solidFill>
              <a:latin typeface="Arial Narrow"/>
              <a:ea typeface="Arial Narrow"/>
              <a:cs typeface="Arial Narrow"/>
              <a:sym typeface="Arial Narrow"/>
            </a:endParaRPr>
          </a:p>
        </p:txBody>
      </p:sp>
      <p:sp>
        <p:nvSpPr>
          <p:cNvPr id="205" name="Google Shape;205;p5"/>
          <p:cNvSpPr/>
          <p:nvPr/>
        </p:nvSpPr>
        <p:spPr>
          <a:xfrm>
            <a:off x="3227117" y="1765356"/>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57,3%</a:t>
            </a:r>
            <a:endParaRPr sz="1600" b="1">
              <a:solidFill>
                <a:schemeClr val="dk1"/>
              </a:solidFill>
              <a:latin typeface="Arial Narrow"/>
              <a:ea typeface="Arial Narrow"/>
              <a:cs typeface="Arial Narrow"/>
              <a:sym typeface="Arial Narrow"/>
            </a:endParaRPr>
          </a:p>
        </p:txBody>
      </p:sp>
      <p:sp>
        <p:nvSpPr>
          <p:cNvPr id="206" name="Google Shape;206;p5"/>
          <p:cNvSpPr/>
          <p:nvPr/>
        </p:nvSpPr>
        <p:spPr>
          <a:xfrm>
            <a:off x="4559644" y="1789214"/>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6,4%</a:t>
            </a:r>
            <a:endParaRPr sz="1600" b="1">
              <a:solidFill>
                <a:schemeClr val="dk1"/>
              </a:solidFill>
              <a:latin typeface="Arial Narrow"/>
              <a:ea typeface="Arial Narrow"/>
              <a:cs typeface="Arial Narrow"/>
              <a:sym typeface="Arial Narrow"/>
            </a:endParaRPr>
          </a:p>
        </p:txBody>
      </p:sp>
      <p:pic>
        <p:nvPicPr>
          <p:cNvPr id="207" name="Google Shape;207;p5"/>
          <p:cNvPicPr preferRelativeResize="0"/>
          <p:nvPr/>
        </p:nvPicPr>
        <p:blipFill rotWithShape="1">
          <a:blip r:embed="rId4">
            <a:alphaModFix/>
          </a:blip>
          <a:srcRect l="58247"/>
          <a:stretch/>
        </p:blipFill>
        <p:spPr>
          <a:xfrm>
            <a:off x="1964656" y="2510820"/>
            <a:ext cx="1157125" cy="1039258"/>
          </a:xfrm>
          <a:prstGeom prst="rect">
            <a:avLst/>
          </a:prstGeom>
          <a:noFill/>
          <a:ln>
            <a:noFill/>
          </a:ln>
        </p:spPr>
      </p:pic>
      <p:pic>
        <p:nvPicPr>
          <p:cNvPr id="208" name="Google Shape;208;p5"/>
          <p:cNvPicPr preferRelativeResize="0"/>
          <p:nvPr/>
        </p:nvPicPr>
        <p:blipFill rotWithShape="1">
          <a:blip r:embed="rId5">
            <a:alphaModFix/>
          </a:blip>
          <a:srcRect r="50000"/>
          <a:stretch/>
        </p:blipFill>
        <p:spPr>
          <a:xfrm>
            <a:off x="3700336" y="2411760"/>
            <a:ext cx="1268412" cy="1111250"/>
          </a:xfrm>
          <a:prstGeom prst="rect">
            <a:avLst/>
          </a:prstGeom>
          <a:noFill/>
          <a:ln>
            <a:noFill/>
          </a:ln>
        </p:spPr>
      </p:pic>
      <p:pic>
        <p:nvPicPr>
          <p:cNvPr id="209" name="Google Shape;209;p5"/>
          <p:cNvPicPr preferRelativeResize="0"/>
          <p:nvPr/>
        </p:nvPicPr>
        <p:blipFill rotWithShape="1">
          <a:blip r:embed="rId4">
            <a:alphaModFix/>
          </a:blip>
          <a:srcRect r="48966"/>
          <a:stretch/>
        </p:blipFill>
        <p:spPr>
          <a:xfrm>
            <a:off x="332260" y="2650922"/>
            <a:ext cx="1306822" cy="960264"/>
          </a:xfrm>
          <a:prstGeom prst="rect">
            <a:avLst/>
          </a:prstGeom>
          <a:noFill/>
          <a:ln>
            <a:noFill/>
          </a:ln>
        </p:spPr>
      </p:pic>
      <p:pic>
        <p:nvPicPr>
          <p:cNvPr id="210" name="Google Shape;210;p5"/>
          <p:cNvPicPr preferRelativeResize="0"/>
          <p:nvPr/>
        </p:nvPicPr>
        <p:blipFill rotWithShape="1">
          <a:blip r:embed="rId5">
            <a:alphaModFix/>
          </a:blip>
          <a:srcRect l="50528"/>
          <a:stretch/>
        </p:blipFill>
        <p:spPr>
          <a:xfrm>
            <a:off x="5497770" y="2465642"/>
            <a:ext cx="1255027" cy="1111250"/>
          </a:xfrm>
          <a:prstGeom prst="rect">
            <a:avLst/>
          </a:prstGeom>
          <a:noFill/>
          <a:ln>
            <a:noFill/>
          </a:ln>
        </p:spPr>
      </p:pic>
      <p:graphicFrame>
        <p:nvGraphicFramePr>
          <p:cNvPr id="211" name="Google Shape;211;p5"/>
          <p:cNvGraphicFramePr/>
          <p:nvPr/>
        </p:nvGraphicFramePr>
        <p:xfrm>
          <a:off x="144066" y="3523010"/>
          <a:ext cx="3000000" cy="3000000"/>
        </p:xfrm>
        <a:graphic>
          <a:graphicData uri="http://schemas.openxmlformats.org/drawingml/2006/table">
            <a:tbl>
              <a:tblPr firstRow="1" bandRow="1">
                <a:noFill/>
                <a:tableStyleId>{5119FD41-E7C3-46CD-94E2-ADE6B2B82455}</a:tableStyleId>
              </a:tblPr>
              <a:tblGrid>
                <a:gridCol w="1631400">
                  <a:extLst>
                    <a:ext uri="{9D8B030D-6E8A-4147-A177-3AD203B41FA5}">
                      <a16:colId xmlns:a16="http://schemas.microsoft.com/office/drawing/2014/main" val="20000"/>
                    </a:ext>
                  </a:extLst>
                </a:gridCol>
                <a:gridCol w="1664025">
                  <a:extLst>
                    <a:ext uri="{9D8B030D-6E8A-4147-A177-3AD203B41FA5}">
                      <a16:colId xmlns:a16="http://schemas.microsoft.com/office/drawing/2014/main" val="20001"/>
                    </a:ext>
                  </a:extLst>
                </a:gridCol>
                <a:gridCol w="1822500">
                  <a:extLst>
                    <a:ext uri="{9D8B030D-6E8A-4147-A177-3AD203B41FA5}">
                      <a16:colId xmlns:a16="http://schemas.microsoft.com/office/drawing/2014/main" val="20002"/>
                    </a:ext>
                  </a:extLst>
                </a:gridCol>
                <a:gridCol w="186685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Profesionales de la salud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Población 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212" name="Google Shape;212;p5"/>
          <p:cNvSpPr/>
          <p:nvPr/>
        </p:nvSpPr>
        <p:spPr>
          <a:xfrm>
            <a:off x="529379" y="3801192"/>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11 casos</a:t>
            </a:r>
            <a:endParaRPr sz="1400" b="1">
              <a:solidFill>
                <a:schemeClr val="dk1"/>
              </a:solidFill>
              <a:latin typeface="Arial Narrow"/>
              <a:ea typeface="Arial Narrow"/>
              <a:cs typeface="Arial Narrow"/>
              <a:sym typeface="Arial Narrow"/>
            </a:endParaRPr>
          </a:p>
        </p:txBody>
      </p:sp>
      <p:sp>
        <p:nvSpPr>
          <p:cNvPr id="213" name="Google Shape;213;p5"/>
          <p:cNvSpPr/>
          <p:nvPr/>
        </p:nvSpPr>
        <p:spPr>
          <a:xfrm>
            <a:off x="2079654" y="3801192"/>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29 casos</a:t>
            </a:r>
            <a:endParaRPr sz="1400" b="1">
              <a:solidFill>
                <a:schemeClr val="dk1"/>
              </a:solidFill>
              <a:latin typeface="Arial Narrow"/>
              <a:ea typeface="Arial Narrow"/>
              <a:cs typeface="Arial Narrow"/>
              <a:sym typeface="Arial Narrow"/>
            </a:endParaRPr>
          </a:p>
        </p:txBody>
      </p:sp>
      <p:sp>
        <p:nvSpPr>
          <p:cNvPr id="214" name="Google Shape;214;p5"/>
          <p:cNvSpPr/>
          <p:nvPr/>
        </p:nvSpPr>
        <p:spPr>
          <a:xfrm>
            <a:off x="3964508" y="3793100"/>
            <a:ext cx="88006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 casos</a:t>
            </a:r>
            <a:endParaRPr sz="1400" b="1">
              <a:solidFill>
                <a:schemeClr val="dk1"/>
              </a:solidFill>
              <a:latin typeface="Arial Narrow"/>
              <a:ea typeface="Arial Narrow"/>
              <a:cs typeface="Arial Narrow"/>
              <a:sym typeface="Arial Narrow"/>
            </a:endParaRPr>
          </a:p>
        </p:txBody>
      </p:sp>
      <p:sp>
        <p:nvSpPr>
          <p:cNvPr id="215" name="Google Shape;215;p5"/>
          <p:cNvSpPr/>
          <p:nvPr/>
        </p:nvSpPr>
        <p:spPr>
          <a:xfrm>
            <a:off x="5803688" y="3801192"/>
            <a:ext cx="893106"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22 casos</a:t>
            </a:r>
            <a:endParaRPr sz="1400" b="1">
              <a:solidFill>
                <a:schemeClr val="dk1"/>
              </a:solidFill>
              <a:latin typeface="Arial Narrow"/>
              <a:ea typeface="Arial Narrow"/>
              <a:cs typeface="Arial Narrow"/>
              <a:sym typeface="Arial Narrow"/>
            </a:endParaRPr>
          </a:p>
        </p:txBody>
      </p:sp>
      <p:pic>
        <p:nvPicPr>
          <p:cNvPr id="216" name="Google Shape;216;p5"/>
          <p:cNvPicPr preferRelativeResize="0"/>
          <p:nvPr/>
        </p:nvPicPr>
        <p:blipFill rotWithShape="1">
          <a:blip r:embed="rId6">
            <a:alphaModFix/>
          </a:blip>
          <a:srcRect/>
          <a:stretch/>
        </p:blipFill>
        <p:spPr>
          <a:xfrm>
            <a:off x="5688682" y="942404"/>
            <a:ext cx="1344613" cy="650082"/>
          </a:xfrm>
          <a:prstGeom prst="rect">
            <a:avLst/>
          </a:prstGeom>
          <a:noFill/>
          <a:ln>
            <a:noFill/>
          </a:ln>
        </p:spPr>
      </p:pic>
      <p:sp>
        <p:nvSpPr>
          <p:cNvPr id="217" name="Google Shape;217;p5"/>
          <p:cNvSpPr txBox="1"/>
          <p:nvPr/>
        </p:nvSpPr>
        <p:spPr>
          <a:xfrm>
            <a:off x="5899235" y="1509082"/>
            <a:ext cx="12296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Coinfección</a:t>
            </a:r>
            <a:endParaRPr sz="1200" b="1" u="sng">
              <a:solidFill>
                <a:schemeClr val="dk1"/>
              </a:solidFill>
              <a:latin typeface="Arial Narrow"/>
              <a:ea typeface="Arial Narrow"/>
              <a:cs typeface="Arial Narrow"/>
              <a:sym typeface="Arial Narrow"/>
            </a:endParaRPr>
          </a:p>
        </p:txBody>
      </p:sp>
      <p:sp>
        <p:nvSpPr>
          <p:cNvPr id="218" name="Google Shape;218;p5"/>
          <p:cNvSpPr/>
          <p:nvPr/>
        </p:nvSpPr>
        <p:spPr>
          <a:xfrm>
            <a:off x="5944799" y="1766114"/>
            <a:ext cx="80799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15,7%</a:t>
            </a:r>
            <a:endParaRPr sz="1600" b="1">
              <a:solidFill>
                <a:schemeClr val="dk1"/>
              </a:solidFill>
              <a:latin typeface="Arial Narrow"/>
              <a:ea typeface="Arial Narrow"/>
              <a:cs typeface="Arial Narrow"/>
              <a:sym typeface="Arial Narrow"/>
            </a:endParaRPr>
          </a:p>
        </p:txBody>
      </p:sp>
      <p:sp>
        <p:nvSpPr>
          <p:cNvPr id="219" name="Google Shape;219;p5"/>
          <p:cNvSpPr txBox="1"/>
          <p:nvPr/>
        </p:nvSpPr>
        <p:spPr>
          <a:xfrm>
            <a:off x="5746184" y="2097021"/>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95 casos</a:t>
            </a:r>
            <a:endParaRPr sz="1200" b="1">
              <a:solidFill>
                <a:schemeClr val="dk1"/>
              </a:solidFill>
              <a:latin typeface="Arial Narrow"/>
              <a:ea typeface="Arial Narrow"/>
              <a:cs typeface="Arial Narrow"/>
              <a:sym typeface="Arial Narrow"/>
            </a:endParaRPr>
          </a:p>
        </p:txBody>
      </p:sp>
      <p:sp>
        <p:nvSpPr>
          <p:cNvPr id="220" name="Google Shape;220;p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a:t>
            </a:r>
            <a:endParaRPr sz="1050" b="1">
              <a:solidFill>
                <a:schemeClr val="dk1"/>
              </a:solidFill>
              <a:latin typeface="Arial Narrow"/>
              <a:ea typeface="Arial Narrow"/>
              <a:cs typeface="Arial Narrow"/>
              <a:sym typeface="Arial Narrow"/>
            </a:endParaRPr>
          </a:p>
        </p:txBody>
      </p:sp>
      <p:sp>
        <p:nvSpPr>
          <p:cNvPr id="221" name="Google Shape;221;p5"/>
          <p:cNvSpPr txBox="1"/>
          <p:nvPr/>
        </p:nvSpPr>
        <p:spPr>
          <a:xfrm>
            <a:off x="655206" y="4806760"/>
            <a:ext cx="233134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casos de tuberculosis</a:t>
            </a:r>
            <a:endParaRPr/>
          </a:p>
        </p:txBody>
      </p:sp>
      <p:cxnSp>
        <p:nvCxnSpPr>
          <p:cNvPr id="222" name="Google Shape;222;p5"/>
          <p:cNvCxnSpPr/>
          <p:nvPr/>
        </p:nvCxnSpPr>
        <p:spPr>
          <a:xfrm>
            <a:off x="4247918" y="580422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223" name="Google Shape;223;p5"/>
          <p:cNvCxnSpPr/>
          <p:nvPr/>
        </p:nvCxnSpPr>
        <p:spPr>
          <a:xfrm rot="10800000">
            <a:off x="745292" y="5804229"/>
            <a:ext cx="2259337" cy="0"/>
          </a:xfrm>
          <a:prstGeom prst="straightConnector1">
            <a:avLst/>
          </a:prstGeom>
          <a:noFill/>
          <a:ln w="9525" cap="flat" cmpd="sng">
            <a:solidFill>
              <a:srgbClr val="002060"/>
            </a:solidFill>
            <a:prstDash val="solid"/>
            <a:round/>
            <a:headEnd type="none" w="sm" len="sm"/>
            <a:tailEnd type="oval" w="med" len="med"/>
          </a:ln>
        </p:spPr>
      </p:cxnSp>
      <p:sp>
        <p:nvSpPr>
          <p:cNvPr id="224" name="Google Shape;224;p5"/>
          <p:cNvSpPr txBox="1"/>
          <p:nvPr/>
        </p:nvSpPr>
        <p:spPr>
          <a:xfrm>
            <a:off x="683841" y="5229646"/>
            <a:ext cx="8643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81,9%</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Pulmonar</a:t>
            </a:r>
            <a:endParaRPr sz="1400" b="1">
              <a:solidFill>
                <a:schemeClr val="dk1"/>
              </a:solidFill>
              <a:latin typeface="Arial Narrow"/>
              <a:ea typeface="Arial Narrow"/>
              <a:cs typeface="Arial Narrow"/>
              <a:sym typeface="Arial Narrow"/>
            </a:endParaRPr>
          </a:p>
        </p:txBody>
      </p:sp>
      <p:sp>
        <p:nvSpPr>
          <p:cNvPr id="225" name="Google Shape;225;p5"/>
          <p:cNvSpPr txBox="1"/>
          <p:nvPr/>
        </p:nvSpPr>
        <p:spPr>
          <a:xfrm>
            <a:off x="1750759" y="5229646"/>
            <a:ext cx="122501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18,1%</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Extrapulmonar</a:t>
            </a:r>
            <a:endParaRPr sz="1400" b="1">
              <a:solidFill>
                <a:schemeClr val="dk1"/>
              </a:solidFill>
              <a:latin typeface="Arial Narrow"/>
              <a:ea typeface="Arial Narrow"/>
              <a:cs typeface="Arial Narrow"/>
              <a:sym typeface="Arial Narrow"/>
            </a:endParaRPr>
          </a:p>
        </p:txBody>
      </p:sp>
      <p:sp>
        <p:nvSpPr>
          <p:cNvPr id="226" name="Google Shape;226;p5"/>
          <p:cNvSpPr txBox="1"/>
          <p:nvPr/>
        </p:nvSpPr>
        <p:spPr>
          <a:xfrm>
            <a:off x="3924902" y="4811251"/>
            <a:ext cx="24871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antecedente de tratamiento</a:t>
            </a:r>
            <a:endParaRPr/>
          </a:p>
        </p:txBody>
      </p:sp>
      <p:sp>
        <p:nvSpPr>
          <p:cNvPr id="227" name="Google Shape;227;p5"/>
          <p:cNvSpPr txBox="1"/>
          <p:nvPr/>
        </p:nvSpPr>
        <p:spPr>
          <a:xfrm>
            <a:off x="4156918" y="5241858"/>
            <a:ext cx="65915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85,7%</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Nuevo</a:t>
            </a:r>
            <a:endParaRPr sz="1400" b="1">
              <a:solidFill>
                <a:schemeClr val="dk1"/>
              </a:solidFill>
              <a:latin typeface="Arial Narrow"/>
              <a:ea typeface="Arial Narrow"/>
              <a:cs typeface="Arial Narrow"/>
              <a:sym typeface="Arial Narrow"/>
            </a:endParaRPr>
          </a:p>
        </p:txBody>
      </p:sp>
      <p:sp>
        <p:nvSpPr>
          <p:cNvPr id="228" name="Google Shape;228;p5"/>
          <p:cNvSpPr txBox="1"/>
          <p:nvPr/>
        </p:nvSpPr>
        <p:spPr>
          <a:xfrm>
            <a:off x="4867099" y="5243542"/>
            <a:ext cx="160332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14,3%</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a:t>
            </a:r>
            <a:endParaRPr sz="1400" b="1">
              <a:solidFill>
                <a:schemeClr val="dk1"/>
              </a:solidFill>
              <a:latin typeface="Arial Narrow"/>
              <a:ea typeface="Arial Narrow"/>
              <a:cs typeface="Arial Narrow"/>
              <a:sym typeface="Arial Narrow"/>
            </a:endParaRPr>
          </a:p>
        </p:txBody>
      </p:sp>
      <p:sp>
        <p:nvSpPr>
          <p:cNvPr id="229" name="Google Shape;229;p5"/>
          <p:cNvSpPr/>
          <p:nvPr/>
        </p:nvSpPr>
        <p:spPr>
          <a:xfrm>
            <a:off x="-3736" y="428021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0" name="Google Shape;230;p5"/>
          <p:cNvGrpSpPr/>
          <p:nvPr/>
        </p:nvGrpSpPr>
        <p:grpSpPr>
          <a:xfrm>
            <a:off x="242311" y="4362212"/>
            <a:ext cx="3486389" cy="276999"/>
            <a:chOff x="2448322" y="74775"/>
            <a:chExt cx="3486389" cy="276999"/>
          </a:xfrm>
        </p:grpSpPr>
        <p:sp>
          <p:nvSpPr>
            <p:cNvPr id="231" name="Google Shape;231;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2" name="Google Shape;232;p5"/>
            <p:cNvCxnSpPr>
              <a:stCxn id="2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3" name="Google Shape;233;p5"/>
            <p:cNvSpPr txBox="1"/>
            <p:nvPr/>
          </p:nvSpPr>
          <p:spPr>
            <a:xfrm>
              <a:off x="3342423"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34" name="Google Shape;234;p5"/>
          <p:cNvSpPr/>
          <p:nvPr/>
        </p:nvSpPr>
        <p:spPr>
          <a:xfrm>
            <a:off x="420292" y="2089658"/>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388 casos</a:t>
            </a:r>
            <a:endParaRPr/>
          </a:p>
        </p:txBody>
      </p:sp>
      <p:sp>
        <p:nvSpPr>
          <p:cNvPr id="235" name="Google Shape;235;p5"/>
          <p:cNvSpPr/>
          <p:nvPr/>
        </p:nvSpPr>
        <p:spPr>
          <a:xfrm>
            <a:off x="1833698" y="2089247"/>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214 casos</a:t>
            </a:r>
            <a:endParaRPr sz="1200" b="1">
              <a:solidFill>
                <a:schemeClr val="dk1"/>
              </a:solidFill>
              <a:latin typeface="Arial Narrow"/>
              <a:ea typeface="Arial Narrow"/>
              <a:cs typeface="Arial Narrow"/>
              <a:sym typeface="Arial Narrow"/>
            </a:endParaRPr>
          </a:p>
        </p:txBody>
      </p:sp>
      <p:sp>
        <p:nvSpPr>
          <p:cNvPr id="236" name="Google Shape;236;p5"/>
          <p:cNvSpPr/>
          <p:nvPr/>
        </p:nvSpPr>
        <p:spPr>
          <a:xfrm>
            <a:off x="3201413" y="2099679"/>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345 casos</a:t>
            </a:r>
            <a:endParaRPr/>
          </a:p>
        </p:txBody>
      </p:sp>
      <p:sp>
        <p:nvSpPr>
          <p:cNvPr id="237" name="Google Shape;237;p5"/>
          <p:cNvSpPr/>
          <p:nvPr/>
        </p:nvSpPr>
        <p:spPr>
          <a:xfrm>
            <a:off x="4607097" y="210782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39 casos</a:t>
            </a:r>
            <a:endParaRPr sz="1200" b="1">
              <a:solidFill>
                <a:schemeClr val="dk1"/>
              </a:solidFill>
              <a:latin typeface="Arial Narrow"/>
              <a:ea typeface="Arial Narrow"/>
              <a:cs typeface="Arial Narrow"/>
              <a:sym typeface="Arial Narrow"/>
            </a:endParaRPr>
          </a:p>
        </p:txBody>
      </p:sp>
      <p:pic>
        <p:nvPicPr>
          <p:cNvPr id="238" name="Google Shape;238;p5"/>
          <p:cNvPicPr preferRelativeResize="0"/>
          <p:nvPr/>
        </p:nvPicPr>
        <p:blipFill rotWithShape="1">
          <a:blip r:embed="rId3">
            <a:alphaModFix/>
          </a:blip>
          <a:srcRect t="12580" r="86146"/>
          <a:stretch/>
        </p:blipFill>
        <p:spPr>
          <a:xfrm>
            <a:off x="477736" y="830744"/>
            <a:ext cx="658263" cy="743858"/>
          </a:xfrm>
          <a:prstGeom prst="rect">
            <a:avLst/>
          </a:prstGeom>
          <a:noFill/>
          <a:ln>
            <a:noFill/>
          </a:ln>
        </p:spPr>
      </p:pic>
      <p:sp>
        <p:nvSpPr>
          <p:cNvPr id="239" name="Google Shape;239;p5"/>
          <p:cNvSpPr/>
          <p:nvPr/>
        </p:nvSpPr>
        <p:spPr>
          <a:xfrm>
            <a:off x="370561" y="1409280"/>
            <a:ext cx="856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Masculino</a:t>
            </a:r>
            <a:endParaRPr/>
          </a:p>
        </p:txBody>
      </p:sp>
      <p:sp>
        <p:nvSpPr>
          <p:cNvPr id="240" name="Google Shape;240;p5"/>
          <p:cNvSpPr/>
          <p:nvPr/>
        </p:nvSpPr>
        <p:spPr>
          <a:xfrm>
            <a:off x="1791306" y="1393514"/>
            <a:ext cx="8563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41" name="Google Shape;241;p5"/>
          <p:cNvSpPr/>
          <p:nvPr/>
        </p:nvSpPr>
        <p:spPr>
          <a:xfrm>
            <a:off x="3034455" y="1461784"/>
            <a:ext cx="10583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Hospitalizado</a:t>
            </a:r>
            <a:endParaRPr sz="1200" b="1" u="sng">
              <a:solidFill>
                <a:srgbClr val="000000"/>
              </a:solidFill>
              <a:latin typeface="Arial Narrow"/>
              <a:ea typeface="Arial Narrow"/>
              <a:cs typeface="Arial Narrow"/>
              <a:sym typeface="Arial Narrow"/>
            </a:endParaRPr>
          </a:p>
        </p:txBody>
      </p:sp>
      <p:sp>
        <p:nvSpPr>
          <p:cNvPr id="242" name="Google Shape;242;p5"/>
          <p:cNvSpPr/>
          <p:nvPr/>
        </p:nvSpPr>
        <p:spPr>
          <a:xfrm>
            <a:off x="4510334" y="1509082"/>
            <a:ext cx="83869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Fallecidos</a:t>
            </a:r>
            <a:endParaRPr sz="1200" b="1" u="sng">
              <a:solidFill>
                <a:srgbClr val="000000"/>
              </a:solidFill>
              <a:latin typeface="Arial Narrow"/>
              <a:ea typeface="Arial Narrow"/>
              <a:cs typeface="Arial Narrow"/>
              <a:sym typeface="Arial Narrow"/>
            </a:endParaRPr>
          </a:p>
        </p:txBody>
      </p:sp>
      <p:grpSp>
        <p:nvGrpSpPr>
          <p:cNvPr id="243" name="Google Shape;243;p5"/>
          <p:cNvGrpSpPr/>
          <p:nvPr/>
        </p:nvGrpSpPr>
        <p:grpSpPr>
          <a:xfrm>
            <a:off x="432098" y="2303427"/>
            <a:ext cx="2369637" cy="436842"/>
            <a:chOff x="3060726" y="484500"/>
            <a:chExt cx="2369637" cy="436842"/>
          </a:xfrm>
        </p:grpSpPr>
        <p:sp>
          <p:nvSpPr>
            <p:cNvPr id="244" name="Google Shape;244;p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5"/>
            <p:cNvSpPr txBox="1"/>
            <p:nvPr/>
          </p:nvSpPr>
          <p:spPr>
            <a:xfrm>
              <a:off x="3060726" y="484500"/>
              <a:ext cx="2320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grpSp>
      <p:sp>
        <p:nvSpPr>
          <p:cNvPr id="246" name="Google Shape;246;p5"/>
          <p:cNvSpPr/>
          <p:nvPr/>
        </p:nvSpPr>
        <p:spPr>
          <a:xfrm>
            <a:off x="310623" y="8698710"/>
            <a:ext cx="65662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Tasa de incidencia y numero  casos notificados de tuberculosis todas las formas por grupo de edad Medellín, a Semana 1 al 12- 2023</a:t>
            </a:r>
            <a:endParaRPr sz="800" b="1">
              <a:solidFill>
                <a:schemeClr val="dk1"/>
              </a:solidFill>
              <a:latin typeface="Arial Narrow"/>
              <a:ea typeface="Arial Narrow"/>
              <a:cs typeface="Arial Narrow"/>
              <a:sym typeface="Arial Narrow"/>
            </a:endParaRPr>
          </a:p>
        </p:txBody>
      </p:sp>
      <p:pic>
        <p:nvPicPr>
          <p:cNvPr id="247" name="Google Shape;247;p5"/>
          <p:cNvPicPr preferRelativeResize="0"/>
          <p:nvPr/>
        </p:nvPicPr>
        <p:blipFill rotWithShape="1">
          <a:blip r:embed="rId7">
            <a:alphaModFix/>
          </a:blip>
          <a:srcRect l="10893" r="64411"/>
          <a:stretch/>
        </p:blipFill>
        <p:spPr>
          <a:xfrm>
            <a:off x="3111553" y="840721"/>
            <a:ext cx="904106" cy="743198"/>
          </a:xfrm>
          <a:prstGeom prst="rect">
            <a:avLst/>
          </a:prstGeom>
          <a:noFill/>
          <a:ln>
            <a:noFill/>
          </a:ln>
        </p:spPr>
      </p:pic>
      <p:pic>
        <p:nvPicPr>
          <p:cNvPr id="248" name="Google Shape;248;p5"/>
          <p:cNvPicPr preferRelativeResize="0"/>
          <p:nvPr/>
        </p:nvPicPr>
        <p:blipFill rotWithShape="1">
          <a:blip r:embed="rId8">
            <a:alphaModFix/>
          </a:blip>
          <a:srcRect l="55406" r="19476"/>
          <a:stretch/>
        </p:blipFill>
        <p:spPr>
          <a:xfrm>
            <a:off x="4404541" y="875894"/>
            <a:ext cx="844527" cy="708025"/>
          </a:xfrm>
          <a:prstGeom prst="rect">
            <a:avLst/>
          </a:prstGeom>
          <a:noFill/>
          <a:ln>
            <a:noFill/>
          </a:ln>
        </p:spPr>
      </p:pic>
      <p:pic>
        <p:nvPicPr>
          <p:cNvPr id="249" name="Google Shape;249;p5"/>
          <p:cNvPicPr preferRelativeResize="0"/>
          <p:nvPr/>
        </p:nvPicPr>
        <p:blipFill rotWithShape="1">
          <a:blip r:embed="rId9">
            <a:alphaModFix/>
          </a:blip>
          <a:srcRect/>
          <a:stretch/>
        </p:blipFill>
        <p:spPr>
          <a:xfrm>
            <a:off x="310623" y="5868144"/>
            <a:ext cx="6386171" cy="283056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65"/>
        <p:cNvGrpSpPr/>
        <p:nvPr/>
      </p:nvGrpSpPr>
      <p:grpSpPr>
        <a:xfrm>
          <a:off x="0" y="0"/>
          <a:ext cx="0" cy="0"/>
          <a:chOff x="0" y="0"/>
          <a:chExt cx="0" cy="0"/>
        </a:xfrm>
      </p:grpSpPr>
      <p:pic>
        <p:nvPicPr>
          <p:cNvPr id="2666" name="Google Shape;2666;p50"/>
          <p:cNvPicPr preferRelativeResize="0"/>
          <p:nvPr/>
        </p:nvPicPr>
        <p:blipFill rotWithShape="1">
          <a:blip r:embed="rId3">
            <a:alphaModFix/>
          </a:blip>
          <a:srcRect/>
          <a:stretch/>
        </p:blipFill>
        <p:spPr>
          <a:xfrm>
            <a:off x="-628" y="-756"/>
            <a:ext cx="2159959" cy="3492635"/>
          </a:xfrm>
          <a:prstGeom prst="rect">
            <a:avLst/>
          </a:prstGeom>
          <a:noFill/>
          <a:ln>
            <a:noFill/>
          </a:ln>
        </p:spPr>
      </p:pic>
      <p:pic>
        <p:nvPicPr>
          <p:cNvPr id="2667" name="Google Shape;2667;p50"/>
          <p:cNvPicPr preferRelativeResize="0"/>
          <p:nvPr/>
        </p:nvPicPr>
        <p:blipFill rotWithShape="1">
          <a:blip r:embed="rId4">
            <a:alphaModFix/>
          </a:blip>
          <a:srcRect t="51431"/>
          <a:stretch/>
        </p:blipFill>
        <p:spPr>
          <a:xfrm>
            <a:off x="23413" y="4597101"/>
            <a:ext cx="2180731" cy="2666962"/>
          </a:xfrm>
          <a:prstGeom prst="rect">
            <a:avLst/>
          </a:prstGeom>
          <a:noFill/>
          <a:ln>
            <a:noFill/>
          </a:ln>
        </p:spPr>
      </p:pic>
      <p:sp>
        <p:nvSpPr>
          <p:cNvPr id="2668" name="Google Shape;2668;p50"/>
          <p:cNvSpPr txBox="1"/>
          <p:nvPr/>
        </p:nvSpPr>
        <p:spPr>
          <a:xfrm>
            <a:off x="-14017" y="3180550"/>
            <a:ext cx="22209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a:p>
        </p:txBody>
      </p:sp>
      <p:sp>
        <p:nvSpPr>
          <p:cNvPr id="2669" name="Google Shape;2669;p50"/>
          <p:cNvSpPr/>
          <p:nvPr/>
        </p:nvSpPr>
        <p:spPr>
          <a:xfrm>
            <a:off x="2356909" y="3423572"/>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just" rtl="0">
              <a:spcBef>
                <a:spcPts val="0"/>
              </a:spcBef>
              <a:spcAft>
                <a:spcPts val="0"/>
              </a:spcAft>
              <a:buNone/>
            </a:pPr>
            <a:r>
              <a:rPr lang="es-ES" sz="700">
                <a:solidFill>
                  <a:schemeClr val="dk1"/>
                </a:solidFill>
                <a:latin typeface="Arial"/>
                <a:ea typeface="Arial"/>
                <a:cs typeface="Arial"/>
                <a:sym typeface="Arial"/>
              </a:rPr>
              <a:t>Figura 1. Canal endémico de las violencias. Medellín, a Periodo epidemiológico 04 acumulado  de 2.023. </a:t>
            </a:r>
            <a:endParaRPr/>
          </a:p>
        </p:txBody>
      </p:sp>
      <p:grpSp>
        <p:nvGrpSpPr>
          <p:cNvPr id="2670" name="Google Shape;2670;p50"/>
          <p:cNvGrpSpPr/>
          <p:nvPr/>
        </p:nvGrpSpPr>
        <p:grpSpPr>
          <a:xfrm>
            <a:off x="204943" y="5792408"/>
            <a:ext cx="1892650" cy="488476"/>
            <a:chOff x="2397524" y="3379972"/>
            <a:chExt cx="4508500" cy="904875"/>
          </a:xfrm>
        </p:grpSpPr>
        <p:pic>
          <p:nvPicPr>
            <p:cNvPr id="2671" name="Google Shape;2671;p5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672" name="Google Shape;2672;p50"/>
            <p:cNvSpPr txBox="1"/>
            <p:nvPr/>
          </p:nvSpPr>
          <p:spPr>
            <a:xfrm>
              <a:off x="3213823" y="3478755"/>
              <a:ext cx="19067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721</a:t>
              </a:r>
              <a:endParaRPr/>
            </a:p>
          </p:txBody>
        </p:sp>
      </p:grpSp>
      <p:sp>
        <p:nvSpPr>
          <p:cNvPr id="2673" name="Google Shape;2673;p50"/>
          <p:cNvSpPr txBox="1"/>
          <p:nvPr/>
        </p:nvSpPr>
        <p:spPr>
          <a:xfrm>
            <a:off x="9231" y="6271096"/>
            <a:ext cx="219491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aumento en un 8,2%.</a:t>
            </a:r>
            <a:endParaRPr/>
          </a:p>
        </p:txBody>
      </p:sp>
      <p:sp>
        <p:nvSpPr>
          <p:cNvPr id="2674" name="Google Shape;2674;p50"/>
          <p:cNvSpPr/>
          <p:nvPr/>
        </p:nvSpPr>
        <p:spPr>
          <a:xfrm>
            <a:off x="2174917" y="7417660"/>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l" rtl="0">
              <a:spcBef>
                <a:spcPts val="0"/>
              </a:spcBef>
              <a:spcAft>
                <a:spcPts val="0"/>
              </a:spcAft>
              <a:buNone/>
            </a:pPr>
            <a:r>
              <a:rPr lang="es-ES" sz="700">
                <a:solidFill>
                  <a:schemeClr val="dk1"/>
                </a:solidFill>
                <a:latin typeface="Arial"/>
                <a:ea typeface="Arial"/>
                <a:cs typeface="Arial"/>
                <a:sym typeface="Arial"/>
              </a:rPr>
              <a:t>Figura 2. Comportamiento de las violencias. Medellín, a Periodo epidemiológico 04 acumulado 2.023. </a:t>
            </a:r>
            <a:endParaRPr/>
          </a:p>
        </p:txBody>
      </p:sp>
      <p:grpSp>
        <p:nvGrpSpPr>
          <p:cNvPr id="2675" name="Google Shape;2675;p50"/>
          <p:cNvGrpSpPr/>
          <p:nvPr/>
        </p:nvGrpSpPr>
        <p:grpSpPr>
          <a:xfrm>
            <a:off x="2448322" y="74775"/>
            <a:ext cx="3446504" cy="276999"/>
            <a:chOff x="2448322" y="74775"/>
            <a:chExt cx="3446504" cy="276999"/>
          </a:xfrm>
        </p:grpSpPr>
        <p:sp>
          <p:nvSpPr>
            <p:cNvPr id="2676" name="Google Shape;2676;p5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77" name="Google Shape;2677;p50"/>
            <p:cNvCxnSpPr>
              <a:stCxn id="267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78" name="Google Shape;2678;p5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2679" name="Google Shape;2679;p5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50</a:t>
            </a:r>
            <a:endParaRPr sz="1050" b="1">
              <a:solidFill>
                <a:schemeClr val="dk1"/>
              </a:solidFill>
              <a:latin typeface="Arial Narrow"/>
              <a:ea typeface="Arial Narrow"/>
              <a:cs typeface="Arial Narrow"/>
              <a:sym typeface="Arial Narrow"/>
            </a:endParaRPr>
          </a:p>
        </p:txBody>
      </p:sp>
      <p:sp>
        <p:nvSpPr>
          <p:cNvPr id="2680" name="Google Shape;2680;p50"/>
          <p:cNvSpPr txBox="1">
            <a:spLocks noGrp="1"/>
          </p:cNvSpPr>
          <p:nvPr>
            <p:ph type="ctrTitle"/>
          </p:nvPr>
        </p:nvSpPr>
        <p:spPr>
          <a:xfrm>
            <a:off x="23413" y="-27471"/>
            <a:ext cx="2208885" cy="140038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Violencia de género, intrafamiliar y ataques con agentes químicos</a:t>
            </a:r>
            <a:r>
              <a:rPr lang="es-ES" sz="2500" b="1">
                <a:solidFill>
                  <a:srgbClr val="C00000"/>
                </a:solidFill>
                <a:latin typeface="Arial Narrow"/>
                <a:ea typeface="Arial Narrow"/>
                <a:cs typeface="Arial Narrow"/>
                <a:sym typeface="Arial Narrow"/>
              </a:rPr>
              <a:t>. </a:t>
            </a:r>
            <a:endParaRPr/>
          </a:p>
        </p:txBody>
      </p:sp>
      <p:graphicFrame>
        <p:nvGraphicFramePr>
          <p:cNvPr id="2681" name="Google Shape;2681;p50"/>
          <p:cNvGraphicFramePr/>
          <p:nvPr/>
        </p:nvGraphicFramePr>
        <p:xfrm>
          <a:off x="2232184" y="489982"/>
          <a:ext cx="4752641" cy="28027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82" name="Google Shape;2682;p50"/>
          <p:cNvGraphicFramePr/>
          <p:nvPr/>
        </p:nvGraphicFramePr>
        <p:xfrm>
          <a:off x="2262070" y="4455167"/>
          <a:ext cx="4752641" cy="280889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sp>
        <p:nvSpPr>
          <p:cNvPr id="2687" name="Google Shape;2687;p51"/>
          <p:cNvSpPr/>
          <p:nvPr/>
        </p:nvSpPr>
        <p:spPr>
          <a:xfrm>
            <a:off x="-8797"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88" name="Google Shape;2688;p51"/>
          <p:cNvGrpSpPr/>
          <p:nvPr/>
        </p:nvGrpSpPr>
        <p:grpSpPr>
          <a:xfrm>
            <a:off x="268607" y="127176"/>
            <a:ext cx="3446504" cy="276999"/>
            <a:chOff x="2448322" y="74775"/>
            <a:chExt cx="3446504" cy="276999"/>
          </a:xfrm>
        </p:grpSpPr>
        <p:sp>
          <p:nvSpPr>
            <p:cNvPr id="2689" name="Google Shape;2689;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90" name="Google Shape;2690;p51"/>
            <p:cNvCxnSpPr>
              <a:stCxn id="268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91" name="Google Shape;2691;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sp>
        <p:nvSpPr>
          <p:cNvPr id="2692" name="Google Shape;2692;p51"/>
          <p:cNvSpPr/>
          <p:nvPr/>
        </p:nvSpPr>
        <p:spPr>
          <a:xfrm>
            <a:off x="-8797" y="5669074"/>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93" name="Google Shape;2693;p51"/>
          <p:cNvGrpSpPr/>
          <p:nvPr/>
        </p:nvGrpSpPr>
        <p:grpSpPr>
          <a:xfrm>
            <a:off x="268607" y="5717420"/>
            <a:ext cx="3446504" cy="276999"/>
            <a:chOff x="2448322" y="74775"/>
            <a:chExt cx="3446504" cy="276999"/>
          </a:xfrm>
        </p:grpSpPr>
        <p:sp>
          <p:nvSpPr>
            <p:cNvPr id="2694" name="Google Shape;2694;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95" name="Google Shape;2695;p51"/>
            <p:cNvCxnSpPr>
              <a:stCxn id="269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96" name="Google Shape;2696;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2697" name="Google Shape;2697;p5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51</a:t>
            </a:r>
            <a:endParaRPr sz="1050" b="1">
              <a:solidFill>
                <a:schemeClr val="dk1"/>
              </a:solidFill>
              <a:latin typeface="Arial Narrow"/>
              <a:ea typeface="Arial Narrow"/>
              <a:cs typeface="Arial Narrow"/>
              <a:sym typeface="Arial Narrow"/>
            </a:endParaRPr>
          </a:p>
        </p:txBody>
      </p:sp>
      <p:grpSp>
        <p:nvGrpSpPr>
          <p:cNvPr id="2698" name="Google Shape;2698;p51"/>
          <p:cNvGrpSpPr/>
          <p:nvPr/>
        </p:nvGrpSpPr>
        <p:grpSpPr>
          <a:xfrm>
            <a:off x="81902" y="6897132"/>
            <a:ext cx="808178" cy="1628596"/>
            <a:chOff x="1064080" y="553075"/>
            <a:chExt cx="808178" cy="1628596"/>
          </a:xfrm>
        </p:grpSpPr>
        <p:pic>
          <p:nvPicPr>
            <p:cNvPr id="2699" name="Google Shape;2699;p51"/>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2700" name="Google Shape;2700;p51"/>
            <p:cNvSpPr/>
            <p:nvPr/>
          </p:nvSpPr>
          <p:spPr>
            <a:xfrm>
              <a:off x="1064080" y="1520368"/>
              <a:ext cx="791271"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19,9%</a:t>
              </a:r>
              <a:endParaRPr/>
            </a:p>
          </p:txBody>
        </p:sp>
        <p:sp>
          <p:nvSpPr>
            <p:cNvPr id="2701" name="Google Shape;2701;p51"/>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702" name="Google Shape;2702;p51"/>
            <p:cNvSpPr/>
            <p:nvPr/>
          </p:nvSpPr>
          <p:spPr>
            <a:xfrm>
              <a:off x="1064080" y="1904672"/>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68 casos</a:t>
              </a:r>
              <a:endParaRPr sz="1200">
                <a:solidFill>
                  <a:schemeClr val="dk1"/>
                </a:solidFill>
                <a:latin typeface="Calibri"/>
                <a:ea typeface="Calibri"/>
                <a:cs typeface="Calibri"/>
                <a:sym typeface="Calibri"/>
              </a:endParaRPr>
            </a:p>
          </p:txBody>
        </p:sp>
      </p:grpSp>
      <p:grpSp>
        <p:nvGrpSpPr>
          <p:cNvPr id="2703" name="Google Shape;2703;p51"/>
          <p:cNvGrpSpPr/>
          <p:nvPr/>
        </p:nvGrpSpPr>
        <p:grpSpPr>
          <a:xfrm>
            <a:off x="1085280" y="6897132"/>
            <a:ext cx="851515" cy="1596380"/>
            <a:chOff x="1756023" y="1227775"/>
            <a:chExt cx="851515" cy="1596380"/>
          </a:xfrm>
        </p:grpSpPr>
        <p:sp>
          <p:nvSpPr>
            <p:cNvPr id="2704" name="Google Shape;2704;p51"/>
            <p:cNvSpPr/>
            <p:nvPr/>
          </p:nvSpPr>
          <p:spPr>
            <a:xfrm>
              <a:off x="1777835" y="2181420"/>
              <a:ext cx="80788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80,1%</a:t>
              </a:r>
              <a:endParaRPr/>
            </a:p>
          </p:txBody>
        </p:sp>
        <p:sp>
          <p:nvSpPr>
            <p:cNvPr id="2705" name="Google Shape;2705;p51"/>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706" name="Google Shape;2706;p51"/>
            <p:cNvSpPr/>
            <p:nvPr/>
          </p:nvSpPr>
          <p:spPr>
            <a:xfrm>
              <a:off x="1816937" y="2547156"/>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273 casos</a:t>
              </a:r>
              <a:endParaRPr sz="1200">
                <a:solidFill>
                  <a:schemeClr val="dk1"/>
                </a:solidFill>
                <a:latin typeface="Calibri"/>
                <a:ea typeface="Calibri"/>
                <a:cs typeface="Calibri"/>
                <a:sym typeface="Calibri"/>
              </a:endParaRPr>
            </a:p>
          </p:txBody>
        </p:sp>
        <p:pic>
          <p:nvPicPr>
            <p:cNvPr id="2707" name="Google Shape;2707;p51"/>
            <p:cNvPicPr preferRelativeResize="0"/>
            <p:nvPr/>
          </p:nvPicPr>
          <p:blipFill rotWithShape="1">
            <a:blip r:embed="rId3">
              <a:alphaModFix/>
            </a:blip>
            <a:srcRect l="29313" t="7366" r="56038"/>
            <a:stretch/>
          </p:blipFill>
          <p:spPr>
            <a:xfrm>
              <a:off x="1782238" y="1227775"/>
              <a:ext cx="696035" cy="748294"/>
            </a:xfrm>
            <a:prstGeom prst="rect">
              <a:avLst/>
            </a:prstGeom>
            <a:noFill/>
            <a:ln>
              <a:noFill/>
            </a:ln>
          </p:spPr>
        </p:pic>
      </p:grpSp>
      <p:grpSp>
        <p:nvGrpSpPr>
          <p:cNvPr id="2708" name="Google Shape;2708;p51"/>
          <p:cNvGrpSpPr/>
          <p:nvPr/>
        </p:nvGrpSpPr>
        <p:grpSpPr>
          <a:xfrm>
            <a:off x="2065192" y="6898504"/>
            <a:ext cx="1152880" cy="1582804"/>
            <a:chOff x="3115290" y="1227775"/>
            <a:chExt cx="1152880" cy="1582804"/>
          </a:xfrm>
        </p:grpSpPr>
        <p:grpSp>
          <p:nvGrpSpPr>
            <p:cNvPr id="2709" name="Google Shape;2709;p51"/>
            <p:cNvGrpSpPr/>
            <p:nvPr/>
          </p:nvGrpSpPr>
          <p:grpSpPr>
            <a:xfrm>
              <a:off x="3115290" y="1951748"/>
              <a:ext cx="1152880" cy="858831"/>
              <a:chOff x="3744466" y="1301912"/>
              <a:chExt cx="1152880" cy="858831"/>
            </a:xfrm>
          </p:grpSpPr>
          <p:sp>
            <p:nvSpPr>
              <p:cNvPr id="2710" name="Google Shape;2710;p51"/>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0,5%</a:t>
                </a:r>
                <a:endParaRPr/>
              </a:p>
            </p:txBody>
          </p:sp>
          <p:sp>
            <p:nvSpPr>
              <p:cNvPr id="2711" name="Google Shape;2711;p51"/>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712" name="Google Shape;2712;p51"/>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pic>
          <p:nvPicPr>
            <p:cNvPr id="2713" name="Google Shape;2713;p51"/>
            <p:cNvPicPr preferRelativeResize="0"/>
            <p:nvPr/>
          </p:nvPicPr>
          <p:blipFill rotWithShape="1">
            <a:blip r:embed="rId3">
              <a:alphaModFix/>
            </a:blip>
            <a:srcRect l="59057" t="8806" r="25145"/>
            <a:stretch/>
          </p:blipFill>
          <p:spPr>
            <a:xfrm>
              <a:off x="3328608" y="1227775"/>
              <a:ext cx="750627" cy="775969"/>
            </a:xfrm>
            <a:prstGeom prst="rect">
              <a:avLst/>
            </a:prstGeom>
            <a:noFill/>
            <a:ln>
              <a:noFill/>
            </a:ln>
          </p:spPr>
        </p:pic>
      </p:grpSp>
      <p:grpSp>
        <p:nvGrpSpPr>
          <p:cNvPr id="2714" name="Google Shape;2714;p51"/>
          <p:cNvGrpSpPr/>
          <p:nvPr/>
        </p:nvGrpSpPr>
        <p:grpSpPr>
          <a:xfrm>
            <a:off x="3189817" y="6907567"/>
            <a:ext cx="740068" cy="1574421"/>
            <a:chOff x="4615870" y="1227775"/>
            <a:chExt cx="740068" cy="1574421"/>
          </a:xfrm>
        </p:grpSpPr>
        <p:grpSp>
          <p:nvGrpSpPr>
            <p:cNvPr id="2715" name="Google Shape;2715;p51"/>
            <p:cNvGrpSpPr/>
            <p:nvPr/>
          </p:nvGrpSpPr>
          <p:grpSpPr>
            <a:xfrm>
              <a:off x="4615870" y="1922272"/>
              <a:ext cx="740068" cy="879924"/>
              <a:chOff x="5245046" y="1274868"/>
              <a:chExt cx="740068" cy="879924"/>
            </a:xfrm>
          </p:grpSpPr>
          <p:sp>
            <p:nvSpPr>
              <p:cNvPr id="2716" name="Google Shape;2716;p5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a:p>
            </p:txBody>
          </p:sp>
          <p:sp>
            <p:nvSpPr>
              <p:cNvPr id="2717" name="Google Shape;2717;p51"/>
              <p:cNvSpPr/>
              <p:nvPr/>
            </p:nvSpPr>
            <p:spPr>
              <a:xfrm>
                <a:off x="5272675" y="1274868"/>
                <a:ext cx="6190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Gitano </a:t>
                </a:r>
                <a:endParaRPr/>
              </a:p>
            </p:txBody>
          </p:sp>
          <p:sp>
            <p:nvSpPr>
              <p:cNvPr id="2718" name="Google Shape;2718;p51"/>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2719" name="Google Shape;2719;p51"/>
            <p:cNvPicPr preferRelativeResize="0"/>
            <p:nvPr/>
          </p:nvPicPr>
          <p:blipFill rotWithShape="1">
            <a:blip r:embed="rId3">
              <a:alphaModFix/>
            </a:blip>
            <a:srcRect l="86761"/>
            <a:stretch/>
          </p:blipFill>
          <p:spPr>
            <a:xfrm>
              <a:off x="4668287" y="1227775"/>
              <a:ext cx="629046" cy="784558"/>
            </a:xfrm>
            <a:prstGeom prst="rect">
              <a:avLst/>
            </a:prstGeom>
            <a:noFill/>
            <a:ln>
              <a:noFill/>
            </a:ln>
          </p:spPr>
        </p:pic>
      </p:grpSp>
      <p:grpSp>
        <p:nvGrpSpPr>
          <p:cNvPr id="2720" name="Google Shape;2720;p51"/>
          <p:cNvGrpSpPr/>
          <p:nvPr/>
        </p:nvGrpSpPr>
        <p:grpSpPr>
          <a:xfrm>
            <a:off x="4149885" y="6895516"/>
            <a:ext cx="874090" cy="1644841"/>
            <a:chOff x="2507826" y="2454167"/>
            <a:chExt cx="874090" cy="1644841"/>
          </a:xfrm>
        </p:grpSpPr>
        <p:sp>
          <p:nvSpPr>
            <p:cNvPr id="2721" name="Google Shape;2721;p51"/>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3,8%</a:t>
              </a:r>
              <a:endParaRPr/>
            </a:p>
          </p:txBody>
        </p:sp>
        <p:pic>
          <p:nvPicPr>
            <p:cNvPr id="2722" name="Google Shape;2722;p51"/>
            <p:cNvPicPr preferRelativeResize="0"/>
            <p:nvPr/>
          </p:nvPicPr>
          <p:blipFill rotWithShape="1">
            <a:blip r:embed="rId4">
              <a:alphaModFix/>
            </a:blip>
            <a:srcRect/>
            <a:stretch/>
          </p:blipFill>
          <p:spPr>
            <a:xfrm>
              <a:off x="2702014" y="2454167"/>
              <a:ext cx="557405" cy="912116"/>
            </a:xfrm>
            <a:prstGeom prst="rect">
              <a:avLst/>
            </a:prstGeom>
            <a:noFill/>
            <a:ln>
              <a:noFill/>
            </a:ln>
          </p:spPr>
        </p:pic>
        <p:sp>
          <p:nvSpPr>
            <p:cNvPr id="2723" name="Google Shape;2723;p51"/>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724" name="Google Shape;2724;p51"/>
            <p:cNvSpPr/>
            <p:nvPr/>
          </p:nvSpPr>
          <p:spPr>
            <a:xfrm>
              <a:off x="2648170" y="3822009"/>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grpSp>
        <p:nvGrpSpPr>
          <p:cNvPr id="2725" name="Google Shape;2725;p51"/>
          <p:cNvGrpSpPr/>
          <p:nvPr/>
        </p:nvGrpSpPr>
        <p:grpSpPr>
          <a:xfrm>
            <a:off x="5120584" y="6992384"/>
            <a:ext cx="895679" cy="1519436"/>
            <a:chOff x="3826683" y="2822224"/>
            <a:chExt cx="895679" cy="1519436"/>
          </a:xfrm>
        </p:grpSpPr>
        <p:grpSp>
          <p:nvGrpSpPr>
            <p:cNvPr id="2726" name="Google Shape;2726;p51"/>
            <p:cNvGrpSpPr/>
            <p:nvPr/>
          </p:nvGrpSpPr>
          <p:grpSpPr>
            <a:xfrm>
              <a:off x="3826683" y="3446500"/>
              <a:ext cx="895679" cy="895160"/>
              <a:chOff x="2507826" y="3203848"/>
              <a:chExt cx="895679" cy="895160"/>
            </a:xfrm>
          </p:grpSpPr>
          <p:sp>
            <p:nvSpPr>
              <p:cNvPr id="2727" name="Google Shape;2727;p51"/>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3,8%</a:t>
                </a:r>
                <a:endParaRPr/>
              </a:p>
            </p:txBody>
          </p:sp>
          <p:sp>
            <p:nvSpPr>
              <p:cNvPr id="2728" name="Google Shape;2728;p51"/>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729" name="Google Shape;2729;p51"/>
              <p:cNvSpPr/>
              <p:nvPr/>
            </p:nvSpPr>
            <p:spPr>
              <a:xfrm>
                <a:off x="2648170" y="3822009"/>
                <a:ext cx="7553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pic>
          <p:nvPicPr>
            <p:cNvPr id="2730" name="Google Shape;2730;p51"/>
            <p:cNvPicPr preferRelativeResize="0"/>
            <p:nvPr/>
          </p:nvPicPr>
          <p:blipFill rotWithShape="1">
            <a:blip r:embed="rId5">
              <a:alphaModFix/>
            </a:blip>
            <a:srcRect/>
            <a:stretch/>
          </p:blipFill>
          <p:spPr>
            <a:xfrm>
              <a:off x="3945025" y="2822224"/>
              <a:ext cx="587628" cy="678570"/>
            </a:xfrm>
            <a:prstGeom prst="rect">
              <a:avLst/>
            </a:prstGeom>
            <a:noFill/>
            <a:ln>
              <a:noFill/>
            </a:ln>
          </p:spPr>
        </p:pic>
      </p:grpSp>
      <p:grpSp>
        <p:nvGrpSpPr>
          <p:cNvPr id="2731" name="Google Shape;2731;p51"/>
          <p:cNvGrpSpPr/>
          <p:nvPr/>
        </p:nvGrpSpPr>
        <p:grpSpPr>
          <a:xfrm>
            <a:off x="5988668" y="6897132"/>
            <a:ext cx="1275167" cy="1584176"/>
            <a:chOff x="2084244" y="2767521"/>
            <a:chExt cx="1275167" cy="1584176"/>
          </a:xfrm>
        </p:grpSpPr>
        <p:pic>
          <p:nvPicPr>
            <p:cNvPr id="2732" name="Google Shape;2732;p51"/>
            <p:cNvPicPr preferRelativeResize="0"/>
            <p:nvPr/>
          </p:nvPicPr>
          <p:blipFill rotWithShape="1">
            <a:blip r:embed="rId6">
              <a:alphaModFix/>
            </a:blip>
            <a:srcRect r="48966"/>
            <a:stretch/>
          </p:blipFill>
          <p:spPr>
            <a:xfrm>
              <a:off x="2244412" y="2767521"/>
              <a:ext cx="973905" cy="715634"/>
            </a:xfrm>
            <a:prstGeom prst="rect">
              <a:avLst/>
            </a:prstGeom>
            <a:noFill/>
            <a:ln>
              <a:noFill/>
            </a:ln>
          </p:spPr>
        </p:pic>
        <p:grpSp>
          <p:nvGrpSpPr>
            <p:cNvPr id="2733" name="Google Shape;2733;p51"/>
            <p:cNvGrpSpPr/>
            <p:nvPr/>
          </p:nvGrpSpPr>
          <p:grpSpPr>
            <a:xfrm>
              <a:off x="2084244" y="3329937"/>
              <a:ext cx="1275167" cy="1021760"/>
              <a:chOff x="-184098" y="6956153"/>
              <a:chExt cx="1489900" cy="1021760"/>
            </a:xfrm>
          </p:grpSpPr>
          <p:sp>
            <p:nvSpPr>
              <p:cNvPr id="2734" name="Google Shape;2734;p51"/>
              <p:cNvSpPr txBox="1"/>
              <p:nvPr/>
            </p:nvSpPr>
            <p:spPr>
              <a:xfrm>
                <a:off x="-184098" y="6956153"/>
                <a:ext cx="14899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2735" name="Google Shape;2735;p51"/>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2736" name="Google Shape;2736;p51"/>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0 caso</a:t>
                </a:r>
                <a:endParaRPr/>
              </a:p>
            </p:txBody>
          </p:sp>
        </p:grpSp>
      </p:grpSp>
      <p:sp>
        <p:nvSpPr>
          <p:cNvPr id="2737" name="Google Shape;2737;p51"/>
          <p:cNvSpPr txBox="1">
            <a:spLocks noGrp="1"/>
          </p:cNvSpPr>
          <p:nvPr>
            <p:ph type="ctrTitle"/>
          </p:nvPr>
        </p:nvSpPr>
        <p:spPr>
          <a:xfrm>
            <a:off x="377105" y="6173813"/>
            <a:ext cx="6535714"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Violencia No sexual: 341 Casos 47,2% del total</a:t>
            </a:r>
            <a:endParaRPr/>
          </a:p>
        </p:txBody>
      </p:sp>
      <p:grpSp>
        <p:nvGrpSpPr>
          <p:cNvPr id="2738" name="Google Shape;2738;p51"/>
          <p:cNvGrpSpPr/>
          <p:nvPr/>
        </p:nvGrpSpPr>
        <p:grpSpPr>
          <a:xfrm>
            <a:off x="2183292" y="6548954"/>
            <a:ext cx="1847617" cy="436842"/>
            <a:chOff x="3060727" y="484500"/>
            <a:chExt cx="2369636" cy="436842"/>
          </a:xfrm>
        </p:grpSpPr>
        <p:sp>
          <p:nvSpPr>
            <p:cNvPr id="2739" name="Google Shape;2739;p5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40" name="Google Shape;2740;p51"/>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2741" name="Google Shape;2741;p51"/>
          <p:cNvGrpSpPr/>
          <p:nvPr/>
        </p:nvGrpSpPr>
        <p:grpSpPr>
          <a:xfrm>
            <a:off x="18645" y="6548954"/>
            <a:ext cx="1847617" cy="436842"/>
            <a:chOff x="3054754" y="484500"/>
            <a:chExt cx="2375609" cy="436842"/>
          </a:xfrm>
        </p:grpSpPr>
        <p:sp>
          <p:nvSpPr>
            <p:cNvPr id="2742" name="Google Shape;2742;p5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43" name="Google Shape;2743;p5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2744" name="Google Shape;2744;p51"/>
          <p:cNvGrpSpPr/>
          <p:nvPr/>
        </p:nvGrpSpPr>
        <p:grpSpPr>
          <a:xfrm>
            <a:off x="4363354" y="6587739"/>
            <a:ext cx="2722458" cy="436841"/>
            <a:chOff x="3060727" y="484500"/>
            <a:chExt cx="2369637" cy="436842"/>
          </a:xfrm>
        </p:grpSpPr>
        <p:sp>
          <p:nvSpPr>
            <p:cNvPr id="2745" name="Google Shape;2745;p5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46" name="Google Shape;2746;p51"/>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2747" name="Google Shape;2747;p51"/>
          <p:cNvSpPr/>
          <p:nvPr/>
        </p:nvSpPr>
        <p:spPr>
          <a:xfrm>
            <a:off x="58986" y="5159535"/>
            <a:ext cx="7167158"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3. Mapa de calor de proporción de casos para violencia intrafamiliar y de género y ataques con agentes químicos. Medellín, a Periodo epidemiológico 04 acumulado  de  2.023</a:t>
            </a:r>
            <a:r>
              <a:rPr lang="es-ES" sz="1000">
                <a:solidFill>
                  <a:schemeClr val="dk1"/>
                </a:solidFill>
                <a:latin typeface="Arial Narrow"/>
                <a:ea typeface="Arial Narrow"/>
                <a:cs typeface="Arial Narrow"/>
                <a:sym typeface="Arial Narrow"/>
              </a:rPr>
              <a:t>. </a:t>
            </a:r>
            <a:endParaRPr/>
          </a:p>
        </p:txBody>
      </p:sp>
      <p:pic>
        <p:nvPicPr>
          <p:cNvPr id="2748" name="Google Shape;2748;p51"/>
          <p:cNvPicPr preferRelativeResize="0"/>
          <p:nvPr/>
        </p:nvPicPr>
        <p:blipFill rotWithShape="1">
          <a:blip r:embed="rId7">
            <a:alphaModFix/>
          </a:blip>
          <a:srcRect/>
          <a:stretch/>
        </p:blipFill>
        <p:spPr>
          <a:xfrm>
            <a:off x="84807" y="609152"/>
            <a:ext cx="7001004" cy="445792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sp>
        <p:nvSpPr>
          <p:cNvPr id="2753" name="Google Shape;2753;p52"/>
          <p:cNvSpPr/>
          <p:nvPr/>
        </p:nvSpPr>
        <p:spPr>
          <a:xfrm>
            <a:off x="22943" y="4211960"/>
            <a:ext cx="7200900"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54" name="Google Shape;2754;p52"/>
          <p:cNvGrpSpPr/>
          <p:nvPr/>
        </p:nvGrpSpPr>
        <p:grpSpPr>
          <a:xfrm>
            <a:off x="300347" y="4246658"/>
            <a:ext cx="5047355" cy="276999"/>
            <a:chOff x="2448322" y="74775"/>
            <a:chExt cx="5047355" cy="276999"/>
          </a:xfrm>
        </p:grpSpPr>
        <p:sp>
          <p:nvSpPr>
            <p:cNvPr id="2755" name="Google Shape;2755;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56" name="Google Shape;2756;p52"/>
            <p:cNvCxnSpPr>
              <a:stCxn id="275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757" name="Google Shape;2757;p52"/>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Modalidades de violencia</a:t>
              </a:r>
              <a:endParaRPr sz="1200" b="1">
                <a:solidFill>
                  <a:schemeClr val="dk1"/>
                </a:solidFill>
                <a:latin typeface="Arial Narrow"/>
                <a:ea typeface="Arial Narrow"/>
                <a:cs typeface="Arial Narrow"/>
                <a:sym typeface="Arial Narrow"/>
              </a:endParaRPr>
            </a:p>
          </p:txBody>
        </p:sp>
      </p:grpSp>
      <p:pic>
        <p:nvPicPr>
          <p:cNvPr id="2758" name="Google Shape;2758;p52"/>
          <p:cNvPicPr preferRelativeResize="0"/>
          <p:nvPr/>
        </p:nvPicPr>
        <p:blipFill rotWithShape="1">
          <a:blip r:embed="rId3">
            <a:alphaModFix/>
          </a:blip>
          <a:srcRect/>
          <a:stretch/>
        </p:blipFill>
        <p:spPr>
          <a:xfrm>
            <a:off x="22334" y="5086264"/>
            <a:ext cx="796469" cy="865394"/>
          </a:xfrm>
          <a:prstGeom prst="rect">
            <a:avLst/>
          </a:prstGeom>
          <a:noFill/>
          <a:ln>
            <a:noFill/>
          </a:ln>
        </p:spPr>
      </p:pic>
      <p:grpSp>
        <p:nvGrpSpPr>
          <p:cNvPr id="2759" name="Google Shape;2759;p52"/>
          <p:cNvGrpSpPr/>
          <p:nvPr/>
        </p:nvGrpSpPr>
        <p:grpSpPr>
          <a:xfrm>
            <a:off x="827530" y="5050102"/>
            <a:ext cx="1509462" cy="677795"/>
            <a:chOff x="985375" y="4325999"/>
            <a:chExt cx="1509462" cy="478736"/>
          </a:xfrm>
        </p:grpSpPr>
        <p:sp>
          <p:nvSpPr>
            <p:cNvPr id="2760" name="Google Shape;2760;p52"/>
            <p:cNvSpPr/>
            <p:nvPr/>
          </p:nvSpPr>
          <p:spPr>
            <a:xfrm>
              <a:off x="985375" y="4542881"/>
              <a:ext cx="1509462" cy="26185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81,5%</a:t>
              </a:r>
              <a:endParaRPr sz="1600" b="1">
                <a:solidFill>
                  <a:schemeClr val="dk1"/>
                </a:solidFill>
                <a:latin typeface="Arial Narrow"/>
                <a:ea typeface="Arial Narrow"/>
                <a:cs typeface="Arial Narrow"/>
                <a:sym typeface="Arial Narrow"/>
              </a:endParaRPr>
            </a:p>
          </p:txBody>
        </p:sp>
        <p:sp>
          <p:nvSpPr>
            <p:cNvPr id="2761" name="Google Shape;2761;p52"/>
            <p:cNvSpPr/>
            <p:nvPr/>
          </p:nvSpPr>
          <p:spPr>
            <a:xfrm>
              <a:off x="1417423" y="4325999"/>
              <a:ext cx="5437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Física</a:t>
              </a:r>
              <a:endParaRPr sz="1200" b="1" u="sng">
                <a:solidFill>
                  <a:srgbClr val="000000"/>
                </a:solidFill>
                <a:latin typeface="Arial Narrow"/>
                <a:ea typeface="Arial Narrow"/>
                <a:cs typeface="Arial Narrow"/>
                <a:sym typeface="Arial Narrow"/>
              </a:endParaRPr>
            </a:p>
          </p:txBody>
        </p:sp>
      </p:grpSp>
      <p:grpSp>
        <p:nvGrpSpPr>
          <p:cNvPr id="2762" name="Google Shape;2762;p52"/>
          <p:cNvGrpSpPr/>
          <p:nvPr/>
        </p:nvGrpSpPr>
        <p:grpSpPr>
          <a:xfrm>
            <a:off x="3238041" y="5007822"/>
            <a:ext cx="1392424" cy="720079"/>
            <a:chOff x="68358" y="6677206"/>
            <a:chExt cx="1392424" cy="926181"/>
          </a:xfrm>
        </p:grpSpPr>
        <p:sp>
          <p:nvSpPr>
            <p:cNvPr id="2763" name="Google Shape;2763;p52"/>
            <p:cNvSpPr/>
            <p:nvPr/>
          </p:nvSpPr>
          <p:spPr>
            <a:xfrm>
              <a:off x="68358" y="7048318"/>
              <a:ext cx="1392424" cy="55506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9,7%</a:t>
              </a:r>
              <a:endParaRPr sz="1600" b="1">
                <a:solidFill>
                  <a:schemeClr val="dk1"/>
                </a:solidFill>
                <a:latin typeface="Arial Narrow"/>
                <a:ea typeface="Arial Narrow"/>
                <a:cs typeface="Arial Narrow"/>
                <a:sym typeface="Arial Narrow"/>
              </a:endParaRPr>
            </a:p>
          </p:txBody>
        </p:sp>
        <p:sp>
          <p:nvSpPr>
            <p:cNvPr id="2764" name="Google Shape;2764;p52"/>
            <p:cNvSpPr/>
            <p:nvPr/>
          </p:nvSpPr>
          <p:spPr>
            <a:xfrm>
              <a:off x="316093" y="6677206"/>
              <a:ext cx="88838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Psicológica</a:t>
              </a:r>
              <a:endParaRPr sz="1200" b="1" u="sng">
                <a:solidFill>
                  <a:srgbClr val="000000"/>
                </a:solidFill>
                <a:latin typeface="Arial Narrow"/>
                <a:ea typeface="Arial Narrow"/>
                <a:cs typeface="Arial Narrow"/>
                <a:sym typeface="Arial Narrow"/>
              </a:endParaRPr>
            </a:p>
          </p:txBody>
        </p:sp>
      </p:grpSp>
      <p:pic>
        <p:nvPicPr>
          <p:cNvPr id="2765" name="Google Shape;2765;p52"/>
          <p:cNvPicPr preferRelativeResize="0"/>
          <p:nvPr/>
        </p:nvPicPr>
        <p:blipFill rotWithShape="1">
          <a:blip r:embed="rId4">
            <a:alphaModFix/>
          </a:blip>
          <a:srcRect/>
          <a:stretch/>
        </p:blipFill>
        <p:spPr>
          <a:xfrm>
            <a:off x="2397865" y="5054621"/>
            <a:ext cx="733921" cy="857615"/>
          </a:xfrm>
          <a:prstGeom prst="rect">
            <a:avLst/>
          </a:prstGeom>
          <a:noFill/>
          <a:ln>
            <a:noFill/>
          </a:ln>
        </p:spPr>
      </p:pic>
      <p:pic>
        <p:nvPicPr>
          <p:cNvPr id="2766" name="Google Shape;2766;p52"/>
          <p:cNvPicPr preferRelativeResize="0"/>
          <p:nvPr/>
        </p:nvPicPr>
        <p:blipFill rotWithShape="1">
          <a:blip r:embed="rId5">
            <a:alphaModFix/>
          </a:blip>
          <a:srcRect/>
          <a:stretch/>
        </p:blipFill>
        <p:spPr>
          <a:xfrm>
            <a:off x="4793436" y="5108866"/>
            <a:ext cx="516293" cy="766112"/>
          </a:xfrm>
          <a:prstGeom prst="rect">
            <a:avLst/>
          </a:prstGeom>
          <a:noFill/>
          <a:ln>
            <a:noFill/>
          </a:ln>
        </p:spPr>
      </p:pic>
      <p:grpSp>
        <p:nvGrpSpPr>
          <p:cNvPr id="2767" name="Google Shape;2767;p52"/>
          <p:cNvGrpSpPr/>
          <p:nvPr/>
        </p:nvGrpSpPr>
        <p:grpSpPr>
          <a:xfrm>
            <a:off x="5296769" y="5108866"/>
            <a:ext cx="1638590" cy="566300"/>
            <a:chOff x="1739715" y="6554323"/>
            <a:chExt cx="1638590" cy="566300"/>
          </a:xfrm>
        </p:grpSpPr>
        <p:sp>
          <p:nvSpPr>
            <p:cNvPr id="2768" name="Google Shape;2768;p52"/>
            <p:cNvSpPr/>
            <p:nvPr/>
          </p:nvSpPr>
          <p:spPr>
            <a:xfrm>
              <a:off x="1878899" y="6827481"/>
              <a:ext cx="1485306" cy="293142"/>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8,8%</a:t>
              </a:r>
              <a:endParaRPr sz="1600" b="1">
                <a:solidFill>
                  <a:schemeClr val="dk1"/>
                </a:solidFill>
                <a:latin typeface="Arial Narrow"/>
                <a:ea typeface="Arial Narrow"/>
                <a:cs typeface="Arial Narrow"/>
                <a:sym typeface="Arial Narrow"/>
              </a:endParaRPr>
            </a:p>
          </p:txBody>
        </p:sp>
        <p:sp>
          <p:nvSpPr>
            <p:cNvPr id="2769" name="Google Shape;2769;p52"/>
            <p:cNvSpPr/>
            <p:nvPr/>
          </p:nvSpPr>
          <p:spPr>
            <a:xfrm>
              <a:off x="1739715" y="6554323"/>
              <a:ext cx="16385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Negligencia y abandono</a:t>
              </a:r>
              <a:endParaRPr sz="1200" b="1" u="sng">
                <a:solidFill>
                  <a:srgbClr val="000000"/>
                </a:solidFill>
                <a:latin typeface="Arial Narrow"/>
                <a:ea typeface="Arial Narrow"/>
                <a:cs typeface="Arial Narrow"/>
                <a:sym typeface="Arial Narrow"/>
              </a:endParaRPr>
            </a:p>
          </p:txBody>
        </p:sp>
      </p:grpSp>
      <p:sp>
        <p:nvSpPr>
          <p:cNvPr id="2770" name="Google Shape;2770;p52"/>
          <p:cNvSpPr/>
          <p:nvPr/>
        </p:nvSpPr>
        <p:spPr>
          <a:xfrm>
            <a:off x="144067" y="7008283"/>
            <a:ext cx="6840760"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Las violencias de género e intrafamiliar y ataques con agentes químicos, son consideradas en conjunto, como uno de los eventos de interés en salud pública en Colombia. En Medellín durante el periodo reportado las violencias con modalidad no sexual, ocuparon el segundo lugar, las violencias no sexuales equivalen a un 47,2% del total de violencias reportadas, de éstas,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(9,7% y 8,8% respectivamente), la relación hombre mujer, es aproximadamente de un hombre por cada 4 mujeres, se presenta en todos los cursos de vida, desde la primera infancia, siendo los adultos los mas afectados (27-59 años), seguido por los jóvenes. Cabe resaltar que el 3,8% de las víctimas son maternas. Las personas mayores de 18 años padecen más violencia física y psicológica, mientras que los menores de 18 años sufren más violencia por negligencia y abandono; en mas del 47% de cada una de las violencias no sexuales el agresor es familiar de la víctima.</a:t>
            </a:r>
            <a:endParaRPr/>
          </a:p>
        </p:txBody>
      </p:sp>
      <p:sp>
        <p:nvSpPr>
          <p:cNvPr id="2771" name="Google Shape;2771;p52"/>
          <p:cNvSpPr/>
          <p:nvPr/>
        </p:nvSpPr>
        <p:spPr>
          <a:xfrm>
            <a:off x="9885" y="6372200"/>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72" name="Google Shape;2772;p52"/>
          <p:cNvGrpSpPr/>
          <p:nvPr/>
        </p:nvGrpSpPr>
        <p:grpSpPr>
          <a:xfrm>
            <a:off x="201923" y="6421323"/>
            <a:ext cx="3446504" cy="276999"/>
            <a:chOff x="2448322" y="33831"/>
            <a:chExt cx="3446504" cy="276999"/>
          </a:xfrm>
        </p:grpSpPr>
        <p:sp>
          <p:nvSpPr>
            <p:cNvPr id="2773" name="Google Shape;2773;p5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74" name="Google Shape;2774;p52"/>
            <p:cNvCxnSpPr>
              <a:stCxn id="2773"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775" name="Google Shape;2775;p5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Finales</a:t>
              </a:r>
              <a:endParaRPr/>
            </a:p>
          </p:txBody>
        </p:sp>
      </p:grpSp>
      <p:sp>
        <p:nvSpPr>
          <p:cNvPr id="2776" name="Google Shape;2776;p52"/>
          <p:cNvSpPr/>
          <p:nvPr/>
        </p:nvSpPr>
        <p:spPr>
          <a:xfrm>
            <a:off x="1479574" y="3724889"/>
            <a:ext cx="4337706"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4. Curso de vida de los casos  de violencia. Periodo epidemiológico 04  2.023</a:t>
            </a:r>
            <a:r>
              <a:rPr lang="es-ES" sz="1000">
                <a:solidFill>
                  <a:schemeClr val="dk1"/>
                </a:solidFill>
                <a:latin typeface="Arial Narrow"/>
                <a:ea typeface="Arial Narrow"/>
                <a:cs typeface="Arial Narrow"/>
                <a:sym typeface="Arial Narrow"/>
              </a:rPr>
              <a:t>. </a:t>
            </a:r>
            <a:endParaRPr/>
          </a:p>
        </p:txBody>
      </p:sp>
      <p:pic>
        <p:nvPicPr>
          <p:cNvPr id="2777" name="Google Shape;2777;p52"/>
          <p:cNvPicPr preferRelativeResize="0"/>
          <p:nvPr/>
        </p:nvPicPr>
        <p:blipFill rotWithShape="1">
          <a:blip r:embed="rId6">
            <a:alphaModFix/>
          </a:blip>
          <a:srcRect/>
          <a:stretch/>
        </p:blipFill>
        <p:spPr>
          <a:xfrm>
            <a:off x="3850461" y="39682"/>
            <a:ext cx="942975" cy="771525"/>
          </a:xfrm>
          <a:prstGeom prst="rect">
            <a:avLst/>
          </a:prstGeom>
          <a:noFill/>
          <a:ln>
            <a:noFill/>
          </a:ln>
        </p:spPr>
      </p:pic>
      <p:grpSp>
        <p:nvGrpSpPr>
          <p:cNvPr id="2778" name="Google Shape;2778;p52"/>
          <p:cNvGrpSpPr/>
          <p:nvPr/>
        </p:nvGrpSpPr>
        <p:grpSpPr>
          <a:xfrm>
            <a:off x="3526645" y="654428"/>
            <a:ext cx="1690560" cy="650645"/>
            <a:chOff x="-14122" y="7072716"/>
            <a:chExt cx="1282684" cy="650645"/>
          </a:xfrm>
        </p:grpSpPr>
        <p:sp>
          <p:nvSpPr>
            <p:cNvPr id="2779" name="Google Shape;2779;p5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2780" name="Google Shape;2780;p52"/>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98,2%</a:t>
              </a:r>
              <a:endParaRPr/>
            </a:p>
          </p:txBody>
        </p:sp>
      </p:grpSp>
      <p:pic>
        <p:nvPicPr>
          <p:cNvPr id="2781" name="Google Shape;2781;p52"/>
          <p:cNvPicPr preferRelativeResize="0"/>
          <p:nvPr/>
        </p:nvPicPr>
        <p:blipFill rotWithShape="1">
          <a:blip r:embed="rId7">
            <a:alphaModFix/>
          </a:blip>
          <a:srcRect/>
          <a:stretch/>
        </p:blipFill>
        <p:spPr>
          <a:xfrm>
            <a:off x="1927331" y="604"/>
            <a:ext cx="933450" cy="742950"/>
          </a:xfrm>
          <a:prstGeom prst="rect">
            <a:avLst/>
          </a:prstGeom>
          <a:noFill/>
          <a:ln>
            <a:noFill/>
          </a:ln>
        </p:spPr>
      </p:pic>
      <p:grpSp>
        <p:nvGrpSpPr>
          <p:cNvPr id="2782" name="Google Shape;2782;p52"/>
          <p:cNvGrpSpPr/>
          <p:nvPr/>
        </p:nvGrpSpPr>
        <p:grpSpPr>
          <a:xfrm>
            <a:off x="1474423" y="647431"/>
            <a:ext cx="1881594" cy="724941"/>
            <a:chOff x="-103304" y="7072716"/>
            <a:chExt cx="1427628" cy="724941"/>
          </a:xfrm>
        </p:grpSpPr>
        <p:sp>
          <p:nvSpPr>
            <p:cNvPr id="2783" name="Google Shape;2783;p5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2784" name="Google Shape;2784;p52"/>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63%</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32,2%</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sp>
        <p:nvSpPr>
          <p:cNvPr id="2785" name="Google Shape;2785;p5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52</a:t>
            </a:r>
            <a:endParaRPr sz="1050" b="1">
              <a:solidFill>
                <a:schemeClr val="dk1"/>
              </a:solidFill>
              <a:latin typeface="Arial Narrow"/>
              <a:ea typeface="Arial Narrow"/>
              <a:cs typeface="Arial Narrow"/>
              <a:sym typeface="Arial Narrow"/>
            </a:endParaRPr>
          </a:p>
        </p:txBody>
      </p:sp>
      <p:graphicFrame>
        <p:nvGraphicFramePr>
          <p:cNvPr id="2786" name="Google Shape;2786;p52"/>
          <p:cNvGraphicFramePr/>
          <p:nvPr/>
        </p:nvGraphicFramePr>
        <p:xfrm>
          <a:off x="1038378" y="1513620"/>
          <a:ext cx="4572000" cy="2209227"/>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53"/>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92" name="Google Shape;2792;p53"/>
          <p:cNvGrpSpPr/>
          <p:nvPr/>
        </p:nvGrpSpPr>
        <p:grpSpPr>
          <a:xfrm>
            <a:off x="277404" y="58319"/>
            <a:ext cx="3446504" cy="276999"/>
            <a:chOff x="2448322" y="74775"/>
            <a:chExt cx="3446504" cy="276999"/>
          </a:xfrm>
        </p:grpSpPr>
        <p:sp>
          <p:nvSpPr>
            <p:cNvPr id="2793" name="Google Shape;2793;p5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94" name="Google Shape;2794;p53"/>
            <p:cNvCxnSpPr>
              <a:stCxn id="279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795" name="Google Shape;2795;p5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2796" name="Google Shape;2796;p53"/>
          <p:cNvSpPr/>
          <p:nvPr/>
        </p:nvSpPr>
        <p:spPr>
          <a:xfrm>
            <a:off x="7427" y="5149598"/>
            <a:ext cx="7193472"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97" name="Google Shape;2797;p53"/>
          <p:cNvGrpSpPr/>
          <p:nvPr/>
        </p:nvGrpSpPr>
        <p:grpSpPr>
          <a:xfrm>
            <a:off x="296301" y="5203040"/>
            <a:ext cx="5047355" cy="276999"/>
            <a:chOff x="2448322" y="74775"/>
            <a:chExt cx="5047355" cy="276999"/>
          </a:xfrm>
        </p:grpSpPr>
        <p:sp>
          <p:nvSpPr>
            <p:cNvPr id="2798" name="Google Shape;2798;p5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99" name="Google Shape;2799;p53"/>
            <p:cNvCxnSpPr>
              <a:stCxn id="27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800" name="Google Shape;2800;p5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Modalidades de violencia sexual </a:t>
              </a:r>
              <a:endParaRPr sz="1200" b="1">
                <a:solidFill>
                  <a:schemeClr val="dk1"/>
                </a:solidFill>
                <a:latin typeface="Arial Narrow"/>
                <a:ea typeface="Arial Narrow"/>
                <a:cs typeface="Arial Narrow"/>
                <a:sym typeface="Arial Narrow"/>
              </a:endParaRPr>
            </a:p>
          </p:txBody>
        </p:sp>
      </p:grpSp>
      <p:sp>
        <p:nvSpPr>
          <p:cNvPr id="2801" name="Google Shape;2801;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53</a:t>
            </a:r>
            <a:endParaRPr sz="1050" b="1">
              <a:solidFill>
                <a:schemeClr val="dk1"/>
              </a:solidFill>
              <a:latin typeface="Arial Narrow"/>
              <a:ea typeface="Arial Narrow"/>
              <a:cs typeface="Arial Narrow"/>
              <a:sym typeface="Arial Narrow"/>
            </a:endParaRPr>
          </a:p>
        </p:txBody>
      </p:sp>
      <p:grpSp>
        <p:nvGrpSpPr>
          <p:cNvPr id="2802" name="Google Shape;2802;p53"/>
          <p:cNvGrpSpPr/>
          <p:nvPr/>
        </p:nvGrpSpPr>
        <p:grpSpPr>
          <a:xfrm>
            <a:off x="109326" y="1043608"/>
            <a:ext cx="850854" cy="1582774"/>
            <a:chOff x="1068833" y="553075"/>
            <a:chExt cx="850854" cy="1582774"/>
          </a:xfrm>
        </p:grpSpPr>
        <p:pic>
          <p:nvPicPr>
            <p:cNvPr id="2803" name="Google Shape;2803;p53"/>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2804" name="Google Shape;2804;p53"/>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14,2%</a:t>
              </a:r>
              <a:endParaRPr/>
            </a:p>
          </p:txBody>
        </p:sp>
        <p:sp>
          <p:nvSpPr>
            <p:cNvPr id="2805" name="Google Shape;2805;p53"/>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806" name="Google Shape;2806;p53"/>
            <p:cNvSpPr/>
            <p:nvPr/>
          </p:nvSpPr>
          <p:spPr>
            <a:xfrm>
              <a:off x="1140433" y="1858850"/>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54 casos</a:t>
              </a:r>
              <a:endParaRPr sz="1200">
                <a:solidFill>
                  <a:schemeClr val="dk1"/>
                </a:solidFill>
                <a:latin typeface="Calibri"/>
                <a:ea typeface="Calibri"/>
                <a:cs typeface="Calibri"/>
                <a:sym typeface="Calibri"/>
              </a:endParaRPr>
            </a:p>
          </p:txBody>
        </p:sp>
      </p:grpSp>
      <p:grpSp>
        <p:nvGrpSpPr>
          <p:cNvPr id="2807" name="Google Shape;2807;p53"/>
          <p:cNvGrpSpPr/>
          <p:nvPr/>
        </p:nvGrpSpPr>
        <p:grpSpPr>
          <a:xfrm>
            <a:off x="1104196" y="1043608"/>
            <a:ext cx="811840" cy="1567326"/>
            <a:chOff x="1752268" y="1227775"/>
            <a:chExt cx="811840" cy="1567326"/>
          </a:xfrm>
        </p:grpSpPr>
        <p:sp>
          <p:nvSpPr>
            <p:cNvPr id="2808" name="Google Shape;2808;p53"/>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85,8%</a:t>
              </a:r>
              <a:endParaRPr/>
            </a:p>
          </p:txBody>
        </p:sp>
        <p:sp>
          <p:nvSpPr>
            <p:cNvPr id="2809" name="Google Shape;2809;p53"/>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810" name="Google Shape;2810;p53"/>
            <p:cNvSpPr/>
            <p:nvPr/>
          </p:nvSpPr>
          <p:spPr>
            <a:xfrm>
              <a:off x="1766687" y="2518102"/>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326 casos</a:t>
              </a:r>
              <a:endParaRPr sz="1200">
                <a:solidFill>
                  <a:schemeClr val="dk1"/>
                </a:solidFill>
                <a:latin typeface="Calibri"/>
                <a:ea typeface="Calibri"/>
                <a:cs typeface="Calibri"/>
                <a:sym typeface="Calibri"/>
              </a:endParaRPr>
            </a:p>
          </p:txBody>
        </p:sp>
        <p:pic>
          <p:nvPicPr>
            <p:cNvPr id="2811" name="Google Shape;2811;p53"/>
            <p:cNvPicPr preferRelativeResize="0"/>
            <p:nvPr/>
          </p:nvPicPr>
          <p:blipFill rotWithShape="1">
            <a:blip r:embed="rId3">
              <a:alphaModFix/>
            </a:blip>
            <a:srcRect l="29313" t="7366" r="56038"/>
            <a:stretch/>
          </p:blipFill>
          <p:spPr>
            <a:xfrm>
              <a:off x="1782238" y="1227775"/>
              <a:ext cx="696035" cy="748294"/>
            </a:xfrm>
            <a:prstGeom prst="rect">
              <a:avLst/>
            </a:prstGeom>
            <a:noFill/>
            <a:ln>
              <a:noFill/>
            </a:ln>
          </p:spPr>
        </p:pic>
      </p:grpSp>
      <p:grpSp>
        <p:nvGrpSpPr>
          <p:cNvPr id="2812" name="Google Shape;2812;p53"/>
          <p:cNvGrpSpPr/>
          <p:nvPr/>
        </p:nvGrpSpPr>
        <p:grpSpPr>
          <a:xfrm>
            <a:off x="2088282" y="1044980"/>
            <a:ext cx="1152880" cy="1582804"/>
            <a:chOff x="3115290" y="1227775"/>
            <a:chExt cx="1152880" cy="1582804"/>
          </a:xfrm>
        </p:grpSpPr>
        <p:grpSp>
          <p:nvGrpSpPr>
            <p:cNvPr id="2813" name="Google Shape;2813;p53"/>
            <p:cNvGrpSpPr/>
            <p:nvPr/>
          </p:nvGrpSpPr>
          <p:grpSpPr>
            <a:xfrm>
              <a:off x="3115290" y="1951748"/>
              <a:ext cx="1152880" cy="858831"/>
              <a:chOff x="3744466" y="1301912"/>
              <a:chExt cx="1152880" cy="858831"/>
            </a:xfrm>
          </p:grpSpPr>
          <p:sp>
            <p:nvSpPr>
              <p:cNvPr id="2814" name="Google Shape;2814;p53"/>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0,3%</a:t>
                </a:r>
                <a:endParaRPr/>
              </a:p>
            </p:txBody>
          </p:sp>
          <p:sp>
            <p:nvSpPr>
              <p:cNvPr id="2815" name="Google Shape;2815;p53"/>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816" name="Google Shape;2816;p53"/>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2817" name="Google Shape;2817;p53"/>
            <p:cNvPicPr preferRelativeResize="0"/>
            <p:nvPr/>
          </p:nvPicPr>
          <p:blipFill rotWithShape="1">
            <a:blip r:embed="rId3">
              <a:alphaModFix/>
            </a:blip>
            <a:srcRect l="59057" t="8806" r="25145"/>
            <a:stretch/>
          </p:blipFill>
          <p:spPr>
            <a:xfrm>
              <a:off x="3328608" y="1227775"/>
              <a:ext cx="750627" cy="775969"/>
            </a:xfrm>
            <a:prstGeom prst="rect">
              <a:avLst/>
            </a:prstGeom>
            <a:noFill/>
            <a:ln>
              <a:noFill/>
            </a:ln>
          </p:spPr>
        </p:pic>
      </p:grpSp>
      <p:grpSp>
        <p:nvGrpSpPr>
          <p:cNvPr id="2818" name="Google Shape;2818;p53"/>
          <p:cNvGrpSpPr/>
          <p:nvPr/>
        </p:nvGrpSpPr>
        <p:grpSpPr>
          <a:xfrm>
            <a:off x="3213114" y="1057256"/>
            <a:ext cx="740068" cy="1574421"/>
            <a:chOff x="4615870" y="1227775"/>
            <a:chExt cx="740068" cy="1574421"/>
          </a:xfrm>
        </p:grpSpPr>
        <p:grpSp>
          <p:nvGrpSpPr>
            <p:cNvPr id="2819" name="Google Shape;2819;p53"/>
            <p:cNvGrpSpPr/>
            <p:nvPr/>
          </p:nvGrpSpPr>
          <p:grpSpPr>
            <a:xfrm>
              <a:off x="4615870" y="1922272"/>
              <a:ext cx="740068" cy="879924"/>
              <a:chOff x="5245046" y="1274868"/>
              <a:chExt cx="740068" cy="879924"/>
            </a:xfrm>
          </p:grpSpPr>
          <p:sp>
            <p:nvSpPr>
              <p:cNvPr id="2820" name="Google Shape;2820;p53"/>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2821" name="Google Shape;2821;p53"/>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822" name="Google Shape;2822;p53"/>
              <p:cNvSpPr/>
              <p:nvPr/>
            </p:nvSpPr>
            <p:spPr>
              <a:xfrm>
                <a:off x="5286277" y="187779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2823" name="Google Shape;2823;p53"/>
            <p:cNvPicPr preferRelativeResize="0"/>
            <p:nvPr/>
          </p:nvPicPr>
          <p:blipFill rotWithShape="1">
            <a:blip r:embed="rId3">
              <a:alphaModFix/>
            </a:blip>
            <a:srcRect l="86761"/>
            <a:stretch/>
          </p:blipFill>
          <p:spPr>
            <a:xfrm>
              <a:off x="4668287" y="1227775"/>
              <a:ext cx="629046" cy="784558"/>
            </a:xfrm>
            <a:prstGeom prst="rect">
              <a:avLst/>
            </a:prstGeom>
            <a:noFill/>
            <a:ln>
              <a:noFill/>
            </a:ln>
          </p:spPr>
        </p:pic>
      </p:grpSp>
      <p:sp>
        <p:nvSpPr>
          <p:cNvPr id="2824" name="Google Shape;2824;p53"/>
          <p:cNvSpPr/>
          <p:nvPr/>
        </p:nvSpPr>
        <p:spPr>
          <a:xfrm>
            <a:off x="3647643" y="4648364"/>
            <a:ext cx="3578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l" rtl="0">
              <a:spcBef>
                <a:spcPts val="0"/>
              </a:spcBef>
              <a:spcAft>
                <a:spcPts val="0"/>
              </a:spcAft>
              <a:buNone/>
            </a:pPr>
            <a:r>
              <a:rPr lang="es-ES" sz="700">
                <a:solidFill>
                  <a:schemeClr val="dk1"/>
                </a:solidFill>
                <a:latin typeface="Arial"/>
                <a:ea typeface="Arial"/>
                <a:cs typeface="Arial"/>
                <a:sym typeface="Arial"/>
              </a:rPr>
              <a:t>Figura 5. Curso de vida de los casos  de violencia. Periodo epidemiológico 04. 2.023. </a:t>
            </a:r>
            <a:endParaRPr/>
          </a:p>
        </p:txBody>
      </p:sp>
      <p:pic>
        <p:nvPicPr>
          <p:cNvPr id="2825" name="Google Shape;2825;p53"/>
          <p:cNvPicPr preferRelativeResize="0"/>
          <p:nvPr/>
        </p:nvPicPr>
        <p:blipFill rotWithShape="1">
          <a:blip r:embed="rId4">
            <a:alphaModFix/>
          </a:blip>
          <a:srcRect/>
          <a:stretch/>
        </p:blipFill>
        <p:spPr>
          <a:xfrm>
            <a:off x="2479649" y="2828116"/>
            <a:ext cx="942975" cy="771525"/>
          </a:xfrm>
          <a:prstGeom prst="rect">
            <a:avLst/>
          </a:prstGeom>
          <a:noFill/>
          <a:ln>
            <a:noFill/>
          </a:ln>
        </p:spPr>
      </p:pic>
      <p:grpSp>
        <p:nvGrpSpPr>
          <p:cNvPr id="2826" name="Google Shape;2826;p53"/>
          <p:cNvGrpSpPr/>
          <p:nvPr/>
        </p:nvGrpSpPr>
        <p:grpSpPr>
          <a:xfrm>
            <a:off x="2176515" y="3478075"/>
            <a:ext cx="1690560" cy="650645"/>
            <a:chOff x="-14122" y="7072716"/>
            <a:chExt cx="1282684" cy="650645"/>
          </a:xfrm>
        </p:grpSpPr>
        <p:sp>
          <p:nvSpPr>
            <p:cNvPr id="2827" name="Google Shape;2827;p53"/>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2828" name="Google Shape;2828;p53"/>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97,6%</a:t>
              </a:r>
              <a:endParaRPr/>
            </a:p>
          </p:txBody>
        </p:sp>
      </p:grpSp>
      <p:pic>
        <p:nvPicPr>
          <p:cNvPr id="2829" name="Google Shape;2829;p53"/>
          <p:cNvPicPr preferRelativeResize="0"/>
          <p:nvPr/>
        </p:nvPicPr>
        <p:blipFill rotWithShape="1">
          <a:blip r:embed="rId5">
            <a:alphaModFix/>
          </a:blip>
          <a:srcRect/>
          <a:stretch/>
        </p:blipFill>
        <p:spPr>
          <a:xfrm>
            <a:off x="508961" y="2799516"/>
            <a:ext cx="933450" cy="742950"/>
          </a:xfrm>
          <a:prstGeom prst="rect">
            <a:avLst/>
          </a:prstGeom>
          <a:noFill/>
          <a:ln>
            <a:noFill/>
          </a:ln>
        </p:spPr>
      </p:pic>
      <p:grpSp>
        <p:nvGrpSpPr>
          <p:cNvPr id="2830" name="Google Shape;2830;p53"/>
          <p:cNvGrpSpPr/>
          <p:nvPr/>
        </p:nvGrpSpPr>
        <p:grpSpPr>
          <a:xfrm>
            <a:off x="56053" y="3432695"/>
            <a:ext cx="1881594" cy="724941"/>
            <a:chOff x="-103304" y="7072716"/>
            <a:chExt cx="1427628" cy="724941"/>
          </a:xfrm>
        </p:grpSpPr>
        <p:sp>
          <p:nvSpPr>
            <p:cNvPr id="2831" name="Google Shape;2831;p53"/>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2832" name="Google Shape;2832;p53"/>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62,3%</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33,1%</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nvGrpSpPr>
          <p:cNvPr id="2833" name="Google Shape;2833;p53"/>
          <p:cNvGrpSpPr/>
          <p:nvPr/>
        </p:nvGrpSpPr>
        <p:grpSpPr>
          <a:xfrm>
            <a:off x="4174170" y="1043608"/>
            <a:ext cx="874090" cy="1631193"/>
            <a:chOff x="2507826" y="2454167"/>
            <a:chExt cx="874090" cy="1631193"/>
          </a:xfrm>
        </p:grpSpPr>
        <p:sp>
          <p:nvSpPr>
            <p:cNvPr id="2834" name="Google Shape;2834;p53"/>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4,5%</a:t>
              </a:r>
              <a:endParaRPr/>
            </a:p>
          </p:txBody>
        </p:sp>
        <p:pic>
          <p:nvPicPr>
            <p:cNvPr id="2835" name="Google Shape;2835;p53"/>
            <p:cNvPicPr preferRelativeResize="0"/>
            <p:nvPr/>
          </p:nvPicPr>
          <p:blipFill rotWithShape="1">
            <a:blip r:embed="rId6">
              <a:alphaModFix/>
            </a:blip>
            <a:srcRect/>
            <a:stretch/>
          </p:blipFill>
          <p:spPr>
            <a:xfrm>
              <a:off x="2702014" y="2454167"/>
              <a:ext cx="557405" cy="912116"/>
            </a:xfrm>
            <a:prstGeom prst="rect">
              <a:avLst/>
            </a:prstGeom>
            <a:noFill/>
            <a:ln>
              <a:noFill/>
            </a:ln>
          </p:spPr>
        </p:pic>
        <p:sp>
          <p:nvSpPr>
            <p:cNvPr id="2836" name="Google Shape;2836;p53"/>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837" name="Google Shape;2837;p53"/>
            <p:cNvSpPr/>
            <p:nvPr/>
          </p:nvSpPr>
          <p:spPr>
            <a:xfrm>
              <a:off x="2620874" y="380836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17 casos</a:t>
              </a:r>
              <a:endParaRPr sz="1200">
                <a:solidFill>
                  <a:schemeClr val="dk1"/>
                </a:solidFill>
                <a:latin typeface="Calibri"/>
                <a:ea typeface="Calibri"/>
                <a:cs typeface="Calibri"/>
                <a:sym typeface="Calibri"/>
              </a:endParaRPr>
            </a:p>
          </p:txBody>
        </p:sp>
      </p:grpSp>
      <p:grpSp>
        <p:nvGrpSpPr>
          <p:cNvPr id="2838" name="Google Shape;2838;p53"/>
          <p:cNvGrpSpPr/>
          <p:nvPr/>
        </p:nvGrpSpPr>
        <p:grpSpPr>
          <a:xfrm>
            <a:off x="5143163" y="1135644"/>
            <a:ext cx="895679" cy="1519436"/>
            <a:chOff x="3826683" y="2822224"/>
            <a:chExt cx="895679" cy="1519436"/>
          </a:xfrm>
        </p:grpSpPr>
        <p:grpSp>
          <p:nvGrpSpPr>
            <p:cNvPr id="2839" name="Google Shape;2839;p53"/>
            <p:cNvGrpSpPr/>
            <p:nvPr/>
          </p:nvGrpSpPr>
          <p:grpSpPr>
            <a:xfrm>
              <a:off x="3826683" y="3446500"/>
              <a:ext cx="895679" cy="895160"/>
              <a:chOff x="2507826" y="3203848"/>
              <a:chExt cx="895679" cy="895160"/>
            </a:xfrm>
          </p:grpSpPr>
          <p:sp>
            <p:nvSpPr>
              <p:cNvPr id="2840" name="Google Shape;2840;p53"/>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3,9 %</a:t>
                </a:r>
                <a:endParaRPr/>
              </a:p>
            </p:txBody>
          </p:sp>
          <p:sp>
            <p:nvSpPr>
              <p:cNvPr id="2841" name="Google Shape;2841;p53"/>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842" name="Google Shape;2842;p53"/>
              <p:cNvSpPr/>
              <p:nvPr/>
            </p:nvSpPr>
            <p:spPr>
              <a:xfrm>
                <a:off x="2648170" y="3822009"/>
                <a:ext cx="7553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15  casos</a:t>
                </a:r>
                <a:endParaRPr sz="1200">
                  <a:solidFill>
                    <a:schemeClr val="dk1"/>
                  </a:solidFill>
                  <a:latin typeface="Calibri"/>
                  <a:ea typeface="Calibri"/>
                  <a:cs typeface="Calibri"/>
                  <a:sym typeface="Calibri"/>
                </a:endParaRPr>
              </a:p>
            </p:txBody>
          </p:sp>
        </p:grpSp>
        <p:pic>
          <p:nvPicPr>
            <p:cNvPr id="2843" name="Google Shape;2843;p53"/>
            <p:cNvPicPr preferRelativeResize="0"/>
            <p:nvPr/>
          </p:nvPicPr>
          <p:blipFill rotWithShape="1">
            <a:blip r:embed="rId7">
              <a:alphaModFix/>
            </a:blip>
            <a:srcRect/>
            <a:stretch/>
          </p:blipFill>
          <p:spPr>
            <a:xfrm>
              <a:off x="3945025" y="2822224"/>
              <a:ext cx="587628" cy="678570"/>
            </a:xfrm>
            <a:prstGeom prst="rect">
              <a:avLst/>
            </a:prstGeom>
            <a:noFill/>
            <a:ln>
              <a:noFill/>
            </a:ln>
          </p:spPr>
        </p:pic>
      </p:grpSp>
      <p:grpSp>
        <p:nvGrpSpPr>
          <p:cNvPr id="2844" name="Google Shape;2844;p53"/>
          <p:cNvGrpSpPr/>
          <p:nvPr/>
        </p:nvGrpSpPr>
        <p:grpSpPr>
          <a:xfrm>
            <a:off x="6011339" y="1043608"/>
            <a:ext cx="1275167" cy="1584176"/>
            <a:chOff x="2084244" y="2767521"/>
            <a:chExt cx="1275167" cy="1584176"/>
          </a:xfrm>
        </p:grpSpPr>
        <p:pic>
          <p:nvPicPr>
            <p:cNvPr id="2845" name="Google Shape;2845;p53"/>
            <p:cNvPicPr preferRelativeResize="0"/>
            <p:nvPr/>
          </p:nvPicPr>
          <p:blipFill rotWithShape="1">
            <a:blip r:embed="rId8">
              <a:alphaModFix/>
            </a:blip>
            <a:srcRect r="48966"/>
            <a:stretch/>
          </p:blipFill>
          <p:spPr>
            <a:xfrm>
              <a:off x="2244412" y="2767521"/>
              <a:ext cx="973905" cy="715634"/>
            </a:xfrm>
            <a:prstGeom prst="rect">
              <a:avLst/>
            </a:prstGeom>
            <a:noFill/>
            <a:ln>
              <a:noFill/>
            </a:ln>
          </p:spPr>
        </p:pic>
        <p:grpSp>
          <p:nvGrpSpPr>
            <p:cNvPr id="2846" name="Google Shape;2846;p53"/>
            <p:cNvGrpSpPr/>
            <p:nvPr/>
          </p:nvGrpSpPr>
          <p:grpSpPr>
            <a:xfrm>
              <a:off x="2084244" y="3329937"/>
              <a:ext cx="1275167" cy="1021760"/>
              <a:chOff x="-184098" y="6956153"/>
              <a:chExt cx="1489900" cy="1021760"/>
            </a:xfrm>
          </p:grpSpPr>
          <p:sp>
            <p:nvSpPr>
              <p:cNvPr id="2847" name="Google Shape;2847;p53"/>
              <p:cNvSpPr txBox="1"/>
              <p:nvPr/>
            </p:nvSpPr>
            <p:spPr>
              <a:xfrm>
                <a:off x="-184098" y="6956153"/>
                <a:ext cx="14899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2848" name="Google Shape;2848;p53"/>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2849" name="Google Shape;2849;p53"/>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grpSp>
      <p:sp>
        <p:nvSpPr>
          <p:cNvPr id="2850" name="Google Shape;2850;p53"/>
          <p:cNvSpPr/>
          <p:nvPr/>
        </p:nvSpPr>
        <p:spPr>
          <a:xfrm>
            <a:off x="375308" y="7164369"/>
            <a:ext cx="6393494"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chemeClr val="dk1"/>
                </a:solidFill>
                <a:latin typeface="Arial"/>
                <a:ea typeface="Arial"/>
                <a:cs typeface="Arial"/>
                <a:sym typeface="Arial"/>
              </a:rPr>
              <a:t>Tabla 1. Distribución de las violencias sexuales según naturaleza o tipo. Periodo epidemiológico 04. 2.023</a:t>
            </a:r>
            <a:r>
              <a:rPr lang="es-ES" sz="1050">
                <a:solidFill>
                  <a:schemeClr val="dk1"/>
                </a:solidFill>
                <a:latin typeface="Arial Narrow"/>
                <a:ea typeface="Arial Narrow"/>
                <a:cs typeface="Arial Narrow"/>
                <a:sym typeface="Arial Narrow"/>
              </a:rPr>
              <a:t>. </a:t>
            </a:r>
            <a:endParaRPr/>
          </a:p>
        </p:txBody>
      </p:sp>
      <p:sp>
        <p:nvSpPr>
          <p:cNvPr id="2851" name="Google Shape;2851;p53"/>
          <p:cNvSpPr/>
          <p:nvPr/>
        </p:nvSpPr>
        <p:spPr>
          <a:xfrm>
            <a:off x="54374" y="7791780"/>
            <a:ext cx="7171815"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violencia sexual constituye el 52,8% del total de las violencias. La relación hombre mujer es de 1 hombre por cada 6 mujeres; la padecen personas de todos los cursos de vida, siendo los NNA los más afectados; cabe resaltar que aunque en menos proporción se siguen presentando casos en adultos mayores (0,7%) convirtiéndose en poblaciones altamente vulnerables. Durante los dos últimos periodos, los casos de violencias sexuales en mujeres gestantes han ido en aumento con 20 y 17 casos respectivamente. El tipo de violencia sexual que más se presenta es el acceso carnal (40%) seguido de actos sexuales (23,9%). Las víctimas menores de 18 años representan el 68,4% de los casos y el agresor se identifica como familiar de la víctima en el 46,1% de los mismos. </a:t>
            </a:r>
            <a:endParaRPr sz="1200">
              <a:solidFill>
                <a:schemeClr val="dk1"/>
              </a:solidFill>
              <a:latin typeface="Arial Narrow"/>
              <a:ea typeface="Arial Narrow"/>
              <a:cs typeface="Arial Narrow"/>
              <a:sym typeface="Arial Narrow"/>
            </a:endParaRPr>
          </a:p>
        </p:txBody>
      </p:sp>
      <p:sp>
        <p:nvSpPr>
          <p:cNvPr id="2852" name="Google Shape;2852;p53"/>
          <p:cNvSpPr/>
          <p:nvPr/>
        </p:nvSpPr>
        <p:spPr>
          <a:xfrm>
            <a:off x="7426" y="7439592"/>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53" name="Google Shape;2853;p53"/>
          <p:cNvGrpSpPr/>
          <p:nvPr/>
        </p:nvGrpSpPr>
        <p:grpSpPr>
          <a:xfrm>
            <a:off x="181883" y="7486245"/>
            <a:ext cx="3452923" cy="276999"/>
            <a:chOff x="2440016" y="-130814"/>
            <a:chExt cx="3452923" cy="276999"/>
          </a:xfrm>
        </p:grpSpPr>
        <p:sp>
          <p:nvSpPr>
            <p:cNvPr id="2854" name="Google Shape;2854;p53"/>
            <p:cNvSpPr/>
            <p:nvPr/>
          </p:nvSpPr>
          <p:spPr>
            <a:xfrm>
              <a:off x="2440016" y="-125667"/>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855" name="Google Shape;2855;p53"/>
            <p:cNvCxnSpPr>
              <a:stCxn id="2854" idx="6"/>
            </p:cNvCxnSpPr>
            <p:nvPr/>
          </p:nvCxnSpPr>
          <p:spPr>
            <a:xfrm>
              <a:off x="2728048" y="5138"/>
              <a:ext cx="648000" cy="0"/>
            </a:xfrm>
            <a:prstGeom prst="straightConnector1">
              <a:avLst/>
            </a:prstGeom>
            <a:noFill/>
            <a:ln w="28575" cap="flat" cmpd="sng">
              <a:solidFill>
                <a:srgbClr val="C00000"/>
              </a:solidFill>
              <a:prstDash val="solid"/>
              <a:round/>
              <a:headEnd type="none" w="sm" len="sm"/>
              <a:tailEnd type="none" w="sm" len="sm"/>
            </a:ln>
          </p:spPr>
        </p:cxnSp>
        <p:sp>
          <p:nvSpPr>
            <p:cNvPr id="2856" name="Google Shape;2856;p53"/>
            <p:cNvSpPr txBox="1"/>
            <p:nvPr/>
          </p:nvSpPr>
          <p:spPr>
            <a:xfrm>
              <a:off x="3300651" y="-13081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2857" name="Google Shape;2857;p53"/>
          <p:cNvSpPr txBox="1">
            <a:spLocks noGrp="1"/>
          </p:cNvSpPr>
          <p:nvPr>
            <p:ph type="ctrTitle"/>
          </p:nvPr>
        </p:nvSpPr>
        <p:spPr>
          <a:xfrm>
            <a:off x="432098" y="376749"/>
            <a:ext cx="6225011"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Violencia Sexual: 380 Casos 52,8% del total</a:t>
            </a:r>
            <a:endParaRPr/>
          </a:p>
        </p:txBody>
      </p:sp>
      <p:grpSp>
        <p:nvGrpSpPr>
          <p:cNvPr id="2858" name="Google Shape;2858;p53"/>
          <p:cNvGrpSpPr/>
          <p:nvPr/>
        </p:nvGrpSpPr>
        <p:grpSpPr>
          <a:xfrm>
            <a:off x="2205963" y="695430"/>
            <a:ext cx="1847617" cy="436842"/>
            <a:chOff x="3060727" y="484500"/>
            <a:chExt cx="2369636" cy="436842"/>
          </a:xfrm>
        </p:grpSpPr>
        <p:sp>
          <p:nvSpPr>
            <p:cNvPr id="2859" name="Google Shape;2859;p53"/>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60" name="Google Shape;2860;p53"/>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2861" name="Google Shape;2861;p53"/>
          <p:cNvGrpSpPr/>
          <p:nvPr/>
        </p:nvGrpSpPr>
        <p:grpSpPr>
          <a:xfrm>
            <a:off x="54374" y="683568"/>
            <a:ext cx="1852274" cy="436842"/>
            <a:chOff x="3054754" y="484500"/>
            <a:chExt cx="2375609" cy="436842"/>
          </a:xfrm>
        </p:grpSpPr>
        <p:sp>
          <p:nvSpPr>
            <p:cNvPr id="2862" name="Google Shape;2862;p53"/>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63" name="Google Shape;2863;p53"/>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2864" name="Google Shape;2864;p53"/>
          <p:cNvGrpSpPr/>
          <p:nvPr/>
        </p:nvGrpSpPr>
        <p:grpSpPr>
          <a:xfrm>
            <a:off x="4385407" y="714128"/>
            <a:ext cx="2722458" cy="436842"/>
            <a:chOff x="3060727" y="484500"/>
            <a:chExt cx="2369637" cy="436842"/>
          </a:xfrm>
        </p:grpSpPr>
        <p:sp>
          <p:nvSpPr>
            <p:cNvPr id="2865" name="Google Shape;2865;p53"/>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66" name="Google Shape;2866;p53"/>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pic>
        <p:nvPicPr>
          <p:cNvPr id="2867" name="Google Shape;2867;p53"/>
          <p:cNvPicPr preferRelativeResize="0"/>
          <p:nvPr/>
        </p:nvPicPr>
        <p:blipFill rotWithShape="1">
          <a:blip r:embed="rId9">
            <a:alphaModFix/>
          </a:blip>
          <a:srcRect/>
          <a:stretch/>
        </p:blipFill>
        <p:spPr>
          <a:xfrm>
            <a:off x="375308" y="5944673"/>
            <a:ext cx="838200" cy="895350"/>
          </a:xfrm>
          <a:prstGeom prst="rect">
            <a:avLst/>
          </a:prstGeom>
          <a:noFill/>
          <a:ln>
            <a:noFill/>
          </a:ln>
        </p:spPr>
      </p:pic>
      <p:graphicFrame>
        <p:nvGraphicFramePr>
          <p:cNvPr id="2868" name="Google Shape;2868;p53"/>
          <p:cNvGraphicFramePr/>
          <p:nvPr/>
        </p:nvGraphicFramePr>
        <p:xfrm>
          <a:off x="3861867" y="2786600"/>
          <a:ext cx="3364321" cy="187176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869" name="Google Shape;2869;p53"/>
          <p:cNvGraphicFramePr/>
          <p:nvPr/>
        </p:nvGraphicFramePr>
        <p:xfrm>
          <a:off x="1634267" y="5644932"/>
          <a:ext cx="3000000" cy="3000000"/>
        </p:xfrm>
        <a:graphic>
          <a:graphicData uri="http://schemas.openxmlformats.org/drawingml/2006/table">
            <a:tbl>
              <a:tblPr>
                <a:noFill/>
                <a:tableStyleId>{D6502C98-8014-4FF1-A541-06411354879A}</a:tableStyleId>
              </a:tblPr>
              <a:tblGrid>
                <a:gridCol w="1583725">
                  <a:extLst>
                    <a:ext uri="{9D8B030D-6E8A-4147-A177-3AD203B41FA5}">
                      <a16:colId xmlns:a16="http://schemas.microsoft.com/office/drawing/2014/main" val="20000"/>
                    </a:ext>
                  </a:extLst>
                </a:gridCol>
                <a:gridCol w="1021750">
                  <a:extLst>
                    <a:ext uri="{9D8B030D-6E8A-4147-A177-3AD203B41FA5}">
                      <a16:colId xmlns:a16="http://schemas.microsoft.com/office/drawing/2014/main" val="20001"/>
                    </a:ext>
                  </a:extLst>
                </a:gridCol>
                <a:gridCol w="1021750">
                  <a:extLst>
                    <a:ext uri="{9D8B030D-6E8A-4147-A177-3AD203B41FA5}">
                      <a16:colId xmlns:a16="http://schemas.microsoft.com/office/drawing/2014/main" val="20002"/>
                    </a:ext>
                  </a:extLst>
                </a:gridCol>
              </a:tblGrid>
              <a:tr h="200025">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Naturaleza</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Frecuencia </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Porcentaje</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extLst>
                  <a:ext uri="{0D108BD9-81ED-4DB2-BD59-A6C34878D82A}">
                    <a16:rowId xmlns:a16="http://schemas.microsoft.com/office/drawing/2014/main" val="10000"/>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Acoso sexual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82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21,6</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1"/>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Acceso carnal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152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40</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2"/>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Explotacion sexual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3"/>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Trata de personas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4"/>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Actos sexuales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91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23,9</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5"/>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Otras violencias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53</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13,9</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6"/>
                  </a:ext>
                </a:extLst>
              </a:tr>
              <a:tr h="200025">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Mutilacion genital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73"/>
        <p:cNvGrpSpPr/>
        <p:nvPr/>
      </p:nvGrpSpPr>
      <p:grpSpPr>
        <a:xfrm>
          <a:off x="0" y="0"/>
          <a:ext cx="0" cy="0"/>
          <a:chOff x="0" y="0"/>
          <a:chExt cx="0" cy="0"/>
        </a:xfrm>
      </p:grpSpPr>
      <p:pic>
        <p:nvPicPr>
          <p:cNvPr id="2874" name="Google Shape;2874;p54"/>
          <p:cNvPicPr preferRelativeResize="0"/>
          <p:nvPr/>
        </p:nvPicPr>
        <p:blipFill rotWithShape="1">
          <a:blip r:embed="rId3">
            <a:alphaModFix/>
          </a:blip>
          <a:srcRect/>
          <a:stretch/>
        </p:blipFill>
        <p:spPr>
          <a:xfrm>
            <a:off x="0" y="-24434"/>
            <a:ext cx="2232223" cy="2870753"/>
          </a:xfrm>
          <a:prstGeom prst="rect">
            <a:avLst/>
          </a:prstGeom>
          <a:noFill/>
          <a:ln>
            <a:noFill/>
          </a:ln>
        </p:spPr>
      </p:pic>
      <p:pic>
        <p:nvPicPr>
          <p:cNvPr id="2875" name="Google Shape;2875;p54"/>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876" name="Google Shape;2876;p54"/>
          <p:cNvSpPr txBox="1"/>
          <p:nvPr/>
        </p:nvSpPr>
        <p:spPr>
          <a:xfrm>
            <a:off x="25655" y="827584"/>
            <a:ext cx="22065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2023</a:t>
            </a:r>
            <a:endParaRPr sz="1200" b="1">
              <a:solidFill>
                <a:schemeClr val="dk1"/>
              </a:solidFill>
              <a:latin typeface="Arial Narrow"/>
              <a:ea typeface="Arial Narrow"/>
              <a:cs typeface="Arial Narrow"/>
              <a:sym typeface="Arial Narrow"/>
            </a:endParaRPr>
          </a:p>
        </p:txBody>
      </p:sp>
      <p:sp>
        <p:nvSpPr>
          <p:cNvPr id="2877" name="Google Shape;2877;p54"/>
          <p:cNvSpPr/>
          <p:nvPr/>
        </p:nvSpPr>
        <p:spPr>
          <a:xfrm>
            <a:off x="2287507" y="261137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evento. Cáncer de mama. Medellín, a Periodo epidemiológico 1  2023. </a:t>
            </a:r>
            <a:endParaRPr sz="1100">
              <a:solidFill>
                <a:schemeClr val="dk1"/>
              </a:solidFill>
              <a:latin typeface="Arial Narrow"/>
              <a:ea typeface="Arial Narrow"/>
              <a:cs typeface="Arial Narrow"/>
              <a:sym typeface="Arial Narrow"/>
            </a:endParaRPr>
          </a:p>
        </p:txBody>
      </p:sp>
      <p:grpSp>
        <p:nvGrpSpPr>
          <p:cNvPr id="2878" name="Google Shape;2878;p54"/>
          <p:cNvGrpSpPr/>
          <p:nvPr/>
        </p:nvGrpSpPr>
        <p:grpSpPr>
          <a:xfrm>
            <a:off x="179214" y="4211960"/>
            <a:ext cx="1892650" cy="488476"/>
            <a:chOff x="2397524" y="3379972"/>
            <a:chExt cx="4508500" cy="904875"/>
          </a:xfrm>
        </p:grpSpPr>
        <p:pic>
          <p:nvPicPr>
            <p:cNvPr id="2879" name="Google Shape;2879;p5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880" name="Google Shape;2880;p5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22</a:t>
              </a:r>
              <a:endParaRPr sz="2000" b="1">
                <a:solidFill>
                  <a:schemeClr val="dk1"/>
                </a:solidFill>
                <a:latin typeface="Arial Narrow"/>
                <a:ea typeface="Arial Narrow"/>
                <a:cs typeface="Arial Narrow"/>
                <a:sym typeface="Arial Narrow"/>
              </a:endParaRPr>
            </a:p>
          </p:txBody>
        </p:sp>
      </p:grpSp>
      <p:sp>
        <p:nvSpPr>
          <p:cNvPr id="2881" name="Google Shape;2881;p54"/>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Cáncer de cuello por curso de vida. Medellín, a Periodo epidemiológico 04 acumulado de  2023. </a:t>
            </a:r>
            <a:endParaRPr sz="1100">
              <a:solidFill>
                <a:schemeClr val="dk1"/>
              </a:solidFill>
              <a:latin typeface="Arial Narrow"/>
              <a:ea typeface="Arial Narrow"/>
              <a:cs typeface="Arial Narrow"/>
              <a:sym typeface="Arial Narrow"/>
            </a:endParaRPr>
          </a:p>
        </p:txBody>
      </p:sp>
      <p:grpSp>
        <p:nvGrpSpPr>
          <p:cNvPr id="2882" name="Google Shape;2882;p54"/>
          <p:cNvGrpSpPr/>
          <p:nvPr/>
        </p:nvGrpSpPr>
        <p:grpSpPr>
          <a:xfrm>
            <a:off x="2448322" y="74775"/>
            <a:ext cx="3446504" cy="276999"/>
            <a:chOff x="2448322" y="74775"/>
            <a:chExt cx="3446504" cy="276999"/>
          </a:xfrm>
        </p:grpSpPr>
        <p:sp>
          <p:nvSpPr>
            <p:cNvPr id="2883" name="Google Shape;2883;p5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884" name="Google Shape;2884;p54"/>
            <p:cNvCxnSpPr>
              <a:stCxn id="288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885" name="Google Shape;2885;p5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886" name="Google Shape;2886;p54"/>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87" name="Google Shape;2887;p54"/>
          <p:cNvGrpSpPr/>
          <p:nvPr/>
        </p:nvGrpSpPr>
        <p:grpSpPr>
          <a:xfrm>
            <a:off x="277404" y="5621632"/>
            <a:ext cx="3446504" cy="276999"/>
            <a:chOff x="2448322" y="74775"/>
            <a:chExt cx="3446504" cy="276999"/>
          </a:xfrm>
        </p:grpSpPr>
        <p:sp>
          <p:nvSpPr>
            <p:cNvPr id="2888" name="Google Shape;2888;p5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889" name="Google Shape;2889;p54"/>
            <p:cNvCxnSpPr>
              <a:stCxn id="288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890" name="Google Shape;2890;p5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891" name="Google Shape;2891;p54"/>
          <p:cNvGrpSpPr/>
          <p:nvPr/>
        </p:nvGrpSpPr>
        <p:grpSpPr>
          <a:xfrm>
            <a:off x="5114767" y="5635532"/>
            <a:ext cx="3478036" cy="276999"/>
            <a:chOff x="2448322" y="74775"/>
            <a:chExt cx="3478036" cy="276999"/>
          </a:xfrm>
        </p:grpSpPr>
        <p:sp>
          <p:nvSpPr>
            <p:cNvPr id="2892" name="Google Shape;2892;p5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893" name="Google Shape;2893;p54"/>
            <p:cNvCxnSpPr>
              <a:stCxn id="289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894" name="Google Shape;2894;p54"/>
            <p:cNvSpPr txBox="1"/>
            <p:nvPr/>
          </p:nvSpPr>
          <p:spPr>
            <a:xfrm>
              <a:off x="3334070"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895" name="Google Shape;2895;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Pág..54 </a:t>
            </a:r>
            <a:endParaRPr sz="1050" b="1">
              <a:solidFill>
                <a:schemeClr val="dk1"/>
              </a:solidFill>
              <a:latin typeface="Arial Narrow"/>
              <a:ea typeface="Arial Narrow"/>
              <a:cs typeface="Arial Narrow"/>
              <a:sym typeface="Arial Narrow"/>
            </a:endParaRPr>
          </a:p>
        </p:txBody>
      </p:sp>
      <p:sp>
        <p:nvSpPr>
          <p:cNvPr id="2896" name="Google Shape;2896;p54"/>
          <p:cNvSpPr txBox="1">
            <a:spLocks noGrp="1"/>
          </p:cNvSpPr>
          <p:nvPr>
            <p:ph type="ctrTitle"/>
          </p:nvPr>
        </p:nvSpPr>
        <p:spPr>
          <a:xfrm>
            <a:off x="-29713" y="24402"/>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Cáncer de cuello uterino</a:t>
            </a:r>
            <a:endParaRPr sz="2500" b="1">
              <a:solidFill>
                <a:srgbClr val="C00000"/>
              </a:solidFill>
              <a:latin typeface="Arial Narrow"/>
              <a:ea typeface="Arial Narrow"/>
              <a:cs typeface="Arial Narrow"/>
              <a:sym typeface="Arial Narrow"/>
            </a:endParaRPr>
          </a:p>
        </p:txBody>
      </p:sp>
      <p:pic>
        <p:nvPicPr>
          <p:cNvPr id="2897" name="Google Shape;2897;p54"/>
          <p:cNvPicPr preferRelativeResize="0"/>
          <p:nvPr/>
        </p:nvPicPr>
        <p:blipFill rotWithShape="1">
          <a:blip r:embed="rId6">
            <a:alphaModFix/>
          </a:blip>
          <a:srcRect/>
          <a:stretch/>
        </p:blipFill>
        <p:spPr>
          <a:xfrm>
            <a:off x="658814" y="7046988"/>
            <a:ext cx="933450" cy="742950"/>
          </a:xfrm>
          <a:prstGeom prst="rect">
            <a:avLst/>
          </a:prstGeom>
          <a:noFill/>
          <a:ln>
            <a:noFill/>
          </a:ln>
        </p:spPr>
      </p:pic>
      <p:pic>
        <p:nvPicPr>
          <p:cNvPr id="2898" name="Google Shape;2898;p54"/>
          <p:cNvPicPr preferRelativeResize="0"/>
          <p:nvPr/>
        </p:nvPicPr>
        <p:blipFill rotWithShape="1">
          <a:blip r:embed="rId7">
            <a:alphaModFix/>
          </a:blip>
          <a:srcRect/>
          <a:stretch/>
        </p:blipFill>
        <p:spPr>
          <a:xfrm>
            <a:off x="3933340" y="6070438"/>
            <a:ext cx="942975" cy="771525"/>
          </a:xfrm>
          <a:prstGeom prst="rect">
            <a:avLst/>
          </a:prstGeom>
          <a:noFill/>
          <a:ln>
            <a:noFill/>
          </a:ln>
        </p:spPr>
      </p:pic>
      <p:grpSp>
        <p:nvGrpSpPr>
          <p:cNvPr id="2899" name="Google Shape;2899;p54"/>
          <p:cNvGrpSpPr/>
          <p:nvPr/>
        </p:nvGrpSpPr>
        <p:grpSpPr>
          <a:xfrm>
            <a:off x="3579524" y="6685184"/>
            <a:ext cx="1720560" cy="877901"/>
            <a:chOff x="-36884" y="7072716"/>
            <a:chExt cx="1305446" cy="877901"/>
          </a:xfrm>
        </p:grpSpPr>
        <p:sp>
          <p:nvSpPr>
            <p:cNvPr id="2900" name="Google Shape;2900;p54"/>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901" name="Google Shape;2901;p54"/>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99,8%</a:t>
              </a:r>
              <a:endParaRPr sz="1600" b="1">
                <a:solidFill>
                  <a:schemeClr val="dk1"/>
                </a:solidFill>
                <a:latin typeface="Arial Narrow"/>
                <a:ea typeface="Arial Narrow"/>
                <a:cs typeface="Arial Narrow"/>
                <a:sym typeface="Arial Narrow"/>
              </a:endParaRPr>
            </a:p>
          </p:txBody>
        </p:sp>
        <p:sp>
          <p:nvSpPr>
            <p:cNvPr id="2902" name="Google Shape;2902;p54"/>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27 casos</a:t>
              </a:r>
              <a:endParaRPr sz="1200" b="1">
                <a:solidFill>
                  <a:schemeClr val="dk1"/>
                </a:solidFill>
                <a:latin typeface="Arial Narrow"/>
                <a:ea typeface="Arial Narrow"/>
                <a:cs typeface="Arial Narrow"/>
                <a:sym typeface="Arial Narrow"/>
              </a:endParaRPr>
            </a:p>
          </p:txBody>
        </p:sp>
      </p:grpSp>
      <p:grpSp>
        <p:nvGrpSpPr>
          <p:cNvPr id="2903" name="Google Shape;2903;p54"/>
          <p:cNvGrpSpPr/>
          <p:nvPr/>
        </p:nvGrpSpPr>
        <p:grpSpPr>
          <a:xfrm>
            <a:off x="4063055" y="7789938"/>
            <a:ext cx="1370006" cy="897903"/>
            <a:chOff x="-210999" y="7045420"/>
            <a:chExt cx="1309847" cy="897903"/>
          </a:xfrm>
        </p:grpSpPr>
        <p:sp>
          <p:nvSpPr>
            <p:cNvPr id="2904" name="Google Shape;2904;p54"/>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Si</a:t>
              </a:r>
              <a:endParaRPr sz="1200" b="1" u="sng">
                <a:solidFill>
                  <a:schemeClr val="dk1"/>
                </a:solidFill>
                <a:latin typeface="Arial Narrow"/>
                <a:ea typeface="Arial Narrow"/>
                <a:cs typeface="Arial Narrow"/>
                <a:sym typeface="Arial Narrow"/>
              </a:endParaRPr>
            </a:p>
          </p:txBody>
        </p:sp>
        <p:sp>
          <p:nvSpPr>
            <p:cNvPr id="2905" name="Google Shape;2905;p54"/>
            <p:cNvSpPr/>
            <p:nvPr/>
          </p:nvSpPr>
          <p:spPr>
            <a:xfrm>
              <a:off x="31734" y="7322377"/>
              <a:ext cx="7573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906" name="Google Shape;2906;p54"/>
            <p:cNvSpPr txBox="1"/>
            <p:nvPr/>
          </p:nvSpPr>
          <p:spPr>
            <a:xfrm>
              <a:off x="-178731"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2907" name="Google Shape;2907;p54"/>
          <p:cNvSpPr/>
          <p:nvPr/>
        </p:nvSpPr>
        <p:spPr>
          <a:xfrm>
            <a:off x="3867668" y="8152291"/>
            <a:ext cx="267694" cy="278834"/>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08" name="Google Shape;2908;p54"/>
          <p:cNvGrpSpPr/>
          <p:nvPr/>
        </p:nvGrpSpPr>
        <p:grpSpPr>
          <a:xfrm>
            <a:off x="5084607" y="7794127"/>
            <a:ext cx="1382895" cy="897903"/>
            <a:chOff x="-210999" y="7045420"/>
            <a:chExt cx="1322170" cy="897903"/>
          </a:xfrm>
        </p:grpSpPr>
        <p:sp>
          <p:nvSpPr>
            <p:cNvPr id="2909" name="Google Shape;2909;p54"/>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No</a:t>
              </a:r>
              <a:endParaRPr sz="1200" b="1" u="sng">
                <a:solidFill>
                  <a:schemeClr val="dk1"/>
                </a:solidFill>
                <a:latin typeface="Arial Narrow"/>
                <a:ea typeface="Arial Narrow"/>
                <a:cs typeface="Arial Narrow"/>
                <a:sym typeface="Arial Narrow"/>
              </a:endParaRPr>
            </a:p>
          </p:txBody>
        </p:sp>
        <p:sp>
          <p:nvSpPr>
            <p:cNvPr id="2910" name="Google Shape;2910;p54"/>
            <p:cNvSpPr/>
            <p:nvPr/>
          </p:nvSpPr>
          <p:spPr>
            <a:xfrm>
              <a:off x="126898" y="7322377"/>
              <a:ext cx="757305"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911" name="Google Shape;2911;p54"/>
            <p:cNvSpPr txBox="1"/>
            <p:nvPr/>
          </p:nvSpPr>
          <p:spPr>
            <a:xfrm>
              <a:off x="-118436"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22 casos</a:t>
              </a:r>
              <a:endParaRPr sz="1200" b="1">
                <a:solidFill>
                  <a:schemeClr val="dk1"/>
                </a:solidFill>
                <a:latin typeface="Arial Narrow"/>
                <a:ea typeface="Arial Narrow"/>
                <a:cs typeface="Arial Narrow"/>
                <a:sym typeface="Arial Narrow"/>
              </a:endParaRPr>
            </a:p>
          </p:txBody>
        </p:sp>
      </p:grpSp>
      <p:grpSp>
        <p:nvGrpSpPr>
          <p:cNvPr id="2912" name="Google Shape;2912;p54"/>
          <p:cNvGrpSpPr/>
          <p:nvPr/>
        </p:nvGrpSpPr>
        <p:grpSpPr>
          <a:xfrm>
            <a:off x="2409001" y="7747851"/>
            <a:ext cx="1726361" cy="1035381"/>
            <a:chOff x="-203156" y="7739209"/>
            <a:chExt cx="1726361" cy="1035381"/>
          </a:xfrm>
        </p:grpSpPr>
        <p:sp>
          <p:nvSpPr>
            <p:cNvPr id="2913" name="Google Shape;2913;p54"/>
            <p:cNvSpPr txBox="1"/>
            <p:nvPr/>
          </p:nvSpPr>
          <p:spPr>
            <a:xfrm>
              <a:off x="-203156" y="8497591"/>
              <a:ext cx="172636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Hospitalización </a:t>
              </a:r>
              <a:endParaRPr sz="1200" b="1" u="sng">
                <a:solidFill>
                  <a:schemeClr val="dk1"/>
                </a:solidFill>
                <a:latin typeface="Arial Narrow"/>
                <a:ea typeface="Arial Narrow"/>
                <a:cs typeface="Arial Narrow"/>
                <a:sym typeface="Arial Narrow"/>
              </a:endParaRPr>
            </a:p>
          </p:txBody>
        </p:sp>
        <p:pic>
          <p:nvPicPr>
            <p:cNvPr id="2914" name="Google Shape;2914;p54"/>
            <p:cNvPicPr preferRelativeResize="0"/>
            <p:nvPr/>
          </p:nvPicPr>
          <p:blipFill rotWithShape="1">
            <a:blip r:embed="rId8">
              <a:alphaModFix/>
            </a:blip>
            <a:srcRect/>
            <a:stretch/>
          </p:blipFill>
          <p:spPr>
            <a:xfrm>
              <a:off x="260450" y="7739209"/>
              <a:ext cx="720512" cy="740526"/>
            </a:xfrm>
            <a:prstGeom prst="rect">
              <a:avLst/>
            </a:prstGeom>
            <a:noFill/>
            <a:ln>
              <a:noFill/>
            </a:ln>
          </p:spPr>
        </p:pic>
      </p:grpSp>
      <p:pic>
        <p:nvPicPr>
          <p:cNvPr id="2915" name="Google Shape;2915;p54"/>
          <p:cNvPicPr preferRelativeResize="0"/>
          <p:nvPr/>
        </p:nvPicPr>
        <p:blipFill rotWithShape="1">
          <a:blip r:embed="rId9">
            <a:alphaModFix/>
          </a:blip>
          <a:srcRect/>
          <a:stretch/>
        </p:blipFill>
        <p:spPr>
          <a:xfrm>
            <a:off x="2592338" y="268300"/>
            <a:ext cx="4153768" cy="2318876"/>
          </a:xfrm>
          <a:prstGeom prst="rect">
            <a:avLst/>
          </a:prstGeom>
          <a:noFill/>
          <a:ln>
            <a:noFill/>
          </a:ln>
        </p:spPr>
      </p:pic>
      <p:pic>
        <p:nvPicPr>
          <p:cNvPr id="2916" name="Google Shape;2916;p54"/>
          <p:cNvPicPr preferRelativeResize="0"/>
          <p:nvPr/>
        </p:nvPicPr>
        <p:blipFill rotWithShape="1">
          <a:blip r:embed="rId10">
            <a:alphaModFix/>
          </a:blip>
          <a:srcRect/>
          <a:stretch/>
        </p:blipFill>
        <p:spPr>
          <a:xfrm>
            <a:off x="3024386" y="2953643"/>
            <a:ext cx="3657368" cy="219442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20"/>
        <p:cNvGrpSpPr/>
        <p:nvPr/>
      </p:nvGrpSpPr>
      <p:grpSpPr>
        <a:xfrm>
          <a:off x="0" y="0"/>
          <a:ext cx="0" cy="0"/>
          <a:chOff x="0" y="0"/>
          <a:chExt cx="0" cy="0"/>
        </a:xfrm>
      </p:grpSpPr>
      <p:sp>
        <p:nvSpPr>
          <p:cNvPr id="2921" name="Google Shape;2921;p55"/>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22" name="Google Shape;2922;p55"/>
          <p:cNvGrpSpPr/>
          <p:nvPr/>
        </p:nvGrpSpPr>
        <p:grpSpPr>
          <a:xfrm>
            <a:off x="277404" y="137149"/>
            <a:ext cx="3446504" cy="276999"/>
            <a:chOff x="2448322" y="74775"/>
            <a:chExt cx="3446504" cy="276999"/>
          </a:xfrm>
        </p:grpSpPr>
        <p:sp>
          <p:nvSpPr>
            <p:cNvPr id="2923" name="Google Shape;2923;p5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24" name="Google Shape;2924;p55"/>
            <p:cNvCxnSpPr>
              <a:stCxn id="292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925" name="Google Shape;2925;p5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2926" name="Google Shape;2926;p55"/>
          <p:cNvSpPr/>
          <p:nvPr/>
        </p:nvSpPr>
        <p:spPr>
          <a:xfrm>
            <a:off x="0" y="2448936"/>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27" name="Google Shape;2927;p55"/>
          <p:cNvGrpSpPr/>
          <p:nvPr/>
        </p:nvGrpSpPr>
        <p:grpSpPr>
          <a:xfrm>
            <a:off x="277404" y="2510793"/>
            <a:ext cx="5047355" cy="276999"/>
            <a:chOff x="2448322" y="74775"/>
            <a:chExt cx="5047355" cy="276999"/>
          </a:xfrm>
        </p:grpSpPr>
        <p:sp>
          <p:nvSpPr>
            <p:cNvPr id="2928" name="Google Shape;2928;p5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29" name="Google Shape;2929;p55"/>
            <p:cNvCxnSpPr>
              <a:stCxn id="292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930" name="Google Shape;2930;p55"/>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diagnóstico clínico</a:t>
              </a:r>
              <a:endParaRPr sz="1200" b="1">
                <a:solidFill>
                  <a:schemeClr val="dk1"/>
                </a:solidFill>
                <a:latin typeface="Arial Narrow"/>
                <a:ea typeface="Arial Narrow"/>
                <a:cs typeface="Arial Narrow"/>
                <a:sym typeface="Arial Narrow"/>
              </a:endParaRPr>
            </a:p>
          </p:txBody>
        </p:sp>
      </p:grpSp>
      <p:sp>
        <p:nvSpPr>
          <p:cNvPr id="2931" name="Google Shape;2931;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Pág..55 </a:t>
            </a:r>
            <a:endParaRPr sz="1050" b="1">
              <a:solidFill>
                <a:schemeClr val="dk1"/>
              </a:solidFill>
              <a:latin typeface="Arial Narrow"/>
              <a:ea typeface="Arial Narrow"/>
              <a:cs typeface="Arial Narrow"/>
              <a:sym typeface="Arial Narrow"/>
            </a:endParaRPr>
          </a:p>
        </p:txBody>
      </p:sp>
      <p:grpSp>
        <p:nvGrpSpPr>
          <p:cNvPr id="2932" name="Google Shape;2932;p55"/>
          <p:cNvGrpSpPr/>
          <p:nvPr/>
        </p:nvGrpSpPr>
        <p:grpSpPr>
          <a:xfrm>
            <a:off x="5040610" y="1565244"/>
            <a:ext cx="740068" cy="879924"/>
            <a:chOff x="5245046" y="1274868"/>
            <a:chExt cx="740068" cy="879924"/>
          </a:xfrm>
        </p:grpSpPr>
        <p:sp>
          <p:nvSpPr>
            <p:cNvPr id="2933" name="Google Shape;2933;p5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a:t>
              </a:r>
              <a:endParaRPr sz="1600" b="1">
                <a:solidFill>
                  <a:schemeClr val="dk1"/>
                </a:solidFill>
                <a:latin typeface="Arial Narrow"/>
                <a:ea typeface="Arial Narrow"/>
                <a:cs typeface="Arial Narrow"/>
                <a:sym typeface="Arial Narrow"/>
              </a:endParaRPr>
            </a:p>
          </p:txBody>
        </p:sp>
        <p:sp>
          <p:nvSpPr>
            <p:cNvPr id="2934" name="Google Shape;2934;p55"/>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935" name="Google Shape;2935;p5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 casos</a:t>
              </a:r>
              <a:endParaRPr sz="1200">
                <a:solidFill>
                  <a:schemeClr val="dk1"/>
                </a:solidFill>
                <a:latin typeface="Calibri"/>
                <a:ea typeface="Calibri"/>
                <a:cs typeface="Calibri"/>
                <a:sym typeface="Calibri"/>
              </a:endParaRPr>
            </a:p>
          </p:txBody>
        </p:sp>
      </p:grpSp>
      <p:grpSp>
        <p:nvGrpSpPr>
          <p:cNvPr id="2936" name="Google Shape;2936;p55"/>
          <p:cNvGrpSpPr/>
          <p:nvPr/>
        </p:nvGrpSpPr>
        <p:grpSpPr>
          <a:xfrm>
            <a:off x="3771762" y="1586337"/>
            <a:ext cx="1152880" cy="858831"/>
            <a:chOff x="3744466" y="1301912"/>
            <a:chExt cx="1152880" cy="858831"/>
          </a:xfrm>
        </p:grpSpPr>
        <p:sp>
          <p:nvSpPr>
            <p:cNvPr id="2937" name="Google Shape;2937;p5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sz="1600" b="1">
                <a:solidFill>
                  <a:schemeClr val="dk1"/>
                </a:solidFill>
                <a:latin typeface="Arial Narrow"/>
                <a:ea typeface="Arial Narrow"/>
                <a:cs typeface="Arial Narrow"/>
                <a:sym typeface="Arial Narrow"/>
              </a:endParaRPr>
            </a:p>
          </p:txBody>
        </p:sp>
        <p:sp>
          <p:nvSpPr>
            <p:cNvPr id="2938" name="Google Shape;2938;p5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939" name="Google Shape;2939;p55"/>
            <p:cNvSpPr/>
            <p:nvPr/>
          </p:nvSpPr>
          <p:spPr>
            <a:xfrm>
              <a:off x="3957784" y="1883744"/>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a:t>
              </a:r>
              <a:endParaRPr sz="1200">
                <a:solidFill>
                  <a:schemeClr val="dk1"/>
                </a:solidFill>
                <a:latin typeface="Calibri"/>
                <a:ea typeface="Calibri"/>
                <a:cs typeface="Calibri"/>
                <a:sym typeface="Calibri"/>
              </a:endParaRPr>
            </a:p>
          </p:txBody>
        </p:sp>
      </p:grpSp>
      <p:pic>
        <p:nvPicPr>
          <p:cNvPr id="2940" name="Google Shape;2940;p55"/>
          <p:cNvPicPr preferRelativeResize="0"/>
          <p:nvPr/>
        </p:nvPicPr>
        <p:blipFill rotWithShape="1">
          <a:blip r:embed="rId3">
            <a:alphaModFix/>
          </a:blip>
          <a:srcRect l="59057" t="8806" r="25145"/>
          <a:stretch/>
        </p:blipFill>
        <p:spPr>
          <a:xfrm>
            <a:off x="3985080" y="862364"/>
            <a:ext cx="750627" cy="775969"/>
          </a:xfrm>
          <a:prstGeom prst="rect">
            <a:avLst/>
          </a:prstGeom>
          <a:noFill/>
          <a:ln>
            <a:noFill/>
          </a:ln>
        </p:spPr>
      </p:pic>
      <p:pic>
        <p:nvPicPr>
          <p:cNvPr id="2941" name="Google Shape;2941;p55"/>
          <p:cNvPicPr preferRelativeResize="0"/>
          <p:nvPr/>
        </p:nvPicPr>
        <p:blipFill rotWithShape="1">
          <a:blip r:embed="rId3">
            <a:alphaModFix/>
          </a:blip>
          <a:srcRect l="86761"/>
          <a:stretch/>
        </p:blipFill>
        <p:spPr>
          <a:xfrm>
            <a:off x="5120323" y="870747"/>
            <a:ext cx="629046" cy="784558"/>
          </a:xfrm>
          <a:prstGeom prst="rect">
            <a:avLst/>
          </a:prstGeom>
          <a:noFill/>
          <a:ln>
            <a:noFill/>
          </a:ln>
        </p:spPr>
      </p:pic>
      <p:grpSp>
        <p:nvGrpSpPr>
          <p:cNvPr id="2942" name="Google Shape;2942;p55"/>
          <p:cNvGrpSpPr/>
          <p:nvPr/>
        </p:nvGrpSpPr>
        <p:grpSpPr>
          <a:xfrm>
            <a:off x="2653521" y="806833"/>
            <a:ext cx="874090" cy="1644841"/>
            <a:chOff x="2507826" y="2454167"/>
            <a:chExt cx="874090" cy="1644841"/>
          </a:xfrm>
        </p:grpSpPr>
        <p:sp>
          <p:nvSpPr>
            <p:cNvPr id="2943" name="Google Shape;2943;p55"/>
            <p:cNvSpPr/>
            <p:nvPr/>
          </p:nvSpPr>
          <p:spPr>
            <a:xfrm>
              <a:off x="2507826" y="3472120"/>
              <a:ext cx="87409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sz="1600" b="1">
                <a:solidFill>
                  <a:schemeClr val="dk1"/>
                </a:solidFill>
                <a:latin typeface="Arial Narrow"/>
                <a:ea typeface="Arial Narrow"/>
                <a:cs typeface="Arial Narrow"/>
                <a:sym typeface="Arial Narrow"/>
              </a:endParaRPr>
            </a:p>
          </p:txBody>
        </p:sp>
        <p:pic>
          <p:nvPicPr>
            <p:cNvPr id="2944" name="Google Shape;2944;p55"/>
            <p:cNvPicPr preferRelativeResize="0"/>
            <p:nvPr/>
          </p:nvPicPr>
          <p:blipFill rotWithShape="1">
            <a:blip r:embed="rId4">
              <a:alphaModFix/>
            </a:blip>
            <a:srcRect/>
            <a:stretch/>
          </p:blipFill>
          <p:spPr>
            <a:xfrm>
              <a:off x="2702014" y="2454167"/>
              <a:ext cx="557405" cy="912116"/>
            </a:xfrm>
            <a:prstGeom prst="rect">
              <a:avLst/>
            </a:prstGeom>
            <a:noFill/>
            <a:ln>
              <a:noFill/>
            </a:ln>
          </p:spPr>
        </p:pic>
        <p:sp>
          <p:nvSpPr>
            <p:cNvPr id="2945" name="Google Shape;2945;p55"/>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946" name="Google Shape;2946;p55"/>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2947" name="Google Shape;2947;p55"/>
          <p:cNvGrpSpPr/>
          <p:nvPr/>
        </p:nvGrpSpPr>
        <p:grpSpPr>
          <a:xfrm>
            <a:off x="1480736" y="1550008"/>
            <a:ext cx="874090" cy="895160"/>
            <a:chOff x="2507826" y="3203848"/>
            <a:chExt cx="874090" cy="895160"/>
          </a:xfrm>
        </p:grpSpPr>
        <p:sp>
          <p:nvSpPr>
            <p:cNvPr id="2948" name="Google Shape;2948;p55"/>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0,7%</a:t>
              </a:r>
              <a:endParaRPr sz="1600" b="1">
                <a:solidFill>
                  <a:schemeClr val="dk1"/>
                </a:solidFill>
                <a:latin typeface="Arial Narrow"/>
                <a:ea typeface="Arial Narrow"/>
                <a:cs typeface="Arial Narrow"/>
                <a:sym typeface="Arial Narrow"/>
              </a:endParaRPr>
            </a:p>
          </p:txBody>
        </p:sp>
        <p:sp>
          <p:nvSpPr>
            <p:cNvPr id="2949" name="Google Shape;2949;p5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950" name="Google Shape;2950;p55"/>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2951" name="Google Shape;2951;p55"/>
          <p:cNvPicPr preferRelativeResize="0"/>
          <p:nvPr/>
        </p:nvPicPr>
        <p:blipFill rotWithShape="1">
          <a:blip r:embed="rId5">
            <a:alphaModFix/>
          </a:blip>
          <a:srcRect/>
          <a:stretch/>
        </p:blipFill>
        <p:spPr>
          <a:xfrm>
            <a:off x="1480736" y="789075"/>
            <a:ext cx="705970" cy="815227"/>
          </a:xfrm>
          <a:prstGeom prst="rect">
            <a:avLst/>
          </a:prstGeom>
          <a:noFill/>
          <a:ln>
            <a:noFill/>
          </a:ln>
        </p:spPr>
      </p:pic>
      <p:sp>
        <p:nvSpPr>
          <p:cNvPr id="2952" name="Google Shape;2952;p55"/>
          <p:cNvSpPr/>
          <p:nvPr/>
        </p:nvSpPr>
        <p:spPr>
          <a:xfrm>
            <a:off x="2785197" y="5056892"/>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Grado histopatológico. Cáncer de cuello. Medellín, a Periodo epidemiológico 13 acumulado de  2019. </a:t>
            </a:r>
            <a:endParaRPr sz="1100">
              <a:solidFill>
                <a:schemeClr val="dk1"/>
              </a:solidFill>
              <a:latin typeface="Arial Narrow"/>
              <a:ea typeface="Arial Narrow"/>
              <a:cs typeface="Arial Narrow"/>
              <a:sym typeface="Arial Narrow"/>
            </a:endParaRPr>
          </a:p>
        </p:txBody>
      </p:sp>
      <p:grpSp>
        <p:nvGrpSpPr>
          <p:cNvPr id="2953" name="Google Shape;2953;p55"/>
          <p:cNvGrpSpPr/>
          <p:nvPr/>
        </p:nvGrpSpPr>
        <p:grpSpPr>
          <a:xfrm>
            <a:off x="688573" y="3407557"/>
            <a:ext cx="1646147" cy="1238542"/>
            <a:chOff x="447914" y="3152238"/>
            <a:chExt cx="1646147" cy="1238542"/>
          </a:xfrm>
        </p:grpSpPr>
        <p:grpSp>
          <p:nvGrpSpPr>
            <p:cNvPr id="2954" name="Google Shape;2954;p55"/>
            <p:cNvGrpSpPr/>
            <p:nvPr/>
          </p:nvGrpSpPr>
          <p:grpSpPr>
            <a:xfrm>
              <a:off x="447914" y="3152238"/>
              <a:ext cx="1531188" cy="1238542"/>
              <a:chOff x="238402" y="2987824"/>
              <a:chExt cx="1531188" cy="1238542"/>
            </a:xfrm>
          </p:grpSpPr>
          <p:pic>
            <p:nvPicPr>
              <p:cNvPr id="2955" name="Google Shape;2955;p55"/>
              <p:cNvPicPr preferRelativeResize="0"/>
              <p:nvPr/>
            </p:nvPicPr>
            <p:blipFill rotWithShape="1">
              <a:blip r:embed="rId6">
                <a:alphaModFix/>
              </a:blip>
              <a:srcRect/>
              <a:stretch/>
            </p:blipFill>
            <p:spPr>
              <a:xfrm>
                <a:off x="646430" y="2987824"/>
                <a:ext cx="704850" cy="971550"/>
              </a:xfrm>
              <a:prstGeom prst="rect">
                <a:avLst/>
              </a:prstGeom>
              <a:noFill/>
              <a:ln>
                <a:noFill/>
              </a:ln>
            </p:spPr>
          </p:pic>
          <p:sp>
            <p:nvSpPr>
              <p:cNvPr id="2956" name="Google Shape;2956;p55"/>
              <p:cNvSpPr/>
              <p:nvPr/>
            </p:nvSpPr>
            <p:spPr>
              <a:xfrm>
                <a:off x="238402" y="3949367"/>
                <a:ext cx="153118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Grado histopatológico</a:t>
                </a:r>
                <a:endParaRPr sz="1200" b="1" u="sng">
                  <a:solidFill>
                    <a:srgbClr val="000000"/>
                  </a:solidFill>
                  <a:latin typeface="Arial Narrow"/>
                  <a:ea typeface="Arial Narrow"/>
                  <a:cs typeface="Arial Narrow"/>
                  <a:sym typeface="Arial Narrow"/>
                </a:endParaRPr>
              </a:p>
            </p:txBody>
          </p:sp>
        </p:grpSp>
        <p:sp>
          <p:nvSpPr>
            <p:cNvPr id="2957" name="Google Shape;2957;p55"/>
            <p:cNvSpPr/>
            <p:nvPr/>
          </p:nvSpPr>
          <p:spPr>
            <a:xfrm>
              <a:off x="1650454" y="3564946"/>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958" name="Google Shape;2958;p55"/>
          <p:cNvGrpSpPr/>
          <p:nvPr/>
        </p:nvGrpSpPr>
        <p:grpSpPr>
          <a:xfrm>
            <a:off x="754873" y="5809923"/>
            <a:ext cx="1515814" cy="1287276"/>
            <a:chOff x="770326" y="6645423"/>
            <a:chExt cx="1515814" cy="1287276"/>
          </a:xfrm>
        </p:grpSpPr>
        <p:grpSp>
          <p:nvGrpSpPr>
            <p:cNvPr id="2959" name="Google Shape;2959;p55"/>
            <p:cNvGrpSpPr/>
            <p:nvPr/>
          </p:nvGrpSpPr>
          <p:grpSpPr>
            <a:xfrm>
              <a:off x="770326" y="6645423"/>
              <a:ext cx="1336773" cy="1287276"/>
              <a:chOff x="4197544" y="2878171"/>
              <a:chExt cx="1336773" cy="1287276"/>
            </a:xfrm>
          </p:grpSpPr>
          <p:pic>
            <p:nvPicPr>
              <p:cNvPr id="2960" name="Google Shape;2960;p55"/>
              <p:cNvPicPr preferRelativeResize="0"/>
              <p:nvPr/>
            </p:nvPicPr>
            <p:blipFill rotWithShape="1">
              <a:blip r:embed="rId7">
                <a:alphaModFix/>
              </a:blip>
              <a:srcRect/>
              <a:stretch/>
            </p:blipFill>
            <p:spPr>
              <a:xfrm>
                <a:off x="4197544" y="2878171"/>
                <a:ext cx="1076325" cy="1047750"/>
              </a:xfrm>
              <a:prstGeom prst="rect">
                <a:avLst/>
              </a:prstGeom>
              <a:noFill/>
              <a:ln>
                <a:noFill/>
              </a:ln>
            </p:spPr>
          </p:pic>
          <p:sp>
            <p:nvSpPr>
              <p:cNvPr id="2961" name="Google Shape;2961;p55"/>
              <p:cNvSpPr/>
              <p:nvPr/>
            </p:nvSpPr>
            <p:spPr>
              <a:xfrm>
                <a:off x="4261212" y="3888448"/>
                <a:ext cx="12731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Resultado biopsia</a:t>
                </a:r>
                <a:endParaRPr sz="1200" b="1" u="sng">
                  <a:solidFill>
                    <a:srgbClr val="000000"/>
                  </a:solidFill>
                  <a:latin typeface="Arial Narrow"/>
                  <a:ea typeface="Arial Narrow"/>
                  <a:cs typeface="Arial Narrow"/>
                  <a:sym typeface="Arial Narrow"/>
                </a:endParaRPr>
              </a:p>
            </p:txBody>
          </p:sp>
        </p:grpSp>
        <p:sp>
          <p:nvSpPr>
            <p:cNvPr id="2962" name="Google Shape;2962;p55"/>
            <p:cNvSpPr/>
            <p:nvPr/>
          </p:nvSpPr>
          <p:spPr>
            <a:xfrm>
              <a:off x="1842533" y="7026340"/>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963" name="Google Shape;2963;p55"/>
          <p:cNvSpPr/>
          <p:nvPr/>
        </p:nvSpPr>
        <p:spPr>
          <a:xfrm>
            <a:off x="2860896" y="7123940"/>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Resultado biopsia de exocervix. Cáncer de cuello. Medellín, a Periodo epidemiológico 04 de 2023. </a:t>
            </a:r>
            <a:endParaRPr sz="1100">
              <a:solidFill>
                <a:schemeClr val="dk1"/>
              </a:solidFill>
              <a:latin typeface="Arial Narrow"/>
              <a:ea typeface="Arial Narrow"/>
              <a:cs typeface="Arial Narrow"/>
              <a:sym typeface="Arial Narrow"/>
            </a:endParaRPr>
          </a:p>
        </p:txBody>
      </p:sp>
      <p:sp>
        <p:nvSpPr>
          <p:cNvPr id="2964" name="Google Shape;2964;p55"/>
          <p:cNvSpPr/>
          <p:nvPr/>
        </p:nvSpPr>
        <p:spPr>
          <a:xfrm>
            <a:off x="50" y="7596336"/>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grpSp>
        <p:nvGrpSpPr>
          <p:cNvPr id="2965" name="Google Shape;2965;p55"/>
          <p:cNvGrpSpPr/>
          <p:nvPr/>
        </p:nvGrpSpPr>
        <p:grpSpPr>
          <a:xfrm>
            <a:off x="192088" y="7661225"/>
            <a:ext cx="3446504" cy="276999"/>
            <a:chOff x="2448322" y="33831"/>
            <a:chExt cx="3446504" cy="276999"/>
          </a:xfrm>
        </p:grpSpPr>
        <p:sp>
          <p:nvSpPr>
            <p:cNvPr id="2966" name="Google Shape;2966;p55"/>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67" name="Google Shape;2967;p55"/>
            <p:cNvCxnSpPr>
              <a:stCxn id="2966"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968" name="Google Shape;2968;p55"/>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969" name="Google Shape;2969;p55"/>
          <p:cNvSpPr txBox="1"/>
          <p:nvPr/>
        </p:nvSpPr>
        <p:spPr>
          <a:xfrm>
            <a:off x="0" y="8015897"/>
            <a:ext cx="7172609"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cáncer de cuello uterino está afectando significativamente a apersonas jóvenes, ya que dos terceras partes de las mujeres notificadas con este tipo de cáncer están en edades comprendidas entre 18 y 45 años y llama la atención en que una de cada ocho mujeres (13 %) con cáncer de cuello uterino sean menores de 29 años, lo que amerita intensificar campañas de promoción y prevención en este grupo de edad acerca de conocer y mitigar los factores de riesgo así como la orientación a los servicios de salud para la realización de exámenes de tamizaje. El aumento del 46.9 % de casos con respecto al año anterior posiblemente se deba al aumento en la cobertura de las pruebas de tamizaje que realizan las instituciones prestadoras de servicios de salud.</a:t>
            </a:r>
            <a:endParaRPr/>
          </a:p>
        </p:txBody>
      </p:sp>
      <p:grpSp>
        <p:nvGrpSpPr>
          <p:cNvPr id="2970" name="Google Shape;2970;p55"/>
          <p:cNvGrpSpPr/>
          <p:nvPr/>
        </p:nvGrpSpPr>
        <p:grpSpPr>
          <a:xfrm>
            <a:off x="3913073" y="467544"/>
            <a:ext cx="1847617" cy="436842"/>
            <a:chOff x="3060727" y="484500"/>
            <a:chExt cx="2369636" cy="436842"/>
          </a:xfrm>
        </p:grpSpPr>
        <p:sp>
          <p:nvSpPr>
            <p:cNvPr id="2971" name="Google Shape;2971;p5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72" name="Google Shape;2972;p55"/>
            <p:cNvSpPr txBox="1"/>
            <p:nvPr/>
          </p:nvSpPr>
          <p:spPr>
            <a:xfrm>
              <a:off x="3600450" y="484500"/>
              <a:ext cx="14771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2973" name="Google Shape;2973;p55"/>
          <p:cNvGrpSpPr/>
          <p:nvPr/>
        </p:nvGrpSpPr>
        <p:grpSpPr>
          <a:xfrm>
            <a:off x="1552841" y="467544"/>
            <a:ext cx="1852274" cy="436842"/>
            <a:chOff x="3054754" y="484500"/>
            <a:chExt cx="2375609" cy="436842"/>
          </a:xfrm>
        </p:grpSpPr>
        <p:sp>
          <p:nvSpPr>
            <p:cNvPr id="2974" name="Google Shape;2974;p5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75" name="Google Shape;2975;p5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2976" name="Google Shape;2976;p55"/>
          <p:cNvPicPr preferRelativeResize="0"/>
          <p:nvPr/>
        </p:nvPicPr>
        <p:blipFill rotWithShape="1">
          <a:blip r:embed="rId8">
            <a:alphaModFix/>
          </a:blip>
          <a:srcRect/>
          <a:stretch/>
        </p:blipFill>
        <p:spPr>
          <a:xfrm>
            <a:off x="3024386" y="3059832"/>
            <a:ext cx="3344620" cy="2008628"/>
          </a:xfrm>
          <a:prstGeom prst="rect">
            <a:avLst/>
          </a:prstGeom>
          <a:noFill/>
          <a:ln>
            <a:noFill/>
          </a:ln>
        </p:spPr>
      </p:pic>
      <p:pic>
        <p:nvPicPr>
          <p:cNvPr id="2977" name="Google Shape;2977;p55"/>
          <p:cNvPicPr preferRelativeResize="0"/>
          <p:nvPr/>
        </p:nvPicPr>
        <p:blipFill rotWithShape="1">
          <a:blip r:embed="rId9">
            <a:alphaModFix/>
          </a:blip>
          <a:srcRect/>
          <a:stretch/>
        </p:blipFill>
        <p:spPr>
          <a:xfrm>
            <a:off x="3024386" y="5406774"/>
            <a:ext cx="3233093" cy="191658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82"/>
        <p:cNvGrpSpPr/>
        <p:nvPr/>
      </p:nvGrpSpPr>
      <p:grpSpPr>
        <a:xfrm>
          <a:off x="0" y="0"/>
          <a:ext cx="0" cy="0"/>
          <a:chOff x="0" y="0"/>
          <a:chExt cx="0" cy="0"/>
        </a:xfrm>
      </p:grpSpPr>
      <p:sp>
        <p:nvSpPr>
          <p:cNvPr id="2983" name="Google Shape;2983;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56</a:t>
            </a:r>
            <a:endParaRPr sz="1050" b="1">
              <a:solidFill>
                <a:schemeClr val="dk1"/>
              </a:solidFill>
              <a:latin typeface="Arial Narrow"/>
              <a:ea typeface="Arial Narrow"/>
              <a:cs typeface="Arial Narrow"/>
              <a:sym typeface="Arial Narrow"/>
            </a:endParaRPr>
          </a:p>
        </p:txBody>
      </p:sp>
      <p:sp>
        <p:nvSpPr>
          <p:cNvPr id="2984" name="Google Shape;2984;p56"/>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985" name="Google Shape;2985;p56"/>
          <p:cNvSpPr/>
          <p:nvPr/>
        </p:nvSpPr>
        <p:spPr>
          <a:xfrm>
            <a:off x="0" y="2385079"/>
            <a:ext cx="72009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promedio en la ejecución de la Búsqueda Activa Institucional (BAI) en 166 Unidades Primarias Generadoras de Datos (UPGD) para el mes de febrero, semanas 05 a la 08, fue del 81.05%, por encima de la línea base para el distrito. </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Para la ejecución de la BRI desde el mes de mayo, la Líder de Programa Unidad de Vigilancia Epidemiológica de la Secretaría Distrital de Salud de Medellín realizó ajuste al protocolo BRI para el distrito, definiendo como eventos de interés en salud pública (EISP) objeto BAI a los eventos en eliminación/erradicación (sarampión, rubéola, rubéola congénita, parálisis flácida aguda en menores de 15  años y tétanos neonatal), dengue, dengue grave – ya que Medellín es zona endémica y por lineamientos Instituto Nacional de Salud 2022, se debe fortalecer la BAI de estos eventos - por lineamiento nacional, cáncer de mama, cáncer de cuello uterino, morbilidad materna extrema y mortalidad perinatal por lineamiento departamental, y tosferina por necesidad del distrito. Para el mes de febrero de 2023, se realiza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endParaRPr/>
          </a:p>
        </p:txBody>
      </p:sp>
      <p:sp>
        <p:nvSpPr>
          <p:cNvPr id="2986" name="Google Shape;2986;p56"/>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1. Número de UPGD según criterio para realización de Búsqueda Activa Institucional, BRI SSM, febrero de 2023</a:t>
            </a:r>
            <a:endParaRPr sz="1050">
              <a:solidFill>
                <a:schemeClr val="dk1"/>
              </a:solidFill>
              <a:latin typeface="Arial Narrow"/>
              <a:ea typeface="Arial Narrow"/>
              <a:cs typeface="Arial Narrow"/>
              <a:sym typeface="Arial Narrow"/>
            </a:endParaRPr>
          </a:p>
        </p:txBody>
      </p:sp>
      <p:pic>
        <p:nvPicPr>
          <p:cNvPr id="2987" name="Google Shape;2987;p56"/>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988" name="Google Shape;2988;p56"/>
          <p:cNvGrpSpPr/>
          <p:nvPr/>
        </p:nvGrpSpPr>
        <p:grpSpPr>
          <a:xfrm>
            <a:off x="0" y="14519"/>
            <a:ext cx="4536554" cy="2078231"/>
            <a:chOff x="0" y="14519"/>
            <a:chExt cx="4536554" cy="2078231"/>
          </a:xfrm>
        </p:grpSpPr>
        <p:sp>
          <p:nvSpPr>
            <p:cNvPr id="2989" name="Google Shape;2989;p56"/>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febrero de 2023 -  Reporte Semanas 01 a 08</a:t>
              </a:r>
              <a:endParaRPr sz="1200">
                <a:solidFill>
                  <a:schemeClr val="dk1"/>
                </a:solidFill>
                <a:latin typeface="Times New Roman"/>
                <a:ea typeface="Times New Roman"/>
                <a:cs typeface="Times New Roman"/>
                <a:sym typeface="Times New Roman"/>
              </a:endParaRPr>
            </a:p>
          </p:txBody>
        </p:sp>
        <p:sp>
          <p:nvSpPr>
            <p:cNvPr id="2990" name="Google Shape;2990;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991" name="Google Shape;2991;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992" name="Google Shape;2992;p56"/>
          <p:cNvPicPr preferRelativeResize="0"/>
          <p:nvPr/>
        </p:nvPicPr>
        <p:blipFill rotWithShape="1">
          <a:blip r:embed="rId4">
            <a:alphaModFix/>
          </a:blip>
          <a:srcRect/>
          <a:stretch/>
        </p:blipFill>
        <p:spPr>
          <a:xfrm>
            <a:off x="144066" y="5006492"/>
            <a:ext cx="6912768" cy="3741971"/>
          </a:xfrm>
          <a:prstGeom prst="rect">
            <a:avLst/>
          </a:prstGeom>
          <a:noFill/>
          <a:ln>
            <a:noFill/>
          </a:ln>
        </p:spPr>
      </p:pic>
      <p:pic>
        <p:nvPicPr>
          <p:cNvPr id="2993" name="Google Shape;2993;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98"/>
        <p:cNvGrpSpPr/>
        <p:nvPr/>
      </p:nvGrpSpPr>
      <p:grpSpPr>
        <a:xfrm>
          <a:off x="0" y="0"/>
          <a:ext cx="0" cy="0"/>
          <a:chOff x="0" y="0"/>
          <a:chExt cx="0" cy="0"/>
        </a:xfrm>
      </p:grpSpPr>
      <p:sp>
        <p:nvSpPr>
          <p:cNvPr id="2999" name="Google Shape;2999;p5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57</a:t>
            </a:r>
            <a:endParaRPr sz="1050" b="1">
              <a:solidFill>
                <a:schemeClr val="dk1"/>
              </a:solidFill>
              <a:latin typeface="Arial Narrow"/>
              <a:ea typeface="Arial Narrow"/>
              <a:cs typeface="Arial Narrow"/>
              <a:sym typeface="Arial Narrow"/>
            </a:endParaRPr>
          </a:p>
        </p:txBody>
      </p:sp>
      <p:sp>
        <p:nvSpPr>
          <p:cNvPr id="3000" name="Google Shape;3000;p57"/>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3001" name="Google Shape;3001;p57"/>
          <p:cNvSpPr/>
          <p:nvPr/>
        </p:nvSpPr>
        <p:spPr>
          <a:xfrm>
            <a:off x="355255" y="2995154"/>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a:solidFill>
                  <a:schemeClr val="dk1"/>
                </a:solidFill>
                <a:latin typeface="Arial Narrow"/>
                <a:ea typeface="Arial Narrow"/>
                <a:cs typeface="Arial Narrow"/>
                <a:sym typeface="Arial Narrow"/>
              </a:rPr>
              <a:t>Tabla 2. Correlación  de UPGD con silencio en la notificación/ UPGD con casos no notificados para el criterio,  BRI SSM, febrero de 2023</a:t>
            </a:r>
            <a:endParaRPr sz="1050">
              <a:solidFill>
                <a:schemeClr val="dk1"/>
              </a:solidFill>
              <a:latin typeface="Arial Narrow"/>
              <a:ea typeface="Arial Narrow"/>
              <a:cs typeface="Arial Narrow"/>
              <a:sym typeface="Arial Narrow"/>
            </a:endParaRPr>
          </a:p>
        </p:txBody>
      </p:sp>
      <p:pic>
        <p:nvPicPr>
          <p:cNvPr id="3002" name="Google Shape;3002;p57"/>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3003" name="Google Shape;3003;p57"/>
          <p:cNvGrpSpPr/>
          <p:nvPr/>
        </p:nvGrpSpPr>
        <p:grpSpPr>
          <a:xfrm>
            <a:off x="0" y="14519"/>
            <a:ext cx="4536554" cy="1605153"/>
            <a:chOff x="0" y="14519"/>
            <a:chExt cx="4536554" cy="1605153"/>
          </a:xfrm>
        </p:grpSpPr>
        <p:sp>
          <p:nvSpPr>
            <p:cNvPr id="3004" name="Google Shape;3004;p57"/>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3005" name="Google Shape;3005;p57"/>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3006" name="Google Shape;3006;p57"/>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febrero de 2023 -  Reporte Semanas 01 a 08</a:t>
            </a:r>
            <a:endParaRPr sz="1200">
              <a:solidFill>
                <a:schemeClr val="dk1"/>
              </a:solidFill>
              <a:latin typeface="Times New Roman"/>
              <a:ea typeface="Times New Roman"/>
              <a:cs typeface="Times New Roman"/>
              <a:sym typeface="Times New Roman"/>
            </a:endParaRPr>
          </a:p>
        </p:txBody>
      </p:sp>
      <p:pic>
        <p:nvPicPr>
          <p:cNvPr id="3007" name="Google Shape;3007;p57"/>
          <p:cNvPicPr preferRelativeResize="0"/>
          <p:nvPr/>
        </p:nvPicPr>
        <p:blipFill rotWithShape="1">
          <a:blip r:embed="rId4">
            <a:alphaModFix/>
          </a:blip>
          <a:srcRect/>
          <a:stretch/>
        </p:blipFill>
        <p:spPr>
          <a:xfrm>
            <a:off x="87576" y="3421036"/>
            <a:ext cx="6969257" cy="3383212"/>
          </a:xfrm>
          <a:prstGeom prst="rect">
            <a:avLst/>
          </a:prstGeom>
          <a:noFill/>
          <a:ln>
            <a:noFill/>
          </a:ln>
        </p:spPr>
      </p:pic>
      <p:pic>
        <p:nvPicPr>
          <p:cNvPr id="3008" name="Google Shape;3008;p57"/>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013"/>
        <p:cNvGrpSpPr/>
        <p:nvPr/>
      </p:nvGrpSpPr>
      <p:grpSpPr>
        <a:xfrm>
          <a:off x="0" y="0"/>
          <a:ext cx="0" cy="0"/>
          <a:chOff x="0" y="0"/>
          <a:chExt cx="0" cy="0"/>
        </a:xfrm>
      </p:grpSpPr>
      <p:sp>
        <p:nvSpPr>
          <p:cNvPr id="3014" name="Google Shape;3014;p5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58</a:t>
            </a:r>
            <a:endParaRPr sz="1050" b="1">
              <a:solidFill>
                <a:schemeClr val="dk1"/>
              </a:solidFill>
              <a:latin typeface="Arial Narrow"/>
              <a:ea typeface="Arial Narrow"/>
              <a:cs typeface="Arial Narrow"/>
              <a:sym typeface="Arial Narrow"/>
            </a:endParaRPr>
          </a:p>
        </p:txBody>
      </p:sp>
      <p:sp>
        <p:nvSpPr>
          <p:cNvPr id="3015" name="Google Shape;3015;p58"/>
          <p:cNvSpPr/>
          <p:nvPr/>
        </p:nvSpPr>
        <p:spPr>
          <a:xfrm>
            <a:off x="1728242" y="3616009"/>
            <a:ext cx="3403172"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Tabla 3. EISP no notificados,  BRI SSM, febrero de 2023</a:t>
            </a:r>
            <a:endParaRPr sz="1050" b="1">
              <a:solidFill>
                <a:schemeClr val="dk1"/>
              </a:solidFill>
              <a:latin typeface="Arial Narrow"/>
              <a:ea typeface="Arial Narrow"/>
              <a:cs typeface="Arial Narrow"/>
              <a:sym typeface="Arial Narrow"/>
            </a:endParaRPr>
          </a:p>
        </p:txBody>
      </p:sp>
      <p:sp>
        <p:nvSpPr>
          <p:cNvPr id="3016" name="Google Shape;3016;p58"/>
          <p:cNvSpPr/>
          <p:nvPr/>
        </p:nvSpPr>
        <p:spPr>
          <a:xfrm>
            <a:off x="288082" y="2225121"/>
            <a:ext cx="6794731"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Se captaron 17 EISP sin notificar, y en coincidencia con en el análisis de la tabla 2 el mayor número de casos corresponden a rubeola congénita, considerándose una falla en la vigilancia.</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Para el evento morbilidad materna extrema pese a que se identificaron 4 eventos por fuera del sistema, las UPGD que presentaron los casos no estaban en silencio epidemiológico.</a:t>
            </a:r>
            <a:endParaRPr/>
          </a:p>
        </p:txBody>
      </p:sp>
      <p:pic>
        <p:nvPicPr>
          <p:cNvPr id="3017" name="Google Shape;3017;p58"/>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3018" name="Google Shape;3018;p58"/>
          <p:cNvGrpSpPr/>
          <p:nvPr/>
        </p:nvGrpSpPr>
        <p:grpSpPr>
          <a:xfrm>
            <a:off x="0" y="14519"/>
            <a:ext cx="4536554" cy="1605153"/>
            <a:chOff x="0" y="14519"/>
            <a:chExt cx="4536554" cy="1605153"/>
          </a:xfrm>
        </p:grpSpPr>
        <p:sp>
          <p:nvSpPr>
            <p:cNvPr id="3019" name="Google Shape;3019;p58"/>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3020" name="Google Shape;3020;p58"/>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3021" name="Google Shape;3021;p58"/>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febrero de 2023 -  Reporte Semanas 01 a 08</a:t>
            </a:r>
            <a:endParaRPr sz="1200">
              <a:solidFill>
                <a:schemeClr val="dk1"/>
              </a:solidFill>
              <a:latin typeface="Times New Roman"/>
              <a:ea typeface="Times New Roman"/>
              <a:cs typeface="Times New Roman"/>
              <a:sym typeface="Times New Roman"/>
            </a:endParaRPr>
          </a:p>
        </p:txBody>
      </p:sp>
      <p:pic>
        <p:nvPicPr>
          <p:cNvPr id="3022" name="Google Shape;3022;p58"/>
          <p:cNvPicPr preferRelativeResize="0"/>
          <p:nvPr/>
        </p:nvPicPr>
        <p:blipFill rotWithShape="1">
          <a:blip r:embed="rId4">
            <a:alphaModFix/>
          </a:blip>
          <a:srcRect/>
          <a:stretch/>
        </p:blipFill>
        <p:spPr>
          <a:xfrm>
            <a:off x="621538" y="3995936"/>
            <a:ext cx="5944872" cy="2275892"/>
          </a:xfrm>
          <a:prstGeom prst="rect">
            <a:avLst/>
          </a:prstGeom>
          <a:noFill/>
          <a:ln>
            <a:noFill/>
          </a:ln>
        </p:spPr>
      </p:pic>
      <p:pic>
        <p:nvPicPr>
          <p:cNvPr id="3023" name="Google Shape;3023;p58"/>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sp>
        <p:nvSpPr>
          <p:cNvPr id="3029" name="Google Shape;3029;p5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59</a:t>
            </a:r>
            <a:endParaRPr sz="1050" b="1">
              <a:solidFill>
                <a:schemeClr val="dk1"/>
              </a:solidFill>
              <a:latin typeface="Arial Narrow"/>
              <a:ea typeface="Arial Narrow"/>
              <a:cs typeface="Arial Narrow"/>
              <a:sym typeface="Arial Narrow"/>
            </a:endParaRPr>
          </a:p>
        </p:txBody>
      </p:sp>
      <p:pic>
        <p:nvPicPr>
          <p:cNvPr id="3030" name="Google Shape;3030;p59"/>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3031" name="Google Shape;3031;p59"/>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3032" name="Google Shape;3032;p59"/>
          <p:cNvGrpSpPr/>
          <p:nvPr/>
        </p:nvGrpSpPr>
        <p:grpSpPr>
          <a:xfrm>
            <a:off x="1728242" y="2275443"/>
            <a:ext cx="5305921" cy="6880924"/>
            <a:chOff x="7461810" y="-36659"/>
            <a:chExt cx="4447883" cy="6903934"/>
          </a:xfrm>
        </p:grpSpPr>
        <p:sp>
          <p:nvSpPr>
            <p:cNvPr id="3033" name="Google Shape;3033;p59"/>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034" name="Google Shape;3034;p59"/>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3035" name="Google Shape;3035;p59"/>
          <p:cNvSpPr txBox="1"/>
          <p:nvPr/>
        </p:nvSpPr>
        <p:spPr>
          <a:xfrm>
            <a:off x="2520329" y="4572000"/>
            <a:ext cx="3649025"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3036" name="Google Shape;3036;p59"/>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3037" name="Google Shape;3037;p59"/>
          <p:cNvGrpSpPr/>
          <p:nvPr/>
        </p:nvGrpSpPr>
        <p:grpSpPr>
          <a:xfrm>
            <a:off x="0" y="14519"/>
            <a:ext cx="4536554" cy="1605153"/>
            <a:chOff x="0" y="14519"/>
            <a:chExt cx="4536554" cy="1605153"/>
          </a:xfrm>
        </p:grpSpPr>
        <p:sp>
          <p:nvSpPr>
            <p:cNvPr id="3038" name="Google Shape;3038;p59"/>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3039" name="Google Shape;3039;p59"/>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3040" name="Google Shape;3040;p59"/>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03 de 2023 - Reporte Semanas 01 a 12 (Hasta Marzo 25 de 2023)</a:t>
            </a:r>
            <a:endParaRPr sz="1200" dirty="0">
              <a:solidFill>
                <a:schemeClr val="dk1"/>
              </a:solidFill>
              <a:latin typeface="Times New Roman"/>
              <a:ea typeface="Times New Roman"/>
              <a:cs typeface="Times New Roman"/>
              <a:sym typeface="Times New Roman"/>
            </a:endParaRPr>
          </a:p>
        </p:txBody>
      </p:sp>
      <p:pic>
        <p:nvPicPr>
          <p:cNvPr id="3041" name="Google Shape;3041;p59"/>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6"/>
          <p:cNvSpPr/>
          <p:nvPr/>
        </p:nvSpPr>
        <p:spPr>
          <a:xfrm>
            <a:off x="0" y="1808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5" name="Google Shape;255;p6"/>
          <p:cNvGrpSpPr/>
          <p:nvPr/>
        </p:nvGrpSpPr>
        <p:grpSpPr>
          <a:xfrm>
            <a:off x="277404" y="131608"/>
            <a:ext cx="3446504" cy="276999"/>
            <a:chOff x="2448322" y="74775"/>
            <a:chExt cx="3446504" cy="276999"/>
          </a:xfrm>
        </p:grpSpPr>
        <p:sp>
          <p:nvSpPr>
            <p:cNvPr id="256" name="Google Shape;256;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7" name="Google Shape;257;p6"/>
            <p:cNvCxnSpPr>
              <a:stCxn id="25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8" name="Google Shape;258;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Análisis de resistencia</a:t>
              </a:r>
              <a:endParaRPr sz="1200" b="1">
                <a:solidFill>
                  <a:schemeClr val="dk1"/>
                </a:solidFill>
                <a:latin typeface="Arial Narrow"/>
                <a:ea typeface="Arial Narrow"/>
                <a:cs typeface="Arial Narrow"/>
                <a:sym typeface="Arial Narrow"/>
              </a:endParaRPr>
            </a:p>
          </p:txBody>
        </p:sp>
      </p:grpSp>
      <p:grpSp>
        <p:nvGrpSpPr>
          <p:cNvPr id="259" name="Google Shape;259;p6"/>
          <p:cNvGrpSpPr/>
          <p:nvPr/>
        </p:nvGrpSpPr>
        <p:grpSpPr>
          <a:xfrm>
            <a:off x="627150" y="645427"/>
            <a:ext cx="1698105" cy="1972170"/>
            <a:chOff x="5222211" y="5004048"/>
            <a:chExt cx="1698105" cy="1972170"/>
          </a:xfrm>
        </p:grpSpPr>
        <p:pic>
          <p:nvPicPr>
            <p:cNvPr id="260" name="Google Shape;260;p6"/>
            <p:cNvPicPr preferRelativeResize="0"/>
            <p:nvPr/>
          </p:nvPicPr>
          <p:blipFill rotWithShape="1">
            <a:blip r:embed="rId3">
              <a:alphaModFix/>
            </a:blip>
            <a:srcRect/>
            <a:stretch/>
          </p:blipFill>
          <p:spPr>
            <a:xfrm>
              <a:off x="5222211" y="5004048"/>
              <a:ext cx="1698105" cy="1107232"/>
            </a:xfrm>
            <a:prstGeom prst="rect">
              <a:avLst/>
            </a:prstGeom>
            <a:noFill/>
            <a:ln>
              <a:noFill/>
            </a:ln>
          </p:spPr>
        </p:pic>
        <p:sp>
          <p:nvSpPr>
            <p:cNvPr id="261" name="Google Shape;261;p6"/>
            <p:cNvSpPr txBox="1"/>
            <p:nvPr/>
          </p:nvSpPr>
          <p:spPr>
            <a:xfrm>
              <a:off x="5437921" y="606305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Resistencia</a:t>
              </a:r>
              <a:endParaRPr/>
            </a:p>
          </p:txBody>
        </p:sp>
        <p:sp>
          <p:nvSpPr>
            <p:cNvPr id="262" name="Google Shape;262;p6"/>
            <p:cNvSpPr/>
            <p:nvPr/>
          </p:nvSpPr>
          <p:spPr>
            <a:xfrm>
              <a:off x="5701229" y="6368312"/>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2,8%</a:t>
              </a:r>
              <a:endParaRPr sz="1600" b="1">
                <a:solidFill>
                  <a:schemeClr val="dk1"/>
                </a:solidFill>
                <a:latin typeface="Arial Narrow"/>
                <a:ea typeface="Arial Narrow"/>
                <a:cs typeface="Arial Narrow"/>
                <a:sym typeface="Arial Narrow"/>
              </a:endParaRPr>
            </a:p>
          </p:txBody>
        </p:sp>
        <p:sp>
          <p:nvSpPr>
            <p:cNvPr id="263" name="Google Shape;263;p6"/>
            <p:cNvSpPr txBox="1"/>
            <p:nvPr/>
          </p:nvSpPr>
          <p:spPr>
            <a:xfrm>
              <a:off x="5485630" y="669921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17 casos</a:t>
              </a:r>
              <a:endParaRPr sz="1200" b="1">
                <a:solidFill>
                  <a:schemeClr val="dk1"/>
                </a:solidFill>
                <a:latin typeface="Arial Narrow"/>
                <a:ea typeface="Arial Narrow"/>
                <a:cs typeface="Arial Narrow"/>
                <a:sym typeface="Arial Narrow"/>
              </a:endParaRPr>
            </a:p>
          </p:txBody>
        </p:sp>
      </p:grpSp>
      <p:cxnSp>
        <p:nvCxnSpPr>
          <p:cNvPr id="264" name="Google Shape;264;p6"/>
          <p:cNvCxnSpPr>
            <a:stCxn id="262" idx="3"/>
          </p:cNvCxnSpPr>
          <p:nvPr/>
        </p:nvCxnSpPr>
        <p:spPr>
          <a:xfrm>
            <a:off x="1846236" y="2189711"/>
            <a:ext cx="273900" cy="1580100"/>
          </a:xfrm>
          <a:prstGeom prst="bentConnector2">
            <a:avLst/>
          </a:prstGeom>
          <a:noFill/>
          <a:ln w="9525" cap="flat" cmpd="sng">
            <a:solidFill>
              <a:srgbClr val="002060"/>
            </a:solidFill>
            <a:prstDash val="solid"/>
            <a:round/>
            <a:headEnd type="none" w="sm" len="sm"/>
            <a:tailEnd type="stealth" w="med" len="med"/>
          </a:ln>
        </p:spPr>
      </p:cxnSp>
      <p:cxnSp>
        <p:nvCxnSpPr>
          <p:cNvPr id="265" name="Google Shape;265;p6"/>
          <p:cNvCxnSpPr>
            <a:stCxn id="262" idx="1"/>
            <a:endCxn id="266" idx="0"/>
          </p:cNvCxnSpPr>
          <p:nvPr/>
        </p:nvCxnSpPr>
        <p:spPr>
          <a:xfrm flipH="1">
            <a:off x="900968" y="2189711"/>
            <a:ext cx="205200" cy="777600"/>
          </a:xfrm>
          <a:prstGeom prst="bentConnector2">
            <a:avLst/>
          </a:prstGeom>
          <a:noFill/>
          <a:ln w="9525" cap="flat" cmpd="sng">
            <a:solidFill>
              <a:srgbClr val="002060"/>
            </a:solidFill>
            <a:prstDash val="solid"/>
            <a:round/>
            <a:headEnd type="none" w="sm" len="sm"/>
            <a:tailEnd type="stealth" w="med" len="med"/>
          </a:ln>
        </p:spPr>
      </p:cxnSp>
      <p:sp>
        <p:nvSpPr>
          <p:cNvPr id="266" name="Google Shape;266;p6"/>
          <p:cNvSpPr/>
          <p:nvPr/>
        </p:nvSpPr>
        <p:spPr>
          <a:xfrm>
            <a:off x="142691" y="2967450"/>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Casos Nuevos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Casos </a:t>
            </a:r>
            <a:endParaRPr sz="1400" b="1">
              <a:solidFill>
                <a:schemeClr val="dk1"/>
              </a:solidFill>
              <a:latin typeface="Arial Narrow"/>
              <a:ea typeface="Arial Narrow"/>
              <a:cs typeface="Arial Narrow"/>
              <a:sym typeface="Arial Narrow"/>
            </a:endParaRPr>
          </a:p>
        </p:txBody>
      </p:sp>
      <p:sp>
        <p:nvSpPr>
          <p:cNvPr id="267" name="Google Shape;267;p6"/>
          <p:cNvSpPr/>
          <p:nvPr/>
        </p:nvSpPr>
        <p:spPr>
          <a:xfrm>
            <a:off x="1003609" y="3769725"/>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15 Casos </a:t>
            </a:r>
            <a:endParaRPr sz="1400" b="1">
              <a:solidFill>
                <a:schemeClr val="dk1"/>
              </a:solidFill>
              <a:latin typeface="Arial Narrow"/>
              <a:ea typeface="Arial Narrow"/>
              <a:cs typeface="Arial Narrow"/>
              <a:sym typeface="Arial Narrow"/>
            </a:endParaRPr>
          </a:p>
        </p:txBody>
      </p:sp>
      <p:sp>
        <p:nvSpPr>
          <p:cNvPr id="268" name="Google Shape;268;p6"/>
          <p:cNvSpPr txBox="1"/>
          <p:nvPr/>
        </p:nvSpPr>
        <p:spPr>
          <a:xfrm>
            <a:off x="6284910" y="131608"/>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6</a:t>
            </a:r>
            <a:endParaRPr sz="1050" b="1">
              <a:solidFill>
                <a:schemeClr val="dk1"/>
              </a:solidFill>
              <a:latin typeface="Arial Narrow"/>
              <a:ea typeface="Arial Narrow"/>
              <a:cs typeface="Arial Narrow"/>
              <a:sym typeface="Arial Narrow"/>
            </a:endParaRPr>
          </a:p>
        </p:txBody>
      </p:sp>
      <p:sp>
        <p:nvSpPr>
          <p:cNvPr id="269" name="Google Shape;269;p6"/>
          <p:cNvSpPr/>
          <p:nvPr/>
        </p:nvSpPr>
        <p:spPr>
          <a:xfrm>
            <a:off x="0" y="48781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270" name="Google Shape;270;p6"/>
          <p:cNvGrpSpPr/>
          <p:nvPr/>
        </p:nvGrpSpPr>
        <p:grpSpPr>
          <a:xfrm>
            <a:off x="277404" y="4991640"/>
            <a:ext cx="3446504" cy="276999"/>
            <a:chOff x="2448322" y="74775"/>
            <a:chExt cx="3446504" cy="276999"/>
          </a:xfrm>
        </p:grpSpPr>
        <p:sp>
          <p:nvSpPr>
            <p:cNvPr id="271" name="Google Shape;271;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2" name="Google Shape;272;p6"/>
            <p:cNvCxnSpPr>
              <a:stCxn id="27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73" name="Google Shape;273;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74" name="Google Shape;274;p6"/>
          <p:cNvSpPr txBox="1"/>
          <p:nvPr/>
        </p:nvSpPr>
        <p:spPr>
          <a:xfrm>
            <a:off x="142691" y="5508104"/>
            <a:ext cx="6914143"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Un aumento en la notificación de casos de tuberculosis con respecto al mismo período del año anterior (27,5) y una tasa total 23.4 casos por 100.000 habitantes En promedio se notifican 53 casos de tuberculosis semanalmente..</a:t>
            </a: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De las personas con tuberculosis, el 22.1% son mayores de 65 años y con las mayores tasas de incidencia, superando las tasa total. La población migrante aportó 22 casos del total de los casos notificados con mayor frecuencia en población procedente de Venezuela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a:t>
            </a:r>
            <a:endParaRPr sz="1400">
              <a:solidFill>
                <a:schemeClr val="dk1"/>
              </a:solidFill>
              <a:latin typeface="Arial Narrow"/>
              <a:ea typeface="Arial Narrow"/>
              <a:cs typeface="Arial Narrow"/>
              <a:sym typeface="Arial Narrow"/>
            </a:endParaRPr>
          </a:p>
        </p:txBody>
      </p:sp>
      <p:sp>
        <p:nvSpPr>
          <p:cNvPr id="275" name="Google Shape;275;p6"/>
          <p:cNvSpPr/>
          <p:nvPr/>
        </p:nvSpPr>
        <p:spPr>
          <a:xfrm>
            <a:off x="2356100" y="1367755"/>
            <a:ext cx="47007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4 Medellín 20223</a:t>
            </a:r>
            <a:endParaRPr/>
          </a:p>
        </p:txBody>
      </p:sp>
      <p:pic>
        <p:nvPicPr>
          <p:cNvPr id="276" name="Google Shape;276;p6"/>
          <p:cNvPicPr preferRelativeResize="0"/>
          <p:nvPr/>
        </p:nvPicPr>
        <p:blipFill rotWithShape="1">
          <a:blip r:embed="rId4">
            <a:alphaModFix/>
          </a:blip>
          <a:srcRect/>
          <a:stretch/>
        </p:blipFill>
        <p:spPr>
          <a:xfrm>
            <a:off x="2736354" y="2479097"/>
            <a:ext cx="4048125" cy="126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7"/>
          <p:cNvPicPr preferRelativeResize="0"/>
          <p:nvPr/>
        </p:nvPicPr>
        <p:blipFill rotWithShape="1">
          <a:blip r:embed="rId3">
            <a:alphaModFix/>
          </a:blip>
          <a:srcRect/>
          <a:stretch/>
        </p:blipFill>
        <p:spPr>
          <a:xfrm>
            <a:off x="-4808" y="1"/>
            <a:ext cx="2223924" cy="2824178"/>
          </a:xfrm>
          <a:prstGeom prst="rect">
            <a:avLst/>
          </a:prstGeom>
          <a:noFill/>
          <a:ln>
            <a:noFill/>
          </a:ln>
        </p:spPr>
      </p:pic>
      <p:pic>
        <p:nvPicPr>
          <p:cNvPr id="283" name="Google Shape;283;p7"/>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84" name="Google Shape;284;p7"/>
          <p:cNvSpPr txBox="1"/>
          <p:nvPr/>
        </p:nvSpPr>
        <p:spPr>
          <a:xfrm>
            <a:off x="-4809" y="623805"/>
            <a:ext cx="22311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sp>
        <p:nvSpPr>
          <p:cNvPr id="285" name="Google Shape;285;p7"/>
          <p:cNvSpPr/>
          <p:nvPr/>
        </p:nvSpPr>
        <p:spPr>
          <a:xfrm>
            <a:off x="2249598" y="221511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Período epidemiológico 3 acumulado  de 2023. </a:t>
            </a:r>
            <a:endParaRPr sz="1100">
              <a:solidFill>
                <a:schemeClr val="dk1"/>
              </a:solidFill>
              <a:latin typeface="Arial Narrow"/>
              <a:ea typeface="Arial Narrow"/>
              <a:cs typeface="Arial Narrow"/>
              <a:sym typeface="Arial Narrow"/>
            </a:endParaRPr>
          </a:p>
        </p:txBody>
      </p:sp>
      <p:grpSp>
        <p:nvGrpSpPr>
          <p:cNvPr id="286" name="Google Shape;286;p7"/>
          <p:cNvGrpSpPr/>
          <p:nvPr/>
        </p:nvGrpSpPr>
        <p:grpSpPr>
          <a:xfrm>
            <a:off x="179214" y="4211960"/>
            <a:ext cx="1892650" cy="488476"/>
            <a:chOff x="2397524" y="3379972"/>
            <a:chExt cx="4508500" cy="904875"/>
          </a:xfrm>
        </p:grpSpPr>
        <p:pic>
          <p:nvPicPr>
            <p:cNvPr id="287" name="Google Shape;287;p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88" name="Google Shape;288;p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289" name="Google Shape;289;p7"/>
          <p:cNvSpPr/>
          <p:nvPr/>
        </p:nvSpPr>
        <p:spPr>
          <a:xfrm rot="10800000">
            <a:off x="58294"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7"/>
          <p:cNvSpPr/>
          <p:nvPr/>
        </p:nvSpPr>
        <p:spPr>
          <a:xfrm>
            <a:off x="2295484" y="4890908"/>
            <a:ext cx="49041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Tosferina. Medellín, a Período epidemiológico 3 acumulado, años 2021-2023. </a:t>
            </a:r>
            <a:endParaRPr sz="1100">
              <a:solidFill>
                <a:schemeClr val="dk1"/>
              </a:solidFill>
              <a:latin typeface="Arial Narrow"/>
              <a:ea typeface="Arial Narrow"/>
              <a:cs typeface="Arial Narrow"/>
              <a:sym typeface="Arial Narrow"/>
            </a:endParaRPr>
          </a:p>
        </p:txBody>
      </p:sp>
      <p:grpSp>
        <p:nvGrpSpPr>
          <p:cNvPr id="291" name="Google Shape;291;p7"/>
          <p:cNvGrpSpPr/>
          <p:nvPr/>
        </p:nvGrpSpPr>
        <p:grpSpPr>
          <a:xfrm>
            <a:off x="2448322" y="74775"/>
            <a:ext cx="3446504" cy="276999"/>
            <a:chOff x="2448322" y="74775"/>
            <a:chExt cx="3446504" cy="276999"/>
          </a:xfrm>
        </p:grpSpPr>
        <p:sp>
          <p:nvSpPr>
            <p:cNvPr id="292" name="Google Shape;292;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3" name="Google Shape;293;p7"/>
            <p:cNvCxnSpPr>
              <a:stCxn id="29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94" name="Google Shape;294;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95" name="Google Shape;295;p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6" name="Google Shape;296;p7"/>
          <p:cNvGrpSpPr/>
          <p:nvPr/>
        </p:nvGrpSpPr>
        <p:grpSpPr>
          <a:xfrm>
            <a:off x="277404" y="5621632"/>
            <a:ext cx="3446504" cy="276999"/>
            <a:chOff x="2448322" y="74775"/>
            <a:chExt cx="3446504" cy="276999"/>
          </a:xfrm>
        </p:grpSpPr>
        <p:sp>
          <p:nvSpPr>
            <p:cNvPr id="297" name="Google Shape;297;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8" name="Google Shape;298;p7"/>
            <p:cNvCxnSpPr>
              <a:stCxn id="2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99" name="Google Shape;299;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300" name="Google Shape;300;p7"/>
          <p:cNvGrpSpPr/>
          <p:nvPr/>
        </p:nvGrpSpPr>
        <p:grpSpPr>
          <a:xfrm>
            <a:off x="5114767" y="5635532"/>
            <a:ext cx="3446504" cy="276999"/>
            <a:chOff x="2448322" y="74775"/>
            <a:chExt cx="3446504" cy="276999"/>
          </a:xfrm>
        </p:grpSpPr>
        <p:sp>
          <p:nvSpPr>
            <p:cNvPr id="301" name="Google Shape;301;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02" name="Google Shape;302;p7"/>
            <p:cNvCxnSpPr>
              <a:stCxn id="3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3" name="Google Shape;303;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304" name="Google Shape;304;p7"/>
          <p:cNvSpPr txBox="1"/>
          <p:nvPr/>
        </p:nvSpPr>
        <p:spPr>
          <a:xfrm>
            <a:off x="4869555" y="6125495"/>
            <a:ext cx="233134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Letalidad</a:t>
            </a:r>
            <a:endParaRPr/>
          </a:p>
        </p:txBody>
      </p:sp>
      <p:cxnSp>
        <p:nvCxnSpPr>
          <p:cNvPr id="305" name="Google Shape;305;p7"/>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306" name="Google Shape;306;p7"/>
          <p:cNvCxnSpPr/>
          <p:nvPr/>
        </p:nvCxnSpPr>
        <p:spPr>
          <a:xfrm rot="10800000">
            <a:off x="5005790" y="6835158"/>
            <a:ext cx="2259337" cy="0"/>
          </a:xfrm>
          <a:prstGeom prst="straightConnector1">
            <a:avLst/>
          </a:prstGeom>
          <a:noFill/>
          <a:ln w="9525" cap="flat" cmpd="sng">
            <a:solidFill>
              <a:srgbClr val="002060"/>
            </a:solidFill>
            <a:prstDash val="solid"/>
            <a:round/>
            <a:headEnd type="none" w="sm" len="sm"/>
            <a:tailEnd type="oval" w="med" len="med"/>
          </a:ln>
        </p:spPr>
      </p:cxnSp>
      <p:sp>
        <p:nvSpPr>
          <p:cNvPr id="307" name="Google Shape;307;p7"/>
          <p:cNvSpPr txBox="1"/>
          <p:nvPr/>
        </p:nvSpPr>
        <p:spPr>
          <a:xfrm>
            <a:off x="5672788" y="6256300"/>
            <a:ext cx="72487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sp>
        <p:nvSpPr>
          <p:cNvPr id="308" name="Google Shape;308;p7"/>
          <p:cNvSpPr/>
          <p:nvPr/>
        </p:nvSpPr>
        <p:spPr>
          <a:xfrm>
            <a:off x="35816" y="8449122"/>
            <a:ext cx="4417817" cy="4924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3  acumulado  de 2023. </a:t>
            </a:r>
            <a:endParaRPr sz="1000">
              <a:solidFill>
                <a:schemeClr val="dk1"/>
              </a:solidFill>
              <a:latin typeface="Arial Narrow"/>
              <a:ea typeface="Arial Narrow"/>
              <a:cs typeface="Arial Narrow"/>
              <a:sym typeface="Arial Narrow"/>
            </a:endParaRPr>
          </a:p>
        </p:txBody>
      </p:sp>
      <p:sp>
        <p:nvSpPr>
          <p:cNvPr id="309" name="Google Shape;309;p7"/>
          <p:cNvSpPr txBox="1"/>
          <p:nvPr/>
        </p:nvSpPr>
        <p:spPr>
          <a:xfrm>
            <a:off x="4722604" y="6835158"/>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investigación de campo oportuna</a:t>
            </a:r>
            <a:endParaRPr/>
          </a:p>
        </p:txBody>
      </p:sp>
      <p:sp>
        <p:nvSpPr>
          <p:cNvPr id="310" name="Google Shape;310;p7"/>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311" name="Google Shape;311;p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7</a:t>
            </a:r>
            <a:endParaRPr sz="1050" b="1">
              <a:solidFill>
                <a:schemeClr val="dk1"/>
              </a:solidFill>
              <a:latin typeface="Arial Narrow"/>
              <a:ea typeface="Arial Narrow"/>
              <a:cs typeface="Arial Narrow"/>
              <a:sym typeface="Arial Narrow"/>
            </a:endParaRPr>
          </a:p>
        </p:txBody>
      </p:sp>
      <p:sp>
        <p:nvSpPr>
          <p:cNvPr id="312" name="Google Shape;312;p7"/>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Tosferina</a:t>
            </a:r>
            <a:endParaRPr sz="2800" b="1">
              <a:solidFill>
                <a:srgbClr val="C00000"/>
              </a:solidFill>
              <a:latin typeface="Arial Narrow"/>
              <a:ea typeface="Arial Narrow"/>
              <a:cs typeface="Arial Narrow"/>
              <a:sym typeface="Arial Narrow"/>
            </a:endParaRPr>
          </a:p>
        </p:txBody>
      </p:sp>
      <p:sp>
        <p:nvSpPr>
          <p:cNvPr id="313" name="Google Shape;313;p7"/>
          <p:cNvSpPr txBox="1"/>
          <p:nvPr/>
        </p:nvSpPr>
        <p:spPr>
          <a:xfrm>
            <a:off x="4927273" y="7250656"/>
            <a:ext cx="224719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70%</a:t>
            </a:r>
            <a:endParaRPr/>
          </a:p>
        </p:txBody>
      </p:sp>
      <p:sp>
        <p:nvSpPr>
          <p:cNvPr id="314" name="Google Shape;314;p7"/>
          <p:cNvSpPr/>
          <p:nvPr/>
        </p:nvSpPr>
        <p:spPr>
          <a:xfrm>
            <a:off x="534908" y="4679265"/>
            <a:ext cx="18002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300% menos respecto al mismo periodo del año anterior</a:t>
            </a:r>
            <a:endParaRPr sz="1200">
              <a:solidFill>
                <a:schemeClr val="dk1"/>
              </a:solidFill>
              <a:latin typeface="Calibri"/>
              <a:ea typeface="Calibri"/>
              <a:cs typeface="Calibri"/>
              <a:sym typeface="Calibri"/>
            </a:endParaRPr>
          </a:p>
        </p:txBody>
      </p:sp>
      <p:sp>
        <p:nvSpPr>
          <p:cNvPr id="315" name="Google Shape;315;p7"/>
          <p:cNvSpPr txBox="1"/>
          <p:nvPr/>
        </p:nvSpPr>
        <p:spPr>
          <a:xfrm>
            <a:off x="4829662" y="8034330"/>
            <a:ext cx="2247196" cy="7925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Cumplimiento en la notificación</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 </a:t>
            </a:r>
            <a:r>
              <a:rPr lang="es-ES" sz="1050" b="1">
                <a:solidFill>
                  <a:schemeClr val="dk1"/>
                </a:solidFill>
                <a:latin typeface="Arial Narrow"/>
                <a:ea typeface="Arial Narrow"/>
                <a:cs typeface="Arial Narrow"/>
                <a:sym typeface="Arial Narrow"/>
              </a:rPr>
              <a:t>casos probables notificados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39/45 casos notificados por vigilancia rutinaria</a:t>
            </a:r>
            <a:endParaRPr sz="1050" b="1">
              <a:solidFill>
                <a:schemeClr val="dk1"/>
              </a:solidFill>
              <a:latin typeface="Arial Narrow"/>
              <a:ea typeface="Arial Narrow"/>
              <a:cs typeface="Arial Narrow"/>
              <a:sym typeface="Arial Narrow"/>
            </a:endParaRPr>
          </a:p>
        </p:txBody>
      </p:sp>
      <p:pic>
        <p:nvPicPr>
          <p:cNvPr id="316" name="Google Shape;316;p7"/>
          <p:cNvPicPr preferRelativeResize="0"/>
          <p:nvPr/>
        </p:nvPicPr>
        <p:blipFill rotWithShape="1">
          <a:blip r:embed="rId6">
            <a:alphaModFix/>
          </a:blip>
          <a:srcRect/>
          <a:stretch/>
        </p:blipFill>
        <p:spPr>
          <a:xfrm>
            <a:off x="2191428" y="382358"/>
            <a:ext cx="5065748" cy="1868952"/>
          </a:xfrm>
          <a:prstGeom prst="rect">
            <a:avLst/>
          </a:prstGeom>
          <a:noFill/>
          <a:ln>
            <a:noFill/>
          </a:ln>
        </p:spPr>
      </p:pic>
      <p:pic>
        <p:nvPicPr>
          <p:cNvPr id="317" name="Google Shape;317;p7"/>
          <p:cNvPicPr preferRelativeResize="0"/>
          <p:nvPr/>
        </p:nvPicPr>
        <p:blipFill rotWithShape="1">
          <a:blip r:embed="rId7">
            <a:alphaModFix/>
          </a:blip>
          <a:srcRect/>
          <a:stretch/>
        </p:blipFill>
        <p:spPr>
          <a:xfrm>
            <a:off x="2163871" y="2987085"/>
            <a:ext cx="5040861" cy="1983011"/>
          </a:xfrm>
          <a:prstGeom prst="rect">
            <a:avLst/>
          </a:prstGeom>
          <a:noFill/>
          <a:ln>
            <a:noFill/>
          </a:ln>
        </p:spPr>
      </p:pic>
      <p:pic>
        <p:nvPicPr>
          <p:cNvPr id="318" name="Google Shape;318;p7"/>
          <p:cNvPicPr preferRelativeResize="0"/>
          <p:nvPr/>
        </p:nvPicPr>
        <p:blipFill rotWithShape="1">
          <a:blip r:embed="rId8">
            <a:alphaModFix/>
          </a:blip>
          <a:srcRect/>
          <a:stretch/>
        </p:blipFill>
        <p:spPr>
          <a:xfrm>
            <a:off x="17849" y="6072156"/>
            <a:ext cx="4871340" cy="21172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8"/>
          <p:cNvPicPr preferRelativeResize="0"/>
          <p:nvPr/>
        </p:nvPicPr>
        <p:blipFill rotWithShape="1">
          <a:blip r:embed="rId3">
            <a:alphaModFix/>
          </a:blip>
          <a:srcRect/>
          <a:stretch/>
        </p:blipFill>
        <p:spPr>
          <a:xfrm>
            <a:off x="-5546" y="-1"/>
            <a:ext cx="2210926" cy="2823537"/>
          </a:xfrm>
          <a:prstGeom prst="rect">
            <a:avLst/>
          </a:prstGeom>
          <a:noFill/>
          <a:ln>
            <a:noFill/>
          </a:ln>
        </p:spPr>
      </p:pic>
      <p:pic>
        <p:nvPicPr>
          <p:cNvPr id="324" name="Google Shape;324;p8"/>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325" name="Google Shape;325;p8"/>
          <p:cNvSpPr txBox="1"/>
          <p:nvPr/>
        </p:nvSpPr>
        <p:spPr>
          <a:xfrm>
            <a:off x="-31483" y="623805"/>
            <a:ext cx="22321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3 - 2023</a:t>
            </a:r>
            <a:endParaRPr sz="1200" b="1">
              <a:solidFill>
                <a:schemeClr val="dk1"/>
              </a:solidFill>
              <a:latin typeface="Arial Narrow"/>
              <a:ea typeface="Arial Narrow"/>
              <a:cs typeface="Arial Narrow"/>
              <a:sym typeface="Arial Narrow"/>
            </a:endParaRPr>
          </a:p>
        </p:txBody>
      </p:sp>
      <p:sp>
        <p:nvSpPr>
          <p:cNvPr id="326" name="Google Shape;326;p8"/>
          <p:cNvSpPr/>
          <p:nvPr/>
        </p:nvSpPr>
        <p:spPr>
          <a:xfrm>
            <a:off x="2254889" y="21681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Parotiditis. Medellín, a Período epidemiológico 3 acumulado  de 2023. </a:t>
            </a:r>
            <a:endParaRPr sz="1100">
              <a:solidFill>
                <a:schemeClr val="dk1"/>
              </a:solidFill>
              <a:latin typeface="Arial Narrow"/>
              <a:ea typeface="Arial Narrow"/>
              <a:cs typeface="Arial Narrow"/>
              <a:sym typeface="Arial Narrow"/>
            </a:endParaRPr>
          </a:p>
        </p:txBody>
      </p:sp>
      <p:grpSp>
        <p:nvGrpSpPr>
          <p:cNvPr id="327" name="Google Shape;327;p8"/>
          <p:cNvGrpSpPr/>
          <p:nvPr/>
        </p:nvGrpSpPr>
        <p:grpSpPr>
          <a:xfrm>
            <a:off x="179214" y="4211960"/>
            <a:ext cx="1892650" cy="488476"/>
            <a:chOff x="2397524" y="3379972"/>
            <a:chExt cx="4508500" cy="904875"/>
          </a:xfrm>
        </p:grpSpPr>
        <p:pic>
          <p:nvPicPr>
            <p:cNvPr id="328" name="Google Shape;328;p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329" name="Google Shape;329;p8"/>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104</a:t>
              </a:r>
              <a:endParaRPr sz="2000" b="1">
                <a:solidFill>
                  <a:schemeClr val="dk1"/>
                </a:solidFill>
                <a:latin typeface="Arial Narrow"/>
                <a:ea typeface="Arial Narrow"/>
                <a:cs typeface="Arial Narrow"/>
                <a:sym typeface="Arial Narrow"/>
              </a:endParaRPr>
            </a:p>
          </p:txBody>
        </p:sp>
      </p:grpSp>
      <p:sp>
        <p:nvSpPr>
          <p:cNvPr id="330" name="Google Shape;330;p8"/>
          <p:cNvSpPr txBox="1"/>
          <p:nvPr/>
        </p:nvSpPr>
        <p:spPr>
          <a:xfrm>
            <a:off x="491122" y="4659831"/>
            <a:ext cx="168630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11,8% menos respecto al mismo periodo del año anterior</a:t>
            </a:r>
            <a:endParaRPr sz="1200" b="1">
              <a:solidFill>
                <a:schemeClr val="dk1"/>
              </a:solidFill>
              <a:latin typeface="Arial Narrow"/>
              <a:ea typeface="Arial Narrow"/>
              <a:cs typeface="Arial Narrow"/>
              <a:sym typeface="Arial Narrow"/>
            </a:endParaRPr>
          </a:p>
        </p:txBody>
      </p:sp>
      <p:sp>
        <p:nvSpPr>
          <p:cNvPr id="331" name="Google Shape;331;p8"/>
          <p:cNvSpPr/>
          <p:nvPr/>
        </p:nvSpPr>
        <p:spPr>
          <a:xfrm rot="10800000">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8"/>
          <p:cNvSpPr/>
          <p:nvPr/>
        </p:nvSpPr>
        <p:spPr>
          <a:xfrm>
            <a:off x="2295483" y="4912876"/>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Parotiditis. Medellín, a Período epidemiológico 3 acumulado, años 2021-2023.</a:t>
            </a:r>
            <a:endParaRPr sz="1100">
              <a:solidFill>
                <a:schemeClr val="dk1"/>
              </a:solidFill>
              <a:latin typeface="Arial Narrow"/>
              <a:ea typeface="Arial Narrow"/>
              <a:cs typeface="Arial Narrow"/>
              <a:sym typeface="Arial Narrow"/>
            </a:endParaRPr>
          </a:p>
        </p:txBody>
      </p:sp>
      <p:grpSp>
        <p:nvGrpSpPr>
          <p:cNvPr id="333" name="Google Shape;333;p8"/>
          <p:cNvGrpSpPr/>
          <p:nvPr/>
        </p:nvGrpSpPr>
        <p:grpSpPr>
          <a:xfrm>
            <a:off x="2448322" y="74775"/>
            <a:ext cx="3446504" cy="276999"/>
            <a:chOff x="2448322" y="74775"/>
            <a:chExt cx="3446504" cy="276999"/>
          </a:xfrm>
        </p:grpSpPr>
        <p:sp>
          <p:nvSpPr>
            <p:cNvPr id="334" name="Google Shape;334;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35" name="Google Shape;335;p8"/>
            <p:cNvCxnSpPr>
              <a:stCxn id="33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36" name="Google Shape;336;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337" name="Google Shape;337;p8"/>
          <p:cNvSpPr/>
          <p:nvPr/>
        </p:nvSpPr>
        <p:spPr>
          <a:xfrm>
            <a:off x="-31635" y="54992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8" name="Google Shape;338;p8"/>
          <p:cNvGrpSpPr/>
          <p:nvPr/>
        </p:nvGrpSpPr>
        <p:grpSpPr>
          <a:xfrm>
            <a:off x="5114767" y="5635532"/>
            <a:ext cx="3446504" cy="276999"/>
            <a:chOff x="2448322" y="74775"/>
            <a:chExt cx="3446504" cy="276999"/>
          </a:xfrm>
        </p:grpSpPr>
        <p:sp>
          <p:nvSpPr>
            <p:cNvPr id="339" name="Google Shape;339;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40" name="Google Shape;340;p8"/>
            <p:cNvCxnSpPr>
              <a:stCxn id="3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41" name="Google Shape;341;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342" name="Google Shape;342;p8"/>
          <p:cNvSpPr txBox="1"/>
          <p:nvPr/>
        </p:nvSpPr>
        <p:spPr>
          <a:xfrm>
            <a:off x="4869555" y="6070903"/>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343" name="Google Shape;343;p8"/>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344" name="Google Shape;344;p8"/>
          <p:cNvCxnSpPr/>
          <p:nvPr/>
        </p:nvCxnSpPr>
        <p:spPr>
          <a:xfrm rot="10800000">
            <a:off x="4959641" y="6977751"/>
            <a:ext cx="2259337" cy="0"/>
          </a:xfrm>
          <a:prstGeom prst="straightConnector1">
            <a:avLst/>
          </a:prstGeom>
          <a:noFill/>
          <a:ln w="9525" cap="flat" cmpd="sng">
            <a:solidFill>
              <a:srgbClr val="002060"/>
            </a:solidFill>
            <a:prstDash val="solid"/>
            <a:round/>
            <a:headEnd type="none" w="sm" len="sm"/>
            <a:tailEnd type="oval" w="med" len="med"/>
          </a:ln>
        </p:spPr>
      </p:cxnSp>
      <p:sp>
        <p:nvSpPr>
          <p:cNvPr id="345" name="Google Shape;345;p8"/>
          <p:cNvSpPr txBox="1"/>
          <p:nvPr/>
        </p:nvSpPr>
        <p:spPr>
          <a:xfrm>
            <a:off x="5401300" y="6412570"/>
            <a:ext cx="118974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3,91*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104 casos</a:t>
            </a:r>
            <a:endParaRPr sz="1400" b="1">
              <a:solidFill>
                <a:schemeClr val="dk1"/>
              </a:solidFill>
              <a:latin typeface="Arial Narrow"/>
              <a:ea typeface="Arial Narrow"/>
              <a:cs typeface="Arial Narrow"/>
              <a:sym typeface="Arial Narrow"/>
            </a:endParaRPr>
          </a:p>
        </p:txBody>
      </p:sp>
      <p:sp>
        <p:nvSpPr>
          <p:cNvPr id="346" name="Google Shape;346;p8"/>
          <p:cNvSpPr txBox="1"/>
          <p:nvPr/>
        </p:nvSpPr>
        <p:spPr>
          <a:xfrm>
            <a:off x="4712465" y="798279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347" name="Google Shape;347;p8"/>
          <p:cNvSpPr txBox="1"/>
          <p:nvPr/>
        </p:nvSpPr>
        <p:spPr>
          <a:xfrm>
            <a:off x="5642590" y="8275018"/>
            <a:ext cx="75854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brotes</a:t>
            </a:r>
            <a:endParaRPr sz="1400" b="1">
              <a:solidFill>
                <a:schemeClr val="dk1"/>
              </a:solidFill>
              <a:latin typeface="Arial Narrow"/>
              <a:ea typeface="Arial Narrow"/>
              <a:cs typeface="Arial Narrow"/>
              <a:sym typeface="Arial Narrow"/>
            </a:endParaRPr>
          </a:p>
        </p:txBody>
      </p:sp>
      <p:sp>
        <p:nvSpPr>
          <p:cNvPr id="348" name="Google Shape;348;p8"/>
          <p:cNvSpPr txBox="1"/>
          <p:nvPr/>
        </p:nvSpPr>
        <p:spPr>
          <a:xfrm>
            <a:off x="4722604" y="7014239"/>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349" name="Google Shape;349;p8"/>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350" name="Google Shape;350;p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8</a:t>
            </a:r>
            <a:endParaRPr sz="1050" b="1">
              <a:solidFill>
                <a:schemeClr val="dk1"/>
              </a:solidFill>
              <a:latin typeface="Arial Narrow"/>
              <a:ea typeface="Arial Narrow"/>
              <a:cs typeface="Arial Narrow"/>
              <a:sym typeface="Arial Narrow"/>
            </a:endParaRPr>
          </a:p>
        </p:txBody>
      </p:sp>
      <p:sp>
        <p:nvSpPr>
          <p:cNvPr id="351" name="Google Shape;351;p8"/>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Parotiditis</a:t>
            </a:r>
            <a:endParaRPr sz="2400" b="1">
              <a:solidFill>
                <a:srgbClr val="C00000"/>
              </a:solidFill>
              <a:latin typeface="Arial Narrow"/>
              <a:ea typeface="Arial Narrow"/>
              <a:cs typeface="Arial Narrow"/>
              <a:sym typeface="Arial Narrow"/>
            </a:endParaRPr>
          </a:p>
        </p:txBody>
      </p:sp>
      <p:sp>
        <p:nvSpPr>
          <p:cNvPr id="352" name="Google Shape;352;p8"/>
          <p:cNvSpPr txBox="1"/>
          <p:nvPr/>
        </p:nvSpPr>
        <p:spPr>
          <a:xfrm>
            <a:off x="5627820" y="7420568"/>
            <a:ext cx="118974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14,4*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17 casos</a:t>
            </a:r>
            <a:endParaRPr sz="1400" b="1">
              <a:solidFill>
                <a:schemeClr val="dk1"/>
              </a:solidFill>
              <a:latin typeface="Arial Narrow"/>
              <a:ea typeface="Arial Narrow"/>
              <a:cs typeface="Arial Narrow"/>
              <a:sym typeface="Arial Narrow"/>
            </a:endParaRPr>
          </a:p>
        </p:txBody>
      </p:sp>
      <p:sp>
        <p:nvSpPr>
          <p:cNvPr id="353" name="Google Shape;353;p8"/>
          <p:cNvSpPr/>
          <p:nvPr/>
        </p:nvSpPr>
        <p:spPr>
          <a:xfrm>
            <a:off x="-14673" y="8567406"/>
            <a:ext cx="47271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Parotiditis. Medellín, a Período epidemiológico 3 acumulado  de 2023 </a:t>
            </a:r>
            <a:endParaRPr sz="1100">
              <a:solidFill>
                <a:schemeClr val="dk1"/>
              </a:solidFill>
              <a:latin typeface="Arial Narrow"/>
              <a:ea typeface="Arial Narrow"/>
              <a:cs typeface="Arial Narrow"/>
              <a:sym typeface="Arial Narrow"/>
            </a:endParaRPr>
          </a:p>
        </p:txBody>
      </p:sp>
      <p:grpSp>
        <p:nvGrpSpPr>
          <p:cNvPr id="354" name="Google Shape;354;p8"/>
          <p:cNvGrpSpPr/>
          <p:nvPr/>
        </p:nvGrpSpPr>
        <p:grpSpPr>
          <a:xfrm>
            <a:off x="277404" y="5621632"/>
            <a:ext cx="3446504" cy="276999"/>
            <a:chOff x="2448322" y="74775"/>
            <a:chExt cx="3446504" cy="276999"/>
          </a:xfrm>
        </p:grpSpPr>
        <p:sp>
          <p:nvSpPr>
            <p:cNvPr id="355" name="Google Shape;355;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56" name="Google Shape;356;p8"/>
            <p:cNvCxnSpPr>
              <a:stCxn id="35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57" name="Google Shape;357;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pic>
        <p:nvPicPr>
          <p:cNvPr id="358" name="Google Shape;358;p8"/>
          <p:cNvPicPr preferRelativeResize="0"/>
          <p:nvPr/>
        </p:nvPicPr>
        <p:blipFill rotWithShape="1">
          <a:blip r:embed="rId6">
            <a:alphaModFix/>
          </a:blip>
          <a:srcRect/>
          <a:stretch/>
        </p:blipFill>
        <p:spPr>
          <a:xfrm>
            <a:off x="53621" y="6066402"/>
            <a:ext cx="4402473" cy="2501004"/>
          </a:xfrm>
          <a:prstGeom prst="rect">
            <a:avLst/>
          </a:prstGeom>
          <a:noFill/>
          <a:ln>
            <a:noFill/>
          </a:ln>
        </p:spPr>
      </p:pic>
      <p:pic>
        <p:nvPicPr>
          <p:cNvPr id="359" name="Google Shape;359;p8"/>
          <p:cNvPicPr preferRelativeResize="0"/>
          <p:nvPr/>
        </p:nvPicPr>
        <p:blipFill rotWithShape="1">
          <a:blip r:embed="rId7">
            <a:alphaModFix/>
          </a:blip>
          <a:srcRect/>
          <a:stretch/>
        </p:blipFill>
        <p:spPr>
          <a:xfrm>
            <a:off x="2203530" y="359405"/>
            <a:ext cx="4970828" cy="1800641"/>
          </a:xfrm>
          <a:prstGeom prst="rect">
            <a:avLst/>
          </a:prstGeom>
          <a:noFill/>
          <a:ln>
            <a:noFill/>
          </a:ln>
        </p:spPr>
      </p:pic>
      <p:pic>
        <p:nvPicPr>
          <p:cNvPr id="360" name="Google Shape;360;p8"/>
          <p:cNvPicPr preferRelativeResize="0"/>
          <p:nvPr/>
        </p:nvPicPr>
        <p:blipFill rotWithShape="1">
          <a:blip r:embed="rId8">
            <a:alphaModFix/>
          </a:blip>
          <a:srcRect/>
          <a:stretch/>
        </p:blipFill>
        <p:spPr>
          <a:xfrm>
            <a:off x="2100854" y="2842717"/>
            <a:ext cx="5107739" cy="20093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9"/>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6" name="Google Shape;366;p9"/>
          <p:cNvGrpSpPr/>
          <p:nvPr/>
        </p:nvGrpSpPr>
        <p:grpSpPr>
          <a:xfrm>
            <a:off x="277404" y="137149"/>
            <a:ext cx="3446504" cy="276999"/>
            <a:chOff x="2448322" y="74775"/>
            <a:chExt cx="3446504" cy="276999"/>
          </a:xfrm>
        </p:grpSpPr>
        <p:sp>
          <p:nvSpPr>
            <p:cNvPr id="367" name="Google Shape;367;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68" name="Google Shape;368;p9"/>
            <p:cNvCxnSpPr>
              <a:stCxn id="36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69" name="Google Shape;369;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370" name="Google Shape;370;p9"/>
          <p:cNvSpPr/>
          <p:nvPr/>
        </p:nvSpPr>
        <p:spPr>
          <a:xfrm>
            <a:off x="0" y="25589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71" name="Google Shape;371;p9"/>
          <p:cNvGrpSpPr/>
          <p:nvPr/>
        </p:nvGrpSpPr>
        <p:grpSpPr>
          <a:xfrm>
            <a:off x="277404" y="2672512"/>
            <a:ext cx="3446504" cy="276999"/>
            <a:chOff x="2448322" y="74775"/>
            <a:chExt cx="3446504" cy="276999"/>
          </a:xfrm>
        </p:grpSpPr>
        <p:sp>
          <p:nvSpPr>
            <p:cNvPr id="372" name="Google Shape;372;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73" name="Google Shape;373;p9"/>
            <p:cNvCxnSpPr>
              <a:stCxn id="37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74" name="Google Shape;374;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a:t>
              </a:r>
              <a:endParaRPr sz="1200" b="1">
                <a:solidFill>
                  <a:schemeClr val="dk1"/>
                </a:solidFill>
                <a:latin typeface="Arial Narrow"/>
                <a:ea typeface="Arial Narrow"/>
                <a:cs typeface="Arial Narrow"/>
                <a:sym typeface="Arial Narrow"/>
              </a:endParaRPr>
            </a:p>
          </p:txBody>
        </p:sp>
      </p:grpSp>
      <p:pic>
        <p:nvPicPr>
          <p:cNvPr id="375" name="Google Shape;375;p9"/>
          <p:cNvPicPr preferRelativeResize="0"/>
          <p:nvPr/>
        </p:nvPicPr>
        <p:blipFill rotWithShape="1">
          <a:blip r:embed="rId3">
            <a:alphaModFix/>
          </a:blip>
          <a:srcRect/>
          <a:stretch/>
        </p:blipFill>
        <p:spPr>
          <a:xfrm>
            <a:off x="1815885" y="4647216"/>
            <a:ext cx="3221992" cy="421863"/>
          </a:xfrm>
          <a:prstGeom prst="roundRect">
            <a:avLst>
              <a:gd name="adj" fmla="val 8594"/>
            </a:avLst>
          </a:prstGeom>
          <a:solidFill>
            <a:srgbClr val="ECECEC"/>
          </a:solidFill>
          <a:ln>
            <a:noFill/>
          </a:ln>
          <a:effectLst>
            <a:reflection stA="38000" endPos="28000" dist="5000" dir="5400000" sy="-100000" algn="bl" rotWithShape="0"/>
          </a:effectLst>
        </p:spPr>
      </p:pic>
      <p:sp>
        <p:nvSpPr>
          <p:cNvPr id="376" name="Google Shape;376;p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9</a:t>
            </a:r>
            <a:endParaRPr sz="1050" b="1">
              <a:solidFill>
                <a:schemeClr val="dk1"/>
              </a:solidFill>
              <a:latin typeface="Arial Narrow"/>
              <a:ea typeface="Arial Narrow"/>
              <a:cs typeface="Arial Narrow"/>
              <a:sym typeface="Arial Narrow"/>
            </a:endParaRPr>
          </a:p>
        </p:txBody>
      </p:sp>
      <p:grpSp>
        <p:nvGrpSpPr>
          <p:cNvPr id="377" name="Google Shape;377;p9"/>
          <p:cNvGrpSpPr/>
          <p:nvPr/>
        </p:nvGrpSpPr>
        <p:grpSpPr>
          <a:xfrm>
            <a:off x="-143966" y="830792"/>
            <a:ext cx="1258607" cy="1651732"/>
            <a:chOff x="-143966" y="539552"/>
            <a:chExt cx="1258607" cy="1651732"/>
          </a:xfrm>
        </p:grpSpPr>
        <p:pic>
          <p:nvPicPr>
            <p:cNvPr id="378" name="Google Shape;378;p9"/>
            <p:cNvPicPr preferRelativeResize="0"/>
            <p:nvPr/>
          </p:nvPicPr>
          <p:blipFill rotWithShape="1">
            <a:blip r:embed="rId4">
              <a:alphaModFix/>
            </a:blip>
            <a:srcRect r="85225"/>
            <a:stretch/>
          </p:blipFill>
          <p:spPr>
            <a:xfrm>
              <a:off x="148822" y="539552"/>
              <a:ext cx="702032" cy="850900"/>
            </a:xfrm>
            <a:prstGeom prst="rect">
              <a:avLst/>
            </a:prstGeom>
            <a:noFill/>
            <a:ln>
              <a:noFill/>
            </a:ln>
          </p:spPr>
        </p:pic>
        <p:sp>
          <p:nvSpPr>
            <p:cNvPr id="379" name="Google Shape;379;p9"/>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43,2%</a:t>
              </a:r>
              <a:endParaRPr sz="1600" b="1">
                <a:solidFill>
                  <a:schemeClr val="dk1"/>
                </a:solidFill>
                <a:latin typeface="Arial Narrow"/>
                <a:ea typeface="Arial Narrow"/>
                <a:cs typeface="Arial Narrow"/>
                <a:sym typeface="Arial Narrow"/>
              </a:endParaRPr>
            </a:p>
          </p:txBody>
        </p:sp>
        <p:sp>
          <p:nvSpPr>
            <p:cNvPr id="380" name="Google Shape;380;p9"/>
            <p:cNvSpPr txBox="1"/>
            <p:nvPr/>
          </p:nvSpPr>
          <p:spPr>
            <a:xfrm>
              <a:off x="-143966" y="191428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45  Casos</a:t>
              </a:r>
              <a:endParaRPr sz="1200" b="1">
                <a:solidFill>
                  <a:schemeClr val="dk1"/>
                </a:solidFill>
                <a:latin typeface="Arial Narrow"/>
                <a:ea typeface="Arial Narrow"/>
                <a:cs typeface="Arial Narrow"/>
                <a:sym typeface="Arial Narrow"/>
              </a:endParaRPr>
            </a:p>
          </p:txBody>
        </p:sp>
        <p:sp>
          <p:nvSpPr>
            <p:cNvPr id="381" name="Google Shape;381;p9"/>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382" name="Google Shape;382;p9"/>
          <p:cNvGrpSpPr/>
          <p:nvPr/>
        </p:nvGrpSpPr>
        <p:grpSpPr>
          <a:xfrm>
            <a:off x="949682" y="892966"/>
            <a:ext cx="1282616" cy="1594010"/>
            <a:chOff x="767312" y="601726"/>
            <a:chExt cx="1282616" cy="1594010"/>
          </a:xfrm>
        </p:grpSpPr>
        <p:sp>
          <p:nvSpPr>
            <p:cNvPr id="383" name="Google Shape;383;p9"/>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56,8%</a:t>
              </a:r>
              <a:endParaRPr sz="1600" b="1">
                <a:solidFill>
                  <a:schemeClr val="dk1"/>
                </a:solidFill>
                <a:latin typeface="Arial Narrow"/>
                <a:ea typeface="Arial Narrow"/>
                <a:cs typeface="Arial Narrow"/>
                <a:sym typeface="Arial Narrow"/>
              </a:endParaRPr>
            </a:p>
          </p:txBody>
        </p:sp>
        <p:sp>
          <p:nvSpPr>
            <p:cNvPr id="384" name="Google Shape;384;p9"/>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59  Casos</a:t>
              </a:r>
              <a:endParaRPr sz="1200" b="1">
                <a:solidFill>
                  <a:schemeClr val="dk1"/>
                </a:solidFill>
                <a:latin typeface="Arial Narrow"/>
                <a:ea typeface="Arial Narrow"/>
                <a:cs typeface="Arial Narrow"/>
                <a:sym typeface="Arial Narrow"/>
              </a:endParaRPr>
            </a:p>
          </p:txBody>
        </p:sp>
        <p:pic>
          <p:nvPicPr>
            <p:cNvPr id="385" name="Google Shape;385;p9"/>
            <p:cNvPicPr preferRelativeResize="0"/>
            <p:nvPr/>
          </p:nvPicPr>
          <p:blipFill rotWithShape="1">
            <a:blip r:embed="rId4">
              <a:alphaModFix/>
            </a:blip>
            <a:srcRect l="30557" r="55507"/>
            <a:stretch/>
          </p:blipFill>
          <p:spPr>
            <a:xfrm>
              <a:off x="1052788" y="601726"/>
              <a:ext cx="662151" cy="850900"/>
            </a:xfrm>
            <a:prstGeom prst="rect">
              <a:avLst/>
            </a:prstGeom>
            <a:noFill/>
            <a:ln>
              <a:noFill/>
            </a:ln>
          </p:spPr>
        </p:pic>
        <p:sp>
          <p:nvSpPr>
            <p:cNvPr id="386" name="Google Shape;386;p9"/>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387" name="Google Shape;387;p9"/>
          <p:cNvGrpSpPr/>
          <p:nvPr/>
        </p:nvGrpSpPr>
        <p:grpSpPr>
          <a:xfrm>
            <a:off x="1944266" y="828222"/>
            <a:ext cx="1414263" cy="1638535"/>
            <a:chOff x="1700534" y="536982"/>
            <a:chExt cx="1414263" cy="1638535"/>
          </a:xfrm>
        </p:grpSpPr>
        <p:sp>
          <p:nvSpPr>
            <p:cNvPr id="388" name="Google Shape;388;p9"/>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0,96%</a:t>
              </a:r>
              <a:endParaRPr sz="1600" b="1">
                <a:solidFill>
                  <a:schemeClr val="dk1"/>
                </a:solidFill>
                <a:latin typeface="Arial Narrow"/>
                <a:ea typeface="Arial Narrow"/>
                <a:cs typeface="Arial Narrow"/>
                <a:sym typeface="Arial Narrow"/>
              </a:endParaRPr>
            </a:p>
          </p:txBody>
        </p:sp>
        <p:pic>
          <p:nvPicPr>
            <p:cNvPr id="389" name="Google Shape;389;p9"/>
            <p:cNvPicPr preferRelativeResize="0"/>
            <p:nvPr/>
          </p:nvPicPr>
          <p:blipFill rotWithShape="1">
            <a:blip r:embed="rId4">
              <a:alphaModFix/>
            </a:blip>
            <a:srcRect l="59204" r="26197"/>
            <a:stretch/>
          </p:blipFill>
          <p:spPr>
            <a:xfrm>
              <a:off x="2088282" y="536982"/>
              <a:ext cx="693683" cy="850900"/>
            </a:xfrm>
            <a:prstGeom prst="rect">
              <a:avLst/>
            </a:prstGeom>
            <a:noFill/>
            <a:ln>
              <a:noFill/>
            </a:ln>
          </p:spPr>
        </p:pic>
        <p:sp>
          <p:nvSpPr>
            <p:cNvPr id="390" name="Google Shape;390;p9"/>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391" name="Google Shape;391;p9"/>
            <p:cNvSpPr txBox="1"/>
            <p:nvPr/>
          </p:nvSpPr>
          <p:spPr>
            <a:xfrm>
              <a:off x="1792861" y="18985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b="1">
                <a:solidFill>
                  <a:schemeClr val="dk1"/>
                </a:solidFill>
                <a:latin typeface="Arial Narrow"/>
                <a:ea typeface="Arial Narrow"/>
                <a:cs typeface="Arial Narrow"/>
                <a:sym typeface="Arial Narrow"/>
              </a:endParaRPr>
            </a:p>
          </p:txBody>
        </p:sp>
      </p:grpSp>
      <p:grpSp>
        <p:nvGrpSpPr>
          <p:cNvPr id="392" name="Google Shape;392;p9"/>
          <p:cNvGrpSpPr/>
          <p:nvPr/>
        </p:nvGrpSpPr>
        <p:grpSpPr>
          <a:xfrm>
            <a:off x="3105668" y="865888"/>
            <a:ext cx="1246394" cy="1621088"/>
            <a:chOff x="2858112" y="554428"/>
            <a:chExt cx="1246394" cy="1621088"/>
          </a:xfrm>
        </p:grpSpPr>
        <p:sp>
          <p:nvSpPr>
            <p:cNvPr id="393" name="Google Shape;393;p9"/>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394" name="Google Shape;394;p9"/>
            <p:cNvGrpSpPr/>
            <p:nvPr/>
          </p:nvGrpSpPr>
          <p:grpSpPr>
            <a:xfrm>
              <a:off x="2874899" y="554428"/>
              <a:ext cx="1229607" cy="1621088"/>
              <a:chOff x="2850938" y="554428"/>
              <a:chExt cx="1229607" cy="1621088"/>
            </a:xfrm>
          </p:grpSpPr>
          <p:sp>
            <p:nvSpPr>
              <p:cNvPr id="395" name="Google Shape;395;p9"/>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396" name="Google Shape;396;p9"/>
              <p:cNvPicPr preferRelativeResize="0"/>
              <p:nvPr/>
            </p:nvPicPr>
            <p:blipFill rotWithShape="1">
              <a:blip r:embed="rId4">
                <a:alphaModFix/>
              </a:blip>
              <a:srcRect l="87297"/>
              <a:stretch/>
            </p:blipFill>
            <p:spPr>
              <a:xfrm>
                <a:off x="3155364" y="554428"/>
                <a:ext cx="603573" cy="850900"/>
              </a:xfrm>
              <a:prstGeom prst="rect">
                <a:avLst/>
              </a:prstGeom>
              <a:noFill/>
              <a:ln>
                <a:noFill/>
              </a:ln>
            </p:spPr>
          </p:pic>
          <p:sp>
            <p:nvSpPr>
              <p:cNvPr id="397" name="Google Shape;397;p9"/>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398" name="Google Shape;398;p9"/>
          <p:cNvGrpSpPr/>
          <p:nvPr/>
        </p:nvGrpSpPr>
        <p:grpSpPr>
          <a:xfrm>
            <a:off x="5622828" y="842667"/>
            <a:ext cx="1610597" cy="1615816"/>
            <a:chOff x="5622828" y="551427"/>
            <a:chExt cx="1610597" cy="1615816"/>
          </a:xfrm>
        </p:grpSpPr>
        <p:pic>
          <p:nvPicPr>
            <p:cNvPr id="399" name="Google Shape;399;p9"/>
            <p:cNvPicPr preferRelativeResize="0"/>
            <p:nvPr/>
          </p:nvPicPr>
          <p:blipFill rotWithShape="1">
            <a:blip r:embed="rId5">
              <a:alphaModFix/>
            </a:blip>
            <a:srcRect l="58247"/>
            <a:stretch/>
          </p:blipFill>
          <p:spPr>
            <a:xfrm>
              <a:off x="5915945" y="551427"/>
              <a:ext cx="924865" cy="830657"/>
            </a:xfrm>
            <a:prstGeom prst="rect">
              <a:avLst/>
            </a:prstGeom>
            <a:noFill/>
            <a:ln>
              <a:noFill/>
            </a:ln>
          </p:spPr>
        </p:pic>
        <p:sp>
          <p:nvSpPr>
            <p:cNvPr id="400" name="Google Shape;400;p9"/>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sp>
          <p:nvSpPr>
            <p:cNvPr id="401" name="Google Shape;401;p9"/>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402" name="Google Shape;402;p9"/>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403" name="Google Shape;403;p9"/>
          <p:cNvGrpSpPr/>
          <p:nvPr/>
        </p:nvGrpSpPr>
        <p:grpSpPr>
          <a:xfrm>
            <a:off x="4188447" y="974808"/>
            <a:ext cx="1610597" cy="1516901"/>
            <a:chOff x="4078085" y="683568"/>
            <a:chExt cx="1610597" cy="1516901"/>
          </a:xfrm>
        </p:grpSpPr>
        <p:pic>
          <p:nvPicPr>
            <p:cNvPr id="404" name="Google Shape;404;p9"/>
            <p:cNvPicPr preferRelativeResize="0"/>
            <p:nvPr/>
          </p:nvPicPr>
          <p:blipFill rotWithShape="1">
            <a:blip r:embed="rId5">
              <a:alphaModFix/>
            </a:blip>
            <a:srcRect r="48966"/>
            <a:stretch/>
          </p:blipFill>
          <p:spPr>
            <a:xfrm>
              <a:off x="4361548" y="683568"/>
              <a:ext cx="1039102" cy="763541"/>
            </a:xfrm>
            <a:prstGeom prst="rect">
              <a:avLst/>
            </a:prstGeom>
            <a:noFill/>
            <a:ln>
              <a:noFill/>
            </a:ln>
          </p:spPr>
        </p:pic>
        <p:sp>
          <p:nvSpPr>
            <p:cNvPr id="405" name="Google Shape;405;p9"/>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406" name="Google Shape;406;p9"/>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407" name="Google Shape;407;p9"/>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408" name="Google Shape;408;p9"/>
          <p:cNvSpPr/>
          <p:nvPr/>
        </p:nvSpPr>
        <p:spPr>
          <a:xfrm>
            <a:off x="-6899" y="673529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09" name="Google Shape;409;p9"/>
          <p:cNvGrpSpPr/>
          <p:nvPr/>
        </p:nvGrpSpPr>
        <p:grpSpPr>
          <a:xfrm>
            <a:off x="185139" y="6800182"/>
            <a:ext cx="3446504" cy="276999"/>
            <a:chOff x="2448322" y="33831"/>
            <a:chExt cx="3446504" cy="276999"/>
          </a:xfrm>
        </p:grpSpPr>
        <p:sp>
          <p:nvSpPr>
            <p:cNvPr id="410" name="Google Shape;410;p9"/>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11" name="Google Shape;411;p9"/>
            <p:cNvCxnSpPr>
              <a:stCxn id="410"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412" name="Google Shape;412;p9"/>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413" name="Google Shape;413;p9"/>
          <p:cNvSpPr txBox="1"/>
          <p:nvPr/>
        </p:nvSpPr>
        <p:spPr>
          <a:xfrm>
            <a:off x="50" y="7118125"/>
            <a:ext cx="7137386" cy="16004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29%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8, no se identificaron brotes por este EISP.</a:t>
            </a:r>
            <a:endParaRPr sz="1400">
              <a:solidFill>
                <a:schemeClr val="dk1"/>
              </a:solidFill>
              <a:latin typeface="Arial Narrow"/>
              <a:ea typeface="Arial Narrow"/>
              <a:cs typeface="Arial Narrow"/>
              <a:sym typeface="Arial Narrow"/>
            </a:endParaRPr>
          </a:p>
        </p:txBody>
      </p:sp>
      <p:grpSp>
        <p:nvGrpSpPr>
          <p:cNvPr id="414" name="Google Shape;414;p9"/>
          <p:cNvGrpSpPr/>
          <p:nvPr/>
        </p:nvGrpSpPr>
        <p:grpSpPr>
          <a:xfrm>
            <a:off x="1578750" y="3083205"/>
            <a:ext cx="3902887" cy="3527216"/>
            <a:chOff x="1585649" y="587"/>
            <a:chExt cx="3902887" cy="3527216"/>
          </a:xfrm>
        </p:grpSpPr>
        <p:sp>
          <p:nvSpPr>
            <p:cNvPr id="415" name="Google Shape;415;p9"/>
            <p:cNvSpPr/>
            <p:nvPr/>
          </p:nvSpPr>
          <p:spPr>
            <a:xfrm>
              <a:off x="2813813" y="587"/>
              <a:ext cx="1408240" cy="617436"/>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txBox="1"/>
            <p:nvPr/>
          </p:nvSpPr>
          <p:spPr>
            <a:xfrm>
              <a:off x="2843954" y="3072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19%</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20 casos</a:t>
              </a:r>
              <a:endParaRPr sz="1200" b="1">
                <a:solidFill>
                  <a:schemeClr val="lt1"/>
                </a:solidFill>
                <a:latin typeface="Arial Narrow"/>
                <a:ea typeface="Arial Narrow"/>
                <a:cs typeface="Arial Narrow"/>
                <a:sym typeface="Arial Narrow"/>
              </a:endParaRPr>
            </a:p>
          </p:txBody>
        </p:sp>
        <p:sp>
          <p:nvSpPr>
            <p:cNvPr id="417" name="Google Shape;417;p9"/>
            <p:cNvSpPr/>
            <p:nvPr/>
          </p:nvSpPr>
          <p:spPr>
            <a:xfrm>
              <a:off x="2063043" y="309305"/>
              <a:ext cx="2909780" cy="2909780"/>
            </a:xfrm>
            <a:custGeom>
              <a:avLst/>
              <a:gdLst/>
              <a:ahLst/>
              <a:cxnLst/>
              <a:rect l="l" t="t" r="r" b="b"/>
              <a:pathLst>
                <a:path w="120000" h="120000" extrusionOk="0">
                  <a:moveTo>
                    <a:pt x="91851" y="9152"/>
                  </a:moveTo>
                  <a:lnTo>
                    <a:pt x="91851" y="9152"/>
                  </a:lnTo>
                  <a:cubicBezTo>
                    <a:pt x="94635" y="10896"/>
                    <a:pt x="97270" y="12865"/>
                    <a:pt x="99731" y="15040"/>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4067273" y="728032"/>
              <a:ext cx="1421263" cy="617436"/>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txBox="1"/>
            <p:nvPr/>
          </p:nvSpPr>
          <p:spPr>
            <a:xfrm>
              <a:off x="4097414" y="758173"/>
              <a:ext cx="136098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13%</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14 casos</a:t>
              </a:r>
              <a:endParaRPr sz="1200" b="1">
                <a:solidFill>
                  <a:schemeClr val="lt1"/>
                </a:solidFill>
                <a:latin typeface="Arial Narrow"/>
                <a:ea typeface="Arial Narrow"/>
                <a:cs typeface="Arial Narrow"/>
                <a:sym typeface="Arial Narrow"/>
              </a:endParaRPr>
            </a:p>
          </p:txBody>
        </p:sp>
        <p:sp>
          <p:nvSpPr>
            <p:cNvPr id="420" name="Google Shape;420;p9"/>
            <p:cNvSpPr/>
            <p:nvPr/>
          </p:nvSpPr>
          <p:spPr>
            <a:xfrm>
              <a:off x="2063043" y="309305"/>
              <a:ext cx="2909780" cy="2909780"/>
            </a:xfrm>
            <a:custGeom>
              <a:avLst/>
              <a:gdLst/>
              <a:ahLst/>
              <a:cxnLst/>
              <a:rect l="l" t="t" r="r" b="b"/>
              <a:pathLst>
                <a:path w="120000" h="120000" extrusionOk="0">
                  <a:moveTo>
                    <a:pt x="119065" y="49446"/>
                  </a:moveTo>
                  <a:cubicBezTo>
                    <a:pt x="120312" y="56426"/>
                    <a:pt x="120312" y="63573"/>
                    <a:pt x="119065" y="70553"/>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4148865" y="2182922"/>
              <a:ext cx="1258080" cy="617436"/>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txBox="1"/>
            <p:nvPr/>
          </p:nvSpPr>
          <p:spPr>
            <a:xfrm>
              <a:off x="4179006" y="2213063"/>
              <a:ext cx="119779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3%</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3 casos</a:t>
              </a:r>
              <a:endParaRPr sz="1200" b="1">
                <a:solidFill>
                  <a:schemeClr val="lt1"/>
                </a:solidFill>
                <a:latin typeface="Arial Narrow"/>
                <a:ea typeface="Arial Narrow"/>
                <a:cs typeface="Arial Narrow"/>
                <a:sym typeface="Arial Narrow"/>
              </a:endParaRPr>
            </a:p>
          </p:txBody>
        </p:sp>
        <p:sp>
          <p:nvSpPr>
            <p:cNvPr id="423" name="Google Shape;423;p9"/>
            <p:cNvSpPr/>
            <p:nvPr/>
          </p:nvSpPr>
          <p:spPr>
            <a:xfrm>
              <a:off x="2063043" y="309305"/>
              <a:ext cx="2909780" cy="2909780"/>
            </a:xfrm>
            <a:custGeom>
              <a:avLst/>
              <a:gdLst/>
              <a:ahLst/>
              <a:cxnLst/>
              <a:rect l="l" t="t" r="r" b="b"/>
              <a:pathLst>
                <a:path w="120000" h="120000" extrusionOk="0">
                  <a:moveTo>
                    <a:pt x="99732" y="104960"/>
                  </a:moveTo>
                  <a:cubicBezTo>
                    <a:pt x="97271" y="107135"/>
                    <a:pt x="94635" y="109104"/>
                    <a:pt x="91852" y="11084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2813813" y="2910367"/>
              <a:ext cx="1408240" cy="617436"/>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txBox="1"/>
            <p:nvPr/>
          </p:nvSpPr>
          <p:spPr>
            <a:xfrm>
              <a:off x="2843954" y="294050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7%</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7 casos</a:t>
              </a:r>
              <a:endParaRPr sz="1200" b="1">
                <a:solidFill>
                  <a:schemeClr val="lt1"/>
                </a:solidFill>
                <a:latin typeface="Arial Narrow"/>
                <a:ea typeface="Arial Narrow"/>
                <a:cs typeface="Arial Narrow"/>
                <a:sym typeface="Arial Narrow"/>
              </a:endParaRPr>
            </a:p>
          </p:txBody>
        </p:sp>
        <p:sp>
          <p:nvSpPr>
            <p:cNvPr id="426" name="Google Shape;426;p9"/>
            <p:cNvSpPr/>
            <p:nvPr/>
          </p:nvSpPr>
          <p:spPr>
            <a:xfrm>
              <a:off x="2063043" y="309305"/>
              <a:ext cx="2909780" cy="2909780"/>
            </a:xfrm>
            <a:custGeom>
              <a:avLst/>
              <a:gdLst/>
              <a:ahLst/>
              <a:cxnLst/>
              <a:rect l="l" t="t" r="r" b="b"/>
              <a:pathLst>
                <a:path w="120000" h="120000" extrusionOk="0">
                  <a:moveTo>
                    <a:pt x="28148" y="110848"/>
                  </a:moveTo>
                  <a:lnTo>
                    <a:pt x="28148" y="110848"/>
                  </a:lnTo>
                  <a:cubicBezTo>
                    <a:pt x="25364" y="109104"/>
                    <a:pt x="22729" y="107135"/>
                    <a:pt x="20268" y="104960"/>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1596055" y="2182922"/>
              <a:ext cx="1323813" cy="617436"/>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txBox="1"/>
            <p:nvPr/>
          </p:nvSpPr>
          <p:spPr>
            <a:xfrm>
              <a:off x="1626196" y="2213063"/>
              <a:ext cx="126353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43%</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45 casos</a:t>
              </a:r>
              <a:endParaRPr sz="1200" b="1">
                <a:solidFill>
                  <a:schemeClr val="lt1"/>
                </a:solidFill>
                <a:latin typeface="Arial Narrow"/>
                <a:ea typeface="Arial Narrow"/>
                <a:cs typeface="Arial Narrow"/>
                <a:sym typeface="Arial Narrow"/>
              </a:endParaRPr>
            </a:p>
          </p:txBody>
        </p:sp>
        <p:sp>
          <p:nvSpPr>
            <p:cNvPr id="429" name="Google Shape;429;p9"/>
            <p:cNvSpPr/>
            <p:nvPr/>
          </p:nvSpPr>
          <p:spPr>
            <a:xfrm>
              <a:off x="2063043" y="309305"/>
              <a:ext cx="2909780" cy="2909780"/>
            </a:xfrm>
            <a:custGeom>
              <a:avLst/>
              <a:gdLst/>
              <a:ahLst/>
              <a:cxnLst/>
              <a:rect l="l" t="t" r="r" b="b"/>
              <a:pathLst>
                <a:path w="120000" h="120000" extrusionOk="0">
                  <a:moveTo>
                    <a:pt x="935" y="70554"/>
                  </a:moveTo>
                  <a:cubicBezTo>
                    <a:pt x="-312" y="63574"/>
                    <a:pt x="-312" y="56427"/>
                    <a:pt x="935" y="49447"/>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1585649" y="728032"/>
              <a:ext cx="1344625" cy="617436"/>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txBox="1"/>
            <p:nvPr/>
          </p:nvSpPr>
          <p:spPr>
            <a:xfrm>
              <a:off x="1615790" y="758173"/>
              <a:ext cx="1284343"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14 %</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15 casos</a:t>
              </a:r>
              <a:endParaRPr sz="1200" b="1">
                <a:solidFill>
                  <a:schemeClr val="lt1"/>
                </a:solidFill>
                <a:latin typeface="Arial Narrow"/>
                <a:ea typeface="Arial Narrow"/>
                <a:cs typeface="Arial Narrow"/>
                <a:sym typeface="Arial Narrow"/>
              </a:endParaRPr>
            </a:p>
          </p:txBody>
        </p:sp>
        <p:sp>
          <p:nvSpPr>
            <p:cNvPr id="432" name="Google Shape;432;p9"/>
            <p:cNvSpPr/>
            <p:nvPr/>
          </p:nvSpPr>
          <p:spPr>
            <a:xfrm>
              <a:off x="2063043" y="309305"/>
              <a:ext cx="2909780" cy="2909780"/>
            </a:xfrm>
            <a:custGeom>
              <a:avLst/>
              <a:gdLst/>
              <a:ahLst/>
              <a:cxnLst/>
              <a:rect l="l" t="t" r="r" b="b"/>
              <a:pathLst>
                <a:path w="120000" h="120000" extrusionOk="0">
                  <a:moveTo>
                    <a:pt x="20268" y="15040"/>
                  </a:moveTo>
                  <a:lnTo>
                    <a:pt x="20268" y="15040"/>
                  </a:lnTo>
                  <a:cubicBezTo>
                    <a:pt x="22729" y="12865"/>
                    <a:pt x="25365" y="10896"/>
                    <a:pt x="28148" y="915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9"/>
          <p:cNvGrpSpPr/>
          <p:nvPr/>
        </p:nvGrpSpPr>
        <p:grpSpPr>
          <a:xfrm>
            <a:off x="144066" y="517803"/>
            <a:ext cx="1642872" cy="453798"/>
            <a:chOff x="402094" y="486270"/>
            <a:chExt cx="2369636" cy="453798"/>
          </a:xfrm>
        </p:grpSpPr>
        <p:sp>
          <p:nvSpPr>
            <p:cNvPr id="434" name="Google Shape;434;p9"/>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9"/>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436" name="Google Shape;436;p9"/>
          <p:cNvGrpSpPr/>
          <p:nvPr/>
        </p:nvGrpSpPr>
        <p:grpSpPr>
          <a:xfrm>
            <a:off x="2223152" y="513131"/>
            <a:ext cx="1809346" cy="436842"/>
            <a:chOff x="3060727" y="484500"/>
            <a:chExt cx="2369636" cy="436842"/>
          </a:xfrm>
        </p:grpSpPr>
        <p:sp>
          <p:nvSpPr>
            <p:cNvPr id="437" name="Google Shape;437;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9"/>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439" name="Google Shape;439;p9"/>
          <p:cNvGrpSpPr/>
          <p:nvPr/>
        </p:nvGrpSpPr>
        <p:grpSpPr>
          <a:xfrm>
            <a:off x="4573030" y="537991"/>
            <a:ext cx="2771836" cy="436842"/>
            <a:chOff x="2849287" y="484500"/>
            <a:chExt cx="2777877" cy="436842"/>
          </a:xfrm>
        </p:grpSpPr>
        <p:sp>
          <p:nvSpPr>
            <p:cNvPr id="440" name="Google Shape;440;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9"/>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10537</Words>
  <Application>Microsoft Office PowerPoint</Application>
  <PresentationFormat>Personalizado</PresentationFormat>
  <Paragraphs>2225</Paragraphs>
  <Slides>59</Slides>
  <Notes>59</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59</vt:i4>
      </vt:variant>
    </vt:vector>
  </HeadingPairs>
  <TitlesOfParts>
    <vt:vector size="66" baseType="lpstr">
      <vt:lpstr>Arial Narrow</vt:lpstr>
      <vt:lpstr>Times New Roman</vt:lpstr>
      <vt:lpstr>Arial</vt:lpstr>
      <vt:lpstr>Libre Franklin Black</vt:lpstr>
      <vt:lpstr>Calibri</vt:lpstr>
      <vt:lpstr>Tema de Office</vt:lpstr>
      <vt:lpstr>Office Theme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vt:lpstr>
      <vt:lpstr>Presentación de PowerPoint</vt:lpstr>
      <vt:lpstr>Hepatitis A</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Presentación de PowerPoint</vt:lpstr>
      <vt:lpstr>Presentación de PowerPoint</vt:lpstr>
      <vt:lpstr>Presentación de PowerPoint</vt:lpstr>
      <vt:lpstr>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Mortalidad materna- MM</vt:lpstr>
      <vt:lpstr>Morbilidad materna extrema - MME</vt:lpstr>
      <vt:lpstr>Mortalidad perinatal y neonatal tardía MPNNT</vt:lpstr>
      <vt:lpstr>Defectos congénitos</vt:lpstr>
      <vt:lpstr>Sífilis Gestacional SG</vt:lpstr>
      <vt:lpstr>Sífilis Congénita  SC</vt:lpstr>
      <vt:lpstr>Presentación de PowerPoint</vt:lpstr>
      <vt:lpstr>Presentación de PowerPoint</vt:lpstr>
      <vt:lpstr>Violencia de género, intrafamiliar y ataques con agentes químicos. </vt:lpstr>
      <vt:lpstr>Violencia No sexual: 341 Casos 47,2% del total</vt:lpstr>
      <vt:lpstr>Presentación de PowerPoint</vt:lpstr>
      <vt:lpstr>Violencia Sexual: 380 Casos 52,8% del total</vt:lpstr>
      <vt:lpstr>Cáncer de cuello uterino</vt:lpstr>
      <vt:lpstr>Presentación de PowerPoint</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1</cp:revision>
  <dcterms:created xsi:type="dcterms:W3CDTF">2019-03-11T16:04:20Z</dcterms:created>
  <dcterms:modified xsi:type="dcterms:W3CDTF">2023-10-18T23:44:13Z</dcterms:modified>
</cp:coreProperties>
</file>