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34.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37.xml" ContentType="application/vnd.openxmlformats-officedocument.presentationml.notesSlide+xml"/>
  <Override PartName="/ppt/charts/chart19.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0.xml" ContentType="application/vnd.openxmlformats-officedocument.presentationml.notesSlide+xml"/>
  <Override PartName="/ppt/charts/chart2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7200900" cy="9144000"/>
  <p:notesSz cx="7010400" cy="9296400"/>
  <p:embeddedFontLst>
    <p:embeddedFont>
      <p:font typeface="Arial Narrow" panose="020B0606020202030204" pitchFamily="3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Libre Franklin Black" pitchFamily="2" charset="0"/>
      <p:bold r:id="rId67"/>
      <p:boldItalic r:id="rId68"/>
    </p:embeddedFont>
    <p:embeddedFont>
      <p:font typeface="Roboto" panose="02000000000000000000" pitchFamily="2"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4660"/>
  </p:normalViewPr>
  <p:slideViewPr>
    <p:cSldViewPr snapToGrid="0">
      <p:cViewPr varScale="1">
        <p:scale>
          <a:sx n="63" d="100"/>
          <a:sy n="63" d="100"/>
        </p:scale>
        <p:origin x="2510"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PROPIA%20INTENTO%20DE%20SUICIDIO_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PROPIA%20INTENTO%20DE%20SUICIDIO_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PROPIA%20INTENTO%20DE%20SUICIDIO_2023%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VIH_2023%20para%20boletin.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sus\Documents\Medell&#237;n%202022\ETV\Dengue\BD%20Dengue%202023%20semana%20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sus\Documents\Medell&#237;n%202022\ETV\Dengue\BD%20Dengue%202023%20semana%2020.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2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PROPIA%20INTENTO%20DE%20SUICIDIO_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i&#769;odo%204\PLANTILLA%20PROPIA%20INTENTO%20DE%20SUICIDIO_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BCF1-4EDA-8E04-241EB2CE0B05}"/>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BCF1-4EDA-8E04-241EB2CE0B05}"/>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BCF1-4EDA-8E04-241EB2CE0B05}"/>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4</c:v>
                </c:pt>
                <c:pt idx="4">
                  <c:v>2</c:v>
                </c:pt>
                <c:pt idx="5">
                  <c:v>2</c:v>
                </c:pt>
                <c:pt idx="6">
                  <c:v>0</c:v>
                </c:pt>
                <c:pt idx="7">
                  <c:v>8</c:v>
                </c:pt>
                <c:pt idx="8">
                  <c:v>2</c:v>
                </c:pt>
                <c:pt idx="9">
                  <c:v>4</c:v>
                </c:pt>
                <c:pt idx="10">
                  <c:v>2</c:v>
                </c:pt>
                <c:pt idx="11">
                  <c:v>4</c:v>
                </c:pt>
                <c:pt idx="12">
                  <c:v>8</c:v>
                </c:pt>
                <c:pt idx="13">
                  <c:v>2</c:v>
                </c:pt>
                <c:pt idx="14">
                  <c:v>4</c:v>
                </c:pt>
                <c:pt idx="15">
                  <c:v>4</c:v>
                </c:pt>
              </c:numCache>
            </c:numRef>
          </c:yVal>
          <c:smooth val="0"/>
          <c:extLst>
            <c:ext xmlns:c16="http://schemas.microsoft.com/office/drawing/2014/chart" uri="{C3380CC4-5D6E-409C-BE32-E72D297353CC}">
              <c16:uniqueId val="{00000003-BCF1-4EDA-8E04-241EB2CE0B05}"/>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0.46728971962616817</c:v>
                </c:pt>
                <c:pt idx="1">
                  <c:v>9.6962616822429908</c:v>
                </c:pt>
                <c:pt idx="2">
                  <c:v>25.700934579439249</c:v>
                </c:pt>
                <c:pt idx="3">
                  <c:v>21.962616822429908</c:v>
                </c:pt>
                <c:pt idx="4">
                  <c:v>13.434579439252337</c:v>
                </c:pt>
                <c:pt idx="5">
                  <c:v>9.5794392523364476</c:v>
                </c:pt>
                <c:pt idx="6">
                  <c:v>6.6588785046728969</c:v>
                </c:pt>
                <c:pt idx="7">
                  <c:v>4.55607476635514</c:v>
                </c:pt>
                <c:pt idx="8">
                  <c:v>1.8691588785046727</c:v>
                </c:pt>
                <c:pt idx="9">
                  <c:v>1.7523364485981308</c:v>
                </c:pt>
                <c:pt idx="10">
                  <c:v>2.4532710280373831</c:v>
                </c:pt>
                <c:pt idx="11">
                  <c:v>0.46728971962616817</c:v>
                </c:pt>
                <c:pt idx="12">
                  <c:v>0.46728971962616817</c:v>
                </c:pt>
                <c:pt idx="13">
                  <c:v>0.93457943925233633</c:v>
                </c:pt>
              </c:numCache>
            </c:numRef>
          </c:val>
          <c:extLst>
            <c:ext xmlns:c16="http://schemas.microsoft.com/office/drawing/2014/chart" uri="{C3380CC4-5D6E-409C-BE32-E72D297353CC}">
              <c16:uniqueId val="{00000000-66D4-4BA4-8CB6-F102E3B8C619}"/>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Problema laboral</c:v>
                </c:pt>
                <c:pt idx="3">
                  <c:v>Maltrato físico, psicológico o sexual</c:v>
                </c:pt>
                <c:pt idx="4">
                  <c:v>Muerte de familiar</c:v>
                </c:pt>
                <c:pt idx="5">
                  <c:v>Problema escolar/ educación</c:v>
                </c:pt>
                <c:pt idx="6">
                  <c:v>Problemas económicos</c:v>
                </c:pt>
                <c:pt idx="7">
                  <c:v>Enfermedad crónica dolorosa o discapacitante</c:v>
                </c:pt>
                <c:pt idx="8">
                  <c:v>Conflictos con pareja o expareja</c:v>
                </c:pt>
                <c:pt idx="9">
                  <c:v>Problemas familiares</c:v>
                </c:pt>
              </c:strCache>
            </c:strRef>
          </c:cat>
          <c:val>
            <c:numRef>
              <c:f>FactoresASOCIADOS!$E$3:$E$12</c:f>
              <c:numCache>
                <c:formatCode>0.0</c:formatCode>
                <c:ptCount val="10"/>
                <c:pt idx="0">
                  <c:v>0.64171122994652408</c:v>
                </c:pt>
                <c:pt idx="1">
                  <c:v>1.3903743315508021</c:v>
                </c:pt>
                <c:pt idx="2">
                  <c:v>3.7433155080213902</c:v>
                </c:pt>
                <c:pt idx="3">
                  <c:v>3.9572192513368987</c:v>
                </c:pt>
                <c:pt idx="4">
                  <c:v>5.2406417112299462</c:v>
                </c:pt>
                <c:pt idx="5">
                  <c:v>6.524064171122995</c:v>
                </c:pt>
                <c:pt idx="6">
                  <c:v>7.2727272727272725</c:v>
                </c:pt>
                <c:pt idx="7">
                  <c:v>7.8074866310160429</c:v>
                </c:pt>
                <c:pt idx="8">
                  <c:v>27.379679144385026</c:v>
                </c:pt>
                <c:pt idx="9">
                  <c:v>36.042780748663098</c:v>
                </c:pt>
              </c:numCache>
            </c:numRef>
          </c:val>
          <c:extLst>
            <c:ext xmlns:c16="http://schemas.microsoft.com/office/drawing/2014/chart" uri="{C3380CC4-5D6E-409C-BE32-E72D297353CC}">
              <c16:uniqueId val="{00000000-A480-44CA-B9BB-5AA0BAF91965}"/>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2.4674434544208359</c:v>
                </c:pt>
                <c:pt idx="1">
                  <c:v>3.1528444139821796</c:v>
                </c:pt>
                <c:pt idx="2">
                  <c:v>4.5921864290610008</c:v>
                </c:pt>
                <c:pt idx="3">
                  <c:v>11.309115832762167</c:v>
                </c:pt>
                <c:pt idx="4">
                  <c:v>13.639479095270735</c:v>
                </c:pt>
                <c:pt idx="5">
                  <c:v>26.936257710760795</c:v>
                </c:pt>
                <c:pt idx="6">
                  <c:v>37.902673063742284</c:v>
                </c:pt>
              </c:numCache>
            </c:numRef>
          </c:val>
          <c:extLst>
            <c:ext xmlns:c16="http://schemas.microsoft.com/office/drawing/2014/chart" uri="{C3380CC4-5D6E-409C-BE32-E72D297353CC}">
              <c16:uniqueId val="{00000000-E05A-4C23-82F9-A4F7F08B9C96}"/>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txPr>
          <a:bodyPr/>
          <a:lstStyle/>
          <a:p>
            <a:pPr>
              <a:defRPr sz="900"/>
            </a:pPr>
            <a:endParaRPr lang="es-CO"/>
          </a:p>
        </c:txPr>
        <c:crossAx val="80820480"/>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2D60-4874-84A0-7DCB5315D8F8}"/>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2D60-4874-84A0-7DCB5315D8F8}"/>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2D60-4874-84A0-7DCB5315D8F8}"/>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35</c:v>
                </c:pt>
                <c:pt idx="4">
                  <c:v>27</c:v>
                </c:pt>
                <c:pt idx="5">
                  <c:v>44</c:v>
                </c:pt>
                <c:pt idx="6">
                  <c:v>29</c:v>
                </c:pt>
                <c:pt idx="7">
                  <c:v>37</c:v>
                </c:pt>
                <c:pt idx="8">
                  <c:v>31</c:v>
                </c:pt>
                <c:pt idx="9">
                  <c:v>36</c:v>
                </c:pt>
                <c:pt idx="10">
                  <c:v>36</c:v>
                </c:pt>
                <c:pt idx="11">
                  <c:v>29</c:v>
                </c:pt>
                <c:pt idx="12">
                  <c:v>29</c:v>
                </c:pt>
                <c:pt idx="13">
                  <c:v>19</c:v>
                </c:pt>
                <c:pt idx="14">
                  <c:v>32</c:v>
                </c:pt>
                <c:pt idx="15">
                  <c:v>44</c:v>
                </c:pt>
              </c:numCache>
            </c:numRef>
          </c:yVal>
          <c:smooth val="0"/>
          <c:extLst>
            <c:ext xmlns:c16="http://schemas.microsoft.com/office/drawing/2014/chart" uri="{C3380CC4-5D6E-409C-BE32-E72D297353CC}">
              <c16:uniqueId val="{00000003-2D60-4874-84A0-7DCB5315D8F8}"/>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35</c:v>
                </c:pt>
                <c:pt idx="4">
                  <c:v>27</c:v>
                </c:pt>
                <c:pt idx="5">
                  <c:v>44</c:v>
                </c:pt>
                <c:pt idx="6">
                  <c:v>29</c:v>
                </c:pt>
                <c:pt idx="7">
                  <c:v>37</c:v>
                </c:pt>
                <c:pt idx="8">
                  <c:v>31</c:v>
                </c:pt>
                <c:pt idx="9">
                  <c:v>36</c:v>
                </c:pt>
                <c:pt idx="10">
                  <c:v>36</c:v>
                </c:pt>
                <c:pt idx="11">
                  <c:v>29</c:v>
                </c:pt>
                <c:pt idx="12">
                  <c:v>29</c:v>
                </c:pt>
                <c:pt idx="13">
                  <c:v>19</c:v>
                </c:pt>
                <c:pt idx="14">
                  <c:v>32</c:v>
                </c:pt>
                <c:pt idx="15">
                  <c:v>44</c:v>
                </c:pt>
              </c:numCache>
            </c:numRef>
          </c:val>
          <c:extLst>
            <c:ext xmlns:c16="http://schemas.microsoft.com/office/drawing/2014/chart" uri="{C3380CC4-5D6E-409C-BE32-E72D297353CC}">
              <c16:uniqueId val="{00000000-5B69-44F6-812B-B9F38083E791}"/>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5B69-44F6-812B-B9F38083E791}"/>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5B69-44F6-812B-B9F38083E791}"/>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5B69-44F6-812B-B9F38083E791}"/>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8.4507042253521121</c:v>
                </c:pt>
                <c:pt idx="1">
                  <c:v>14.285714285714285</c:v>
                </c:pt>
                <c:pt idx="2">
                  <c:v>19.315895372233399</c:v>
                </c:pt>
                <c:pt idx="3">
                  <c:v>57.947686116700204</c:v>
                </c:pt>
              </c:numCache>
            </c:numRef>
          </c:val>
          <c:extLst>
            <c:ext xmlns:c16="http://schemas.microsoft.com/office/drawing/2014/chart" uri="{C3380CC4-5D6E-409C-BE32-E72D297353CC}">
              <c16:uniqueId val="{00000000-2192-49CA-BACF-83C204FD1F08}"/>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crossAx val="88835200"/>
        <c:crosses val="autoZero"/>
        <c:auto val="1"/>
        <c:lblAlgn val="ctr"/>
        <c:lblOffset val="100"/>
        <c:noMultiLvlLbl val="0"/>
      </c:catAx>
      <c:valAx>
        <c:axId val="88835200"/>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crossAx val="88828928"/>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1.0060362173038229</c:v>
                </c:pt>
                <c:pt idx="1">
                  <c:v>3.8229376257545273</c:v>
                </c:pt>
                <c:pt idx="2">
                  <c:v>95.17102615694165</c:v>
                </c:pt>
              </c:numCache>
            </c:numRef>
          </c:val>
          <c:extLst>
            <c:ext xmlns:c16="http://schemas.microsoft.com/office/drawing/2014/chart" uri="{C3380CC4-5D6E-409C-BE32-E72D297353CC}">
              <c16:uniqueId val="{00000000-1F78-4217-8111-E1098AE7F76F}"/>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a:pPr>
                <a:r>
                  <a:rPr lang="en-US"/>
                  <a:t>Estado clínico</a:t>
                </a:r>
              </a:p>
            </c:rich>
          </c:tx>
          <c:overlay val="0"/>
        </c:title>
        <c:numFmt formatCode="General" sourceLinked="0"/>
        <c:majorTickMark val="out"/>
        <c:minorTickMark val="none"/>
        <c:tickLblPos val="nextTo"/>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crossAx val="87897600"/>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0.20161290322580644</c:v>
                </c:pt>
                <c:pt idx="1">
                  <c:v>0</c:v>
                </c:pt>
                <c:pt idx="2">
                  <c:v>0</c:v>
                </c:pt>
                <c:pt idx="3">
                  <c:v>6.4516129032258061</c:v>
                </c:pt>
                <c:pt idx="4">
                  <c:v>19.959677419354836</c:v>
                </c:pt>
                <c:pt idx="5">
                  <c:v>23.387096774193548</c:v>
                </c:pt>
                <c:pt idx="6">
                  <c:v>18.548387096774192</c:v>
                </c:pt>
                <c:pt idx="7">
                  <c:v>11.693548387096774</c:v>
                </c:pt>
                <c:pt idx="8">
                  <c:v>6.854838709677419</c:v>
                </c:pt>
                <c:pt idx="9">
                  <c:v>4.2338709677419351</c:v>
                </c:pt>
                <c:pt idx="10">
                  <c:v>4.2338709677419351</c:v>
                </c:pt>
                <c:pt idx="11">
                  <c:v>1.2096774193548387</c:v>
                </c:pt>
                <c:pt idx="12">
                  <c:v>2.217741935483871</c:v>
                </c:pt>
                <c:pt idx="13">
                  <c:v>1.0080645161290323</c:v>
                </c:pt>
                <c:pt idx="14">
                  <c:v>0.20161290322580644</c:v>
                </c:pt>
              </c:numCache>
            </c:numRef>
          </c:val>
          <c:extLst>
            <c:ext xmlns:c16="http://schemas.microsoft.com/office/drawing/2014/chart" uri="{C3380CC4-5D6E-409C-BE32-E72D297353CC}">
              <c16:uniqueId val="{00000000-5C7D-46F3-BD0E-81332071901F}"/>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85526016"/>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0.44265593561368211</c:v>
                </c:pt>
                <c:pt idx="1">
                  <c:v>0.45271629778672035</c:v>
                </c:pt>
                <c:pt idx="2">
                  <c:v>9.6579476861166996E-2</c:v>
                </c:pt>
                <c:pt idx="3">
                  <c:v>2.012072434607646E-3</c:v>
                </c:pt>
                <c:pt idx="4">
                  <c:v>0</c:v>
                </c:pt>
                <c:pt idx="5">
                  <c:v>4.0241448692152921E-3</c:v>
                </c:pt>
                <c:pt idx="6">
                  <c:v>2.012072434607646E-3</c:v>
                </c:pt>
                <c:pt idx="7">
                  <c:v>0</c:v>
                </c:pt>
                <c:pt idx="8">
                  <c:v>0</c:v>
                </c:pt>
                <c:pt idx="9">
                  <c:v>0</c:v>
                </c:pt>
                <c:pt idx="10">
                  <c:v>0</c:v>
                </c:pt>
              </c:numCache>
            </c:numRef>
          </c:val>
          <c:extLst>
            <c:ext xmlns:c16="http://schemas.microsoft.com/office/drawing/2014/chart" uri="{C3380CC4-5D6E-409C-BE32-E72D297353CC}">
              <c16:uniqueId val="{00000000-415D-41E3-B172-FC454ABD60A0}"/>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crossAx val="88751104"/>
        <c:crosses val="autoZero"/>
        <c:crossBetween val="between"/>
      </c:valAx>
      <c:dTable>
        <c:showHorzBorder val="1"/>
        <c:showVertBorder val="1"/>
        <c:showOutline val="1"/>
        <c:showKeys val="1"/>
        <c:txPr>
          <a:bodyPr/>
          <a:lstStyle/>
          <a:p>
            <a:pPr rtl="0">
              <a:defRPr sz="900"/>
            </a:pPr>
            <a:endParaRPr lang="es-CO"/>
          </a:p>
        </c:txPr>
      </c:dTable>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73140165499573E-2"/>
          <c:y val="7.2640869335591829E-2"/>
          <c:w val="0.90457621296675461"/>
          <c:h val="0.65746224363642958"/>
        </c:manualLayout>
      </c:layout>
      <c:areaChart>
        <c:grouping val="stacked"/>
        <c:varyColors val="0"/>
        <c:ser>
          <c:idx val="0"/>
          <c:order val="0"/>
          <c:tx>
            <c:v>Zona de Éxito</c:v>
          </c:tx>
          <c:spPr>
            <a:solidFill>
              <a:schemeClr val="accent6">
                <a:lumMod val="60000"/>
                <a:lumOff val="40000"/>
              </a:schemeClr>
            </a:solidFill>
            <a:ln>
              <a:solidFill>
                <a:schemeClr val="accent4"/>
              </a:solidFill>
            </a:ln>
            <a:effectLst/>
          </c:spPr>
          <c:val>
            <c:numRef>
              <c:f>'Canales endémicos 2023 sem 14'!$B$41:$BA$41</c:f>
              <c:numCache>
                <c:formatCode>General</c:formatCode>
                <c:ptCount val="52"/>
                <c:pt idx="0">
                  <c:v>17</c:v>
                </c:pt>
                <c:pt idx="1">
                  <c:v>29</c:v>
                </c:pt>
                <c:pt idx="2">
                  <c:v>22</c:v>
                </c:pt>
                <c:pt idx="3">
                  <c:v>11</c:v>
                </c:pt>
                <c:pt idx="4">
                  <c:v>15</c:v>
                </c:pt>
                <c:pt idx="5">
                  <c:v>19</c:v>
                </c:pt>
                <c:pt idx="6">
                  <c:v>18</c:v>
                </c:pt>
                <c:pt idx="7">
                  <c:v>7</c:v>
                </c:pt>
                <c:pt idx="8">
                  <c:v>20</c:v>
                </c:pt>
                <c:pt idx="9">
                  <c:v>16</c:v>
                </c:pt>
                <c:pt idx="10">
                  <c:v>13</c:v>
                </c:pt>
                <c:pt idx="11">
                  <c:v>10</c:v>
                </c:pt>
                <c:pt idx="12">
                  <c:v>8</c:v>
                </c:pt>
                <c:pt idx="13">
                  <c:v>12</c:v>
                </c:pt>
                <c:pt idx="14">
                  <c:v>10</c:v>
                </c:pt>
                <c:pt idx="15">
                  <c:v>6</c:v>
                </c:pt>
                <c:pt idx="16">
                  <c:v>10</c:v>
                </c:pt>
                <c:pt idx="17">
                  <c:v>8</c:v>
                </c:pt>
                <c:pt idx="18">
                  <c:v>9</c:v>
                </c:pt>
                <c:pt idx="19">
                  <c:v>19</c:v>
                </c:pt>
                <c:pt idx="20">
                  <c:v>9</c:v>
                </c:pt>
                <c:pt idx="21">
                  <c:v>7</c:v>
                </c:pt>
                <c:pt idx="22">
                  <c:v>5</c:v>
                </c:pt>
                <c:pt idx="23">
                  <c:v>7</c:v>
                </c:pt>
                <c:pt idx="24">
                  <c:v>9</c:v>
                </c:pt>
                <c:pt idx="25">
                  <c:v>17</c:v>
                </c:pt>
                <c:pt idx="26">
                  <c:v>11</c:v>
                </c:pt>
                <c:pt idx="27">
                  <c:v>8</c:v>
                </c:pt>
                <c:pt idx="28">
                  <c:v>9</c:v>
                </c:pt>
                <c:pt idx="29">
                  <c:v>9</c:v>
                </c:pt>
                <c:pt idx="30">
                  <c:v>5</c:v>
                </c:pt>
                <c:pt idx="31">
                  <c:v>4</c:v>
                </c:pt>
                <c:pt idx="32">
                  <c:v>8</c:v>
                </c:pt>
                <c:pt idx="33">
                  <c:v>9</c:v>
                </c:pt>
                <c:pt idx="34">
                  <c:v>8</c:v>
                </c:pt>
                <c:pt idx="35">
                  <c:v>10</c:v>
                </c:pt>
                <c:pt idx="36">
                  <c:v>8</c:v>
                </c:pt>
                <c:pt idx="37">
                  <c:v>7</c:v>
                </c:pt>
                <c:pt idx="38">
                  <c:v>8</c:v>
                </c:pt>
                <c:pt idx="39">
                  <c:v>8</c:v>
                </c:pt>
                <c:pt idx="40">
                  <c:v>7</c:v>
                </c:pt>
                <c:pt idx="41">
                  <c:v>7</c:v>
                </c:pt>
                <c:pt idx="42">
                  <c:v>6</c:v>
                </c:pt>
                <c:pt idx="43">
                  <c:v>6</c:v>
                </c:pt>
                <c:pt idx="44">
                  <c:v>7</c:v>
                </c:pt>
                <c:pt idx="45">
                  <c:v>9</c:v>
                </c:pt>
                <c:pt idx="46">
                  <c:v>9</c:v>
                </c:pt>
                <c:pt idx="47">
                  <c:v>4</c:v>
                </c:pt>
                <c:pt idx="48">
                  <c:v>6</c:v>
                </c:pt>
                <c:pt idx="49">
                  <c:v>7</c:v>
                </c:pt>
                <c:pt idx="50">
                  <c:v>6</c:v>
                </c:pt>
                <c:pt idx="51">
                  <c:v>7</c:v>
                </c:pt>
              </c:numCache>
            </c:numRef>
          </c:val>
          <c:extLst>
            <c:ext xmlns:c16="http://schemas.microsoft.com/office/drawing/2014/chart" uri="{C3380CC4-5D6E-409C-BE32-E72D297353CC}">
              <c16:uniqueId val="{00000000-1354-4A87-8848-E8CD48CAED5E}"/>
            </c:ext>
          </c:extLst>
        </c:ser>
        <c:ser>
          <c:idx val="1"/>
          <c:order val="1"/>
          <c:tx>
            <c:v>Zona de seguridad </c:v>
          </c:tx>
          <c:spPr>
            <a:solidFill>
              <a:srgbClr val="FFFF00"/>
            </a:solidFill>
            <a:ln>
              <a:solidFill>
                <a:srgbClr val="FF0000"/>
              </a:solidFill>
            </a:ln>
            <a:effectLst/>
          </c:spPr>
          <c:val>
            <c:numRef>
              <c:f>'Canales endémicos 2023 sem 14'!$B$42:$BA$42</c:f>
              <c:numCache>
                <c:formatCode>General</c:formatCode>
                <c:ptCount val="52"/>
                <c:pt idx="0">
                  <c:v>31</c:v>
                </c:pt>
                <c:pt idx="1">
                  <c:v>35</c:v>
                </c:pt>
                <c:pt idx="2">
                  <c:v>27</c:v>
                </c:pt>
                <c:pt idx="3">
                  <c:v>23</c:v>
                </c:pt>
                <c:pt idx="4">
                  <c:v>20</c:v>
                </c:pt>
                <c:pt idx="5">
                  <c:v>24</c:v>
                </c:pt>
                <c:pt idx="6">
                  <c:v>23</c:v>
                </c:pt>
                <c:pt idx="7">
                  <c:v>22</c:v>
                </c:pt>
                <c:pt idx="8">
                  <c:v>21</c:v>
                </c:pt>
                <c:pt idx="9">
                  <c:v>22</c:v>
                </c:pt>
                <c:pt idx="10">
                  <c:v>16</c:v>
                </c:pt>
                <c:pt idx="11">
                  <c:v>16</c:v>
                </c:pt>
                <c:pt idx="12">
                  <c:v>17</c:v>
                </c:pt>
                <c:pt idx="13">
                  <c:v>16</c:v>
                </c:pt>
                <c:pt idx="14">
                  <c:v>10</c:v>
                </c:pt>
                <c:pt idx="15">
                  <c:v>18</c:v>
                </c:pt>
                <c:pt idx="16">
                  <c:v>21</c:v>
                </c:pt>
                <c:pt idx="17">
                  <c:v>22</c:v>
                </c:pt>
                <c:pt idx="18">
                  <c:v>16</c:v>
                </c:pt>
                <c:pt idx="19">
                  <c:v>21</c:v>
                </c:pt>
                <c:pt idx="20">
                  <c:v>18</c:v>
                </c:pt>
                <c:pt idx="21">
                  <c:v>19</c:v>
                </c:pt>
                <c:pt idx="22">
                  <c:v>25</c:v>
                </c:pt>
                <c:pt idx="23">
                  <c:v>21</c:v>
                </c:pt>
                <c:pt idx="24">
                  <c:v>24</c:v>
                </c:pt>
                <c:pt idx="25">
                  <c:v>21</c:v>
                </c:pt>
                <c:pt idx="26">
                  <c:v>27</c:v>
                </c:pt>
                <c:pt idx="27">
                  <c:v>27</c:v>
                </c:pt>
                <c:pt idx="28">
                  <c:v>23</c:v>
                </c:pt>
                <c:pt idx="29">
                  <c:v>21</c:v>
                </c:pt>
                <c:pt idx="30">
                  <c:v>23</c:v>
                </c:pt>
                <c:pt idx="31">
                  <c:v>25</c:v>
                </c:pt>
                <c:pt idx="32">
                  <c:v>19</c:v>
                </c:pt>
                <c:pt idx="33">
                  <c:v>28</c:v>
                </c:pt>
                <c:pt idx="34">
                  <c:v>28</c:v>
                </c:pt>
                <c:pt idx="35">
                  <c:v>25</c:v>
                </c:pt>
                <c:pt idx="36">
                  <c:v>11</c:v>
                </c:pt>
                <c:pt idx="37">
                  <c:v>23</c:v>
                </c:pt>
                <c:pt idx="38">
                  <c:v>24</c:v>
                </c:pt>
                <c:pt idx="39">
                  <c:v>30</c:v>
                </c:pt>
                <c:pt idx="40">
                  <c:v>23</c:v>
                </c:pt>
                <c:pt idx="41">
                  <c:v>26</c:v>
                </c:pt>
                <c:pt idx="42">
                  <c:v>25</c:v>
                </c:pt>
                <c:pt idx="43">
                  <c:v>15</c:v>
                </c:pt>
                <c:pt idx="44">
                  <c:v>21</c:v>
                </c:pt>
                <c:pt idx="45">
                  <c:v>13</c:v>
                </c:pt>
                <c:pt idx="46">
                  <c:v>21</c:v>
                </c:pt>
                <c:pt idx="47">
                  <c:v>16</c:v>
                </c:pt>
                <c:pt idx="48">
                  <c:v>13</c:v>
                </c:pt>
                <c:pt idx="49">
                  <c:v>27</c:v>
                </c:pt>
                <c:pt idx="50">
                  <c:v>17</c:v>
                </c:pt>
                <c:pt idx="51">
                  <c:v>17</c:v>
                </c:pt>
              </c:numCache>
            </c:numRef>
          </c:val>
          <c:extLst>
            <c:ext xmlns:c16="http://schemas.microsoft.com/office/drawing/2014/chart" uri="{C3380CC4-5D6E-409C-BE32-E72D297353CC}">
              <c16:uniqueId val="{00000001-1354-4A87-8848-E8CD48CAED5E}"/>
            </c:ext>
          </c:extLst>
        </c:ser>
        <c:ser>
          <c:idx val="2"/>
          <c:order val="2"/>
          <c:tx>
            <c:v>Zona de alerta</c:v>
          </c:tx>
          <c:spPr>
            <a:solidFill>
              <a:srgbClr val="FF0000"/>
            </a:solidFill>
            <a:ln>
              <a:solidFill>
                <a:schemeClr val="accent6"/>
              </a:solidFill>
            </a:ln>
            <a:effectLst/>
          </c:spPr>
          <c:val>
            <c:numRef>
              <c:f>'Canales endémicos 2023 sem 14'!$B$43:$BA$43</c:f>
              <c:numCache>
                <c:formatCode>General</c:formatCode>
                <c:ptCount val="52"/>
                <c:pt idx="0">
                  <c:v>7</c:v>
                </c:pt>
                <c:pt idx="1">
                  <c:v>10</c:v>
                </c:pt>
                <c:pt idx="2">
                  <c:v>6</c:v>
                </c:pt>
                <c:pt idx="3">
                  <c:v>6</c:v>
                </c:pt>
                <c:pt idx="4">
                  <c:v>8</c:v>
                </c:pt>
                <c:pt idx="5">
                  <c:v>7</c:v>
                </c:pt>
                <c:pt idx="6">
                  <c:v>4</c:v>
                </c:pt>
                <c:pt idx="7">
                  <c:v>5</c:v>
                </c:pt>
                <c:pt idx="8">
                  <c:v>7</c:v>
                </c:pt>
                <c:pt idx="9">
                  <c:v>5</c:v>
                </c:pt>
                <c:pt idx="10">
                  <c:v>6</c:v>
                </c:pt>
                <c:pt idx="11">
                  <c:v>4</c:v>
                </c:pt>
                <c:pt idx="12">
                  <c:v>3</c:v>
                </c:pt>
                <c:pt idx="13">
                  <c:v>8</c:v>
                </c:pt>
                <c:pt idx="14">
                  <c:v>5</c:v>
                </c:pt>
                <c:pt idx="15">
                  <c:v>1</c:v>
                </c:pt>
                <c:pt idx="16">
                  <c:v>5</c:v>
                </c:pt>
                <c:pt idx="17">
                  <c:v>5</c:v>
                </c:pt>
                <c:pt idx="18">
                  <c:v>2</c:v>
                </c:pt>
                <c:pt idx="19">
                  <c:v>8</c:v>
                </c:pt>
                <c:pt idx="20">
                  <c:v>5</c:v>
                </c:pt>
                <c:pt idx="21">
                  <c:v>4</c:v>
                </c:pt>
                <c:pt idx="22">
                  <c:v>4</c:v>
                </c:pt>
                <c:pt idx="23">
                  <c:v>4</c:v>
                </c:pt>
                <c:pt idx="24">
                  <c:v>6</c:v>
                </c:pt>
                <c:pt idx="25">
                  <c:v>7</c:v>
                </c:pt>
                <c:pt idx="26">
                  <c:v>8</c:v>
                </c:pt>
                <c:pt idx="27">
                  <c:v>7</c:v>
                </c:pt>
                <c:pt idx="28">
                  <c:v>8</c:v>
                </c:pt>
                <c:pt idx="29">
                  <c:v>7</c:v>
                </c:pt>
                <c:pt idx="30">
                  <c:v>4</c:v>
                </c:pt>
                <c:pt idx="31">
                  <c:v>4</c:v>
                </c:pt>
                <c:pt idx="32">
                  <c:v>5</c:v>
                </c:pt>
                <c:pt idx="33">
                  <c:v>5</c:v>
                </c:pt>
                <c:pt idx="34">
                  <c:v>7</c:v>
                </c:pt>
                <c:pt idx="35">
                  <c:v>4</c:v>
                </c:pt>
                <c:pt idx="36">
                  <c:v>5</c:v>
                </c:pt>
                <c:pt idx="37">
                  <c:v>4</c:v>
                </c:pt>
                <c:pt idx="38">
                  <c:v>7</c:v>
                </c:pt>
                <c:pt idx="39">
                  <c:v>8</c:v>
                </c:pt>
                <c:pt idx="40">
                  <c:v>5</c:v>
                </c:pt>
                <c:pt idx="41">
                  <c:v>6</c:v>
                </c:pt>
                <c:pt idx="42">
                  <c:v>4</c:v>
                </c:pt>
                <c:pt idx="43">
                  <c:v>6</c:v>
                </c:pt>
                <c:pt idx="44">
                  <c:v>4</c:v>
                </c:pt>
                <c:pt idx="45">
                  <c:v>9</c:v>
                </c:pt>
                <c:pt idx="46">
                  <c:v>8</c:v>
                </c:pt>
                <c:pt idx="47">
                  <c:v>4</c:v>
                </c:pt>
                <c:pt idx="48">
                  <c:v>6</c:v>
                </c:pt>
                <c:pt idx="49">
                  <c:v>6</c:v>
                </c:pt>
                <c:pt idx="50">
                  <c:v>5</c:v>
                </c:pt>
                <c:pt idx="51">
                  <c:v>5</c:v>
                </c:pt>
              </c:numCache>
            </c:numRef>
          </c:val>
          <c:extLst>
            <c:ext xmlns:c16="http://schemas.microsoft.com/office/drawing/2014/chart" uri="{C3380CC4-5D6E-409C-BE32-E72D297353CC}">
              <c16:uniqueId val="{00000002-1354-4A87-8848-E8CD48CAED5E}"/>
            </c:ext>
          </c:extLst>
        </c:ser>
        <c:dLbls>
          <c:showLegendKey val="0"/>
          <c:showVal val="0"/>
          <c:showCatName val="0"/>
          <c:showSerName val="0"/>
          <c:showPercent val="0"/>
          <c:showBubbleSize val="0"/>
        </c:dLbls>
        <c:axId val="508546256"/>
        <c:axId val="636260384"/>
      </c:areaChart>
      <c:lineChart>
        <c:grouping val="stacked"/>
        <c:varyColors val="0"/>
        <c:ser>
          <c:idx val="3"/>
          <c:order val="3"/>
          <c:tx>
            <c:strRef>
              <c:f>'Canales endémicos 2023 sem 14'!$A$44</c:f>
              <c:strCache>
                <c:ptCount val="1"/>
                <c:pt idx="0">
                  <c:v>Casos 2023</c:v>
                </c:pt>
              </c:strCache>
            </c:strRef>
          </c:tx>
          <c:spPr>
            <a:ln w="6350" cap="rnd">
              <a:solidFill>
                <a:sysClr val="windowText" lastClr="000000"/>
              </a:solidFill>
              <a:prstDash val="sysDash"/>
              <a:round/>
            </a:ln>
            <a:effectLst/>
          </c:spPr>
          <c:marker>
            <c:symbol val="circle"/>
            <c:size val="5"/>
            <c:spPr>
              <a:solidFill>
                <a:schemeClr val="tx1"/>
              </a:solidFill>
              <a:ln w="6350">
                <a:solidFill>
                  <a:sysClr val="windowText" lastClr="000000"/>
                </a:solidFill>
              </a:ln>
              <a:effectLst/>
            </c:spPr>
          </c:marker>
          <c:val>
            <c:numRef>
              <c:f>'Canales endémicos 2023 sem 14'!$B$44:$Q$44</c:f>
              <c:numCache>
                <c:formatCode>General</c:formatCode>
                <c:ptCount val="16"/>
                <c:pt idx="0">
                  <c:v>3</c:v>
                </c:pt>
                <c:pt idx="1">
                  <c:v>9</c:v>
                </c:pt>
                <c:pt idx="2">
                  <c:v>4</c:v>
                </c:pt>
                <c:pt idx="3">
                  <c:v>9</c:v>
                </c:pt>
                <c:pt idx="4">
                  <c:v>6</c:v>
                </c:pt>
                <c:pt idx="5">
                  <c:v>3</c:v>
                </c:pt>
                <c:pt idx="6">
                  <c:v>6</c:v>
                </c:pt>
                <c:pt idx="7">
                  <c:v>4</c:v>
                </c:pt>
                <c:pt idx="8">
                  <c:v>6</c:v>
                </c:pt>
                <c:pt idx="9">
                  <c:v>6</c:v>
                </c:pt>
                <c:pt idx="10">
                  <c:v>3</c:v>
                </c:pt>
                <c:pt idx="11">
                  <c:v>7</c:v>
                </c:pt>
                <c:pt idx="12">
                  <c:v>5</c:v>
                </c:pt>
                <c:pt idx="13">
                  <c:v>11</c:v>
                </c:pt>
                <c:pt idx="14">
                  <c:v>8</c:v>
                </c:pt>
                <c:pt idx="15">
                  <c:v>6</c:v>
                </c:pt>
              </c:numCache>
            </c:numRef>
          </c:val>
          <c:smooth val="0"/>
          <c:extLst>
            <c:ext xmlns:c16="http://schemas.microsoft.com/office/drawing/2014/chart" uri="{C3380CC4-5D6E-409C-BE32-E72D297353CC}">
              <c16:uniqueId val="{00000003-1354-4A87-8848-E8CD48CAED5E}"/>
            </c:ext>
          </c:extLst>
        </c:ser>
        <c:dLbls>
          <c:showLegendKey val="0"/>
          <c:showVal val="0"/>
          <c:showCatName val="0"/>
          <c:showSerName val="0"/>
          <c:showPercent val="0"/>
          <c:showBubbleSize val="0"/>
        </c:dLbls>
        <c:marker val="1"/>
        <c:smooth val="0"/>
        <c:axId val="508546256"/>
        <c:axId val="636260384"/>
      </c:lineChart>
      <c:catAx>
        <c:axId val="508546256"/>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CO" sz="900"/>
                  <a:t>Semanas epidemiológicas</a:t>
                </a:r>
              </a:p>
            </c:rich>
          </c:tx>
          <c:layout>
            <c:manualLayout>
              <c:xMode val="edge"/>
              <c:yMode val="edge"/>
              <c:x val="0.38857407099077529"/>
              <c:y val="0.817934888253604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636260384"/>
        <c:crosses val="autoZero"/>
        <c:auto val="1"/>
        <c:lblAlgn val="ctr"/>
        <c:lblOffset val="100"/>
        <c:noMultiLvlLbl val="0"/>
      </c:catAx>
      <c:valAx>
        <c:axId val="636260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 de casos</a:t>
                </a:r>
              </a:p>
            </c:rich>
          </c:tx>
          <c:layout>
            <c:manualLayout>
              <c:xMode val="edge"/>
              <c:yMode val="edge"/>
              <c:x val="0"/>
              <c:y val="0.250467953419779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508546256"/>
        <c:crosses val="autoZero"/>
        <c:crossBetween val="between"/>
      </c:valAx>
      <c:spPr>
        <a:noFill/>
        <a:ln>
          <a:noFill/>
        </a:ln>
        <a:effectLst/>
      </c:spPr>
    </c:plotArea>
    <c:legend>
      <c:legendPos val="b"/>
      <c:layout>
        <c:manualLayout>
          <c:xMode val="edge"/>
          <c:yMode val="edge"/>
          <c:x val="5.0000010714165564E-2"/>
          <c:y val="0.88369199826866296"/>
          <c:w val="0.89999997857166891"/>
          <c:h val="0.1031415471620847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A8B8-49B5-8574-D7AA33434BBC}"/>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A8B8-49B5-8574-D7AA33434BBC}"/>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A8B8-49B5-8574-D7AA33434BBC}"/>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numCache>
            </c:numRef>
          </c:yVal>
          <c:smooth val="0"/>
          <c:extLst>
            <c:ext xmlns:c16="http://schemas.microsoft.com/office/drawing/2014/chart" uri="{C3380CC4-5D6E-409C-BE32-E72D297353CC}">
              <c16:uniqueId val="{00000003-A8B8-49B5-8574-D7AA33434BBC}"/>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082290804678428E-2"/>
          <c:y val="2.7482372748622419E-2"/>
          <c:w val="0.91547909497214663"/>
          <c:h val="0.76775769624731427"/>
        </c:manualLayout>
      </c:layout>
      <c:barChart>
        <c:barDir val="col"/>
        <c:grouping val="clustered"/>
        <c:varyColors val="0"/>
        <c:ser>
          <c:idx val="0"/>
          <c:order val="0"/>
          <c:tx>
            <c:strRef>
              <c:f>Hoja8!$A$2</c:f>
              <c:strCache>
                <c:ptCount val="1"/>
                <c:pt idx="0">
                  <c:v>2022</c:v>
                </c:pt>
              </c:strCache>
            </c:strRef>
          </c:tx>
          <c:spPr>
            <a:solidFill>
              <a:schemeClr val="accent1"/>
            </a:solidFill>
            <a:ln>
              <a:noFill/>
            </a:ln>
            <a:effectLst/>
          </c:spPr>
          <c:invertIfNegative val="0"/>
          <c:val>
            <c:numRef>
              <c:f>Hoja8!$B$2:$BA$2</c:f>
              <c:numCache>
                <c:formatCode>General</c:formatCode>
                <c:ptCount val="52"/>
                <c:pt idx="0">
                  <c:v>7</c:v>
                </c:pt>
                <c:pt idx="1">
                  <c:v>10</c:v>
                </c:pt>
                <c:pt idx="2">
                  <c:v>6</c:v>
                </c:pt>
                <c:pt idx="3">
                  <c:v>5</c:v>
                </c:pt>
                <c:pt idx="4">
                  <c:v>3</c:v>
                </c:pt>
                <c:pt idx="5">
                  <c:v>6</c:v>
                </c:pt>
                <c:pt idx="6">
                  <c:v>4</c:v>
                </c:pt>
                <c:pt idx="7">
                  <c:v>3</c:v>
                </c:pt>
                <c:pt idx="8">
                  <c:v>7</c:v>
                </c:pt>
                <c:pt idx="9">
                  <c:v>1</c:v>
                </c:pt>
                <c:pt idx="10">
                  <c:v>6</c:v>
                </c:pt>
                <c:pt idx="11">
                  <c:v>3</c:v>
                </c:pt>
                <c:pt idx="12">
                  <c:v>3</c:v>
                </c:pt>
                <c:pt idx="13">
                  <c:v>2</c:v>
                </c:pt>
                <c:pt idx="14">
                  <c:v>5</c:v>
                </c:pt>
                <c:pt idx="15">
                  <c:v>6</c:v>
                </c:pt>
                <c:pt idx="16">
                  <c:v>5</c:v>
                </c:pt>
                <c:pt idx="17">
                  <c:v>5</c:v>
                </c:pt>
                <c:pt idx="18">
                  <c:v>2</c:v>
                </c:pt>
                <c:pt idx="19">
                  <c:v>8</c:v>
                </c:pt>
                <c:pt idx="20">
                  <c:v>5</c:v>
                </c:pt>
                <c:pt idx="21">
                  <c:v>7</c:v>
                </c:pt>
                <c:pt idx="22">
                  <c:v>4</c:v>
                </c:pt>
                <c:pt idx="23">
                  <c:v>7</c:v>
                </c:pt>
                <c:pt idx="24">
                  <c:v>2</c:v>
                </c:pt>
                <c:pt idx="25">
                  <c:v>7</c:v>
                </c:pt>
                <c:pt idx="26">
                  <c:v>8</c:v>
                </c:pt>
                <c:pt idx="27">
                  <c:v>8</c:v>
                </c:pt>
                <c:pt idx="28">
                  <c:v>9</c:v>
                </c:pt>
                <c:pt idx="29">
                  <c:v>4</c:v>
                </c:pt>
                <c:pt idx="30">
                  <c:v>4</c:v>
                </c:pt>
                <c:pt idx="31">
                  <c:v>4</c:v>
                </c:pt>
                <c:pt idx="32">
                  <c:v>8</c:v>
                </c:pt>
                <c:pt idx="33">
                  <c:v>2</c:v>
                </c:pt>
                <c:pt idx="34">
                  <c:v>8</c:v>
                </c:pt>
                <c:pt idx="35">
                  <c:v>4</c:v>
                </c:pt>
                <c:pt idx="36">
                  <c:v>5</c:v>
                </c:pt>
                <c:pt idx="37">
                  <c:v>4</c:v>
                </c:pt>
                <c:pt idx="38">
                  <c:v>7</c:v>
                </c:pt>
                <c:pt idx="39">
                  <c:v>5</c:v>
                </c:pt>
                <c:pt idx="40">
                  <c:v>3</c:v>
                </c:pt>
                <c:pt idx="41">
                  <c:v>6</c:v>
                </c:pt>
                <c:pt idx="42">
                  <c:v>3</c:v>
                </c:pt>
                <c:pt idx="43">
                  <c:v>6</c:v>
                </c:pt>
                <c:pt idx="44">
                  <c:v>4</c:v>
                </c:pt>
                <c:pt idx="45">
                  <c:v>9</c:v>
                </c:pt>
                <c:pt idx="46">
                  <c:v>4</c:v>
                </c:pt>
                <c:pt idx="47">
                  <c:v>2</c:v>
                </c:pt>
                <c:pt idx="48">
                  <c:v>4</c:v>
                </c:pt>
                <c:pt idx="49">
                  <c:v>2</c:v>
                </c:pt>
                <c:pt idx="50">
                  <c:v>6</c:v>
                </c:pt>
                <c:pt idx="51">
                  <c:v>5</c:v>
                </c:pt>
              </c:numCache>
            </c:numRef>
          </c:val>
          <c:extLst>
            <c:ext xmlns:c16="http://schemas.microsoft.com/office/drawing/2014/chart" uri="{C3380CC4-5D6E-409C-BE32-E72D297353CC}">
              <c16:uniqueId val="{00000000-CB7A-4045-97DF-CEB9B256B2E4}"/>
            </c:ext>
          </c:extLst>
        </c:ser>
        <c:dLbls>
          <c:showLegendKey val="0"/>
          <c:showVal val="0"/>
          <c:showCatName val="0"/>
          <c:showSerName val="0"/>
          <c:showPercent val="0"/>
          <c:showBubbleSize val="0"/>
        </c:dLbls>
        <c:gapWidth val="25"/>
        <c:axId val="636245696"/>
        <c:axId val="636245152"/>
      </c:barChart>
      <c:lineChart>
        <c:grouping val="standard"/>
        <c:varyColors val="0"/>
        <c:ser>
          <c:idx val="1"/>
          <c:order val="1"/>
          <c:tx>
            <c:strRef>
              <c:f>Hoja8!$A$3</c:f>
              <c:strCache>
                <c:ptCount val="1"/>
                <c:pt idx="0">
                  <c:v>2023</c:v>
                </c:pt>
              </c:strCache>
            </c:strRef>
          </c:tx>
          <c:spPr>
            <a:ln w="28575" cap="rnd">
              <a:solidFill>
                <a:schemeClr val="accent2"/>
              </a:solidFill>
              <a:round/>
            </a:ln>
            <a:effectLst/>
          </c:spPr>
          <c:marker>
            <c:symbol val="none"/>
          </c:marker>
          <c:val>
            <c:numRef>
              <c:f>Hoja8!$B$3:$Q$3</c:f>
              <c:numCache>
                <c:formatCode>General</c:formatCode>
                <c:ptCount val="16"/>
                <c:pt idx="0">
                  <c:v>3</c:v>
                </c:pt>
                <c:pt idx="1">
                  <c:v>9</c:v>
                </c:pt>
                <c:pt idx="2">
                  <c:v>4</c:v>
                </c:pt>
                <c:pt idx="3">
                  <c:v>9</c:v>
                </c:pt>
                <c:pt idx="4">
                  <c:v>6</c:v>
                </c:pt>
                <c:pt idx="5">
                  <c:v>3</c:v>
                </c:pt>
                <c:pt idx="6">
                  <c:v>6</c:v>
                </c:pt>
                <c:pt idx="7">
                  <c:v>4</c:v>
                </c:pt>
                <c:pt idx="8">
                  <c:v>6</c:v>
                </c:pt>
                <c:pt idx="9">
                  <c:v>6</c:v>
                </c:pt>
                <c:pt idx="10">
                  <c:v>3</c:v>
                </c:pt>
                <c:pt idx="11">
                  <c:v>7</c:v>
                </c:pt>
                <c:pt idx="12">
                  <c:v>5</c:v>
                </c:pt>
                <c:pt idx="13">
                  <c:v>11</c:v>
                </c:pt>
                <c:pt idx="14">
                  <c:v>8</c:v>
                </c:pt>
                <c:pt idx="15">
                  <c:v>6</c:v>
                </c:pt>
              </c:numCache>
            </c:numRef>
          </c:val>
          <c:smooth val="0"/>
          <c:extLst>
            <c:ext xmlns:c16="http://schemas.microsoft.com/office/drawing/2014/chart" uri="{C3380CC4-5D6E-409C-BE32-E72D297353CC}">
              <c16:uniqueId val="{00000001-CB7A-4045-97DF-CEB9B256B2E4}"/>
            </c:ext>
          </c:extLst>
        </c:ser>
        <c:dLbls>
          <c:showLegendKey val="0"/>
          <c:showVal val="0"/>
          <c:showCatName val="0"/>
          <c:showSerName val="0"/>
          <c:showPercent val="0"/>
          <c:showBubbleSize val="0"/>
        </c:dLbls>
        <c:marker val="1"/>
        <c:smooth val="0"/>
        <c:axId val="636248416"/>
        <c:axId val="636248960"/>
      </c:lineChart>
      <c:catAx>
        <c:axId val="636248416"/>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Semanas epidemiológicas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636248960"/>
        <c:crosses val="autoZero"/>
        <c:auto val="1"/>
        <c:lblAlgn val="ctr"/>
        <c:lblOffset val="100"/>
        <c:noMultiLvlLbl val="0"/>
      </c:catAx>
      <c:valAx>
        <c:axId val="636248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sz="700"/>
                  <a:t># de casos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crossAx val="636248416"/>
        <c:crosses val="autoZero"/>
        <c:crossBetween val="between"/>
      </c:valAx>
      <c:valAx>
        <c:axId val="636245152"/>
        <c:scaling>
          <c:orientation val="minMax"/>
        </c:scaling>
        <c:delete val="1"/>
        <c:axPos val="r"/>
        <c:numFmt formatCode="General" sourceLinked="1"/>
        <c:majorTickMark val="out"/>
        <c:minorTickMark val="none"/>
        <c:tickLblPos val="nextTo"/>
        <c:crossAx val="636245696"/>
        <c:crosses val="max"/>
        <c:crossBetween val="between"/>
      </c:valAx>
      <c:catAx>
        <c:axId val="636245696"/>
        <c:scaling>
          <c:orientation val="minMax"/>
        </c:scaling>
        <c:delete val="1"/>
        <c:axPos val="b"/>
        <c:majorTickMark val="out"/>
        <c:minorTickMark val="none"/>
        <c:tickLblPos val="nextTo"/>
        <c:crossAx val="636245152"/>
        <c:crosses val="autoZero"/>
        <c:auto val="1"/>
        <c:lblAlgn val="ctr"/>
        <c:lblOffset val="100"/>
        <c:noMultiLvlLbl val="0"/>
      </c:catAx>
      <c:spPr>
        <a:noFill/>
        <a:ln>
          <a:noFill/>
        </a:ln>
        <a:effectLst/>
      </c:spPr>
    </c:plotArea>
    <c:legend>
      <c:legendPos val="b"/>
      <c:layout>
        <c:manualLayout>
          <c:xMode val="edge"/>
          <c:yMode val="edge"/>
          <c:x val="0.38781740251835428"/>
          <c:y val="0.89371975581820795"/>
          <c:w val="0.22436499139411298"/>
          <c:h val="7.7165132659452226E-2"/>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827B-4BC6-B08A-F3D288D05609}"/>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827B-4BC6-B08A-F3D288D05609}"/>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160</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827B-4BC6-B08A-F3D288D05609}"/>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134</c:v>
                </c:pt>
                <c:pt idx="14">
                  <c:v>164</c:v>
                </c:pt>
                <c:pt idx="15">
                  <c:v>241</c:v>
                </c:pt>
              </c:numCache>
            </c:numRef>
          </c:yVal>
          <c:smooth val="0"/>
          <c:extLst>
            <c:ext xmlns:c16="http://schemas.microsoft.com/office/drawing/2014/chart" uri="{C3380CC4-5D6E-409C-BE32-E72D297353CC}">
              <c16:uniqueId val="{00000003-827B-4BC6-B08A-F3D288D05609}"/>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827B-4BC6-B08A-F3D288D05609}"/>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E27B-4AFA-9424-9BEF6C588576}"/>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E27B-4AFA-9424-9BEF6C588576}"/>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E27B-4AFA-9424-9BEF6C588576}"/>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E27B-4AFA-9424-9BEF6C588576}"/>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134</c:v>
                </c:pt>
                <c:pt idx="14">
                  <c:v>164</c:v>
                </c:pt>
                <c:pt idx="15">
                  <c:v>241</c:v>
                </c:pt>
              </c:numCache>
            </c:numRef>
          </c:val>
          <c:smooth val="0"/>
          <c:extLst>
            <c:ext xmlns:c16="http://schemas.microsoft.com/office/drawing/2014/chart" uri="{C3380CC4-5D6E-409C-BE32-E72D297353CC}">
              <c16:uniqueId val="{00000004-E27B-4AFA-9424-9BEF6C588576}"/>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Hoja2!$A$1:$F$1</c:f>
              <c:strCache>
                <c:ptCount val="6"/>
                <c:pt idx="0">
                  <c:v>Menor o igual a 5 </c:v>
                </c:pt>
                <c:pt idx="1">
                  <c:v>Entre 6 y 11 </c:v>
                </c:pt>
                <c:pt idx="2">
                  <c:v>Entre 12 y 18 </c:v>
                </c:pt>
                <c:pt idx="3">
                  <c:v>Entre 19 y 26</c:v>
                </c:pt>
                <c:pt idx="4">
                  <c:v>Entre 27 y 59 </c:v>
                </c:pt>
                <c:pt idx="5">
                  <c:v>Mayor o igual a 60</c:v>
                </c:pt>
              </c:strCache>
            </c:strRef>
          </c:cat>
          <c:val>
            <c:numRef>
              <c:f>Hoja2!$A$2:$F$2</c:f>
              <c:numCache>
                <c:formatCode>General</c:formatCode>
                <c:ptCount val="6"/>
                <c:pt idx="0">
                  <c:v>34</c:v>
                </c:pt>
                <c:pt idx="1">
                  <c:v>39</c:v>
                </c:pt>
                <c:pt idx="2">
                  <c:v>44</c:v>
                </c:pt>
                <c:pt idx="3">
                  <c:v>73</c:v>
                </c:pt>
                <c:pt idx="4">
                  <c:v>134</c:v>
                </c:pt>
                <c:pt idx="5">
                  <c:v>17</c:v>
                </c:pt>
              </c:numCache>
            </c:numRef>
          </c:val>
          <c:extLst>
            <c:ext xmlns:c16="http://schemas.microsoft.com/office/drawing/2014/chart" uri="{C3380CC4-5D6E-409C-BE32-E72D297353CC}">
              <c16:uniqueId val="{00000000-D01B-48FC-93D1-F22F665CD011}"/>
            </c:ext>
          </c:extLst>
        </c:ser>
        <c:dLbls>
          <c:showLegendKey val="0"/>
          <c:showVal val="0"/>
          <c:showCatName val="0"/>
          <c:showSerName val="0"/>
          <c:showPercent val="0"/>
          <c:showBubbleSize val="0"/>
        </c:dLbls>
        <c:gapWidth val="219"/>
        <c:overlap val="-27"/>
        <c:axId val="754994992"/>
        <c:axId val="666148624"/>
      </c:barChart>
      <c:catAx>
        <c:axId val="75499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666148624"/>
        <c:crosses val="autoZero"/>
        <c:auto val="1"/>
        <c:lblAlgn val="ctr"/>
        <c:lblOffset val="100"/>
        <c:noMultiLvlLbl val="0"/>
      </c:catAx>
      <c:valAx>
        <c:axId val="6661486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4994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Hoja2!$A$4:$F$4</c:f>
              <c:strCache>
                <c:ptCount val="6"/>
                <c:pt idx="0">
                  <c:v>Menor o igual a 5 </c:v>
                </c:pt>
                <c:pt idx="1">
                  <c:v>Entre 6 y 11 </c:v>
                </c:pt>
                <c:pt idx="2">
                  <c:v>Entre 12 y 18 </c:v>
                </c:pt>
                <c:pt idx="3">
                  <c:v>Entre 19 y 26</c:v>
                </c:pt>
                <c:pt idx="4">
                  <c:v>Entre 27 y 59 </c:v>
                </c:pt>
                <c:pt idx="5">
                  <c:v>Mayor o igual a 60</c:v>
                </c:pt>
              </c:strCache>
            </c:strRef>
          </c:cat>
          <c:val>
            <c:numRef>
              <c:f>Hoja2!$A$5:$F$5</c:f>
              <c:numCache>
                <c:formatCode>General</c:formatCode>
                <c:ptCount val="6"/>
                <c:pt idx="0">
                  <c:v>42</c:v>
                </c:pt>
                <c:pt idx="1">
                  <c:v>69</c:v>
                </c:pt>
                <c:pt idx="2">
                  <c:v>149</c:v>
                </c:pt>
                <c:pt idx="3">
                  <c:v>59</c:v>
                </c:pt>
                <c:pt idx="4">
                  <c:v>58</c:v>
                </c:pt>
                <c:pt idx="5">
                  <c:v>3</c:v>
                </c:pt>
              </c:numCache>
            </c:numRef>
          </c:val>
          <c:extLst>
            <c:ext xmlns:c16="http://schemas.microsoft.com/office/drawing/2014/chart" uri="{C3380CC4-5D6E-409C-BE32-E72D297353CC}">
              <c16:uniqueId val="{00000000-FEF4-423E-A263-99983B687FA6}"/>
            </c:ext>
          </c:extLst>
        </c:ser>
        <c:dLbls>
          <c:showLegendKey val="0"/>
          <c:showVal val="0"/>
          <c:showCatName val="0"/>
          <c:showSerName val="0"/>
          <c:showPercent val="0"/>
          <c:showBubbleSize val="0"/>
        </c:dLbls>
        <c:gapWidth val="219"/>
        <c:overlap val="-27"/>
        <c:axId val="667634944"/>
        <c:axId val="680480976"/>
      </c:barChart>
      <c:catAx>
        <c:axId val="66763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680480976"/>
        <c:crosses val="autoZero"/>
        <c:auto val="1"/>
        <c:lblAlgn val="ctr"/>
        <c:lblOffset val="100"/>
        <c:noMultiLvlLbl val="0"/>
      </c:catAx>
      <c:valAx>
        <c:axId val="68048097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6763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4</c:v>
                </c:pt>
                <c:pt idx="4">
                  <c:v>2</c:v>
                </c:pt>
                <c:pt idx="5">
                  <c:v>2</c:v>
                </c:pt>
                <c:pt idx="6">
                  <c:v>0</c:v>
                </c:pt>
                <c:pt idx="7">
                  <c:v>8</c:v>
                </c:pt>
                <c:pt idx="8">
                  <c:v>2</c:v>
                </c:pt>
                <c:pt idx="9">
                  <c:v>4</c:v>
                </c:pt>
                <c:pt idx="10">
                  <c:v>2</c:v>
                </c:pt>
                <c:pt idx="11">
                  <c:v>4</c:v>
                </c:pt>
                <c:pt idx="12">
                  <c:v>8</c:v>
                </c:pt>
                <c:pt idx="13">
                  <c:v>2</c:v>
                </c:pt>
                <c:pt idx="14">
                  <c:v>4</c:v>
                </c:pt>
                <c:pt idx="15">
                  <c:v>4</c:v>
                </c:pt>
              </c:numCache>
            </c:numRef>
          </c:val>
          <c:extLst>
            <c:ext xmlns:c16="http://schemas.microsoft.com/office/drawing/2014/chart" uri="{C3380CC4-5D6E-409C-BE32-E72D297353CC}">
              <c16:uniqueId val="{00000000-2284-4337-BAE1-F16CB3D4D78D}"/>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2284-4337-BAE1-F16CB3D4D78D}"/>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2284-4337-BAE1-F16CB3D4D78D}"/>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2284-4337-BAE1-F16CB3D4D78D}"/>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750528"/>
        <c:crosses val="autoZero"/>
        <c:auto val="1"/>
        <c:lblAlgn val="ctr"/>
        <c:lblOffset val="100"/>
        <c:noMultiLvlLbl val="0"/>
      </c:catAx>
      <c:valAx>
        <c:axId val="89750528"/>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numCache>
            </c:numRef>
          </c:val>
          <c:extLst>
            <c:ext xmlns:c16="http://schemas.microsoft.com/office/drawing/2014/chart" uri="{C3380CC4-5D6E-409C-BE32-E72D297353CC}">
              <c16:uniqueId val="{00000000-F315-4C4C-8B35-BD9565706B03}"/>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F315-4C4C-8B35-BD9565706B03}"/>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F315-4C4C-8B35-BD9565706B03}"/>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F315-4C4C-8B35-BD9565706B03}"/>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90321664"/>
        <c:crosses val="autoZero"/>
        <c:auto val="1"/>
        <c:lblAlgn val="ctr"/>
        <c:lblOffset val="100"/>
        <c:noMultiLvlLbl val="0"/>
      </c:catAx>
      <c:valAx>
        <c:axId val="90321664"/>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90315392"/>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FR'!$A$10:$A$17</c:f>
              <c:strCache>
                <c:ptCount val="8"/>
                <c:pt idx="0">
                  <c:v>Trabajador de la salud</c:v>
                </c:pt>
                <c:pt idx="1">
                  <c:v>Bisexual</c:v>
                </c:pt>
                <c:pt idx="2">
                  <c:v>Personas que se inyectan drogas</c:v>
                </c:pt>
                <c:pt idx="3">
                  <c:v>Antecedente de procedimiento estético</c:v>
                </c:pt>
                <c:pt idx="4">
                  <c:v>Contacto sexual con persona con diagnóstico de hepatitis B o C</c:v>
                </c:pt>
                <c:pt idx="5">
                  <c:v>Hijo de madre con HBsAg (+) o diagnóstico de hepatitis C</c:v>
                </c:pt>
                <c:pt idx="6">
                  <c:v>Más de un compañero sexual</c:v>
                </c:pt>
                <c:pt idx="7">
                  <c:v>Hombres que tienen sexo con hombres (HSH)</c:v>
                </c:pt>
              </c:strCache>
            </c:strRef>
          </c:cat>
          <c:val>
            <c:numRef>
              <c:f>'Pobl y FR'!$G$10:$G$17</c:f>
              <c:numCache>
                <c:formatCode>0.0</c:formatCode>
                <c:ptCount val="8"/>
                <c:pt idx="0">
                  <c:v>0.79365079365079361</c:v>
                </c:pt>
                <c:pt idx="1">
                  <c:v>1.5873015873015872</c:v>
                </c:pt>
                <c:pt idx="2">
                  <c:v>3.1746031746031744</c:v>
                </c:pt>
                <c:pt idx="3">
                  <c:v>3.1746031746031744</c:v>
                </c:pt>
                <c:pt idx="4">
                  <c:v>4.7619047619047619</c:v>
                </c:pt>
                <c:pt idx="5">
                  <c:v>6.3492063492063489</c:v>
                </c:pt>
                <c:pt idx="6">
                  <c:v>23.809523809523807</c:v>
                </c:pt>
                <c:pt idx="7">
                  <c:v>56.349206349206348</c:v>
                </c:pt>
              </c:numCache>
            </c:numRef>
          </c:val>
          <c:extLst>
            <c:ext xmlns:c16="http://schemas.microsoft.com/office/drawing/2014/chart" uri="{C3380CC4-5D6E-409C-BE32-E72D297353CC}">
              <c16:uniqueId val="{00000000-9D0C-4FDD-A340-3A761CFE80BF}"/>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0</c:v>
                </c:pt>
                <c:pt idx="2">
                  <c:v>12</c:v>
                </c:pt>
                <c:pt idx="3">
                  <c:v>12.8</c:v>
                </c:pt>
                <c:pt idx="4">
                  <c:v>75.2</c:v>
                </c:pt>
              </c:numCache>
            </c:numRef>
          </c:val>
          <c:extLst>
            <c:ext xmlns:c16="http://schemas.microsoft.com/office/drawing/2014/chart" uri="{C3380CC4-5D6E-409C-BE32-E72D297353CC}">
              <c16:uniqueId val="{00000000-1879-4EE8-A32A-C039DC396691}"/>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crossAx val="75918720"/>
        <c:crosses val="autoZero"/>
        <c:auto val="1"/>
        <c:lblAlgn val="ctr"/>
        <c:lblOffset val="100"/>
        <c:noMultiLvlLbl val="0"/>
      </c:catAx>
      <c:valAx>
        <c:axId val="7591872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91680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aguda</c:v>
                </c:pt>
                <c:pt idx="3">
                  <c:v>Hepatitis B crónica</c:v>
                </c:pt>
                <c:pt idx="4">
                  <c:v>Hepatitis B a clasificar</c:v>
                </c:pt>
                <c:pt idx="5">
                  <c:v>Hepatitis C</c:v>
                </c:pt>
              </c:strCache>
            </c:strRef>
          </c:cat>
          <c:val>
            <c:numRef>
              <c:f>'Clasif del caso'!$C$3:$C$8</c:f>
              <c:numCache>
                <c:formatCode>0.0</c:formatCode>
                <c:ptCount val="6"/>
                <c:pt idx="0">
                  <c:v>0</c:v>
                </c:pt>
                <c:pt idx="1">
                  <c:v>0</c:v>
                </c:pt>
                <c:pt idx="2">
                  <c:v>9.6</c:v>
                </c:pt>
                <c:pt idx="3">
                  <c:v>12.8</c:v>
                </c:pt>
                <c:pt idx="4">
                  <c:v>20</c:v>
                </c:pt>
                <c:pt idx="5">
                  <c:v>57.599999999999994</c:v>
                </c:pt>
              </c:numCache>
            </c:numRef>
          </c:val>
          <c:extLst>
            <c:ext xmlns:c16="http://schemas.microsoft.com/office/drawing/2014/chart" uri="{C3380CC4-5D6E-409C-BE32-E72D297353CC}">
              <c16:uniqueId val="{00000000-2CF4-475E-9D9D-D7B362A53155}"/>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crossAx val="75111424"/>
        <c:crosses val="autoZero"/>
        <c:auto val="1"/>
        <c:lblAlgn val="ctr"/>
        <c:lblOffset val="100"/>
        <c:noMultiLvlLbl val="0"/>
      </c:catAx>
      <c:valAx>
        <c:axId val="75111424"/>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crossAx val="7510950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15DD-4038-9751-AB38C5131E25}"/>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15DD-4038-9751-AB38C5131E25}"/>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15DD-4038-9751-AB38C5131E25}"/>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51</c:v>
                </c:pt>
                <c:pt idx="5">
                  <c:v>49</c:v>
                </c:pt>
                <c:pt idx="6">
                  <c:v>45</c:v>
                </c:pt>
                <c:pt idx="7">
                  <c:v>68</c:v>
                </c:pt>
                <c:pt idx="8">
                  <c:v>64</c:v>
                </c:pt>
                <c:pt idx="9">
                  <c:v>65</c:v>
                </c:pt>
                <c:pt idx="10">
                  <c:v>57</c:v>
                </c:pt>
                <c:pt idx="11">
                  <c:v>58</c:v>
                </c:pt>
                <c:pt idx="12">
                  <c:v>66</c:v>
                </c:pt>
                <c:pt idx="13">
                  <c:v>54</c:v>
                </c:pt>
                <c:pt idx="14">
                  <c:v>61</c:v>
                </c:pt>
                <c:pt idx="15">
                  <c:v>61</c:v>
                </c:pt>
              </c:numCache>
            </c:numRef>
          </c:yVal>
          <c:smooth val="0"/>
          <c:extLst>
            <c:ext xmlns:c16="http://schemas.microsoft.com/office/drawing/2014/chart" uri="{C3380CC4-5D6E-409C-BE32-E72D297353CC}">
              <c16:uniqueId val="{00000003-15DD-4038-9751-AB38C5131E25}"/>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51</c:v>
                </c:pt>
                <c:pt idx="5">
                  <c:v>49</c:v>
                </c:pt>
                <c:pt idx="6">
                  <c:v>45</c:v>
                </c:pt>
                <c:pt idx="7">
                  <c:v>68</c:v>
                </c:pt>
                <c:pt idx="8">
                  <c:v>64</c:v>
                </c:pt>
                <c:pt idx="9">
                  <c:v>65</c:v>
                </c:pt>
                <c:pt idx="10">
                  <c:v>57</c:v>
                </c:pt>
                <c:pt idx="11">
                  <c:v>58</c:v>
                </c:pt>
                <c:pt idx="12">
                  <c:v>66</c:v>
                </c:pt>
                <c:pt idx="13">
                  <c:v>54</c:v>
                </c:pt>
                <c:pt idx="14">
                  <c:v>61</c:v>
                </c:pt>
                <c:pt idx="15">
                  <c:v>61</c:v>
                </c:pt>
              </c:numCache>
            </c:numRef>
          </c:val>
          <c:extLst>
            <c:ext xmlns:c16="http://schemas.microsoft.com/office/drawing/2014/chart" uri="{C3380CC4-5D6E-409C-BE32-E72D297353CC}">
              <c16:uniqueId val="{00000000-8C01-4BE0-AAA0-CF7C035E62E5}"/>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8C01-4BE0-AAA0-CF7C035E62E5}"/>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8C01-4BE0-AAA0-CF7C035E62E5}"/>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8C01-4BE0-AAA0-CF7C035E62E5}"/>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4" name="Google Shape;404;p1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indicador de brotes</a:t>
            </a:r>
            <a:endParaRPr/>
          </a:p>
        </p:txBody>
      </p:sp>
      <p:sp>
        <p:nvSpPr>
          <p:cNvPr id="435" name="Google Shape;435;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2" name="Google Shape;532;p1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98" name="Google Shape;598;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36" name="Google Shape;636;p1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76" name="Google Shape;676;p1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8" name="Google Shape;758;p1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88" name="Google Shape;788;p1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1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09" name="Google Shape;809;p1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1" name="Google Shape;881;p1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2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57" name="Google Shape;957;p2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2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88" name="Google Shape;988;p2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2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82" name="Google Shape;1082;p2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2" name="Google Shape;1142;p2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64" name="Google Shape;1164;p2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7" name="Google Shape;1197;p2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37" name="Google Shape;1237;p2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2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2" name="Google Shape;1272;p2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2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07" name="Google Shape;1307;p2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2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61" name="Google Shape;1361;p2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3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82" name="Google Shape;1382;p3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41" name="Google Shape;1441;p3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71" name="Google Shape;1471;p3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45" name="Google Shape;1545;p3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3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86" name="Google Shape;1586;p3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3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13" name="Google Shape;1613;p3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3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93" name="Google Shape;1693;p3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3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1" name="Google Shape;1711;p3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3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58" name="Google Shape;1758;p3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p3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39: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27" name="Google Shape;1827;p39: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4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1" name="Google Shape;1871;p40: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872" name="Google Shape;1872;p40: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p4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p4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930" name="Google Shape;1930;p4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4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9" name="Google Shape;1979;p4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ok</a:t>
            </a:r>
            <a:endParaRPr/>
          </a:p>
        </p:txBody>
      </p:sp>
      <p:sp>
        <p:nvSpPr>
          <p:cNvPr id="1980" name="Google Shape;1980;p4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p4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23" name="Google Shape;2023;p4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3"/>
        <p:cNvGrpSpPr/>
        <p:nvPr/>
      </p:nvGrpSpPr>
      <p:grpSpPr>
        <a:xfrm>
          <a:off x="0" y="0"/>
          <a:ext cx="0" cy="0"/>
          <a:chOff x="0" y="0"/>
          <a:chExt cx="0" cy="0"/>
        </a:xfrm>
      </p:grpSpPr>
      <p:sp>
        <p:nvSpPr>
          <p:cNvPr id="2064" name="Google Shape;2064;p44: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65" name="Google Shape;2065;p4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p4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18" name="Google Shape;2118;p4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4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94" name="Google Shape;2194;p4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p4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80" name="Google Shape;2280;p4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p4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01" name="Google Shape;2301;p4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p4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67" name="Google Shape;2367;p4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p5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05" name="Google Shape;2405;p50: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p5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8" name="Google Shape;2488;p5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p5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35" name="Google Shape;2535;p5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7" name="Google Shape;2597;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2" name="Google Shape;2612;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3" name="Google Shape;2613;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8" name="Google Shape;2628;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2" name="Google Shape;212;p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7: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s-ES"/>
              <a:t>No olvidar ajustar los indicadores</a:t>
            </a:r>
            <a:endParaRPr/>
          </a:p>
        </p:txBody>
      </p:sp>
      <p:sp>
        <p:nvSpPr>
          <p:cNvPr id="240" name="Google Shape;240;p7: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1" name="Google Shape;281;p8: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3" name="Google Shape;323;p9: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3.jp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chart" Target="../charts/chart5.xml"/><Relationship Id="rId5" Type="http://schemas.openxmlformats.org/officeDocument/2006/relationships/image" Target="../media/image8.pn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63.png"/><Relationship Id="rId5" Type="http://schemas.openxmlformats.org/officeDocument/2006/relationships/image" Target="../media/image3.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2.png"/><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3.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8.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8.png"/><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8.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3.png"/><Relationship Id="rId10" Type="http://schemas.openxmlformats.org/officeDocument/2006/relationships/image" Target="../media/image93.png"/><Relationship Id="rId4" Type="http://schemas.openxmlformats.org/officeDocument/2006/relationships/image" Target="../media/image2.png"/><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8.png"/><Relationship Id="rId7" Type="http://schemas.openxmlformats.org/officeDocument/2006/relationships/image" Target="../media/image10.png"/><Relationship Id="rId12"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7.png"/><Relationship Id="rId5" Type="http://schemas.openxmlformats.org/officeDocument/2006/relationships/image" Target="../media/image3.png"/><Relationship Id="rId10" Type="http://schemas.openxmlformats.org/officeDocument/2006/relationships/image" Target="../media/image96.png"/><Relationship Id="rId4" Type="http://schemas.openxmlformats.org/officeDocument/2006/relationships/image" Target="../media/image2.pn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99.jpg"/></Relationships>
</file>

<file path=ppt/slides/_rels/slide33.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100.png"/><Relationship Id="rId7"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06.jpg"/><Relationship Id="rId5" Type="http://schemas.openxmlformats.org/officeDocument/2006/relationships/image" Target="../media/image105.png"/><Relationship Id="rId10"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7.png"/><Relationship Id="rId7"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chart" Target="../charts/chart20.xml"/><Relationship Id="rId10" Type="http://schemas.openxmlformats.org/officeDocument/2006/relationships/image" Target="../media/image110.png"/><Relationship Id="rId4" Type="http://schemas.openxmlformats.org/officeDocument/2006/relationships/chart" Target="../charts/chart19.xml"/><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11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4.png"/><Relationship Id="rId5" Type="http://schemas.openxmlformats.org/officeDocument/2006/relationships/image" Target="../media/image13.png"/><Relationship Id="rId10" Type="http://schemas.openxmlformats.org/officeDocument/2006/relationships/image" Target="../media/image113.png"/><Relationship Id="rId4" Type="http://schemas.openxmlformats.org/officeDocument/2006/relationships/image" Target="../media/image12.png"/><Relationship Id="rId9" Type="http://schemas.openxmlformats.org/officeDocument/2006/relationships/image" Target="../media/image112.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7.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7.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9.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0.png"/><Relationship Id="rId7" Type="http://schemas.openxmlformats.org/officeDocument/2006/relationships/image" Target="../media/image46.png"/><Relationship Id="rId12"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3.png"/><Relationship Id="rId5" Type="http://schemas.openxmlformats.org/officeDocument/2006/relationships/image" Target="../media/image3.png"/><Relationship Id="rId10" Type="http://schemas.openxmlformats.org/officeDocument/2006/relationships/image" Target="../media/image122.png"/><Relationship Id="rId4" Type="http://schemas.openxmlformats.org/officeDocument/2006/relationships/image" Target="../media/image2.pn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0.png"/><Relationship Id="rId7"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6.png"/><Relationship Id="rId5" Type="http://schemas.openxmlformats.org/officeDocument/2006/relationships/image" Target="../media/image3.png"/><Relationship Id="rId10" Type="http://schemas.openxmlformats.org/officeDocument/2006/relationships/image" Target="../media/image125.png"/><Relationship Id="rId4" Type="http://schemas.openxmlformats.org/officeDocument/2006/relationships/image" Target="../media/image2.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46.png"/><Relationship Id="rId12" Type="http://schemas.openxmlformats.org/officeDocument/2006/relationships/image" Target="../media/image1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9.png"/><Relationship Id="rId5" Type="http://schemas.openxmlformats.org/officeDocument/2006/relationships/image" Target="../media/image2.png"/><Relationship Id="rId10"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1.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37.png"/><Relationship Id="rId5" Type="http://schemas.openxmlformats.org/officeDocument/2006/relationships/image" Target="../media/image134.png"/><Relationship Id="rId10" Type="http://schemas.openxmlformats.org/officeDocument/2006/relationships/image" Target="../media/image136.png"/><Relationship Id="rId4" Type="http://schemas.openxmlformats.org/officeDocument/2006/relationships/image" Target="../media/image3.png"/><Relationship Id="rId9" Type="http://schemas.openxmlformats.org/officeDocument/2006/relationships/image" Target="../media/image135.png"/></Relationships>
</file>

<file path=ppt/slides/_rels/slide4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39.png"/><Relationship Id="rId5" Type="http://schemas.openxmlformats.org/officeDocument/2006/relationships/image" Target="../media/image47.png"/><Relationship Id="rId10" Type="http://schemas.openxmlformats.org/officeDocument/2006/relationships/image" Target="../media/image138.png"/><Relationship Id="rId4" Type="http://schemas.openxmlformats.org/officeDocument/2006/relationships/image" Target="../media/image3.png"/><Relationship Id="rId9"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chart" Target="../charts/chart22.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image" Target="../media/image141.png"/><Relationship Id="rId7"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7.png"/><Relationship Id="rId10" Type="http://schemas.openxmlformats.org/officeDocument/2006/relationships/chart" Target="../charts/chart24.xml"/><Relationship Id="rId4" Type="http://schemas.openxmlformats.org/officeDocument/2006/relationships/image" Target="../media/image46.png"/><Relationship Id="rId9" Type="http://schemas.openxmlformats.org/officeDocument/2006/relationships/image" Target="../media/image144.png"/></Relationships>
</file>

<file path=ppt/slides/_rels/slide5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5.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148.png"/><Relationship Id="rId4" Type="http://schemas.openxmlformats.org/officeDocument/2006/relationships/image" Target="../media/image2.png"/><Relationship Id="rId9" Type="http://schemas.openxmlformats.org/officeDocument/2006/relationships/image" Target="../media/image147.png"/></Relationships>
</file>

<file path=ppt/slides/_rels/slide5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8.png"/><Relationship Id="rId7"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151.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53.png"/></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57.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a:t>
            </a:r>
            <a:r>
              <a:rPr lang="es-ES" sz="1200" b="1">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Subsecretaría de Salud Pública</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Epidemiólogos</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marL="0" lvl="0" indent="0" algn="l" rtl="0">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marL="0" lvl="0" indent="0" algn="l" rtl="0">
              <a:spcBef>
                <a:spcPts val="0"/>
              </a:spcBef>
              <a:spcAft>
                <a:spcPts val="0"/>
              </a:spcAft>
              <a:buNone/>
            </a:pPr>
            <a:r>
              <a:rPr lang="es-ES" sz="1200">
                <a:solidFill>
                  <a:schemeClr val="dk1"/>
                </a:solidFill>
                <a:latin typeface="Arial Narrow"/>
                <a:ea typeface="Arial Narrow"/>
                <a:cs typeface="Arial Narrow"/>
                <a:sym typeface="Arial Narrow"/>
              </a:rPr>
              <a:t>Sebastián Villada</a:t>
            </a:r>
            <a:endParaRPr sz="120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s-ES" sz="1200">
                <a:solidFill>
                  <a:schemeClr val="dk1"/>
                </a:solidFill>
                <a:latin typeface="Arial Narrow"/>
                <a:ea typeface="Arial Narrow"/>
                <a:cs typeface="Arial Narrow"/>
                <a:sym typeface="Arial Narrow"/>
              </a:rPr>
              <a:t>John Jairo González Duque</a:t>
            </a:r>
            <a:endParaRPr sz="1300" b="1">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23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sz="120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marL="0" marR="0" lvl="0" indent="0" algn="l" rtl="0">
              <a:spcBef>
                <a:spcPts val="0"/>
              </a:spcBef>
              <a:spcAft>
                <a:spcPts val="0"/>
              </a:spcAft>
              <a:buNone/>
            </a:pPr>
            <a:r>
              <a:rPr lang="es-ES" sz="1200">
                <a:solidFill>
                  <a:schemeClr val="dk1"/>
                </a:solidFill>
                <a:latin typeface="Arial Narrow"/>
                <a:ea typeface="Arial Narrow"/>
                <a:cs typeface="Arial Narrow"/>
                <a:sym typeface="Arial Narrow"/>
              </a:rPr>
              <a:t>Mónica María Quiñones Montes</a:t>
            </a:r>
            <a:endParaRPr/>
          </a:p>
          <a:p>
            <a:pPr marL="0" marR="0" lvl="0" indent="0" algn="l" rtl="0">
              <a:spcBef>
                <a:spcPts val="0"/>
              </a:spcBef>
              <a:spcAft>
                <a:spcPts val="0"/>
              </a:spcAft>
              <a:buNone/>
            </a:pPr>
            <a:endParaRPr/>
          </a:p>
          <a:p>
            <a:pPr marL="0" marR="0" lvl="0" indent="0" algn="l" rtl="0">
              <a:spcBef>
                <a:spcPts val="0"/>
              </a:spcBef>
              <a:spcAft>
                <a:spcPts val="0"/>
              </a:spcAft>
              <a:buNone/>
            </a:pPr>
            <a:endParaRPr sz="120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04 de 2023 - Reporte Semanas 01 a 16 (Hasta Abril 22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10"/>
          <p:cNvPicPr preferRelativeResize="0"/>
          <p:nvPr/>
        </p:nvPicPr>
        <p:blipFill rotWithShape="1">
          <a:blip r:embed="rId3">
            <a:alphaModFix/>
          </a:blip>
          <a:srcRect/>
          <a:stretch/>
        </p:blipFill>
        <p:spPr>
          <a:xfrm>
            <a:off x="4470" y="-7142"/>
            <a:ext cx="2227828" cy="2845121"/>
          </a:xfrm>
          <a:prstGeom prst="rect">
            <a:avLst/>
          </a:prstGeom>
          <a:noFill/>
          <a:ln>
            <a:noFill/>
          </a:ln>
        </p:spPr>
      </p:pic>
      <p:pic>
        <p:nvPicPr>
          <p:cNvPr id="407" name="Google Shape;407;p10"/>
          <p:cNvPicPr preferRelativeResize="0"/>
          <p:nvPr/>
        </p:nvPicPr>
        <p:blipFill rotWithShape="1">
          <a:blip r:embed="rId4">
            <a:alphaModFix/>
          </a:blip>
          <a:srcRect t="51431"/>
          <a:stretch/>
        </p:blipFill>
        <p:spPr>
          <a:xfrm>
            <a:off x="0" y="2824179"/>
            <a:ext cx="2240673" cy="2666962"/>
          </a:xfrm>
          <a:prstGeom prst="rect">
            <a:avLst/>
          </a:prstGeom>
          <a:noFill/>
          <a:ln>
            <a:noFill/>
          </a:ln>
        </p:spPr>
      </p:pic>
      <p:sp>
        <p:nvSpPr>
          <p:cNvPr id="408" name="Google Shape;408;p10"/>
          <p:cNvSpPr txBox="1"/>
          <p:nvPr/>
        </p:nvSpPr>
        <p:spPr>
          <a:xfrm>
            <a:off x="-28186" y="623805"/>
            <a:ext cx="2404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sp>
        <p:nvSpPr>
          <p:cNvPr id="409" name="Google Shape;409;p10"/>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Varicela. Medellín, a Período epidemiológico 4 acumulado  de 2023. </a:t>
            </a:r>
            <a:endParaRPr sz="1100">
              <a:solidFill>
                <a:schemeClr val="dk1"/>
              </a:solidFill>
              <a:latin typeface="Arial Narrow"/>
              <a:ea typeface="Arial Narrow"/>
              <a:cs typeface="Arial Narrow"/>
              <a:sym typeface="Arial Narrow"/>
            </a:endParaRPr>
          </a:p>
        </p:txBody>
      </p:sp>
      <p:grpSp>
        <p:nvGrpSpPr>
          <p:cNvPr id="410" name="Google Shape;410;p10"/>
          <p:cNvGrpSpPr/>
          <p:nvPr/>
        </p:nvGrpSpPr>
        <p:grpSpPr>
          <a:xfrm>
            <a:off x="179214" y="4211960"/>
            <a:ext cx="1892650" cy="488476"/>
            <a:chOff x="2397524" y="3379972"/>
            <a:chExt cx="4508500" cy="904875"/>
          </a:xfrm>
        </p:grpSpPr>
        <p:pic>
          <p:nvPicPr>
            <p:cNvPr id="411" name="Google Shape;411;p1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412" name="Google Shape;412;p10"/>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348</a:t>
              </a:r>
              <a:endParaRPr sz="1800" b="1">
                <a:solidFill>
                  <a:schemeClr val="dk1"/>
                </a:solidFill>
                <a:latin typeface="Arial Narrow"/>
                <a:ea typeface="Arial Narrow"/>
                <a:cs typeface="Arial Narrow"/>
                <a:sym typeface="Arial Narrow"/>
              </a:endParaRPr>
            </a:p>
          </p:txBody>
        </p:sp>
      </p:grpSp>
      <p:sp>
        <p:nvSpPr>
          <p:cNvPr id="413" name="Google Shape;413;p10"/>
          <p:cNvSpPr txBox="1"/>
          <p:nvPr/>
        </p:nvSpPr>
        <p:spPr>
          <a:xfrm>
            <a:off x="494426" y="4716016"/>
            <a:ext cx="1686306"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4,13 menos respecto al mismo período del año anterior</a:t>
            </a:r>
            <a:endParaRPr sz="1200" b="1">
              <a:solidFill>
                <a:schemeClr val="dk1"/>
              </a:solidFill>
              <a:latin typeface="Arial Narrow"/>
              <a:ea typeface="Arial Narrow"/>
              <a:cs typeface="Arial Narrow"/>
              <a:sym typeface="Arial Narrow"/>
            </a:endParaRPr>
          </a:p>
        </p:txBody>
      </p:sp>
      <p:sp>
        <p:nvSpPr>
          <p:cNvPr id="414" name="Google Shape;414;p10"/>
          <p:cNvSpPr/>
          <p:nvPr/>
        </p:nvSpPr>
        <p:spPr>
          <a:xfrm rot="10800000">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10"/>
          <p:cNvSpPr/>
          <p:nvPr/>
        </p:nvSpPr>
        <p:spPr>
          <a:xfrm>
            <a:off x="2240673" y="4860032"/>
            <a:ext cx="483637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4 acumulado, años 2021-2023.</a:t>
            </a:r>
            <a:endParaRPr/>
          </a:p>
        </p:txBody>
      </p:sp>
      <p:grpSp>
        <p:nvGrpSpPr>
          <p:cNvPr id="416" name="Google Shape;416;p10"/>
          <p:cNvGrpSpPr/>
          <p:nvPr/>
        </p:nvGrpSpPr>
        <p:grpSpPr>
          <a:xfrm>
            <a:off x="2448322" y="74775"/>
            <a:ext cx="3446504" cy="276999"/>
            <a:chOff x="2448322" y="74775"/>
            <a:chExt cx="3446504" cy="276999"/>
          </a:xfrm>
        </p:grpSpPr>
        <p:sp>
          <p:nvSpPr>
            <p:cNvPr id="417" name="Google Shape;417;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18" name="Google Shape;418;p10"/>
            <p:cNvCxnSpPr>
              <a:stCxn id="41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19" name="Google Shape;419;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420" name="Google Shape;420;p10"/>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1" name="Google Shape;421;p10"/>
          <p:cNvGrpSpPr/>
          <p:nvPr/>
        </p:nvGrpSpPr>
        <p:grpSpPr>
          <a:xfrm>
            <a:off x="277404" y="5621632"/>
            <a:ext cx="3446504" cy="276999"/>
            <a:chOff x="2448322" y="74775"/>
            <a:chExt cx="3446504" cy="276999"/>
          </a:xfrm>
        </p:grpSpPr>
        <p:sp>
          <p:nvSpPr>
            <p:cNvPr id="422" name="Google Shape;422;p1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23" name="Google Shape;423;p10"/>
            <p:cNvCxnSpPr>
              <a:stCxn id="42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24" name="Google Shape;424;p1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425" name="Google Shape;425;p10"/>
          <p:cNvSpPr txBox="1"/>
          <p:nvPr/>
        </p:nvSpPr>
        <p:spPr>
          <a:xfrm>
            <a:off x="38374" y="2843808"/>
            <a:ext cx="213231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0,58% (1 caso)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426" name="Google Shape;426;p1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Pág..10 </a:t>
            </a:r>
            <a:endParaRPr sz="1050" b="1">
              <a:solidFill>
                <a:schemeClr val="dk1"/>
              </a:solidFill>
              <a:latin typeface="Arial Narrow"/>
              <a:ea typeface="Arial Narrow"/>
              <a:cs typeface="Arial Narrow"/>
              <a:sym typeface="Arial Narrow"/>
            </a:endParaRPr>
          </a:p>
        </p:txBody>
      </p:sp>
      <p:sp>
        <p:nvSpPr>
          <p:cNvPr id="427" name="Google Shape;427;p10"/>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Varicela</a:t>
            </a:r>
            <a:endParaRPr sz="2800" b="1">
              <a:solidFill>
                <a:srgbClr val="C00000"/>
              </a:solidFill>
              <a:latin typeface="Arial Narrow"/>
              <a:ea typeface="Arial Narrow"/>
              <a:cs typeface="Arial Narrow"/>
              <a:sym typeface="Arial Narrow"/>
            </a:endParaRPr>
          </a:p>
        </p:txBody>
      </p:sp>
      <p:sp>
        <p:nvSpPr>
          <p:cNvPr id="428" name="Google Shape;428;p10"/>
          <p:cNvSpPr/>
          <p:nvPr/>
        </p:nvSpPr>
        <p:spPr>
          <a:xfrm>
            <a:off x="-14673" y="8604448"/>
            <a:ext cx="5909499"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Varicela. Medellín, a Período epidemiológico 4 acumulado  de 2023 </a:t>
            </a:r>
            <a:endParaRPr sz="1100">
              <a:solidFill>
                <a:schemeClr val="dk1"/>
              </a:solidFill>
              <a:latin typeface="Arial Narrow"/>
              <a:ea typeface="Arial Narrow"/>
              <a:cs typeface="Arial Narrow"/>
              <a:sym typeface="Arial Narrow"/>
            </a:endParaRPr>
          </a:p>
        </p:txBody>
      </p:sp>
      <p:pic>
        <p:nvPicPr>
          <p:cNvPr id="429" name="Google Shape;429;p10"/>
          <p:cNvPicPr preferRelativeResize="0"/>
          <p:nvPr/>
        </p:nvPicPr>
        <p:blipFill rotWithShape="1">
          <a:blip r:embed="rId6">
            <a:alphaModFix/>
          </a:blip>
          <a:srcRect/>
          <a:stretch/>
        </p:blipFill>
        <p:spPr>
          <a:xfrm>
            <a:off x="58789" y="6075396"/>
            <a:ext cx="5733460" cy="2546241"/>
          </a:xfrm>
          <a:prstGeom prst="rect">
            <a:avLst/>
          </a:prstGeom>
          <a:noFill/>
          <a:ln>
            <a:noFill/>
          </a:ln>
        </p:spPr>
      </p:pic>
      <p:pic>
        <p:nvPicPr>
          <p:cNvPr id="430" name="Google Shape;430;p10"/>
          <p:cNvPicPr preferRelativeResize="0"/>
          <p:nvPr/>
        </p:nvPicPr>
        <p:blipFill rotWithShape="1">
          <a:blip r:embed="rId7">
            <a:alphaModFix/>
          </a:blip>
          <a:srcRect/>
          <a:stretch/>
        </p:blipFill>
        <p:spPr>
          <a:xfrm>
            <a:off x="2258168" y="347502"/>
            <a:ext cx="4942729" cy="1857419"/>
          </a:xfrm>
          <a:prstGeom prst="rect">
            <a:avLst/>
          </a:prstGeom>
          <a:noFill/>
          <a:ln>
            <a:noFill/>
          </a:ln>
        </p:spPr>
      </p:pic>
      <p:pic>
        <p:nvPicPr>
          <p:cNvPr id="431" name="Google Shape;431;p10"/>
          <p:cNvPicPr preferRelativeResize="0"/>
          <p:nvPr/>
        </p:nvPicPr>
        <p:blipFill rotWithShape="1">
          <a:blip r:embed="rId8">
            <a:alphaModFix/>
          </a:blip>
          <a:srcRect/>
          <a:stretch/>
        </p:blipFill>
        <p:spPr>
          <a:xfrm>
            <a:off x="2193348" y="2694371"/>
            <a:ext cx="4981248" cy="216234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1"/>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8" name="Google Shape;438;p11"/>
          <p:cNvGrpSpPr/>
          <p:nvPr/>
        </p:nvGrpSpPr>
        <p:grpSpPr>
          <a:xfrm>
            <a:off x="277404" y="137149"/>
            <a:ext cx="3446504" cy="276999"/>
            <a:chOff x="2448322" y="74775"/>
            <a:chExt cx="3446504" cy="276999"/>
          </a:xfrm>
        </p:grpSpPr>
        <p:sp>
          <p:nvSpPr>
            <p:cNvPr id="439" name="Google Shape;439;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0" name="Google Shape;440;p11"/>
            <p:cNvCxnSpPr>
              <a:stCxn id="4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41" name="Google Shape;441;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442" name="Google Shape;442;p11"/>
          <p:cNvSpPr/>
          <p:nvPr/>
        </p:nvSpPr>
        <p:spPr>
          <a:xfrm>
            <a:off x="0" y="418545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43" name="Google Shape;443;p11"/>
          <p:cNvGrpSpPr/>
          <p:nvPr/>
        </p:nvGrpSpPr>
        <p:grpSpPr>
          <a:xfrm>
            <a:off x="277404" y="4298980"/>
            <a:ext cx="3446504" cy="276999"/>
            <a:chOff x="2448322" y="74775"/>
            <a:chExt cx="3446504" cy="276999"/>
          </a:xfrm>
        </p:grpSpPr>
        <p:sp>
          <p:nvSpPr>
            <p:cNvPr id="444" name="Google Shape;444;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445" name="Google Shape;445;p11"/>
            <p:cNvCxnSpPr>
              <a:stCxn id="44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446" name="Google Shape;446;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brotes</a:t>
              </a:r>
              <a:endParaRPr sz="1200" b="1">
                <a:solidFill>
                  <a:schemeClr val="dk1"/>
                </a:solidFill>
                <a:latin typeface="Arial Narrow"/>
                <a:ea typeface="Arial Narrow"/>
                <a:cs typeface="Arial Narrow"/>
                <a:sym typeface="Arial Narrow"/>
              </a:endParaRPr>
            </a:p>
          </p:txBody>
        </p:sp>
      </p:grpSp>
      <p:pic>
        <p:nvPicPr>
          <p:cNvPr id="447" name="Google Shape;447;p11"/>
          <p:cNvPicPr preferRelativeResize="0"/>
          <p:nvPr/>
        </p:nvPicPr>
        <p:blipFill rotWithShape="1">
          <a:blip r:embed="rId3">
            <a:alphaModFix/>
          </a:blip>
          <a:srcRect/>
          <a:stretch/>
        </p:blipFill>
        <p:spPr>
          <a:xfrm>
            <a:off x="4322755" y="5901769"/>
            <a:ext cx="2016224" cy="263989"/>
          </a:xfrm>
          <a:prstGeom prst="roundRect">
            <a:avLst>
              <a:gd name="adj" fmla="val 8594"/>
            </a:avLst>
          </a:prstGeom>
          <a:solidFill>
            <a:srgbClr val="ECECEC"/>
          </a:solidFill>
          <a:ln>
            <a:noFill/>
          </a:ln>
          <a:effectLst>
            <a:reflection stA="38000" endPos="28000" dist="5000" dir="5400000" sy="-100000" algn="bl" rotWithShape="0"/>
          </a:effectLst>
        </p:spPr>
      </p:pic>
      <p:grpSp>
        <p:nvGrpSpPr>
          <p:cNvPr id="448" name="Google Shape;448;p11"/>
          <p:cNvGrpSpPr/>
          <p:nvPr/>
        </p:nvGrpSpPr>
        <p:grpSpPr>
          <a:xfrm>
            <a:off x="3984996" y="4765388"/>
            <a:ext cx="2707788" cy="2447537"/>
            <a:chOff x="787274" y="1096"/>
            <a:chExt cx="2707788" cy="2447537"/>
          </a:xfrm>
        </p:grpSpPr>
        <p:sp>
          <p:nvSpPr>
            <p:cNvPr id="449" name="Google Shape;449;p11"/>
            <p:cNvSpPr/>
            <p:nvPr/>
          </p:nvSpPr>
          <p:spPr>
            <a:xfrm>
              <a:off x="1639648" y="1096"/>
              <a:ext cx="976470" cy="428129"/>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txBox="1"/>
            <p:nvPr/>
          </p:nvSpPr>
          <p:spPr>
            <a:xfrm>
              <a:off x="1660548" y="21996"/>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18%</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63 casos</a:t>
              </a:r>
              <a:endParaRPr sz="800" b="1">
                <a:solidFill>
                  <a:schemeClr val="lt1"/>
                </a:solidFill>
                <a:latin typeface="Arial Narrow"/>
                <a:ea typeface="Arial Narrow"/>
                <a:cs typeface="Arial Narrow"/>
                <a:sym typeface="Arial Narrow"/>
              </a:endParaRPr>
            </a:p>
          </p:txBody>
        </p:sp>
        <p:sp>
          <p:nvSpPr>
            <p:cNvPr id="451" name="Google Shape;451;p11"/>
            <p:cNvSpPr/>
            <p:nvPr/>
          </p:nvSpPr>
          <p:spPr>
            <a:xfrm>
              <a:off x="1118179" y="215160"/>
              <a:ext cx="2019408" cy="2019408"/>
            </a:xfrm>
            <a:custGeom>
              <a:avLst/>
              <a:gdLst/>
              <a:ahLst/>
              <a:cxnLst/>
              <a:rect l="l" t="t" r="r" b="b"/>
              <a:pathLst>
                <a:path w="120000" h="120000" extrusionOk="0">
                  <a:moveTo>
                    <a:pt x="91834" y="9142"/>
                  </a:moveTo>
                  <a:lnTo>
                    <a:pt x="91834" y="9142"/>
                  </a:lnTo>
                  <a:cubicBezTo>
                    <a:pt x="94626" y="10890"/>
                    <a:pt x="97269" y="12864"/>
                    <a:pt x="99737" y="15045"/>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2509562" y="505948"/>
              <a:ext cx="985500" cy="428129"/>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txBox="1"/>
            <p:nvPr/>
          </p:nvSpPr>
          <p:spPr>
            <a:xfrm>
              <a:off x="2530462" y="526848"/>
              <a:ext cx="94370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18%</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63 casos</a:t>
              </a:r>
              <a:endParaRPr sz="800" b="1">
                <a:solidFill>
                  <a:schemeClr val="lt1"/>
                </a:solidFill>
                <a:latin typeface="Arial Narrow"/>
                <a:ea typeface="Arial Narrow"/>
                <a:cs typeface="Arial Narrow"/>
                <a:sym typeface="Arial Narrow"/>
              </a:endParaRPr>
            </a:p>
          </p:txBody>
        </p:sp>
        <p:sp>
          <p:nvSpPr>
            <p:cNvPr id="454" name="Google Shape;454;p11"/>
            <p:cNvSpPr/>
            <p:nvPr/>
          </p:nvSpPr>
          <p:spPr>
            <a:xfrm>
              <a:off x="1118179" y="215160"/>
              <a:ext cx="2019408" cy="2019408"/>
            </a:xfrm>
            <a:custGeom>
              <a:avLst/>
              <a:gdLst/>
              <a:ahLst/>
              <a:cxnLst/>
              <a:rect l="l" t="t" r="r" b="b"/>
              <a:pathLst>
                <a:path w="120000" h="120000" extrusionOk="0">
                  <a:moveTo>
                    <a:pt x="119063" y="49439"/>
                  </a:moveTo>
                  <a:lnTo>
                    <a:pt x="119063" y="49439"/>
                  </a:lnTo>
                  <a:cubicBezTo>
                    <a:pt x="120312" y="56424"/>
                    <a:pt x="120312" y="63575"/>
                    <a:pt x="119063" y="70560"/>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2566138" y="1515652"/>
              <a:ext cx="872349" cy="428129"/>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txBox="1"/>
            <p:nvPr/>
          </p:nvSpPr>
          <p:spPr>
            <a:xfrm>
              <a:off x="2587038" y="1536552"/>
              <a:ext cx="830549"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17%</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60 casos</a:t>
              </a:r>
              <a:endParaRPr sz="800" b="1">
                <a:solidFill>
                  <a:schemeClr val="lt1"/>
                </a:solidFill>
                <a:latin typeface="Arial Narrow"/>
                <a:ea typeface="Arial Narrow"/>
                <a:cs typeface="Arial Narrow"/>
                <a:sym typeface="Arial Narrow"/>
              </a:endParaRPr>
            </a:p>
          </p:txBody>
        </p:sp>
        <p:sp>
          <p:nvSpPr>
            <p:cNvPr id="457" name="Google Shape;457;p11"/>
            <p:cNvSpPr/>
            <p:nvPr/>
          </p:nvSpPr>
          <p:spPr>
            <a:xfrm>
              <a:off x="1118179" y="215160"/>
              <a:ext cx="2019408" cy="2019408"/>
            </a:xfrm>
            <a:custGeom>
              <a:avLst/>
              <a:gdLst/>
              <a:ahLst/>
              <a:cxnLst/>
              <a:rect l="l" t="t" r="r" b="b"/>
              <a:pathLst>
                <a:path w="120000" h="120000" extrusionOk="0">
                  <a:moveTo>
                    <a:pt x="99737" y="104955"/>
                  </a:moveTo>
                  <a:cubicBezTo>
                    <a:pt x="97269" y="107136"/>
                    <a:pt x="94626" y="109111"/>
                    <a:pt x="91834" y="11085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1639648" y="2020504"/>
              <a:ext cx="976470" cy="428129"/>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txBox="1"/>
            <p:nvPr/>
          </p:nvSpPr>
          <p:spPr>
            <a:xfrm>
              <a:off x="1660548" y="2041404"/>
              <a:ext cx="93467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24%</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85 casos</a:t>
              </a:r>
              <a:endParaRPr sz="800" b="1">
                <a:solidFill>
                  <a:schemeClr val="lt1"/>
                </a:solidFill>
                <a:latin typeface="Arial Narrow"/>
                <a:ea typeface="Arial Narrow"/>
                <a:cs typeface="Arial Narrow"/>
                <a:sym typeface="Arial Narrow"/>
              </a:endParaRPr>
            </a:p>
          </p:txBody>
        </p:sp>
        <p:sp>
          <p:nvSpPr>
            <p:cNvPr id="460" name="Google Shape;460;p11"/>
            <p:cNvSpPr/>
            <p:nvPr/>
          </p:nvSpPr>
          <p:spPr>
            <a:xfrm>
              <a:off x="1118179" y="215160"/>
              <a:ext cx="2019408" cy="2019408"/>
            </a:xfrm>
            <a:custGeom>
              <a:avLst/>
              <a:gdLst/>
              <a:ahLst/>
              <a:cxnLst/>
              <a:rect l="l" t="t" r="r" b="b"/>
              <a:pathLst>
                <a:path w="120000" h="120000" extrusionOk="0">
                  <a:moveTo>
                    <a:pt x="28166" y="110858"/>
                  </a:moveTo>
                  <a:lnTo>
                    <a:pt x="28166" y="110858"/>
                  </a:lnTo>
                  <a:cubicBezTo>
                    <a:pt x="25374" y="109110"/>
                    <a:pt x="22731" y="107136"/>
                    <a:pt x="20263" y="104955"/>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794490" y="1515652"/>
              <a:ext cx="917928" cy="428129"/>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txBox="1"/>
            <p:nvPr/>
          </p:nvSpPr>
          <p:spPr>
            <a:xfrm>
              <a:off x="815390" y="1536552"/>
              <a:ext cx="876128"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19%</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65 casos</a:t>
              </a:r>
              <a:endParaRPr sz="800" b="1">
                <a:solidFill>
                  <a:schemeClr val="lt1"/>
                </a:solidFill>
                <a:latin typeface="Arial Narrow"/>
                <a:ea typeface="Arial Narrow"/>
                <a:cs typeface="Arial Narrow"/>
                <a:sym typeface="Arial Narrow"/>
              </a:endParaRPr>
            </a:p>
          </p:txBody>
        </p:sp>
        <p:sp>
          <p:nvSpPr>
            <p:cNvPr id="463" name="Google Shape;463;p11"/>
            <p:cNvSpPr/>
            <p:nvPr/>
          </p:nvSpPr>
          <p:spPr>
            <a:xfrm>
              <a:off x="1118179" y="215160"/>
              <a:ext cx="2019408" cy="2019408"/>
            </a:xfrm>
            <a:custGeom>
              <a:avLst/>
              <a:gdLst/>
              <a:ahLst/>
              <a:cxnLst/>
              <a:rect l="l" t="t" r="r" b="b"/>
              <a:pathLst>
                <a:path w="120000" h="120000" extrusionOk="0">
                  <a:moveTo>
                    <a:pt x="937" y="70561"/>
                  </a:moveTo>
                  <a:lnTo>
                    <a:pt x="937" y="70561"/>
                  </a:lnTo>
                  <a:cubicBezTo>
                    <a:pt x="-312" y="63576"/>
                    <a:pt x="-312" y="56425"/>
                    <a:pt x="937" y="49440"/>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787274" y="505948"/>
              <a:ext cx="932360" cy="428129"/>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txBox="1"/>
            <p:nvPr/>
          </p:nvSpPr>
          <p:spPr>
            <a:xfrm>
              <a:off x="808174" y="526848"/>
              <a:ext cx="890560" cy="386329"/>
            </a:xfrm>
            <a:prstGeom prst="rect">
              <a:avLst/>
            </a:prstGeom>
            <a:noFill/>
            <a:ln>
              <a:noFill/>
            </a:ln>
          </p:spPr>
          <p:txBody>
            <a:bodyPr spcFirstLastPara="1" wrap="square" lIns="26650" tIns="26650" rIns="26650" bIns="26650" anchor="ctr" anchorCtr="0">
              <a:noAutofit/>
            </a:bodyPr>
            <a:lstStyle/>
            <a:p>
              <a:pPr marL="0" marR="0" lvl="0" indent="0" algn="ctr" rtl="0">
                <a:lnSpc>
                  <a:spcPct val="90000"/>
                </a:lnSpc>
                <a:spcBef>
                  <a:spcPts val="0"/>
                </a:spcBef>
                <a:spcAft>
                  <a:spcPts val="0"/>
                </a:spcAft>
                <a:buNone/>
              </a:pPr>
              <a:r>
                <a:rPr lang="es-ES" sz="7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245"/>
                </a:spcBef>
                <a:spcAft>
                  <a:spcPts val="0"/>
                </a:spcAft>
                <a:buNone/>
              </a:pPr>
              <a:r>
                <a:rPr lang="es-ES" sz="800" b="1">
                  <a:solidFill>
                    <a:schemeClr val="lt1"/>
                  </a:solidFill>
                  <a:latin typeface="Arial Narrow"/>
                  <a:ea typeface="Arial Narrow"/>
                  <a:cs typeface="Arial Narrow"/>
                  <a:sym typeface="Arial Narrow"/>
                </a:rPr>
                <a:t>3%</a:t>
              </a:r>
              <a:endParaRPr/>
            </a:p>
            <a:p>
              <a:pPr marL="0" marR="0" lvl="0" indent="0" algn="ctr" rtl="0">
                <a:lnSpc>
                  <a:spcPct val="90000"/>
                </a:lnSpc>
                <a:spcBef>
                  <a:spcPts val="280"/>
                </a:spcBef>
                <a:spcAft>
                  <a:spcPts val="0"/>
                </a:spcAft>
                <a:buNone/>
              </a:pPr>
              <a:r>
                <a:rPr lang="es-ES" sz="800" b="1">
                  <a:solidFill>
                    <a:schemeClr val="lt1"/>
                  </a:solidFill>
                  <a:latin typeface="Arial Narrow"/>
                  <a:ea typeface="Arial Narrow"/>
                  <a:cs typeface="Arial Narrow"/>
                  <a:sym typeface="Arial Narrow"/>
                </a:rPr>
                <a:t>12 casos</a:t>
              </a:r>
              <a:endParaRPr sz="800" b="1">
                <a:solidFill>
                  <a:schemeClr val="lt1"/>
                </a:solidFill>
                <a:latin typeface="Arial Narrow"/>
                <a:ea typeface="Arial Narrow"/>
                <a:cs typeface="Arial Narrow"/>
                <a:sym typeface="Arial Narrow"/>
              </a:endParaRPr>
            </a:p>
          </p:txBody>
        </p:sp>
        <p:sp>
          <p:nvSpPr>
            <p:cNvPr id="466" name="Google Shape;466;p11"/>
            <p:cNvSpPr/>
            <p:nvPr/>
          </p:nvSpPr>
          <p:spPr>
            <a:xfrm>
              <a:off x="1118179" y="215160"/>
              <a:ext cx="2019408" cy="2019408"/>
            </a:xfrm>
            <a:custGeom>
              <a:avLst/>
              <a:gdLst/>
              <a:ahLst/>
              <a:cxnLst/>
              <a:rect l="l" t="t" r="r" b="b"/>
              <a:pathLst>
                <a:path w="120000" h="120000" extrusionOk="0">
                  <a:moveTo>
                    <a:pt x="20263" y="15045"/>
                  </a:moveTo>
                  <a:lnTo>
                    <a:pt x="20263" y="15045"/>
                  </a:lnTo>
                  <a:cubicBezTo>
                    <a:pt x="22731" y="12864"/>
                    <a:pt x="25374" y="10889"/>
                    <a:pt x="28166" y="914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 name="Google Shape;467;p1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Pág..11 </a:t>
            </a:r>
            <a:endParaRPr sz="1050" b="1">
              <a:solidFill>
                <a:schemeClr val="dk1"/>
              </a:solidFill>
              <a:latin typeface="Arial Narrow"/>
              <a:ea typeface="Arial Narrow"/>
              <a:cs typeface="Arial Narrow"/>
              <a:sym typeface="Arial Narrow"/>
            </a:endParaRPr>
          </a:p>
        </p:txBody>
      </p:sp>
      <p:pic>
        <p:nvPicPr>
          <p:cNvPr id="468" name="Google Shape;468;p11"/>
          <p:cNvPicPr preferRelativeResize="0"/>
          <p:nvPr/>
        </p:nvPicPr>
        <p:blipFill rotWithShape="1">
          <a:blip r:embed="rId4">
            <a:alphaModFix/>
          </a:blip>
          <a:srcRect/>
          <a:stretch/>
        </p:blipFill>
        <p:spPr>
          <a:xfrm>
            <a:off x="6171850" y="865485"/>
            <a:ext cx="438131" cy="716941"/>
          </a:xfrm>
          <a:prstGeom prst="rect">
            <a:avLst/>
          </a:prstGeom>
          <a:noFill/>
          <a:ln>
            <a:noFill/>
          </a:ln>
        </p:spPr>
      </p:pic>
      <p:sp>
        <p:nvSpPr>
          <p:cNvPr id="469" name="Google Shape;469;p11"/>
          <p:cNvSpPr/>
          <p:nvPr/>
        </p:nvSpPr>
        <p:spPr>
          <a:xfrm>
            <a:off x="744567" y="4872680"/>
            <a:ext cx="2644371" cy="39635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Distribución de los brotes</a:t>
            </a:r>
            <a:endParaRPr sz="1600" b="1">
              <a:solidFill>
                <a:schemeClr val="dk1"/>
              </a:solidFill>
              <a:latin typeface="Arial Narrow"/>
              <a:ea typeface="Arial Narrow"/>
              <a:cs typeface="Arial Narrow"/>
              <a:sym typeface="Arial Narrow"/>
            </a:endParaRPr>
          </a:p>
        </p:txBody>
      </p:sp>
      <p:cxnSp>
        <p:nvCxnSpPr>
          <p:cNvPr id="470" name="Google Shape;470;p11"/>
          <p:cNvCxnSpPr>
            <a:stCxn id="469" idx="2"/>
          </p:cNvCxnSpPr>
          <p:nvPr/>
        </p:nvCxnSpPr>
        <p:spPr>
          <a:xfrm rot="-5400000" flipH="1">
            <a:off x="1918403" y="5417380"/>
            <a:ext cx="297300" cy="600"/>
          </a:xfrm>
          <a:prstGeom prst="bentConnector3">
            <a:avLst>
              <a:gd name="adj1" fmla="val 49994"/>
            </a:avLst>
          </a:prstGeom>
          <a:noFill/>
          <a:ln w="28575" cap="flat" cmpd="sng">
            <a:solidFill>
              <a:schemeClr val="dk1"/>
            </a:solidFill>
            <a:prstDash val="solid"/>
            <a:round/>
            <a:headEnd type="none" w="sm" len="sm"/>
            <a:tailEnd type="stealth" w="med" len="med"/>
          </a:ln>
        </p:spPr>
      </p:cxnSp>
      <p:graphicFrame>
        <p:nvGraphicFramePr>
          <p:cNvPr id="471" name="Google Shape;471;p11"/>
          <p:cNvGraphicFramePr/>
          <p:nvPr/>
        </p:nvGraphicFramePr>
        <p:xfrm>
          <a:off x="808849" y="5580236"/>
          <a:ext cx="3000000" cy="3000000"/>
        </p:xfrm>
        <a:graphic>
          <a:graphicData uri="http://schemas.openxmlformats.org/drawingml/2006/table">
            <a:tbl>
              <a:tblPr firstRow="1" bandRow="1">
                <a:noFill/>
                <a:tableStyleId>{D9C8D0CF-BB21-4FCC-AB7F-7B5F85500848}</a:tableStyleId>
              </a:tblPr>
              <a:tblGrid>
                <a:gridCol w="1822200">
                  <a:extLst>
                    <a:ext uri="{9D8B030D-6E8A-4147-A177-3AD203B41FA5}">
                      <a16:colId xmlns:a16="http://schemas.microsoft.com/office/drawing/2014/main" val="20000"/>
                    </a:ext>
                  </a:extLst>
                </a:gridCol>
                <a:gridCol w="858550">
                  <a:extLst>
                    <a:ext uri="{9D8B030D-6E8A-4147-A177-3AD203B41FA5}">
                      <a16:colId xmlns:a16="http://schemas.microsoft.com/office/drawing/2014/main" val="20001"/>
                    </a:ext>
                  </a:extLst>
                </a:gridCol>
              </a:tblGrid>
              <a:tr h="292200">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r h="178575">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1</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1"/>
                  </a:ext>
                </a:extLst>
              </a:tr>
              <a:tr h="40585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Centro Penitenciario- Estación de Policía- Batallón</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2"/>
                  </a:ext>
                </a:extLst>
              </a:tr>
              <a:tr h="292200">
                <a:tc>
                  <a:txBody>
                    <a:bodyPr/>
                    <a:lstStyle/>
                    <a:p>
                      <a:pPr marL="0" marR="0" lvl="0" indent="0" algn="l" rtl="0">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3"/>
                  </a:ext>
                </a:extLst>
              </a:tr>
              <a:tr h="183975">
                <a:tc>
                  <a:txBody>
                    <a:bodyPr/>
                    <a:lstStyle/>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4"/>
                  </a:ext>
                </a:extLst>
              </a:tr>
            </a:tbl>
          </a:graphicData>
        </a:graphic>
      </p:graphicFrame>
      <p:sp>
        <p:nvSpPr>
          <p:cNvPr id="472" name="Google Shape;472;p11"/>
          <p:cNvSpPr txBox="1"/>
          <p:nvPr/>
        </p:nvSpPr>
        <p:spPr>
          <a:xfrm>
            <a:off x="95983" y="3075922"/>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473" name="Google Shape;473;p11"/>
          <p:cNvCxnSpPr/>
          <p:nvPr/>
        </p:nvCxnSpPr>
        <p:spPr>
          <a:xfrm>
            <a:off x="4479067" y="3982770"/>
            <a:ext cx="2582164" cy="0"/>
          </a:xfrm>
          <a:prstGeom prst="straightConnector1">
            <a:avLst/>
          </a:prstGeom>
          <a:noFill/>
          <a:ln w="9525" cap="flat" cmpd="sng">
            <a:solidFill>
              <a:srgbClr val="002060"/>
            </a:solidFill>
            <a:prstDash val="solid"/>
            <a:round/>
            <a:headEnd type="none" w="sm" len="sm"/>
            <a:tailEnd type="oval" w="med" len="med"/>
          </a:ln>
        </p:spPr>
      </p:cxnSp>
      <p:cxnSp>
        <p:nvCxnSpPr>
          <p:cNvPr id="474" name="Google Shape;474;p11"/>
          <p:cNvCxnSpPr/>
          <p:nvPr/>
        </p:nvCxnSpPr>
        <p:spPr>
          <a:xfrm rot="10800000">
            <a:off x="107240" y="3982770"/>
            <a:ext cx="2571615" cy="0"/>
          </a:xfrm>
          <a:prstGeom prst="straightConnector1">
            <a:avLst/>
          </a:prstGeom>
          <a:noFill/>
          <a:ln w="9525" cap="flat" cmpd="sng">
            <a:solidFill>
              <a:srgbClr val="002060"/>
            </a:solidFill>
            <a:prstDash val="solid"/>
            <a:round/>
            <a:headEnd type="none" w="sm" len="sm"/>
            <a:tailEnd type="oval" w="med" len="med"/>
          </a:ln>
        </p:spPr>
      </p:cxnSp>
      <p:sp>
        <p:nvSpPr>
          <p:cNvPr id="475" name="Google Shape;475;p11"/>
          <p:cNvSpPr txBox="1"/>
          <p:nvPr/>
        </p:nvSpPr>
        <p:spPr>
          <a:xfrm>
            <a:off x="160985" y="3413763"/>
            <a:ext cx="214834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13,1 x 100 mil habitantes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348 casos</a:t>
            </a:r>
            <a:endParaRPr sz="1400" b="1">
              <a:solidFill>
                <a:schemeClr val="dk1"/>
              </a:solidFill>
              <a:latin typeface="Arial Narrow"/>
              <a:ea typeface="Arial Narrow"/>
              <a:cs typeface="Arial Narrow"/>
              <a:sym typeface="Arial Narrow"/>
            </a:endParaRPr>
          </a:p>
        </p:txBody>
      </p:sp>
      <p:sp>
        <p:nvSpPr>
          <p:cNvPr id="476" name="Google Shape;476;p11"/>
          <p:cNvSpPr txBox="1"/>
          <p:nvPr/>
        </p:nvSpPr>
        <p:spPr>
          <a:xfrm>
            <a:off x="4928257" y="309168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477" name="Google Shape;477;p11"/>
          <p:cNvSpPr txBox="1"/>
          <p:nvPr/>
        </p:nvSpPr>
        <p:spPr>
          <a:xfrm>
            <a:off x="5837701" y="3375364"/>
            <a:ext cx="85792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100%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brotes)</a:t>
            </a:r>
            <a:endParaRPr sz="1400" b="1">
              <a:solidFill>
                <a:schemeClr val="dk1"/>
              </a:solidFill>
              <a:latin typeface="Arial Narrow"/>
              <a:ea typeface="Arial Narrow"/>
              <a:cs typeface="Arial Narrow"/>
              <a:sym typeface="Arial Narrow"/>
            </a:endParaRPr>
          </a:p>
        </p:txBody>
      </p:sp>
      <p:sp>
        <p:nvSpPr>
          <p:cNvPr id="478" name="Google Shape;478;p11"/>
          <p:cNvSpPr txBox="1"/>
          <p:nvPr/>
        </p:nvSpPr>
        <p:spPr>
          <a:xfrm>
            <a:off x="2500736" y="3033754"/>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479" name="Google Shape;479;p11"/>
          <p:cNvSpPr txBox="1"/>
          <p:nvPr/>
        </p:nvSpPr>
        <p:spPr>
          <a:xfrm>
            <a:off x="2807578" y="3446511"/>
            <a:ext cx="19848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38,9 x 10	0 mil &lt; 5 años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58 casos</a:t>
            </a:r>
            <a:endParaRPr sz="1400" b="1">
              <a:solidFill>
                <a:schemeClr val="dk1"/>
              </a:solidFill>
              <a:latin typeface="Arial Narrow"/>
              <a:ea typeface="Arial Narrow"/>
              <a:cs typeface="Arial Narrow"/>
              <a:sym typeface="Arial Narrow"/>
            </a:endParaRPr>
          </a:p>
        </p:txBody>
      </p:sp>
      <p:grpSp>
        <p:nvGrpSpPr>
          <p:cNvPr id="480" name="Google Shape;480;p11"/>
          <p:cNvGrpSpPr/>
          <p:nvPr/>
        </p:nvGrpSpPr>
        <p:grpSpPr>
          <a:xfrm>
            <a:off x="-135413" y="760028"/>
            <a:ext cx="1250054" cy="1691022"/>
            <a:chOff x="-135413" y="539552"/>
            <a:chExt cx="1250054" cy="1691022"/>
          </a:xfrm>
        </p:grpSpPr>
        <p:pic>
          <p:nvPicPr>
            <p:cNvPr id="481" name="Google Shape;481;p11"/>
            <p:cNvPicPr preferRelativeResize="0"/>
            <p:nvPr/>
          </p:nvPicPr>
          <p:blipFill rotWithShape="1">
            <a:blip r:embed="rId5">
              <a:alphaModFix/>
            </a:blip>
            <a:srcRect r="85225"/>
            <a:stretch/>
          </p:blipFill>
          <p:spPr>
            <a:xfrm>
              <a:off x="148822" y="539552"/>
              <a:ext cx="702032" cy="850900"/>
            </a:xfrm>
            <a:prstGeom prst="rect">
              <a:avLst/>
            </a:prstGeom>
            <a:noFill/>
            <a:ln>
              <a:noFill/>
            </a:ln>
          </p:spPr>
        </p:pic>
        <p:sp>
          <p:nvSpPr>
            <p:cNvPr id="482" name="Google Shape;482;p11"/>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50,2%</a:t>
              </a:r>
              <a:endParaRPr sz="1600" b="1">
                <a:solidFill>
                  <a:schemeClr val="dk1"/>
                </a:solidFill>
                <a:latin typeface="Arial Narrow"/>
                <a:ea typeface="Arial Narrow"/>
                <a:cs typeface="Arial Narrow"/>
                <a:sym typeface="Arial Narrow"/>
              </a:endParaRPr>
            </a:p>
          </p:txBody>
        </p:sp>
        <p:sp>
          <p:nvSpPr>
            <p:cNvPr id="483" name="Google Shape;483;p11"/>
            <p:cNvSpPr txBox="1"/>
            <p:nvPr/>
          </p:nvSpPr>
          <p:spPr>
            <a:xfrm>
              <a:off x="-135413" y="195357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175 Casos</a:t>
              </a:r>
              <a:endParaRPr sz="1200" b="1">
                <a:solidFill>
                  <a:schemeClr val="dk1"/>
                </a:solidFill>
                <a:latin typeface="Arial Narrow"/>
                <a:ea typeface="Arial Narrow"/>
                <a:cs typeface="Arial Narrow"/>
                <a:sym typeface="Arial Narrow"/>
              </a:endParaRPr>
            </a:p>
          </p:txBody>
        </p:sp>
        <p:sp>
          <p:nvSpPr>
            <p:cNvPr id="484" name="Google Shape;484;p11"/>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485" name="Google Shape;485;p11"/>
          <p:cNvGrpSpPr/>
          <p:nvPr/>
        </p:nvGrpSpPr>
        <p:grpSpPr>
          <a:xfrm>
            <a:off x="949682" y="863250"/>
            <a:ext cx="1282616" cy="1594010"/>
            <a:chOff x="767312" y="601726"/>
            <a:chExt cx="1282616" cy="1594010"/>
          </a:xfrm>
        </p:grpSpPr>
        <p:sp>
          <p:nvSpPr>
            <p:cNvPr id="486" name="Google Shape;486;p11"/>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49,8%</a:t>
              </a:r>
              <a:endParaRPr sz="1600" b="1">
                <a:solidFill>
                  <a:schemeClr val="dk1"/>
                </a:solidFill>
                <a:latin typeface="Arial Narrow"/>
                <a:ea typeface="Arial Narrow"/>
                <a:cs typeface="Arial Narrow"/>
                <a:sym typeface="Arial Narrow"/>
              </a:endParaRPr>
            </a:p>
          </p:txBody>
        </p:sp>
        <p:sp>
          <p:nvSpPr>
            <p:cNvPr id="487" name="Google Shape;487;p11"/>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173 Casos</a:t>
              </a:r>
              <a:endParaRPr sz="1200" b="1">
                <a:solidFill>
                  <a:schemeClr val="dk1"/>
                </a:solidFill>
                <a:latin typeface="Arial Narrow"/>
                <a:ea typeface="Arial Narrow"/>
                <a:cs typeface="Arial Narrow"/>
                <a:sym typeface="Arial Narrow"/>
              </a:endParaRPr>
            </a:p>
          </p:txBody>
        </p:sp>
        <p:pic>
          <p:nvPicPr>
            <p:cNvPr id="488" name="Google Shape;488;p11"/>
            <p:cNvPicPr preferRelativeResize="0"/>
            <p:nvPr/>
          </p:nvPicPr>
          <p:blipFill rotWithShape="1">
            <a:blip r:embed="rId5">
              <a:alphaModFix/>
            </a:blip>
            <a:srcRect l="30557" r="55507"/>
            <a:stretch/>
          </p:blipFill>
          <p:spPr>
            <a:xfrm>
              <a:off x="1052788" y="601726"/>
              <a:ext cx="662151" cy="850900"/>
            </a:xfrm>
            <a:prstGeom prst="rect">
              <a:avLst/>
            </a:prstGeom>
            <a:noFill/>
            <a:ln>
              <a:noFill/>
            </a:ln>
          </p:spPr>
        </p:pic>
        <p:sp>
          <p:nvSpPr>
            <p:cNvPr id="489" name="Google Shape;489;p11"/>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490" name="Google Shape;490;p11"/>
          <p:cNvGrpSpPr/>
          <p:nvPr/>
        </p:nvGrpSpPr>
        <p:grpSpPr>
          <a:xfrm>
            <a:off x="1944266" y="757458"/>
            <a:ext cx="1414263" cy="1686506"/>
            <a:chOff x="1700534" y="536982"/>
            <a:chExt cx="1414263" cy="1686506"/>
          </a:xfrm>
        </p:grpSpPr>
        <p:sp>
          <p:nvSpPr>
            <p:cNvPr id="491" name="Google Shape;491;p11"/>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492" name="Google Shape;492;p11"/>
            <p:cNvPicPr preferRelativeResize="0"/>
            <p:nvPr/>
          </p:nvPicPr>
          <p:blipFill rotWithShape="1">
            <a:blip r:embed="rId5">
              <a:alphaModFix/>
            </a:blip>
            <a:srcRect l="59204" r="26197"/>
            <a:stretch/>
          </p:blipFill>
          <p:spPr>
            <a:xfrm>
              <a:off x="2088282" y="536982"/>
              <a:ext cx="693683" cy="850900"/>
            </a:xfrm>
            <a:prstGeom prst="rect">
              <a:avLst/>
            </a:prstGeom>
            <a:noFill/>
            <a:ln>
              <a:noFill/>
            </a:ln>
          </p:spPr>
        </p:pic>
        <p:sp>
          <p:nvSpPr>
            <p:cNvPr id="493" name="Google Shape;493;p11"/>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494" name="Google Shape;494;p11"/>
            <p:cNvSpPr txBox="1"/>
            <p:nvPr/>
          </p:nvSpPr>
          <p:spPr>
            <a:xfrm>
              <a:off x="1760919" y="194648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495" name="Google Shape;495;p11"/>
          <p:cNvGrpSpPr/>
          <p:nvPr/>
        </p:nvGrpSpPr>
        <p:grpSpPr>
          <a:xfrm>
            <a:off x="3168402" y="836172"/>
            <a:ext cx="1246394" cy="1621088"/>
            <a:chOff x="2858112" y="554428"/>
            <a:chExt cx="1246394" cy="1621088"/>
          </a:xfrm>
        </p:grpSpPr>
        <p:sp>
          <p:nvSpPr>
            <p:cNvPr id="496" name="Google Shape;496;p11"/>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497" name="Google Shape;497;p11"/>
            <p:cNvGrpSpPr/>
            <p:nvPr/>
          </p:nvGrpSpPr>
          <p:grpSpPr>
            <a:xfrm>
              <a:off x="2874899" y="554428"/>
              <a:ext cx="1229607" cy="1621088"/>
              <a:chOff x="2850938" y="554428"/>
              <a:chExt cx="1229607" cy="1621088"/>
            </a:xfrm>
          </p:grpSpPr>
          <p:sp>
            <p:nvSpPr>
              <p:cNvPr id="498" name="Google Shape;498;p11"/>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499" name="Google Shape;499;p11"/>
              <p:cNvPicPr preferRelativeResize="0"/>
              <p:nvPr/>
            </p:nvPicPr>
            <p:blipFill rotWithShape="1">
              <a:blip r:embed="rId5">
                <a:alphaModFix/>
              </a:blip>
              <a:srcRect l="87297"/>
              <a:stretch/>
            </p:blipFill>
            <p:spPr>
              <a:xfrm>
                <a:off x="3155364" y="554428"/>
                <a:ext cx="603573" cy="850900"/>
              </a:xfrm>
              <a:prstGeom prst="rect">
                <a:avLst/>
              </a:prstGeom>
              <a:noFill/>
              <a:ln>
                <a:noFill/>
              </a:ln>
            </p:spPr>
          </p:pic>
          <p:sp>
            <p:nvSpPr>
              <p:cNvPr id="500" name="Google Shape;500;p11"/>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501" name="Google Shape;501;p11"/>
          <p:cNvGrpSpPr/>
          <p:nvPr/>
        </p:nvGrpSpPr>
        <p:grpSpPr>
          <a:xfrm>
            <a:off x="5622828" y="1573146"/>
            <a:ext cx="1610597" cy="855621"/>
            <a:chOff x="5622828" y="1311622"/>
            <a:chExt cx="1610597" cy="855621"/>
          </a:xfrm>
        </p:grpSpPr>
        <p:sp>
          <p:nvSpPr>
            <p:cNvPr id="502" name="Google Shape;502;p11"/>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503" name="Google Shape;503;p11"/>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04" name="Google Shape;504;p11"/>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505" name="Google Shape;505;p11"/>
          <p:cNvGrpSpPr/>
          <p:nvPr/>
        </p:nvGrpSpPr>
        <p:grpSpPr>
          <a:xfrm>
            <a:off x="4248522" y="945092"/>
            <a:ext cx="1610597" cy="1516901"/>
            <a:chOff x="4078085" y="683568"/>
            <a:chExt cx="1610597" cy="1516901"/>
          </a:xfrm>
        </p:grpSpPr>
        <p:pic>
          <p:nvPicPr>
            <p:cNvPr id="506" name="Google Shape;506;p11"/>
            <p:cNvPicPr preferRelativeResize="0"/>
            <p:nvPr/>
          </p:nvPicPr>
          <p:blipFill rotWithShape="1">
            <a:blip r:embed="rId6">
              <a:alphaModFix/>
            </a:blip>
            <a:srcRect r="48966"/>
            <a:stretch/>
          </p:blipFill>
          <p:spPr>
            <a:xfrm>
              <a:off x="4361548" y="683568"/>
              <a:ext cx="1039102" cy="763541"/>
            </a:xfrm>
            <a:prstGeom prst="rect">
              <a:avLst/>
            </a:prstGeom>
            <a:noFill/>
            <a:ln>
              <a:noFill/>
            </a:ln>
          </p:spPr>
        </p:pic>
        <p:sp>
          <p:nvSpPr>
            <p:cNvPr id="507" name="Google Shape;507;p11"/>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508" name="Google Shape;508;p11"/>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509" name="Google Shape;509;p11"/>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510" name="Google Shape;510;p11"/>
          <p:cNvSpPr/>
          <p:nvPr/>
        </p:nvSpPr>
        <p:spPr>
          <a:xfrm>
            <a:off x="1963" y="24813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1" name="Google Shape;511;p11"/>
          <p:cNvGrpSpPr/>
          <p:nvPr/>
        </p:nvGrpSpPr>
        <p:grpSpPr>
          <a:xfrm>
            <a:off x="276968" y="2594884"/>
            <a:ext cx="3446504" cy="276999"/>
            <a:chOff x="2448322" y="74775"/>
            <a:chExt cx="3446504" cy="276999"/>
          </a:xfrm>
        </p:grpSpPr>
        <p:sp>
          <p:nvSpPr>
            <p:cNvPr id="512" name="Google Shape;512;p1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13" name="Google Shape;513;p11"/>
            <p:cNvCxnSpPr>
              <a:stCxn id="51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14" name="Google Shape;514;p1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15" name="Google Shape;515;p11"/>
          <p:cNvSpPr/>
          <p:nvPr/>
        </p:nvSpPr>
        <p:spPr>
          <a:xfrm>
            <a:off x="50" y="7340677"/>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16" name="Google Shape;516;p11"/>
          <p:cNvGrpSpPr/>
          <p:nvPr/>
        </p:nvGrpSpPr>
        <p:grpSpPr>
          <a:xfrm>
            <a:off x="192088" y="7405566"/>
            <a:ext cx="3446504" cy="276999"/>
            <a:chOff x="2448322" y="33831"/>
            <a:chExt cx="3446504" cy="276999"/>
          </a:xfrm>
        </p:grpSpPr>
        <p:sp>
          <p:nvSpPr>
            <p:cNvPr id="517" name="Google Shape;517;p1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18" name="Google Shape;518;p11"/>
            <p:cNvCxnSpPr>
              <a:stCxn id="517"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19" name="Google Shape;519;p1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20" name="Google Shape;520;p11"/>
          <p:cNvSpPr txBox="1"/>
          <p:nvPr/>
        </p:nvSpPr>
        <p:spPr>
          <a:xfrm>
            <a:off x="102988" y="7723509"/>
            <a:ext cx="7097910"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16 ha estado por encima del límite inferior calculado según los dos años anteriores, con tendencia estable. Se evidencia un número de casos  por debajo de lo esperado según lo observado en 2021 y 2022. Los cursos de vida con mayor número de casos son los de adolescencia, juventud y adultez con más del 50% de los casos. En promedio se notificaron 22 casos por semana epidemiológica. </a:t>
            </a:r>
            <a:endParaRPr sz="1400">
              <a:solidFill>
                <a:schemeClr val="dk1"/>
              </a:solidFill>
              <a:latin typeface="Arial Narrow"/>
              <a:ea typeface="Arial Narrow"/>
              <a:cs typeface="Arial Narrow"/>
              <a:sym typeface="Arial Narrow"/>
            </a:endParaRPr>
          </a:p>
        </p:txBody>
      </p:sp>
      <p:grpSp>
        <p:nvGrpSpPr>
          <p:cNvPr id="521" name="Google Shape;521;p11"/>
          <p:cNvGrpSpPr/>
          <p:nvPr/>
        </p:nvGrpSpPr>
        <p:grpSpPr>
          <a:xfrm>
            <a:off x="144066" y="517803"/>
            <a:ext cx="1642872" cy="453798"/>
            <a:chOff x="402094" y="486270"/>
            <a:chExt cx="2369636" cy="453798"/>
          </a:xfrm>
        </p:grpSpPr>
        <p:sp>
          <p:nvSpPr>
            <p:cNvPr id="522" name="Google Shape;522;p11"/>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1"/>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24" name="Google Shape;524;p11"/>
          <p:cNvGrpSpPr/>
          <p:nvPr/>
        </p:nvGrpSpPr>
        <p:grpSpPr>
          <a:xfrm>
            <a:off x="2223152" y="513131"/>
            <a:ext cx="1809346" cy="436842"/>
            <a:chOff x="3060727" y="484500"/>
            <a:chExt cx="2369636" cy="436842"/>
          </a:xfrm>
        </p:grpSpPr>
        <p:sp>
          <p:nvSpPr>
            <p:cNvPr id="525" name="Google Shape;525;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1"/>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527" name="Google Shape;527;p11"/>
          <p:cNvGrpSpPr/>
          <p:nvPr/>
        </p:nvGrpSpPr>
        <p:grpSpPr>
          <a:xfrm>
            <a:off x="4573030" y="537991"/>
            <a:ext cx="2771836" cy="436842"/>
            <a:chOff x="2849287" y="484500"/>
            <a:chExt cx="2777877" cy="436842"/>
          </a:xfrm>
        </p:grpSpPr>
        <p:sp>
          <p:nvSpPr>
            <p:cNvPr id="528" name="Google Shape;528;p1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1"/>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2"/>
          <p:cNvPicPr preferRelativeResize="0"/>
          <p:nvPr/>
        </p:nvPicPr>
        <p:blipFill rotWithShape="1">
          <a:blip r:embed="rId3">
            <a:alphaModFix/>
          </a:blip>
          <a:srcRect/>
          <a:stretch/>
        </p:blipFill>
        <p:spPr>
          <a:xfrm>
            <a:off x="0" y="0"/>
            <a:ext cx="2214045" cy="2824179"/>
          </a:xfrm>
          <a:prstGeom prst="rect">
            <a:avLst/>
          </a:prstGeom>
          <a:noFill/>
          <a:ln>
            <a:noFill/>
          </a:ln>
        </p:spPr>
      </p:pic>
      <p:pic>
        <p:nvPicPr>
          <p:cNvPr id="535" name="Google Shape;535;p12"/>
          <p:cNvPicPr preferRelativeResize="0"/>
          <p:nvPr/>
        </p:nvPicPr>
        <p:blipFill rotWithShape="1">
          <a:blip r:embed="rId4">
            <a:alphaModFix/>
          </a:blip>
          <a:srcRect t="51432" b="10826"/>
          <a:stretch/>
        </p:blipFill>
        <p:spPr>
          <a:xfrm>
            <a:off x="0" y="2824179"/>
            <a:ext cx="2232223" cy="2072433"/>
          </a:xfrm>
          <a:prstGeom prst="rect">
            <a:avLst/>
          </a:prstGeom>
          <a:noFill/>
          <a:ln>
            <a:noFill/>
          </a:ln>
        </p:spPr>
      </p:pic>
      <p:sp>
        <p:nvSpPr>
          <p:cNvPr id="536" name="Google Shape;536;p12"/>
          <p:cNvSpPr txBox="1"/>
          <p:nvPr/>
        </p:nvSpPr>
        <p:spPr>
          <a:xfrm>
            <a:off x="0" y="623805"/>
            <a:ext cx="224097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sp>
        <p:nvSpPr>
          <p:cNvPr id="537" name="Google Shape;537;p12"/>
          <p:cNvSpPr/>
          <p:nvPr/>
        </p:nvSpPr>
        <p:spPr>
          <a:xfrm>
            <a:off x="2274078" y="1816532"/>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Meningitis por Meningococo. Medellín, a Período epidemiológico 4 de 2023. </a:t>
            </a:r>
            <a:endParaRPr sz="1100">
              <a:solidFill>
                <a:schemeClr val="dk1"/>
              </a:solidFill>
              <a:latin typeface="Arial Narrow"/>
              <a:ea typeface="Arial Narrow"/>
              <a:cs typeface="Arial Narrow"/>
              <a:sym typeface="Arial Narrow"/>
            </a:endParaRPr>
          </a:p>
        </p:txBody>
      </p:sp>
      <p:grpSp>
        <p:nvGrpSpPr>
          <p:cNvPr id="538" name="Google Shape;538;p12"/>
          <p:cNvGrpSpPr/>
          <p:nvPr/>
        </p:nvGrpSpPr>
        <p:grpSpPr>
          <a:xfrm>
            <a:off x="179214" y="4067944"/>
            <a:ext cx="1892650" cy="488476"/>
            <a:chOff x="2397524" y="3379972"/>
            <a:chExt cx="4508500" cy="904875"/>
          </a:xfrm>
        </p:grpSpPr>
        <p:pic>
          <p:nvPicPr>
            <p:cNvPr id="539" name="Google Shape;539;p1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540" name="Google Shape;540;p1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a:t>
              </a:r>
              <a:endParaRPr sz="2000" b="1">
                <a:solidFill>
                  <a:schemeClr val="dk1"/>
                </a:solidFill>
                <a:latin typeface="Arial Narrow"/>
                <a:ea typeface="Arial Narrow"/>
                <a:cs typeface="Arial Narrow"/>
                <a:sym typeface="Arial Narrow"/>
              </a:endParaRPr>
            </a:p>
          </p:txBody>
        </p:sp>
      </p:grpSp>
      <p:grpSp>
        <p:nvGrpSpPr>
          <p:cNvPr id="541" name="Google Shape;541;p12"/>
          <p:cNvGrpSpPr/>
          <p:nvPr/>
        </p:nvGrpSpPr>
        <p:grpSpPr>
          <a:xfrm>
            <a:off x="2448322" y="74775"/>
            <a:ext cx="3446504" cy="276999"/>
            <a:chOff x="2448322" y="74775"/>
            <a:chExt cx="3446504" cy="276999"/>
          </a:xfrm>
        </p:grpSpPr>
        <p:sp>
          <p:nvSpPr>
            <p:cNvPr id="542" name="Google Shape;542;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43" name="Google Shape;543;p12"/>
            <p:cNvCxnSpPr>
              <a:stCxn id="54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44" name="Google Shape;544;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545" name="Google Shape;545;p12"/>
          <p:cNvSpPr/>
          <p:nvPr/>
        </p:nvSpPr>
        <p:spPr>
          <a:xfrm>
            <a:off x="0" y="5035466"/>
            <a:ext cx="7200900" cy="376880"/>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46" name="Google Shape;546;p12"/>
          <p:cNvGrpSpPr/>
          <p:nvPr/>
        </p:nvGrpSpPr>
        <p:grpSpPr>
          <a:xfrm>
            <a:off x="102925" y="5079459"/>
            <a:ext cx="3526243" cy="276999"/>
            <a:chOff x="2448322" y="74775"/>
            <a:chExt cx="3526243" cy="276999"/>
          </a:xfrm>
        </p:grpSpPr>
        <p:sp>
          <p:nvSpPr>
            <p:cNvPr id="547" name="Google Shape;547;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48" name="Google Shape;548;p12"/>
            <p:cNvCxnSpPr>
              <a:stCxn id="54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49" name="Google Shape;549;p12"/>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550" name="Google Shape;550;p12"/>
          <p:cNvSpPr txBox="1"/>
          <p:nvPr/>
        </p:nvSpPr>
        <p:spPr>
          <a:xfrm>
            <a:off x="699785" y="5517176"/>
            <a:ext cx="18820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51" name="Google Shape;551;p12"/>
          <p:cNvCxnSpPr/>
          <p:nvPr/>
        </p:nvCxnSpPr>
        <p:spPr>
          <a:xfrm>
            <a:off x="2273172" y="646924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552" name="Google Shape;552;p12"/>
          <p:cNvCxnSpPr/>
          <p:nvPr/>
        </p:nvCxnSpPr>
        <p:spPr>
          <a:xfrm rot="10800000">
            <a:off x="384499" y="6469249"/>
            <a:ext cx="2259337" cy="0"/>
          </a:xfrm>
          <a:prstGeom prst="straightConnector1">
            <a:avLst/>
          </a:prstGeom>
          <a:noFill/>
          <a:ln w="9525" cap="flat" cmpd="sng">
            <a:solidFill>
              <a:srgbClr val="002060"/>
            </a:solidFill>
            <a:prstDash val="solid"/>
            <a:round/>
            <a:headEnd type="none" w="sm" len="sm"/>
            <a:tailEnd type="oval" w="med" len="med"/>
          </a:ln>
        </p:spPr>
      </p:cxnSp>
      <p:sp>
        <p:nvSpPr>
          <p:cNvPr id="553" name="Google Shape;553;p12"/>
          <p:cNvSpPr txBox="1"/>
          <p:nvPr/>
        </p:nvSpPr>
        <p:spPr>
          <a:xfrm>
            <a:off x="1154132" y="5990611"/>
            <a:ext cx="100897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0,074*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2 casos</a:t>
            </a:r>
            <a:endParaRPr sz="1200" b="1">
              <a:solidFill>
                <a:schemeClr val="dk1"/>
              </a:solidFill>
              <a:latin typeface="Arial Narrow"/>
              <a:ea typeface="Arial Narrow"/>
              <a:cs typeface="Arial Narrow"/>
              <a:sym typeface="Arial Narrow"/>
            </a:endParaRPr>
          </a:p>
        </p:txBody>
      </p:sp>
      <p:sp>
        <p:nvSpPr>
          <p:cNvPr id="554" name="Google Shape;554;p12"/>
          <p:cNvSpPr txBox="1"/>
          <p:nvPr/>
        </p:nvSpPr>
        <p:spPr>
          <a:xfrm>
            <a:off x="1268421" y="6591704"/>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Brotes con investigación de campo</a:t>
            </a:r>
            <a:endParaRPr/>
          </a:p>
        </p:txBody>
      </p:sp>
      <p:sp>
        <p:nvSpPr>
          <p:cNvPr id="555" name="Google Shape;555;p12"/>
          <p:cNvSpPr txBox="1"/>
          <p:nvPr/>
        </p:nvSpPr>
        <p:spPr>
          <a:xfrm>
            <a:off x="1568989" y="6853314"/>
            <a:ext cx="20601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Brotes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(sin brotes hasta este período)</a:t>
            </a:r>
            <a:endParaRPr sz="1200" b="1">
              <a:solidFill>
                <a:schemeClr val="dk1"/>
              </a:solidFill>
              <a:latin typeface="Arial Narrow"/>
              <a:ea typeface="Arial Narrow"/>
              <a:cs typeface="Arial Narrow"/>
              <a:sym typeface="Arial Narrow"/>
            </a:endParaRPr>
          </a:p>
        </p:txBody>
      </p:sp>
      <p:sp>
        <p:nvSpPr>
          <p:cNvPr id="556" name="Google Shape;556;p12"/>
          <p:cNvSpPr txBox="1"/>
          <p:nvPr/>
        </p:nvSpPr>
        <p:spPr>
          <a:xfrm>
            <a:off x="2512014" y="5517176"/>
            <a:ext cx="20824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Proporción de incidencia de meningitis bacterianas  en menores de 5 años</a:t>
            </a:r>
            <a:endParaRPr sz="1000" b="1">
              <a:solidFill>
                <a:schemeClr val="dk1"/>
              </a:solidFill>
              <a:latin typeface="Arial Narrow"/>
              <a:ea typeface="Arial Narrow"/>
              <a:cs typeface="Arial Narrow"/>
              <a:sym typeface="Arial Narrow"/>
            </a:endParaRPr>
          </a:p>
        </p:txBody>
      </p:sp>
      <p:sp>
        <p:nvSpPr>
          <p:cNvPr id="557" name="Google Shape;557;p1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Pág..12 </a:t>
            </a:r>
            <a:endParaRPr sz="1050" b="1">
              <a:solidFill>
                <a:schemeClr val="dk1"/>
              </a:solidFill>
              <a:latin typeface="Arial Narrow"/>
              <a:ea typeface="Arial Narrow"/>
              <a:cs typeface="Arial Narrow"/>
              <a:sym typeface="Arial Narrow"/>
            </a:endParaRPr>
          </a:p>
        </p:txBody>
      </p:sp>
      <p:sp>
        <p:nvSpPr>
          <p:cNvPr id="558" name="Google Shape;558;p12"/>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Meningitis</a:t>
            </a:r>
            <a:endParaRPr sz="2400" b="1">
              <a:solidFill>
                <a:srgbClr val="C00000"/>
              </a:solidFill>
              <a:latin typeface="Arial Narrow"/>
              <a:ea typeface="Arial Narrow"/>
              <a:cs typeface="Arial Narrow"/>
              <a:sym typeface="Arial Narrow"/>
            </a:endParaRPr>
          </a:p>
        </p:txBody>
      </p:sp>
      <p:sp>
        <p:nvSpPr>
          <p:cNvPr id="559" name="Google Shape;559;p12"/>
          <p:cNvSpPr txBox="1"/>
          <p:nvPr/>
        </p:nvSpPr>
        <p:spPr>
          <a:xfrm>
            <a:off x="3205106" y="5976806"/>
            <a:ext cx="7697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0* 100 mil</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sp>
        <p:nvSpPr>
          <p:cNvPr id="560" name="Google Shape;560;p12"/>
          <p:cNvSpPr/>
          <p:nvPr/>
        </p:nvSpPr>
        <p:spPr>
          <a:xfrm>
            <a:off x="2240972" y="2387050"/>
            <a:ext cx="4959928"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61" name="Google Shape;561;p12"/>
          <p:cNvGrpSpPr/>
          <p:nvPr/>
        </p:nvGrpSpPr>
        <p:grpSpPr>
          <a:xfrm>
            <a:off x="2518376" y="2490476"/>
            <a:ext cx="3446504" cy="276999"/>
            <a:chOff x="2448322" y="74775"/>
            <a:chExt cx="3446504" cy="276999"/>
          </a:xfrm>
        </p:grpSpPr>
        <p:sp>
          <p:nvSpPr>
            <p:cNvPr id="562" name="Google Shape;562;p1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63" name="Google Shape;563;p12"/>
            <p:cNvCxnSpPr>
              <a:stCxn id="56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564" name="Google Shape;564;p1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565" name="Google Shape;565;p12"/>
          <p:cNvGrpSpPr/>
          <p:nvPr/>
        </p:nvGrpSpPr>
        <p:grpSpPr>
          <a:xfrm>
            <a:off x="2566197" y="4103409"/>
            <a:ext cx="1229607" cy="650645"/>
            <a:chOff x="-14122" y="7072716"/>
            <a:chExt cx="1229607" cy="650645"/>
          </a:xfrm>
        </p:grpSpPr>
        <p:sp>
          <p:nvSpPr>
            <p:cNvPr id="566" name="Google Shape;566;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567" name="Google Shape;567;p12"/>
            <p:cNvSpPr/>
            <p:nvPr/>
          </p:nvSpPr>
          <p:spPr>
            <a:xfrm>
              <a:off x="82073" y="7363321"/>
              <a:ext cx="86754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 casos</a:t>
              </a:r>
              <a:endParaRPr sz="1400" b="1">
                <a:solidFill>
                  <a:schemeClr val="dk1"/>
                </a:solidFill>
                <a:latin typeface="Arial Narrow"/>
                <a:ea typeface="Arial Narrow"/>
                <a:cs typeface="Arial Narrow"/>
                <a:sym typeface="Arial Narrow"/>
              </a:endParaRPr>
            </a:p>
          </p:txBody>
        </p:sp>
      </p:grpSp>
      <p:pic>
        <p:nvPicPr>
          <p:cNvPr id="568" name="Google Shape;568;p12"/>
          <p:cNvPicPr preferRelativeResize="0"/>
          <p:nvPr/>
        </p:nvPicPr>
        <p:blipFill rotWithShape="1">
          <a:blip r:embed="rId6">
            <a:alphaModFix/>
          </a:blip>
          <a:srcRect r="83073"/>
          <a:stretch/>
        </p:blipFill>
        <p:spPr>
          <a:xfrm>
            <a:off x="2772737" y="3342424"/>
            <a:ext cx="804283" cy="850900"/>
          </a:xfrm>
          <a:prstGeom prst="rect">
            <a:avLst/>
          </a:prstGeom>
          <a:noFill/>
          <a:ln>
            <a:noFill/>
          </a:ln>
        </p:spPr>
      </p:pic>
      <p:pic>
        <p:nvPicPr>
          <p:cNvPr id="569" name="Google Shape;569;p12"/>
          <p:cNvPicPr preferRelativeResize="0"/>
          <p:nvPr/>
        </p:nvPicPr>
        <p:blipFill rotWithShape="1">
          <a:blip r:embed="rId6">
            <a:alphaModFix/>
          </a:blip>
          <a:srcRect l="28990" t="-1382" r="53580" b="1382"/>
          <a:stretch/>
        </p:blipFill>
        <p:spPr>
          <a:xfrm>
            <a:off x="3831795" y="3331261"/>
            <a:ext cx="828105" cy="850900"/>
          </a:xfrm>
          <a:prstGeom prst="rect">
            <a:avLst/>
          </a:prstGeom>
          <a:noFill/>
          <a:ln>
            <a:noFill/>
          </a:ln>
        </p:spPr>
      </p:pic>
      <p:grpSp>
        <p:nvGrpSpPr>
          <p:cNvPr id="570" name="Google Shape;570;p12"/>
          <p:cNvGrpSpPr/>
          <p:nvPr/>
        </p:nvGrpSpPr>
        <p:grpSpPr>
          <a:xfrm>
            <a:off x="3646317" y="4103409"/>
            <a:ext cx="1229607" cy="650645"/>
            <a:chOff x="-14122" y="7072716"/>
            <a:chExt cx="1229607" cy="650645"/>
          </a:xfrm>
        </p:grpSpPr>
        <p:sp>
          <p:nvSpPr>
            <p:cNvPr id="571" name="Google Shape;571;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572" name="Google Shape;572;p12"/>
            <p:cNvSpPr/>
            <p:nvPr/>
          </p:nvSpPr>
          <p:spPr>
            <a:xfrm>
              <a:off x="156035" y="7363321"/>
              <a:ext cx="89587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pic>
        <p:nvPicPr>
          <p:cNvPr id="573" name="Google Shape;573;p12"/>
          <p:cNvPicPr preferRelativeResize="0"/>
          <p:nvPr/>
        </p:nvPicPr>
        <p:blipFill rotWithShape="1">
          <a:blip r:embed="rId7">
            <a:alphaModFix/>
          </a:blip>
          <a:srcRect l="13773" r="11756"/>
          <a:stretch/>
        </p:blipFill>
        <p:spPr>
          <a:xfrm>
            <a:off x="5993195" y="3447360"/>
            <a:ext cx="762489" cy="737854"/>
          </a:xfrm>
          <a:prstGeom prst="rect">
            <a:avLst/>
          </a:prstGeom>
          <a:noFill/>
          <a:ln>
            <a:noFill/>
          </a:ln>
        </p:spPr>
      </p:pic>
      <p:pic>
        <p:nvPicPr>
          <p:cNvPr id="574" name="Google Shape;574;p12" descr="https://www.comb.cat/Upload/Imatges/2979.JPG"/>
          <p:cNvPicPr preferRelativeResize="0"/>
          <p:nvPr/>
        </p:nvPicPr>
        <p:blipFill rotWithShape="1">
          <a:blip r:embed="rId8">
            <a:alphaModFix/>
          </a:blip>
          <a:srcRect l="20417" t="9029" r="28520" b="12182"/>
          <a:stretch/>
        </p:blipFill>
        <p:spPr>
          <a:xfrm>
            <a:off x="4948070" y="3356567"/>
            <a:ext cx="831338" cy="808094"/>
          </a:xfrm>
          <a:prstGeom prst="rect">
            <a:avLst/>
          </a:prstGeom>
          <a:noFill/>
          <a:ln>
            <a:noFill/>
          </a:ln>
        </p:spPr>
      </p:pic>
      <p:grpSp>
        <p:nvGrpSpPr>
          <p:cNvPr id="575" name="Google Shape;575;p12"/>
          <p:cNvGrpSpPr/>
          <p:nvPr/>
        </p:nvGrpSpPr>
        <p:grpSpPr>
          <a:xfrm>
            <a:off x="4765855" y="4074086"/>
            <a:ext cx="1229607" cy="664293"/>
            <a:chOff x="-14122" y="7072716"/>
            <a:chExt cx="1229607" cy="664293"/>
          </a:xfrm>
        </p:grpSpPr>
        <p:sp>
          <p:nvSpPr>
            <p:cNvPr id="576" name="Google Shape;576;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sz="1200" b="1" u="sng">
                <a:solidFill>
                  <a:schemeClr val="dk1"/>
                </a:solidFill>
                <a:latin typeface="Arial Narrow"/>
                <a:ea typeface="Arial Narrow"/>
                <a:cs typeface="Arial Narrow"/>
                <a:sym typeface="Arial Narrow"/>
              </a:endParaRPr>
            </a:p>
          </p:txBody>
        </p:sp>
        <p:sp>
          <p:nvSpPr>
            <p:cNvPr id="577" name="Google Shape;577;p12"/>
            <p:cNvSpPr/>
            <p:nvPr/>
          </p:nvSpPr>
          <p:spPr>
            <a:xfrm>
              <a:off x="195897" y="7376969"/>
              <a:ext cx="905303"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a:t>
              </a:r>
              <a:endParaRPr sz="1400" b="1">
                <a:solidFill>
                  <a:schemeClr val="dk1"/>
                </a:solidFill>
                <a:latin typeface="Arial Narrow"/>
                <a:ea typeface="Arial Narrow"/>
                <a:cs typeface="Arial Narrow"/>
                <a:sym typeface="Arial Narrow"/>
              </a:endParaRPr>
            </a:p>
          </p:txBody>
        </p:sp>
      </p:grpSp>
      <p:grpSp>
        <p:nvGrpSpPr>
          <p:cNvPr id="578" name="Google Shape;578;p12"/>
          <p:cNvGrpSpPr/>
          <p:nvPr/>
        </p:nvGrpSpPr>
        <p:grpSpPr>
          <a:xfrm>
            <a:off x="5823459" y="4064492"/>
            <a:ext cx="1229607" cy="664293"/>
            <a:chOff x="-14122" y="7072716"/>
            <a:chExt cx="1229607" cy="664293"/>
          </a:xfrm>
        </p:grpSpPr>
        <p:sp>
          <p:nvSpPr>
            <p:cNvPr id="579" name="Google Shape;579;p1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sz="1200" b="1" u="sng">
                <a:solidFill>
                  <a:schemeClr val="dk1"/>
                </a:solidFill>
                <a:latin typeface="Arial Narrow"/>
                <a:ea typeface="Arial Narrow"/>
                <a:cs typeface="Arial Narrow"/>
                <a:sym typeface="Arial Narrow"/>
              </a:endParaRPr>
            </a:p>
          </p:txBody>
        </p:sp>
        <p:sp>
          <p:nvSpPr>
            <p:cNvPr id="580" name="Google Shape;580;p12"/>
            <p:cNvSpPr/>
            <p:nvPr/>
          </p:nvSpPr>
          <p:spPr>
            <a:xfrm>
              <a:off x="209546" y="7376969"/>
              <a:ext cx="82971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sp>
        <p:nvSpPr>
          <p:cNvPr id="581" name="Google Shape;581;p12"/>
          <p:cNvSpPr/>
          <p:nvPr/>
        </p:nvSpPr>
        <p:spPr>
          <a:xfrm>
            <a:off x="-4561" y="746117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2" name="Google Shape;582;p12"/>
          <p:cNvGrpSpPr/>
          <p:nvPr/>
        </p:nvGrpSpPr>
        <p:grpSpPr>
          <a:xfrm>
            <a:off x="192088" y="7514089"/>
            <a:ext cx="3446504" cy="276999"/>
            <a:chOff x="2448322" y="33831"/>
            <a:chExt cx="3446504" cy="276999"/>
          </a:xfrm>
        </p:grpSpPr>
        <p:sp>
          <p:nvSpPr>
            <p:cNvPr id="583" name="Google Shape;583;p1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584" name="Google Shape;584;p12"/>
            <p:cNvCxnSpPr>
              <a:stCxn id="583"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585" name="Google Shape;585;p1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586" name="Google Shape;586;p12"/>
          <p:cNvSpPr txBox="1"/>
          <p:nvPr/>
        </p:nvSpPr>
        <p:spPr>
          <a:xfrm>
            <a:off x="-4949" y="8100392"/>
            <a:ext cx="7180824"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Con relación a las Meningitis bacterianas. Se notificó un caso probable por Meningococo con condición final muerto, la unidad de análisis concluyó que la mortalidad no fue atribuible a la Meningitis.</a:t>
            </a:r>
            <a:endParaRPr sz="1000">
              <a:solidFill>
                <a:schemeClr val="dk1"/>
              </a:solidFill>
              <a:latin typeface="Arial Narrow"/>
              <a:ea typeface="Arial Narrow"/>
              <a:cs typeface="Arial Narrow"/>
              <a:sym typeface="Arial Narrow"/>
            </a:endParaRPr>
          </a:p>
        </p:txBody>
      </p:sp>
      <p:sp>
        <p:nvSpPr>
          <p:cNvPr id="587" name="Google Shape;587;p12"/>
          <p:cNvSpPr txBox="1"/>
          <p:nvPr/>
        </p:nvSpPr>
        <p:spPr>
          <a:xfrm>
            <a:off x="-89980" y="4516131"/>
            <a:ext cx="23040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200% menos Comparado con el mismo  </a:t>
            </a:r>
            <a:endParaRPr/>
          </a:p>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período del año anterior</a:t>
            </a:r>
            <a:endParaRPr sz="1000" b="1">
              <a:solidFill>
                <a:schemeClr val="dk1"/>
              </a:solidFill>
              <a:latin typeface="Arial Narrow"/>
              <a:ea typeface="Arial Narrow"/>
              <a:cs typeface="Arial Narrow"/>
              <a:sym typeface="Arial Narrow"/>
            </a:endParaRPr>
          </a:p>
        </p:txBody>
      </p:sp>
      <p:grpSp>
        <p:nvGrpSpPr>
          <p:cNvPr id="588" name="Google Shape;588;p12"/>
          <p:cNvGrpSpPr/>
          <p:nvPr/>
        </p:nvGrpSpPr>
        <p:grpSpPr>
          <a:xfrm>
            <a:off x="2674054" y="2923234"/>
            <a:ext cx="1642872" cy="453798"/>
            <a:chOff x="402094" y="486270"/>
            <a:chExt cx="2369636" cy="453798"/>
          </a:xfrm>
        </p:grpSpPr>
        <p:sp>
          <p:nvSpPr>
            <p:cNvPr id="589" name="Google Shape;589;p12"/>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12"/>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591" name="Google Shape;591;p12"/>
          <p:cNvGrpSpPr/>
          <p:nvPr/>
        </p:nvGrpSpPr>
        <p:grpSpPr>
          <a:xfrm>
            <a:off x="4887448" y="2918562"/>
            <a:ext cx="1809346" cy="436842"/>
            <a:chOff x="3060727" y="484500"/>
            <a:chExt cx="2369636" cy="436842"/>
          </a:xfrm>
        </p:grpSpPr>
        <p:sp>
          <p:nvSpPr>
            <p:cNvPr id="592" name="Google Shape;592;p1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12"/>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Edad</a:t>
              </a:r>
              <a:endParaRPr sz="1600" b="1">
                <a:solidFill>
                  <a:schemeClr val="dk1"/>
                </a:solidFill>
                <a:latin typeface="Arial Narrow"/>
                <a:ea typeface="Arial Narrow"/>
                <a:cs typeface="Arial Narrow"/>
                <a:sym typeface="Arial Narrow"/>
              </a:endParaRPr>
            </a:p>
          </p:txBody>
        </p:sp>
      </p:grpSp>
      <p:pic>
        <p:nvPicPr>
          <p:cNvPr id="594" name="Google Shape;594;p12"/>
          <p:cNvPicPr preferRelativeResize="0"/>
          <p:nvPr/>
        </p:nvPicPr>
        <p:blipFill rotWithShape="1">
          <a:blip r:embed="rId9">
            <a:alphaModFix/>
          </a:blip>
          <a:srcRect/>
          <a:stretch/>
        </p:blipFill>
        <p:spPr>
          <a:xfrm>
            <a:off x="2214045" y="360801"/>
            <a:ext cx="4961830" cy="14772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13"/>
          <p:cNvPicPr preferRelativeResize="0"/>
          <p:nvPr/>
        </p:nvPicPr>
        <p:blipFill rotWithShape="1">
          <a:blip r:embed="rId3">
            <a:alphaModFix/>
          </a:blip>
          <a:srcRect/>
          <a:stretch/>
        </p:blipFill>
        <p:spPr>
          <a:xfrm>
            <a:off x="3593226" y="3128211"/>
            <a:ext cx="1735416" cy="2235877"/>
          </a:xfrm>
          <a:prstGeom prst="rect">
            <a:avLst/>
          </a:prstGeom>
          <a:noFill/>
          <a:ln>
            <a:noFill/>
          </a:ln>
        </p:spPr>
      </p:pic>
      <p:pic>
        <p:nvPicPr>
          <p:cNvPr id="601" name="Google Shape;601;p13"/>
          <p:cNvPicPr preferRelativeResize="0"/>
          <p:nvPr/>
        </p:nvPicPr>
        <p:blipFill rotWithShape="1">
          <a:blip r:embed="rId4">
            <a:alphaModFix/>
          </a:blip>
          <a:srcRect/>
          <a:stretch/>
        </p:blipFill>
        <p:spPr>
          <a:xfrm>
            <a:off x="3592815" y="516134"/>
            <a:ext cx="1735827" cy="2373282"/>
          </a:xfrm>
          <a:prstGeom prst="rect">
            <a:avLst/>
          </a:prstGeom>
          <a:noFill/>
          <a:ln>
            <a:noFill/>
          </a:ln>
        </p:spPr>
      </p:pic>
      <p:sp>
        <p:nvSpPr>
          <p:cNvPr id="602" name="Google Shape;602;p13"/>
          <p:cNvSpPr/>
          <p:nvPr/>
        </p:nvSpPr>
        <p:spPr>
          <a:xfrm>
            <a:off x="-2"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1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13</a:t>
            </a:r>
            <a:endParaRPr sz="1050" b="1">
              <a:solidFill>
                <a:schemeClr val="dk1"/>
              </a:solidFill>
              <a:latin typeface="Arial Narrow"/>
              <a:ea typeface="Arial Narrow"/>
              <a:cs typeface="Arial Narrow"/>
              <a:sym typeface="Arial Narrow"/>
            </a:endParaRPr>
          </a:p>
        </p:txBody>
      </p:sp>
      <p:grpSp>
        <p:nvGrpSpPr>
          <p:cNvPr id="604" name="Google Shape;604;p13"/>
          <p:cNvGrpSpPr/>
          <p:nvPr/>
        </p:nvGrpSpPr>
        <p:grpSpPr>
          <a:xfrm>
            <a:off x="126430" y="59386"/>
            <a:ext cx="4338116" cy="276999"/>
            <a:chOff x="2448322" y="74775"/>
            <a:chExt cx="4338116" cy="276999"/>
          </a:xfrm>
        </p:grpSpPr>
        <p:sp>
          <p:nvSpPr>
            <p:cNvPr id="605" name="Google Shape;605;p1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06" name="Google Shape;606;p13"/>
            <p:cNvCxnSpPr>
              <a:stCxn id="60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07" name="Google Shape;607;p13"/>
            <p:cNvSpPr txBox="1"/>
            <p:nvPr/>
          </p:nvSpPr>
          <p:spPr>
            <a:xfrm>
              <a:off x="3302538" y="74775"/>
              <a:ext cx="34839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Otros eventos inmunoprevenibles de baja frecuencia</a:t>
              </a:r>
              <a:endParaRPr sz="1200" b="1">
                <a:solidFill>
                  <a:schemeClr val="dk1"/>
                </a:solidFill>
                <a:latin typeface="Arial Narrow"/>
                <a:ea typeface="Arial Narrow"/>
                <a:cs typeface="Arial Narrow"/>
                <a:sym typeface="Arial Narrow"/>
              </a:endParaRPr>
            </a:p>
          </p:txBody>
        </p:sp>
      </p:grpSp>
      <p:pic>
        <p:nvPicPr>
          <p:cNvPr id="608" name="Google Shape;608;p13"/>
          <p:cNvPicPr preferRelativeResize="0"/>
          <p:nvPr/>
        </p:nvPicPr>
        <p:blipFill rotWithShape="1">
          <a:blip r:embed="rId5">
            <a:alphaModFix/>
          </a:blip>
          <a:srcRect/>
          <a:stretch/>
        </p:blipFill>
        <p:spPr>
          <a:xfrm>
            <a:off x="-33844" y="504056"/>
            <a:ext cx="1971345" cy="2514596"/>
          </a:xfrm>
          <a:prstGeom prst="rect">
            <a:avLst/>
          </a:prstGeom>
          <a:noFill/>
          <a:ln>
            <a:noFill/>
          </a:ln>
        </p:spPr>
      </p:pic>
      <p:sp>
        <p:nvSpPr>
          <p:cNvPr id="609" name="Google Shape;609;p13"/>
          <p:cNvSpPr txBox="1"/>
          <p:nvPr/>
        </p:nvSpPr>
        <p:spPr>
          <a:xfrm>
            <a:off x="50" y="1043608"/>
            <a:ext cx="2095750"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4 - 2023</a:t>
            </a:r>
            <a:endParaRPr sz="900" b="1">
              <a:solidFill>
                <a:schemeClr val="dk1"/>
              </a:solidFill>
              <a:latin typeface="Arial Narrow"/>
              <a:ea typeface="Arial Narrow"/>
              <a:cs typeface="Arial Narrow"/>
              <a:sym typeface="Arial Narrow"/>
            </a:endParaRPr>
          </a:p>
        </p:txBody>
      </p:sp>
      <p:sp>
        <p:nvSpPr>
          <p:cNvPr id="610" name="Google Shape;610;p13"/>
          <p:cNvSpPr txBox="1"/>
          <p:nvPr/>
        </p:nvSpPr>
        <p:spPr>
          <a:xfrm>
            <a:off x="72058" y="772124"/>
            <a:ext cx="1905130"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Parálisis Flácida</a:t>
            </a:r>
            <a:endParaRPr sz="1600" b="1">
              <a:solidFill>
                <a:srgbClr val="C00000"/>
              </a:solidFill>
              <a:latin typeface="Arial Narrow"/>
              <a:ea typeface="Arial Narrow"/>
              <a:cs typeface="Arial Narrow"/>
              <a:sym typeface="Arial Narrow"/>
            </a:endParaRPr>
          </a:p>
        </p:txBody>
      </p:sp>
      <p:sp>
        <p:nvSpPr>
          <p:cNvPr id="611" name="Google Shape;611;p13"/>
          <p:cNvSpPr/>
          <p:nvPr/>
        </p:nvSpPr>
        <p:spPr>
          <a:xfrm>
            <a:off x="-37977" y="2910722"/>
            <a:ext cx="7257607" cy="210893"/>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13"/>
          <p:cNvSpPr txBox="1"/>
          <p:nvPr/>
        </p:nvSpPr>
        <p:spPr>
          <a:xfrm>
            <a:off x="3479568" y="558210"/>
            <a:ext cx="1951371"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Síndrome de rubeola congénita</a:t>
            </a:r>
            <a:endParaRPr/>
          </a:p>
        </p:txBody>
      </p:sp>
      <p:pic>
        <p:nvPicPr>
          <p:cNvPr id="613" name="Google Shape;613;p13"/>
          <p:cNvPicPr preferRelativeResize="0"/>
          <p:nvPr/>
        </p:nvPicPr>
        <p:blipFill rotWithShape="1">
          <a:blip r:embed="rId6">
            <a:alphaModFix/>
          </a:blip>
          <a:srcRect/>
          <a:stretch/>
        </p:blipFill>
        <p:spPr>
          <a:xfrm>
            <a:off x="-41080" y="3128211"/>
            <a:ext cx="1978581" cy="2391474"/>
          </a:xfrm>
          <a:prstGeom prst="rect">
            <a:avLst/>
          </a:prstGeom>
          <a:noFill/>
          <a:ln>
            <a:noFill/>
          </a:ln>
        </p:spPr>
      </p:pic>
      <p:sp>
        <p:nvSpPr>
          <p:cNvPr id="614" name="Google Shape;614;p13"/>
          <p:cNvSpPr/>
          <p:nvPr/>
        </p:nvSpPr>
        <p:spPr>
          <a:xfrm>
            <a:off x="-26344" y="5364088"/>
            <a:ext cx="7227244" cy="19461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13"/>
          <p:cNvSpPr txBox="1"/>
          <p:nvPr/>
        </p:nvSpPr>
        <p:spPr>
          <a:xfrm>
            <a:off x="-77910" y="3750238"/>
            <a:ext cx="1902957"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4 - 2023</a:t>
            </a:r>
            <a:endParaRPr sz="900" b="1">
              <a:solidFill>
                <a:schemeClr val="dk1"/>
              </a:solidFill>
              <a:latin typeface="Arial Narrow"/>
              <a:ea typeface="Arial Narrow"/>
              <a:cs typeface="Arial Narrow"/>
              <a:sym typeface="Arial Narrow"/>
            </a:endParaRPr>
          </a:p>
        </p:txBody>
      </p:sp>
      <p:sp>
        <p:nvSpPr>
          <p:cNvPr id="616" name="Google Shape;616;p13"/>
          <p:cNvSpPr txBox="1"/>
          <p:nvPr/>
        </p:nvSpPr>
        <p:spPr>
          <a:xfrm>
            <a:off x="-77910" y="3306281"/>
            <a:ext cx="202217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Tétanos accidental</a:t>
            </a:r>
            <a:endParaRPr sz="1600" b="1">
              <a:solidFill>
                <a:srgbClr val="C00000"/>
              </a:solidFill>
              <a:latin typeface="Arial Narrow"/>
              <a:ea typeface="Arial Narrow"/>
              <a:cs typeface="Arial Narrow"/>
              <a:sym typeface="Arial Narrow"/>
            </a:endParaRPr>
          </a:p>
        </p:txBody>
      </p:sp>
      <p:sp>
        <p:nvSpPr>
          <p:cNvPr id="617" name="Google Shape;617;p13"/>
          <p:cNvSpPr txBox="1"/>
          <p:nvPr/>
        </p:nvSpPr>
        <p:spPr>
          <a:xfrm>
            <a:off x="1886974" y="523655"/>
            <a:ext cx="1668137"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se han notificado dos casos probables con residencia en Medellín para este evento. A la espera del resultado de las pruebas.</a:t>
            </a:r>
            <a:endParaRPr sz="1100">
              <a:solidFill>
                <a:schemeClr val="dk1"/>
              </a:solidFill>
              <a:latin typeface="Arial Narrow"/>
              <a:ea typeface="Arial Narrow"/>
              <a:cs typeface="Arial Narrow"/>
              <a:sym typeface="Arial Narrow"/>
            </a:endParaRPr>
          </a:p>
        </p:txBody>
      </p:sp>
      <p:sp>
        <p:nvSpPr>
          <p:cNvPr id="618" name="Google Shape;618;p13"/>
          <p:cNvSpPr txBox="1"/>
          <p:nvPr/>
        </p:nvSpPr>
        <p:spPr>
          <a:xfrm>
            <a:off x="3464655" y="3614115"/>
            <a:ext cx="1951371"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4-2023</a:t>
            </a:r>
            <a:endParaRPr sz="900" b="1">
              <a:solidFill>
                <a:schemeClr val="dk1"/>
              </a:solidFill>
              <a:latin typeface="Arial Narrow"/>
              <a:ea typeface="Arial Narrow"/>
              <a:cs typeface="Arial Narrow"/>
              <a:sym typeface="Arial Narrow"/>
            </a:endParaRPr>
          </a:p>
        </p:txBody>
      </p:sp>
      <p:sp>
        <p:nvSpPr>
          <p:cNvPr id="619" name="Google Shape;619;p13"/>
          <p:cNvSpPr txBox="1"/>
          <p:nvPr/>
        </p:nvSpPr>
        <p:spPr>
          <a:xfrm>
            <a:off x="3240338" y="3189766"/>
            <a:ext cx="242339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EAPV</a:t>
            </a:r>
            <a:endParaRPr sz="1600" b="1">
              <a:solidFill>
                <a:srgbClr val="C00000"/>
              </a:solidFill>
              <a:latin typeface="Arial Narrow"/>
              <a:ea typeface="Arial Narrow"/>
              <a:cs typeface="Arial Narrow"/>
              <a:sym typeface="Arial Narrow"/>
            </a:endParaRPr>
          </a:p>
        </p:txBody>
      </p:sp>
      <p:sp>
        <p:nvSpPr>
          <p:cNvPr id="620" name="Google Shape;620;p13"/>
          <p:cNvSpPr txBox="1"/>
          <p:nvPr/>
        </p:nvSpPr>
        <p:spPr>
          <a:xfrm>
            <a:off x="5399020" y="504056"/>
            <a:ext cx="174731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se han notificado doce (12) casos  sospechosos de síndrome de rubeola congénita en residentes de la Ciudad, para una proporción de notificación de 0,39 casos por 10,000 nacidos vivos y  cumpliendo con la meta de notificación proporcional para este evento que debería estar en 0,07. nueve (9) los casos han sido descartados.</a:t>
            </a:r>
            <a:endParaRPr/>
          </a:p>
        </p:txBody>
      </p:sp>
      <p:sp>
        <p:nvSpPr>
          <p:cNvPr id="621" name="Google Shape;621;p13"/>
          <p:cNvSpPr txBox="1"/>
          <p:nvPr/>
        </p:nvSpPr>
        <p:spPr>
          <a:xfrm>
            <a:off x="1937501" y="3475558"/>
            <a:ext cx="1623594"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sp>
        <p:nvSpPr>
          <p:cNvPr id="622" name="Google Shape;622;p13"/>
          <p:cNvSpPr txBox="1"/>
          <p:nvPr/>
        </p:nvSpPr>
        <p:spPr>
          <a:xfrm>
            <a:off x="5430939" y="3446785"/>
            <a:ext cx="1604307" cy="10618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Hasta la semana epidemiológica 16  se han notificado 7 casos de EAPV en residentes de la ciudad, 2 descartados y 5 pendientes por clasificación.</a:t>
            </a:r>
            <a:endParaRPr sz="1050">
              <a:solidFill>
                <a:schemeClr val="dk1"/>
              </a:solidFill>
              <a:latin typeface="Arial Narrow"/>
              <a:ea typeface="Arial Narrow"/>
              <a:cs typeface="Arial Narrow"/>
              <a:sym typeface="Arial Narrow"/>
            </a:endParaRPr>
          </a:p>
        </p:txBody>
      </p:sp>
      <p:pic>
        <p:nvPicPr>
          <p:cNvPr id="623" name="Google Shape;623;p13"/>
          <p:cNvPicPr preferRelativeResize="0"/>
          <p:nvPr/>
        </p:nvPicPr>
        <p:blipFill rotWithShape="1">
          <a:blip r:embed="rId7">
            <a:alphaModFix/>
          </a:blip>
          <a:srcRect/>
          <a:stretch/>
        </p:blipFill>
        <p:spPr>
          <a:xfrm>
            <a:off x="-43996" y="5558706"/>
            <a:ext cx="1965732" cy="2272884"/>
          </a:xfrm>
          <a:prstGeom prst="rect">
            <a:avLst/>
          </a:prstGeom>
          <a:noFill/>
          <a:ln>
            <a:noFill/>
          </a:ln>
        </p:spPr>
      </p:pic>
      <p:sp>
        <p:nvSpPr>
          <p:cNvPr id="624" name="Google Shape;624;p13"/>
          <p:cNvSpPr txBox="1"/>
          <p:nvPr/>
        </p:nvSpPr>
        <p:spPr>
          <a:xfrm>
            <a:off x="32148" y="5985910"/>
            <a:ext cx="188240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4- 2022</a:t>
            </a:r>
            <a:endParaRPr sz="1050" b="1">
              <a:solidFill>
                <a:schemeClr val="dk1"/>
              </a:solidFill>
              <a:latin typeface="Arial Narrow"/>
              <a:ea typeface="Arial Narrow"/>
              <a:cs typeface="Arial Narrow"/>
              <a:sym typeface="Arial Narrow"/>
            </a:endParaRPr>
          </a:p>
        </p:txBody>
      </p:sp>
      <p:sp>
        <p:nvSpPr>
          <p:cNvPr id="625" name="Google Shape;625;p13"/>
          <p:cNvSpPr txBox="1"/>
          <p:nvPr/>
        </p:nvSpPr>
        <p:spPr>
          <a:xfrm>
            <a:off x="-174906" y="5623229"/>
            <a:ext cx="2253996"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Difteria</a:t>
            </a:r>
            <a:endParaRPr sz="1600" b="1">
              <a:solidFill>
                <a:srgbClr val="C00000"/>
              </a:solidFill>
              <a:latin typeface="Arial Narrow"/>
              <a:ea typeface="Arial Narrow"/>
              <a:cs typeface="Arial Narrow"/>
              <a:sym typeface="Arial Narrow"/>
            </a:endParaRPr>
          </a:p>
        </p:txBody>
      </p:sp>
      <p:sp>
        <p:nvSpPr>
          <p:cNvPr id="626" name="Google Shape;626;p13"/>
          <p:cNvSpPr/>
          <p:nvPr/>
        </p:nvSpPr>
        <p:spPr>
          <a:xfrm>
            <a:off x="-13172" y="7859249"/>
            <a:ext cx="5341814" cy="25202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13"/>
          <p:cNvSpPr txBox="1"/>
          <p:nvPr/>
        </p:nvSpPr>
        <p:spPr>
          <a:xfrm>
            <a:off x="1954958" y="6079909"/>
            <a:ext cx="1645490"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no se han notificado casos ni probables ni confirmados por clínica para este evento en residentes en Medellín. </a:t>
            </a:r>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pic>
        <p:nvPicPr>
          <p:cNvPr id="628" name="Google Shape;628;p13"/>
          <p:cNvPicPr preferRelativeResize="0"/>
          <p:nvPr/>
        </p:nvPicPr>
        <p:blipFill rotWithShape="1">
          <a:blip r:embed="rId8">
            <a:alphaModFix/>
          </a:blip>
          <a:srcRect/>
          <a:stretch/>
        </p:blipFill>
        <p:spPr>
          <a:xfrm>
            <a:off x="3613563" y="5558706"/>
            <a:ext cx="1715080" cy="2272884"/>
          </a:xfrm>
          <a:prstGeom prst="rect">
            <a:avLst/>
          </a:prstGeom>
          <a:noFill/>
          <a:ln>
            <a:noFill/>
          </a:ln>
        </p:spPr>
      </p:pic>
      <p:sp>
        <p:nvSpPr>
          <p:cNvPr id="629" name="Google Shape;629;p13"/>
          <p:cNvSpPr txBox="1"/>
          <p:nvPr/>
        </p:nvSpPr>
        <p:spPr>
          <a:xfrm>
            <a:off x="3544599" y="6170339"/>
            <a:ext cx="1886340"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Periodo epidemiológico 4 - 2022</a:t>
            </a:r>
            <a:endParaRPr sz="1050" b="1">
              <a:solidFill>
                <a:schemeClr val="dk1"/>
              </a:solidFill>
              <a:latin typeface="Arial Narrow"/>
              <a:ea typeface="Arial Narrow"/>
              <a:cs typeface="Arial Narrow"/>
              <a:sym typeface="Arial Narrow"/>
            </a:endParaRPr>
          </a:p>
        </p:txBody>
      </p:sp>
      <p:sp>
        <p:nvSpPr>
          <p:cNvPr id="630" name="Google Shape;630;p13"/>
          <p:cNvSpPr txBox="1"/>
          <p:nvPr/>
        </p:nvSpPr>
        <p:spPr>
          <a:xfrm>
            <a:off x="3546187" y="5581240"/>
            <a:ext cx="1782455"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Sarampión y Rubeola</a:t>
            </a:r>
            <a:endParaRPr sz="1600" b="1">
              <a:solidFill>
                <a:srgbClr val="C00000"/>
              </a:solidFill>
              <a:latin typeface="Arial Narrow"/>
              <a:ea typeface="Arial Narrow"/>
              <a:cs typeface="Arial Narrow"/>
              <a:sym typeface="Arial Narrow"/>
            </a:endParaRPr>
          </a:p>
        </p:txBody>
      </p:sp>
      <p:sp>
        <p:nvSpPr>
          <p:cNvPr id="631" name="Google Shape;631;p13"/>
          <p:cNvSpPr txBox="1"/>
          <p:nvPr/>
        </p:nvSpPr>
        <p:spPr>
          <a:xfrm>
            <a:off x="5315718" y="5725799"/>
            <a:ext cx="1807048" cy="246221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16 se han notificado en residentes de la Ciudad 10 casos sospechosos de Rubeola  y 31 casos sospechosos de Sarampión, para una proporción de notificación de 1,54 casos por cada 100.000 habitantes, indicando esto que se cumple con la meta de notificación de Sarampión / Rubeola  proporcional en este periodo y que para el país  </a:t>
            </a:r>
            <a:endParaRPr sz="1100">
              <a:solidFill>
                <a:schemeClr val="dk1"/>
              </a:solidFill>
              <a:latin typeface="Arial Narrow"/>
              <a:ea typeface="Arial Narrow"/>
              <a:cs typeface="Arial Narrow"/>
              <a:sym typeface="Arial Narrow"/>
            </a:endParaRPr>
          </a:p>
        </p:txBody>
      </p:sp>
      <p:sp>
        <p:nvSpPr>
          <p:cNvPr id="632" name="Google Shape;632;p13"/>
          <p:cNvSpPr/>
          <p:nvPr/>
        </p:nvSpPr>
        <p:spPr>
          <a:xfrm>
            <a:off x="32148" y="8188012"/>
            <a:ext cx="709291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deber ser mayor a 2 casos por cada 100.000 habitantes durante un año (0,16 por período).  Adicionalmente,  15 de los casos de Sarampión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endParaRPr/>
          </a:p>
        </p:txBody>
      </p:sp>
      <p:sp>
        <p:nvSpPr>
          <p:cNvPr id="633" name="Google Shape;633;p13"/>
          <p:cNvSpPr txBox="1"/>
          <p:nvPr/>
        </p:nvSpPr>
        <p:spPr>
          <a:xfrm>
            <a:off x="3404160" y="1071294"/>
            <a:ext cx="209575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Periodo epidemiológico </a:t>
            </a:r>
            <a:endParaRPr/>
          </a:p>
          <a:p>
            <a:pPr marL="0" marR="0" lvl="0" indent="0" algn="ctr" rtl="0">
              <a:spcBef>
                <a:spcPts val="0"/>
              </a:spcBef>
              <a:spcAft>
                <a:spcPts val="0"/>
              </a:spcAft>
              <a:buNone/>
            </a:pPr>
            <a:r>
              <a:rPr lang="es-ES" sz="900" b="1">
                <a:solidFill>
                  <a:schemeClr val="dk1"/>
                </a:solidFill>
                <a:latin typeface="Arial Narrow"/>
                <a:ea typeface="Arial Narrow"/>
                <a:cs typeface="Arial Narrow"/>
                <a:sym typeface="Arial Narrow"/>
              </a:rPr>
              <a:t>4 - 2023</a:t>
            </a:r>
            <a:endParaRPr sz="900" b="1">
              <a:solidFill>
                <a:schemeClr val="dk1"/>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14"/>
          <p:cNvPicPr preferRelativeResize="0"/>
          <p:nvPr/>
        </p:nvPicPr>
        <p:blipFill rotWithShape="1">
          <a:blip r:embed="rId3">
            <a:alphaModFix/>
          </a:blip>
          <a:srcRect r="1301"/>
          <a:stretch/>
        </p:blipFill>
        <p:spPr>
          <a:xfrm>
            <a:off x="4078" y="-1"/>
            <a:ext cx="2148327" cy="2824179"/>
          </a:xfrm>
          <a:prstGeom prst="rect">
            <a:avLst/>
          </a:prstGeom>
          <a:noFill/>
          <a:ln>
            <a:noFill/>
          </a:ln>
        </p:spPr>
      </p:pic>
      <p:pic>
        <p:nvPicPr>
          <p:cNvPr id="639" name="Google Shape;639;p14"/>
          <p:cNvPicPr preferRelativeResize="0"/>
          <p:nvPr/>
        </p:nvPicPr>
        <p:blipFill rotWithShape="1">
          <a:blip r:embed="rId4">
            <a:alphaModFix/>
          </a:blip>
          <a:srcRect t="51431"/>
          <a:stretch/>
        </p:blipFill>
        <p:spPr>
          <a:xfrm>
            <a:off x="0" y="2824179"/>
            <a:ext cx="2180731" cy="2666962"/>
          </a:xfrm>
          <a:prstGeom prst="rect">
            <a:avLst/>
          </a:prstGeom>
          <a:noFill/>
          <a:ln>
            <a:noFill/>
          </a:ln>
        </p:spPr>
      </p:pic>
      <p:sp>
        <p:nvSpPr>
          <p:cNvPr id="640" name="Google Shape;640;p14"/>
          <p:cNvSpPr txBox="1"/>
          <p:nvPr/>
        </p:nvSpPr>
        <p:spPr>
          <a:xfrm>
            <a:off x="-29712" y="755576"/>
            <a:ext cx="220888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sz="1200" b="1">
              <a:solidFill>
                <a:schemeClr val="dk1"/>
              </a:solidFill>
              <a:latin typeface="Arial Narrow"/>
              <a:ea typeface="Arial Narrow"/>
              <a:cs typeface="Arial Narrow"/>
              <a:sym typeface="Arial Narrow"/>
            </a:endParaRPr>
          </a:p>
        </p:txBody>
      </p:sp>
      <p:sp>
        <p:nvSpPr>
          <p:cNvPr id="641" name="Google Shape;641;p14"/>
          <p:cNvSpPr/>
          <p:nvPr/>
        </p:nvSpPr>
        <p:spPr>
          <a:xfrm>
            <a:off x="2274078" y="21677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04  acumulado  de 2023. </a:t>
            </a:r>
            <a:endParaRPr sz="1100">
              <a:solidFill>
                <a:schemeClr val="dk1"/>
              </a:solidFill>
              <a:latin typeface="Arial Narrow"/>
              <a:ea typeface="Arial Narrow"/>
              <a:cs typeface="Arial Narrow"/>
              <a:sym typeface="Arial Narrow"/>
            </a:endParaRPr>
          </a:p>
        </p:txBody>
      </p:sp>
      <p:grpSp>
        <p:nvGrpSpPr>
          <p:cNvPr id="642" name="Google Shape;642;p14"/>
          <p:cNvGrpSpPr/>
          <p:nvPr/>
        </p:nvGrpSpPr>
        <p:grpSpPr>
          <a:xfrm>
            <a:off x="179214" y="4211960"/>
            <a:ext cx="1892650" cy="488476"/>
            <a:chOff x="2397524" y="3379972"/>
            <a:chExt cx="4508500" cy="904875"/>
          </a:xfrm>
        </p:grpSpPr>
        <p:pic>
          <p:nvPicPr>
            <p:cNvPr id="643" name="Google Shape;643;p1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644" name="Google Shape;644;p1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176</a:t>
              </a:r>
              <a:endParaRPr sz="2000" b="1">
                <a:solidFill>
                  <a:schemeClr val="dk1"/>
                </a:solidFill>
                <a:latin typeface="Arial Narrow"/>
                <a:ea typeface="Arial Narrow"/>
                <a:cs typeface="Arial Narrow"/>
                <a:sym typeface="Arial Narrow"/>
              </a:endParaRPr>
            </a:p>
          </p:txBody>
        </p:sp>
      </p:grpSp>
      <p:sp>
        <p:nvSpPr>
          <p:cNvPr id="645" name="Google Shape;645;p14"/>
          <p:cNvSpPr txBox="1"/>
          <p:nvPr/>
        </p:nvSpPr>
        <p:spPr>
          <a:xfrm>
            <a:off x="317056" y="4739632"/>
            <a:ext cx="194421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122,78% más respecto al mismo periodo del año anterior</a:t>
            </a:r>
            <a:endParaRPr sz="1200" b="1">
              <a:solidFill>
                <a:schemeClr val="dk1"/>
              </a:solidFill>
              <a:latin typeface="Arial Narrow"/>
              <a:ea typeface="Arial Narrow"/>
              <a:cs typeface="Arial Narrow"/>
              <a:sym typeface="Arial Narrow"/>
            </a:endParaRPr>
          </a:p>
        </p:txBody>
      </p:sp>
      <p:sp>
        <p:nvSpPr>
          <p:cNvPr id="646" name="Google Shape;646;p14"/>
          <p:cNvSpPr/>
          <p:nvPr/>
        </p:nvSpPr>
        <p:spPr>
          <a:xfrm>
            <a:off x="43792" y="480075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14"/>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04 acumulado de 2021-2023. </a:t>
            </a:r>
            <a:endParaRPr sz="1100">
              <a:solidFill>
                <a:schemeClr val="dk1"/>
              </a:solidFill>
              <a:latin typeface="Arial Narrow"/>
              <a:ea typeface="Arial Narrow"/>
              <a:cs typeface="Arial Narrow"/>
              <a:sym typeface="Arial Narrow"/>
            </a:endParaRPr>
          </a:p>
        </p:txBody>
      </p:sp>
      <p:grpSp>
        <p:nvGrpSpPr>
          <p:cNvPr id="648" name="Google Shape;648;p14"/>
          <p:cNvGrpSpPr/>
          <p:nvPr/>
        </p:nvGrpSpPr>
        <p:grpSpPr>
          <a:xfrm>
            <a:off x="2448322" y="74775"/>
            <a:ext cx="3446504" cy="276999"/>
            <a:chOff x="2448322" y="74775"/>
            <a:chExt cx="3446504" cy="276999"/>
          </a:xfrm>
        </p:grpSpPr>
        <p:sp>
          <p:nvSpPr>
            <p:cNvPr id="649" name="Google Shape;649;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50" name="Google Shape;650;p14"/>
            <p:cNvCxnSpPr>
              <a:stCxn id="64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1" name="Google Shape;651;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652" name="Google Shape;652;p14"/>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3" name="Google Shape;653;p14"/>
          <p:cNvGrpSpPr/>
          <p:nvPr/>
        </p:nvGrpSpPr>
        <p:grpSpPr>
          <a:xfrm>
            <a:off x="277404" y="5621632"/>
            <a:ext cx="3446504" cy="276999"/>
            <a:chOff x="2448322" y="74775"/>
            <a:chExt cx="3446504" cy="276999"/>
          </a:xfrm>
        </p:grpSpPr>
        <p:sp>
          <p:nvSpPr>
            <p:cNvPr id="654" name="Google Shape;654;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55" name="Google Shape;655;p14"/>
            <p:cNvCxnSpPr>
              <a:stCxn id="6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56" name="Google Shape;656;p1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657" name="Google Shape;657;p1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14</a:t>
            </a:r>
            <a:endParaRPr sz="1050" b="1">
              <a:solidFill>
                <a:schemeClr val="dk1"/>
              </a:solidFill>
              <a:latin typeface="Arial Narrow"/>
              <a:ea typeface="Arial Narrow"/>
              <a:cs typeface="Arial Narrow"/>
              <a:sym typeface="Arial Narrow"/>
            </a:endParaRPr>
          </a:p>
        </p:txBody>
      </p:sp>
      <p:sp>
        <p:nvSpPr>
          <p:cNvPr id="658" name="Google Shape;658;p14"/>
          <p:cNvSpPr txBox="1">
            <a:spLocks noGrp="1"/>
          </p:cNvSpPr>
          <p:nvPr>
            <p:ph type="ctrTitle"/>
          </p:nvPr>
        </p:nvSpPr>
        <p:spPr>
          <a:xfrm>
            <a:off x="-29713" y="216762"/>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A</a:t>
            </a:r>
            <a:endParaRPr sz="2500" b="1">
              <a:solidFill>
                <a:srgbClr val="C00000"/>
              </a:solidFill>
              <a:latin typeface="Arial Narrow"/>
              <a:ea typeface="Arial Narrow"/>
              <a:cs typeface="Arial Narrow"/>
              <a:sym typeface="Arial Narrow"/>
            </a:endParaRPr>
          </a:p>
        </p:txBody>
      </p:sp>
      <p:grpSp>
        <p:nvGrpSpPr>
          <p:cNvPr id="659" name="Google Shape;659;p14"/>
          <p:cNvGrpSpPr/>
          <p:nvPr/>
        </p:nvGrpSpPr>
        <p:grpSpPr>
          <a:xfrm>
            <a:off x="5114767" y="5635532"/>
            <a:ext cx="3526243" cy="276999"/>
            <a:chOff x="2448322" y="74775"/>
            <a:chExt cx="3526243" cy="276999"/>
          </a:xfrm>
        </p:grpSpPr>
        <p:sp>
          <p:nvSpPr>
            <p:cNvPr id="660" name="Google Shape;660;p1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61" name="Google Shape;661;p14"/>
            <p:cNvCxnSpPr>
              <a:stCxn id="66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62" name="Google Shape;662;p14"/>
            <p:cNvSpPr txBox="1"/>
            <p:nvPr/>
          </p:nvSpPr>
          <p:spPr>
            <a:xfrm>
              <a:off x="3382277"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pic>
        <p:nvPicPr>
          <p:cNvPr id="663" name="Google Shape;663;p14"/>
          <p:cNvPicPr preferRelativeResize="0"/>
          <p:nvPr/>
        </p:nvPicPr>
        <p:blipFill rotWithShape="1">
          <a:blip r:embed="rId6">
            <a:alphaModFix/>
          </a:blip>
          <a:srcRect l="50000" t="4286" r="8707" b="50000"/>
          <a:stretch/>
        </p:blipFill>
        <p:spPr>
          <a:xfrm>
            <a:off x="299945" y="1032575"/>
            <a:ext cx="1448718" cy="1603802"/>
          </a:xfrm>
          <a:prstGeom prst="rect">
            <a:avLst/>
          </a:prstGeom>
          <a:noFill/>
          <a:ln>
            <a:noFill/>
          </a:ln>
        </p:spPr>
      </p:pic>
      <p:sp>
        <p:nvSpPr>
          <p:cNvPr id="664" name="Google Shape;664;p14"/>
          <p:cNvSpPr/>
          <p:nvPr/>
        </p:nvSpPr>
        <p:spPr>
          <a:xfrm>
            <a:off x="87842" y="8722678"/>
            <a:ext cx="6896984"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04  acumulado  de  2023. </a:t>
            </a:r>
            <a:endParaRPr sz="1100">
              <a:solidFill>
                <a:schemeClr val="dk1"/>
              </a:solidFill>
              <a:latin typeface="Arial Narrow"/>
              <a:ea typeface="Arial Narrow"/>
              <a:cs typeface="Arial Narrow"/>
              <a:sym typeface="Arial Narrow"/>
            </a:endParaRPr>
          </a:p>
        </p:txBody>
      </p:sp>
      <p:sp>
        <p:nvSpPr>
          <p:cNvPr id="665" name="Google Shape;665;p14"/>
          <p:cNvSpPr txBox="1"/>
          <p:nvPr/>
        </p:nvSpPr>
        <p:spPr>
          <a:xfrm>
            <a:off x="4869555" y="6444208"/>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x 100,000 habitantes</a:t>
            </a:r>
            <a:endParaRPr sz="1100" b="1">
              <a:solidFill>
                <a:schemeClr val="dk1"/>
              </a:solidFill>
              <a:latin typeface="Arial Narrow"/>
              <a:ea typeface="Arial Narrow"/>
              <a:cs typeface="Arial Narrow"/>
              <a:sym typeface="Arial Narrow"/>
            </a:endParaRPr>
          </a:p>
        </p:txBody>
      </p:sp>
      <p:cxnSp>
        <p:nvCxnSpPr>
          <p:cNvPr id="666" name="Google Shape;666;p14"/>
          <p:cNvCxnSpPr/>
          <p:nvPr/>
        </p:nvCxnSpPr>
        <p:spPr>
          <a:xfrm>
            <a:off x="4939618" y="8604448"/>
            <a:ext cx="2222505" cy="0"/>
          </a:xfrm>
          <a:prstGeom prst="straightConnector1">
            <a:avLst/>
          </a:prstGeom>
          <a:noFill/>
          <a:ln w="9525" cap="flat" cmpd="sng">
            <a:solidFill>
              <a:srgbClr val="002060"/>
            </a:solidFill>
            <a:prstDash val="solid"/>
            <a:round/>
            <a:headEnd type="none" w="sm" len="sm"/>
            <a:tailEnd type="oval" w="med" len="med"/>
          </a:ln>
        </p:spPr>
      </p:cxnSp>
      <p:cxnSp>
        <p:nvCxnSpPr>
          <p:cNvPr id="667" name="Google Shape;667;p14"/>
          <p:cNvCxnSpPr/>
          <p:nvPr/>
        </p:nvCxnSpPr>
        <p:spPr>
          <a:xfrm rot="10800000">
            <a:off x="4869505" y="7380312"/>
            <a:ext cx="2259337" cy="0"/>
          </a:xfrm>
          <a:prstGeom prst="straightConnector1">
            <a:avLst/>
          </a:prstGeom>
          <a:noFill/>
          <a:ln w="9525" cap="flat" cmpd="sng">
            <a:solidFill>
              <a:srgbClr val="002060"/>
            </a:solidFill>
            <a:prstDash val="solid"/>
            <a:round/>
            <a:headEnd type="none" w="sm" len="sm"/>
            <a:tailEnd type="oval" w="med" len="med"/>
          </a:ln>
        </p:spPr>
      </p:cxnSp>
      <p:sp>
        <p:nvSpPr>
          <p:cNvPr id="668" name="Google Shape;668;p14"/>
          <p:cNvSpPr txBox="1"/>
          <p:nvPr/>
        </p:nvSpPr>
        <p:spPr>
          <a:xfrm>
            <a:off x="5164059" y="6804248"/>
            <a:ext cx="166423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6,74 * cada 100 mil</a:t>
            </a:r>
            <a:endParaRPr/>
          </a:p>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176 casos</a:t>
            </a:r>
            <a:endParaRPr sz="1400" b="1">
              <a:solidFill>
                <a:srgbClr val="C00000"/>
              </a:solidFill>
              <a:latin typeface="Arial Narrow"/>
              <a:ea typeface="Arial Narrow"/>
              <a:cs typeface="Arial Narrow"/>
              <a:sym typeface="Arial Narrow"/>
            </a:endParaRPr>
          </a:p>
        </p:txBody>
      </p:sp>
      <p:sp>
        <p:nvSpPr>
          <p:cNvPr id="669" name="Google Shape;669;p14"/>
          <p:cNvSpPr txBox="1"/>
          <p:nvPr/>
        </p:nvSpPr>
        <p:spPr>
          <a:xfrm>
            <a:off x="4746354" y="7524328"/>
            <a:ext cx="2382488"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1 año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100,000 habitantes</a:t>
            </a:r>
            <a:endParaRPr sz="1050" b="1">
              <a:solidFill>
                <a:schemeClr val="dk1"/>
              </a:solidFill>
              <a:latin typeface="Arial Narrow"/>
              <a:ea typeface="Arial Narrow"/>
              <a:cs typeface="Arial Narrow"/>
              <a:sym typeface="Arial Narrow"/>
            </a:endParaRPr>
          </a:p>
        </p:txBody>
      </p:sp>
      <p:sp>
        <p:nvSpPr>
          <p:cNvPr id="670" name="Google Shape;670;p14"/>
          <p:cNvSpPr txBox="1"/>
          <p:nvPr/>
        </p:nvSpPr>
        <p:spPr>
          <a:xfrm>
            <a:off x="5319326" y="8100218"/>
            <a:ext cx="143180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 cada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pic>
        <p:nvPicPr>
          <p:cNvPr id="671" name="Google Shape;671;p14"/>
          <p:cNvPicPr preferRelativeResize="0"/>
          <p:nvPr/>
        </p:nvPicPr>
        <p:blipFill rotWithShape="1">
          <a:blip r:embed="rId7">
            <a:alphaModFix/>
          </a:blip>
          <a:srcRect/>
          <a:stretch/>
        </p:blipFill>
        <p:spPr>
          <a:xfrm>
            <a:off x="-18144" y="6001962"/>
            <a:ext cx="4764497" cy="2720716"/>
          </a:xfrm>
          <a:prstGeom prst="rect">
            <a:avLst/>
          </a:prstGeom>
          <a:noFill/>
          <a:ln>
            <a:noFill/>
          </a:ln>
        </p:spPr>
      </p:pic>
      <p:pic>
        <p:nvPicPr>
          <p:cNvPr id="672" name="Google Shape;672;p14"/>
          <p:cNvPicPr preferRelativeResize="0"/>
          <p:nvPr/>
        </p:nvPicPr>
        <p:blipFill rotWithShape="1">
          <a:blip r:embed="rId8">
            <a:alphaModFix/>
          </a:blip>
          <a:srcRect/>
          <a:stretch/>
        </p:blipFill>
        <p:spPr>
          <a:xfrm>
            <a:off x="2186195" y="413882"/>
            <a:ext cx="4942647" cy="1789027"/>
          </a:xfrm>
          <a:prstGeom prst="rect">
            <a:avLst/>
          </a:prstGeom>
          <a:noFill/>
          <a:ln>
            <a:noFill/>
          </a:ln>
        </p:spPr>
      </p:pic>
      <p:pic>
        <p:nvPicPr>
          <p:cNvPr id="673" name="Google Shape;673;p14"/>
          <p:cNvPicPr preferRelativeResize="0"/>
          <p:nvPr/>
        </p:nvPicPr>
        <p:blipFill rotWithShape="1">
          <a:blip r:embed="rId9">
            <a:alphaModFix/>
          </a:blip>
          <a:srcRect/>
          <a:stretch/>
        </p:blipFill>
        <p:spPr>
          <a:xfrm>
            <a:off x="2179172" y="2677986"/>
            <a:ext cx="4949670" cy="22847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5"/>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79" name="Google Shape;679;p15"/>
          <p:cNvGrpSpPr/>
          <p:nvPr/>
        </p:nvGrpSpPr>
        <p:grpSpPr>
          <a:xfrm>
            <a:off x="277404" y="137149"/>
            <a:ext cx="3446504" cy="276999"/>
            <a:chOff x="2448322" y="74775"/>
            <a:chExt cx="3446504" cy="276999"/>
          </a:xfrm>
        </p:grpSpPr>
        <p:sp>
          <p:nvSpPr>
            <p:cNvPr id="680" name="Google Shape;680;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81" name="Google Shape;681;p15"/>
            <p:cNvCxnSpPr>
              <a:stCxn id="68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82" name="Google Shape;682;p1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683" name="Google Shape;683;p15"/>
          <p:cNvSpPr/>
          <p:nvPr/>
        </p:nvSpPr>
        <p:spPr>
          <a:xfrm>
            <a:off x="0" y="4178552"/>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84" name="Google Shape;684;p15"/>
          <p:cNvGrpSpPr/>
          <p:nvPr/>
        </p:nvGrpSpPr>
        <p:grpSpPr>
          <a:xfrm>
            <a:off x="277404" y="4224158"/>
            <a:ext cx="5047355" cy="276999"/>
            <a:chOff x="2448322" y="74775"/>
            <a:chExt cx="5047355" cy="276999"/>
          </a:xfrm>
        </p:grpSpPr>
        <p:sp>
          <p:nvSpPr>
            <p:cNvPr id="685" name="Google Shape;685;p1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686" name="Google Shape;686;p15"/>
            <p:cNvCxnSpPr>
              <a:stCxn id="68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687" name="Google Shape;687;p15"/>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Factores y curso de vida</a:t>
              </a:r>
              <a:endParaRPr sz="1200" b="1">
                <a:solidFill>
                  <a:schemeClr val="dk1"/>
                </a:solidFill>
                <a:latin typeface="Arial Narrow"/>
                <a:ea typeface="Arial Narrow"/>
                <a:cs typeface="Arial Narrow"/>
                <a:sym typeface="Arial Narrow"/>
              </a:endParaRPr>
            </a:p>
          </p:txBody>
        </p:sp>
      </p:grpSp>
      <p:sp>
        <p:nvSpPr>
          <p:cNvPr id="688" name="Google Shape;688;p1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15</a:t>
            </a:r>
            <a:endParaRPr sz="1050" b="1">
              <a:solidFill>
                <a:schemeClr val="dk1"/>
              </a:solidFill>
              <a:latin typeface="Arial Narrow"/>
              <a:ea typeface="Arial Narrow"/>
              <a:cs typeface="Arial Narrow"/>
              <a:sym typeface="Arial Narrow"/>
            </a:endParaRPr>
          </a:p>
        </p:txBody>
      </p:sp>
      <p:grpSp>
        <p:nvGrpSpPr>
          <p:cNvPr id="689" name="Google Shape;689;p15"/>
          <p:cNvGrpSpPr/>
          <p:nvPr/>
        </p:nvGrpSpPr>
        <p:grpSpPr>
          <a:xfrm>
            <a:off x="168022" y="910500"/>
            <a:ext cx="893485" cy="1573268"/>
            <a:chOff x="1032118" y="553075"/>
            <a:chExt cx="893485" cy="1573268"/>
          </a:xfrm>
        </p:grpSpPr>
        <p:pic>
          <p:nvPicPr>
            <p:cNvPr id="690" name="Google Shape;690;p15"/>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691" name="Google Shape;691;p15"/>
            <p:cNvSpPr/>
            <p:nvPr/>
          </p:nvSpPr>
          <p:spPr>
            <a:xfrm>
              <a:off x="1032118" y="1520368"/>
              <a:ext cx="82323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67,05%</a:t>
              </a:r>
              <a:endParaRPr sz="1600" b="1">
                <a:solidFill>
                  <a:schemeClr val="dk1"/>
                </a:solidFill>
                <a:latin typeface="Arial Narrow"/>
                <a:ea typeface="Arial Narrow"/>
                <a:cs typeface="Arial Narrow"/>
                <a:sym typeface="Arial Narrow"/>
              </a:endParaRPr>
            </a:p>
          </p:txBody>
        </p:sp>
        <p:sp>
          <p:nvSpPr>
            <p:cNvPr id="692" name="Google Shape;692;p1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693" name="Google Shape;693;p15"/>
            <p:cNvSpPr/>
            <p:nvPr/>
          </p:nvSpPr>
          <p:spPr>
            <a:xfrm>
              <a:off x="1141927" y="1849344"/>
              <a:ext cx="7836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118 casos</a:t>
              </a:r>
              <a:endParaRPr sz="1200">
                <a:solidFill>
                  <a:schemeClr val="dk1"/>
                </a:solidFill>
                <a:latin typeface="Calibri"/>
                <a:ea typeface="Calibri"/>
                <a:cs typeface="Calibri"/>
                <a:sym typeface="Calibri"/>
              </a:endParaRPr>
            </a:p>
          </p:txBody>
        </p:sp>
      </p:grpSp>
      <p:grpSp>
        <p:nvGrpSpPr>
          <p:cNvPr id="694" name="Google Shape;694;p15"/>
          <p:cNvGrpSpPr/>
          <p:nvPr/>
        </p:nvGrpSpPr>
        <p:grpSpPr>
          <a:xfrm>
            <a:off x="1117971" y="913240"/>
            <a:ext cx="812752" cy="1594295"/>
            <a:chOff x="1825139" y="1057131"/>
            <a:chExt cx="812752" cy="1594295"/>
          </a:xfrm>
        </p:grpSpPr>
        <p:sp>
          <p:nvSpPr>
            <p:cNvPr id="695" name="Google Shape;695;p15"/>
            <p:cNvSpPr/>
            <p:nvPr/>
          </p:nvSpPr>
          <p:spPr>
            <a:xfrm>
              <a:off x="1846951" y="2010776"/>
              <a:ext cx="7909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32,95%</a:t>
              </a:r>
              <a:endParaRPr sz="1600" b="1">
                <a:solidFill>
                  <a:schemeClr val="dk1"/>
                </a:solidFill>
                <a:latin typeface="Arial Narrow"/>
                <a:ea typeface="Arial Narrow"/>
                <a:cs typeface="Arial Narrow"/>
                <a:sym typeface="Arial Narrow"/>
              </a:endParaRPr>
            </a:p>
          </p:txBody>
        </p:sp>
        <p:sp>
          <p:nvSpPr>
            <p:cNvPr id="696" name="Google Shape;696;p15"/>
            <p:cNvSpPr/>
            <p:nvPr/>
          </p:nvSpPr>
          <p:spPr>
            <a:xfrm>
              <a:off x="1825139" y="173747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697" name="Google Shape;697;p15"/>
            <p:cNvSpPr/>
            <p:nvPr/>
          </p:nvSpPr>
          <p:spPr>
            <a:xfrm>
              <a:off x="1891954" y="23744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58 casos</a:t>
              </a:r>
              <a:endParaRPr sz="1200">
                <a:solidFill>
                  <a:schemeClr val="dk1"/>
                </a:solidFill>
                <a:latin typeface="Calibri"/>
                <a:ea typeface="Calibri"/>
                <a:cs typeface="Calibri"/>
                <a:sym typeface="Calibri"/>
              </a:endParaRPr>
            </a:p>
          </p:txBody>
        </p:sp>
        <p:pic>
          <p:nvPicPr>
            <p:cNvPr id="698" name="Google Shape;698;p15"/>
            <p:cNvPicPr preferRelativeResize="0"/>
            <p:nvPr/>
          </p:nvPicPr>
          <p:blipFill rotWithShape="1">
            <a:blip r:embed="rId3">
              <a:alphaModFix/>
            </a:blip>
            <a:srcRect l="29313" t="7366" r="56038"/>
            <a:stretch/>
          </p:blipFill>
          <p:spPr>
            <a:xfrm>
              <a:off x="1851354" y="1057131"/>
              <a:ext cx="696035" cy="748294"/>
            </a:xfrm>
            <a:prstGeom prst="rect">
              <a:avLst/>
            </a:prstGeom>
            <a:noFill/>
            <a:ln>
              <a:noFill/>
            </a:ln>
          </p:spPr>
        </p:pic>
      </p:grpSp>
      <p:grpSp>
        <p:nvGrpSpPr>
          <p:cNvPr id="699" name="Google Shape;699;p15"/>
          <p:cNvGrpSpPr/>
          <p:nvPr/>
        </p:nvGrpSpPr>
        <p:grpSpPr>
          <a:xfrm>
            <a:off x="2210241" y="879878"/>
            <a:ext cx="1152880" cy="1582804"/>
            <a:chOff x="3115290" y="1057131"/>
            <a:chExt cx="1152880" cy="1582804"/>
          </a:xfrm>
        </p:grpSpPr>
        <p:grpSp>
          <p:nvGrpSpPr>
            <p:cNvPr id="700" name="Google Shape;700;p15"/>
            <p:cNvGrpSpPr/>
            <p:nvPr/>
          </p:nvGrpSpPr>
          <p:grpSpPr>
            <a:xfrm>
              <a:off x="3115290" y="1781104"/>
              <a:ext cx="1152880" cy="858831"/>
              <a:chOff x="3744466" y="1301912"/>
              <a:chExt cx="1152880" cy="858831"/>
            </a:xfrm>
          </p:grpSpPr>
          <p:sp>
            <p:nvSpPr>
              <p:cNvPr id="701" name="Google Shape;701;p1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02" name="Google Shape;702;p1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703" name="Google Shape;703;p1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04" name="Google Shape;704;p15"/>
            <p:cNvPicPr preferRelativeResize="0"/>
            <p:nvPr/>
          </p:nvPicPr>
          <p:blipFill rotWithShape="1">
            <a:blip r:embed="rId3">
              <a:alphaModFix/>
            </a:blip>
            <a:srcRect l="59057" t="8806" r="25145"/>
            <a:stretch/>
          </p:blipFill>
          <p:spPr>
            <a:xfrm>
              <a:off x="3328608" y="1057131"/>
              <a:ext cx="750627" cy="775969"/>
            </a:xfrm>
            <a:prstGeom prst="rect">
              <a:avLst/>
            </a:prstGeom>
            <a:noFill/>
            <a:ln>
              <a:noFill/>
            </a:ln>
          </p:spPr>
        </p:pic>
      </p:grpSp>
      <p:grpSp>
        <p:nvGrpSpPr>
          <p:cNvPr id="705" name="Google Shape;705;p15"/>
          <p:cNvGrpSpPr/>
          <p:nvPr/>
        </p:nvGrpSpPr>
        <p:grpSpPr>
          <a:xfrm>
            <a:off x="3371476" y="879878"/>
            <a:ext cx="740068" cy="1574421"/>
            <a:chOff x="4588574" y="1057131"/>
            <a:chExt cx="740068" cy="1574421"/>
          </a:xfrm>
        </p:grpSpPr>
        <p:grpSp>
          <p:nvGrpSpPr>
            <p:cNvPr id="706" name="Google Shape;706;p15"/>
            <p:cNvGrpSpPr/>
            <p:nvPr/>
          </p:nvGrpSpPr>
          <p:grpSpPr>
            <a:xfrm>
              <a:off x="4588574" y="1751628"/>
              <a:ext cx="740068" cy="879924"/>
              <a:chOff x="5245046" y="1274868"/>
              <a:chExt cx="740068" cy="879924"/>
            </a:xfrm>
          </p:grpSpPr>
          <p:sp>
            <p:nvSpPr>
              <p:cNvPr id="707" name="Google Shape;707;p1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08" name="Google Shape;708;p15"/>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709" name="Google Shape;709;p15"/>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10" name="Google Shape;710;p15"/>
            <p:cNvPicPr preferRelativeResize="0"/>
            <p:nvPr/>
          </p:nvPicPr>
          <p:blipFill rotWithShape="1">
            <a:blip r:embed="rId3">
              <a:alphaModFix/>
            </a:blip>
            <a:srcRect l="86761"/>
            <a:stretch/>
          </p:blipFill>
          <p:spPr>
            <a:xfrm>
              <a:off x="4668287" y="1057131"/>
              <a:ext cx="629046" cy="784558"/>
            </a:xfrm>
            <a:prstGeom prst="rect">
              <a:avLst/>
            </a:prstGeom>
            <a:noFill/>
            <a:ln>
              <a:noFill/>
            </a:ln>
          </p:spPr>
        </p:pic>
      </p:grpSp>
      <p:sp>
        <p:nvSpPr>
          <p:cNvPr id="711" name="Google Shape;711;p15"/>
          <p:cNvSpPr/>
          <p:nvPr/>
        </p:nvSpPr>
        <p:spPr>
          <a:xfrm>
            <a:off x="20117" y="7095275"/>
            <a:ext cx="4950964"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04 2023. </a:t>
            </a:r>
            <a:endParaRPr sz="1050">
              <a:solidFill>
                <a:schemeClr val="dk1"/>
              </a:solidFill>
              <a:latin typeface="Arial Narrow"/>
              <a:ea typeface="Arial Narrow"/>
              <a:cs typeface="Arial Narrow"/>
              <a:sym typeface="Arial Narrow"/>
            </a:endParaRPr>
          </a:p>
        </p:txBody>
      </p:sp>
      <p:pic>
        <p:nvPicPr>
          <p:cNvPr id="712" name="Google Shape;712;p15"/>
          <p:cNvPicPr preferRelativeResize="0"/>
          <p:nvPr/>
        </p:nvPicPr>
        <p:blipFill rotWithShape="1">
          <a:blip r:embed="rId4">
            <a:alphaModFix/>
          </a:blip>
          <a:srcRect/>
          <a:stretch/>
        </p:blipFill>
        <p:spPr>
          <a:xfrm>
            <a:off x="4684183" y="2631204"/>
            <a:ext cx="942975" cy="771525"/>
          </a:xfrm>
          <a:prstGeom prst="rect">
            <a:avLst/>
          </a:prstGeom>
          <a:noFill/>
          <a:ln>
            <a:noFill/>
          </a:ln>
        </p:spPr>
      </p:pic>
      <p:grpSp>
        <p:nvGrpSpPr>
          <p:cNvPr id="713" name="Google Shape;713;p15"/>
          <p:cNvGrpSpPr/>
          <p:nvPr/>
        </p:nvGrpSpPr>
        <p:grpSpPr>
          <a:xfrm>
            <a:off x="4330367" y="3245950"/>
            <a:ext cx="1720560" cy="877901"/>
            <a:chOff x="-36884" y="7072716"/>
            <a:chExt cx="1305446" cy="877901"/>
          </a:xfrm>
        </p:grpSpPr>
        <p:sp>
          <p:nvSpPr>
            <p:cNvPr id="714" name="Google Shape;714;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715" name="Google Shape;715;p1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98,86%</a:t>
              </a:r>
              <a:endParaRPr sz="1600" b="1">
                <a:solidFill>
                  <a:schemeClr val="dk1"/>
                </a:solidFill>
                <a:latin typeface="Arial Narrow"/>
                <a:ea typeface="Arial Narrow"/>
                <a:cs typeface="Arial Narrow"/>
                <a:sym typeface="Arial Narrow"/>
              </a:endParaRPr>
            </a:p>
          </p:txBody>
        </p:sp>
        <p:sp>
          <p:nvSpPr>
            <p:cNvPr id="716" name="Google Shape;716;p15"/>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174 casos</a:t>
              </a:r>
              <a:endParaRPr sz="1200" b="1">
                <a:solidFill>
                  <a:schemeClr val="dk1"/>
                </a:solidFill>
                <a:latin typeface="Arial Narrow"/>
                <a:ea typeface="Arial Narrow"/>
                <a:cs typeface="Arial Narrow"/>
                <a:sym typeface="Arial Narrow"/>
              </a:endParaRPr>
            </a:p>
          </p:txBody>
        </p:sp>
      </p:grpSp>
      <p:pic>
        <p:nvPicPr>
          <p:cNvPr id="717" name="Google Shape;717;p15"/>
          <p:cNvPicPr preferRelativeResize="0"/>
          <p:nvPr/>
        </p:nvPicPr>
        <p:blipFill rotWithShape="1">
          <a:blip r:embed="rId5">
            <a:alphaModFix/>
          </a:blip>
          <a:srcRect/>
          <a:stretch/>
        </p:blipFill>
        <p:spPr>
          <a:xfrm>
            <a:off x="508961" y="2659779"/>
            <a:ext cx="933450" cy="742950"/>
          </a:xfrm>
          <a:prstGeom prst="rect">
            <a:avLst/>
          </a:prstGeom>
          <a:noFill/>
          <a:ln>
            <a:noFill/>
          </a:ln>
        </p:spPr>
      </p:pic>
      <p:grpSp>
        <p:nvGrpSpPr>
          <p:cNvPr id="718" name="Google Shape;718;p15"/>
          <p:cNvGrpSpPr/>
          <p:nvPr/>
        </p:nvGrpSpPr>
        <p:grpSpPr>
          <a:xfrm>
            <a:off x="173593" y="2738085"/>
            <a:ext cx="3433291" cy="978490"/>
            <a:chOff x="-14122" y="6517843"/>
            <a:chExt cx="2457623" cy="978490"/>
          </a:xfrm>
        </p:grpSpPr>
        <p:sp>
          <p:nvSpPr>
            <p:cNvPr id="719" name="Google Shape;719;p1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720" name="Google Shape;720;p15"/>
            <p:cNvSpPr/>
            <p:nvPr/>
          </p:nvSpPr>
          <p:spPr>
            <a:xfrm>
              <a:off x="1062597" y="6517843"/>
              <a:ext cx="1380904" cy="97849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84,66% - 149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a:t>
              </a:r>
              <a:r>
                <a:rPr lang="es-ES" sz="16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 subsidiado</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15,34% - 27 casos</a:t>
              </a:r>
              <a:endParaRPr sz="1600" b="1">
                <a:solidFill>
                  <a:schemeClr val="dk1"/>
                </a:solidFill>
                <a:latin typeface="Arial Narrow"/>
                <a:ea typeface="Arial Narrow"/>
                <a:cs typeface="Arial Narrow"/>
                <a:sym typeface="Arial Narrow"/>
              </a:endParaRPr>
            </a:p>
          </p:txBody>
        </p:sp>
      </p:grpSp>
      <p:grpSp>
        <p:nvGrpSpPr>
          <p:cNvPr id="721" name="Google Shape;721;p15"/>
          <p:cNvGrpSpPr/>
          <p:nvPr/>
        </p:nvGrpSpPr>
        <p:grpSpPr>
          <a:xfrm>
            <a:off x="4329256" y="982183"/>
            <a:ext cx="874090" cy="1513653"/>
            <a:chOff x="2507826" y="2585355"/>
            <a:chExt cx="874090" cy="1513653"/>
          </a:xfrm>
        </p:grpSpPr>
        <p:sp>
          <p:nvSpPr>
            <p:cNvPr id="722" name="Google Shape;722;p1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pic>
          <p:nvPicPr>
            <p:cNvPr id="723" name="Google Shape;723;p15"/>
            <p:cNvPicPr preferRelativeResize="0"/>
            <p:nvPr/>
          </p:nvPicPr>
          <p:blipFill rotWithShape="1">
            <a:blip r:embed="rId6">
              <a:alphaModFix/>
            </a:blip>
            <a:srcRect/>
            <a:stretch/>
          </p:blipFill>
          <p:spPr>
            <a:xfrm>
              <a:off x="2782185" y="2585355"/>
              <a:ext cx="477234" cy="780927"/>
            </a:xfrm>
            <a:prstGeom prst="rect">
              <a:avLst/>
            </a:prstGeom>
            <a:noFill/>
            <a:ln>
              <a:noFill/>
            </a:ln>
          </p:spPr>
        </p:pic>
        <p:sp>
          <p:nvSpPr>
            <p:cNvPr id="724" name="Google Shape;724;p15"/>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725" name="Google Shape;725;p15"/>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26" name="Google Shape;726;p15"/>
          <p:cNvGrpSpPr/>
          <p:nvPr/>
        </p:nvGrpSpPr>
        <p:grpSpPr>
          <a:xfrm>
            <a:off x="6355281" y="988099"/>
            <a:ext cx="789881" cy="1519436"/>
            <a:chOff x="3826683" y="2682487"/>
            <a:chExt cx="789881" cy="1519436"/>
          </a:xfrm>
        </p:grpSpPr>
        <p:grpSp>
          <p:nvGrpSpPr>
            <p:cNvPr id="727" name="Google Shape;727;p15"/>
            <p:cNvGrpSpPr/>
            <p:nvPr/>
          </p:nvGrpSpPr>
          <p:grpSpPr>
            <a:xfrm>
              <a:off x="3826683" y="3306763"/>
              <a:ext cx="789881" cy="895160"/>
              <a:chOff x="2507826" y="3203848"/>
              <a:chExt cx="789881" cy="895160"/>
            </a:xfrm>
          </p:grpSpPr>
          <p:sp>
            <p:nvSpPr>
              <p:cNvPr id="728" name="Google Shape;728;p15"/>
              <p:cNvSpPr/>
              <p:nvPr/>
            </p:nvSpPr>
            <p:spPr>
              <a:xfrm>
                <a:off x="2507826" y="3472120"/>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1,14%</a:t>
                </a:r>
                <a:endParaRPr sz="1600" b="1">
                  <a:solidFill>
                    <a:schemeClr val="dk1"/>
                  </a:solidFill>
                  <a:latin typeface="Arial Narrow"/>
                  <a:ea typeface="Arial Narrow"/>
                  <a:cs typeface="Arial Narrow"/>
                  <a:sym typeface="Arial Narrow"/>
                </a:endParaRPr>
              </a:p>
            </p:txBody>
          </p:sp>
          <p:sp>
            <p:nvSpPr>
              <p:cNvPr id="729" name="Google Shape;729;p1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730" name="Google Shape;730;p15"/>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731" name="Google Shape;731;p1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732" name="Google Shape;732;p15"/>
          <p:cNvGrpSpPr/>
          <p:nvPr/>
        </p:nvGrpSpPr>
        <p:grpSpPr>
          <a:xfrm>
            <a:off x="5112618" y="932914"/>
            <a:ext cx="1380071" cy="1567357"/>
            <a:chOff x="1963587" y="2618404"/>
            <a:chExt cx="1380071" cy="1567357"/>
          </a:xfrm>
        </p:grpSpPr>
        <p:pic>
          <p:nvPicPr>
            <p:cNvPr id="733" name="Google Shape;733;p15"/>
            <p:cNvPicPr preferRelativeResize="0"/>
            <p:nvPr/>
          </p:nvPicPr>
          <p:blipFill rotWithShape="1">
            <a:blip r:embed="rId8">
              <a:alphaModFix/>
            </a:blip>
            <a:srcRect r="48966"/>
            <a:stretch/>
          </p:blipFill>
          <p:spPr>
            <a:xfrm>
              <a:off x="2148657" y="2618404"/>
              <a:ext cx="995527" cy="731522"/>
            </a:xfrm>
            <a:prstGeom prst="rect">
              <a:avLst/>
            </a:prstGeom>
            <a:noFill/>
            <a:ln>
              <a:noFill/>
            </a:ln>
          </p:spPr>
        </p:pic>
        <p:grpSp>
          <p:nvGrpSpPr>
            <p:cNvPr id="734" name="Google Shape;734;p15"/>
            <p:cNvGrpSpPr/>
            <p:nvPr/>
          </p:nvGrpSpPr>
          <p:grpSpPr>
            <a:xfrm>
              <a:off x="1963587" y="3189889"/>
              <a:ext cx="1380071" cy="995872"/>
              <a:chOff x="-325073" y="6955842"/>
              <a:chExt cx="1612468" cy="995872"/>
            </a:xfrm>
          </p:grpSpPr>
          <p:sp>
            <p:nvSpPr>
              <p:cNvPr id="735" name="Google Shape;735;p15"/>
              <p:cNvSpPr txBox="1"/>
              <p:nvPr/>
            </p:nvSpPr>
            <p:spPr>
              <a:xfrm>
                <a:off x="-325073" y="6955842"/>
                <a:ext cx="161246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sz="1200" b="1" u="sng">
                  <a:solidFill>
                    <a:schemeClr val="dk1"/>
                  </a:solidFill>
                  <a:latin typeface="Arial Narrow"/>
                  <a:ea typeface="Arial Narrow"/>
                  <a:cs typeface="Arial Narrow"/>
                  <a:sym typeface="Arial Narrow"/>
                </a:endParaRPr>
              </a:p>
            </p:txBody>
          </p:sp>
          <p:sp>
            <p:nvSpPr>
              <p:cNvPr id="736" name="Google Shape;736;p15"/>
              <p:cNvSpPr/>
              <p:nvPr/>
            </p:nvSpPr>
            <p:spPr>
              <a:xfrm>
                <a:off x="-36885" y="7363321"/>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737" name="Google Shape;737;p15"/>
              <p:cNvSpPr txBox="1"/>
              <p:nvPr/>
            </p:nvSpPr>
            <p:spPr>
              <a:xfrm>
                <a:off x="-142058" y="767471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sp>
        <p:nvSpPr>
          <p:cNvPr id="738" name="Google Shape;738;p15"/>
          <p:cNvSpPr/>
          <p:nvPr/>
        </p:nvSpPr>
        <p:spPr>
          <a:xfrm>
            <a:off x="3723908" y="6614023"/>
            <a:ext cx="339622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04 2023. </a:t>
            </a:r>
            <a:endParaRPr sz="1050">
              <a:solidFill>
                <a:schemeClr val="dk1"/>
              </a:solidFill>
              <a:latin typeface="Arial Narrow"/>
              <a:ea typeface="Arial Narrow"/>
              <a:cs typeface="Arial Narrow"/>
              <a:sym typeface="Arial Narrow"/>
            </a:endParaRPr>
          </a:p>
        </p:txBody>
      </p:sp>
      <p:sp>
        <p:nvSpPr>
          <p:cNvPr id="739" name="Google Shape;739;p15"/>
          <p:cNvSpPr/>
          <p:nvPr/>
        </p:nvSpPr>
        <p:spPr>
          <a:xfrm>
            <a:off x="7644" y="8100392"/>
            <a:ext cx="7230095"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122,78%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40" name="Google Shape;740;p15"/>
          <p:cNvSpPr/>
          <p:nvPr/>
        </p:nvSpPr>
        <p:spPr>
          <a:xfrm>
            <a:off x="-50" y="749353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741" name="Google Shape;741;p15"/>
          <p:cNvGrpSpPr/>
          <p:nvPr/>
        </p:nvGrpSpPr>
        <p:grpSpPr>
          <a:xfrm>
            <a:off x="160381" y="7558421"/>
            <a:ext cx="3446504" cy="276999"/>
            <a:chOff x="2448322" y="33831"/>
            <a:chExt cx="3446504" cy="276999"/>
          </a:xfrm>
        </p:grpSpPr>
        <p:sp>
          <p:nvSpPr>
            <p:cNvPr id="742" name="Google Shape;742;p15"/>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43" name="Google Shape;743;p15"/>
            <p:cNvCxnSpPr>
              <a:stCxn id="742"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744" name="Google Shape;744;p15"/>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745" name="Google Shape;745;p15"/>
          <p:cNvGrpSpPr/>
          <p:nvPr/>
        </p:nvGrpSpPr>
        <p:grpSpPr>
          <a:xfrm>
            <a:off x="2338822" y="534761"/>
            <a:ext cx="1847617" cy="436842"/>
            <a:chOff x="3060727" y="484500"/>
            <a:chExt cx="2369636" cy="436842"/>
          </a:xfrm>
        </p:grpSpPr>
        <p:sp>
          <p:nvSpPr>
            <p:cNvPr id="746" name="Google Shape;746;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47" name="Google Shape;747;p1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748" name="Google Shape;748;p15"/>
          <p:cNvGrpSpPr/>
          <p:nvPr/>
        </p:nvGrpSpPr>
        <p:grpSpPr>
          <a:xfrm>
            <a:off x="205725" y="534759"/>
            <a:ext cx="1852274" cy="436842"/>
            <a:chOff x="3054754" y="484500"/>
            <a:chExt cx="2375609" cy="436842"/>
          </a:xfrm>
        </p:grpSpPr>
        <p:sp>
          <p:nvSpPr>
            <p:cNvPr id="749" name="Google Shape;749;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1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sz="1400" b="1">
                <a:solidFill>
                  <a:schemeClr val="dk1"/>
                </a:solidFill>
                <a:latin typeface="Arial Narrow"/>
                <a:ea typeface="Arial Narrow"/>
                <a:cs typeface="Arial Narrow"/>
                <a:sym typeface="Arial Narrow"/>
              </a:endParaRPr>
            </a:p>
          </p:txBody>
        </p:sp>
      </p:grpSp>
      <p:grpSp>
        <p:nvGrpSpPr>
          <p:cNvPr id="751" name="Google Shape;751;p15"/>
          <p:cNvGrpSpPr/>
          <p:nvPr/>
        </p:nvGrpSpPr>
        <p:grpSpPr>
          <a:xfrm>
            <a:off x="4410694" y="596925"/>
            <a:ext cx="2722458" cy="436842"/>
            <a:chOff x="3060727" y="484500"/>
            <a:chExt cx="2369637" cy="436842"/>
          </a:xfrm>
        </p:grpSpPr>
        <p:sp>
          <p:nvSpPr>
            <p:cNvPr id="752" name="Google Shape;752;p1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1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754" name="Google Shape;754;p15"/>
          <p:cNvPicPr preferRelativeResize="0"/>
          <p:nvPr/>
        </p:nvPicPr>
        <p:blipFill rotWithShape="1">
          <a:blip r:embed="rId9">
            <a:alphaModFix/>
          </a:blip>
          <a:srcRect/>
          <a:stretch/>
        </p:blipFill>
        <p:spPr>
          <a:xfrm>
            <a:off x="20116" y="4569357"/>
            <a:ext cx="3703791" cy="2525917"/>
          </a:xfrm>
          <a:prstGeom prst="rect">
            <a:avLst/>
          </a:prstGeom>
          <a:noFill/>
          <a:ln>
            <a:noFill/>
          </a:ln>
        </p:spPr>
      </p:pic>
      <p:pic>
        <p:nvPicPr>
          <p:cNvPr id="755" name="Google Shape;755;p15"/>
          <p:cNvPicPr preferRelativeResize="0"/>
          <p:nvPr/>
        </p:nvPicPr>
        <p:blipFill rotWithShape="1">
          <a:blip r:embed="rId10">
            <a:alphaModFix/>
          </a:blip>
          <a:srcRect/>
          <a:stretch/>
        </p:blipFill>
        <p:spPr>
          <a:xfrm>
            <a:off x="3767399" y="4597495"/>
            <a:ext cx="3433451" cy="21261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6"/>
          <p:cNvPicPr preferRelativeResize="0"/>
          <p:nvPr/>
        </p:nvPicPr>
        <p:blipFill rotWithShape="1">
          <a:blip r:embed="rId3">
            <a:alphaModFix/>
          </a:blip>
          <a:srcRect t="73034" b="1"/>
          <a:stretch/>
        </p:blipFill>
        <p:spPr>
          <a:xfrm>
            <a:off x="50" y="6876256"/>
            <a:ext cx="2172322" cy="2267744"/>
          </a:xfrm>
          <a:prstGeom prst="rect">
            <a:avLst/>
          </a:prstGeom>
          <a:noFill/>
          <a:ln>
            <a:noFill/>
          </a:ln>
        </p:spPr>
      </p:pic>
      <p:pic>
        <p:nvPicPr>
          <p:cNvPr id="761" name="Google Shape;761;p16"/>
          <p:cNvPicPr preferRelativeResize="0"/>
          <p:nvPr/>
        </p:nvPicPr>
        <p:blipFill rotWithShape="1">
          <a:blip r:embed="rId4">
            <a:alphaModFix/>
          </a:blip>
          <a:srcRect l="33160" t="16888" r="52563" b="37555"/>
          <a:stretch/>
        </p:blipFill>
        <p:spPr>
          <a:xfrm>
            <a:off x="-23417" y="13742"/>
            <a:ext cx="2175822" cy="3905250"/>
          </a:xfrm>
          <a:prstGeom prst="rect">
            <a:avLst/>
          </a:prstGeom>
          <a:noFill/>
          <a:ln>
            <a:noFill/>
          </a:ln>
        </p:spPr>
      </p:pic>
      <p:pic>
        <p:nvPicPr>
          <p:cNvPr id="762" name="Google Shape;762;p16"/>
          <p:cNvPicPr preferRelativeResize="0"/>
          <p:nvPr/>
        </p:nvPicPr>
        <p:blipFill rotWithShape="1">
          <a:blip r:embed="rId3">
            <a:alphaModFix/>
          </a:blip>
          <a:srcRect t="55451"/>
          <a:stretch/>
        </p:blipFill>
        <p:spPr>
          <a:xfrm>
            <a:off x="0" y="3419872"/>
            <a:ext cx="2180731" cy="3487638"/>
          </a:xfrm>
          <a:prstGeom prst="rect">
            <a:avLst/>
          </a:prstGeom>
          <a:noFill/>
          <a:ln>
            <a:noFill/>
          </a:ln>
        </p:spPr>
      </p:pic>
      <p:sp>
        <p:nvSpPr>
          <p:cNvPr id="763" name="Google Shape;763;p16"/>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a:p>
        </p:txBody>
      </p:sp>
      <p:sp>
        <p:nvSpPr>
          <p:cNvPr id="764" name="Google Shape;764;p16"/>
          <p:cNvSpPr/>
          <p:nvPr/>
        </p:nvSpPr>
        <p:spPr>
          <a:xfrm>
            <a:off x="2179172" y="296866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04 acumulado de 2023. </a:t>
            </a:r>
            <a:endParaRPr/>
          </a:p>
        </p:txBody>
      </p:sp>
      <p:grpSp>
        <p:nvGrpSpPr>
          <p:cNvPr id="765" name="Google Shape;765;p16"/>
          <p:cNvGrpSpPr/>
          <p:nvPr/>
        </p:nvGrpSpPr>
        <p:grpSpPr>
          <a:xfrm>
            <a:off x="179214" y="5091636"/>
            <a:ext cx="1892650" cy="488476"/>
            <a:chOff x="2397524" y="3379972"/>
            <a:chExt cx="4508500" cy="904875"/>
          </a:xfrm>
        </p:grpSpPr>
        <p:pic>
          <p:nvPicPr>
            <p:cNvPr id="766" name="Google Shape;766;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67" name="Google Shape;767;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53</a:t>
              </a:r>
              <a:endParaRPr/>
            </a:p>
          </p:txBody>
        </p:sp>
      </p:grpSp>
      <p:sp>
        <p:nvSpPr>
          <p:cNvPr id="768" name="Google Shape;768;p16"/>
          <p:cNvSpPr txBox="1"/>
          <p:nvPr/>
        </p:nvSpPr>
        <p:spPr>
          <a:xfrm>
            <a:off x="16447" y="5541203"/>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12,7%</a:t>
            </a:r>
            <a:endParaRPr/>
          </a:p>
        </p:txBody>
      </p:sp>
      <p:grpSp>
        <p:nvGrpSpPr>
          <p:cNvPr id="769" name="Google Shape;769;p16"/>
          <p:cNvGrpSpPr/>
          <p:nvPr/>
        </p:nvGrpSpPr>
        <p:grpSpPr>
          <a:xfrm>
            <a:off x="2448322" y="74775"/>
            <a:ext cx="3446504" cy="276999"/>
            <a:chOff x="2448322" y="74775"/>
            <a:chExt cx="3446504" cy="276999"/>
          </a:xfrm>
        </p:grpSpPr>
        <p:sp>
          <p:nvSpPr>
            <p:cNvPr id="770" name="Google Shape;770;p1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71" name="Google Shape;771;p16"/>
            <p:cNvCxnSpPr>
              <a:stCxn id="7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772" name="Google Shape;772;p1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773" name="Google Shape;773;p1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Pág..16 </a:t>
            </a:r>
            <a:endParaRPr sz="1050" b="1">
              <a:solidFill>
                <a:schemeClr val="dk1"/>
              </a:solidFill>
              <a:latin typeface="Arial Narrow"/>
              <a:ea typeface="Arial Narrow"/>
              <a:cs typeface="Arial Narrow"/>
              <a:sym typeface="Arial Narrow"/>
            </a:endParaRPr>
          </a:p>
        </p:txBody>
      </p:sp>
      <p:sp>
        <p:nvSpPr>
          <p:cNvPr id="774" name="Google Shape;774;p16"/>
          <p:cNvSpPr txBox="1">
            <a:spLocks noGrp="1"/>
          </p:cNvSpPr>
          <p:nvPr>
            <p:ph type="ctrTitle"/>
          </p:nvPr>
        </p:nvSpPr>
        <p:spPr>
          <a:xfrm>
            <a:off x="-18971" y="403841"/>
            <a:ext cx="2208885" cy="4770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Hepatitis B y C</a:t>
            </a:r>
            <a:endParaRPr/>
          </a:p>
        </p:txBody>
      </p:sp>
      <p:sp>
        <p:nvSpPr>
          <p:cNvPr id="775" name="Google Shape;775;p16"/>
          <p:cNvSpPr/>
          <p:nvPr/>
        </p:nvSpPr>
        <p:spPr>
          <a:xfrm>
            <a:off x="2179172" y="608416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04  acumulado de 2023. </a:t>
            </a:r>
            <a:endParaRPr/>
          </a:p>
        </p:txBody>
      </p:sp>
      <p:sp>
        <p:nvSpPr>
          <p:cNvPr id="776" name="Google Shape;776;p16"/>
          <p:cNvSpPr/>
          <p:nvPr/>
        </p:nvSpPr>
        <p:spPr>
          <a:xfrm>
            <a:off x="2181225" y="8553451"/>
            <a:ext cx="49439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04   acumulado de 2020-2023. </a:t>
            </a:r>
            <a:endParaRPr/>
          </a:p>
        </p:txBody>
      </p:sp>
      <p:sp>
        <p:nvSpPr>
          <p:cNvPr id="777" name="Google Shape;777;p16"/>
          <p:cNvSpPr txBox="1"/>
          <p:nvPr/>
        </p:nvSpPr>
        <p:spPr>
          <a:xfrm flipH="1">
            <a:off x="544821" y="4845571"/>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B</a:t>
            </a:r>
            <a:endParaRPr sz="1400" b="1">
              <a:solidFill>
                <a:schemeClr val="dk1"/>
              </a:solidFill>
              <a:latin typeface="Calibri"/>
              <a:ea typeface="Calibri"/>
              <a:cs typeface="Calibri"/>
              <a:sym typeface="Calibri"/>
            </a:endParaRPr>
          </a:p>
        </p:txBody>
      </p:sp>
      <p:grpSp>
        <p:nvGrpSpPr>
          <p:cNvPr id="778" name="Google Shape;778;p16"/>
          <p:cNvGrpSpPr/>
          <p:nvPr/>
        </p:nvGrpSpPr>
        <p:grpSpPr>
          <a:xfrm>
            <a:off x="144066" y="6618265"/>
            <a:ext cx="1892650" cy="488476"/>
            <a:chOff x="2397524" y="3379972"/>
            <a:chExt cx="4508500" cy="904875"/>
          </a:xfrm>
        </p:grpSpPr>
        <p:pic>
          <p:nvPicPr>
            <p:cNvPr id="779" name="Google Shape;779;p1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780" name="Google Shape;780;p16"/>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72</a:t>
              </a:r>
              <a:endParaRPr/>
            </a:p>
          </p:txBody>
        </p:sp>
      </p:grpSp>
      <p:sp>
        <p:nvSpPr>
          <p:cNvPr id="781" name="Google Shape;781;p16"/>
          <p:cNvSpPr txBox="1"/>
          <p:nvPr/>
        </p:nvSpPr>
        <p:spPr>
          <a:xfrm flipH="1">
            <a:off x="509673" y="6372200"/>
            <a:ext cx="12554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Calibri"/>
                <a:ea typeface="Calibri"/>
                <a:cs typeface="Calibri"/>
                <a:sym typeface="Calibri"/>
              </a:rPr>
              <a:t>Hepatitis C</a:t>
            </a:r>
            <a:endParaRPr sz="1400" b="1">
              <a:solidFill>
                <a:schemeClr val="dk1"/>
              </a:solidFill>
              <a:latin typeface="Calibri"/>
              <a:ea typeface="Calibri"/>
              <a:cs typeface="Calibri"/>
              <a:sym typeface="Calibri"/>
            </a:endParaRPr>
          </a:p>
        </p:txBody>
      </p:sp>
      <p:sp>
        <p:nvSpPr>
          <p:cNvPr id="782" name="Google Shape;782;p16"/>
          <p:cNvSpPr txBox="1"/>
          <p:nvPr/>
        </p:nvSpPr>
        <p:spPr>
          <a:xfrm>
            <a:off x="50" y="7125379"/>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105,7%</a:t>
            </a:r>
            <a:endParaRPr/>
          </a:p>
        </p:txBody>
      </p:sp>
      <p:graphicFrame>
        <p:nvGraphicFramePr>
          <p:cNvPr id="783" name="Google Shape;783;p16"/>
          <p:cNvGraphicFramePr/>
          <p:nvPr/>
        </p:nvGraphicFramePr>
        <p:xfrm>
          <a:off x="2071836" y="305798"/>
          <a:ext cx="5129061" cy="27237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84" name="Google Shape;784;p16"/>
          <p:cNvGraphicFramePr/>
          <p:nvPr/>
        </p:nvGraphicFramePr>
        <p:xfrm>
          <a:off x="2036716" y="3518790"/>
          <a:ext cx="5164184" cy="26535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85" name="Google Shape;785;p16"/>
          <p:cNvGraphicFramePr/>
          <p:nvPr/>
        </p:nvGraphicFramePr>
        <p:xfrm>
          <a:off x="2151298" y="6368575"/>
          <a:ext cx="4973885" cy="2369099"/>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7"/>
          <p:cNvSpPr/>
          <p:nvPr/>
        </p:nvSpPr>
        <p:spPr>
          <a:xfrm>
            <a:off x="0" y="19077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1" name="Google Shape;791;p1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17</a:t>
            </a:r>
            <a:endParaRPr sz="1050" b="1">
              <a:solidFill>
                <a:schemeClr val="dk1"/>
              </a:solidFill>
              <a:latin typeface="Arial Narrow"/>
              <a:ea typeface="Arial Narrow"/>
              <a:cs typeface="Arial Narrow"/>
              <a:sym typeface="Arial Narrow"/>
            </a:endParaRPr>
          </a:p>
        </p:txBody>
      </p:sp>
      <p:sp>
        <p:nvSpPr>
          <p:cNvPr id="792" name="Google Shape;792;p17"/>
          <p:cNvSpPr/>
          <p:nvPr/>
        </p:nvSpPr>
        <p:spPr>
          <a:xfrm>
            <a:off x="0" y="340712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17"/>
          <p:cNvSpPr/>
          <p:nvPr/>
        </p:nvSpPr>
        <p:spPr>
          <a:xfrm>
            <a:off x="151139" y="2035624"/>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794" name="Google Shape;794;p17"/>
          <p:cNvCxnSpPr>
            <a:stCxn id="793" idx="6"/>
          </p:cNvCxnSpPr>
          <p:nvPr/>
        </p:nvCxnSpPr>
        <p:spPr>
          <a:xfrm>
            <a:off x="439171" y="2166429"/>
            <a:ext cx="648000" cy="0"/>
          </a:xfrm>
          <a:prstGeom prst="straightConnector1">
            <a:avLst/>
          </a:prstGeom>
          <a:noFill/>
          <a:ln w="28575" cap="flat" cmpd="sng">
            <a:solidFill>
              <a:srgbClr val="C00000"/>
            </a:solidFill>
            <a:prstDash val="solid"/>
            <a:round/>
            <a:headEnd type="none" w="sm" len="sm"/>
            <a:tailEnd type="none" w="sm" len="sm"/>
          </a:ln>
        </p:spPr>
      </p:cxnSp>
      <p:sp>
        <p:nvSpPr>
          <p:cNvPr id="795" name="Google Shape;795;p17"/>
          <p:cNvSpPr txBox="1"/>
          <p:nvPr/>
        </p:nvSpPr>
        <p:spPr>
          <a:xfrm>
            <a:off x="1005355" y="203562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sp>
        <p:nvSpPr>
          <p:cNvPr id="796" name="Google Shape;796;p17"/>
          <p:cNvSpPr txBox="1"/>
          <p:nvPr/>
        </p:nvSpPr>
        <p:spPr>
          <a:xfrm>
            <a:off x="864146" y="2607459"/>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B en población general por 100.000 habitantes</a:t>
            </a:r>
            <a:endParaRPr sz="1100" b="1">
              <a:solidFill>
                <a:schemeClr val="dk1"/>
              </a:solidFill>
              <a:latin typeface="Arial Narrow"/>
              <a:ea typeface="Arial Narrow"/>
              <a:cs typeface="Arial Narrow"/>
              <a:sym typeface="Arial Narrow"/>
            </a:endParaRPr>
          </a:p>
        </p:txBody>
      </p:sp>
      <p:sp>
        <p:nvSpPr>
          <p:cNvPr id="797" name="Google Shape;797;p17"/>
          <p:cNvSpPr txBox="1"/>
          <p:nvPr/>
        </p:nvSpPr>
        <p:spPr>
          <a:xfrm>
            <a:off x="1556576" y="3059832"/>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2,0* 100 mil</a:t>
            </a:r>
            <a:endParaRPr/>
          </a:p>
        </p:txBody>
      </p:sp>
      <p:sp>
        <p:nvSpPr>
          <p:cNvPr id="798" name="Google Shape;798;p17"/>
          <p:cNvSpPr txBox="1"/>
          <p:nvPr/>
        </p:nvSpPr>
        <p:spPr>
          <a:xfrm>
            <a:off x="3967732" y="2628945"/>
            <a:ext cx="259228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de Hepatitis C en población general por 100.000 habitantes</a:t>
            </a:r>
            <a:endParaRPr sz="1100" b="1">
              <a:solidFill>
                <a:schemeClr val="dk1"/>
              </a:solidFill>
              <a:latin typeface="Arial Narrow"/>
              <a:ea typeface="Arial Narrow"/>
              <a:cs typeface="Arial Narrow"/>
              <a:sym typeface="Arial Narrow"/>
            </a:endParaRPr>
          </a:p>
        </p:txBody>
      </p:sp>
      <p:sp>
        <p:nvSpPr>
          <p:cNvPr id="799" name="Google Shape;799;p17"/>
          <p:cNvSpPr txBox="1"/>
          <p:nvPr/>
        </p:nvSpPr>
        <p:spPr>
          <a:xfrm>
            <a:off x="4660161" y="3081318"/>
            <a:ext cx="109677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2,7* 100 mil</a:t>
            </a:r>
            <a:endParaRPr/>
          </a:p>
        </p:txBody>
      </p:sp>
      <p:sp>
        <p:nvSpPr>
          <p:cNvPr id="800" name="Google Shape;800;p17"/>
          <p:cNvSpPr/>
          <p:nvPr/>
        </p:nvSpPr>
        <p:spPr>
          <a:xfrm>
            <a:off x="118769" y="3455019"/>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01" name="Google Shape;801;p17"/>
          <p:cNvCxnSpPr>
            <a:stCxn id="800" idx="6"/>
          </p:cNvCxnSpPr>
          <p:nvPr/>
        </p:nvCxnSpPr>
        <p:spPr>
          <a:xfrm>
            <a:off x="406801" y="3585824"/>
            <a:ext cx="648000" cy="0"/>
          </a:xfrm>
          <a:prstGeom prst="straightConnector1">
            <a:avLst/>
          </a:prstGeom>
          <a:noFill/>
          <a:ln w="28575" cap="flat" cmpd="sng">
            <a:solidFill>
              <a:srgbClr val="C00000"/>
            </a:solidFill>
            <a:prstDash val="solid"/>
            <a:round/>
            <a:headEnd type="none" w="sm" len="sm"/>
            <a:tailEnd type="none" w="sm" len="sm"/>
          </a:ln>
        </p:spPr>
      </p:cxnSp>
      <p:sp>
        <p:nvSpPr>
          <p:cNvPr id="802" name="Google Shape;802;p17"/>
          <p:cNvSpPr txBox="1"/>
          <p:nvPr/>
        </p:nvSpPr>
        <p:spPr>
          <a:xfrm>
            <a:off x="972985" y="3455019"/>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03" name="Google Shape;803;p17"/>
          <p:cNvSpPr/>
          <p:nvPr/>
        </p:nvSpPr>
        <p:spPr>
          <a:xfrm>
            <a:off x="0" y="8656711"/>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04 acumulado  de  2023. </a:t>
            </a:r>
            <a:endParaRPr/>
          </a:p>
        </p:txBody>
      </p:sp>
      <p:sp>
        <p:nvSpPr>
          <p:cNvPr id="804" name="Google Shape;804;p17"/>
          <p:cNvSpPr/>
          <p:nvPr/>
        </p:nvSpPr>
        <p:spPr>
          <a:xfrm>
            <a:off x="257175" y="628650"/>
            <a:ext cx="190311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04   acumulado de 2020-2023. </a:t>
            </a:r>
            <a:endParaRPr/>
          </a:p>
        </p:txBody>
      </p:sp>
      <p:graphicFrame>
        <p:nvGraphicFramePr>
          <p:cNvPr id="805" name="Google Shape;805;p17"/>
          <p:cNvGraphicFramePr/>
          <p:nvPr/>
        </p:nvGraphicFramePr>
        <p:xfrm>
          <a:off x="2280063" y="0"/>
          <a:ext cx="4056691" cy="1987730"/>
        </p:xfrm>
        <a:graphic>
          <a:graphicData uri="http://schemas.openxmlformats.org/drawingml/2006/chart">
            <c:chart xmlns:c="http://schemas.openxmlformats.org/drawingml/2006/chart" xmlns:r="http://schemas.openxmlformats.org/officeDocument/2006/relationships" r:id="rId3"/>
          </a:graphicData>
        </a:graphic>
      </p:graphicFrame>
      <p:pic>
        <p:nvPicPr>
          <p:cNvPr id="806" name="Google Shape;806;p17"/>
          <p:cNvPicPr preferRelativeResize="0"/>
          <p:nvPr/>
        </p:nvPicPr>
        <p:blipFill rotWithShape="1">
          <a:blip r:embed="rId4">
            <a:alphaModFix/>
          </a:blip>
          <a:srcRect/>
          <a:stretch/>
        </p:blipFill>
        <p:spPr>
          <a:xfrm>
            <a:off x="27302" y="3880806"/>
            <a:ext cx="7162476" cy="46345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8"/>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12" name="Google Shape;812;p18"/>
          <p:cNvGrpSpPr/>
          <p:nvPr/>
        </p:nvGrpSpPr>
        <p:grpSpPr>
          <a:xfrm>
            <a:off x="122078" y="6179675"/>
            <a:ext cx="841843" cy="1132310"/>
            <a:chOff x="1030415" y="748098"/>
            <a:chExt cx="841843" cy="1132310"/>
          </a:xfrm>
        </p:grpSpPr>
        <p:pic>
          <p:nvPicPr>
            <p:cNvPr id="813" name="Google Shape;813;p18"/>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814" name="Google Shape;814;p18"/>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62,26%</a:t>
              </a:r>
              <a:endParaRPr/>
            </a:p>
          </p:txBody>
        </p:sp>
        <p:sp>
          <p:nvSpPr>
            <p:cNvPr id="815" name="Google Shape;815;p1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816" name="Google Shape;816;p18"/>
          <p:cNvGrpSpPr/>
          <p:nvPr/>
        </p:nvGrpSpPr>
        <p:grpSpPr>
          <a:xfrm>
            <a:off x="1017033" y="6209407"/>
            <a:ext cx="827642" cy="1091720"/>
            <a:chOff x="1825139" y="815810"/>
            <a:chExt cx="827642" cy="1091720"/>
          </a:xfrm>
        </p:grpSpPr>
        <p:sp>
          <p:nvSpPr>
            <p:cNvPr id="817" name="Google Shape;817;p18"/>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37,74%</a:t>
              </a:r>
              <a:endParaRPr/>
            </a:p>
          </p:txBody>
        </p:sp>
        <p:sp>
          <p:nvSpPr>
            <p:cNvPr id="818" name="Google Shape;818;p18"/>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819" name="Google Shape;819;p18"/>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820" name="Google Shape;820;p18"/>
          <p:cNvGrpSpPr/>
          <p:nvPr/>
        </p:nvGrpSpPr>
        <p:grpSpPr>
          <a:xfrm>
            <a:off x="2126041" y="6213471"/>
            <a:ext cx="1152880" cy="1113356"/>
            <a:chOff x="2107178" y="815810"/>
            <a:chExt cx="1152880" cy="1113356"/>
          </a:xfrm>
        </p:grpSpPr>
        <p:grpSp>
          <p:nvGrpSpPr>
            <p:cNvPr id="821" name="Google Shape;821;p18"/>
            <p:cNvGrpSpPr/>
            <p:nvPr/>
          </p:nvGrpSpPr>
          <p:grpSpPr>
            <a:xfrm>
              <a:off x="2107178" y="1317818"/>
              <a:ext cx="1152880" cy="611348"/>
              <a:chOff x="3744466" y="1301912"/>
              <a:chExt cx="1152880" cy="611348"/>
            </a:xfrm>
          </p:grpSpPr>
          <p:sp>
            <p:nvSpPr>
              <p:cNvPr id="822" name="Google Shape;822;p18"/>
              <p:cNvSpPr/>
              <p:nvPr/>
            </p:nvSpPr>
            <p:spPr>
              <a:xfrm>
                <a:off x="3912518" y="1553220"/>
                <a:ext cx="802181"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1,89%</a:t>
                </a:r>
                <a:endParaRPr/>
              </a:p>
            </p:txBody>
          </p:sp>
          <p:sp>
            <p:nvSpPr>
              <p:cNvPr id="823" name="Google Shape;823;p1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824" name="Google Shape;824;p18"/>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825" name="Google Shape;825;p18"/>
          <p:cNvGrpSpPr/>
          <p:nvPr/>
        </p:nvGrpSpPr>
        <p:grpSpPr>
          <a:xfrm>
            <a:off x="3206913" y="6232761"/>
            <a:ext cx="740068" cy="1110282"/>
            <a:chOff x="3580462" y="815810"/>
            <a:chExt cx="740068" cy="1110282"/>
          </a:xfrm>
        </p:grpSpPr>
        <p:grpSp>
          <p:nvGrpSpPr>
            <p:cNvPr id="826" name="Google Shape;826;p18"/>
            <p:cNvGrpSpPr/>
            <p:nvPr/>
          </p:nvGrpSpPr>
          <p:grpSpPr>
            <a:xfrm>
              <a:off x="3580462" y="1288342"/>
              <a:ext cx="740068" cy="637750"/>
              <a:chOff x="5245046" y="1274868"/>
              <a:chExt cx="740068" cy="637750"/>
            </a:xfrm>
          </p:grpSpPr>
          <p:sp>
            <p:nvSpPr>
              <p:cNvPr id="827" name="Google Shape;827;p18"/>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828" name="Google Shape;828;p18"/>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829" name="Google Shape;829;p18"/>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830" name="Google Shape;830;p18"/>
          <p:cNvPicPr preferRelativeResize="0"/>
          <p:nvPr/>
        </p:nvPicPr>
        <p:blipFill rotWithShape="1">
          <a:blip r:embed="rId4">
            <a:alphaModFix/>
          </a:blip>
          <a:srcRect/>
          <a:stretch/>
        </p:blipFill>
        <p:spPr>
          <a:xfrm>
            <a:off x="4840293" y="7447480"/>
            <a:ext cx="721930" cy="590670"/>
          </a:xfrm>
          <a:prstGeom prst="rect">
            <a:avLst/>
          </a:prstGeom>
          <a:noFill/>
          <a:ln>
            <a:noFill/>
          </a:ln>
        </p:spPr>
      </p:pic>
      <p:grpSp>
        <p:nvGrpSpPr>
          <p:cNvPr id="831" name="Google Shape;831;p18"/>
          <p:cNvGrpSpPr/>
          <p:nvPr/>
        </p:nvGrpSpPr>
        <p:grpSpPr>
          <a:xfrm>
            <a:off x="4301137" y="7901115"/>
            <a:ext cx="1690560" cy="650645"/>
            <a:chOff x="-14122" y="7072716"/>
            <a:chExt cx="1282684" cy="650645"/>
          </a:xfrm>
        </p:grpSpPr>
        <p:sp>
          <p:nvSpPr>
            <p:cNvPr id="832" name="Google Shape;832;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833" name="Google Shape;833;p18"/>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94,34%</a:t>
              </a:r>
              <a:endParaRPr/>
            </a:p>
          </p:txBody>
        </p:sp>
      </p:grpSp>
      <p:pic>
        <p:nvPicPr>
          <p:cNvPr id="834" name="Google Shape;834;p18"/>
          <p:cNvPicPr preferRelativeResize="0"/>
          <p:nvPr/>
        </p:nvPicPr>
        <p:blipFill rotWithShape="1">
          <a:blip r:embed="rId5">
            <a:alphaModFix/>
          </a:blip>
          <a:srcRect/>
          <a:stretch/>
        </p:blipFill>
        <p:spPr>
          <a:xfrm>
            <a:off x="1780820" y="7430207"/>
            <a:ext cx="514828" cy="409761"/>
          </a:xfrm>
          <a:prstGeom prst="rect">
            <a:avLst/>
          </a:prstGeom>
          <a:noFill/>
          <a:ln>
            <a:noFill/>
          </a:ln>
        </p:spPr>
      </p:pic>
      <p:grpSp>
        <p:nvGrpSpPr>
          <p:cNvPr id="835" name="Google Shape;835;p18"/>
          <p:cNvGrpSpPr/>
          <p:nvPr/>
        </p:nvGrpSpPr>
        <p:grpSpPr>
          <a:xfrm>
            <a:off x="1049891" y="7771259"/>
            <a:ext cx="1995317" cy="905197"/>
            <a:chOff x="-188366" y="7072716"/>
            <a:chExt cx="1513913" cy="905197"/>
          </a:xfrm>
        </p:grpSpPr>
        <p:sp>
          <p:nvSpPr>
            <p:cNvPr id="836" name="Google Shape;836;p1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837" name="Google Shape;837;p18"/>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64,15%</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30,19%</a:t>
              </a:r>
              <a:endParaRPr sz="1200" b="1">
                <a:solidFill>
                  <a:schemeClr val="dk1"/>
                </a:solidFill>
                <a:latin typeface="Arial Narrow"/>
                <a:ea typeface="Arial Narrow"/>
                <a:cs typeface="Arial Narrow"/>
                <a:sym typeface="Arial Narrow"/>
              </a:endParaRPr>
            </a:p>
          </p:txBody>
        </p:sp>
        <p:sp>
          <p:nvSpPr>
            <p:cNvPr id="838" name="Google Shape;838;p18"/>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839" name="Google Shape;839;p18"/>
          <p:cNvGrpSpPr/>
          <p:nvPr/>
        </p:nvGrpSpPr>
        <p:grpSpPr>
          <a:xfrm>
            <a:off x="5241863" y="6264784"/>
            <a:ext cx="874090" cy="1056602"/>
            <a:chOff x="2507826" y="2775558"/>
            <a:chExt cx="874090" cy="1056602"/>
          </a:xfrm>
        </p:grpSpPr>
        <p:sp>
          <p:nvSpPr>
            <p:cNvPr id="840" name="Google Shape;840;p1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10,34%</a:t>
              </a:r>
              <a:endParaRPr/>
            </a:p>
          </p:txBody>
        </p:sp>
        <p:pic>
          <p:nvPicPr>
            <p:cNvPr id="841" name="Google Shape;841;p18"/>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842" name="Google Shape;842;p18"/>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843" name="Google Shape;843;p18"/>
          <p:cNvGrpSpPr/>
          <p:nvPr/>
        </p:nvGrpSpPr>
        <p:grpSpPr>
          <a:xfrm>
            <a:off x="4287033" y="6211979"/>
            <a:ext cx="874090" cy="1127234"/>
            <a:chOff x="4542245" y="835972"/>
            <a:chExt cx="874090" cy="1127234"/>
          </a:xfrm>
        </p:grpSpPr>
        <p:grpSp>
          <p:nvGrpSpPr>
            <p:cNvPr id="844" name="Google Shape;844;p18"/>
            <p:cNvGrpSpPr/>
            <p:nvPr/>
          </p:nvGrpSpPr>
          <p:grpSpPr>
            <a:xfrm>
              <a:off x="4542245" y="1334894"/>
              <a:ext cx="874090" cy="628312"/>
              <a:chOff x="2507826" y="3203848"/>
              <a:chExt cx="874090" cy="628312"/>
            </a:xfrm>
          </p:grpSpPr>
          <p:sp>
            <p:nvSpPr>
              <p:cNvPr id="845" name="Google Shape;845;p1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3,45%</a:t>
                </a:r>
                <a:endParaRPr/>
              </a:p>
            </p:txBody>
          </p:sp>
          <p:sp>
            <p:nvSpPr>
              <p:cNvPr id="846" name="Google Shape;846;p1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847" name="Google Shape;847;p18"/>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848" name="Google Shape;848;p18"/>
          <p:cNvGrpSpPr/>
          <p:nvPr/>
        </p:nvGrpSpPr>
        <p:grpSpPr>
          <a:xfrm>
            <a:off x="5991697" y="6108613"/>
            <a:ext cx="1290798" cy="1202122"/>
            <a:chOff x="9455421" y="903990"/>
            <a:chExt cx="1290798" cy="1202122"/>
          </a:xfrm>
        </p:grpSpPr>
        <p:pic>
          <p:nvPicPr>
            <p:cNvPr id="849" name="Google Shape;849;p18"/>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850" name="Google Shape;850;p18"/>
            <p:cNvGrpSpPr/>
            <p:nvPr/>
          </p:nvGrpSpPr>
          <p:grpSpPr>
            <a:xfrm>
              <a:off x="9455421" y="1311975"/>
              <a:ext cx="1290798" cy="794137"/>
              <a:chOff x="-344103" y="6929224"/>
              <a:chExt cx="1508162" cy="794137"/>
            </a:xfrm>
          </p:grpSpPr>
          <p:sp>
            <p:nvSpPr>
              <p:cNvPr id="851" name="Google Shape;851;p18"/>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852" name="Google Shape;852;p18"/>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grpSp>
      </p:grpSp>
      <p:grpSp>
        <p:nvGrpSpPr>
          <p:cNvPr id="853" name="Google Shape;853;p18"/>
          <p:cNvGrpSpPr/>
          <p:nvPr/>
        </p:nvGrpSpPr>
        <p:grpSpPr>
          <a:xfrm>
            <a:off x="2172466" y="5827943"/>
            <a:ext cx="1847617" cy="436842"/>
            <a:chOff x="3060727" y="484500"/>
            <a:chExt cx="2369636" cy="436842"/>
          </a:xfrm>
        </p:grpSpPr>
        <p:sp>
          <p:nvSpPr>
            <p:cNvPr id="854" name="Google Shape;854;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1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856" name="Google Shape;856;p18"/>
          <p:cNvGrpSpPr/>
          <p:nvPr/>
        </p:nvGrpSpPr>
        <p:grpSpPr>
          <a:xfrm>
            <a:off x="20877" y="5816081"/>
            <a:ext cx="1852274" cy="436842"/>
            <a:chOff x="3054754" y="484500"/>
            <a:chExt cx="2375609" cy="436842"/>
          </a:xfrm>
        </p:grpSpPr>
        <p:sp>
          <p:nvSpPr>
            <p:cNvPr id="857" name="Google Shape;857;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58" name="Google Shape;858;p1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859" name="Google Shape;859;p18"/>
          <p:cNvGrpSpPr/>
          <p:nvPr/>
        </p:nvGrpSpPr>
        <p:grpSpPr>
          <a:xfrm>
            <a:off x="4351910" y="5846641"/>
            <a:ext cx="2722458" cy="436842"/>
            <a:chOff x="3060727" y="484500"/>
            <a:chExt cx="2369637" cy="436842"/>
          </a:xfrm>
        </p:grpSpPr>
        <p:sp>
          <p:nvSpPr>
            <p:cNvPr id="860" name="Google Shape;860;p1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61" name="Google Shape;861;p1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862" name="Google Shape;862;p1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18</a:t>
            </a:r>
            <a:endParaRPr sz="1050" b="1">
              <a:solidFill>
                <a:schemeClr val="dk1"/>
              </a:solidFill>
              <a:latin typeface="Arial Narrow"/>
              <a:ea typeface="Arial Narrow"/>
              <a:cs typeface="Arial Narrow"/>
              <a:sym typeface="Arial Narrow"/>
            </a:endParaRPr>
          </a:p>
        </p:txBody>
      </p:sp>
      <p:sp>
        <p:nvSpPr>
          <p:cNvPr id="863" name="Google Shape;863;p18"/>
          <p:cNvSpPr/>
          <p:nvPr/>
        </p:nvSpPr>
        <p:spPr>
          <a:xfrm>
            <a:off x="3252012" y="72808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64" name="Google Shape;864;p18"/>
          <p:cNvSpPr/>
          <p:nvPr/>
        </p:nvSpPr>
        <p:spPr>
          <a:xfrm>
            <a:off x="2339359" y="7291708"/>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865" name="Google Shape;865;p18"/>
          <p:cNvSpPr/>
          <p:nvPr/>
        </p:nvSpPr>
        <p:spPr>
          <a:xfrm>
            <a:off x="184508" y="7288390"/>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33 casos</a:t>
            </a:r>
            <a:endParaRPr sz="1200">
              <a:solidFill>
                <a:schemeClr val="dk1"/>
              </a:solidFill>
              <a:latin typeface="Calibri"/>
              <a:ea typeface="Calibri"/>
              <a:cs typeface="Calibri"/>
              <a:sym typeface="Calibri"/>
            </a:endParaRPr>
          </a:p>
        </p:txBody>
      </p:sp>
      <p:sp>
        <p:nvSpPr>
          <p:cNvPr id="866" name="Google Shape;866;p18"/>
          <p:cNvSpPr/>
          <p:nvPr/>
        </p:nvSpPr>
        <p:spPr>
          <a:xfrm>
            <a:off x="1087841" y="7280827"/>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casos</a:t>
            </a:r>
            <a:endParaRPr sz="1200">
              <a:solidFill>
                <a:schemeClr val="dk1"/>
              </a:solidFill>
              <a:latin typeface="Calibri"/>
              <a:ea typeface="Calibri"/>
              <a:cs typeface="Calibri"/>
              <a:sym typeface="Calibri"/>
            </a:endParaRPr>
          </a:p>
        </p:txBody>
      </p:sp>
      <p:sp>
        <p:nvSpPr>
          <p:cNvPr id="867" name="Google Shape;867;p18"/>
          <p:cNvSpPr/>
          <p:nvPr/>
        </p:nvSpPr>
        <p:spPr>
          <a:xfrm>
            <a:off x="4399309" y="7294727"/>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868" name="Google Shape;868;p18"/>
          <p:cNvSpPr/>
          <p:nvPr/>
        </p:nvSpPr>
        <p:spPr>
          <a:xfrm>
            <a:off x="5354139" y="728838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sp>
        <p:nvSpPr>
          <p:cNvPr id="869" name="Google Shape;869;p18"/>
          <p:cNvSpPr/>
          <p:nvPr/>
        </p:nvSpPr>
        <p:spPr>
          <a:xfrm>
            <a:off x="6317141" y="72808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70" name="Google Shape;870;p18"/>
          <p:cNvSpPr/>
          <p:nvPr/>
        </p:nvSpPr>
        <p:spPr>
          <a:xfrm>
            <a:off x="126295" y="11352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71" name="Google Shape;871;p18"/>
          <p:cNvCxnSpPr>
            <a:stCxn id="870" idx="6"/>
          </p:cNvCxnSpPr>
          <p:nvPr/>
        </p:nvCxnSpPr>
        <p:spPr>
          <a:xfrm>
            <a:off x="414327" y="244333"/>
            <a:ext cx="648000" cy="0"/>
          </a:xfrm>
          <a:prstGeom prst="straightConnector1">
            <a:avLst/>
          </a:prstGeom>
          <a:noFill/>
          <a:ln w="28575" cap="flat" cmpd="sng">
            <a:solidFill>
              <a:srgbClr val="C00000"/>
            </a:solidFill>
            <a:prstDash val="solid"/>
            <a:round/>
            <a:headEnd type="none" w="sm" len="sm"/>
            <a:tailEnd type="none" w="sm" len="sm"/>
          </a:ln>
        </p:spPr>
      </p:cxnSp>
      <p:sp>
        <p:nvSpPr>
          <p:cNvPr id="872" name="Google Shape;872;p18"/>
          <p:cNvSpPr txBox="1"/>
          <p:nvPr/>
        </p:nvSpPr>
        <p:spPr>
          <a:xfrm>
            <a:off x="1080170" y="118537"/>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sp>
        <p:nvSpPr>
          <p:cNvPr id="873" name="Google Shape;873;p18"/>
          <p:cNvSpPr/>
          <p:nvPr/>
        </p:nvSpPr>
        <p:spPr>
          <a:xfrm>
            <a:off x="0" y="523008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18"/>
          <p:cNvSpPr/>
          <p:nvPr/>
        </p:nvSpPr>
        <p:spPr>
          <a:xfrm>
            <a:off x="126295" y="534361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875" name="Google Shape;875;p18"/>
          <p:cNvCxnSpPr>
            <a:stCxn id="874" idx="6"/>
          </p:cNvCxnSpPr>
          <p:nvPr/>
        </p:nvCxnSpPr>
        <p:spPr>
          <a:xfrm>
            <a:off x="414327" y="5474421"/>
            <a:ext cx="648000" cy="0"/>
          </a:xfrm>
          <a:prstGeom prst="straightConnector1">
            <a:avLst/>
          </a:prstGeom>
          <a:noFill/>
          <a:ln w="28575" cap="flat" cmpd="sng">
            <a:solidFill>
              <a:srgbClr val="C00000"/>
            </a:solidFill>
            <a:prstDash val="solid"/>
            <a:round/>
            <a:headEnd type="none" w="sm" len="sm"/>
            <a:tailEnd type="none" w="sm" len="sm"/>
          </a:ln>
        </p:spPr>
      </p:cxnSp>
      <p:sp>
        <p:nvSpPr>
          <p:cNvPr id="876" name="Google Shape;876;p18"/>
          <p:cNvSpPr txBox="1"/>
          <p:nvPr/>
        </p:nvSpPr>
        <p:spPr>
          <a:xfrm>
            <a:off x="980511" y="5234944"/>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B</a:t>
            </a:r>
            <a:endParaRPr/>
          </a:p>
        </p:txBody>
      </p:sp>
      <p:sp>
        <p:nvSpPr>
          <p:cNvPr id="877" name="Google Shape;877;p18"/>
          <p:cNvSpPr/>
          <p:nvPr/>
        </p:nvSpPr>
        <p:spPr>
          <a:xfrm>
            <a:off x="29741" y="4840287"/>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04 acumulado  de  2023. </a:t>
            </a:r>
            <a:endParaRPr/>
          </a:p>
        </p:txBody>
      </p:sp>
      <p:pic>
        <p:nvPicPr>
          <p:cNvPr id="878" name="Google Shape;878;p18"/>
          <p:cNvPicPr preferRelativeResize="0"/>
          <p:nvPr/>
        </p:nvPicPr>
        <p:blipFill rotWithShape="1">
          <a:blip r:embed="rId9">
            <a:alphaModFix/>
          </a:blip>
          <a:srcRect/>
          <a:stretch/>
        </p:blipFill>
        <p:spPr>
          <a:xfrm>
            <a:off x="254072" y="505163"/>
            <a:ext cx="6747925" cy="43663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9"/>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84" name="Google Shape;884;p19"/>
          <p:cNvGrpSpPr/>
          <p:nvPr/>
        </p:nvGrpSpPr>
        <p:grpSpPr>
          <a:xfrm>
            <a:off x="1070784" y="2796492"/>
            <a:ext cx="1881594" cy="1358120"/>
            <a:chOff x="3232545" y="2931806"/>
            <a:chExt cx="1881594" cy="1358120"/>
          </a:xfrm>
        </p:grpSpPr>
        <p:pic>
          <p:nvPicPr>
            <p:cNvPr id="885" name="Google Shape;885;p19"/>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886" name="Google Shape;886;p19"/>
            <p:cNvGrpSpPr/>
            <p:nvPr/>
          </p:nvGrpSpPr>
          <p:grpSpPr>
            <a:xfrm>
              <a:off x="3232545" y="3564985"/>
              <a:ext cx="1881594" cy="724941"/>
              <a:chOff x="-103304" y="7072716"/>
              <a:chExt cx="1427628" cy="724941"/>
            </a:xfrm>
          </p:grpSpPr>
          <p:sp>
            <p:nvSpPr>
              <p:cNvPr id="887" name="Google Shape;887;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Afiliación al SGSS</a:t>
                </a:r>
                <a:endParaRPr/>
              </a:p>
            </p:txBody>
          </p:sp>
          <p:sp>
            <p:nvSpPr>
              <p:cNvPr id="888" name="Google Shape;888;p19"/>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rgbClr val="000000"/>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contributivo: 90,28%</a:t>
                </a:r>
                <a:endParaRPr/>
              </a:p>
              <a:p>
                <a:pPr marL="0" marR="0" lvl="0" indent="0" algn="ctr" rtl="0">
                  <a:spcBef>
                    <a:spcPts val="0"/>
                  </a:spcBef>
                  <a:spcAft>
                    <a:spcPts val="0"/>
                  </a:spcAft>
                  <a:buNone/>
                </a:pPr>
                <a:r>
                  <a:rPr lang="es-ES" sz="1100" b="1">
                    <a:solidFill>
                      <a:srgbClr val="000000"/>
                    </a:solidFill>
                    <a:latin typeface="Arial Narrow"/>
                    <a:ea typeface="Arial Narrow"/>
                    <a:cs typeface="Arial Narrow"/>
                    <a:sym typeface="Arial Narrow"/>
                  </a:rPr>
                  <a:t>Régimen subsidiado: 4,17%</a:t>
                </a:r>
                <a:endParaRPr/>
              </a:p>
              <a:p>
                <a:pPr marL="0" marR="0" lvl="0" indent="0" algn="ctr" rtl="0">
                  <a:spcBef>
                    <a:spcPts val="0"/>
                  </a:spcBef>
                  <a:spcAft>
                    <a:spcPts val="0"/>
                  </a:spcAft>
                  <a:buNone/>
                </a:pPr>
                <a:endParaRPr sz="1400" b="1">
                  <a:solidFill>
                    <a:srgbClr val="000000"/>
                  </a:solidFill>
                  <a:latin typeface="Arial Narrow"/>
                  <a:ea typeface="Arial Narrow"/>
                  <a:cs typeface="Arial Narrow"/>
                  <a:sym typeface="Arial Narrow"/>
                </a:endParaRPr>
              </a:p>
            </p:txBody>
          </p:sp>
        </p:grpSp>
      </p:grpSp>
      <p:grpSp>
        <p:nvGrpSpPr>
          <p:cNvPr id="889" name="Google Shape;889;p19"/>
          <p:cNvGrpSpPr/>
          <p:nvPr/>
        </p:nvGrpSpPr>
        <p:grpSpPr>
          <a:xfrm>
            <a:off x="4430170" y="2764717"/>
            <a:ext cx="1690560" cy="1385678"/>
            <a:chOff x="5322204" y="2849006"/>
            <a:chExt cx="1690560" cy="1385678"/>
          </a:xfrm>
        </p:grpSpPr>
        <p:pic>
          <p:nvPicPr>
            <p:cNvPr id="890" name="Google Shape;890;p19"/>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891" name="Google Shape;891;p19"/>
            <p:cNvGrpSpPr/>
            <p:nvPr/>
          </p:nvGrpSpPr>
          <p:grpSpPr>
            <a:xfrm>
              <a:off x="5322204" y="3584039"/>
              <a:ext cx="1690560" cy="650645"/>
              <a:chOff x="-14122" y="7072716"/>
              <a:chExt cx="1282684" cy="650645"/>
            </a:xfrm>
          </p:grpSpPr>
          <p:sp>
            <p:nvSpPr>
              <p:cNvPr id="892" name="Google Shape;892;p1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Área de ocurrencia</a:t>
                </a:r>
                <a:endParaRPr/>
              </a:p>
            </p:txBody>
          </p:sp>
          <p:sp>
            <p:nvSpPr>
              <p:cNvPr id="893" name="Google Shape;893;p1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100%</a:t>
                </a:r>
                <a:endParaRPr/>
              </a:p>
            </p:txBody>
          </p:sp>
        </p:grpSp>
      </p:grpSp>
      <p:sp>
        <p:nvSpPr>
          <p:cNvPr id="894" name="Google Shape;894;p1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rgbClr val="000000"/>
                </a:solidFill>
                <a:latin typeface="Arial Narrow"/>
                <a:ea typeface="Arial Narrow"/>
                <a:cs typeface="Arial Narrow"/>
                <a:sym typeface="Arial Narrow"/>
              </a:rPr>
              <a:t>Pág.. 19</a:t>
            </a:r>
            <a:endParaRPr sz="1050" b="1">
              <a:solidFill>
                <a:srgbClr val="000000"/>
              </a:solidFill>
              <a:latin typeface="Arial Narrow"/>
              <a:ea typeface="Arial Narrow"/>
              <a:cs typeface="Arial Narrow"/>
              <a:sym typeface="Arial Narrow"/>
            </a:endParaRPr>
          </a:p>
        </p:txBody>
      </p:sp>
      <p:grpSp>
        <p:nvGrpSpPr>
          <p:cNvPr id="895" name="Google Shape;895;p19"/>
          <p:cNvGrpSpPr/>
          <p:nvPr/>
        </p:nvGrpSpPr>
        <p:grpSpPr>
          <a:xfrm>
            <a:off x="160662" y="75973"/>
            <a:ext cx="936032" cy="261610"/>
            <a:chOff x="2448322" y="74775"/>
            <a:chExt cx="936032" cy="261610"/>
          </a:xfrm>
        </p:grpSpPr>
        <p:sp>
          <p:nvSpPr>
            <p:cNvPr id="896" name="Google Shape;896;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897" name="Google Shape;897;p19"/>
            <p:cNvCxnSpPr>
              <a:stCxn id="89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898" name="Google Shape;898;p19"/>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99" name="Google Shape;899;p19"/>
          <p:cNvGrpSpPr/>
          <p:nvPr/>
        </p:nvGrpSpPr>
        <p:grpSpPr>
          <a:xfrm>
            <a:off x="30478" y="4469504"/>
            <a:ext cx="936032" cy="261610"/>
            <a:chOff x="2448322" y="74775"/>
            <a:chExt cx="936032" cy="261610"/>
          </a:xfrm>
        </p:grpSpPr>
        <p:sp>
          <p:nvSpPr>
            <p:cNvPr id="900" name="Google Shape;900;p1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Narrow"/>
                <a:ea typeface="Arial Narrow"/>
                <a:cs typeface="Arial Narrow"/>
                <a:sym typeface="Arial Narrow"/>
              </a:endParaRPr>
            </a:p>
          </p:txBody>
        </p:sp>
        <p:cxnSp>
          <p:nvCxnSpPr>
            <p:cNvPr id="901" name="Google Shape;901;p19"/>
            <p:cNvCxnSpPr>
              <a:stCxn id="90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grpSp>
        <p:nvGrpSpPr>
          <p:cNvPr id="902" name="Google Shape;902;p19"/>
          <p:cNvGrpSpPr/>
          <p:nvPr/>
        </p:nvGrpSpPr>
        <p:grpSpPr>
          <a:xfrm>
            <a:off x="180838" y="920327"/>
            <a:ext cx="850854" cy="1573970"/>
            <a:chOff x="1068833" y="553075"/>
            <a:chExt cx="850854" cy="1573970"/>
          </a:xfrm>
        </p:grpSpPr>
        <p:pic>
          <p:nvPicPr>
            <p:cNvPr id="903" name="Google Shape;903;p19"/>
            <p:cNvPicPr preferRelativeResize="0"/>
            <p:nvPr/>
          </p:nvPicPr>
          <p:blipFill rotWithShape="1">
            <a:blip r:embed="rId5">
              <a:alphaModFix/>
            </a:blip>
            <a:srcRect t="10614" r="84474"/>
            <a:stretch/>
          </p:blipFill>
          <p:spPr>
            <a:xfrm>
              <a:off x="1131620" y="553075"/>
              <a:ext cx="737696" cy="720656"/>
            </a:xfrm>
            <a:prstGeom prst="rect">
              <a:avLst/>
            </a:prstGeom>
            <a:noFill/>
            <a:ln>
              <a:noFill/>
            </a:ln>
          </p:spPr>
        </p:pic>
        <p:sp>
          <p:nvSpPr>
            <p:cNvPr id="904" name="Google Shape;904;p19"/>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97,22%</a:t>
              </a:r>
              <a:endParaRPr/>
            </a:p>
          </p:txBody>
        </p:sp>
        <p:sp>
          <p:nvSpPr>
            <p:cNvPr id="905" name="Google Shape;905;p19"/>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906" name="Google Shape;906;p19"/>
            <p:cNvSpPr/>
            <p:nvPr/>
          </p:nvSpPr>
          <p:spPr>
            <a:xfrm>
              <a:off x="1136020" y="185004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70 casos</a:t>
              </a:r>
              <a:endParaRPr sz="1200">
                <a:solidFill>
                  <a:srgbClr val="000000"/>
                </a:solidFill>
                <a:latin typeface="Calibri"/>
                <a:ea typeface="Calibri"/>
                <a:cs typeface="Calibri"/>
                <a:sym typeface="Calibri"/>
              </a:endParaRPr>
            </a:p>
          </p:txBody>
        </p:sp>
      </p:grpSp>
      <p:grpSp>
        <p:nvGrpSpPr>
          <p:cNvPr id="907" name="Google Shape;907;p19"/>
          <p:cNvGrpSpPr/>
          <p:nvPr/>
        </p:nvGrpSpPr>
        <p:grpSpPr>
          <a:xfrm>
            <a:off x="1175708" y="920327"/>
            <a:ext cx="811840" cy="1560887"/>
            <a:chOff x="1752268" y="1227775"/>
            <a:chExt cx="811840" cy="1560887"/>
          </a:xfrm>
        </p:grpSpPr>
        <p:sp>
          <p:nvSpPr>
            <p:cNvPr id="908" name="Google Shape;908;p19"/>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2,78%</a:t>
              </a:r>
              <a:endParaRPr/>
            </a:p>
          </p:txBody>
        </p:sp>
        <p:sp>
          <p:nvSpPr>
            <p:cNvPr id="909" name="Google Shape;909;p19"/>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910" name="Google Shape;910;p19"/>
            <p:cNvSpPr/>
            <p:nvPr/>
          </p:nvSpPr>
          <p:spPr>
            <a:xfrm>
              <a:off x="1816937" y="251166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2 casos</a:t>
              </a:r>
              <a:endParaRPr sz="1200">
                <a:solidFill>
                  <a:srgbClr val="000000"/>
                </a:solidFill>
                <a:latin typeface="Calibri"/>
                <a:ea typeface="Calibri"/>
                <a:cs typeface="Calibri"/>
                <a:sym typeface="Calibri"/>
              </a:endParaRPr>
            </a:p>
          </p:txBody>
        </p:sp>
        <p:pic>
          <p:nvPicPr>
            <p:cNvPr id="911" name="Google Shape;911;p19"/>
            <p:cNvPicPr preferRelativeResize="0"/>
            <p:nvPr/>
          </p:nvPicPr>
          <p:blipFill rotWithShape="1">
            <a:blip r:embed="rId5">
              <a:alphaModFix/>
            </a:blip>
            <a:srcRect l="29313" t="7366" r="56038"/>
            <a:stretch/>
          </p:blipFill>
          <p:spPr>
            <a:xfrm>
              <a:off x="1782238" y="1227775"/>
              <a:ext cx="696035" cy="748294"/>
            </a:xfrm>
            <a:prstGeom prst="rect">
              <a:avLst/>
            </a:prstGeom>
            <a:noFill/>
            <a:ln>
              <a:noFill/>
            </a:ln>
          </p:spPr>
        </p:pic>
      </p:grpSp>
      <p:grpSp>
        <p:nvGrpSpPr>
          <p:cNvPr id="912" name="Google Shape;912;p19"/>
          <p:cNvGrpSpPr/>
          <p:nvPr/>
        </p:nvGrpSpPr>
        <p:grpSpPr>
          <a:xfrm>
            <a:off x="125886" y="560287"/>
            <a:ext cx="1852274" cy="436842"/>
            <a:chOff x="3054754" y="484500"/>
            <a:chExt cx="2375609" cy="436842"/>
          </a:xfrm>
        </p:grpSpPr>
        <p:sp>
          <p:nvSpPr>
            <p:cNvPr id="913" name="Google Shape;913;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19"/>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Sexo</a:t>
              </a:r>
              <a:endParaRPr/>
            </a:p>
          </p:txBody>
        </p:sp>
      </p:grpSp>
      <p:grpSp>
        <p:nvGrpSpPr>
          <p:cNvPr id="915" name="Google Shape;915;p19"/>
          <p:cNvGrpSpPr/>
          <p:nvPr/>
        </p:nvGrpSpPr>
        <p:grpSpPr>
          <a:xfrm>
            <a:off x="2070944" y="857976"/>
            <a:ext cx="874090" cy="1631193"/>
            <a:chOff x="2507826" y="2454167"/>
            <a:chExt cx="874090" cy="1631193"/>
          </a:xfrm>
        </p:grpSpPr>
        <p:sp>
          <p:nvSpPr>
            <p:cNvPr id="916" name="Google Shape;916;p19"/>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pic>
          <p:nvPicPr>
            <p:cNvPr id="917" name="Google Shape;917;p19"/>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918" name="Google Shape;918;p19"/>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919" name="Google Shape;919;p19"/>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20" name="Google Shape;920;p19"/>
          <p:cNvGrpSpPr/>
          <p:nvPr/>
        </p:nvGrpSpPr>
        <p:grpSpPr>
          <a:xfrm>
            <a:off x="3039937" y="950012"/>
            <a:ext cx="874090" cy="1519436"/>
            <a:chOff x="3826683" y="2822224"/>
            <a:chExt cx="874090" cy="1519436"/>
          </a:xfrm>
        </p:grpSpPr>
        <p:grpSp>
          <p:nvGrpSpPr>
            <p:cNvPr id="921" name="Google Shape;921;p19"/>
            <p:cNvGrpSpPr/>
            <p:nvPr/>
          </p:nvGrpSpPr>
          <p:grpSpPr>
            <a:xfrm>
              <a:off x="3826683" y="3446500"/>
              <a:ext cx="874090" cy="895160"/>
              <a:chOff x="2507826" y="3203848"/>
              <a:chExt cx="874090" cy="895160"/>
            </a:xfrm>
          </p:grpSpPr>
          <p:sp>
            <p:nvSpPr>
              <p:cNvPr id="922" name="Google Shape;922;p19"/>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23" name="Google Shape;923;p19"/>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924" name="Google Shape;924;p19"/>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25" name="Google Shape;925;p19"/>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926" name="Google Shape;926;p19"/>
          <p:cNvGrpSpPr/>
          <p:nvPr/>
        </p:nvGrpSpPr>
        <p:grpSpPr>
          <a:xfrm>
            <a:off x="3914027" y="1550561"/>
            <a:ext cx="1275167" cy="891591"/>
            <a:chOff x="-177188" y="7086322"/>
            <a:chExt cx="1489900" cy="891591"/>
          </a:xfrm>
        </p:grpSpPr>
        <p:sp>
          <p:nvSpPr>
            <p:cNvPr id="927" name="Google Shape;927;p19"/>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rgbClr val="000000"/>
                  </a:solidFill>
                  <a:latin typeface="Arial Narrow"/>
                  <a:ea typeface="Arial Narrow"/>
                  <a:cs typeface="Arial Narrow"/>
                  <a:sym typeface="Arial Narrow"/>
                </a:rPr>
                <a:t>Habitante de calle</a:t>
              </a:r>
              <a:endParaRPr/>
            </a:p>
          </p:txBody>
        </p:sp>
        <p:sp>
          <p:nvSpPr>
            <p:cNvPr id="928" name="Google Shape;928;p19"/>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1,39%</a:t>
              </a:r>
              <a:endParaRPr/>
            </a:p>
          </p:txBody>
        </p:sp>
        <p:sp>
          <p:nvSpPr>
            <p:cNvPr id="929" name="Google Shape;929;p19"/>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1 caso</a:t>
              </a:r>
              <a:endParaRPr/>
            </a:p>
          </p:txBody>
        </p:sp>
      </p:grpSp>
      <p:grpSp>
        <p:nvGrpSpPr>
          <p:cNvPr id="930" name="Google Shape;930;p19"/>
          <p:cNvGrpSpPr/>
          <p:nvPr/>
        </p:nvGrpSpPr>
        <p:grpSpPr>
          <a:xfrm>
            <a:off x="2282181" y="528496"/>
            <a:ext cx="2722458" cy="436842"/>
            <a:chOff x="3060727" y="484500"/>
            <a:chExt cx="2369637" cy="436842"/>
          </a:xfrm>
        </p:grpSpPr>
        <p:sp>
          <p:nvSpPr>
            <p:cNvPr id="931" name="Google Shape;931;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19"/>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Poblaciones especiales</a:t>
              </a:r>
              <a:endParaRPr/>
            </a:p>
          </p:txBody>
        </p:sp>
      </p:grpSp>
      <p:grpSp>
        <p:nvGrpSpPr>
          <p:cNvPr id="933" name="Google Shape;933;p19"/>
          <p:cNvGrpSpPr/>
          <p:nvPr/>
        </p:nvGrpSpPr>
        <p:grpSpPr>
          <a:xfrm>
            <a:off x="5098921" y="528496"/>
            <a:ext cx="2129010" cy="1936247"/>
            <a:chOff x="616494" y="2584689"/>
            <a:chExt cx="2129010" cy="1936247"/>
          </a:xfrm>
        </p:grpSpPr>
        <p:grpSp>
          <p:nvGrpSpPr>
            <p:cNvPr id="934" name="Google Shape;934;p19"/>
            <p:cNvGrpSpPr/>
            <p:nvPr/>
          </p:nvGrpSpPr>
          <p:grpSpPr>
            <a:xfrm>
              <a:off x="616494" y="2934239"/>
              <a:ext cx="1152880" cy="1582804"/>
              <a:chOff x="3115290" y="1227775"/>
              <a:chExt cx="1152880" cy="1582804"/>
            </a:xfrm>
          </p:grpSpPr>
          <p:grpSp>
            <p:nvGrpSpPr>
              <p:cNvPr id="935" name="Google Shape;935;p19"/>
              <p:cNvGrpSpPr/>
              <p:nvPr/>
            </p:nvGrpSpPr>
            <p:grpSpPr>
              <a:xfrm>
                <a:off x="3115290" y="1951748"/>
                <a:ext cx="1152880" cy="858831"/>
                <a:chOff x="3744466" y="1301912"/>
                <a:chExt cx="1152880" cy="858831"/>
              </a:xfrm>
            </p:grpSpPr>
            <p:sp>
              <p:nvSpPr>
                <p:cNvPr id="936" name="Google Shape;936;p19"/>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37" name="Google Shape;937;p19"/>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938" name="Google Shape;938;p19"/>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39" name="Google Shape;939;p19"/>
              <p:cNvPicPr preferRelativeResize="0"/>
              <p:nvPr/>
            </p:nvPicPr>
            <p:blipFill rotWithShape="1">
              <a:blip r:embed="rId5">
                <a:alphaModFix/>
              </a:blip>
              <a:srcRect l="59057" t="8806" r="25145"/>
              <a:stretch/>
            </p:blipFill>
            <p:spPr>
              <a:xfrm>
                <a:off x="3328608" y="1227775"/>
                <a:ext cx="750627" cy="775969"/>
              </a:xfrm>
              <a:prstGeom prst="rect">
                <a:avLst/>
              </a:prstGeom>
              <a:noFill/>
              <a:ln>
                <a:noFill/>
              </a:ln>
            </p:spPr>
          </p:pic>
        </p:grpSp>
        <p:grpSp>
          <p:nvGrpSpPr>
            <p:cNvPr id="940" name="Google Shape;940;p19"/>
            <p:cNvGrpSpPr/>
            <p:nvPr/>
          </p:nvGrpSpPr>
          <p:grpSpPr>
            <a:xfrm>
              <a:off x="1741326" y="3641012"/>
              <a:ext cx="1004178" cy="879924"/>
              <a:chOff x="5245046" y="1274868"/>
              <a:chExt cx="1004178" cy="879924"/>
            </a:xfrm>
          </p:grpSpPr>
          <p:sp>
            <p:nvSpPr>
              <p:cNvPr id="941" name="Google Shape;941;p1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0,0%</a:t>
                </a:r>
                <a:endParaRPr/>
              </a:p>
            </p:txBody>
          </p:sp>
          <p:sp>
            <p:nvSpPr>
              <p:cNvPr id="942" name="Google Shape;942;p19"/>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943" name="Google Shape;943;p19"/>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44" name="Google Shape;944;p19"/>
            <p:cNvGrpSpPr/>
            <p:nvPr/>
          </p:nvGrpSpPr>
          <p:grpSpPr>
            <a:xfrm>
              <a:off x="734175" y="2584689"/>
              <a:ext cx="1847617" cy="436842"/>
              <a:chOff x="3060727" y="484500"/>
              <a:chExt cx="2369636" cy="436842"/>
            </a:xfrm>
          </p:grpSpPr>
          <p:sp>
            <p:nvSpPr>
              <p:cNvPr id="945" name="Google Shape;945;p1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19"/>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000000"/>
                    </a:solidFill>
                    <a:latin typeface="Arial Narrow"/>
                    <a:ea typeface="Arial Narrow"/>
                    <a:cs typeface="Arial Narrow"/>
                    <a:sym typeface="Arial Narrow"/>
                  </a:rPr>
                  <a:t>Etnia</a:t>
                </a:r>
                <a:endParaRPr/>
              </a:p>
            </p:txBody>
          </p:sp>
        </p:grpSp>
      </p:grpSp>
      <p:pic>
        <p:nvPicPr>
          <p:cNvPr id="947" name="Google Shape;947;p19"/>
          <p:cNvPicPr preferRelativeResize="0"/>
          <p:nvPr/>
        </p:nvPicPr>
        <p:blipFill rotWithShape="1">
          <a:blip r:embed="rId8">
            <a:alphaModFix/>
          </a:blip>
          <a:srcRect/>
          <a:stretch/>
        </p:blipFill>
        <p:spPr>
          <a:xfrm>
            <a:off x="6487755" y="930627"/>
            <a:ext cx="503801" cy="677030"/>
          </a:xfrm>
          <a:prstGeom prst="rect">
            <a:avLst/>
          </a:prstGeom>
          <a:noFill/>
          <a:ln>
            <a:noFill/>
          </a:ln>
        </p:spPr>
      </p:pic>
      <p:pic>
        <p:nvPicPr>
          <p:cNvPr id="948" name="Google Shape;948;p19"/>
          <p:cNvPicPr preferRelativeResize="0"/>
          <p:nvPr/>
        </p:nvPicPr>
        <p:blipFill rotWithShape="1">
          <a:blip r:embed="rId9">
            <a:alphaModFix/>
          </a:blip>
          <a:srcRect/>
          <a:stretch/>
        </p:blipFill>
        <p:spPr>
          <a:xfrm>
            <a:off x="3849300" y="930961"/>
            <a:ext cx="1203640" cy="716671"/>
          </a:xfrm>
          <a:prstGeom prst="rect">
            <a:avLst/>
          </a:prstGeom>
          <a:noFill/>
          <a:ln>
            <a:noFill/>
          </a:ln>
        </p:spPr>
      </p:pic>
      <p:sp>
        <p:nvSpPr>
          <p:cNvPr id="949" name="Google Shape;949;p19"/>
          <p:cNvSpPr/>
          <p:nvPr/>
        </p:nvSpPr>
        <p:spPr>
          <a:xfrm>
            <a:off x="11918" y="7956376"/>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04. 2023</a:t>
            </a:r>
            <a:r>
              <a:rPr lang="es-ES" sz="700">
                <a:solidFill>
                  <a:srgbClr val="000000"/>
                </a:solidFill>
                <a:latin typeface="Arial Narrow"/>
                <a:ea typeface="Arial Narrow"/>
                <a:cs typeface="Arial Narrow"/>
                <a:sym typeface="Arial Narrow"/>
              </a:rPr>
              <a:t>. </a:t>
            </a:r>
            <a:endParaRPr/>
          </a:p>
        </p:txBody>
      </p:sp>
      <p:sp>
        <p:nvSpPr>
          <p:cNvPr id="950" name="Google Shape;950;p19"/>
          <p:cNvSpPr txBox="1"/>
          <p:nvPr/>
        </p:nvSpPr>
        <p:spPr>
          <a:xfrm>
            <a:off x="1080170" y="-66129"/>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 Hepatitis C</a:t>
            </a:r>
            <a:endParaRPr/>
          </a:p>
        </p:txBody>
      </p:sp>
      <p:sp>
        <p:nvSpPr>
          <p:cNvPr id="951" name="Google Shape;951;p19"/>
          <p:cNvSpPr txBox="1"/>
          <p:nvPr/>
        </p:nvSpPr>
        <p:spPr>
          <a:xfrm>
            <a:off x="936154" y="4427984"/>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pic>
        <p:nvPicPr>
          <p:cNvPr id="952" name="Google Shape;952;p19"/>
          <p:cNvPicPr preferRelativeResize="0"/>
          <p:nvPr/>
        </p:nvPicPr>
        <p:blipFill rotWithShape="1">
          <a:blip r:embed="rId10">
            <a:alphaModFix/>
          </a:blip>
          <a:srcRect l="65937" t="56778" r="29313" b="35333"/>
          <a:stretch/>
        </p:blipFill>
        <p:spPr>
          <a:xfrm>
            <a:off x="5652632" y="5652121"/>
            <a:ext cx="937120" cy="875468"/>
          </a:xfrm>
          <a:prstGeom prst="rect">
            <a:avLst/>
          </a:prstGeom>
          <a:noFill/>
          <a:ln>
            <a:noFill/>
          </a:ln>
        </p:spPr>
      </p:pic>
      <p:sp>
        <p:nvSpPr>
          <p:cNvPr id="953" name="Google Shape;953;p19"/>
          <p:cNvSpPr/>
          <p:nvPr/>
        </p:nvSpPr>
        <p:spPr>
          <a:xfrm>
            <a:off x="5189193" y="6660232"/>
            <a:ext cx="1725328" cy="504056"/>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rgbClr val="000000"/>
                </a:solidFill>
                <a:latin typeface="Arial Narrow"/>
                <a:ea typeface="Arial Narrow"/>
                <a:cs typeface="Arial Narrow"/>
                <a:sym typeface="Arial Narrow"/>
              </a:rPr>
              <a:t>Sin vacunación previa para Hepatitis B</a:t>
            </a:r>
            <a:endParaRPr/>
          </a:p>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96,2%</a:t>
            </a:r>
            <a:endParaRPr/>
          </a:p>
        </p:txBody>
      </p:sp>
      <p:graphicFrame>
        <p:nvGraphicFramePr>
          <p:cNvPr id="954" name="Google Shape;954;p19"/>
          <p:cNvGraphicFramePr/>
          <p:nvPr/>
        </p:nvGraphicFramePr>
        <p:xfrm>
          <a:off x="129022" y="5210133"/>
          <a:ext cx="4572000" cy="2743200"/>
        </p:xfrm>
        <a:graphic>
          <a:graphicData uri="http://schemas.openxmlformats.org/drawingml/2006/chart">
            <c:chart xmlns:c="http://schemas.openxmlformats.org/drawingml/2006/chart" xmlns:r="http://schemas.openxmlformats.org/officeDocument/2006/relationships"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4" name="Google Shape;10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5" name="Google Shape;105;p2"/>
          <p:cNvGrpSpPr/>
          <p:nvPr/>
        </p:nvGrpSpPr>
        <p:grpSpPr>
          <a:xfrm>
            <a:off x="0" y="107504"/>
            <a:ext cx="4536554" cy="1534801"/>
            <a:chOff x="0" y="14519"/>
            <a:chExt cx="4536554" cy="1605153"/>
          </a:xfrm>
        </p:grpSpPr>
        <p:sp>
          <p:nvSpPr>
            <p:cNvPr id="106" name="Google Shape;10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07" name="Google Shape;10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8" name="Google Shape;10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04 de 2023 - Reporte Semanas 01 a 16 (Hasta Abril 22 de 2023)</a:t>
            </a:r>
            <a:endParaRPr sz="1200" dirty="0">
              <a:solidFill>
                <a:schemeClr val="dk1"/>
              </a:solidFill>
              <a:latin typeface="Times New Roman"/>
              <a:ea typeface="Times New Roman"/>
              <a:cs typeface="Times New Roman"/>
              <a:sym typeface="Times New Roman"/>
            </a:endParaRPr>
          </a:p>
        </p:txBody>
      </p:sp>
      <p:graphicFrame>
        <p:nvGraphicFramePr>
          <p:cNvPr id="109" name="Google Shape;109;p2"/>
          <p:cNvGraphicFramePr/>
          <p:nvPr/>
        </p:nvGraphicFramePr>
        <p:xfrm>
          <a:off x="216073" y="3656318"/>
          <a:ext cx="6645450" cy="3712605"/>
        </p:xfrm>
        <a:graphic>
          <a:graphicData uri="http://schemas.openxmlformats.org/drawingml/2006/table">
            <a:tbl>
              <a:tblPr>
                <a:noFill/>
                <a:tableStyleId>{93BA0192-C984-429C-8F2B-7130667B95A3}</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4</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10</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12</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endParaRPr lang="es-CO"/>
                    </a:p>
                  </a:txBody>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16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0" name="Google Shape;110;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20"/>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0" name="Google Shape;960;p20"/>
          <p:cNvGrpSpPr/>
          <p:nvPr/>
        </p:nvGrpSpPr>
        <p:grpSpPr>
          <a:xfrm>
            <a:off x="291840" y="87346"/>
            <a:ext cx="5701151" cy="288032"/>
            <a:chOff x="2448322" y="33255"/>
            <a:chExt cx="5701151" cy="288032"/>
          </a:xfrm>
        </p:grpSpPr>
        <p:sp>
          <p:nvSpPr>
            <p:cNvPr id="961" name="Google Shape;961;p20"/>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62" name="Google Shape;962;p20"/>
            <p:cNvCxnSpPr>
              <a:stCxn id="961"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963" name="Google Shape;963;p20"/>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64" name="Google Shape;964;p2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Pág..20 </a:t>
            </a:r>
            <a:endParaRPr sz="1050" b="1">
              <a:solidFill>
                <a:schemeClr val="dk1"/>
              </a:solidFill>
              <a:latin typeface="Arial Narrow"/>
              <a:ea typeface="Arial Narrow"/>
              <a:cs typeface="Arial Narrow"/>
              <a:sym typeface="Arial Narrow"/>
            </a:endParaRPr>
          </a:p>
        </p:txBody>
      </p:sp>
      <p:sp>
        <p:nvSpPr>
          <p:cNvPr id="965" name="Google Shape;965;p20"/>
          <p:cNvSpPr/>
          <p:nvPr/>
        </p:nvSpPr>
        <p:spPr>
          <a:xfrm>
            <a:off x="245381" y="4860032"/>
            <a:ext cx="6924326" cy="292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04. 2023. </a:t>
            </a:r>
            <a:endParaRPr/>
          </a:p>
        </p:txBody>
      </p:sp>
      <p:sp>
        <p:nvSpPr>
          <p:cNvPr id="966" name="Google Shape;966;p20"/>
          <p:cNvSpPr txBox="1"/>
          <p:nvPr/>
        </p:nvSpPr>
        <p:spPr>
          <a:xfrm>
            <a:off x="1506577" y="1846729"/>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 casos</a:t>
            </a:r>
            <a:endParaRPr/>
          </a:p>
        </p:txBody>
      </p:sp>
      <p:sp>
        <p:nvSpPr>
          <p:cNvPr id="967" name="Google Shape;967;p20"/>
          <p:cNvSpPr txBox="1"/>
          <p:nvPr/>
        </p:nvSpPr>
        <p:spPr>
          <a:xfrm>
            <a:off x="3996069"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sp>
        <p:nvSpPr>
          <p:cNvPr id="968" name="Google Shape;968;p20"/>
          <p:cNvSpPr txBox="1"/>
          <p:nvPr/>
        </p:nvSpPr>
        <p:spPr>
          <a:xfrm>
            <a:off x="2844198" y="1817088"/>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109 casos</a:t>
            </a:r>
            <a:endParaRPr/>
          </a:p>
        </p:txBody>
      </p:sp>
      <p:sp>
        <p:nvSpPr>
          <p:cNvPr id="969" name="Google Shape;969;p20"/>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5 hombres por cada mujer. Los grupos de edad en los que más se presenta el evento se ubican entre los 25 y los 39 años con un 59,2%.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a:p>
        </p:txBody>
      </p:sp>
      <p:sp>
        <p:nvSpPr>
          <p:cNvPr id="970" name="Google Shape;970;p20"/>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71" name="Google Shape;971;p20"/>
          <p:cNvGrpSpPr/>
          <p:nvPr/>
        </p:nvGrpSpPr>
        <p:grpSpPr>
          <a:xfrm>
            <a:off x="190189" y="7663143"/>
            <a:ext cx="3446504" cy="276999"/>
            <a:chOff x="2448322" y="33831"/>
            <a:chExt cx="3446504" cy="276999"/>
          </a:xfrm>
        </p:grpSpPr>
        <p:sp>
          <p:nvSpPr>
            <p:cNvPr id="972" name="Google Shape;972;p20"/>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973" name="Google Shape;973;p20"/>
            <p:cNvCxnSpPr>
              <a:stCxn id="972"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974" name="Google Shape;974;p20"/>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975" name="Google Shape;975;p20"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20"/>
          <p:cNvSpPr/>
          <p:nvPr/>
        </p:nvSpPr>
        <p:spPr>
          <a:xfrm>
            <a:off x="1830187" y="2124700"/>
            <a:ext cx="3507593"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04  2023 </a:t>
            </a:r>
            <a:endParaRPr/>
          </a:p>
        </p:txBody>
      </p:sp>
      <p:sp>
        <p:nvSpPr>
          <p:cNvPr id="977" name="Google Shape;977;p20"/>
          <p:cNvSpPr/>
          <p:nvPr/>
        </p:nvSpPr>
        <p:spPr>
          <a:xfrm>
            <a:off x="1981961"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4,00%</a:t>
            </a:r>
            <a:endParaRPr/>
          </a:p>
        </p:txBody>
      </p:sp>
      <p:sp>
        <p:nvSpPr>
          <p:cNvPr id="978" name="Google Shape;978;p20"/>
          <p:cNvSpPr/>
          <p:nvPr/>
        </p:nvSpPr>
        <p:spPr>
          <a:xfrm>
            <a:off x="3310557"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87,20%</a:t>
            </a:r>
            <a:endParaRPr/>
          </a:p>
        </p:txBody>
      </p:sp>
      <p:pic>
        <p:nvPicPr>
          <p:cNvPr id="979" name="Google Shape;979;p20"/>
          <p:cNvPicPr preferRelativeResize="0"/>
          <p:nvPr/>
        </p:nvPicPr>
        <p:blipFill rotWithShape="1">
          <a:blip r:embed="rId3">
            <a:alphaModFix/>
          </a:blip>
          <a:srcRect l="56813" t="36222" r="37500" b="51667"/>
          <a:stretch/>
        </p:blipFill>
        <p:spPr>
          <a:xfrm>
            <a:off x="3364889" y="666852"/>
            <a:ext cx="579224" cy="693796"/>
          </a:xfrm>
          <a:prstGeom prst="rect">
            <a:avLst/>
          </a:prstGeom>
          <a:noFill/>
          <a:ln>
            <a:noFill/>
          </a:ln>
        </p:spPr>
      </p:pic>
      <p:pic>
        <p:nvPicPr>
          <p:cNvPr id="980" name="Google Shape;980;p20"/>
          <p:cNvPicPr preferRelativeResize="0"/>
          <p:nvPr/>
        </p:nvPicPr>
        <p:blipFill rotWithShape="1">
          <a:blip r:embed="rId3">
            <a:alphaModFix/>
          </a:blip>
          <a:srcRect l="31926" t="33444" r="56249" b="51667"/>
          <a:stretch/>
        </p:blipFill>
        <p:spPr>
          <a:xfrm>
            <a:off x="1906804" y="629434"/>
            <a:ext cx="1119923" cy="793229"/>
          </a:xfrm>
          <a:prstGeom prst="rect">
            <a:avLst/>
          </a:prstGeom>
          <a:noFill/>
          <a:ln>
            <a:noFill/>
          </a:ln>
        </p:spPr>
      </p:pic>
      <p:pic>
        <p:nvPicPr>
          <p:cNvPr id="981" name="Google Shape;981;p20"/>
          <p:cNvPicPr preferRelativeResize="0"/>
          <p:nvPr/>
        </p:nvPicPr>
        <p:blipFill rotWithShape="1">
          <a:blip r:embed="rId3">
            <a:alphaModFix/>
          </a:blip>
          <a:srcRect l="76875" t="32666" r="16561" b="52222"/>
          <a:stretch/>
        </p:blipFill>
        <p:spPr>
          <a:xfrm>
            <a:off x="4551282" y="663074"/>
            <a:ext cx="556360" cy="720618"/>
          </a:xfrm>
          <a:prstGeom prst="rect">
            <a:avLst/>
          </a:prstGeom>
          <a:noFill/>
          <a:ln>
            <a:noFill/>
          </a:ln>
        </p:spPr>
      </p:pic>
      <p:sp>
        <p:nvSpPr>
          <p:cNvPr id="982" name="Google Shape;982;p20"/>
          <p:cNvSpPr/>
          <p:nvPr/>
        </p:nvSpPr>
        <p:spPr>
          <a:xfrm>
            <a:off x="4409385" y="1422663"/>
            <a:ext cx="793974" cy="370740"/>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0,0%</a:t>
            </a:r>
            <a:endParaRPr/>
          </a:p>
        </p:txBody>
      </p:sp>
      <p:sp>
        <p:nvSpPr>
          <p:cNvPr id="983" name="Google Shape;983;p20"/>
          <p:cNvSpPr/>
          <p:nvPr/>
        </p:nvSpPr>
        <p:spPr>
          <a:xfrm>
            <a:off x="50" y="7360567"/>
            <a:ext cx="687612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04. 2023. </a:t>
            </a:r>
            <a:endParaRPr/>
          </a:p>
        </p:txBody>
      </p:sp>
      <p:graphicFrame>
        <p:nvGraphicFramePr>
          <p:cNvPr id="984" name="Google Shape;984;p20"/>
          <p:cNvGraphicFramePr/>
          <p:nvPr/>
        </p:nvGraphicFramePr>
        <p:xfrm>
          <a:off x="1350693" y="240922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85" name="Google Shape;985;p20"/>
          <p:cNvGraphicFramePr/>
          <p:nvPr/>
        </p:nvGraphicFramePr>
        <p:xfrm>
          <a:off x="1350693" y="4994096"/>
          <a:ext cx="4731410" cy="266025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21"/>
          <p:cNvPicPr preferRelativeResize="0"/>
          <p:nvPr/>
        </p:nvPicPr>
        <p:blipFill rotWithShape="1">
          <a:blip r:embed="rId3">
            <a:alphaModFix/>
          </a:blip>
          <a:srcRect/>
          <a:stretch/>
        </p:blipFill>
        <p:spPr>
          <a:xfrm>
            <a:off x="-8298" y="-2118"/>
            <a:ext cx="2228231" cy="2824179"/>
          </a:xfrm>
          <a:prstGeom prst="rect">
            <a:avLst/>
          </a:prstGeom>
          <a:noFill/>
          <a:ln>
            <a:noFill/>
          </a:ln>
        </p:spPr>
      </p:pic>
      <p:pic>
        <p:nvPicPr>
          <p:cNvPr id="991" name="Google Shape;991;p21"/>
          <p:cNvPicPr preferRelativeResize="0"/>
          <p:nvPr/>
        </p:nvPicPr>
        <p:blipFill rotWithShape="1">
          <a:blip r:embed="rId4">
            <a:alphaModFix/>
          </a:blip>
          <a:srcRect t="51431"/>
          <a:stretch/>
        </p:blipFill>
        <p:spPr>
          <a:xfrm>
            <a:off x="0" y="2808413"/>
            <a:ext cx="2232223" cy="2666962"/>
          </a:xfrm>
          <a:prstGeom prst="rect">
            <a:avLst/>
          </a:prstGeom>
          <a:noFill/>
          <a:ln>
            <a:noFill/>
          </a:ln>
        </p:spPr>
      </p:pic>
      <p:sp>
        <p:nvSpPr>
          <p:cNvPr id="992" name="Google Shape;992;p21"/>
          <p:cNvSpPr txBox="1"/>
          <p:nvPr/>
        </p:nvSpPr>
        <p:spPr>
          <a:xfrm>
            <a:off x="-30097" y="617076"/>
            <a:ext cx="225002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sz="1200" b="1">
              <a:solidFill>
                <a:schemeClr val="dk1"/>
              </a:solidFill>
              <a:latin typeface="Arial Narrow"/>
              <a:ea typeface="Arial Narrow"/>
              <a:cs typeface="Arial Narrow"/>
              <a:sym typeface="Arial Narrow"/>
            </a:endParaRPr>
          </a:p>
        </p:txBody>
      </p:sp>
      <p:grpSp>
        <p:nvGrpSpPr>
          <p:cNvPr id="993" name="Google Shape;993;p21"/>
          <p:cNvGrpSpPr/>
          <p:nvPr/>
        </p:nvGrpSpPr>
        <p:grpSpPr>
          <a:xfrm>
            <a:off x="179214" y="4211960"/>
            <a:ext cx="1892650" cy="488476"/>
            <a:chOff x="2397524" y="3379972"/>
            <a:chExt cx="4508500" cy="904875"/>
          </a:xfrm>
        </p:grpSpPr>
        <p:pic>
          <p:nvPicPr>
            <p:cNvPr id="994" name="Google Shape;994;p2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995" name="Google Shape;995;p21"/>
            <p:cNvSpPr txBox="1"/>
            <p:nvPr/>
          </p:nvSpPr>
          <p:spPr>
            <a:xfrm>
              <a:off x="3290517" y="3478755"/>
              <a:ext cx="172431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305</a:t>
              </a:r>
              <a:endParaRPr sz="2000" b="1">
                <a:solidFill>
                  <a:schemeClr val="dk1"/>
                </a:solidFill>
                <a:latin typeface="Arial Narrow"/>
                <a:ea typeface="Arial Narrow"/>
                <a:cs typeface="Arial Narrow"/>
                <a:sym typeface="Arial Narrow"/>
              </a:endParaRPr>
            </a:p>
          </p:txBody>
        </p:sp>
      </p:grpSp>
      <p:sp>
        <p:nvSpPr>
          <p:cNvPr id="996" name="Google Shape;996;p21"/>
          <p:cNvSpPr txBox="1"/>
          <p:nvPr/>
        </p:nvSpPr>
        <p:spPr>
          <a:xfrm>
            <a:off x="-16906" y="4716016"/>
            <a:ext cx="213531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39,24%.</a:t>
            </a:r>
            <a:endParaRPr sz="1200" b="1">
              <a:solidFill>
                <a:schemeClr val="dk1"/>
              </a:solidFill>
              <a:latin typeface="Arial Narrow"/>
              <a:ea typeface="Arial Narrow"/>
              <a:cs typeface="Arial Narrow"/>
              <a:sym typeface="Arial Narrow"/>
            </a:endParaRPr>
          </a:p>
        </p:txBody>
      </p:sp>
      <p:sp>
        <p:nvSpPr>
          <p:cNvPr id="997" name="Google Shape;997;p21"/>
          <p:cNvSpPr/>
          <p:nvPr/>
        </p:nvSpPr>
        <p:spPr>
          <a:xfrm>
            <a:off x="2231041" y="2085526"/>
            <a:ext cx="494601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04 acumulado  de 2021-2023. </a:t>
            </a:r>
            <a:endParaRPr sz="1050">
              <a:solidFill>
                <a:schemeClr val="dk1"/>
              </a:solidFill>
              <a:latin typeface="Arial Narrow"/>
              <a:ea typeface="Arial Narrow"/>
              <a:cs typeface="Arial Narrow"/>
              <a:sym typeface="Arial Narrow"/>
            </a:endParaRPr>
          </a:p>
        </p:txBody>
      </p:sp>
      <p:grpSp>
        <p:nvGrpSpPr>
          <p:cNvPr id="998" name="Google Shape;998;p21"/>
          <p:cNvGrpSpPr/>
          <p:nvPr/>
        </p:nvGrpSpPr>
        <p:grpSpPr>
          <a:xfrm>
            <a:off x="2448322" y="74775"/>
            <a:ext cx="3446504" cy="276999"/>
            <a:chOff x="2448322" y="74775"/>
            <a:chExt cx="3446504" cy="276999"/>
          </a:xfrm>
        </p:grpSpPr>
        <p:sp>
          <p:nvSpPr>
            <p:cNvPr id="999" name="Google Shape;999;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00" name="Google Shape;1000;p21"/>
            <p:cNvCxnSpPr>
              <a:stCxn id="9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01" name="Google Shape;1001;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002" name="Google Shape;1002;p21"/>
          <p:cNvSpPr/>
          <p:nvPr/>
        </p:nvSpPr>
        <p:spPr>
          <a:xfrm>
            <a:off x="2223346" y="3706456"/>
            <a:ext cx="4961400" cy="3604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03" name="Google Shape;1003;p21"/>
          <p:cNvGrpSpPr/>
          <p:nvPr/>
        </p:nvGrpSpPr>
        <p:grpSpPr>
          <a:xfrm>
            <a:off x="2516904" y="3736932"/>
            <a:ext cx="3446504" cy="286016"/>
            <a:chOff x="2448322" y="-7125"/>
            <a:chExt cx="3446504" cy="286016"/>
          </a:xfrm>
        </p:grpSpPr>
        <p:sp>
          <p:nvSpPr>
            <p:cNvPr id="1004" name="Google Shape;1004;p21"/>
            <p:cNvSpPr/>
            <p:nvPr/>
          </p:nvSpPr>
          <p:spPr>
            <a:xfrm>
              <a:off x="2448322" y="1728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05" name="Google Shape;1005;p21"/>
            <p:cNvCxnSpPr>
              <a:stCxn id="1004" idx="6"/>
            </p:cNvCxnSpPr>
            <p:nvPr/>
          </p:nvCxnSpPr>
          <p:spPr>
            <a:xfrm>
              <a:off x="2736354" y="148086"/>
              <a:ext cx="648000" cy="0"/>
            </a:xfrm>
            <a:prstGeom prst="straightConnector1">
              <a:avLst/>
            </a:prstGeom>
            <a:noFill/>
            <a:ln w="28575" cap="flat" cmpd="sng">
              <a:solidFill>
                <a:srgbClr val="C00000"/>
              </a:solidFill>
              <a:prstDash val="solid"/>
              <a:round/>
              <a:headEnd type="none" w="sm" len="sm"/>
              <a:tailEnd type="none" w="sm" len="sm"/>
            </a:ln>
          </p:spPr>
        </p:cxnSp>
        <p:sp>
          <p:nvSpPr>
            <p:cNvPr id="1006" name="Google Shape;1006;p21"/>
            <p:cNvSpPr txBox="1"/>
            <p:nvPr/>
          </p:nvSpPr>
          <p:spPr>
            <a:xfrm>
              <a:off x="3302538" y="-712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007" name="Google Shape;1007;p2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21 </a:t>
            </a:r>
            <a:endParaRPr sz="1050" b="1">
              <a:solidFill>
                <a:schemeClr val="dk1"/>
              </a:solidFill>
              <a:latin typeface="Arial Narrow"/>
              <a:ea typeface="Arial Narrow"/>
              <a:cs typeface="Arial Narrow"/>
              <a:sym typeface="Arial Narrow"/>
            </a:endParaRPr>
          </a:p>
        </p:txBody>
      </p:sp>
      <p:sp>
        <p:nvSpPr>
          <p:cNvPr id="1008" name="Google Shape;1008;p21"/>
          <p:cNvSpPr txBox="1">
            <a:spLocks noGrp="1"/>
          </p:cNvSpPr>
          <p:nvPr>
            <p:ph type="ctrTitle"/>
          </p:nvPr>
        </p:nvSpPr>
        <p:spPr>
          <a:xfrm>
            <a:off x="-30096" y="177934"/>
            <a:ext cx="220888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Intoxicaciones</a:t>
            </a:r>
            <a:endParaRPr sz="2000" b="1">
              <a:solidFill>
                <a:srgbClr val="C00000"/>
              </a:solidFill>
              <a:latin typeface="Arial Narrow"/>
              <a:ea typeface="Arial Narrow"/>
              <a:cs typeface="Arial Narrow"/>
              <a:sym typeface="Arial Narrow"/>
            </a:endParaRPr>
          </a:p>
        </p:txBody>
      </p:sp>
      <p:grpSp>
        <p:nvGrpSpPr>
          <p:cNvPr id="1009" name="Google Shape;1009;p21"/>
          <p:cNvGrpSpPr/>
          <p:nvPr/>
        </p:nvGrpSpPr>
        <p:grpSpPr>
          <a:xfrm>
            <a:off x="2274030" y="4873984"/>
            <a:ext cx="833825" cy="904648"/>
            <a:chOff x="1038433" y="1243369"/>
            <a:chExt cx="833825" cy="904648"/>
          </a:xfrm>
        </p:grpSpPr>
        <p:sp>
          <p:nvSpPr>
            <p:cNvPr id="1010" name="Google Shape;1010;p21"/>
            <p:cNvSpPr/>
            <p:nvPr/>
          </p:nvSpPr>
          <p:spPr>
            <a:xfrm>
              <a:off x="1038433" y="1520368"/>
              <a:ext cx="81691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57,05%</a:t>
              </a:r>
              <a:endParaRPr sz="1600" b="1">
                <a:solidFill>
                  <a:schemeClr val="dk1"/>
                </a:solidFill>
                <a:latin typeface="Arial Narrow"/>
                <a:ea typeface="Arial Narrow"/>
                <a:cs typeface="Arial Narrow"/>
                <a:sym typeface="Arial Narrow"/>
              </a:endParaRPr>
            </a:p>
          </p:txBody>
        </p:sp>
        <p:sp>
          <p:nvSpPr>
            <p:cNvPr id="1011" name="Google Shape;1011;p21"/>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012" name="Google Shape;1012;p21"/>
            <p:cNvSpPr/>
            <p:nvPr/>
          </p:nvSpPr>
          <p:spPr>
            <a:xfrm>
              <a:off x="1064280" y="187101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174 casos</a:t>
              </a:r>
              <a:endParaRPr sz="1200">
                <a:solidFill>
                  <a:schemeClr val="dk1"/>
                </a:solidFill>
                <a:latin typeface="Calibri"/>
                <a:ea typeface="Calibri"/>
                <a:cs typeface="Calibri"/>
                <a:sym typeface="Calibri"/>
              </a:endParaRPr>
            </a:p>
          </p:txBody>
        </p:sp>
      </p:grpSp>
      <p:grpSp>
        <p:nvGrpSpPr>
          <p:cNvPr id="1013" name="Google Shape;1013;p21"/>
          <p:cNvGrpSpPr/>
          <p:nvPr/>
        </p:nvGrpSpPr>
        <p:grpSpPr>
          <a:xfrm>
            <a:off x="4522309" y="6596400"/>
            <a:ext cx="853119" cy="883043"/>
            <a:chOff x="1033171" y="8262441"/>
            <a:chExt cx="853119" cy="883043"/>
          </a:xfrm>
        </p:grpSpPr>
        <p:sp>
          <p:nvSpPr>
            <p:cNvPr id="1014" name="Google Shape;1014;p21"/>
            <p:cNvSpPr/>
            <p:nvPr/>
          </p:nvSpPr>
          <p:spPr>
            <a:xfrm>
              <a:off x="1068351" y="8535741"/>
              <a:ext cx="817939"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30,49%</a:t>
              </a:r>
              <a:endParaRPr sz="1600" b="1">
                <a:solidFill>
                  <a:schemeClr val="dk1"/>
                </a:solidFill>
                <a:latin typeface="Arial Narrow"/>
                <a:ea typeface="Arial Narrow"/>
                <a:cs typeface="Arial Narrow"/>
                <a:sym typeface="Arial Narrow"/>
              </a:endParaRPr>
            </a:p>
          </p:txBody>
        </p:sp>
        <p:sp>
          <p:nvSpPr>
            <p:cNvPr id="1015" name="Google Shape;1015;p21"/>
            <p:cNvSpPr/>
            <p:nvPr/>
          </p:nvSpPr>
          <p:spPr>
            <a:xfrm>
              <a:off x="1033171" y="8262441"/>
              <a:ext cx="8531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Vía pública</a:t>
              </a:r>
              <a:endParaRPr sz="1200" b="1" u="sng">
                <a:solidFill>
                  <a:srgbClr val="000000"/>
                </a:solidFill>
                <a:latin typeface="Arial Narrow"/>
                <a:ea typeface="Arial Narrow"/>
                <a:cs typeface="Arial Narrow"/>
                <a:sym typeface="Arial Narrow"/>
              </a:endParaRPr>
            </a:p>
          </p:txBody>
        </p:sp>
        <p:sp>
          <p:nvSpPr>
            <p:cNvPr id="1016" name="Google Shape;1016;p21"/>
            <p:cNvSpPr/>
            <p:nvPr/>
          </p:nvSpPr>
          <p:spPr>
            <a:xfrm>
              <a:off x="1098147"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93 casos</a:t>
              </a:r>
              <a:endParaRPr sz="1200">
                <a:solidFill>
                  <a:schemeClr val="dk1"/>
                </a:solidFill>
                <a:latin typeface="Calibri"/>
                <a:ea typeface="Calibri"/>
                <a:cs typeface="Calibri"/>
                <a:sym typeface="Calibri"/>
              </a:endParaRPr>
            </a:p>
          </p:txBody>
        </p:sp>
      </p:grpSp>
      <p:pic>
        <p:nvPicPr>
          <p:cNvPr id="1017" name="Google Shape;1017;p21"/>
          <p:cNvPicPr preferRelativeResize="0"/>
          <p:nvPr/>
        </p:nvPicPr>
        <p:blipFill rotWithShape="1">
          <a:blip r:embed="rId6">
            <a:alphaModFix/>
          </a:blip>
          <a:srcRect t="10614" r="84474"/>
          <a:stretch/>
        </p:blipFill>
        <p:spPr>
          <a:xfrm>
            <a:off x="2442384" y="4383828"/>
            <a:ext cx="542252" cy="529727"/>
          </a:xfrm>
          <a:prstGeom prst="rect">
            <a:avLst/>
          </a:prstGeom>
          <a:noFill/>
          <a:ln>
            <a:noFill/>
          </a:ln>
        </p:spPr>
      </p:pic>
      <p:sp>
        <p:nvSpPr>
          <p:cNvPr id="1018" name="Google Shape;1018;p21"/>
          <p:cNvSpPr/>
          <p:nvPr/>
        </p:nvSpPr>
        <p:spPr>
          <a:xfrm>
            <a:off x="26911" y="7668344"/>
            <a:ext cx="5556050"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04 acumulado. Medellín 2023</a:t>
            </a:r>
            <a:endParaRPr sz="1100">
              <a:solidFill>
                <a:schemeClr val="dk1"/>
              </a:solidFill>
              <a:latin typeface="Arial Narrow"/>
              <a:ea typeface="Arial Narrow"/>
              <a:cs typeface="Arial Narrow"/>
              <a:sym typeface="Arial Narrow"/>
            </a:endParaRPr>
          </a:p>
        </p:txBody>
      </p:sp>
      <p:grpSp>
        <p:nvGrpSpPr>
          <p:cNvPr id="1019" name="Google Shape;1019;p21"/>
          <p:cNvGrpSpPr/>
          <p:nvPr/>
        </p:nvGrpSpPr>
        <p:grpSpPr>
          <a:xfrm>
            <a:off x="4905808" y="4866208"/>
            <a:ext cx="877163" cy="894649"/>
            <a:chOff x="5265956" y="1265576"/>
            <a:chExt cx="877163" cy="894649"/>
          </a:xfrm>
        </p:grpSpPr>
        <p:sp>
          <p:nvSpPr>
            <p:cNvPr id="1020" name="Google Shape;1020;p21"/>
            <p:cNvSpPr/>
            <p:nvPr/>
          </p:nvSpPr>
          <p:spPr>
            <a:xfrm>
              <a:off x="5327048" y="1561312"/>
              <a:ext cx="78120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8,52%</a:t>
              </a:r>
              <a:endParaRPr sz="1600" b="1">
                <a:solidFill>
                  <a:schemeClr val="dk1"/>
                </a:solidFill>
                <a:latin typeface="Arial Narrow"/>
                <a:ea typeface="Arial Narrow"/>
                <a:cs typeface="Arial Narrow"/>
                <a:sym typeface="Arial Narrow"/>
              </a:endParaRPr>
            </a:p>
          </p:txBody>
        </p:sp>
        <p:sp>
          <p:nvSpPr>
            <p:cNvPr id="1021" name="Google Shape;1021;p21"/>
            <p:cNvSpPr/>
            <p:nvPr/>
          </p:nvSpPr>
          <p:spPr>
            <a:xfrm>
              <a:off x="5265956" y="1265576"/>
              <a:ext cx="8771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&lt; de 5 años</a:t>
              </a:r>
              <a:endParaRPr sz="1200" b="1" u="sng">
                <a:solidFill>
                  <a:srgbClr val="000000"/>
                </a:solidFill>
                <a:latin typeface="Arial Narrow"/>
                <a:ea typeface="Arial Narrow"/>
                <a:cs typeface="Arial Narrow"/>
                <a:sym typeface="Arial Narrow"/>
              </a:endParaRPr>
            </a:p>
          </p:txBody>
        </p:sp>
        <p:sp>
          <p:nvSpPr>
            <p:cNvPr id="1022" name="Google Shape;1022;p21"/>
            <p:cNvSpPr/>
            <p:nvPr/>
          </p:nvSpPr>
          <p:spPr>
            <a:xfrm>
              <a:off x="5298050" y="1883226"/>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26 casos</a:t>
              </a:r>
              <a:endParaRPr sz="1200">
                <a:solidFill>
                  <a:schemeClr val="dk1"/>
                </a:solidFill>
                <a:latin typeface="Calibri"/>
                <a:ea typeface="Calibri"/>
                <a:cs typeface="Calibri"/>
                <a:sym typeface="Calibri"/>
              </a:endParaRPr>
            </a:p>
          </p:txBody>
        </p:sp>
      </p:grpSp>
      <p:grpSp>
        <p:nvGrpSpPr>
          <p:cNvPr id="1023" name="Google Shape;1023;p21"/>
          <p:cNvGrpSpPr/>
          <p:nvPr/>
        </p:nvGrpSpPr>
        <p:grpSpPr>
          <a:xfrm>
            <a:off x="5986396" y="4877806"/>
            <a:ext cx="1253869" cy="895160"/>
            <a:chOff x="2370037" y="3162904"/>
            <a:chExt cx="1253869" cy="895160"/>
          </a:xfrm>
        </p:grpSpPr>
        <p:sp>
          <p:nvSpPr>
            <p:cNvPr id="1024" name="Google Shape;1024;p21"/>
            <p:cNvSpPr/>
            <p:nvPr/>
          </p:nvSpPr>
          <p:spPr>
            <a:xfrm>
              <a:off x="2576066" y="3431176"/>
              <a:ext cx="874090"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Oral</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52,79%</a:t>
              </a:r>
              <a:endParaRPr sz="1600" b="1">
                <a:solidFill>
                  <a:schemeClr val="dk1"/>
                </a:solidFill>
                <a:latin typeface="Arial Narrow"/>
                <a:ea typeface="Arial Narrow"/>
                <a:cs typeface="Arial Narrow"/>
                <a:sym typeface="Arial Narrow"/>
              </a:endParaRPr>
            </a:p>
          </p:txBody>
        </p:sp>
        <p:sp>
          <p:nvSpPr>
            <p:cNvPr id="1025" name="Google Shape;1025;p21"/>
            <p:cNvSpPr/>
            <p:nvPr/>
          </p:nvSpPr>
          <p:spPr>
            <a:xfrm>
              <a:off x="2370037" y="3162904"/>
              <a:ext cx="125386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Vía de exposición</a:t>
              </a:r>
              <a:endParaRPr sz="1200" b="1" u="sng">
                <a:solidFill>
                  <a:srgbClr val="000000"/>
                </a:solidFill>
                <a:latin typeface="Arial Narrow"/>
                <a:ea typeface="Arial Narrow"/>
                <a:cs typeface="Arial Narrow"/>
                <a:sym typeface="Arial Narrow"/>
              </a:endParaRPr>
            </a:p>
          </p:txBody>
        </p:sp>
        <p:sp>
          <p:nvSpPr>
            <p:cNvPr id="1026" name="Google Shape;1026;p21"/>
            <p:cNvSpPr/>
            <p:nvPr/>
          </p:nvSpPr>
          <p:spPr>
            <a:xfrm>
              <a:off x="2716410" y="3781065"/>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161 casos</a:t>
              </a:r>
              <a:endParaRPr sz="1200">
                <a:solidFill>
                  <a:schemeClr val="dk1"/>
                </a:solidFill>
                <a:latin typeface="Calibri"/>
                <a:ea typeface="Calibri"/>
                <a:cs typeface="Calibri"/>
                <a:sym typeface="Calibri"/>
              </a:endParaRPr>
            </a:p>
          </p:txBody>
        </p:sp>
      </p:grpSp>
      <p:sp>
        <p:nvSpPr>
          <p:cNvPr id="1027" name="Google Shape;1027;p21"/>
          <p:cNvSpPr txBox="1"/>
          <p:nvPr/>
        </p:nvSpPr>
        <p:spPr>
          <a:xfrm>
            <a:off x="1989184" y="2911116"/>
            <a:ext cx="233134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Incidencia en población general x 100,000 habitantes</a:t>
            </a:r>
            <a:endParaRPr sz="1050" b="1">
              <a:solidFill>
                <a:schemeClr val="dk1"/>
              </a:solidFill>
              <a:latin typeface="Arial Narrow"/>
              <a:ea typeface="Arial Narrow"/>
              <a:cs typeface="Arial Narrow"/>
              <a:sym typeface="Arial Narrow"/>
            </a:endParaRPr>
          </a:p>
        </p:txBody>
      </p:sp>
      <p:sp>
        <p:nvSpPr>
          <p:cNvPr id="1028" name="Google Shape;1028;p21"/>
          <p:cNvSpPr txBox="1"/>
          <p:nvPr/>
        </p:nvSpPr>
        <p:spPr>
          <a:xfrm>
            <a:off x="2333423" y="3271156"/>
            <a:ext cx="156478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11,67 * cada 100 mil</a:t>
            </a:r>
            <a:endParaRPr/>
          </a:p>
        </p:txBody>
      </p:sp>
      <p:sp>
        <p:nvSpPr>
          <p:cNvPr id="1029" name="Google Shape;1029;p21"/>
          <p:cNvSpPr txBox="1"/>
          <p:nvPr/>
        </p:nvSpPr>
        <p:spPr>
          <a:xfrm>
            <a:off x="4083293" y="2911116"/>
            <a:ext cx="1605389"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Casos confirmados por laboratorio de intoxicación por metanol</a:t>
            </a:r>
            <a:endParaRPr sz="1050" b="1">
              <a:solidFill>
                <a:schemeClr val="dk1"/>
              </a:solidFill>
              <a:latin typeface="Arial Narrow"/>
              <a:ea typeface="Arial Narrow"/>
              <a:cs typeface="Arial Narrow"/>
              <a:sym typeface="Arial Narrow"/>
            </a:endParaRPr>
          </a:p>
        </p:txBody>
      </p:sp>
      <p:sp>
        <p:nvSpPr>
          <p:cNvPr id="1030" name="Google Shape;1030;p21"/>
          <p:cNvSpPr txBox="1"/>
          <p:nvPr/>
        </p:nvSpPr>
        <p:spPr>
          <a:xfrm>
            <a:off x="4703339" y="3449170"/>
            <a:ext cx="3978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0%</a:t>
            </a:r>
            <a:endParaRPr/>
          </a:p>
        </p:txBody>
      </p:sp>
      <p:sp>
        <p:nvSpPr>
          <p:cNvPr id="1031" name="Google Shape;1031;p21"/>
          <p:cNvSpPr/>
          <p:nvPr/>
        </p:nvSpPr>
        <p:spPr>
          <a:xfrm>
            <a:off x="2235549" y="2533188"/>
            <a:ext cx="4965349"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2" name="Google Shape;1032;p21"/>
          <p:cNvGrpSpPr/>
          <p:nvPr/>
        </p:nvGrpSpPr>
        <p:grpSpPr>
          <a:xfrm>
            <a:off x="2424996" y="2603074"/>
            <a:ext cx="3446504" cy="276999"/>
            <a:chOff x="2448322" y="74775"/>
            <a:chExt cx="3446504" cy="276999"/>
          </a:xfrm>
        </p:grpSpPr>
        <p:sp>
          <p:nvSpPr>
            <p:cNvPr id="1033" name="Google Shape;1033;p2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34" name="Google Shape;1034;p21"/>
            <p:cNvCxnSpPr>
              <a:stCxn id="103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35" name="Google Shape;1035;p2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036" name="Google Shape;1036;p21"/>
          <p:cNvSpPr txBox="1"/>
          <p:nvPr/>
        </p:nvSpPr>
        <p:spPr>
          <a:xfrm>
            <a:off x="5894826" y="2920771"/>
            <a:ext cx="1282226"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brotes en población confinada</a:t>
            </a:r>
            <a:endParaRPr sz="1050" b="1">
              <a:solidFill>
                <a:schemeClr val="dk1"/>
              </a:solidFill>
              <a:latin typeface="Arial Narrow"/>
              <a:ea typeface="Arial Narrow"/>
              <a:cs typeface="Arial Narrow"/>
              <a:sym typeface="Arial Narrow"/>
            </a:endParaRPr>
          </a:p>
        </p:txBody>
      </p:sp>
      <p:pic>
        <p:nvPicPr>
          <p:cNvPr id="1037" name="Google Shape;1037;p21"/>
          <p:cNvPicPr preferRelativeResize="0"/>
          <p:nvPr/>
        </p:nvPicPr>
        <p:blipFill rotWithShape="1">
          <a:blip r:embed="rId7">
            <a:alphaModFix/>
          </a:blip>
          <a:srcRect t="14231"/>
          <a:stretch/>
        </p:blipFill>
        <p:spPr>
          <a:xfrm>
            <a:off x="4270803" y="4456042"/>
            <a:ext cx="508027" cy="482577"/>
          </a:xfrm>
          <a:prstGeom prst="rect">
            <a:avLst/>
          </a:prstGeom>
          <a:noFill/>
          <a:ln>
            <a:noFill/>
          </a:ln>
        </p:spPr>
      </p:pic>
      <p:pic>
        <p:nvPicPr>
          <p:cNvPr id="1038" name="Google Shape;1038;p21"/>
          <p:cNvPicPr preferRelativeResize="0"/>
          <p:nvPr/>
        </p:nvPicPr>
        <p:blipFill rotWithShape="1">
          <a:blip r:embed="rId8">
            <a:alphaModFix/>
          </a:blip>
          <a:srcRect/>
          <a:stretch/>
        </p:blipFill>
        <p:spPr>
          <a:xfrm>
            <a:off x="5094423" y="4375173"/>
            <a:ext cx="458010" cy="520466"/>
          </a:xfrm>
          <a:prstGeom prst="rect">
            <a:avLst/>
          </a:prstGeom>
          <a:noFill/>
          <a:ln>
            <a:noFill/>
          </a:ln>
        </p:spPr>
      </p:pic>
      <p:pic>
        <p:nvPicPr>
          <p:cNvPr id="1039" name="Google Shape;1039;p21"/>
          <p:cNvPicPr preferRelativeResize="0"/>
          <p:nvPr/>
        </p:nvPicPr>
        <p:blipFill rotWithShape="1">
          <a:blip r:embed="rId9">
            <a:alphaModFix/>
          </a:blip>
          <a:srcRect/>
          <a:stretch/>
        </p:blipFill>
        <p:spPr>
          <a:xfrm>
            <a:off x="6151745" y="4189418"/>
            <a:ext cx="935931" cy="713784"/>
          </a:xfrm>
          <a:prstGeom prst="rect">
            <a:avLst/>
          </a:prstGeom>
          <a:noFill/>
          <a:ln>
            <a:noFill/>
          </a:ln>
        </p:spPr>
      </p:pic>
      <p:pic>
        <p:nvPicPr>
          <p:cNvPr id="1040" name="Google Shape;1040;p21"/>
          <p:cNvPicPr preferRelativeResize="0"/>
          <p:nvPr/>
        </p:nvPicPr>
        <p:blipFill rotWithShape="1">
          <a:blip r:embed="rId10">
            <a:alphaModFix/>
          </a:blip>
          <a:srcRect/>
          <a:stretch/>
        </p:blipFill>
        <p:spPr>
          <a:xfrm>
            <a:off x="3802389" y="6025389"/>
            <a:ext cx="642392" cy="636332"/>
          </a:xfrm>
          <a:prstGeom prst="rect">
            <a:avLst/>
          </a:prstGeom>
          <a:noFill/>
          <a:ln>
            <a:noFill/>
          </a:ln>
        </p:spPr>
      </p:pic>
      <p:pic>
        <p:nvPicPr>
          <p:cNvPr id="1041" name="Google Shape;1041;p21"/>
          <p:cNvPicPr preferRelativeResize="0"/>
          <p:nvPr/>
        </p:nvPicPr>
        <p:blipFill rotWithShape="1">
          <a:blip r:embed="rId11">
            <a:alphaModFix/>
          </a:blip>
          <a:srcRect/>
          <a:stretch/>
        </p:blipFill>
        <p:spPr>
          <a:xfrm>
            <a:off x="4636123" y="6009827"/>
            <a:ext cx="623710" cy="601234"/>
          </a:xfrm>
          <a:prstGeom prst="rect">
            <a:avLst/>
          </a:prstGeom>
          <a:noFill/>
          <a:ln>
            <a:noFill/>
          </a:ln>
        </p:spPr>
      </p:pic>
      <p:grpSp>
        <p:nvGrpSpPr>
          <p:cNvPr id="1042" name="Google Shape;1042;p21"/>
          <p:cNvGrpSpPr/>
          <p:nvPr/>
        </p:nvGrpSpPr>
        <p:grpSpPr>
          <a:xfrm>
            <a:off x="3702805" y="6605790"/>
            <a:ext cx="823641" cy="882974"/>
            <a:chOff x="1073622" y="1243369"/>
            <a:chExt cx="823641" cy="882974"/>
          </a:xfrm>
        </p:grpSpPr>
        <p:sp>
          <p:nvSpPr>
            <p:cNvPr id="1043" name="Google Shape;1043;p21"/>
            <p:cNvSpPr/>
            <p:nvPr/>
          </p:nvSpPr>
          <p:spPr>
            <a:xfrm>
              <a:off x="1073622" y="1520368"/>
              <a:ext cx="781729"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48,20%</a:t>
              </a:r>
              <a:endParaRPr sz="1600" b="1">
                <a:solidFill>
                  <a:schemeClr val="dk1"/>
                </a:solidFill>
                <a:latin typeface="Arial Narrow"/>
                <a:ea typeface="Arial Narrow"/>
                <a:cs typeface="Arial Narrow"/>
                <a:sym typeface="Arial Narrow"/>
              </a:endParaRPr>
            </a:p>
          </p:txBody>
        </p:sp>
        <p:sp>
          <p:nvSpPr>
            <p:cNvPr id="1044" name="Google Shape;1044;p21"/>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045" name="Google Shape;1045;p21"/>
            <p:cNvSpPr/>
            <p:nvPr/>
          </p:nvSpPr>
          <p:spPr>
            <a:xfrm>
              <a:off x="1073623" y="1849344"/>
              <a:ext cx="8236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147 casos</a:t>
              </a:r>
              <a:endParaRPr sz="1200">
                <a:solidFill>
                  <a:schemeClr val="dk1"/>
                </a:solidFill>
                <a:latin typeface="Calibri"/>
                <a:ea typeface="Calibri"/>
                <a:cs typeface="Calibri"/>
                <a:sym typeface="Calibri"/>
              </a:endParaRPr>
            </a:p>
          </p:txBody>
        </p:sp>
      </p:grpSp>
      <p:grpSp>
        <p:nvGrpSpPr>
          <p:cNvPr id="1046" name="Google Shape;1046;p21"/>
          <p:cNvGrpSpPr/>
          <p:nvPr/>
        </p:nvGrpSpPr>
        <p:grpSpPr>
          <a:xfrm>
            <a:off x="4013888" y="4872449"/>
            <a:ext cx="867545" cy="883043"/>
            <a:chOff x="1033171" y="8262441"/>
            <a:chExt cx="867545" cy="883043"/>
          </a:xfrm>
        </p:grpSpPr>
        <p:sp>
          <p:nvSpPr>
            <p:cNvPr id="1047" name="Google Shape;1047;p21"/>
            <p:cNvSpPr/>
            <p:nvPr/>
          </p:nvSpPr>
          <p:spPr>
            <a:xfrm>
              <a:off x="1073490" y="8535741"/>
              <a:ext cx="826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9,84%</a:t>
              </a:r>
              <a:endParaRPr sz="1600" b="1">
                <a:solidFill>
                  <a:schemeClr val="dk1"/>
                </a:solidFill>
                <a:latin typeface="Arial Narrow"/>
                <a:ea typeface="Arial Narrow"/>
                <a:cs typeface="Arial Narrow"/>
                <a:sym typeface="Arial Narrow"/>
              </a:endParaRPr>
            </a:p>
          </p:txBody>
        </p:sp>
        <p:sp>
          <p:nvSpPr>
            <p:cNvPr id="1048" name="Google Shape;1048;p21"/>
            <p:cNvSpPr/>
            <p:nvPr/>
          </p:nvSpPr>
          <p:spPr>
            <a:xfrm>
              <a:off x="1033171" y="8262441"/>
              <a:ext cx="86754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5 a 18 años</a:t>
              </a:r>
              <a:endParaRPr sz="1200" b="1" u="sng">
                <a:solidFill>
                  <a:srgbClr val="000000"/>
                </a:solidFill>
                <a:latin typeface="Arial Narrow"/>
                <a:ea typeface="Arial Narrow"/>
                <a:cs typeface="Arial Narrow"/>
                <a:sym typeface="Arial Narrow"/>
              </a:endParaRPr>
            </a:p>
          </p:txBody>
        </p:sp>
        <p:sp>
          <p:nvSpPr>
            <p:cNvPr id="1049" name="Google Shape;1049;p21"/>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sz="1200">
                <a:solidFill>
                  <a:schemeClr val="dk1"/>
                </a:solidFill>
                <a:latin typeface="Calibri"/>
                <a:ea typeface="Calibri"/>
                <a:cs typeface="Calibri"/>
                <a:sym typeface="Calibri"/>
              </a:endParaRPr>
            </a:p>
          </p:txBody>
        </p:sp>
      </p:grpSp>
      <p:pic>
        <p:nvPicPr>
          <p:cNvPr id="1050" name="Google Shape;1050;p21"/>
          <p:cNvPicPr preferRelativeResize="0"/>
          <p:nvPr/>
        </p:nvPicPr>
        <p:blipFill rotWithShape="1">
          <a:blip r:embed="rId12">
            <a:alphaModFix/>
          </a:blip>
          <a:srcRect/>
          <a:stretch/>
        </p:blipFill>
        <p:spPr>
          <a:xfrm>
            <a:off x="6454409" y="5996223"/>
            <a:ext cx="687960" cy="663390"/>
          </a:xfrm>
          <a:prstGeom prst="rect">
            <a:avLst/>
          </a:prstGeom>
          <a:noFill/>
          <a:ln>
            <a:noFill/>
          </a:ln>
        </p:spPr>
      </p:pic>
      <p:grpSp>
        <p:nvGrpSpPr>
          <p:cNvPr id="1051" name="Google Shape;1051;p21"/>
          <p:cNvGrpSpPr/>
          <p:nvPr/>
        </p:nvGrpSpPr>
        <p:grpSpPr>
          <a:xfrm>
            <a:off x="6280421" y="6588420"/>
            <a:ext cx="877789" cy="903208"/>
            <a:chOff x="5338616" y="1270665"/>
            <a:chExt cx="763207" cy="903208"/>
          </a:xfrm>
        </p:grpSpPr>
        <p:sp>
          <p:nvSpPr>
            <p:cNvPr id="1052" name="Google Shape;1052;p21"/>
            <p:cNvSpPr/>
            <p:nvPr/>
          </p:nvSpPr>
          <p:spPr>
            <a:xfrm>
              <a:off x="5381754" y="1561312"/>
              <a:ext cx="685361"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10,16%</a:t>
              </a:r>
              <a:endParaRPr sz="1600" b="1">
                <a:solidFill>
                  <a:schemeClr val="dk1"/>
                </a:solidFill>
                <a:latin typeface="Arial Narrow"/>
                <a:ea typeface="Arial Narrow"/>
                <a:cs typeface="Arial Narrow"/>
                <a:sym typeface="Arial Narrow"/>
              </a:endParaRPr>
            </a:p>
          </p:txBody>
        </p:sp>
        <p:sp>
          <p:nvSpPr>
            <p:cNvPr id="1053" name="Google Shape;1053;p21"/>
            <p:cNvSpPr/>
            <p:nvPr/>
          </p:nvSpPr>
          <p:spPr>
            <a:xfrm>
              <a:off x="5338616" y="1270665"/>
              <a:ext cx="669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Trabajo </a:t>
              </a:r>
              <a:endParaRPr sz="1200" b="1" u="sng">
                <a:solidFill>
                  <a:srgbClr val="000000"/>
                </a:solidFill>
                <a:latin typeface="Arial Narrow"/>
                <a:ea typeface="Arial Narrow"/>
                <a:cs typeface="Arial Narrow"/>
                <a:sym typeface="Arial Narrow"/>
              </a:endParaRPr>
            </a:p>
          </p:txBody>
        </p:sp>
        <p:sp>
          <p:nvSpPr>
            <p:cNvPr id="1054" name="Google Shape;1054;p21"/>
            <p:cNvSpPr/>
            <p:nvPr/>
          </p:nvSpPr>
          <p:spPr>
            <a:xfrm>
              <a:off x="5381754" y="189687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31 casos</a:t>
              </a:r>
              <a:endParaRPr sz="1200">
                <a:solidFill>
                  <a:schemeClr val="dk1"/>
                </a:solidFill>
                <a:latin typeface="Calibri"/>
                <a:ea typeface="Calibri"/>
                <a:cs typeface="Calibri"/>
                <a:sym typeface="Calibri"/>
              </a:endParaRPr>
            </a:p>
          </p:txBody>
        </p:sp>
      </p:grpSp>
      <p:pic>
        <p:nvPicPr>
          <p:cNvPr id="1055" name="Google Shape;1055;p21"/>
          <p:cNvPicPr preferRelativeResize="0"/>
          <p:nvPr/>
        </p:nvPicPr>
        <p:blipFill rotWithShape="1">
          <a:blip r:embed="rId13">
            <a:alphaModFix/>
          </a:blip>
          <a:srcRect/>
          <a:stretch/>
        </p:blipFill>
        <p:spPr>
          <a:xfrm>
            <a:off x="5600783" y="6036718"/>
            <a:ext cx="493788" cy="633211"/>
          </a:xfrm>
          <a:prstGeom prst="rect">
            <a:avLst/>
          </a:prstGeom>
          <a:noFill/>
          <a:ln>
            <a:noFill/>
          </a:ln>
        </p:spPr>
      </p:pic>
      <p:grpSp>
        <p:nvGrpSpPr>
          <p:cNvPr id="1056" name="Google Shape;1056;p21"/>
          <p:cNvGrpSpPr/>
          <p:nvPr/>
        </p:nvGrpSpPr>
        <p:grpSpPr>
          <a:xfrm>
            <a:off x="5309646" y="6613815"/>
            <a:ext cx="1144763" cy="895160"/>
            <a:chOff x="2420491" y="3162904"/>
            <a:chExt cx="1144763" cy="895160"/>
          </a:xfrm>
        </p:grpSpPr>
        <p:sp>
          <p:nvSpPr>
            <p:cNvPr id="1057" name="Google Shape;1057;p21"/>
            <p:cNvSpPr/>
            <p:nvPr/>
          </p:nvSpPr>
          <p:spPr>
            <a:xfrm>
              <a:off x="2559228" y="3431176"/>
              <a:ext cx="783633"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3,61%</a:t>
              </a:r>
              <a:endParaRPr sz="1600" b="1">
                <a:solidFill>
                  <a:schemeClr val="dk1"/>
                </a:solidFill>
                <a:latin typeface="Arial Narrow"/>
                <a:ea typeface="Arial Narrow"/>
                <a:cs typeface="Arial Narrow"/>
                <a:sym typeface="Arial Narrow"/>
              </a:endParaRPr>
            </a:p>
          </p:txBody>
        </p:sp>
        <p:sp>
          <p:nvSpPr>
            <p:cNvPr id="1058" name="Google Shape;1058;p21"/>
            <p:cNvSpPr/>
            <p:nvPr/>
          </p:nvSpPr>
          <p:spPr>
            <a:xfrm>
              <a:off x="2420491" y="3162904"/>
              <a:ext cx="11447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Bares/Tabernas</a:t>
              </a:r>
              <a:endParaRPr sz="1200" b="1" u="sng">
                <a:solidFill>
                  <a:srgbClr val="000000"/>
                </a:solidFill>
                <a:latin typeface="Arial Narrow"/>
                <a:ea typeface="Arial Narrow"/>
                <a:cs typeface="Arial Narrow"/>
                <a:sym typeface="Arial Narrow"/>
              </a:endParaRPr>
            </a:p>
          </p:txBody>
        </p:sp>
        <p:sp>
          <p:nvSpPr>
            <p:cNvPr id="1059" name="Google Shape;1059;p21"/>
            <p:cNvSpPr/>
            <p:nvPr/>
          </p:nvSpPr>
          <p:spPr>
            <a:xfrm>
              <a:off x="2606048" y="3781065"/>
              <a:ext cx="7131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 casos</a:t>
              </a:r>
              <a:endParaRPr sz="1200">
                <a:solidFill>
                  <a:schemeClr val="dk1"/>
                </a:solidFill>
                <a:latin typeface="Calibri"/>
                <a:ea typeface="Calibri"/>
                <a:cs typeface="Calibri"/>
                <a:sym typeface="Calibri"/>
              </a:endParaRPr>
            </a:p>
          </p:txBody>
        </p:sp>
      </p:grpSp>
      <p:sp>
        <p:nvSpPr>
          <p:cNvPr id="1060" name="Google Shape;1060;p21"/>
          <p:cNvSpPr txBox="1"/>
          <p:nvPr/>
        </p:nvSpPr>
        <p:spPr>
          <a:xfrm>
            <a:off x="5902928" y="3440403"/>
            <a:ext cx="123944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rgbClr val="C00000"/>
                </a:solidFill>
                <a:latin typeface="Arial Narrow"/>
                <a:ea typeface="Arial Narrow"/>
                <a:cs typeface="Arial Narrow"/>
                <a:sym typeface="Arial Narrow"/>
              </a:rPr>
              <a:t>No hubo casos</a:t>
            </a:r>
            <a:endParaRPr/>
          </a:p>
        </p:txBody>
      </p:sp>
      <p:grpSp>
        <p:nvGrpSpPr>
          <p:cNvPr id="1061" name="Google Shape;1061;p21"/>
          <p:cNvGrpSpPr/>
          <p:nvPr/>
        </p:nvGrpSpPr>
        <p:grpSpPr>
          <a:xfrm>
            <a:off x="2405662" y="4024402"/>
            <a:ext cx="2480324" cy="436842"/>
            <a:chOff x="3054754" y="484500"/>
            <a:chExt cx="2375609" cy="436842"/>
          </a:xfrm>
        </p:grpSpPr>
        <p:sp>
          <p:nvSpPr>
            <p:cNvPr id="1062" name="Google Shape;1062;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3" name="Google Shape;1063;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 y Edad</a:t>
              </a:r>
              <a:endParaRPr sz="1400" b="1">
                <a:solidFill>
                  <a:schemeClr val="dk1"/>
                </a:solidFill>
                <a:latin typeface="Arial Narrow"/>
                <a:ea typeface="Arial Narrow"/>
                <a:cs typeface="Arial Narrow"/>
                <a:sym typeface="Arial Narrow"/>
              </a:endParaRPr>
            </a:p>
          </p:txBody>
        </p:sp>
      </p:grpSp>
      <p:grpSp>
        <p:nvGrpSpPr>
          <p:cNvPr id="1064" name="Google Shape;1064;p21"/>
          <p:cNvGrpSpPr/>
          <p:nvPr/>
        </p:nvGrpSpPr>
        <p:grpSpPr>
          <a:xfrm>
            <a:off x="3861366" y="5640349"/>
            <a:ext cx="3281002" cy="436842"/>
            <a:chOff x="3054754" y="484500"/>
            <a:chExt cx="2375609" cy="436842"/>
          </a:xfrm>
        </p:grpSpPr>
        <p:sp>
          <p:nvSpPr>
            <p:cNvPr id="1065" name="Google Shape;1065;p21"/>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6" name="Google Shape;1066;p21"/>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Lugar de exposición</a:t>
              </a:r>
              <a:endParaRPr sz="1400" b="1">
                <a:solidFill>
                  <a:schemeClr val="dk1"/>
                </a:solidFill>
                <a:latin typeface="Arial Narrow"/>
                <a:ea typeface="Arial Narrow"/>
                <a:cs typeface="Arial Narrow"/>
                <a:sym typeface="Arial Narrow"/>
              </a:endParaRPr>
            </a:p>
          </p:txBody>
        </p:sp>
      </p:grpSp>
      <p:sp>
        <p:nvSpPr>
          <p:cNvPr id="1067" name="Google Shape;1067;p21"/>
          <p:cNvSpPr/>
          <p:nvPr/>
        </p:nvSpPr>
        <p:spPr>
          <a:xfrm>
            <a:off x="-11503" y="8429079"/>
            <a:ext cx="7135004"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una disminución del 39,24% respecto al mismo periodo del año anterior.</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Alrededor del 47,21%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068" name="Google Shape;1068;p21"/>
          <p:cNvSpPr/>
          <p:nvPr/>
        </p:nvSpPr>
        <p:spPr>
          <a:xfrm>
            <a:off x="-1849" y="8013308"/>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69" name="Google Shape;1069;p21"/>
          <p:cNvGrpSpPr/>
          <p:nvPr/>
        </p:nvGrpSpPr>
        <p:grpSpPr>
          <a:xfrm>
            <a:off x="93859" y="8056850"/>
            <a:ext cx="3446504" cy="276999"/>
            <a:chOff x="2448322" y="33831"/>
            <a:chExt cx="3446504" cy="276999"/>
          </a:xfrm>
        </p:grpSpPr>
        <p:sp>
          <p:nvSpPr>
            <p:cNvPr id="1070" name="Google Shape;1070;p21"/>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71" name="Google Shape;1071;p21"/>
            <p:cNvCxnSpPr>
              <a:stCxn id="1070"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072" name="Google Shape;1072;p21"/>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grpSp>
        <p:nvGrpSpPr>
          <p:cNvPr id="1073" name="Google Shape;1073;p21"/>
          <p:cNvGrpSpPr/>
          <p:nvPr/>
        </p:nvGrpSpPr>
        <p:grpSpPr>
          <a:xfrm>
            <a:off x="3132744" y="4419182"/>
            <a:ext cx="879488" cy="1377146"/>
            <a:chOff x="1708524" y="1209162"/>
            <a:chExt cx="1075155" cy="1830651"/>
          </a:xfrm>
        </p:grpSpPr>
        <p:sp>
          <p:nvSpPr>
            <p:cNvPr id="1074" name="Google Shape;1074;p21"/>
            <p:cNvSpPr/>
            <p:nvPr/>
          </p:nvSpPr>
          <p:spPr>
            <a:xfrm>
              <a:off x="1708524" y="2181418"/>
              <a:ext cx="966980" cy="44279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42,95%</a:t>
              </a:r>
              <a:endParaRPr sz="1600" b="1">
                <a:solidFill>
                  <a:schemeClr val="dk1"/>
                </a:solidFill>
                <a:latin typeface="Arial Narrow"/>
                <a:ea typeface="Arial Narrow"/>
                <a:cs typeface="Arial Narrow"/>
                <a:sym typeface="Arial Narrow"/>
              </a:endParaRPr>
            </a:p>
          </p:txBody>
        </p:sp>
        <p:sp>
          <p:nvSpPr>
            <p:cNvPr id="1075" name="Google Shape;1075;p21"/>
            <p:cNvSpPr/>
            <p:nvPr/>
          </p:nvSpPr>
          <p:spPr>
            <a:xfrm>
              <a:off x="1715245" y="1803779"/>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076" name="Google Shape;1076;p21"/>
            <p:cNvSpPr/>
            <p:nvPr/>
          </p:nvSpPr>
          <p:spPr>
            <a:xfrm>
              <a:off x="1817186" y="2671596"/>
              <a:ext cx="966493" cy="368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131 casos</a:t>
              </a:r>
              <a:endParaRPr sz="1200">
                <a:solidFill>
                  <a:schemeClr val="dk1"/>
                </a:solidFill>
                <a:latin typeface="Calibri"/>
                <a:ea typeface="Calibri"/>
                <a:cs typeface="Calibri"/>
                <a:sym typeface="Calibri"/>
              </a:endParaRPr>
            </a:p>
          </p:txBody>
        </p:sp>
        <p:pic>
          <p:nvPicPr>
            <p:cNvPr id="1077" name="Google Shape;1077;p21"/>
            <p:cNvPicPr preferRelativeResize="0"/>
            <p:nvPr/>
          </p:nvPicPr>
          <p:blipFill rotWithShape="1">
            <a:blip r:embed="rId6">
              <a:alphaModFix/>
            </a:blip>
            <a:srcRect l="29313" t="7366" r="56038"/>
            <a:stretch/>
          </p:blipFill>
          <p:spPr>
            <a:xfrm>
              <a:off x="1875394" y="1209162"/>
              <a:ext cx="530003" cy="699844"/>
            </a:xfrm>
            <a:prstGeom prst="rect">
              <a:avLst/>
            </a:prstGeom>
            <a:noFill/>
            <a:ln>
              <a:noFill/>
            </a:ln>
          </p:spPr>
        </p:pic>
      </p:grpSp>
      <p:pic>
        <p:nvPicPr>
          <p:cNvPr id="1078" name="Google Shape;1078;p21"/>
          <p:cNvPicPr preferRelativeResize="0"/>
          <p:nvPr/>
        </p:nvPicPr>
        <p:blipFill rotWithShape="1">
          <a:blip r:embed="rId14">
            <a:alphaModFix/>
          </a:blip>
          <a:srcRect/>
          <a:stretch/>
        </p:blipFill>
        <p:spPr>
          <a:xfrm>
            <a:off x="2213332" y="359249"/>
            <a:ext cx="4971414" cy="1713832"/>
          </a:xfrm>
          <a:prstGeom prst="rect">
            <a:avLst/>
          </a:prstGeom>
          <a:noFill/>
          <a:ln>
            <a:noFill/>
          </a:ln>
        </p:spPr>
      </p:pic>
      <p:pic>
        <p:nvPicPr>
          <p:cNvPr id="1079" name="Google Shape;1079;p21"/>
          <p:cNvPicPr preferRelativeResize="0"/>
          <p:nvPr/>
        </p:nvPicPr>
        <p:blipFill rotWithShape="1">
          <a:blip r:embed="rId15">
            <a:alphaModFix/>
          </a:blip>
          <a:srcRect/>
          <a:stretch/>
        </p:blipFill>
        <p:spPr>
          <a:xfrm>
            <a:off x="11517" y="5704657"/>
            <a:ext cx="3267695" cy="19539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22"/>
          <p:cNvPicPr preferRelativeResize="0"/>
          <p:nvPr/>
        </p:nvPicPr>
        <p:blipFill rotWithShape="1">
          <a:blip r:embed="rId3">
            <a:alphaModFix/>
          </a:blip>
          <a:srcRect t="75483"/>
          <a:stretch/>
        </p:blipFill>
        <p:spPr>
          <a:xfrm>
            <a:off x="568" y="4771410"/>
            <a:ext cx="2180731" cy="1439461"/>
          </a:xfrm>
          <a:prstGeom prst="rect">
            <a:avLst/>
          </a:prstGeom>
          <a:noFill/>
          <a:ln>
            <a:noFill/>
          </a:ln>
        </p:spPr>
      </p:pic>
      <p:pic>
        <p:nvPicPr>
          <p:cNvPr id="1085" name="Google Shape;1085;p22"/>
          <p:cNvPicPr preferRelativeResize="0"/>
          <p:nvPr/>
        </p:nvPicPr>
        <p:blipFill rotWithShape="1">
          <a:blip r:embed="rId4">
            <a:alphaModFix/>
          </a:blip>
          <a:srcRect/>
          <a:stretch/>
        </p:blipFill>
        <p:spPr>
          <a:xfrm>
            <a:off x="-14180" y="0"/>
            <a:ext cx="2166585" cy="2824178"/>
          </a:xfrm>
          <a:prstGeom prst="rect">
            <a:avLst/>
          </a:prstGeom>
          <a:noFill/>
          <a:ln>
            <a:noFill/>
          </a:ln>
        </p:spPr>
      </p:pic>
      <p:pic>
        <p:nvPicPr>
          <p:cNvPr id="1086" name="Google Shape;1086;p22"/>
          <p:cNvPicPr preferRelativeResize="0"/>
          <p:nvPr/>
        </p:nvPicPr>
        <p:blipFill rotWithShape="1">
          <a:blip r:embed="rId3">
            <a:alphaModFix/>
          </a:blip>
          <a:srcRect t="51431"/>
          <a:stretch/>
        </p:blipFill>
        <p:spPr>
          <a:xfrm>
            <a:off x="0" y="2824178"/>
            <a:ext cx="2180731" cy="2851629"/>
          </a:xfrm>
          <a:prstGeom prst="rect">
            <a:avLst/>
          </a:prstGeom>
          <a:noFill/>
          <a:ln>
            <a:noFill/>
          </a:ln>
        </p:spPr>
      </p:pic>
      <p:sp>
        <p:nvSpPr>
          <p:cNvPr id="1087" name="Google Shape;1087;p22"/>
          <p:cNvSpPr txBox="1"/>
          <p:nvPr/>
        </p:nvSpPr>
        <p:spPr>
          <a:xfrm>
            <a:off x="-28154" y="2367583"/>
            <a:ext cx="22514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sz="1200" b="1">
              <a:solidFill>
                <a:schemeClr val="dk1"/>
              </a:solidFill>
              <a:latin typeface="Arial Narrow"/>
              <a:ea typeface="Arial Narrow"/>
              <a:cs typeface="Arial Narrow"/>
              <a:sym typeface="Arial Narrow"/>
            </a:endParaRPr>
          </a:p>
        </p:txBody>
      </p:sp>
      <p:grpSp>
        <p:nvGrpSpPr>
          <p:cNvPr id="1088" name="Google Shape;1088;p22"/>
          <p:cNvGrpSpPr/>
          <p:nvPr/>
        </p:nvGrpSpPr>
        <p:grpSpPr>
          <a:xfrm>
            <a:off x="144066" y="4161193"/>
            <a:ext cx="1892650" cy="488476"/>
            <a:chOff x="2397524" y="3379972"/>
            <a:chExt cx="4508500" cy="904875"/>
          </a:xfrm>
        </p:grpSpPr>
        <p:pic>
          <p:nvPicPr>
            <p:cNvPr id="1089" name="Google Shape;1089;p2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090" name="Google Shape;1090;p22"/>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647</a:t>
              </a:r>
              <a:endParaRPr sz="1800" b="1">
                <a:solidFill>
                  <a:schemeClr val="dk1"/>
                </a:solidFill>
                <a:latin typeface="Arial Narrow"/>
                <a:ea typeface="Arial Narrow"/>
                <a:cs typeface="Arial Narrow"/>
                <a:sym typeface="Arial Narrow"/>
              </a:endParaRPr>
            </a:p>
          </p:txBody>
        </p:sp>
      </p:grpSp>
      <p:grpSp>
        <p:nvGrpSpPr>
          <p:cNvPr id="1091" name="Google Shape;1091;p22"/>
          <p:cNvGrpSpPr/>
          <p:nvPr/>
        </p:nvGrpSpPr>
        <p:grpSpPr>
          <a:xfrm>
            <a:off x="2448322" y="74775"/>
            <a:ext cx="3446504" cy="276999"/>
            <a:chOff x="2448322" y="74775"/>
            <a:chExt cx="3446504" cy="276999"/>
          </a:xfrm>
        </p:grpSpPr>
        <p:sp>
          <p:nvSpPr>
            <p:cNvPr id="1092" name="Google Shape;1092;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093" name="Google Shape;1093;p22"/>
            <p:cNvCxnSpPr>
              <a:stCxn id="109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094" name="Google Shape;1094;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095" name="Google Shape;1095;p2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22</a:t>
            </a:r>
            <a:endParaRPr sz="1050" b="1">
              <a:solidFill>
                <a:schemeClr val="dk1"/>
              </a:solidFill>
              <a:latin typeface="Arial Narrow"/>
              <a:ea typeface="Arial Narrow"/>
              <a:cs typeface="Arial Narrow"/>
              <a:sym typeface="Arial Narrow"/>
            </a:endParaRPr>
          </a:p>
        </p:txBody>
      </p:sp>
      <p:sp>
        <p:nvSpPr>
          <p:cNvPr id="1096" name="Google Shape;1096;p22"/>
          <p:cNvSpPr txBox="1">
            <a:spLocks noGrp="1"/>
          </p:cNvSpPr>
          <p:nvPr>
            <p:ph type="ctrTitle"/>
          </p:nvPr>
        </p:nvSpPr>
        <p:spPr>
          <a:xfrm>
            <a:off x="-28154" y="14590"/>
            <a:ext cx="2208885" cy="1323439"/>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Enfermedad transmitida por alimentos ETA</a:t>
            </a:r>
            <a:br>
              <a:rPr lang="es-ES" sz="2000" b="1">
                <a:solidFill>
                  <a:srgbClr val="C00000"/>
                </a:solidFill>
                <a:latin typeface="Arial Narrow"/>
                <a:ea typeface="Arial Narrow"/>
                <a:cs typeface="Arial Narrow"/>
                <a:sym typeface="Arial Narrow"/>
              </a:rPr>
            </a:br>
            <a:endParaRPr sz="2000" b="1">
              <a:solidFill>
                <a:srgbClr val="C00000"/>
              </a:solidFill>
              <a:latin typeface="Arial Narrow"/>
              <a:ea typeface="Arial Narrow"/>
              <a:cs typeface="Arial Narrow"/>
              <a:sym typeface="Arial Narrow"/>
            </a:endParaRPr>
          </a:p>
        </p:txBody>
      </p:sp>
      <p:pic>
        <p:nvPicPr>
          <p:cNvPr id="1097" name="Google Shape;1097;p22"/>
          <p:cNvPicPr preferRelativeResize="0"/>
          <p:nvPr/>
        </p:nvPicPr>
        <p:blipFill rotWithShape="1">
          <a:blip r:embed="rId6">
            <a:alphaModFix/>
          </a:blip>
          <a:srcRect/>
          <a:stretch/>
        </p:blipFill>
        <p:spPr>
          <a:xfrm>
            <a:off x="288082" y="1043608"/>
            <a:ext cx="1519238" cy="1323975"/>
          </a:xfrm>
          <a:prstGeom prst="rect">
            <a:avLst/>
          </a:prstGeom>
          <a:noFill/>
          <a:ln>
            <a:noFill/>
          </a:ln>
        </p:spPr>
      </p:pic>
      <p:sp>
        <p:nvSpPr>
          <p:cNvPr id="1098" name="Google Shape;1098;p22"/>
          <p:cNvSpPr/>
          <p:nvPr/>
        </p:nvSpPr>
        <p:spPr>
          <a:xfrm>
            <a:off x="2152405" y="4950692"/>
            <a:ext cx="489514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04 acumulado  de  2023.</a:t>
            </a:r>
            <a:endParaRPr sz="1000" b="1">
              <a:solidFill>
                <a:schemeClr val="dk1"/>
              </a:solidFill>
              <a:latin typeface="Arial Narrow"/>
              <a:ea typeface="Arial Narrow"/>
              <a:cs typeface="Arial Narrow"/>
              <a:sym typeface="Arial Narrow"/>
            </a:endParaRPr>
          </a:p>
        </p:txBody>
      </p:sp>
      <p:sp>
        <p:nvSpPr>
          <p:cNvPr id="1099" name="Google Shape;1099;p22"/>
          <p:cNvSpPr/>
          <p:nvPr/>
        </p:nvSpPr>
        <p:spPr>
          <a:xfrm>
            <a:off x="-16570" y="62281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00" name="Google Shape;1100;p22"/>
          <p:cNvGrpSpPr/>
          <p:nvPr/>
        </p:nvGrpSpPr>
        <p:grpSpPr>
          <a:xfrm>
            <a:off x="260834" y="6355360"/>
            <a:ext cx="3446504" cy="276999"/>
            <a:chOff x="2448322" y="74775"/>
            <a:chExt cx="3446504" cy="276999"/>
          </a:xfrm>
        </p:grpSpPr>
        <p:sp>
          <p:nvSpPr>
            <p:cNvPr id="1101" name="Google Shape;1101;p2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02" name="Google Shape;1102;p22"/>
            <p:cNvCxnSpPr>
              <a:stCxn id="11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03" name="Google Shape;1103;p2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grpSp>
        <p:nvGrpSpPr>
          <p:cNvPr id="1104" name="Google Shape;1104;p22"/>
          <p:cNvGrpSpPr/>
          <p:nvPr/>
        </p:nvGrpSpPr>
        <p:grpSpPr>
          <a:xfrm>
            <a:off x="473331" y="6875809"/>
            <a:ext cx="873454" cy="1573268"/>
            <a:chOff x="1059074" y="553075"/>
            <a:chExt cx="873454" cy="1573268"/>
          </a:xfrm>
        </p:grpSpPr>
        <p:pic>
          <p:nvPicPr>
            <p:cNvPr id="1105" name="Google Shape;1105;p22"/>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1106" name="Google Shape;1106;p22"/>
            <p:cNvSpPr/>
            <p:nvPr/>
          </p:nvSpPr>
          <p:spPr>
            <a:xfrm>
              <a:off x="1059074" y="1520368"/>
              <a:ext cx="796277"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48,38%</a:t>
              </a:r>
              <a:endParaRPr sz="1600" b="1">
                <a:solidFill>
                  <a:schemeClr val="dk1"/>
                </a:solidFill>
                <a:latin typeface="Arial Narrow"/>
                <a:ea typeface="Arial Narrow"/>
                <a:cs typeface="Arial Narrow"/>
                <a:sym typeface="Arial Narrow"/>
              </a:endParaRPr>
            </a:p>
          </p:txBody>
        </p:sp>
        <p:sp>
          <p:nvSpPr>
            <p:cNvPr id="1107" name="Google Shape;1107;p2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108" name="Google Shape;1108;p22"/>
            <p:cNvSpPr/>
            <p:nvPr/>
          </p:nvSpPr>
          <p:spPr>
            <a:xfrm>
              <a:off x="1141927" y="1849344"/>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313 casos</a:t>
              </a:r>
              <a:endParaRPr sz="1200">
                <a:solidFill>
                  <a:schemeClr val="dk1"/>
                </a:solidFill>
                <a:latin typeface="Calibri"/>
                <a:ea typeface="Calibri"/>
                <a:cs typeface="Calibri"/>
                <a:sym typeface="Calibri"/>
              </a:endParaRPr>
            </a:p>
          </p:txBody>
        </p:sp>
      </p:grpSp>
      <p:grpSp>
        <p:nvGrpSpPr>
          <p:cNvPr id="1109" name="Google Shape;1109;p22"/>
          <p:cNvGrpSpPr/>
          <p:nvPr/>
        </p:nvGrpSpPr>
        <p:grpSpPr>
          <a:xfrm>
            <a:off x="1352672" y="6885689"/>
            <a:ext cx="826373" cy="1582088"/>
            <a:chOff x="3159269" y="6660232"/>
            <a:chExt cx="826373" cy="1582088"/>
          </a:xfrm>
        </p:grpSpPr>
        <p:sp>
          <p:nvSpPr>
            <p:cNvPr id="1110" name="Google Shape;1110;p22"/>
            <p:cNvSpPr/>
            <p:nvPr/>
          </p:nvSpPr>
          <p:spPr>
            <a:xfrm>
              <a:off x="3171391" y="7613877"/>
              <a:ext cx="79514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51,62%</a:t>
              </a:r>
              <a:endParaRPr sz="1600" b="1">
                <a:solidFill>
                  <a:schemeClr val="dk1"/>
                </a:solidFill>
                <a:latin typeface="Arial Narrow"/>
                <a:ea typeface="Arial Narrow"/>
                <a:cs typeface="Arial Narrow"/>
                <a:sym typeface="Arial Narrow"/>
              </a:endParaRPr>
            </a:p>
          </p:txBody>
        </p:sp>
        <p:sp>
          <p:nvSpPr>
            <p:cNvPr id="1111" name="Google Shape;1111;p22"/>
            <p:cNvSpPr/>
            <p:nvPr/>
          </p:nvSpPr>
          <p:spPr>
            <a:xfrm>
              <a:off x="3204659" y="7340577"/>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112" name="Google Shape;1112;p22"/>
            <p:cNvSpPr/>
            <p:nvPr/>
          </p:nvSpPr>
          <p:spPr>
            <a:xfrm>
              <a:off x="3159269" y="796532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334 casos</a:t>
              </a:r>
              <a:endParaRPr sz="1200">
                <a:solidFill>
                  <a:schemeClr val="dk1"/>
                </a:solidFill>
                <a:latin typeface="Calibri"/>
                <a:ea typeface="Calibri"/>
                <a:cs typeface="Calibri"/>
                <a:sym typeface="Calibri"/>
              </a:endParaRPr>
            </a:p>
          </p:txBody>
        </p:sp>
        <p:pic>
          <p:nvPicPr>
            <p:cNvPr id="1113" name="Google Shape;1113;p22"/>
            <p:cNvPicPr preferRelativeResize="0"/>
            <p:nvPr/>
          </p:nvPicPr>
          <p:blipFill rotWithShape="1">
            <a:blip r:embed="rId7">
              <a:alphaModFix/>
            </a:blip>
            <a:srcRect l="29313" t="7366" r="56038"/>
            <a:stretch/>
          </p:blipFill>
          <p:spPr>
            <a:xfrm>
              <a:off x="3230874" y="6660232"/>
              <a:ext cx="696035" cy="748294"/>
            </a:xfrm>
            <a:prstGeom prst="rect">
              <a:avLst/>
            </a:prstGeom>
            <a:noFill/>
            <a:ln>
              <a:noFill/>
            </a:ln>
          </p:spPr>
        </p:pic>
      </p:grpSp>
      <p:grpSp>
        <p:nvGrpSpPr>
          <p:cNvPr id="1114" name="Google Shape;1114;p22"/>
          <p:cNvGrpSpPr/>
          <p:nvPr/>
        </p:nvGrpSpPr>
        <p:grpSpPr>
          <a:xfrm>
            <a:off x="3694124" y="6997057"/>
            <a:ext cx="816548" cy="1463375"/>
            <a:chOff x="838588" y="8382748"/>
            <a:chExt cx="816548" cy="1463375"/>
          </a:xfrm>
        </p:grpSpPr>
        <p:pic>
          <p:nvPicPr>
            <p:cNvPr id="1115" name="Google Shape;1115;p22"/>
            <p:cNvPicPr preferRelativeResize="0"/>
            <p:nvPr/>
          </p:nvPicPr>
          <p:blipFill rotWithShape="1">
            <a:blip r:embed="rId8">
              <a:alphaModFix/>
            </a:blip>
            <a:srcRect/>
            <a:stretch/>
          </p:blipFill>
          <p:spPr>
            <a:xfrm>
              <a:off x="882863" y="8382748"/>
              <a:ext cx="642392" cy="636332"/>
            </a:xfrm>
            <a:prstGeom prst="rect">
              <a:avLst/>
            </a:prstGeom>
            <a:noFill/>
            <a:ln>
              <a:noFill/>
            </a:ln>
          </p:spPr>
        </p:pic>
        <p:grpSp>
          <p:nvGrpSpPr>
            <p:cNvPr id="1116" name="Google Shape;1116;p22"/>
            <p:cNvGrpSpPr/>
            <p:nvPr/>
          </p:nvGrpSpPr>
          <p:grpSpPr>
            <a:xfrm>
              <a:off x="838588" y="8963149"/>
              <a:ext cx="816548" cy="882974"/>
              <a:chOff x="1115283" y="1243369"/>
              <a:chExt cx="816548" cy="882974"/>
            </a:xfrm>
          </p:grpSpPr>
          <p:sp>
            <p:nvSpPr>
              <p:cNvPr id="1117" name="Google Shape;1117;p22"/>
              <p:cNvSpPr/>
              <p:nvPr/>
            </p:nvSpPr>
            <p:spPr>
              <a:xfrm>
                <a:off x="1115283" y="1520368"/>
                <a:ext cx="81654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5,87%</a:t>
                </a:r>
                <a:endParaRPr sz="1600" b="1">
                  <a:solidFill>
                    <a:schemeClr val="dk1"/>
                  </a:solidFill>
                  <a:latin typeface="Arial Narrow"/>
                  <a:ea typeface="Arial Narrow"/>
                  <a:cs typeface="Arial Narrow"/>
                  <a:sym typeface="Arial Narrow"/>
                </a:endParaRPr>
              </a:p>
            </p:txBody>
          </p:sp>
          <p:sp>
            <p:nvSpPr>
              <p:cNvPr id="1118" name="Google Shape;1118;p22"/>
              <p:cNvSpPr/>
              <p:nvPr/>
            </p:nvSpPr>
            <p:spPr>
              <a:xfrm>
                <a:off x="1180698" y="1243369"/>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Hogar</a:t>
                </a:r>
                <a:endParaRPr sz="1200" b="1" u="sng">
                  <a:solidFill>
                    <a:srgbClr val="000000"/>
                  </a:solidFill>
                  <a:latin typeface="Arial Narrow"/>
                  <a:ea typeface="Arial Narrow"/>
                  <a:cs typeface="Arial Narrow"/>
                  <a:sym typeface="Arial Narrow"/>
                </a:endParaRPr>
              </a:p>
            </p:txBody>
          </p:sp>
          <p:sp>
            <p:nvSpPr>
              <p:cNvPr id="1119" name="Google Shape;1119;p22"/>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38 casos</a:t>
                </a:r>
                <a:endParaRPr sz="1200">
                  <a:solidFill>
                    <a:schemeClr val="dk1"/>
                  </a:solidFill>
                  <a:latin typeface="Calibri"/>
                  <a:ea typeface="Calibri"/>
                  <a:cs typeface="Calibri"/>
                  <a:sym typeface="Calibri"/>
                </a:endParaRPr>
              </a:p>
            </p:txBody>
          </p:sp>
        </p:grpSp>
      </p:grpSp>
      <p:grpSp>
        <p:nvGrpSpPr>
          <p:cNvPr id="1120" name="Google Shape;1120;p22"/>
          <p:cNvGrpSpPr/>
          <p:nvPr/>
        </p:nvGrpSpPr>
        <p:grpSpPr>
          <a:xfrm>
            <a:off x="5894826" y="6883495"/>
            <a:ext cx="915635" cy="1545833"/>
            <a:chOff x="2206271" y="8300359"/>
            <a:chExt cx="915635" cy="1545833"/>
          </a:xfrm>
        </p:grpSpPr>
        <p:grpSp>
          <p:nvGrpSpPr>
            <p:cNvPr id="1121" name="Google Shape;1121;p22"/>
            <p:cNvGrpSpPr/>
            <p:nvPr/>
          </p:nvGrpSpPr>
          <p:grpSpPr>
            <a:xfrm>
              <a:off x="2206271" y="8963149"/>
              <a:ext cx="915635" cy="883043"/>
              <a:chOff x="1033171" y="8262441"/>
              <a:chExt cx="915635" cy="883043"/>
            </a:xfrm>
          </p:grpSpPr>
          <p:sp>
            <p:nvSpPr>
              <p:cNvPr id="1122" name="Google Shape;1122;p22"/>
              <p:cNvSpPr/>
              <p:nvPr/>
            </p:nvSpPr>
            <p:spPr>
              <a:xfrm>
                <a:off x="1101982" y="8535741"/>
                <a:ext cx="8445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4,64%</a:t>
                </a:r>
                <a:endParaRPr sz="1600" b="1">
                  <a:solidFill>
                    <a:schemeClr val="dk1"/>
                  </a:solidFill>
                  <a:latin typeface="Arial Narrow"/>
                  <a:ea typeface="Arial Narrow"/>
                  <a:cs typeface="Arial Narrow"/>
                  <a:sym typeface="Arial Narrow"/>
                </a:endParaRPr>
              </a:p>
            </p:txBody>
          </p:sp>
          <p:sp>
            <p:nvSpPr>
              <p:cNvPr id="1123" name="Google Shape;1123;p22"/>
              <p:cNvSpPr/>
              <p:nvPr/>
            </p:nvSpPr>
            <p:spPr>
              <a:xfrm>
                <a:off x="1033171" y="8262441"/>
                <a:ext cx="9156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Restaurante</a:t>
                </a:r>
                <a:endParaRPr sz="1200" b="1" u="sng">
                  <a:solidFill>
                    <a:srgbClr val="000000"/>
                  </a:solidFill>
                  <a:latin typeface="Arial Narrow"/>
                  <a:ea typeface="Arial Narrow"/>
                  <a:cs typeface="Arial Narrow"/>
                  <a:sym typeface="Arial Narrow"/>
                </a:endParaRPr>
              </a:p>
            </p:txBody>
          </p:sp>
          <p:sp>
            <p:nvSpPr>
              <p:cNvPr id="1124" name="Google Shape;1124;p22"/>
              <p:cNvSpPr/>
              <p:nvPr/>
            </p:nvSpPr>
            <p:spPr>
              <a:xfrm>
                <a:off x="1146985" y="8868485"/>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sz="1200">
                  <a:solidFill>
                    <a:schemeClr val="dk1"/>
                  </a:solidFill>
                  <a:latin typeface="Calibri"/>
                  <a:ea typeface="Calibri"/>
                  <a:cs typeface="Calibri"/>
                  <a:sym typeface="Calibri"/>
                </a:endParaRPr>
              </a:p>
            </p:txBody>
          </p:sp>
        </p:grpSp>
        <p:pic>
          <p:nvPicPr>
            <p:cNvPr id="1125" name="Google Shape;1125;p22"/>
            <p:cNvPicPr preferRelativeResize="0"/>
            <p:nvPr/>
          </p:nvPicPr>
          <p:blipFill rotWithShape="1">
            <a:blip r:embed="rId9">
              <a:alphaModFix/>
            </a:blip>
            <a:srcRect t="5974" r="13735"/>
            <a:stretch/>
          </p:blipFill>
          <p:spPr>
            <a:xfrm>
              <a:off x="2357954" y="8300359"/>
              <a:ext cx="672937" cy="733488"/>
            </a:xfrm>
            <a:prstGeom prst="rect">
              <a:avLst/>
            </a:prstGeom>
            <a:noFill/>
            <a:ln>
              <a:noFill/>
            </a:ln>
          </p:spPr>
        </p:pic>
      </p:grpSp>
      <p:grpSp>
        <p:nvGrpSpPr>
          <p:cNvPr id="1126" name="Google Shape;1126;p22"/>
          <p:cNvGrpSpPr/>
          <p:nvPr/>
        </p:nvGrpSpPr>
        <p:grpSpPr>
          <a:xfrm>
            <a:off x="4818108" y="6876256"/>
            <a:ext cx="861100" cy="1584176"/>
            <a:chOff x="3633824" y="8315126"/>
            <a:chExt cx="861100" cy="1584176"/>
          </a:xfrm>
        </p:grpSpPr>
        <p:grpSp>
          <p:nvGrpSpPr>
            <p:cNvPr id="1127" name="Google Shape;1127;p22"/>
            <p:cNvGrpSpPr/>
            <p:nvPr/>
          </p:nvGrpSpPr>
          <p:grpSpPr>
            <a:xfrm>
              <a:off x="3633824" y="8987827"/>
              <a:ext cx="861100" cy="911475"/>
              <a:chOff x="5301781" y="1270665"/>
              <a:chExt cx="861100" cy="911475"/>
            </a:xfrm>
          </p:grpSpPr>
          <p:sp>
            <p:nvSpPr>
              <p:cNvPr id="1128" name="Google Shape;1128;p22"/>
              <p:cNvSpPr/>
              <p:nvPr/>
            </p:nvSpPr>
            <p:spPr>
              <a:xfrm>
                <a:off x="5327048" y="1561312"/>
                <a:ext cx="832562"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4,95%</a:t>
                </a:r>
                <a:endParaRPr sz="1600" b="1">
                  <a:solidFill>
                    <a:schemeClr val="dk1"/>
                  </a:solidFill>
                  <a:latin typeface="Arial Narrow"/>
                  <a:ea typeface="Arial Narrow"/>
                  <a:cs typeface="Arial Narrow"/>
                  <a:sym typeface="Arial Narrow"/>
                </a:endParaRPr>
              </a:p>
            </p:txBody>
          </p:sp>
          <p:sp>
            <p:nvSpPr>
              <p:cNvPr id="1129" name="Google Shape;1129;p22"/>
              <p:cNvSpPr/>
              <p:nvPr/>
            </p:nvSpPr>
            <p:spPr>
              <a:xfrm>
                <a:off x="5338616" y="1270665"/>
                <a:ext cx="82426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Educación</a:t>
                </a:r>
                <a:endParaRPr sz="1200" b="1" u="sng">
                  <a:solidFill>
                    <a:srgbClr val="000000"/>
                  </a:solidFill>
                  <a:latin typeface="Arial Narrow"/>
                  <a:ea typeface="Arial Narrow"/>
                  <a:cs typeface="Arial Narrow"/>
                  <a:sym typeface="Arial Narrow"/>
                </a:endParaRPr>
              </a:p>
            </p:txBody>
          </p:sp>
          <p:sp>
            <p:nvSpPr>
              <p:cNvPr id="1130" name="Google Shape;1130;p22"/>
              <p:cNvSpPr/>
              <p:nvPr/>
            </p:nvSpPr>
            <p:spPr>
              <a:xfrm>
                <a:off x="5301781" y="190514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32 casos</a:t>
                </a:r>
                <a:endParaRPr sz="1200">
                  <a:solidFill>
                    <a:schemeClr val="dk1"/>
                  </a:solidFill>
                  <a:latin typeface="Calibri"/>
                  <a:ea typeface="Calibri"/>
                  <a:cs typeface="Calibri"/>
                  <a:sym typeface="Calibri"/>
                </a:endParaRPr>
              </a:p>
            </p:txBody>
          </p:sp>
        </p:grpSp>
        <p:pic>
          <p:nvPicPr>
            <p:cNvPr id="1131" name="Google Shape;1131;p22"/>
            <p:cNvPicPr preferRelativeResize="0"/>
            <p:nvPr/>
          </p:nvPicPr>
          <p:blipFill rotWithShape="1">
            <a:blip r:embed="rId10">
              <a:alphaModFix/>
            </a:blip>
            <a:srcRect/>
            <a:stretch/>
          </p:blipFill>
          <p:spPr>
            <a:xfrm>
              <a:off x="3636992" y="8315126"/>
              <a:ext cx="854661" cy="785265"/>
            </a:xfrm>
            <a:prstGeom prst="rect">
              <a:avLst/>
            </a:prstGeom>
            <a:noFill/>
            <a:ln>
              <a:noFill/>
            </a:ln>
          </p:spPr>
        </p:pic>
      </p:grpSp>
      <p:grpSp>
        <p:nvGrpSpPr>
          <p:cNvPr id="1132" name="Google Shape;1132;p22"/>
          <p:cNvGrpSpPr/>
          <p:nvPr/>
        </p:nvGrpSpPr>
        <p:grpSpPr>
          <a:xfrm>
            <a:off x="2128575" y="6929556"/>
            <a:ext cx="1465466" cy="1519521"/>
            <a:chOff x="4557698" y="6783372"/>
            <a:chExt cx="1465466" cy="1519521"/>
          </a:xfrm>
        </p:grpSpPr>
        <p:grpSp>
          <p:nvGrpSpPr>
            <p:cNvPr id="1133" name="Google Shape;1133;p22"/>
            <p:cNvGrpSpPr/>
            <p:nvPr/>
          </p:nvGrpSpPr>
          <p:grpSpPr>
            <a:xfrm>
              <a:off x="4557698" y="7444062"/>
              <a:ext cx="1465466" cy="858831"/>
              <a:chOff x="3600450" y="1301912"/>
              <a:chExt cx="1465466" cy="858831"/>
            </a:xfrm>
          </p:grpSpPr>
          <p:sp>
            <p:nvSpPr>
              <p:cNvPr id="1134" name="Google Shape;1134;p22"/>
              <p:cNvSpPr/>
              <p:nvPr/>
            </p:nvSpPr>
            <p:spPr>
              <a:xfrm>
                <a:off x="3912518" y="1553220"/>
                <a:ext cx="783017"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66,77%</a:t>
                </a:r>
                <a:endParaRPr sz="1600" b="1">
                  <a:solidFill>
                    <a:schemeClr val="dk1"/>
                  </a:solidFill>
                  <a:latin typeface="Arial Narrow"/>
                  <a:ea typeface="Arial Narrow"/>
                  <a:cs typeface="Arial Narrow"/>
                  <a:sym typeface="Arial Narrow"/>
                </a:endParaRPr>
              </a:p>
            </p:txBody>
          </p:sp>
          <p:sp>
            <p:nvSpPr>
              <p:cNvPr id="1135" name="Google Shape;1135;p22"/>
              <p:cNvSpPr/>
              <p:nvPr/>
            </p:nvSpPr>
            <p:spPr>
              <a:xfrm>
                <a:off x="3600450" y="1301912"/>
                <a:ext cx="146546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Privado de la libertad</a:t>
                </a:r>
                <a:endParaRPr sz="1200" b="1" u="sng">
                  <a:solidFill>
                    <a:srgbClr val="000000"/>
                  </a:solidFill>
                  <a:latin typeface="Arial Narrow"/>
                  <a:ea typeface="Arial Narrow"/>
                  <a:cs typeface="Arial Narrow"/>
                  <a:sym typeface="Arial Narrow"/>
                </a:endParaRPr>
              </a:p>
            </p:txBody>
          </p:sp>
          <p:sp>
            <p:nvSpPr>
              <p:cNvPr id="1136" name="Google Shape;1136;p22"/>
              <p:cNvSpPr/>
              <p:nvPr/>
            </p:nvSpPr>
            <p:spPr>
              <a:xfrm>
                <a:off x="3920197" y="1883744"/>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432 casos</a:t>
                </a:r>
                <a:endParaRPr sz="1200">
                  <a:solidFill>
                    <a:schemeClr val="dk1"/>
                  </a:solidFill>
                  <a:latin typeface="Calibri"/>
                  <a:ea typeface="Calibri"/>
                  <a:cs typeface="Calibri"/>
                  <a:sym typeface="Calibri"/>
                </a:endParaRPr>
              </a:p>
            </p:txBody>
          </p:sp>
        </p:grpSp>
        <p:pic>
          <p:nvPicPr>
            <p:cNvPr id="1137" name="Google Shape;1137;p22"/>
            <p:cNvPicPr preferRelativeResize="0"/>
            <p:nvPr/>
          </p:nvPicPr>
          <p:blipFill rotWithShape="1">
            <a:blip r:embed="rId11">
              <a:alphaModFix/>
            </a:blip>
            <a:srcRect r="48966"/>
            <a:stretch/>
          </p:blipFill>
          <p:spPr>
            <a:xfrm>
              <a:off x="4816320" y="6783372"/>
              <a:ext cx="946782" cy="695704"/>
            </a:xfrm>
            <a:prstGeom prst="rect">
              <a:avLst/>
            </a:prstGeom>
            <a:noFill/>
            <a:ln>
              <a:noFill/>
            </a:ln>
          </p:spPr>
        </p:pic>
      </p:grpSp>
      <p:sp>
        <p:nvSpPr>
          <p:cNvPr id="1138" name="Google Shape;1138;p22"/>
          <p:cNvSpPr txBox="1"/>
          <p:nvPr/>
        </p:nvSpPr>
        <p:spPr>
          <a:xfrm>
            <a:off x="-16570" y="4771410"/>
            <a:ext cx="209575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por brotes</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557 Personas</a:t>
            </a:r>
            <a:endParaRPr sz="16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Total de personas reporte individual </a:t>
            </a:r>
            <a:endParaRPr/>
          </a:p>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90 Personas</a:t>
            </a:r>
            <a:endParaRPr sz="1600" b="1">
              <a:solidFill>
                <a:srgbClr val="C00000"/>
              </a:solidFill>
              <a:latin typeface="Arial Narrow"/>
              <a:ea typeface="Arial Narrow"/>
              <a:cs typeface="Arial Narrow"/>
              <a:sym typeface="Arial Narrow"/>
            </a:endParaRPr>
          </a:p>
        </p:txBody>
      </p:sp>
      <p:pic>
        <p:nvPicPr>
          <p:cNvPr id="1139" name="Google Shape;1139;p22"/>
          <p:cNvPicPr preferRelativeResize="0"/>
          <p:nvPr/>
        </p:nvPicPr>
        <p:blipFill rotWithShape="1">
          <a:blip r:embed="rId12">
            <a:alphaModFix/>
          </a:blip>
          <a:srcRect/>
          <a:stretch/>
        </p:blipFill>
        <p:spPr>
          <a:xfrm>
            <a:off x="2150790" y="609685"/>
            <a:ext cx="5033540" cy="43236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23"/>
          <p:cNvSpPr/>
          <p:nvPr/>
        </p:nvSpPr>
        <p:spPr>
          <a:xfrm>
            <a:off x="-2" y="26642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45" name="Google Shape;1145;p23"/>
          <p:cNvGrpSpPr/>
          <p:nvPr/>
        </p:nvGrpSpPr>
        <p:grpSpPr>
          <a:xfrm>
            <a:off x="277402" y="379948"/>
            <a:ext cx="5047355" cy="276999"/>
            <a:chOff x="2448322" y="74775"/>
            <a:chExt cx="5047355" cy="276999"/>
          </a:xfrm>
        </p:grpSpPr>
        <p:sp>
          <p:nvSpPr>
            <p:cNvPr id="1146" name="Google Shape;1146;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47" name="Google Shape;1147;p23"/>
            <p:cNvCxnSpPr>
              <a:stCxn id="114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48" name="Google Shape;1148;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 y agente identificado en la muestra</a:t>
              </a:r>
              <a:endParaRPr sz="1200" b="1">
                <a:solidFill>
                  <a:schemeClr val="dk1"/>
                </a:solidFill>
                <a:latin typeface="Arial Narrow"/>
                <a:ea typeface="Arial Narrow"/>
                <a:cs typeface="Arial Narrow"/>
                <a:sym typeface="Arial Narrow"/>
              </a:endParaRPr>
            </a:p>
          </p:txBody>
        </p:sp>
      </p:grpSp>
      <p:sp>
        <p:nvSpPr>
          <p:cNvPr id="1149" name="Google Shape;1149;p2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23 </a:t>
            </a:r>
            <a:endParaRPr sz="1050" b="1">
              <a:solidFill>
                <a:schemeClr val="dk1"/>
              </a:solidFill>
              <a:latin typeface="Arial Narrow"/>
              <a:ea typeface="Arial Narrow"/>
              <a:cs typeface="Arial Narrow"/>
              <a:sym typeface="Arial Narrow"/>
            </a:endParaRPr>
          </a:p>
        </p:txBody>
      </p:sp>
      <p:sp>
        <p:nvSpPr>
          <p:cNvPr id="1150" name="Google Shape;1150;p23"/>
          <p:cNvSpPr/>
          <p:nvPr/>
        </p:nvSpPr>
        <p:spPr>
          <a:xfrm>
            <a:off x="77562" y="4093862"/>
            <a:ext cx="6902777"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04 de 2023. </a:t>
            </a:r>
            <a:endParaRPr sz="1050">
              <a:solidFill>
                <a:schemeClr val="dk1"/>
              </a:solidFill>
              <a:latin typeface="Arial Narrow"/>
              <a:ea typeface="Arial Narrow"/>
              <a:cs typeface="Arial Narrow"/>
              <a:sym typeface="Arial Narrow"/>
            </a:endParaRPr>
          </a:p>
        </p:txBody>
      </p:sp>
      <p:sp>
        <p:nvSpPr>
          <p:cNvPr id="1151" name="Google Shape;1151;p23" descr="https://encrypted-tbn0.gstatic.com/images?q=tbn:ANd9GcQmYAaqrmXHMkh6n_3D5aU9FAfS3KwTjfrPHPkhV7BM2n6lGzte"/>
          <p:cNvSpPr/>
          <p:nvPr/>
        </p:nvSpPr>
        <p:spPr>
          <a:xfrm>
            <a:off x="155623" y="107565"/>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23"/>
          <p:cNvSpPr/>
          <p:nvPr/>
        </p:nvSpPr>
        <p:spPr>
          <a:xfrm>
            <a:off x="-11281" y="8095313"/>
            <a:ext cx="362015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04 de 2023. </a:t>
            </a:r>
            <a:endParaRPr sz="1050">
              <a:solidFill>
                <a:schemeClr val="dk1"/>
              </a:solidFill>
              <a:latin typeface="Arial Narrow"/>
              <a:ea typeface="Arial Narrow"/>
              <a:cs typeface="Arial Narrow"/>
              <a:sym typeface="Arial Narrow"/>
            </a:endParaRPr>
          </a:p>
        </p:txBody>
      </p:sp>
      <p:sp>
        <p:nvSpPr>
          <p:cNvPr id="1153" name="Google Shape;1153;p23"/>
          <p:cNvSpPr/>
          <p:nvPr/>
        </p:nvSpPr>
        <p:spPr>
          <a:xfrm>
            <a:off x="36243"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54" name="Google Shape;1154;p23"/>
          <p:cNvGrpSpPr/>
          <p:nvPr/>
        </p:nvGrpSpPr>
        <p:grpSpPr>
          <a:xfrm>
            <a:off x="313647" y="4757536"/>
            <a:ext cx="5047355" cy="276999"/>
            <a:chOff x="2448322" y="74775"/>
            <a:chExt cx="5047355" cy="276999"/>
          </a:xfrm>
        </p:grpSpPr>
        <p:sp>
          <p:nvSpPr>
            <p:cNvPr id="1155" name="Google Shape;1155;p2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56" name="Google Shape;1156;p23"/>
            <p:cNvCxnSpPr>
              <a:stCxn id="115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57" name="Google Shape;1157;p23"/>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Tipo de alimento y síntomas</a:t>
              </a:r>
              <a:endParaRPr sz="1200" b="1">
                <a:solidFill>
                  <a:schemeClr val="dk1"/>
                </a:solidFill>
                <a:latin typeface="Arial Narrow"/>
                <a:ea typeface="Arial Narrow"/>
                <a:cs typeface="Arial Narrow"/>
                <a:sym typeface="Arial Narrow"/>
              </a:endParaRPr>
            </a:p>
          </p:txBody>
        </p:sp>
      </p:grpSp>
      <p:sp>
        <p:nvSpPr>
          <p:cNvPr id="1158" name="Google Shape;1158;p23"/>
          <p:cNvSpPr/>
          <p:nvPr/>
        </p:nvSpPr>
        <p:spPr>
          <a:xfrm>
            <a:off x="3714879" y="8095313"/>
            <a:ext cx="3460378"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04 de 2023</a:t>
            </a:r>
            <a:endParaRPr sz="1050">
              <a:solidFill>
                <a:schemeClr val="dk1"/>
              </a:solidFill>
              <a:latin typeface="Arial Narrow"/>
              <a:ea typeface="Arial Narrow"/>
              <a:cs typeface="Arial Narrow"/>
              <a:sym typeface="Arial Narrow"/>
            </a:endParaRPr>
          </a:p>
        </p:txBody>
      </p:sp>
      <p:pic>
        <p:nvPicPr>
          <p:cNvPr id="1159" name="Google Shape;1159;p23"/>
          <p:cNvPicPr preferRelativeResize="0"/>
          <p:nvPr/>
        </p:nvPicPr>
        <p:blipFill rotWithShape="1">
          <a:blip r:embed="rId3">
            <a:alphaModFix/>
          </a:blip>
          <a:srcRect/>
          <a:stretch/>
        </p:blipFill>
        <p:spPr>
          <a:xfrm>
            <a:off x="36243" y="845455"/>
            <a:ext cx="7139013" cy="3248402"/>
          </a:xfrm>
          <a:prstGeom prst="rect">
            <a:avLst/>
          </a:prstGeom>
          <a:noFill/>
          <a:ln>
            <a:noFill/>
          </a:ln>
        </p:spPr>
      </p:pic>
      <p:pic>
        <p:nvPicPr>
          <p:cNvPr id="1160" name="Google Shape;1160;p23"/>
          <p:cNvPicPr preferRelativeResize="0"/>
          <p:nvPr/>
        </p:nvPicPr>
        <p:blipFill rotWithShape="1">
          <a:blip r:embed="rId4">
            <a:alphaModFix/>
          </a:blip>
          <a:srcRect/>
          <a:stretch/>
        </p:blipFill>
        <p:spPr>
          <a:xfrm>
            <a:off x="20198" y="5165340"/>
            <a:ext cx="3580248" cy="2929968"/>
          </a:xfrm>
          <a:prstGeom prst="rect">
            <a:avLst/>
          </a:prstGeom>
          <a:noFill/>
          <a:ln>
            <a:noFill/>
          </a:ln>
        </p:spPr>
      </p:pic>
      <p:pic>
        <p:nvPicPr>
          <p:cNvPr id="1161" name="Google Shape;1161;p23"/>
          <p:cNvPicPr preferRelativeResize="0"/>
          <p:nvPr/>
        </p:nvPicPr>
        <p:blipFill rotWithShape="1">
          <a:blip r:embed="rId5">
            <a:alphaModFix/>
          </a:blip>
          <a:srcRect/>
          <a:stretch/>
        </p:blipFill>
        <p:spPr>
          <a:xfrm>
            <a:off x="3611630" y="5171869"/>
            <a:ext cx="3563626" cy="29234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24"/>
          <p:cNvSpPr/>
          <p:nvPr/>
        </p:nvSpPr>
        <p:spPr>
          <a:xfrm>
            <a:off x="-50" y="1439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67" name="Google Shape;1167;p24"/>
          <p:cNvGrpSpPr/>
          <p:nvPr/>
        </p:nvGrpSpPr>
        <p:grpSpPr>
          <a:xfrm>
            <a:off x="277354" y="127920"/>
            <a:ext cx="936032" cy="261610"/>
            <a:chOff x="2448322" y="74775"/>
            <a:chExt cx="936032" cy="261610"/>
          </a:xfrm>
        </p:grpSpPr>
        <p:sp>
          <p:nvSpPr>
            <p:cNvPr id="1168" name="Google Shape;1168;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69" name="Google Shape;1169;p24"/>
            <p:cNvCxnSpPr>
              <a:stCxn id="116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1170" name="Google Shape;1170;p2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24 </a:t>
            </a:r>
            <a:endParaRPr sz="1050" b="1">
              <a:solidFill>
                <a:schemeClr val="dk1"/>
              </a:solidFill>
              <a:latin typeface="Arial Narrow"/>
              <a:ea typeface="Arial Narrow"/>
              <a:cs typeface="Arial Narrow"/>
              <a:sym typeface="Arial Narrow"/>
            </a:endParaRPr>
          </a:p>
        </p:txBody>
      </p:sp>
      <p:sp>
        <p:nvSpPr>
          <p:cNvPr id="1171" name="Google Shape;1171;p24" descr="https://encrypted-tbn0.gstatic.com/images?q=tbn:ANd9GcQmYAaqrmXHMkh6n_3D5aU9FAfS3KwTjfrPHPkhV7BM2n6lGzt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72" name="Google Shape;1172;p24"/>
          <p:cNvPicPr preferRelativeResize="0"/>
          <p:nvPr/>
        </p:nvPicPr>
        <p:blipFill rotWithShape="1">
          <a:blip r:embed="rId3">
            <a:alphaModFix/>
          </a:blip>
          <a:srcRect/>
          <a:stretch/>
        </p:blipFill>
        <p:spPr>
          <a:xfrm>
            <a:off x="1126293" y="114180"/>
            <a:ext cx="2597121" cy="323116"/>
          </a:xfrm>
          <a:prstGeom prst="rect">
            <a:avLst/>
          </a:prstGeom>
          <a:noFill/>
          <a:ln>
            <a:noFill/>
          </a:ln>
        </p:spPr>
      </p:pic>
      <p:sp>
        <p:nvSpPr>
          <p:cNvPr id="1173" name="Google Shape;1173;p24"/>
          <p:cNvSpPr/>
          <p:nvPr/>
        </p:nvSpPr>
        <p:spPr>
          <a:xfrm>
            <a:off x="196649" y="4367042"/>
            <a:ext cx="4946011" cy="3462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Canal endémico de ETA. Medellín, a Periodo epidemiológico 04 acumulado de 2023. </a:t>
            </a:r>
            <a:endParaRPr sz="1050">
              <a:solidFill>
                <a:schemeClr val="dk1"/>
              </a:solidFill>
              <a:latin typeface="Arial Narrow"/>
              <a:ea typeface="Arial Narrow"/>
              <a:cs typeface="Arial Narrow"/>
              <a:sym typeface="Arial Narrow"/>
            </a:endParaRPr>
          </a:p>
        </p:txBody>
      </p:sp>
      <p:sp>
        <p:nvSpPr>
          <p:cNvPr id="1174" name="Google Shape;1174;p24"/>
          <p:cNvSpPr/>
          <p:nvPr/>
        </p:nvSpPr>
        <p:spPr>
          <a:xfrm>
            <a:off x="9418" y="4795018"/>
            <a:ext cx="7201344"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75" name="Google Shape;1175;p24"/>
          <p:cNvGrpSpPr/>
          <p:nvPr/>
        </p:nvGrpSpPr>
        <p:grpSpPr>
          <a:xfrm>
            <a:off x="286822" y="4922194"/>
            <a:ext cx="3446504" cy="276999"/>
            <a:chOff x="2448322" y="74775"/>
            <a:chExt cx="3446504" cy="276999"/>
          </a:xfrm>
        </p:grpSpPr>
        <p:sp>
          <p:nvSpPr>
            <p:cNvPr id="1176" name="Google Shape;1176;p2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77" name="Google Shape;1177;p24"/>
            <p:cNvCxnSpPr>
              <a:stCxn id="117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178" name="Google Shape;1178;p2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179" name="Google Shape;1179;p24"/>
          <p:cNvSpPr txBox="1"/>
          <p:nvPr/>
        </p:nvSpPr>
        <p:spPr>
          <a:xfrm>
            <a:off x="945066" y="5365661"/>
            <a:ext cx="2578141"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de notificación inmediata notificados oportunamente</a:t>
            </a:r>
            <a:endParaRPr sz="1050" b="1">
              <a:solidFill>
                <a:schemeClr val="dk1"/>
              </a:solidFill>
              <a:latin typeface="Arial Narrow"/>
              <a:ea typeface="Arial Narrow"/>
              <a:cs typeface="Arial Narrow"/>
              <a:sym typeface="Arial Narrow"/>
            </a:endParaRPr>
          </a:p>
        </p:txBody>
      </p:sp>
      <p:sp>
        <p:nvSpPr>
          <p:cNvPr id="1180" name="Google Shape;1180;p24"/>
          <p:cNvSpPr txBox="1"/>
          <p:nvPr/>
        </p:nvSpPr>
        <p:spPr>
          <a:xfrm>
            <a:off x="1065973" y="6316205"/>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a los que se les detecto modo de transmisión</a:t>
            </a:r>
            <a:endParaRPr sz="1050" b="1">
              <a:solidFill>
                <a:schemeClr val="dk1"/>
              </a:solidFill>
              <a:latin typeface="Arial Narrow"/>
              <a:ea typeface="Arial Narrow"/>
              <a:cs typeface="Arial Narrow"/>
              <a:sym typeface="Arial Narrow"/>
            </a:endParaRPr>
          </a:p>
        </p:txBody>
      </p:sp>
      <p:sp>
        <p:nvSpPr>
          <p:cNvPr id="1181" name="Google Shape;1181;p24"/>
          <p:cNvSpPr txBox="1"/>
          <p:nvPr/>
        </p:nvSpPr>
        <p:spPr>
          <a:xfrm>
            <a:off x="1562357" y="6676374"/>
            <a:ext cx="9348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a:t>
            </a:r>
            <a:endParaRPr/>
          </a:p>
        </p:txBody>
      </p:sp>
      <p:sp>
        <p:nvSpPr>
          <p:cNvPr id="1182" name="Google Shape;1182;p24"/>
          <p:cNvSpPr txBox="1"/>
          <p:nvPr/>
        </p:nvSpPr>
        <p:spPr>
          <a:xfrm>
            <a:off x="3528442" y="5365661"/>
            <a:ext cx="224121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identificación de agente etiológico</a:t>
            </a:r>
            <a:endParaRPr/>
          </a:p>
        </p:txBody>
      </p:sp>
      <p:sp>
        <p:nvSpPr>
          <p:cNvPr id="1183" name="Google Shape;1183;p24"/>
          <p:cNvSpPr txBox="1"/>
          <p:nvPr/>
        </p:nvSpPr>
        <p:spPr>
          <a:xfrm>
            <a:off x="4149668" y="5747941"/>
            <a:ext cx="88197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80,00% </a:t>
            </a:r>
            <a:endParaRPr sz="1800" b="1">
              <a:solidFill>
                <a:srgbClr val="C00000"/>
              </a:solidFill>
              <a:latin typeface="Arial Narrow"/>
              <a:ea typeface="Arial Narrow"/>
              <a:cs typeface="Arial Narrow"/>
              <a:sym typeface="Arial Narrow"/>
            </a:endParaRPr>
          </a:p>
        </p:txBody>
      </p:sp>
      <p:sp>
        <p:nvSpPr>
          <p:cNvPr id="1184" name="Google Shape;1184;p24"/>
          <p:cNvSpPr txBox="1"/>
          <p:nvPr/>
        </p:nvSpPr>
        <p:spPr>
          <a:xfrm>
            <a:off x="3470055" y="6317883"/>
            <a:ext cx="2241210" cy="457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brotes de ETA  con toma de muestra</a:t>
            </a:r>
            <a:endParaRPr/>
          </a:p>
        </p:txBody>
      </p:sp>
      <p:sp>
        <p:nvSpPr>
          <p:cNvPr id="1185" name="Google Shape;1185;p24"/>
          <p:cNvSpPr txBox="1"/>
          <p:nvPr/>
        </p:nvSpPr>
        <p:spPr>
          <a:xfrm>
            <a:off x="4176123" y="6684045"/>
            <a:ext cx="82907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80,00%</a:t>
            </a:r>
            <a:endParaRPr/>
          </a:p>
        </p:txBody>
      </p:sp>
      <p:cxnSp>
        <p:nvCxnSpPr>
          <p:cNvPr id="1186" name="Google Shape;1186;p24"/>
          <p:cNvCxnSpPr/>
          <p:nvPr/>
        </p:nvCxnSpPr>
        <p:spPr>
          <a:xfrm rot="10800000">
            <a:off x="1103436" y="6189281"/>
            <a:ext cx="4724027" cy="0"/>
          </a:xfrm>
          <a:prstGeom prst="straightConnector1">
            <a:avLst/>
          </a:prstGeom>
          <a:noFill/>
          <a:ln w="9525" cap="flat" cmpd="sng">
            <a:solidFill>
              <a:srgbClr val="002060"/>
            </a:solidFill>
            <a:prstDash val="solid"/>
            <a:round/>
            <a:headEnd type="none" w="sm" len="sm"/>
            <a:tailEnd type="oval" w="med" len="med"/>
          </a:ln>
        </p:spPr>
      </p:cxnSp>
      <p:sp>
        <p:nvSpPr>
          <p:cNvPr id="1187" name="Google Shape;1187;p24"/>
          <p:cNvSpPr txBox="1"/>
          <p:nvPr/>
        </p:nvSpPr>
        <p:spPr>
          <a:xfrm>
            <a:off x="1474661" y="5753362"/>
            <a:ext cx="98777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C00000"/>
                </a:solidFill>
                <a:latin typeface="Arial Narrow"/>
                <a:ea typeface="Arial Narrow"/>
                <a:cs typeface="Arial Narrow"/>
                <a:sym typeface="Arial Narrow"/>
              </a:rPr>
              <a:t>100,00% </a:t>
            </a:r>
            <a:endParaRPr sz="1800" b="1">
              <a:solidFill>
                <a:srgbClr val="C00000"/>
              </a:solidFill>
              <a:latin typeface="Arial Narrow"/>
              <a:ea typeface="Arial Narrow"/>
              <a:cs typeface="Arial Narrow"/>
              <a:sym typeface="Arial Narrow"/>
            </a:endParaRPr>
          </a:p>
        </p:txBody>
      </p:sp>
      <p:sp>
        <p:nvSpPr>
          <p:cNvPr id="1188" name="Google Shape;1188;p24"/>
          <p:cNvSpPr/>
          <p:nvPr/>
        </p:nvSpPr>
        <p:spPr>
          <a:xfrm>
            <a:off x="-494" y="7574340"/>
            <a:ext cx="7171815"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productos mixtos  y la sintomatología más predominante es la enfermedad gastrointestinal.</a:t>
            </a:r>
            <a:endParaRPr/>
          </a:p>
          <a:p>
            <a:pPr marL="0" marR="0" lvl="0" indent="0" algn="just" rtl="0">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189" name="Google Shape;1189;p24"/>
          <p:cNvSpPr/>
          <p:nvPr/>
        </p:nvSpPr>
        <p:spPr>
          <a:xfrm>
            <a:off x="0" y="7093007"/>
            <a:ext cx="7200900" cy="42111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90" name="Google Shape;1190;p24"/>
          <p:cNvGrpSpPr/>
          <p:nvPr/>
        </p:nvGrpSpPr>
        <p:grpSpPr>
          <a:xfrm>
            <a:off x="192038" y="7147421"/>
            <a:ext cx="3446504" cy="304699"/>
            <a:chOff x="2448322" y="33831"/>
            <a:chExt cx="3446504" cy="276999"/>
          </a:xfrm>
        </p:grpSpPr>
        <p:sp>
          <p:nvSpPr>
            <p:cNvPr id="1191" name="Google Shape;1191;p24"/>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192" name="Google Shape;1192;p24"/>
            <p:cNvCxnSpPr>
              <a:stCxn id="1191"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193" name="Google Shape;1193;p24"/>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sz="1200" b="1">
                <a:solidFill>
                  <a:schemeClr val="dk1"/>
                </a:solidFill>
                <a:latin typeface="Arial Narrow"/>
                <a:ea typeface="Arial Narrow"/>
                <a:cs typeface="Arial Narrow"/>
                <a:sym typeface="Arial Narrow"/>
              </a:endParaRPr>
            </a:p>
          </p:txBody>
        </p:sp>
      </p:grpSp>
      <p:pic>
        <p:nvPicPr>
          <p:cNvPr id="1194" name="Google Shape;1194;p24"/>
          <p:cNvPicPr preferRelativeResize="0"/>
          <p:nvPr/>
        </p:nvPicPr>
        <p:blipFill rotWithShape="1">
          <a:blip r:embed="rId4">
            <a:alphaModFix/>
          </a:blip>
          <a:srcRect/>
          <a:stretch/>
        </p:blipFill>
        <p:spPr>
          <a:xfrm>
            <a:off x="9417" y="569599"/>
            <a:ext cx="7161903" cy="38172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25"/>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00" name="Google Shape;1200;p25"/>
          <p:cNvPicPr preferRelativeResize="0"/>
          <p:nvPr/>
        </p:nvPicPr>
        <p:blipFill rotWithShape="1">
          <a:blip r:embed="rId4">
            <a:alphaModFix/>
          </a:blip>
          <a:srcRect t="51431"/>
          <a:stretch/>
        </p:blipFill>
        <p:spPr>
          <a:xfrm>
            <a:off x="0" y="2800429"/>
            <a:ext cx="2232223" cy="2666962"/>
          </a:xfrm>
          <a:prstGeom prst="rect">
            <a:avLst/>
          </a:prstGeom>
          <a:noFill/>
          <a:ln>
            <a:noFill/>
          </a:ln>
        </p:spPr>
      </p:pic>
      <p:sp>
        <p:nvSpPr>
          <p:cNvPr id="1201" name="Google Shape;1201;p25"/>
          <p:cNvSpPr txBox="1"/>
          <p:nvPr/>
        </p:nvSpPr>
        <p:spPr>
          <a:xfrm>
            <a:off x="-13888" y="753116"/>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sp>
        <p:nvSpPr>
          <p:cNvPr id="1202" name="Google Shape;1202;p25"/>
          <p:cNvSpPr/>
          <p:nvPr/>
        </p:nvSpPr>
        <p:spPr>
          <a:xfrm>
            <a:off x="2274078" y="2167727"/>
            <a:ext cx="4946011"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ambulatorias. Medellín, a Periodo 4 acumulado de 2023. </a:t>
            </a:r>
            <a:endParaRPr sz="1100">
              <a:solidFill>
                <a:schemeClr val="dk1"/>
              </a:solidFill>
              <a:latin typeface="Arial Narrow"/>
              <a:ea typeface="Arial Narrow"/>
              <a:cs typeface="Arial Narrow"/>
              <a:sym typeface="Arial Narrow"/>
            </a:endParaRPr>
          </a:p>
        </p:txBody>
      </p:sp>
      <p:grpSp>
        <p:nvGrpSpPr>
          <p:cNvPr id="1203" name="Google Shape;1203;p25"/>
          <p:cNvGrpSpPr/>
          <p:nvPr/>
        </p:nvGrpSpPr>
        <p:grpSpPr>
          <a:xfrm>
            <a:off x="110974" y="4211962"/>
            <a:ext cx="1981076" cy="488476"/>
            <a:chOff x="2234969" y="3379972"/>
            <a:chExt cx="4719140" cy="904874"/>
          </a:xfrm>
        </p:grpSpPr>
        <p:pic>
          <p:nvPicPr>
            <p:cNvPr id="1204" name="Google Shape;1204;p25"/>
            <p:cNvPicPr preferRelativeResize="0"/>
            <p:nvPr/>
          </p:nvPicPr>
          <p:blipFill rotWithShape="1">
            <a:blip r:embed="rId5">
              <a:alphaModFix/>
            </a:blip>
            <a:srcRect/>
            <a:stretch/>
          </p:blipFill>
          <p:spPr>
            <a:xfrm>
              <a:off x="2234969" y="3379972"/>
              <a:ext cx="4719140" cy="904874"/>
            </a:xfrm>
            <a:prstGeom prst="rect">
              <a:avLst/>
            </a:prstGeom>
            <a:noFill/>
            <a:ln>
              <a:noFill/>
            </a:ln>
          </p:spPr>
        </p:pic>
        <p:sp>
          <p:nvSpPr>
            <p:cNvPr id="1205" name="Google Shape;1205;p25"/>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200.954</a:t>
              </a:r>
              <a:endParaRPr sz="1400" b="1">
                <a:solidFill>
                  <a:schemeClr val="dk1"/>
                </a:solidFill>
                <a:latin typeface="Arial Narrow"/>
                <a:ea typeface="Arial Narrow"/>
                <a:cs typeface="Arial Narrow"/>
                <a:sym typeface="Arial Narrow"/>
              </a:endParaRPr>
            </a:p>
          </p:txBody>
        </p:sp>
      </p:grpSp>
      <p:sp>
        <p:nvSpPr>
          <p:cNvPr id="1206" name="Google Shape;1206;p25"/>
          <p:cNvSpPr txBox="1"/>
          <p:nvPr/>
        </p:nvSpPr>
        <p:spPr>
          <a:xfrm>
            <a:off x="-38575" y="4709843"/>
            <a:ext cx="230937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7% (187.290 casos)</a:t>
            </a:r>
            <a:endParaRPr sz="1200" b="1">
              <a:solidFill>
                <a:schemeClr val="dk1"/>
              </a:solidFill>
              <a:latin typeface="Arial Narrow"/>
              <a:ea typeface="Arial Narrow"/>
              <a:cs typeface="Arial Narrow"/>
              <a:sym typeface="Arial Narrow"/>
            </a:endParaRPr>
          </a:p>
        </p:txBody>
      </p:sp>
      <p:sp>
        <p:nvSpPr>
          <p:cNvPr id="1207" name="Google Shape;1207;p25"/>
          <p:cNvSpPr/>
          <p:nvPr/>
        </p:nvSpPr>
        <p:spPr>
          <a:xfrm>
            <a:off x="2295483" y="4843626"/>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4 acumulado, años 2022-2023. </a:t>
            </a:r>
            <a:endParaRPr sz="1100">
              <a:solidFill>
                <a:schemeClr val="dk1"/>
              </a:solidFill>
              <a:latin typeface="Arial Narrow"/>
              <a:ea typeface="Arial Narrow"/>
              <a:cs typeface="Arial Narrow"/>
              <a:sym typeface="Arial Narrow"/>
            </a:endParaRPr>
          </a:p>
        </p:txBody>
      </p:sp>
      <p:grpSp>
        <p:nvGrpSpPr>
          <p:cNvPr id="1208" name="Google Shape;1208;p25"/>
          <p:cNvGrpSpPr/>
          <p:nvPr/>
        </p:nvGrpSpPr>
        <p:grpSpPr>
          <a:xfrm>
            <a:off x="2448322" y="74775"/>
            <a:ext cx="3446504" cy="276999"/>
            <a:chOff x="2448322" y="74775"/>
            <a:chExt cx="3446504" cy="276999"/>
          </a:xfrm>
        </p:grpSpPr>
        <p:sp>
          <p:nvSpPr>
            <p:cNvPr id="1209" name="Google Shape;1209;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0" name="Google Shape;1210;p25"/>
            <p:cNvCxnSpPr>
              <a:stCxn id="120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11" name="Google Shape;1211;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12" name="Google Shape;1212;p25"/>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13" name="Google Shape;1213;p25"/>
          <p:cNvGrpSpPr/>
          <p:nvPr/>
        </p:nvGrpSpPr>
        <p:grpSpPr>
          <a:xfrm>
            <a:off x="277404" y="5621632"/>
            <a:ext cx="3446504" cy="276999"/>
            <a:chOff x="2448322" y="74775"/>
            <a:chExt cx="3446504" cy="276999"/>
          </a:xfrm>
        </p:grpSpPr>
        <p:sp>
          <p:nvSpPr>
            <p:cNvPr id="1214" name="Google Shape;1214;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5" name="Google Shape;1215;p25"/>
            <p:cNvCxnSpPr>
              <a:stCxn id="121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16" name="Google Shape;1216;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17" name="Google Shape;1217;p25"/>
          <p:cNvGrpSpPr/>
          <p:nvPr/>
        </p:nvGrpSpPr>
        <p:grpSpPr>
          <a:xfrm>
            <a:off x="4752578" y="5635532"/>
            <a:ext cx="3446504" cy="276999"/>
            <a:chOff x="2448322" y="74775"/>
            <a:chExt cx="3446504" cy="276999"/>
          </a:xfrm>
        </p:grpSpPr>
        <p:sp>
          <p:nvSpPr>
            <p:cNvPr id="1218" name="Google Shape;1218;p2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19" name="Google Shape;1219;p25"/>
            <p:cNvCxnSpPr>
              <a:stCxn id="121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20" name="Google Shape;1220;p2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21" name="Google Shape;1221;p25"/>
          <p:cNvSpPr/>
          <p:nvPr/>
        </p:nvSpPr>
        <p:spPr>
          <a:xfrm>
            <a:off x="36911" y="7766119"/>
            <a:ext cx="43575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4 acumulado de 2023. </a:t>
            </a:r>
            <a:endParaRPr sz="1000">
              <a:solidFill>
                <a:schemeClr val="dk1"/>
              </a:solidFill>
              <a:latin typeface="Arial Narrow"/>
              <a:ea typeface="Arial Narrow"/>
              <a:cs typeface="Arial Narrow"/>
              <a:sym typeface="Arial Narrow"/>
            </a:endParaRPr>
          </a:p>
        </p:txBody>
      </p:sp>
      <p:sp>
        <p:nvSpPr>
          <p:cNvPr id="1222" name="Google Shape;1222;p2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Pág..25 </a:t>
            </a:r>
            <a:endParaRPr sz="1050" b="1">
              <a:solidFill>
                <a:schemeClr val="dk1"/>
              </a:solidFill>
              <a:latin typeface="Arial Narrow"/>
              <a:ea typeface="Arial Narrow"/>
              <a:cs typeface="Arial Narrow"/>
              <a:sym typeface="Arial Narrow"/>
            </a:endParaRPr>
          </a:p>
        </p:txBody>
      </p:sp>
      <p:sp>
        <p:nvSpPr>
          <p:cNvPr id="1223" name="Google Shape;1223;p25"/>
          <p:cNvSpPr txBox="1">
            <a:spLocks noGrp="1"/>
          </p:cNvSpPr>
          <p:nvPr>
            <p:ph type="ctrTitle"/>
          </p:nvPr>
        </p:nvSpPr>
        <p:spPr>
          <a:xfrm>
            <a:off x="85115" y="-31714"/>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224" name="Google Shape;1224;p25"/>
          <p:cNvSpPr/>
          <p:nvPr/>
        </p:nvSpPr>
        <p:spPr>
          <a:xfrm>
            <a:off x="24751" y="2452420"/>
            <a:ext cx="212109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Consulta ambulatoria</a:t>
            </a:r>
            <a:endParaRPr/>
          </a:p>
        </p:txBody>
      </p:sp>
      <p:sp>
        <p:nvSpPr>
          <p:cNvPr id="1225" name="Google Shape;1225;p25"/>
          <p:cNvSpPr/>
          <p:nvPr/>
        </p:nvSpPr>
        <p:spPr>
          <a:xfrm>
            <a:off x="4051730" y="7164288"/>
            <a:ext cx="3195412" cy="4770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casos de IRA  ambulatorios, por grupos de edad a Periodo epidemiológico 4 acumulado, 2023</a:t>
            </a:r>
            <a:endParaRPr sz="900">
              <a:solidFill>
                <a:schemeClr val="dk1"/>
              </a:solidFill>
              <a:latin typeface="Arial Narrow"/>
              <a:ea typeface="Arial Narrow"/>
              <a:cs typeface="Arial Narrow"/>
              <a:sym typeface="Arial Narrow"/>
            </a:endParaRPr>
          </a:p>
        </p:txBody>
      </p:sp>
      <p:sp>
        <p:nvSpPr>
          <p:cNvPr id="1226" name="Google Shape;1226;p25"/>
          <p:cNvSpPr txBox="1"/>
          <p:nvPr/>
        </p:nvSpPr>
        <p:spPr>
          <a:xfrm>
            <a:off x="-46752" y="8289339"/>
            <a:ext cx="140124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287 Muertes</a:t>
            </a:r>
            <a:endParaRPr sz="1400" b="1">
              <a:solidFill>
                <a:schemeClr val="dk1"/>
              </a:solidFill>
              <a:latin typeface="Arial Narrow"/>
              <a:ea typeface="Arial Narrow"/>
              <a:cs typeface="Arial Narrow"/>
              <a:sym typeface="Arial Narrow"/>
            </a:endParaRPr>
          </a:p>
        </p:txBody>
      </p:sp>
      <p:cxnSp>
        <p:nvCxnSpPr>
          <p:cNvPr id="1227" name="Google Shape;1227;p25"/>
          <p:cNvCxnSpPr/>
          <p:nvPr/>
        </p:nvCxnSpPr>
        <p:spPr>
          <a:xfrm>
            <a:off x="4086489" y="8301403"/>
            <a:ext cx="216822" cy="3006"/>
          </a:xfrm>
          <a:prstGeom prst="straightConnector1">
            <a:avLst/>
          </a:prstGeom>
          <a:noFill/>
          <a:ln w="28575" cap="flat" cmpd="sng">
            <a:solidFill>
              <a:srgbClr val="C00000"/>
            </a:solidFill>
            <a:prstDash val="solid"/>
            <a:round/>
            <a:headEnd type="none" w="sm" len="sm"/>
            <a:tailEnd type="stealth" w="med" len="med"/>
          </a:ln>
        </p:spPr>
      </p:cxnSp>
      <p:sp>
        <p:nvSpPr>
          <p:cNvPr id="1228" name="Google Shape;1228;p25"/>
          <p:cNvSpPr/>
          <p:nvPr/>
        </p:nvSpPr>
        <p:spPr>
          <a:xfrm>
            <a:off x="1132945" y="8237088"/>
            <a:ext cx="2918785"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de mayores de 60 años (68%).  La mayoría corresponden a pacientes  con otras  comorbilidades. Se notificaron  13 muertes en menores de 5 años.</a:t>
            </a:r>
            <a:endParaRPr/>
          </a:p>
        </p:txBody>
      </p:sp>
      <p:sp>
        <p:nvSpPr>
          <p:cNvPr id="1229" name="Google Shape;1229;p25"/>
          <p:cNvSpPr/>
          <p:nvPr/>
        </p:nvSpPr>
        <p:spPr>
          <a:xfrm>
            <a:off x="3888482" y="8695764"/>
            <a:ext cx="3302072" cy="48474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marL="0" marR="0" lvl="0" indent="0" algn="just" rtl="0">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4 acumulado, 2023</a:t>
            </a:r>
            <a:endParaRPr sz="850">
              <a:solidFill>
                <a:schemeClr val="dk1"/>
              </a:solidFill>
              <a:latin typeface="Arial Narrow"/>
              <a:ea typeface="Arial Narrow"/>
              <a:cs typeface="Arial Narrow"/>
              <a:sym typeface="Arial Narrow"/>
            </a:endParaRPr>
          </a:p>
        </p:txBody>
      </p:sp>
      <p:pic>
        <p:nvPicPr>
          <p:cNvPr id="1230" name="Google Shape;1230;p25"/>
          <p:cNvPicPr preferRelativeResize="0"/>
          <p:nvPr/>
        </p:nvPicPr>
        <p:blipFill rotWithShape="1">
          <a:blip r:embed="rId6">
            <a:alphaModFix/>
          </a:blip>
          <a:srcRect/>
          <a:stretch/>
        </p:blipFill>
        <p:spPr>
          <a:xfrm>
            <a:off x="2394913" y="513219"/>
            <a:ext cx="4508025" cy="1759703"/>
          </a:xfrm>
          <a:prstGeom prst="rect">
            <a:avLst/>
          </a:prstGeom>
          <a:noFill/>
          <a:ln>
            <a:noFill/>
          </a:ln>
        </p:spPr>
      </p:pic>
      <p:pic>
        <p:nvPicPr>
          <p:cNvPr id="1231" name="Google Shape;1231;p25"/>
          <p:cNvPicPr preferRelativeResize="0"/>
          <p:nvPr/>
        </p:nvPicPr>
        <p:blipFill rotWithShape="1">
          <a:blip r:embed="rId7">
            <a:alphaModFix/>
          </a:blip>
          <a:srcRect/>
          <a:stretch/>
        </p:blipFill>
        <p:spPr>
          <a:xfrm>
            <a:off x="2339830" y="2548032"/>
            <a:ext cx="4716898" cy="2295594"/>
          </a:xfrm>
          <a:prstGeom prst="rect">
            <a:avLst/>
          </a:prstGeom>
          <a:noFill/>
          <a:ln>
            <a:noFill/>
          </a:ln>
        </p:spPr>
      </p:pic>
      <p:pic>
        <p:nvPicPr>
          <p:cNvPr id="1232" name="Google Shape;1232;p25"/>
          <p:cNvPicPr preferRelativeResize="0"/>
          <p:nvPr/>
        </p:nvPicPr>
        <p:blipFill rotWithShape="1">
          <a:blip r:embed="rId8">
            <a:alphaModFix/>
          </a:blip>
          <a:srcRect/>
          <a:stretch/>
        </p:blipFill>
        <p:spPr>
          <a:xfrm>
            <a:off x="59609" y="6133742"/>
            <a:ext cx="3828873" cy="1632377"/>
          </a:xfrm>
          <a:prstGeom prst="rect">
            <a:avLst/>
          </a:prstGeom>
          <a:noFill/>
          <a:ln>
            <a:noFill/>
          </a:ln>
        </p:spPr>
      </p:pic>
      <p:pic>
        <p:nvPicPr>
          <p:cNvPr id="1233" name="Google Shape;1233;p25"/>
          <p:cNvPicPr preferRelativeResize="0"/>
          <p:nvPr/>
        </p:nvPicPr>
        <p:blipFill rotWithShape="1">
          <a:blip r:embed="rId9">
            <a:alphaModFix/>
          </a:blip>
          <a:srcRect/>
          <a:stretch/>
        </p:blipFill>
        <p:spPr>
          <a:xfrm>
            <a:off x="4326566" y="6009758"/>
            <a:ext cx="2770742" cy="1154530"/>
          </a:xfrm>
          <a:prstGeom prst="rect">
            <a:avLst/>
          </a:prstGeom>
          <a:noFill/>
          <a:ln>
            <a:noFill/>
          </a:ln>
        </p:spPr>
      </p:pic>
      <p:pic>
        <p:nvPicPr>
          <p:cNvPr id="1234" name="Google Shape;1234;p25"/>
          <p:cNvPicPr preferRelativeResize="0"/>
          <p:nvPr/>
        </p:nvPicPr>
        <p:blipFill rotWithShape="1">
          <a:blip r:embed="rId10">
            <a:alphaModFix/>
          </a:blip>
          <a:srcRect/>
          <a:stretch/>
        </p:blipFill>
        <p:spPr>
          <a:xfrm>
            <a:off x="4303311" y="7632858"/>
            <a:ext cx="2770742" cy="105442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26"/>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240" name="Google Shape;1240;p26"/>
          <p:cNvPicPr preferRelativeResize="0"/>
          <p:nvPr/>
        </p:nvPicPr>
        <p:blipFill rotWithShape="1">
          <a:blip r:embed="rId4">
            <a:alphaModFix/>
          </a:blip>
          <a:srcRect t="51431"/>
          <a:stretch/>
        </p:blipFill>
        <p:spPr>
          <a:xfrm>
            <a:off x="0" y="2781646"/>
            <a:ext cx="2232223" cy="2726457"/>
          </a:xfrm>
          <a:prstGeom prst="rect">
            <a:avLst/>
          </a:prstGeom>
          <a:noFill/>
          <a:ln>
            <a:noFill/>
          </a:ln>
        </p:spPr>
      </p:pic>
      <p:sp>
        <p:nvSpPr>
          <p:cNvPr id="1241" name="Google Shape;1241;p26"/>
          <p:cNvSpPr txBox="1"/>
          <p:nvPr/>
        </p:nvSpPr>
        <p:spPr>
          <a:xfrm>
            <a:off x="-3666" y="741756"/>
            <a:ext cx="22315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sp>
        <p:nvSpPr>
          <p:cNvPr id="1242" name="Google Shape;1242;p26"/>
          <p:cNvSpPr/>
          <p:nvPr/>
        </p:nvSpPr>
        <p:spPr>
          <a:xfrm>
            <a:off x="2274078" y="2304207"/>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4 acumulado de 2023. </a:t>
            </a:r>
            <a:endParaRPr sz="1100">
              <a:solidFill>
                <a:schemeClr val="dk1"/>
              </a:solidFill>
              <a:latin typeface="Arial Narrow"/>
              <a:ea typeface="Arial Narrow"/>
              <a:cs typeface="Arial Narrow"/>
              <a:sym typeface="Arial Narrow"/>
            </a:endParaRPr>
          </a:p>
        </p:txBody>
      </p:sp>
      <p:grpSp>
        <p:nvGrpSpPr>
          <p:cNvPr id="1243" name="Google Shape;1243;p26"/>
          <p:cNvGrpSpPr/>
          <p:nvPr/>
        </p:nvGrpSpPr>
        <p:grpSpPr>
          <a:xfrm>
            <a:off x="179214" y="4211960"/>
            <a:ext cx="1892650" cy="488476"/>
            <a:chOff x="2397524" y="3379972"/>
            <a:chExt cx="4508500" cy="904875"/>
          </a:xfrm>
        </p:grpSpPr>
        <p:pic>
          <p:nvPicPr>
            <p:cNvPr id="1244" name="Google Shape;1244;p26"/>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45" name="Google Shape;1245;p26"/>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7.910</a:t>
              </a:r>
              <a:endParaRPr sz="1400" b="1">
                <a:solidFill>
                  <a:schemeClr val="dk1"/>
                </a:solidFill>
                <a:latin typeface="Arial Narrow"/>
                <a:ea typeface="Arial Narrow"/>
                <a:cs typeface="Arial Narrow"/>
                <a:sym typeface="Arial Narrow"/>
              </a:endParaRPr>
            </a:p>
          </p:txBody>
        </p:sp>
      </p:grpSp>
      <p:sp>
        <p:nvSpPr>
          <p:cNvPr id="1246" name="Google Shape;1246;p26"/>
          <p:cNvSpPr txBox="1"/>
          <p:nvPr/>
        </p:nvSpPr>
        <p:spPr>
          <a:xfrm>
            <a:off x="-34895" y="4708900"/>
            <a:ext cx="224333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1,7% (8.044 casos)</a:t>
            </a:r>
            <a:endParaRPr sz="1200" b="1">
              <a:solidFill>
                <a:schemeClr val="dk1"/>
              </a:solidFill>
              <a:latin typeface="Arial Narrow"/>
              <a:ea typeface="Arial Narrow"/>
              <a:cs typeface="Arial Narrow"/>
              <a:sym typeface="Arial Narrow"/>
            </a:endParaRPr>
          </a:p>
        </p:txBody>
      </p:sp>
      <p:sp>
        <p:nvSpPr>
          <p:cNvPr id="1247" name="Google Shape;1247;p26"/>
          <p:cNvSpPr/>
          <p:nvPr/>
        </p:nvSpPr>
        <p:spPr>
          <a:xfrm>
            <a:off x="2230463" y="496477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4 acumulado.</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 Años  2022-2023. </a:t>
            </a:r>
            <a:endParaRPr sz="1100">
              <a:solidFill>
                <a:schemeClr val="dk1"/>
              </a:solidFill>
              <a:latin typeface="Arial Narrow"/>
              <a:ea typeface="Arial Narrow"/>
              <a:cs typeface="Arial Narrow"/>
              <a:sym typeface="Arial Narrow"/>
            </a:endParaRPr>
          </a:p>
        </p:txBody>
      </p:sp>
      <p:grpSp>
        <p:nvGrpSpPr>
          <p:cNvPr id="1248" name="Google Shape;1248;p26"/>
          <p:cNvGrpSpPr/>
          <p:nvPr/>
        </p:nvGrpSpPr>
        <p:grpSpPr>
          <a:xfrm>
            <a:off x="2448322" y="74775"/>
            <a:ext cx="3446504" cy="276999"/>
            <a:chOff x="2448322" y="74775"/>
            <a:chExt cx="3446504" cy="276999"/>
          </a:xfrm>
        </p:grpSpPr>
        <p:sp>
          <p:nvSpPr>
            <p:cNvPr id="1249" name="Google Shape;1249;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0" name="Google Shape;1250;p26"/>
            <p:cNvCxnSpPr>
              <a:stCxn id="124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1" name="Google Shape;1251;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52" name="Google Shape;1252;p26"/>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53" name="Google Shape;1253;p26"/>
          <p:cNvGrpSpPr/>
          <p:nvPr/>
        </p:nvGrpSpPr>
        <p:grpSpPr>
          <a:xfrm>
            <a:off x="277404" y="5621632"/>
            <a:ext cx="3446504" cy="276999"/>
            <a:chOff x="2448322" y="74775"/>
            <a:chExt cx="3446504" cy="276999"/>
          </a:xfrm>
        </p:grpSpPr>
        <p:sp>
          <p:nvSpPr>
            <p:cNvPr id="1254" name="Google Shape;1254;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5" name="Google Shape;1255;p26"/>
            <p:cNvCxnSpPr>
              <a:stCxn id="12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56" name="Google Shape;1256;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57" name="Google Shape;1257;p26"/>
          <p:cNvGrpSpPr/>
          <p:nvPr/>
        </p:nvGrpSpPr>
        <p:grpSpPr>
          <a:xfrm>
            <a:off x="4752578" y="5635532"/>
            <a:ext cx="3446504" cy="276999"/>
            <a:chOff x="2448322" y="74775"/>
            <a:chExt cx="3446504" cy="276999"/>
          </a:xfrm>
        </p:grpSpPr>
        <p:sp>
          <p:nvSpPr>
            <p:cNvPr id="1258" name="Google Shape;1258;p2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59" name="Google Shape;1259;p26"/>
            <p:cNvCxnSpPr>
              <a:stCxn id="125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60" name="Google Shape;1260;p2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61" name="Google Shape;1261;p26"/>
          <p:cNvSpPr/>
          <p:nvPr/>
        </p:nvSpPr>
        <p:spPr>
          <a:xfrm>
            <a:off x="50069" y="8119764"/>
            <a:ext cx="41264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en hospitalización. Medellín, a Periodo epidemiológico 4 acumulado de 2023</a:t>
            </a:r>
            <a:endParaRPr sz="1050">
              <a:solidFill>
                <a:schemeClr val="dk1"/>
              </a:solidFill>
              <a:latin typeface="Arial Narrow"/>
              <a:ea typeface="Arial Narrow"/>
              <a:cs typeface="Arial Narrow"/>
              <a:sym typeface="Arial Narrow"/>
            </a:endParaRPr>
          </a:p>
        </p:txBody>
      </p:sp>
      <p:sp>
        <p:nvSpPr>
          <p:cNvPr id="1262" name="Google Shape;1262;p2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26</a:t>
            </a:r>
            <a:endParaRPr sz="1050" b="1">
              <a:solidFill>
                <a:schemeClr val="dk1"/>
              </a:solidFill>
              <a:latin typeface="Arial Narrow"/>
              <a:ea typeface="Arial Narrow"/>
              <a:cs typeface="Arial Narrow"/>
              <a:sym typeface="Arial Narrow"/>
            </a:endParaRPr>
          </a:p>
        </p:txBody>
      </p:sp>
      <p:sp>
        <p:nvSpPr>
          <p:cNvPr id="1263" name="Google Shape;1263;p26"/>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 Infección respiratoria aguda IRA</a:t>
            </a:r>
            <a:endParaRPr/>
          </a:p>
        </p:txBody>
      </p:sp>
      <p:sp>
        <p:nvSpPr>
          <p:cNvPr id="1264" name="Google Shape;1264;p26"/>
          <p:cNvSpPr/>
          <p:nvPr/>
        </p:nvSpPr>
        <p:spPr>
          <a:xfrm>
            <a:off x="298067" y="2452420"/>
            <a:ext cx="15744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a:t>
            </a:r>
            <a:endParaRPr/>
          </a:p>
        </p:txBody>
      </p:sp>
      <p:sp>
        <p:nvSpPr>
          <p:cNvPr id="1265" name="Google Shape;1265;p26"/>
          <p:cNvSpPr/>
          <p:nvPr/>
        </p:nvSpPr>
        <p:spPr>
          <a:xfrm>
            <a:off x="4206941" y="8152800"/>
            <a:ext cx="2799703" cy="6617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Proporción  de pacientes con IRA  hospitalizados en sala general por grupos de edad, a Periodo epidemiológico 4  acumulado, 2023</a:t>
            </a:r>
            <a:endParaRPr sz="1000">
              <a:solidFill>
                <a:schemeClr val="dk1"/>
              </a:solidFill>
              <a:latin typeface="Arial Narrow"/>
              <a:ea typeface="Arial Narrow"/>
              <a:cs typeface="Arial Narrow"/>
              <a:sym typeface="Arial Narrow"/>
            </a:endParaRPr>
          </a:p>
        </p:txBody>
      </p:sp>
      <p:pic>
        <p:nvPicPr>
          <p:cNvPr id="1266" name="Google Shape;1266;p26"/>
          <p:cNvPicPr preferRelativeResize="0"/>
          <p:nvPr/>
        </p:nvPicPr>
        <p:blipFill rotWithShape="1">
          <a:blip r:embed="rId6">
            <a:alphaModFix/>
          </a:blip>
          <a:srcRect/>
          <a:stretch/>
        </p:blipFill>
        <p:spPr>
          <a:xfrm>
            <a:off x="2279460" y="2825172"/>
            <a:ext cx="4746967" cy="2034860"/>
          </a:xfrm>
          <a:prstGeom prst="rect">
            <a:avLst/>
          </a:prstGeom>
          <a:noFill/>
          <a:ln>
            <a:noFill/>
          </a:ln>
        </p:spPr>
      </p:pic>
      <p:pic>
        <p:nvPicPr>
          <p:cNvPr id="1267" name="Google Shape;1267;p26"/>
          <p:cNvPicPr preferRelativeResize="0"/>
          <p:nvPr/>
        </p:nvPicPr>
        <p:blipFill rotWithShape="1">
          <a:blip r:embed="rId7">
            <a:alphaModFix/>
          </a:blip>
          <a:srcRect/>
          <a:stretch/>
        </p:blipFill>
        <p:spPr>
          <a:xfrm>
            <a:off x="2365688" y="366465"/>
            <a:ext cx="4640956" cy="1937742"/>
          </a:xfrm>
          <a:prstGeom prst="rect">
            <a:avLst/>
          </a:prstGeom>
          <a:noFill/>
          <a:ln>
            <a:noFill/>
          </a:ln>
        </p:spPr>
      </p:pic>
      <p:pic>
        <p:nvPicPr>
          <p:cNvPr id="1268" name="Google Shape;1268;p26"/>
          <p:cNvPicPr preferRelativeResize="0"/>
          <p:nvPr/>
        </p:nvPicPr>
        <p:blipFill rotWithShape="1">
          <a:blip r:embed="rId8">
            <a:alphaModFix/>
          </a:blip>
          <a:srcRect/>
          <a:stretch/>
        </p:blipFill>
        <p:spPr>
          <a:xfrm>
            <a:off x="152945" y="6113854"/>
            <a:ext cx="4023569" cy="1919125"/>
          </a:xfrm>
          <a:prstGeom prst="rect">
            <a:avLst/>
          </a:prstGeom>
          <a:noFill/>
          <a:ln>
            <a:noFill/>
          </a:ln>
        </p:spPr>
      </p:pic>
      <p:pic>
        <p:nvPicPr>
          <p:cNvPr id="1269" name="Google Shape;1269;p26"/>
          <p:cNvPicPr preferRelativeResize="0"/>
          <p:nvPr/>
        </p:nvPicPr>
        <p:blipFill rotWithShape="1">
          <a:blip r:embed="rId9">
            <a:alphaModFix/>
          </a:blip>
          <a:srcRect/>
          <a:stretch/>
        </p:blipFill>
        <p:spPr>
          <a:xfrm>
            <a:off x="4274906" y="6113854"/>
            <a:ext cx="2781381" cy="20059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27"/>
          <p:cNvPicPr preferRelativeResize="0"/>
          <p:nvPr/>
        </p:nvPicPr>
        <p:blipFill rotWithShape="1">
          <a:blip r:embed="rId3">
            <a:alphaModFix/>
          </a:blip>
          <a:srcRect t="4235"/>
          <a:stretch/>
        </p:blipFill>
        <p:spPr>
          <a:xfrm>
            <a:off x="3790" y="10387"/>
            <a:ext cx="2214563" cy="2792664"/>
          </a:xfrm>
          <a:prstGeom prst="rect">
            <a:avLst/>
          </a:prstGeom>
          <a:noFill/>
          <a:ln>
            <a:noFill/>
          </a:ln>
        </p:spPr>
      </p:pic>
      <p:pic>
        <p:nvPicPr>
          <p:cNvPr id="1275" name="Google Shape;1275;p27"/>
          <p:cNvPicPr preferRelativeResize="0"/>
          <p:nvPr/>
        </p:nvPicPr>
        <p:blipFill rotWithShape="1">
          <a:blip r:embed="rId4">
            <a:alphaModFix/>
          </a:blip>
          <a:srcRect t="51431"/>
          <a:stretch/>
        </p:blipFill>
        <p:spPr>
          <a:xfrm>
            <a:off x="50" y="2805169"/>
            <a:ext cx="2232223" cy="2685972"/>
          </a:xfrm>
          <a:prstGeom prst="rect">
            <a:avLst/>
          </a:prstGeom>
          <a:noFill/>
          <a:ln>
            <a:noFill/>
          </a:ln>
        </p:spPr>
      </p:pic>
      <p:sp>
        <p:nvSpPr>
          <p:cNvPr id="1276" name="Google Shape;1276;p27"/>
          <p:cNvSpPr txBox="1"/>
          <p:nvPr/>
        </p:nvSpPr>
        <p:spPr>
          <a:xfrm>
            <a:off x="-65136" y="741756"/>
            <a:ext cx="2304256"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sp>
        <p:nvSpPr>
          <p:cNvPr id="1277" name="Google Shape;1277;p27"/>
          <p:cNvSpPr/>
          <p:nvPr/>
        </p:nvSpPr>
        <p:spPr>
          <a:xfrm>
            <a:off x="2274078" y="2317855"/>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IRA -UCI. Medellín, a Periodo epidemiológico 4 acumulado de 2023 </a:t>
            </a:r>
            <a:endParaRPr sz="1100">
              <a:solidFill>
                <a:schemeClr val="dk1"/>
              </a:solidFill>
              <a:latin typeface="Arial Narrow"/>
              <a:ea typeface="Arial Narrow"/>
              <a:cs typeface="Arial Narrow"/>
              <a:sym typeface="Arial Narrow"/>
            </a:endParaRPr>
          </a:p>
        </p:txBody>
      </p:sp>
      <p:grpSp>
        <p:nvGrpSpPr>
          <p:cNvPr id="1278" name="Google Shape;1278;p27"/>
          <p:cNvGrpSpPr/>
          <p:nvPr/>
        </p:nvGrpSpPr>
        <p:grpSpPr>
          <a:xfrm>
            <a:off x="191132" y="4211534"/>
            <a:ext cx="1892650" cy="488476"/>
            <a:chOff x="2397524" y="3379972"/>
            <a:chExt cx="4508500" cy="904875"/>
          </a:xfrm>
        </p:grpSpPr>
        <p:pic>
          <p:nvPicPr>
            <p:cNvPr id="1279" name="Google Shape;1279;p2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280" name="Google Shape;1280;p27"/>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1.071</a:t>
              </a:r>
              <a:endParaRPr sz="1400" b="1">
                <a:solidFill>
                  <a:schemeClr val="dk1"/>
                </a:solidFill>
                <a:latin typeface="Arial Narrow"/>
                <a:ea typeface="Arial Narrow"/>
                <a:cs typeface="Arial Narrow"/>
                <a:sym typeface="Arial Narrow"/>
              </a:endParaRPr>
            </a:p>
          </p:txBody>
        </p:sp>
      </p:grpSp>
      <p:sp>
        <p:nvSpPr>
          <p:cNvPr id="1281" name="Google Shape;1281;p27"/>
          <p:cNvSpPr txBox="1"/>
          <p:nvPr/>
        </p:nvSpPr>
        <p:spPr>
          <a:xfrm>
            <a:off x="0" y="4724560"/>
            <a:ext cx="218073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55%. (1.663 casos)</a:t>
            </a:r>
            <a:endParaRPr sz="1200" b="1">
              <a:solidFill>
                <a:schemeClr val="dk1"/>
              </a:solidFill>
              <a:latin typeface="Arial Narrow"/>
              <a:ea typeface="Arial Narrow"/>
              <a:cs typeface="Arial Narrow"/>
              <a:sym typeface="Arial Narrow"/>
            </a:endParaRPr>
          </a:p>
        </p:txBody>
      </p:sp>
      <p:sp>
        <p:nvSpPr>
          <p:cNvPr id="1282" name="Google Shape;1282;p27"/>
          <p:cNvSpPr/>
          <p:nvPr/>
        </p:nvSpPr>
        <p:spPr>
          <a:xfrm>
            <a:off x="2295483" y="4912876"/>
            <a:ext cx="4946011"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4 acumulado  Años 2022-2023</a:t>
            </a:r>
            <a:endParaRPr sz="1100">
              <a:solidFill>
                <a:schemeClr val="dk1"/>
              </a:solidFill>
              <a:latin typeface="Arial Narrow"/>
              <a:ea typeface="Arial Narrow"/>
              <a:cs typeface="Arial Narrow"/>
              <a:sym typeface="Arial Narrow"/>
            </a:endParaRPr>
          </a:p>
        </p:txBody>
      </p:sp>
      <p:grpSp>
        <p:nvGrpSpPr>
          <p:cNvPr id="1283" name="Google Shape;1283;p27"/>
          <p:cNvGrpSpPr/>
          <p:nvPr/>
        </p:nvGrpSpPr>
        <p:grpSpPr>
          <a:xfrm>
            <a:off x="2448322" y="74775"/>
            <a:ext cx="3446504" cy="276999"/>
            <a:chOff x="2448322" y="74775"/>
            <a:chExt cx="3446504" cy="276999"/>
          </a:xfrm>
        </p:grpSpPr>
        <p:sp>
          <p:nvSpPr>
            <p:cNvPr id="1284" name="Google Shape;1284;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85" name="Google Shape;1285;p27"/>
            <p:cNvCxnSpPr>
              <a:stCxn id="128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86" name="Google Shape;1286;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287" name="Google Shape;1287;p2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288" name="Google Shape;1288;p27"/>
          <p:cNvGrpSpPr/>
          <p:nvPr/>
        </p:nvGrpSpPr>
        <p:grpSpPr>
          <a:xfrm>
            <a:off x="277404" y="5621632"/>
            <a:ext cx="3446504" cy="276999"/>
            <a:chOff x="2448322" y="74775"/>
            <a:chExt cx="3446504" cy="276999"/>
          </a:xfrm>
        </p:grpSpPr>
        <p:sp>
          <p:nvSpPr>
            <p:cNvPr id="1289" name="Google Shape;1289;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0" name="Google Shape;1290;p27"/>
            <p:cNvCxnSpPr>
              <a:stCxn id="128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1" name="Google Shape;1291;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1292" name="Google Shape;1292;p27"/>
          <p:cNvGrpSpPr/>
          <p:nvPr/>
        </p:nvGrpSpPr>
        <p:grpSpPr>
          <a:xfrm>
            <a:off x="4752578" y="5635532"/>
            <a:ext cx="3446504" cy="276999"/>
            <a:chOff x="2448322" y="74775"/>
            <a:chExt cx="3446504" cy="276999"/>
          </a:xfrm>
        </p:grpSpPr>
        <p:sp>
          <p:nvSpPr>
            <p:cNvPr id="1293" name="Google Shape;1293;p2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294" name="Google Shape;1294;p27"/>
            <p:cNvCxnSpPr>
              <a:stCxn id="129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295" name="Google Shape;1295;p2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296" name="Google Shape;1296;p27"/>
          <p:cNvSpPr/>
          <p:nvPr/>
        </p:nvSpPr>
        <p:spPr>
          <a:xfrm>
            <a:off x="1936" y="8348750"/>
            <a:ext cx="4357592" cy="538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4 acumulado de 2023. </a:t>
            </a:r>
            <a:endParaRPr sz="1000">
              <a:solidFill>
                <a:schemeClr val="dk1"/>
              </a:solidFill>
              <a:latin typeface="Arial Narrow"/>
              <a:ea typeface="Arial Narrow"/>
              <a:cs typeface="Arial Narrow"/>
              <a:sym typeface="Arial Narrow"/>
            </a:endParaRPr>
          </a:p>
        </p:txBody>
      </p:sp>
      <p:sp>
        <p:nvSpPr>
          <p:cNvPr id="1297" name="Google Shape;1297;p2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Pág..27 </a:t>
            </a:r>
            <a:endParaRPr sz="1050" b="1">
              <a:solidFill>
                <a:schemeClr val="dk1"/>
              </a:solidFill>
              <a:latin typeface="Arial Narrow"/>
              <a:ea typeface="Arial Narrow"/>
              <a:cs typeface="Arial Narrow"/>
              <a:sym typeface="Arial Narrow"/>
            </a:endParaRPr>
          </a:p>
        </p:txBody>
      </p:sp>
      <p:sp>
        <p:nvSpPr>
          <p:cNvPr id="1298" name="Google Shape;1298;p27"/>
          <p:cNvSpPr txBox="1">
            <a:spLocks noGrp="1"/>
          </p:cNvSpPr>
          <p:nvPr>
            <p:ph type="ctrTitle"/>
          </p:nvPr>
        </p:nvSpPr>
        <p:spPr>
          <a:xfrm>
            <a:off x="85115" y="-79012"/>
            <a:ext cx="2075175" cy="92333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Infección respiratoria aguda IRA</a:t>
            </a:r>
            <a:endParaRPr/>
          </a:p>
        </p:txBody>
      </p:sp>
      <p:sp>
        <p:nvSpPr>
          <p:cNvPr id="1299" name="Google Shape;1299;p27"/>
          <p:cNvSpPr/>
          <p:nvPr/>
        </p:nvSpPr>
        <p:spPr>
          <a:xfrm>
            <a:off x="-1695" y="2452420"/>
            <a:ext cx="21739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Hospitalizados en UCI</a:t>
            </a:r>
            <a:endParaRPr/>
          </a:p>
        </p:txBody>
      </p:sp>
      <p:sp>
        <p:nvSpPr>
          <p:cNvPr id="1300" name="Google Shape;1300;p27"/>
          <p:cNvSpPr/>
          <p:nvPr/>
        </p:nvSpPr>
        <p:spPr>
          <a:xfrm>
            <a:off x="4256423" y="8310277"/>
            <a:ext cx="2824952" cy="61555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4 acumulado de 2023</a:t>
            </a:r>
            <a:endParaRPr sz="900">
              <a:solidFill>
                <a:schemeClr val="dk1"/>
              </a:solidFill>
              <a:latin typeface="Arial Narrow"/>
              <a:ea typeface="Arial Narrow"/>
              <a:cs typeface="Arial Narrow"/>
              <a:sym typeface="Arial Narrow"/>
            </a:endParaRPr>
          </a:p>
        </p:txBody>
      </p:sp>
      <p:pic>
        <p:nvPicPr>
          <p:cNvPr id="1301" name="Google Shape;1301;p27"/>
          <p:cNvPicPr preferRelativeResize="0"/>
          <p:nvPr/>
        </p:nvPicPr>
        <p:blipFill rotWithShape="1">
          <a:blip r:embed="rId6">
            <a:alphaModFix/>
          </a:blip>
          <a:srcRect/>
          <a:stretch/>
        </p:blipFill>
        <p:spPr>
          <a:xfrm>
            <a:off x="2274078" y="2805169"/>
            <a:ext cx="4807297" cy="2107707"/>
          </a:xfrm>
          <a:prstGeom prst="rect">
            <a:avLst/>
          </a:prstGeom>
          <a:noFill/>
          <a:ln>
            <a:noFill/>
          </a:ln>
        </p:spPr>
      </p:pic>
      <p:pic>
        <p:nvPicPr>
          <p:cNvPr id="1302" name="Google Shape;1302;p27"/>
          <p:cNvPicPr preferRelativeResize="0"/>
          <p:nvPr/>
        </p:nvPicPr>
        <p:blipFill rotWithShape="1">
          <a:blip r:embed="rId7">
            <a:alphaModFix/>
          </a:blip>
          <a:srcRect/>
          <a:stretch/>
        </p:blipFill>
        <p:spPr>
          <a:xfrm>
            <a:off x="2448321" y="367522"/>
            <a:ext cx="4633053" cy="1950333"/>
          </a:xfrm>
          <a:prstGeom prst="rect">
            <a:avLst/>
          </a:prstGeom>
          <a:noFill/>
          <a:ln>
            <a:noFill/>
          </a:ln>
        </p:spPr>
      </p:pic>
      <p:pic>
        <p:nvPicPr>
          <p:cNvPr id="1303" name="Google Shape;1303;p27"/>
          <p:cNvPicPr preferRelativeResize="0"/>
          <p:nvPr/>
        </p:nvPicPr>
        <p:blipFill rotWithShape="1">
          <a:blip r:embed="rId8">
            <a:alphaModFix/>
          </a:blip>
          <a:srcRect/>
          <a:stretch/>
        </p:blipFill>
        <p:spPr>
          <a:xfrm>
            <a:off x="37204" y="6014381"/>
            <a:ext cx="4219220" cy="2295895"/>
          </a:xfrm>
          <a:prstGeom prst="rect">
            <a:avLst/>
          </a:prstGeom>
          <a:noFill/>
          <a:ln>
            <a:noFill/>
          </a:ln>
        </p:spPr>
      </p:pic>
      <p:pic>
        <p:nvPicPr>
          <p:cNvPr id="1304" name="Google Shape;1304;p27"/>
          <p:cNvPicPr preferRelativeResize="0"/>
          <p:nvPr/>
        </p:nvPicPr>
        <p:blipFill rotWithShape="1">
          <a:blip r:embed="rId9">
            <a:alphaModFix/>
          </a:blip>
          <a:srcRect/>
          <a:stretch/>
        </p:blipFill>
        <p:spPr>
          <a:xfrm>
            <a:off x="4256425" y="6159078"/>
            <a:ext cx="2944474" cy="2151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Google Shape;1309;p28"/>
          <p:cNvPicPr preferRelativeResize="0"/>
          <p:nvPr/>
        </p:nvPicPr>
        <p:blipFill rotWithShape="1">
          <a:blip r:embed="rId3">
            <a:alphaModFix/>
          </a:blip>
          <a:srcRect t="4235"/>
          <a:stretch/>
        </p:blipFill>
        <p:spPr>
          <a:xfrm>
            <a:off x="24338" y="-41475"/>
            <a:ext cx="2214563" cy="2792664"/>
          </a:xfrm>
          <a:prstGeom prst="rect">
            <a:avLst/>
          </a:prstGeom>
          <a:noFill/>
          <a:ln>
            <a:noFill/>
          </a:ln>
        </p:spPr>
      </p:pic>
      <p:pic>
        <p:nvPicPr>
          <p:cNvPr id="1310" name="Google Shape;1310;p28"/>
          <p:cNvPicPr preferRelativeResize="0"/>
          <p:nvPr/>
        </p:nvPicPr>
        <p:blipFill rotWithShape="1">
          <a:blip r:embed="rId4">
            <a:alphaModFix/>
          </a:blip>
          <a:srcRect t="51431"/>
          <a:stretch/>
        </p:blipFill>
        <p:spPr>
          <a:xfrm>
            <a:off x="0" y="2751189"/>
            <a:ext cx="2232223" cy="2739952"/>
          </a:xfrm>
          <a:prstGeom prst="rect">
            <a:avLst/>
          </a:prstGeom>
          <a:noFill/>
          <a:ln>
            <a:noFill/>
          </a:ln>
        </p:spPr>
      </p:pic>
      <p:sp>
        <p:nvSpPr>
          <p:cNvPr id="1311" name="Google Shape;1311;p28"/>
          <p:cNvSpPr txBox="1"/>
          <p:nvPr/>
        </p:nvSpPr>
        <p:spPr>
          <a:xfrm>
            <a:off x="-46293" y="741756"/>
            <a:ext cx="220658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4-2023</a:t>
            </a:r>
            <a:endParaRPr sz="1200" b="1">
              <a:solidFill>
                <a:schemeClr val="dk1"/>
              </a:solidFill>
              <a:latin typeface="Arial Narrow"/>
              <a:ea typeface="Arial Narrow"/>
              <a:cs typeface="Arial Narrow"/>
              <a:sym typeface="Arial Narrow"/>
            </a:endParaRPr>
          </a:p>
        </p:txBody>
      </p:sp>
      <p:grpSp>
        <p:nvGrpSpPr>
          <p:cNvPr id="1312" name="Google Shape;1312;p28"/>
          <p:cNvGrpSpPr/>
          <p:nvPr/>
        </p:nvGrpSpPr>
        <p:grpSpPr>
          <a:xfrm>
            <a:off x="72058" y="4067944"/>
            <a:ext cx="2071864" cy="635617"/>
            <a:chOff x="2397524" y="3379972"/>
            <a:chExt cx="4508500" cy="904875"/>
          </a:xfrm>
        </p:grpSpPr>
        <p:pic>
          <p:nvPicPr>
            <p:cNvPr id="1313" name="Google Shape;1313;p2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14" name="Google Shape;1314;p28"/>
            <p:cNvSpPr txBox="1"/>
            <p:nvPr/>
          </p:nvSpPr>
          <p:spPr>
            <a:xfrm>
              <a:off x="3317545" y="3519038"/>
              <a:ext cx="1593561" cy="4819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245</a:t>
              </a:r>
              <a:endParaRPr sz="1600" b="1">
                <a:solidFill>
                  <a:schemeClr val="dk1"/>
                </a:solidFill>
                <a:latin typeface="Arial Narrow"/>
                <a:ea typeface="Arial Narrow"/>
                <a:cs typeface="Arial Narrow"/>
                <a:sym typeface="Arial Narrow"/>
              </a:endParaRPr>
            </a:p>
          </p:txBody>
        </p:sp>
      </p:grpSp>
      <p:sp>
        <p:nvSpPr>
          <p:cNvPr id="1315" name="Google Shape;1315;p28"/>
          <p:cNvSpPr/>
          <p:nvPr/>
        </p:nvSpPr>
        <p:spPr>
          <a:xfrm>
            <a:off x="2263759" y="2751189"/>
            <a:ext cx="4946011"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a Periodo epidemiológico 4 acumulado, 2023</a:t>
            </a:r>
            <a:endParaRPr sz="11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100">
              <a:solidFill>
                <a:schemeClr val="dk1"/>
              </a:solidFill>
              <a:latin typeface="Arial Narrow"/>
              <a:ea typeface="Arial Narrow"/>
              <a:cs typeface="Arial Narrow"/>
              <a:sym typeface="Arial Narrow"/>
            </a:endParaRPr>
          </a:p>
        </p:txBody>
      </p:sp>
      <p:grpSp>
        <p:nvGrpSpPr>
          <p:cNvPr id="1316" name="Google Shape;1316;p28"/>
          <p:cNvGrpSpPr/>
          <p:nvPr/>
        </p:nvGrpSpPr>
        <p:grpSpPr>
          <a:xfrm>
            <a:off x="2448322" y="74775"/>
            <a:ext cx="3446504" cy="276999"/>
            <a:chOff x="2448322" y="74775"/>
            <a:chExt cx="3446504" cy="276999"/>
          </a:xfrm>
        </p:grpSpPr>
        <p:sp>
          <p:nvSpPr>
            <p:cNvPr id="1317" name="Google Shape;1317;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18" name="Google Shape;1318;p28"/>
            <p:cNvCxnSpPr>
              <a:stCxn id="131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19" name="Google Shape;1319;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20" name="Google Shape;1320;p28"/>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21" name="Google Shape;1321;p28"/>
          <p:cNvGrpSpPr/>
          <p:nvPr/>
        </p:nvGrpSpPr>
        <p:grpSpPr>
          <a:xfrm>
            <a:off x="277404" y="5621632"/>
            <a:ext cx="3446504" cy="276999"/>
            <a:chOff x="2448322" y="74775"/>
            <a:chExt cx="3446504" cy="276999"/>
          </a:xfrm>
        </p:grpSpPr>
        <p:sp>
          <p:nvSpPr>
            <p:cNvPr id="1322" name="Google Shape;1322;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23" name="Google Shape;1323;p28"/>
            <p:cNvCxnSpPr>
              <a:stCxn id="132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24" name="Google Shape;1324;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a:p>
          </p:txBody>
        </p:sp>
      </p:grpSp>
      <p:sp>
        <p:nvSpPr>
          <p:cNvPr id="1325" name="Google Shape;1325;p2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Pág..28 </a:t>
            </a:r>
            <a:endParaRPr sz="1050" b="1">
              <a:solidFill>
                <a:schemeClr val="dk1"/>
              </a:solidFill>
              <a:latin typeface="Arial Narrow"/>
              <a:ea typeface="Arial Narrow"/>
              <a:cs typeface="Arial Narrow"/>
              <a:sym typeface="Arial Narrow"/>
            </a:endParaRPr>
          </a:p>
        </p:txBody>
      </p:sp>
      <p:sp>
        <p:nvSpPr>
          <p:cNvPr id="1326" name="Google Shape;1326;p28"/>
          <p:cNvSpPr txBox="1">
            <a:spLocks noGrp="1"/>
          </p:cNvSpPr>
          <p:nvPr>
            <p:ph type="ctrTitle"/>
          </p:nvPr>
        </p:nvSpPr>
        <p:spPr>
          <a:xfrm>
            <a:off x="85115" y="-94400"/>
            <a:ext cx="2075175" cy="95410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ESI – IRAG Centinela</a:t>
            </a:r>
            <a:endParaRPr/>
          </a:p>
        </p:txBody>
      </p:sp>
      <p:sp>
        <p:nvSpPr>
          <p:cNvPr id="1327" name="Google Shape;1327;p28"/>
          <p:cNvSpPr txBox="1"/>
          <p:nvPr/>
        </p:nvSpPr>
        <p:spPr>
          <a:xfrm>
            <a:off x="113975" y="4716016"/>
            <a:ext cx="201607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19%</a:t>
            </a:r>
            <a:endParaRPr sz="1200" b="1">
              <a:solidFill>
                <a:schemeClr val="dk1"/>
              </a:solidFill>
              <a:latin typeface="Arial Narrow"/>
              <a:ea typeface="Arial Narrow"/>
              <a:cs typeface="Arial Narrow"/>
              <a:sym typeface="Arial Narrow"/>
            </a:endParaRPr>
          </a:p>
        </p:txBody>
      </p:sp>
      <p:pic>
        <p:nvPicPr>
          <p:cNvPr id="1328" name="Google Shape;1328;p28"/>
          <p:cNvPicPr preferRelativeResize="0"/>
          <p:nvPr/>
        </p:nvPicPr>
        <p:blipFill rotWithShape="1">
          <a:blip r:embed="rId6">
            <a:alphaModFix/>
          </a:blip>
          <a:srcRect/>
          <a:stretch/>
        </p:blipFill>
        <p:spPr>
          <a:xfrm>
            <a:off x="72058" y="6382190"/>
            <a:ext cx="1089717" cy="904875"/>
          </a:xfrm>
          <a:prstGeom prst="rect">
            <a:avLst/>
          </a:prstGeom>
          <a:noFill/>
          <a:ln>
            <a:noFill/>
          </a:ln>
        </p:spPr>
      </p:pic>
      <p:grpSp>
        <p:nvGrpSpPr>
          <p:cNvPr id="1329" name="Google Shape;1329;p28"/>
          <p:cNvGrpSpPr/>
          <p:nvPr/>
        </p:nvGrpSpPr>
        <p:grpSpPr>
          <a:xfrm>
            <a:off x="1051937" y="6726660"/>
            <a:ext cx="1252369" cy="877901"/>
            <a:chOff x="-36884" y="7072716"/>
            <a:chExt cx="1252369" cy="877901"/>
          </a:xfrm>
        </p:grpSpPr>
        <p:sp>
          <p:nvSpPr>
            <p:cNvPr id="1330" name="Google Shape;1330;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331" name="Google Shape;1331;p28"/>
            <p:cNvSpPr/>
            <p:nvPr/>
          </p:nvSpPr>
          <p:spPr>
            <a:xfrm>
              <a:off x="209546" y="7363321"/>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52%</a:t>
              </a:r>
              <a:endParaRPr sz="1600" b="1">
                <a:solidFill>
                  <a:schemeClr val="dk1"/>
                </a:solidFill>
                <a:latin typeface="Arial Narrow"/>
                <a:ea typeface="Arial Narrow"/>
                <a:cs typeface="Arial Narrow"/>
                <a:sym typeface="Arial Narrow"/>
              </a:endParaRPr>
            </a:p>
          </p:txBody>
        </p:sp>
        <p:sp>
          <p:nvSpPr>
            <p:cNvPr id="1332" name="Google Shape;1332;p2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33" name="Google Shape;1333;p28"/>
          <p:cNvPicPr preferRelativeResize="0"/>
          <p:nvPr/>
        </p:nvPicPr>
        <p:blipFill rotWithShape="1">
          <a:blip r:embed="rId7">
            <a:alphaModFix/>
          </a:blip>
          <a:srcRect t="8462" r="83073" b="1"/>
          <a:stretch/>
        </p:blipFill>
        <p:spPr>
          <a:xfrm>
            <a:off x="1269027" y="6025808"/>
            <a:ext cx="804283" cy="778892"/>
          </a:xfrm>
          <a:prstGeom prst="rect">
            <a:avLst/>
          </a:prstGeom>
          <a:noFill/>
          <a:ln>
            <a:noFill/>
          </a:ln>
        </p:spPr>
      </p:pic>
      <p:grpSp>
        <p:nvGrpSpPr>
          <p:cNvPr id="1334" name="Google Shape;1334;p28"/>
          <p:cNvGrpSpPr/>
          <p:nvPr/>
        </p:nvGrpSpPr>
        <p:grpSpPr>
          <a:xfrm>
            <a:off x="-58310" y="7244599"/>
            <a:ext cx="1241624" cy="1071817"/>
            <a:chOff x="-14122" y="7072716"/>
            <a:chExt cx="1241624" cy="1071817"/>
          </a:xfrm>
        </p:grpSpPr>
        <p:sp>
          <p:nvSpPr>
            <p:cNvPr id="1335" name="Google Shape;1335;p28"/>
            <p:cNvSpPr txBox="1"/>
            <p:nvPr/>
          </p:nvSpPr>
          <p:spPr>
            <a:xfrm>
              <a:off x="-14122" y="7072716"/>
              <a:ext cx="122960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Confirmados por laboratorio</a:t>
              </a:r>
              <a:endParaRPr/>
            </a:p>
          </p:txBody>
        </p:sp>
        <p:sp>
          <p:nvSpPr>
            <p:cNvPr id="1336" name="Google Shape;1336;p28"/>
            <p:cNvSpPr/>
            <p:nvPr/>
          </p:nvSpPr>
          <p:spPr>
            <a:xfrm>
              <a:off x="242917" y="7543341"/>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41,5%</a:t>
              </a:r>
              <a:endParaRPr sz="1600" b="1">
                <a:solidFill>
                  <a:schemeClr val="dk1"/>
                </a:solidFill>
                <a:latin typeface="Arial Narrow"/>
                <a:ea typeface="Arial Narrow"/>
                <a:cs typeface="Arial Narrow"/>
                <a:sym typeface="Arial Narrow"/>
              </a:endParaRPr>
            </a:p>
          </p:txBody>
        </p:sp>
        <p:sp>
          <p:nvSpPr>
            <p:cNvPr id="1337" name="Google Shape;1337;p28"/>
            <p:cNvSpPr txBox="1"/>
            <p:nvPr/>
          </p:nvSpPr>
          <p:spPr>
            <a:xfrm>
              <a:off x="-2105" y="786753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102 Casos</a:t>
              </a:r>
              <a:endParaRPr sz="1200" b="1">
                <a:solidFill>
                  <a:schemeClr val="dk1"/>
                </a:solidFill>
                <a:latin typeface="Arial Narrow"/>
                <a:ea typeface="Arial Narrow"/>
                <a:cs typeface="Arial Narrow"/>
                <a:sym typeface="Arial Narrow"/>
              </a:endParaRPr>
            </a:p>
          </p:txBody>
        </p:sp>
      </p:grpSp>
      <p:pic>
        <p:nvPicPr>
          <p:cNvPr id="1338" name="Google Shape;1338;p28"/>
          <p:cNvPicPr preferRelativeResize="0"/>
          <p:nvPr/>
        </p:nvPicPr>
        <p:blipFill rotWithShape="1">
          <a:blip r:embed="rId7">
            <a:alphaModFix/>
          </a:blip>
          <a:srcRect l="28990" t="5393" r="53580" b="1381"/>
          <a:stretch/>
        </p:blipFill>
        <p:spPr>
          <a:xfrm>
            <a:off x="2124273" y="6025808"/>
            <a:ext cx="828105" cy="793252"/>
          </a:xfrm>
          <a:prstGeom prst="rect">
            <a:avLst/>
          </a:prstGeom>
          <a:noFill/>
          <a:ln>
            <a:noFill/>
          </a:ln>
        </p:spPr>
      </p:pic>
      <p:grpSp>
        <p:nvGrpSpPr>
          <p:cNvPr id="1339" name="Google Shape;1339;p28"/>
          <p:cNvGrpSpPr/>
          <p:nvPr/>
        </p:nvGrpSpPr>
        <p:grpSpPr>
          <a:xfrm>
            <a:off x="1938795" y="6726660"/>
            <a:ext cx="1229607" cy="877901"/>
            <a:chOff x="-14122" y="7072716"/>
            <a:chExt cx="1229607" cy="877901"/>
          </a:xfrm>
        </p:grpSpPr>
        <p:sp>
          <p:nvSpPr>
            <p:cNvPr id="1340" name="Google Shape;1340;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341" name="Google Shape;1341;p28"/>
            <p:cNvSpPr/>
            <p:nvPr/>
          </p:nvSpPr>
          <p:spPr>
            <a:xfrm>
              <a:off x="209546" y="7363321"/>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48%</a:t>
              </a:r>
              <a:endParaRPr sz="1600" b="1">
                <a:solidFill>
                  <a:schemeClr val="dk1"/>
                </a:solidFill>
                <a:latin typeface="Arial Narrow"/>
                <a:ea typeface="Arial Narrow"/>
                <a:cs typeface="Arial Narrow"/>
                <a:sym typeface="Arial Narrow"/>
              </a:endParaRPr>
            </a:p>
          </p:txBody>
        </p:sp>
        <p:sp>
          <p:nvSpPr>
            <p:cNvPr id="1342" name="Google Shape;1342;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343" name="Google Shape;1343;p28"/>
          <p:cNvPicPr preferRelativeResize="0"/>
          <p:nvPr/>
        </p:nvPicPr>
        <p:blipFill rotWithShape="1">
          <a:blip r:embed="rId8">
            <a:alphaModFix/>
          </a:blip>
          <a:srcRect l="13773" r="11756"/>
          <a:stretch/>
        </p:blipFill>
        <p:spPr>
          <a:xfrm>
            <a:off x="2094883" y="7695354"/>
            <a:ext cx="762489" cy="737854"/>
          </a:xfrm>
          <a:prstGeom prst="rect">
            <a:avLst/>
          </a:prstGeom>
          <a:noFill/>
          <a:ln>
            <a:noFill/>
          </a:ln>
        </p:spPr>
      </p:pic>
      <p:pic>
        <p:nvPicPr>
          <p:cNvPr id="1344" name="Google Shape;1344;p28" descr="https://www.comb.cat/Upload/Imatges/2979.JPG"/>
          <p:cNvPicPr preferRelativeResize="0"/>
          <p:nvPr/>
        </p:nvPicPr>
        <p:blipFill rotWithShape="1">
          <a:blip r:embed="rId9">
            <a:alphaModFix/>
          </a:blip>
          <a:srcRect l="20417" t="9029" r="28520" b="12182"/>
          <a:stretch/>
        </p:blipFill>
        <p:spPr>
          <a:xfrm>
            <a:off x="1216367" y="7604561"/>
            <a:ext cx="831338" cy="808094"/>
          </a:xfrm>
          <a:prstGeom prst="rect">
            <a:avLst/>
          </a:prstGeom>
          <a:noFill/>
          <a:ln>
            <a:noFill/>
          </a:ln>
        </p:spPr>
      </p:pic>
      <p:grpSp>
        <p:nvGrpSpPr>
          <p:cNvPr id="1345" name="Google Shape;1345;p28"/>
          <p:cNvGrpSpPr/>
          <p:nvPr/>
        </p:nvGrpSpPr>
        <p:grpSpPr>
          <a:xfrm>
            <a:off x="1034152" y="8322080"/>
            <a:ext cx="1229607" cy="877901"/>
            <a:chOff x="-14122" y="7072716"/>
            <a:chExt cx="1229607" cy="877901"/>
          </a:xfrm>
        </p:grpSpPr>
        <p:sp>
          <p:nvSpPr>
            <p:cNvPr id="1346" name="Google Shape;1346;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&lt; 5 años</a:t>
              </a:r>
              <a:endParaRPr/>
            </a:p>
          </p:txBody>
        </p:sp>
        <p:sp>
          <p:nvSpPr>
            <p:cNvPr id="1347" name="Google Shape;1347;p28"/>
            <p:cNvSpPr/>
            <p:nvPr/>
          </p:nvSpPr>
          <p:spPr>
            <a:xfrm>
              <a:off x="209546" y="7363321"/>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82%</a:t>
              </a:r>
              <a:endParaRPr sz="1600" b="1">
                <a:solidFill>
                  <a:schemeClr val="dk1"/>
                </a:solidFill>
                <a:latin typeface="Arial Narrow"/>
                <a:ea typeface="Arial Narrow"/>
                <a:cs typeface="Arial Narrow"/>
                <a:sym typeface="Arial Narrow"/>
              </a:endParaRPr>
            </a:p>
          </p:txBody>
        </p:sp>
        <p:sp>
          <p:nvSpPr>
            <p:cNvPr id="1348" name="Google Shape;1348;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49" name="Google Shape;1349;p28"/>
          <p:cNvGrpSpPr/>
          <p:nvPr/>
        </p:nvGrpSpPr>
        <p:grpSpPr>
          <a:xfrm>
            <a:off x="1925147" y="8312486"/>
            <a:ext cx="1229607" cy="877901"/>
            <a:chOff x="-14122" y="7072716"/>
            <a:chExt cx="1229607" cy="877901"/>
          </a:xfrm>
        </p:grpSpPr>
        <p:sp>
          <p:nvSpPr>
            <p:cNvPr id="1350" name="Google Shape;1350;p2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&gt; 65 años</a:t>
              </a:r>
              <a:endParaRPr/>
            </a:p>
          </p:txBody>
        </p:sp>
        <p:sp>
          <p:nvSpPr>
            <p:cNvPr id="1351" name="Google Shape;1351;p28"/>
            <p:cNvSpPr/>
            <p:nvPr/>
          </p:nvSpPr>
          <p:spPr>
            <a:xfrm>
              <a:off x="209546"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a:t>
              </a:r>
              <a:endParaRPr sz="1600" b="1">
                <a:solidFill>
                  <a:schemeClr val="dk1"/>
                </a:solidFill>
                <a:latin typeface="Arial Narrow"/>
                <a:ea typeface="Arial Narrow"/>
                <a:cs typeface="Arial Narrow"/>
                <a:sym typeface="Arial Narrow"/>
              </a:endParaRPr>
            </a:p>
          </p:txBody>
        </p:sp>
        <p:sp>
          <p:nvSpPr>
            <p:cNvPr id="1352" name="Google Shape;1352;p2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353" name="Google Shape;1353;p28"/>
          <p:cNvGrpSpPr/>
          <p:nvPr/>
        </p:nvGrpSpPr>
        <p:grpSpPr>
          <a:xfrm>
            <a:off x="3528442" y="5635532"/>
            <a:ext cx="3446504" cy="276999"/>
            <a:chOff x="2448322" y="74775"/>
            <a:chExt cx="3446504" cy="276999"/>
          </a:xfrm>
        </p:grpSpPr>
        <p:sp>
          <p:nvSpPr>
            <p:cNvPr id="1354" name="Google Shape;1354;p2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55" name="Google Shape;1355;p28"/>
            <p:cNvCxnSpPr>
              <a:stCxn id="135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56" name="Google Shape;1356;p2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357" name="Google Shape;1357;p28"/>
          <p:cNvSpPr/>
          <p:nvPr/>
        </p:nvSpPr>
        <p:spPr>
          <a:xfrm>
            <a:off x="2281544" y="3416181"/>
            <a:ext cx="4454511" cy="20313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Se han captado 245 muestras estudiadas en la Unidad, se tienen resultados a la fecha del 90% de las cuales se han confirmado por laboratorio  102 casos el 41,5%.</a:t>
            </a:r>
            <a:endParaRPr sz="1400">
              <a:solidFill>
                <a:schemeClr val="dk1"/>
              </a:solidFill>
              <a:latin typeface="Arial Narrow"/>
              <a:ea typeface="Arial Narrow"/>
              <a:cs typeface="Arial Narrow"/>
              <a:sym typeface="Arial Narrow"/>
            </a:endParaRPr>
          </a:p>
        </p:txBody>
      </p:sp>
      <p:pic>
        <p:nvPicPr>
          <p:cNvPr id="1358" name="Google Shape;1358;p28"/>
          <p:cNvPicPr preferRelativeResize="0"/>
          <p:nvPr/>
        </p:nvPicPr>
        <p:blipFill rotWithShape="1">
          <a:blip r:embed="rId10">
            <a:alphaModFix/>
          </a:blip>
          <a:srcRect/>
          <a:stretch/>
        </p:blipFill>
        <p:spPr>
          <a:xfrm>
            <a:off x="2341264" y="378418"/>
            <a:ext cx="4704466" cy="2321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29"/>
          <p:cNvSpPr/>
          <p:nvPr/>
        </p:nvSpPr>
        <p:spPr>
          <a:xfrm>
            <a:off x="0" y="236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4" name="Google Shape;1364;p29"/>
          <p:cNvGrpSpPr/>
          <p:nvPr/>
        </p:nvGrpSpPr>
        <p:grpSpPr>
          <a:xfrm>
            <a:off x="277404" y="137149"/>
            <a:ext cx="3446504" cy="276999"/>
            <a:chOff x="2448322" y="74775"/>
            <a:chExt cx="3446504" cy="276999"/>
          </a:xfrm>
        </p:grpSpPr>
        <p:sp>
          <p:nvSpPr>
            <p:cNvPr id="1365" name="Google Shape;1365;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66" name="Google Shape;1366;p29"/>
            <p:cNvCxnSpPr>
              <a:stCxn id="136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67" name="Google Shape;1367;p2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Circulación viral</a:t>
              </a:r>
              <a:endParaRPr/>
            </a:p>
          </p:txBody>
        </p:sp>
      </p:grpSp>
      <p:sp>
        <p:nvSpPr>
          <p:cNvPr id="1368" name="Google Shape;1368;p29"/>
          <p:cNvSpPr/>
          <p:nvPr/>
        </p:nvSpPr>
        <p:spPr>
          <a:xfrm>
            <a:off x="0" y="428396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69" name="Google Shape;1369;p29"/>
          <p:cNvGrpSpPr/>
          <p:nvPr/>
        </p:nvGrpSpPr>
        <p:grpSpPr>
          <a:xfrm>
            <a:off x="277404" y="4397496"/>
            <a:ext cx="3446504" cy="461665"/>
            <a:chOff x="2448322" y="74775"/>
            <a:chExt cx="3446504" cy="461665"/>
          </a:xfrm>
        </p:grpSpPr>
        <p:sp>
          <p:nvSpPr>
            <p:cNvPr id="1370" name="Google Shape;1370;p2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71" name="Google Shape;1371;p29"/>
            <p:cNvCxnSpPr>
              <a:stCxn id="137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72" name="Google Shape;1372;p29"/>
            <p:cNvSpPr txBox="1"/>
            <p:nvPr/>
          </p:nvSpPr>
          <p:spPr>
            <a:xfrm>
              <a:off x="3302538" y="74775"/>
              <a:ext cx="259228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Grupos de edad y circulación viral Unidad Centinela</a:t>
              </a:r>
              <a:endParaRPr sz="1200" b="1">
                <a:solidFill>
                  <a:schemeClr val="dk1"/>
                </a:solidFill>
                <a:latin typeface="Arial Narrow"/>
                <a:ea typeface="Arial Narrow"/>
                <a:cs typeface="Arial Narrow"/>
                <a:sym typeface="Arial Narrow"/>
              </a:endParaRPr>
            </a:p>
          </p:txBody>
        </p:sp>
      </p:grpSp>
      <p:sp>
        <p:nvSpPr>
          <p:cNvPr id="1373" name="Google Shape;1373;p2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29</a:t>
            </a:r>
            <a:endParaRPr sz="1050" b="1">
              <a:solidFill>
                <a:schemeClr val="dk1"/>
              </a:solidFill>
              <a:latin typeface="Arial Narrow"/>
              <a:ea typeface="Arial Narrow"/>
              <a:cs typeface="Arial Narrow"/>
              <a:sym typeface="Arial Narrow"/>
            </a:endParaRPr>
          </a:p>
        </p:txBody>
      </p:sp>
      <p:sp>
        <p:nvSpPr>
          <p:cNvPr id="1374" name="Google Shape;1374;p29"/>
          <p:cNvSpPr/>
          <p:nvPr/>
        </p:nvSpPr>
        <p:spPr>
          <a:xfrm>
            <a:off x="288082" y="3704129"/>
            <a:ext cx="6912816" cy="3616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4 acumulado de 2023</a:t>
            </a:r>
            <a:endParaRPr sz="1050">
              <a:solidFill>
                <a:schemeClr val="dk1"/>
              </a:solidFill>
              <a:latin typeface="Arial Narrow"/>
              <a:ea typeface="Arial Narrow"/>
              <a:cs typeface="Arial Narrow"/>
              <a:sym typeface="Arial Narrow"/>
            </a:endParaRPr>
          </a:p>
        </p:txBody>
      </p:sp>
      <p:sp>
        <p:nvSpPr>
          <p:cNvPr id="1375" name="Google Shape;1375;p29"/>
          <p:cNvSpPr/>
          <p:nvPr/>
        </p:nvSpPr>
        <p:spPr>
          <a:xfrm>
            <a:off x="288082" y="8540311"/>
            <a:ext cx="64554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Unidad Centinela IRAG y SIVIGILA 2022. Secretaria de Salud de Medellín</a:t>
            </a:r>
            <a:endParaRPr/>
          </a:p>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Captados por la Unidad Centinela, según grupo de edad, a Periodo epidemiológico 4 acumulado de 2023</a:t>
            </a:r>
            <a:endParaRPr sz="1050">
              <a:solidFill>
                <a:schemeClr val="dk1"/>
              </a:solidFill>
              <a:latin typeface="Arial Narrow"/>
              <a:ea typeface="Arial Narrow"/>
              <a:cs typeface="Arial Narrow"/>
              <a:sym typeface="Arial Narrow"/>
            </a:endParaRPr>
          </a:p>
        </p:txBody>
      </p:sp>
      <p:sp>
        <p:nvSpPr>
          <p:cNvPr id="1376" name="Google Shape;1376;p29"/>
          <p:cNvSpPr txBox="1"/>
          <p:nvPr/>
        </p:nvSpPr>
        <p:spPr>
          <a:xfrm>
            <a:off x="5112618" y="1115616"/>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7" name="Google Shape;1377;p29"/>
          <p:cNvSpPr/>
          <p:nvPr/>
        </p:nvSpPr>
        <p:spPr>
          <a:xfrm>
            <a:off x="5592836" y="695557"/>
            <a:ext cx="1502869" cy="29700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b="1">
                <a:solidFill>
                  <a:schemeClr val="dk1"/>
                </a:solidFill>
                <a:latin typeface="Arial Narrow"/>
                <a:ea typeface="Arial Narrow"/>
                <a:cs typeface="Arial Narrow"/>
                <a:sym typeface="Arial Narrow"/>
              </a:rPr>
              <a:t>Para conocer la circulación viral en la Ciudad, se tuvo en cuenta además de los casos evaluados en la unidad centinela, los virus de mayor circulación son el </a:t>
            </a:r>
            <a:r>
              <a:rPr lang="es-ES" sz="1100" b="1">
                <a:solidFill>
                  <a:schemeClr val="dk1"/>
                </a:solidFill>
                <a:latin typeface="Calibri"/>
                <a:ea typeface="Calibri"/>
                <a:cs typeface="Calibri"/>
                <a:sym typeface="Calibri"/>
              </a:rPr>
              <a:t>VSR  44 casos, Metapneumovirus 9 casos, Parainfluenza  13 casos, Influenza A  7 casos, Rinovirus       6 casos,  Adenovirus   2  casos,  Influenza B    3 casos </a:t>
            </a:r>
            <a:endParaRPr sz="1100" b="1">
              <a:solidFill>
                <a:schemeClr val="dk1"/>
              </a:solidFill>
              <a:latin typeface="Calibri"/>
              <a:ea typeface="Calibri"/>
              <a:cs typeface="Calibri"/>
              <a:sym typeface="Calibri"/>
            </a:endParaRPr>
          </a:p>
          <a:p>
            <a:pPr marL="0" marR="0" lvl="0" indent="0" algn="just" rtl="0">
              <a:spcBef>
                <a:spcPts val="0"/>
              </a:spcBef>
              <a:spcAft>
                <a:spcPts val="0"/>
              </a:spcAft>
              <a:buNone/>
            </a:pPr>
            <a:endParaRPr sz="1100" b="1">
              <a:solidFill>
                <a:schemeClr val="dk1"/>
              </a:solidFill>
              <a:latin typeface="Arial Narrow"/>
              <a:ea typeface="Arial Narrow"/>
              <a:cs typeface="Arial Narrow"/>
              <a:sym typeface="Arial Narrow"/>
            </a:endParaRPr>
          </a:p>
        </p:txBody>
      </p:sp>
      <p:pic>
        <p:nvPicPr>
          <p:cNvPr id="1378" name="Google Shape;1378;p29"/>
          <p:cNvPicPr preferRelativeResize="0"/>
          <p:nvPr/>
        </p:nvPicPr>
        <p:blipFill rotWithShape="1">
          <a:blip r:embed="rId3">
            <a:alphaModFix/>
          </a:blip>
          <a:srcRect/>
          <a:stretch/>
        </p:blipFill>
        <p:spPr>
          <a:xfrm>
            <a:off x="11736" y="527677"/>
            <a:ext cx="5581099" cy="3176451"/>
          </a:xfrm>
          <a:prstGeom prst="rect">
            <a:avLst/>
          </a:prstGeom>
          <a:noFill/>
          <a:ln>
            <a:noFill/>
          </a:ln>
        </p:spPr>
      </p:pic>
      <p:pic>
        <p:nvPicPr>
          <p:cNvPr id="1379" name="Google Shape;1379;p29"/>
          <p:cNvPicPr preferRelativeResize="0"/>
          <p:nvPr/>
        </p:nvPicPr>
        <p:blipFill rotWithShape="1">
          <a:blip r:embed="rId4">
            <a:alphaModFix/>
          </a:blip>
          <a:srcRect/>
          <a:stretch/>
        </p:blipFill>
        <p:spPr>
          <a:xfrm>
            <a:off x="45809" y="4859161"/>
            <a:ext cx="7049896" cy="3681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04 de 2023 - Reporte Semanas 01 a 16 (Hasta Abril 22 de 2023)</a:t>
            </a:r>
            <a:endParaRPr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nvGraphicFramePr>
        <p:xfrm>
          <a:off x="288082" y="3347864"/>
          <a:ext cx="6645500" cy="3451975"/>
        </p:xfrm>
        <a:graphic>
          <a:graphicData uri="http://schemas.openxmlformats.org/drawingml/2006/table">
            <a:tbl>
              <a:tblPr>
                <a:noFill/>
                <a:tableStyleId>{93BA0192-C984-429C-8F2B-7130667B95A3}</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28</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Mortalidad Materna - MM</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39</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Morbilidad materna extrema - MME</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40</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Mortalidad perinatal y neonatal tardía MPNNT</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Defectos congénitos</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42</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Gestacional SG</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43</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Congénita  SC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44</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652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45</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46</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47</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Cáncer de cuello uterino </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51</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Pág. 53 </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Google Shape;1384;p30"/>
          <p:cNvPicPr preferRelativeResize="0"/>
          <p:nvPr/>
        </p:nvPicPr>
        <p:blipFill rotWithShape="1">
          <a:blip r:embed="rId3">
            <a:alphaModFix/>
          </a:blip>
          <a:srcRect t="4235"/>
          <a:stretch/>
        </p:blipFill>
        <p:spPr>
          <a:xfrm>
            <a:off x="3790" y="-3261"/>
            <a:ext cx="2214563" cy="2792664"/>
          </a:xfrm>
          <a:prstGeom prst="rect">
            <a:avLst/>
          </a:prstGeom>
          <a:noFill/>
          <a:ln>
            <a:noFill/>
          </a:ln>
        </p:spPr>
      </p:pic>
      <p:pic>
        <p:nvPicPr>
          <p:cNvPr id="1385" name="Google Shape;1385;p30"/>
          <p:cNvPicPr preferRelativeResize="0"/>
          <p:nvPr/>
        </p:nvPicPr>
        <p:blipFill rotWithShape="1">
          <a:blip r:embed="rId4">
            <a:alphaModFix/>
          </a:blip>
          <a:srcRect t="51431"/>
          <a:stretch/>
        </p:blipFill>
        <p:spPr>
          <a:xfrm>
            <a:off x="4287" y="2805169"/>
            <a:ext cx="2232223" cy="2666962"/>
          </a:xfrm>
          <a:prstGeom prst="rect">
            <a:avLst/>
          </a:prstGeom>
          <a:noFill/>
          <a:ln>
            <a:noFill/>
          </a:ln>
        </p:spPr>
      </p:pic>
      <p:sp>
        <p:nvSpPr>
          <p:cNvPr id="1386" name="Google Shape;1386;p30"/>
          <p:cNvSpPr txBox="1"/>
          <p:nvPr/>
        </p:nvSpPr>
        <p:spPr>
          <a:xfrm>
            <a:off x="-1" y="741756"/>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4-2023</a:t>
            </a:r>
            <a:endParaRPr sz="1200" b="1">
              <a:solidFill>
                <a:schemeClr val="dk1"/>
              </a:solidFill>
              <a:latin typeface="Arial Narrow"/>
              <a:ea typeface="Arial Narrow"/>
              <a:cs typeface="Arial Narrow"/>
              <a:sym typeface="Arial Narrow"/>
            </a:endParaRPr>
          </a:p>
        </p:txBody>
      </p:sp>
      <p:sp>
        <p:nvSpPr>
          <p:cNvPr id="1387" name="Google Shape;1387;p30"/>
          <p:cNvSpPr/>
          <p:nvPr/>
        </p:nvSpPr>
        <p:spPr>
          <a:xfrm>
            <a:off x="2254889" y="2300959"/>
            <a:ext cx="494601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4 acumulado, 2022-2023. </a:t>
            </a:r>
            <a:endParaRPr sz="1100">
              <a:solidFill>
                <a:schemeClr val="dk1"/>
              </a:solidFill>
              <a:latin typeface="Arial Narrow"/>
              <a:ea typeface="Arial Narrow"/>
              <a:cs typeface="Arial Narrow"/>
              <a:sym typeface="Arial Narrow"/>
            </a:endParaRPr>
          </a:p>
        </p:txBody>
      </p:sp>
      <p:grpSp>
        <p:nvGrpSpPr>
          <p:cNvPr id="1388" name="Google Shape;1388;p30"/>
          <p:cNvGrpSpPr/>
          <p:nvPr/>
        </p:nvGrpSpPr>
        <p:grpSpPr>
          <a:xfrm>
            <a:off x="149112" y="4139952"/>
            <a:ext cx="1892650" cy="488476"/>
            <a:chOff x="2397524" y="3379972"/>
            <a:chExt cx="4508500" cy="904875"/>
          </a:xfrm>
        </p:grpSpPr>
        <p:pic>
          <p:nvPicPr>
            <p:cNvPr id="1389" name="Google Shape;1389;p3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390" name="Google Shape;1390;p30"/>
            <p:cNvSpPr txBox="1"/>
            <p:nvPr/>
          </p:nvSpPr>
          <p:spPr>
            <a:xfrm>
              <a:off x="3317545" y="3478755"/>
              <a:ext cx="1593562" cy="5701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4.542</a:t>
              </a:r>
              <a:endParaRPr sz="1400" b="1">
                <a:solidFill>
                  <a:schemeClr val="dk1"/>
                </a:solidFill>
                <a:latin typeface="Arial Narrow"/>
                <a:ea typeface="Arial Narrow"/>
                <a:cs typeface="Arial Narrow"/>
                <a:sym typeface="Arial Narrow"/>
              </a:endParaRPr>
            </a:p>
          </p:txBody>
        </p:sp>
      </p:grpSp>
      <p:sp>
        <p:nvSpPr>
          <p:cNvPr id="1391" name="Google Shape;1391;p30"/>
          <p:cNvSpPr txBox="1"/>
          <p:nvPr/>
        </p:nvSpPr>
        <p:spPr>
          <a:xfrm>
            <a:off x="2229324" y="5035596"/>
            <a:ext cx="497157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Los 967 confirmados corresponden todos a casos que cumplen con el criterio 4 del protocolo, es decir IRAG por Covid-19.</a:t>
            </a:r>
            <a:endParaRPr/>
          </a:p>
        </p:txBody>
      </p:sp>
      <p:grpSp>
        <p:nvGrpSpPr>
          <p:cNvPr id="1392" name="Google Shape;1392;p30"/>
          <p:cNvGrpSpPr/>
          <p:nvPr/>
        </p:nvGrpSpPr>
        <p:grpSpPr>
          <a:xfrm>
            <a:off x="2448322" y="74775"/>
            <a:ext cx="3446504" cy="276999"/>
            <a:chOff x="2448322" y="74775"/>
            <a:chExt cx="3446504" cy="276999"/>
          </a:xfrm>
        </p:grpSpPr>
        <p:sp>
          <p:nvSpPr>
            <p:cNvPr id="1393" name="Google Shape;1393;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94" name="Google Shape;1394;p30"/>
            <p:cNvCxnSpPr>
              <a:stCxn id="139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95" name="Google Shape;1395;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396" name="Google Shape;1396;p30"/>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97" name="Google Shape;1397;p30"/>
          <p:cNvGrpSpPr/>
          <p:nvPr/>
        </p:nvGrpSpPr>
        <p:grpSpPr>
          <a:xfrm>
            <a:off x="277404" y="5621632"/>
            <a:ext cx="3446504" cy="276999"/>
            <a:chOff x="2448322" y="74775"/>
            <a:chExt cx="3446504" cy="276999"/>
          </a:xfrm>
        </p:grpSpPr>
        <p:sp>
          <p:nvSpPr>
            <p:cNvPr id="1398" name="Google Shape;1398;p3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99" name="Google Shape;1399;p30"/>
            <p:cNvCxnSpPr>
              <a:stCxn id="139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00" name="Google Shape;1400;p3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casos confirmados</a:t>
              </a:r>
              <a:endParaRPr/>
            </a:p>
          </p:txBody>
        </p:sp>
      </p:grpSp>
      <p:sp>
        <p:nvSpPr>
          <p:cNvPr id="1401" name="Google Shape;1401;p3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30</a:t>
            </a:r>
            <a:endParaRPr sz="1050" b="1">
              <a:solidFill>
                <a:schemeClr val="dk1"/>
              </a:solidFill>
              <a:latin typeface="Arial Narrow"/>
              <a:ea typeface="Arial Narrow"/>
              <a:cs typeface="Arial Narrow"/>
              <a:sym typeface="Arial Narrow"/>
            </a:endParaRPr>
          </a:p>
        </p:txBody>
      </p:sp>
      <p:sp>
        <p:nvSpPr>
          <p:cNvPr id="1402" name="Google Shape;1402;p30"/>
          <p:cNvSpPr txBox="1">
            <a:spLocks noGrp="1"/>
          </p:cNvSpPr>
          <p:nvPr>
            <p:ph type="ctrTitle"/>
          </p:nvPr>
        </p:nvSpPr>
        <p:spPr>
          <a:xfrm>
            <a:off x="85115" y="-32846"/>
            <a:ext cx="2075175" cy="83099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Infección Respiratoria Aguda Grave Inusitada - IRAG</a:t>
            </a:r>
            <a:endParaRPr/>
          </a:p>
        </p:txBody>
      </p:sp>
      <p:grpSp>
        <p:nvGrpSpPr>
          <p:cNvPr id="1403" name="Google Shape;1403;p30"/>
          <p:cNvGrpSpPr/>
          <p:nvPr/>
        </p:nvGrpSpPr>
        <p:grpSpPr>
          <a:xfrm>
            <a:off x="190340" y="6848803"/>
            <a:ext cx="1499599" cy="877901"/>
            <a:chOff x="-36884" y="7072716"/>
            <a:chExt cx="1252369" cy="877901"/>
          </a:xfrm>
        </p:grpSpPr>
        <p:sp>
          <p:nvSpPr>
            <p:cNvPr id="1404" name="Google Shape;1404;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a:p>
          </p:txBody>
        </p:sp>
        <p:sp>
          <p:nvSpPr>
            <p:cNvPr id="1405" name="Google Shape;1405;p30"/>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2461 casos</a:t>
              </a:r>
              <a:endParaRPr sz="1200" b="1">
                <a:solidFill>
                  <a:schemeClr val="dk1"/>
                </a:solidFill>
                <a:latin typeface="Arial Narrow"/>
                <a:ea typeface="Arial Narrow"/>
                <a:cs typeface="Arial Narrow"/>
                <a:sym typeface="Arial Narrow"/>
              </a:endParaRPr>
            </a:p>
          </p:txBody>
        </p:sp>
        <p:sp>
          <p:nvSpPr>
            <p:cNvPr id="1406" name="Google Shape;1406;p3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407" name="Google Shape;1407;p30"/>
          <p:cNvPicPr preferRelativeResize="0"/>
          <p:nvPr/>
        </p:nvPicPr>
        <p:blipFill rotWithShape="1">
          <a:blip r:embed="rId6">
            <a:alphaModFix/>
          </a:blip>
          <a:srcRect r="83073"/>
          <a:stretch/>
        </p:blipFill>
        <p:spPr>
          <a:xfrm>
            <a:off x="654660" y="6062295"/>
            <a:ext cx="804283" cy="850900"/>
          </a:xfrm>
          <a:prstGeom prst="rect">
            <a:avLst/>
          </a:prstGeom>
          <a:noFill/>
          <a:ln>
            <a:noFill/>
          </a:ln>
        </p:spPr>
      </p:pic>
      <p:pic>
        <p:nvPicPr>
          <p:cNvPr id="1408" name="Google Shape;1408;p30"/>
          <p:cNvPicPr preferRelativeResize="0"/>
          <p:nvPr/>
        </p:nvPicPr>
        <p:blipFill rotWithShape="1">
          <a:blip r:embed="rId6">
            <a:alphaModFix/>
          </a:blip>
          <a:srcRect l="28990" t="-1382" r="53580" b="1382"/>
          <a:stretch/>
        </p:blipFill>
        <p:spPr>
          <a:xfrm>
            <a:off x="1725930" y="6076655"/>
            <a:ext cx="828105" cy="850900"/>
          </a:xfrm>
          <a:prstGeom prst="rect">
            <a:avLst/>
          </a:prstGeom>
          <a:noFill/>
          <a:ln>
            <a:noFill/>
          </a:ln>
        </p:spPr>
      </p:pic>
      <p:grpSp>
        <p:nvGrpSpPr>
          <p:cNvPr id="1409" name="Google Shape;1409;p30"/>
          <p:cNvGrpSpPr/>
          <p:nvPr/>
        </p:nvGrpSpPr>
        <p:grpSpPr>
          <a:xfrm>
            <a:off x="1540452" y="6848803"/>
            <a:ext cx="1229607" cy="877901"/>
            <a:chOff x="-14122" y="7072716"/>
            <a:chExt cx="1229607" cy="877901"/>
          </a:xfrm>
        </p:grpSpPr>
        <p:sp>
          <p:nvSpPr>
            <p:cNvPr id="1410" name="Google Shape;1410;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a:p>
          </p:txBody>
        </p:sp>
        <p:sp>
          <p:nvSpPr>
            <p:cNvPr id="1411" name="Google Shape;1411;p30"/>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2081 casos</a:t>
              </a:r>
              <a:endParaRPr sz="1200" b="1">
                <a:solidFill>
                  <a:schemeClr val="dk1"/>
                </a:solidFill>
                <a:latin typeface="Arial Narrow"/>
                <a:ea typeface="Arial Narrow"/>
                <a:cs typeface="Arial Narrow"/>
                <a:sym typeface="Arial Narrow"/>
              </a:endParaRPr>
            </a:p>
          </p:txBody>
        </p:sp>
        <p:sp>
          <p:nvSpPr>
            <p:cNvPr id="1412" name="Google Shape;1412;p30"/>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13" name="Google Shape;1413;p30"/>
          <p:cNvGrpSpPr/>
          <p:nvPr/>
        </p:nvGrpSpPr>
        <p:grpSpPr>
          <a:xfrm>
            <a:off x="190340" y="7806669"/>
            <a:ext cx="2237424" cy="1105852"/>
            <a:chOff x="-788022" y="6983264"/>
            <a:chExt cx="2237424" cy="1105852"/>
          </a:xfrm>
        </p:grpSpPr>
        <p:sp>
          <p:nvSpPr>
            <p:cNvPr id="1414" name="Google Shape;1414;p30"/>
            <p:cNvSpPr txBox="1"/>
            <p:nvPr/>
          </p:nvSpPr>
          <p:spPr>
            <a:xfrm>
              <a:off x="-788022" y="6983264"/>
              <a:ext cx="22374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Antecedentes de viaje internacional</a:t>
              </a:r>
              <a:endParaRPr/>
            </a:p>
          </p:txBody>
        </p:sp>
        <p:sp>
          <p:nvSpPr>
            <p:cNvPr id="1415" name="Google Shape;1415;p30"/>
            <p:cNvSpPr/>
            <p:nvPr/>
          </p:nvSpPr>
          <p:spPr>
            <a:xfrm>
              <a:off x="-51253" y="7444929"/>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14</a:t>
              </a:r>
              <a:endParaRPr sz="1600" b="1">
                <a:solidFill>
                  <a:schemeClr val="dk1"/>
                </a:solidFill>
                <a:latin typeface="Arial Narrow"/>
                <a:ea typeface="Arial Narrow"/>
                <a:cs typeface="Arial Narrow"/>
                <a:sym typeface="Arial Narrow"/>
              </a:endParaRPr>
            </a:p>
          </p:txBody>
        </p:sp>
        <p:sp>
          <p:nvSpPr>
            <p:cNvPr id="1416" name="Google Shape;1416;p30"/>
            <p:cNvSpPr txBox="1"/>
            <p:nvPr/>
          </p:nvSpPr>
          <p:spPr>
            <a:xfrm>
              <a:off x="-358760" y="78121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417" name="Google Shape;1417;p30"/>
          <p:cNvGrpSpPr/>
          <p:nvPr/>
        </p:nvGrpSpPr>
        <p:grpSpPr>
          <a:xfrm>
            <a:off x="5019370" y="7920176"/>
            <a:ext cx="1857467" cy="877901"/>
            <a:chOff x="-14122" y="7072716"/>
            <a:chExt cx="1857467" cy="877901"/>
          </a:xfrm>
        </p:grpSpPr>
        <p:sp>
          <p:nvSpPr>
            <p:cNvPr id="1418" name="Google Shape;1418;p30"/>
            <p:cNvSpPr txBox="1"/>
            <p:nvPr/>
          </p:nvSpPr>
          <p:spPr>
            <a:xfrm>
              <a:off x="-14122" y="707271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Contacto con aves o cerdos</a:t>
              </a:r>
              <a:endParaRPr/>
            </a:p>
          </p:txBody>
        </p:sp>
        <p:sp>
          <p:nvSpPr>
            <p:cNvPr id="1419" name="Google Shape;1419;p30"/>
            <p:cNvSpPr/>
            <p:nvPr/>
          </p:nvSpPr>
          <p:spPr>
            <a:xfrm>
              <a:off x="476451" y="7363321"/>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17</a:t>
              </a:r>
              <a:endParaRPr sz="1600" b="1">
                <a:solidFill>
                  <a:schemeClr val="dk1"/>
                </a:solidFill>
                <a:latin typeface="Arial Narrow"/>
                <a:ea typeface="Arial Narrow"/>
                <a:cs typeface="Arial Narrow"/>
                <a:sym typeface="Arial Narrow"/>
              </a:endParaRPr>
            </a:p>
          </p:txBody>
        </p:sp>
        <p:sp>
          <p:nvSpPr>
            <p:cNvPr id="1420" name="Google Shape;1420;p30"/>
            <p:cNvSpPr txBox="1"/>
            <p:nvPr/>
          </p:nvSpPr>
          <p:spPr>
            <a:xfrm>
              <a:off x="231681"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pic>
        <p:nvPicPr>
          <p:cNvPr id="1421" name="Google Shape;1421;p30"/>
          <p:cNvPicPr preferRelativeResize="0"/>
          <p:nvPr/>
        </p:nvPicPr>
        <p:blipFill rotWithShape="1">
          <a:blip r:embed="rId7">
            <a:alphaModFix/>
          </a:blip>
          <a:srcRect r="50000"/>
          <a:stretch/>
        </p:blipFill>
        <p:spPr>
          <a:xfrm>
            <a:off x="5438539" y="6073446"/>
            <a:ext cx="998542" cy="874818"/>
          </a:xfrm>
          <a:prstGeom prst="rect">
            <a:avLst/>
          </a:prstGeom>
          <a:noFill/>
          <a:ln>
            <a:noFill/>
          </a:ln>
        </p:spPr>
      </p:pic>
      <p:pic>
        <p:nvPicPr>
          <p:cNvPr id="1422" name="Google Shape;1422;p30"/>
          <p:cNvPicPr preferRelativeResize="0"/>
          <p:nvPr/>
        </p:nvPicPr>
        <p:blipFill rotWithShape="1">
          <a:blip r:embed="rId7">
            <a:alphaModFix/>
          </a:blip>
          <a:srcRect l="50528"/>
          <a:stretch/>
        </p:blipFill>
        <p:spPr>
          <a:xfrm>
            <a:off x="2041762" y="7933690"/>
            <a:ext cx="949056" cy="840331"/>
          </a:xfrm>
          <a:prstGeom prst="rect">
            <a:avLst/>
          </a:prstGeom>
          <a:noFill/>
          <a:ln>
            <a:noFill/>
          </a:ln>
        </p:spPr>
      </p:pic>
      <p:pic>
        <p:nvPicPr>
          <p:cNvPr id="1423" name="Google Shape;1423;p30"/>
          <p:cNvPicPr preferRelativeResize="0"/>
          <p:nvPr/>
        </p:nvPicPr>
        <p:blipFill rotWithShape="1">
          <a:blip r:embed="rId8">
            <a:alphaModFix/>
          </a:blip>
          <a:srcRect l="10893" r="64411"/>
          <a:stretch/>
        </p:blipFill>
        <p:spPr>
          <a:xfrm>
            <a:off x="3045857" y="6162832"/>
            <a:ext cx="904106" cy="743198"/>
          </a:xfrm>
          <a:prstGeom prst="rect">
            <a:avLst/>
          </a:prstGeom>
          <a:noFill/>
          <a:ln>
            <a:noFill/>
          </a:ln>
        </p:spPr>
      </p:pic>
      <p:grpSp>
        <p:nvGrpSpPr>
          <p:cNvPr id="1424" name="Google Shape;1424;p30"/>
          <p:cNvGrpSpPr/>
          <p:nvPr/>
        </p:nvGrpSpPr>
        <p:grpSpPr>
          <a:xfrm>
            <a:off x="2874133" y="6840926"/>
            <a:ext cx="1229607" cy="747277"/>
            <a:chOff x="-14122" y="7072716"/>
            <a:chExt cx="1229607" cy="747277"/>
          </a:xfrm>
        </p:grpSpPr>
        <p:sp>
          <p:nvSpPr>
            <p:cNvPr id="1425" name="Google Shape;1425;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a:p>
          </p:txBody>
        </p:sp>
        <p:sp>
          <p:nvSpPr>
            <p:cNvPr id="1426" name="Google Shape;1426;p30"/>
            <p:cNvSpPr/>
            <p:nvPr/>
          </p:nvSpPr>
          <p:spPr>
            <a:xfrm>
              <a:off x="157602" y="7363320"/>
              <a:ext cx="792012" cy="456673"/>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4.542 casos</a:t>
              </a:r>
              <a:endParaRPr sz="1200" b="1">
                <a:solidFill>
                  <a:schemeClr val="dk1"/>
                </a:solidFill>
                <a:latin typeface="Arial Narrow"/>
                <a:ea typeface="Arial Narrow"/>
                <a:cs typeface="Arial Narrow"/>
                <a:sym typeface="Arial Narrow"/>
              </a:endParaRPr>
            </a:p>
          </p:txBody>
        </p:sp>
      </p:grpSp>
      <p:pic>
        <p:nvPicPr>
          <p:cNvPr id="1427" name="Google Shape;1427;p30"/>
          <p:cNvPicPr preferRelativeResize="0"/>
          <p:nvPr/>
        </p:nvPicPr>
        <p:blipFill rotWithShape="1">
          <a:blip r:embed="rId9">
            <a:alphaModFix/>
          </a:blip>
          <a:srcRect l="55406" r="19476"/>
          <a:stretch/>
        </p:blipFill>
        <p:spPr>
          <a:xfrm>
            <a:off x="4108267" y="6219530"/>
            <a:ext cx="844527" cy="708025"/>
          </a:xfrm>
          <a:prstGeom prst="rect">
            <a:avLst/>
          </a:prstGeom>
          <a:noFill/>
          <a:ln>
            <a:noFill/>
          </a:ln>
        </p:spPr>
      </p:pic>
      <p:grpSp>
        <p:nvGrpSpPr>
          <p:cNvPr id="1428" name="Google Shape;1428;p30"/>
          <p:cNvGrpSpPr/>
          <p:nvPr/>
        </p:nvGrpSpPr>
        <p:grpSpPr>
          <a:xfrm>
            <a:off x="3965962" y="6848803"/>
            <a:ext cx="1229607" cy="650645"/>
            <a:chOff x="-14122" y="7072716"/>
            <a:chExt cx="1229607" cy="650645"/>
          </a:xfrm>
        </p:grpSpPr>
        <p:sp>
          <p:nvSpPr>
            <p:cNvPr id="1429" name="Google Shape;1429;p3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a:p>
          </p:txBody>
        </p:sp>
        <p:sp>
          <p:nvSpPr>
            <p:cNvPr id="1430" name="Google Shape;1430;p30"/>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19 casos</a:t>
              </a:r>
              <a:endParaRPr sz="1200" b="1">
                <a:solidFill>
                  <a:schemeClr val="dk1"/>
                </a:solidFill>
                <a:latin typeface="Arial Narrow"/>
                <a:ea typeface="Arial Narrow"/>
                <a:cs typeface="Arial Narrow"/>
                <a:sym typeface="Arial Narrow"/>
              </a:endParaRPr>
            </a:p>
          </p:txBody>
        </p:sp>
      </p:grpSp>
      <p:grpSp>
        <p:nvGrpSpPr>
          <p:cNvPr id="1431" name="Google Shape;1431;p30"/>
          <p:cNvGrpSpPr/>
          <p:nvPr/>
        </p:nvGrpSpPr>
        <p:grpSpPr>
          <a:xfrm>
            <a:off x="4974074" y="6852567"/>
            <a:ext cx="1794728" cy="631184"/>
            <a:chOff x="-14122" y="7072716"/>
            <a:chExt cx="1794728" cy="631184"/>
          </a:xfrm>
        </p:grpSpPr>
        <p:sp>
          <p:nvSpPr>
            <p:cNvPr id="1432" name="Google Shape;1432;p30"/>
            <p:cNvSpPr txBox="1"/>
            <p:nvPr/>
          </p:nvSpPr>
          <p:spPr>
            <a:xfrm>
              <a:off x="-14122" y="7072716"/>
              <a:ext cx="179472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Trabajadores de la salud</a:t>
              </a:r>
              <a:endParaRPr/>
            </a:p>
          </p:txBody>
        </p:sp>
        <p:sp>
          <p:nvSpPr>
            <p:cNvPr id="1433" name="Google Shape;1433;p30"/>
            <p:cNvSpPr/>
            <p:nvPr/>
          </p:nvSpPr>
          <p:spPr>
            <a:xfrm>
              <a:off x="537468" y="7343860"/>
              <a:ext cx="8658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a:p>
          </p:txBody>
        </p:sp>
      </p:grpSp>
      <p:pic>
        <p:nvPicPr>
          <p:cNvPr id="1434" name="Google Shape;1434;p30"/>
          <p:cNvPicPr preferRelativeResize="0"/>
          <p:nvPr/>
        </p:nvPicPr>
        <p:blipFill rotWithShape="1">
          <a:blip r:embed="rId10">
            <a:alphaModFix/>
          </a:blip>
          <a:srcRect/>
          <a:stretch/>
        </p:blipFill>
        <p:spPr>
          <a:xfrm>
            <a:off x="4146244" y="7906739"/>
            <a:ext cx="904875" cy="788987"/>
          </a:xfrm>
          <a:prstGeom prst="rect">
            <a:avLst/>
          </a:prstGeom>
          <a:noFill/>
          <a:ln>
            <a:noFill/>
          </a:ln>
        </p:spPr>
      </p:pic>
      <p:sp>
        <p:nvSpPr>
          <p:cNvPr id="1435" name="Google Shape;1435;p30"/>
          <p:cNvSpPr txBox="1"/>
          <p:nvPr/>
        </p:nvSpPr>
        <p:spPr>
          <a:xfrm>
            <a:off x="-1" y="4635320"/>
            <a:ext cx="215341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Arial Narrow"/>
                <a:ea typeface="Arial Narrow"/>
                <a:cs typeface="Arial Narrow"/>
                <a:sym typeface="Arial Narrow"/>
              </a:rPr>
              <a:t>El lineamiento para la vigilancia de este evento cambió a partir del 1º de mayo de 2022, incluyendo en su reporte los pacientes hospitalizados y fallecidos con sospecha o confirmación de Covid-19.</a:t>
            </a:r>
            <a:endParaRPr sz="9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6" name="Google Shape;1436;p30"/>
          <p:cNvSpPr/>
          <p:nvPr/>
        </p:nvSpPr>
        <p:spPr>
          <a:xfrm>
            <a:off x="2218352" y="4895586"/>
            <a:ext cx="3600450"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id="1437" name="Google Shape;1437;p30"/>
          <p:cNvPicPr preferRelativeResize="0"/>
          <p:nvPr/>
        </p:nvPicPr>
        <p:blipFill rotWithShape="1">
          <a:blip r:embed="rId11">
            <a:alphaModFix/>
          </a:blip>
          <a:srcRect/>
          <a:stretch/>
        </p:blipFill>
        <p:spPr>
          <a:xfrm>
            <a:off x="2379807" y="360804"/>
            <a:ext cx="4605019" cy="1940155"/>
          </a:xfrm>
          <a:prstGeom prst="rect">
            <a:avLst/>
          </a:prstGeom>
          <a:noFill/>
          <a:ln>
            <a:noFill/>
          </a:ln>
        </p:spPr>
      </p:pic>
      <p:pic>
        <p:nvPicPr>
          <p:cNvPr id="1438" name="Google Shape;1438;p30"/>
          <p:cNvPicPr preferRelativeResize="0"/>
          <p:nvPr/>
        </p:nvPicPr>
        <p:blipFill rotWithShape="1">
          <a:blip r:embed="rId12">
            <a:alphaModFix/>
          </a:blip>
          <a:srcRect/>
          <a:stretch/>
        </p:blipFill>
        <p:spPr>
          <a:xfrm>
            <a:off x="2312692" y="2834391"/>
            <a:ext cx="4752909" cy="20368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pic>
        <p:nvPicPr>
          <p:cNvPr id="1443" name="Google Shape;1443;p31"/>
          <p:cNvPicPr preferRelativeResize="0"/>
          <p:nvPr/>
        </p:nvPicPr>
        <p:blipFill rotWithShape="1">
          <a:blip r:embed="rId3">
            <a:alphaModFix/>
          </a:blip>
          <a:srcRect r="1301"/>
          <a:stretch/>
        </p:blipFill>
        <p:spPr>
          <a:xfrm>
            <a:off x="-9669" y="10266"/>
            <a:ext cx="2148327" cy="3913662"/>
          </a:xfrm>
          <a:prstGeom prst="rect">
            <a:avLst/>
          </a:prstGeom>
          <a:noFill/>
          <a:ln>
            <a:noFill/>
          </a:ln>
        </p:spPr>
      </p:pic>
      <p:pic>
        <p:nvPicPr>
          <p:cNvPr id="1444" name="Google Shape;1444;p31"/>
          <p:cNvPicPr preferRelativeResize="0"/>
          <p:nvPr/>
        </p:nvPicPr>
        <p:blipFill rotWithShape="1">
          <a:blip r:embed="rId4">
            <a:alphaModFix/>
          </a:blip>
          <a:srcRect t="51431"/>
          <a:stretch/>
        </p:blipFill>
        <p:spPr>
          <a:xfrm>
            <a:off x="0" y="3938064"/>
            <a:ext cx="2180731" cy="3086602"/>
          </a:xfrm>
          <a:prstGeom prst="rect">
            <a:avLst/>
          </a:prstGeom>
          <a:noFill/>
          <a:ln>
            <a:noFill/>
          </a:ln>
        </p:spPr>
      </p:pic>
      <p:sp>
        <p:nvSpPr>
          <p:cNvPr id="1445" name="Google Shape;1445;p31"/>
          <p:cNvSpPr txBox="1"/>
          <p:nvPr/>
        </p:nvSpPr>
        <p:spPr>
          <a:xfrm>
            <a:off x="-90045" y="1026284"/>
            <a:ext cx="23090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a:p>
        </p:txBody>
      </p:sp>
      <p:sp>
        <p:nvSpPr>
          <p:cNvPr id="1446" name="Google Shape;1446;p31"/>
          <p:cNvSpPr/>
          <p:nvPr/>
        </p:nvSpPr>
        <p:spPr>
          <a:xfrm>
            <a:off x="2179172" y="352095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04  acumulado de 2023. </a:t>
            </a:r>
            <a:endParaRPr/>
          </a:p>
        </p:txBody>
      </p:sp>
      <p:grpSp>
        <p:nvGrpSpPr>
          <p:cNvPr id="1447" name="Google Shape;1447;p31"/>
          <p:cNvGrpSpPr/>
          <p:nvPr/>
        </p:nvGrpSpPr>
        <p:grpSpPr>
          <a:xfrm>
            <a:off x="179214" y="5325845"/>
            <a:ext cx="1892650" cy="488476"/>
            <a:chOff x="2397524" y="3379972"/>
            <a:chExt cx="4508500" cy="904875"/>
          </a:xfrm>
        </p:grpSpPr>
        <p:pic>
          <p:nvPicPr>
            <p:cNvPr id="1448" name="Google Shape;1448;p3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449" name="Google Shape;1449;p31"/>
            <p:cNvSpPr txBox="1"/>
            <p:nvPr/>
          </p:nvSpPr>
          <p:spPr>
            <a:xfrm>
              <a:off x="3317545" y="3478755"/>
              <a:ext cx="15935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856</a:t>
              </a:r>
              <a:endParaRPr/>
            </a:p>
          </p:txBody>
        </p:sp>
      </p:grpSp>
      <p:sp>
        <p:nvSpPr>
          <p:cNvPr id="1450" name="Google Shape;1450;p31"/>
          <p:cNvSpPr txBox="1"/>
          <p:nvPr/>
        </p:nvSpPr>
        <p:spPr>
          <a:xfrm>
            <a:off x="16447" y="5980058"/>
            <a:ext cx="216428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Aumentó en un 10,1%</a:t>
            </a:r>
            <a:endParaRPr/>
          </a:p>
        </p:txBody>
      </p:sp>
      <p:sp>
        <p:nvSpPr>
          <p:cNvPr id="1451" name="Google Shape;1451;p31"/>
          <p:cNvSpPr/>
          <p:nvPr/>
        </p:nvSpPr>
        <p:spPr>
          <a:xfrm>
            <a:off x="2163040" y="650449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04   acumulado de 2020-2023. </a:t>
            </a:r>
            <a:endParaRPr/>
          </a:p>
        </p:txBody>
      </p:sp>
      <p:grpSp>
        <p:nvGrpSpPr>
          <p:cNvPr id="1452" name="Google Shape;1452;p31"/>
          <p:cNvGrpSpPr/>
          <p:nvPr/>
        </p:nvGrpSpPr>
        <p:grpSpPr>
          <a:xfrm>
            <a:off x="2448322" y="74775"/>
            <a:ext cx="3446504" cy="276999"/>
            <a:chOff x="2448322" y="74775"/>
            <a:chExt cx="3446504" cy="276999"/>
          </a:xfrm>
        </p:grpSpPr>
        <p:sp>
          <p:nvSpPr>
            <p:cNvPr id="1453" name="Google Shape;1453;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54" name="Google Shape;1454;p31"/>
            <p:cNvCxnSpPr>
              <a:stCxn id="145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55" name="Google Shape;1455;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1456" name="Google Shape;1456;p3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31</a:t>
            </a:r>
            <a:endParaRPr sz="1050" b="1">
              <a:solidFill>
                <a:schemeClr val="dk1"/>
              </a:solidFill>
              <a:latin typeface="Arial Narrow"/>
              <a:ea typeface="Arial Narrow"/>
              <a:cs typeface="Arial Narrow"/>
              <a:sym typeface="Arial Narrow"/>
            </a:endParaRPr>
          </a:p>
        </p:txBody>
      </p:sp>
      <p:sp>
        <p:nvSpPr>
          <p:cNvPr id="1457" name="Google Shape;1457;p31"/>
          <p:cNvSpPr txBox="1">
            <a:spLocks noGrp="1"/>
          </p:cNvSpPr>
          <p:nvPr>
            <p:ph type="ctrTitle"/>
          </p:nvPr>
        </p:nvSpPr>
        <p:spPr>
          <a:xfrm>
            <a:off x="-18971" y="211481"/>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Intento de suicidio</a:t>
            </a:r>
            <a:endParaRPr/>
          </a:p>
        </p:txBody>
      </p:sp>
      <p:sp>
        <p:nvSpPr>
          <p:cNvPr id="1458" name="Google Shape;1458;p31"/>
          <p:cNvSpPr txBox="1"/>
          <p:nvPr/>
        </p:nvSpPr>
        <p:spPr>
          <a:xfrm>
            <a:off x="879294" y="7889918"/>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459" name="Google Shape;1459;p31"/>
          <p:cNvSpPr txBox="1"/>
          <p:nvPr/>
        </p:nvSpPr>
        <p:spPr>
          <a:xfrm>
            <a:off x="1396775" y="8342291"/>
            <a:ext cx="12362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32,3 * 100 mil</a:t>
            </a:r>
            <a:endParaRPr/>
          </a:p>
        </p:txBody>
      </p:sp>
      <p:sp>
        <p:nvSpPr>
          <p:cNvPr id="1460" name="Google Shape;1460;p31"/>
          <p:cNvSpPr txBox="1"/>
          <p:nvPr/>
        </p:nvSpPr>
        <p:spPr>
          <a:xfrm>
            <a:off x="3456434" y="7889918"/>
            <a:ext cx="231479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Cobertura de visita de campo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Acciones de vigilancia</a:t>
            </a:r>
            <a:endParaRPr sz="1100" b="1">
              <a:solidFill>
                <a:schemeClr val="dk1"/>
              </a:solidFill>
              <a:latin typeface="Arial Narrow"/>
              <a:ea typeface="Arial Narrow"/>
              <a:cs typeface="Arial Narrow"/>
              <a:sym typeface="Arial Narrow"/>
            </a:endParaRPr>
          </a:p>
        </p:txBody>
      </p:sp>
      <p:sp>
        <p:nvSpPr>
          <p:cNvPr id="1461" name="Google Shape;1461;p31"/>
          <p:cNvSpPr txBox="1"/>
          <p:nvPr/>
        </p:nvSpPr>
        <p:spPr>
          <a:xfrm>
            <a:off x="3600750" y="8342291"/>
            <a:ext cx="213612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13,1% (449 casos)</a:t>
            </a:r>
            <a:endParaRPr/>
          </a:p>
        </p:txBody>
      </p:sp>
      <p:sp>
        <p:nvSpPr>
          <p:cNvPr id="1462" name="Google Shape;1462;p31"/>
          <p:cNvSpPr/>
          <p:nvPr/>
        </p:nvSpPr>
        <p:spPr>
          <a:xfrm>
            <a:off x="23310" y="7050336"/>
            <a:ext cx="7177588" cy="37278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63" name="Google Shape;1463;p31"/>
          <p:cNvGrpSpPr/>
          <p:nvPr/>
        </p:nvGrpSpPr>
        <p:grpSpPr>
          <a:xfrm>
            <a:off x="97999" y="7076361"/>
            <a:ext cx="3446504" cy="276999"/>
            <a:chOff x="2448322" y="74775"/>
            <a:chExt cx="3446504" cy="276999"/>
          </a:xfrm>
        </p:grpSpPr>
        <p:sp>
          <p:nvSpPr>
            <p:cNvPr id="1464" name="Google Shape;1464;p3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65" name="Google Shape;1465;p31"/>
            <p:cNvCxnSpPr>
              <a:stCxn id="146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66" name="Google Shape;1466;p3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graphicFrame>
        <p:nvGraphicFramePr>
          <p:cNvPr id="1467" name="Google Shape;1467;p31"/>
          <p:cNvGraphicFramePr/>
          <p:nvPr/>
        </p:nvGraphicFramePr>
        <p:xfrm>
          <a:off x="2071864" y="311696"/>
          <a:ext cx="5037187" cy="32792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68" name="Google Shape;1468;p31"/>
          <p:cNvGraphicFramePr/>
          <p:nvPr/>
        </p:nvGraphicFramePr>
        <p:xfrm>
          <a:off x="2071864" y="4024143"/>
          <a:ext cx="5037187" cy="2559397"/>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32"/>
          <p:cNvSpPr/>
          <p:nvPr/>
        </p:nvSpPr>
        <p:spPr>
          <a:xfrm>
            <a:off x="0" y="5840406"/>
            <a:ext cx="7200900" cy="37017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4" name="Google Shape;1474;p32"/>
          <p:cNvSpPr/>
          <p:nvPr/>
        </p:nvSpPr>
        <p:spPr>
          <a:xfrm>
            <a:off x="0"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75" name="Google Shape;1475;p32"/>
          <p:cNvGrpSpPr/>
          <p:nvPr/>
        </p:nvGrpSpPr>
        <p:grpSpPr>
          <a:xfrm>
            <a:off x="277404" y="127176"/>
            <a:ext cx="3446504" cy="276999"/>
            <a:chOff x="2448322" y="74775"/>
            <a:chExt cx="3446504" cy="276999"/>
          </a:xfrm>
        </p:grpSpPr>
        <p:sp>
          <p:nvSpPr>
            <p:cNvPr id="1476" name="Google Shape;1476;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77" name="Google Shape;1477;p32"/>
            <p:cNvCxnSpPr>
              <a:stCxn id="147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78" name="Google Shape;1478;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1479" name="Google Shape;1479;p32"/>
          <p:cNvSpPr/>
          <p:nvPr/>
        </p:nvSpPr>
        <p:spPr>
          <a:xfrm>
            <a:off x="0" y="5215609"/>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04 acumulado  de  2023. </a:t>
            </a:r>
            <a:endParaRPr/>
          </a:p>
        </p:txBody>
      </p:sp>
      <p:grpSp>
        <p:nvGrpSpPr>
          <p:cNvPr id="1480" name="Google Shape;1480;p32"/>
          <p:cNvGrpSpPr/>
          <p:nvPr/>
        </p:nvGrpSpPr>
        <p:grpSpPr>
          <a:xfrm>
            <a:off x="277404" y="5868144"/>
            <a:ext cx="3446504" cy="276999"/>
            <a:chOff x="2448322" y="74775"/>
            <a:chExt cx="3446504" cy="276999"/>
          </a:xfrm>
        </p:grpSpPr>
        <p:sp>
          <p:nvSpPr>
            <p:cNvPr id="1481" name="Google Shape;1481;p3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82" name="Google Shape;1482;p32"/>
            <p:cNvCxnSpPr>
              <a:stCxn id="148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83" name="Google Shape;1483;p3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grpSp>
        <p:nvGrpSpPr>
          <p:cNvPr id="1484" name="Google Shape;1484;p32"/>
          <p:cNvGrpSpPr/>
          <p:nvPr/>
        </p:nvGrpSpPr>
        <p:grpSpPr>
          <a:xfrm>
            <a:off x="155575" y="6559629"/>
            <a:ext cx="841843" cy="1132310"/>
            <a:chOff x="1030415" y="748098"/>
            <a:chExt cx="841843" cy="1132310"/>
          </a:xfrm>
        </p:grpSpPr>
        <p:pic>
          <p:nvPicPr>
            <p:cNvPr id="1485" name="Google Shape;1485;p32"/>
            <p:cNvPicPr preferRelativeResize="0"/>
            <p:nvPr/>
          </p:nvPicPr>
          <p:blipFill rotWithShape="1">
            <a:blip r:embed="rId3">
              <a:alphaModFix/>
            </a:blip>
            <a:srcRect t="10614" r="84474"/>
            <a:stretch/>
          </p:blipFill>
          <p:spPr>
            <a:xfrm>
              <a:off x="1252052" y="748098"/>
              <a:ext cx="554199" cy="541398"/>
            </a:xfrm>
            <a:prstGeom prst="rect">
              <a:avLst/>
            </a:prstGeom>
            <a:noFill/>
            <a:ln>
              <a:noFill/>
            </a:ln>
          </p:spPr>
        </p:pic>
        <p:sp>
          <p:nvSpPr>
            <p:cNvPr id="1486" name="Google Shape;1486;p32"/>
            <p:cNvSpPr/>
            <p:nvPr/>
          </p:nvSpPr>
          <p:spPr>
            <a:xfrm>
              <a:off x="1030415" y="1520368"/>
              <a:ext cx="824936"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32,01%</a:t>
              </a:r>
              <a:endParaRPr/>
            </a:p>
          </p:txBody>
        </p:sp>
        <p:sp>
          <p:nvSpPr>
            <p:cNvPr id="1487" name="Google Shape;1487;p32"/>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grpSp>
      <p:grpSp>
        <p:nvGrpSpPr>
          <p:cNvPr id="1488" name="Google Shape;1488;p32"/>
          <p:cNvGrpSpPr/>
          <p:nvPr/>
        </p:nvGrpSpPr>
        <p:grpSpPr>
          <a:xfrm>
            <a:off x="1050530" y="6589361"/>
            <a:ext cx="827642" cy="1091720"/>
            <a:chOff x="1825139" y="815810"/>
            <a:chExt cx="827642" cy="1091720"/>
          </a:xfrm>
        </p:grpSpPr>
        <p:sp>
          <p:nvSpPr>
            <p:cNvPr id="1489" name="Google Shape;1489;p32"/>
            <p:cNvSpPr/>
            <p:nvPr/>
          </p:nvSpPr>
          <p:spPr>
            <a:xfrm>
              <a:off x="1846951" y="1547490"/>
              <a:ext cx="80583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67,99%</a:t>
              </a:r>
              <a:endParaRPr/>
            </a:p>
          </p:txBody>
        </p:sp>
        <p:sp>
          <p:nvSpPr>
            <p:cNvPr id="1490" name="Google Shape;1490;p32"/>
            <p:cNvSpPr/>
            <p:nvPr/>
          </p:nvSpPr>
          <p:spPr>
            <a:xfrm>
              <a:off x="1825139" y="127419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pic>
          <p:nvPicPr>
            <p:cNvPr id="1491" name="Google Shape;1491;p32"/>
            <p:cNvPicPr preferRelativeResize="0"/>
            <p:nvPr/>
          </p:nvPicPr>
          <p:blipFill rotWithShape="1">
            <a:blip r:embed="rId3">
              <a:alphaModFix/>
            </a:blip>
            <a:srcRect l="29313" t="7366" r="56038"/>
            <a:stretch/>
          </p:blipFill>
          <p:spPr>
            <a:xfrm>
              <a:off x="1975931" y="815810"/>
              <a:ext cx="489570" cy="526328"/>
            </a:xfrm>
            <a:prstGeom prst="rect">
              <a:avLst/>
            </a:prstGeom>
            <a:noFill/>
            <a:ln>
              <a:noFill/>
            </a:ln>
          </p:spPr>
        </p:pic>
      </p:grpSp>
      <p:grpSp>
        <p:nvGrpSpPr>
          <p:cNvPr id="1492" name="Google Shape;1492;p32"/>
          <p:cNvGrpSpPr/>
          <p:nvPr/>
        </p:nvGrpSpPr>
        <p:grpSpPr>
          <a:xfrm>
            <a:off x="2159538" y="6593425"/>
            <a:ext cx="1152880" cy="1113356"/>
            <a:chOff x="2107178" y="815810"/>
            <a:chExt cx="1152880" cy="1113356"/>
          </a:xfrm>
        </p:grpSpPr>
        <p:grpSp>
          <p:nvGrpSpPr>
            <p:cNvPr id="1493" name="Google Shape;1493;p32"/>
            <p:cNvGrpSpPr/>
            <p:nvPr/>
          </p:nvGrpSpPr>
          <p:grpSpPr>
            <a:xfrm>
              <a:off x="2107178" y="1317818"/>
              <a:ext cx="1152880" cy="611348"/>
              <a:chOff x="3744466" y="1301912"/>
              <a:chExt cx="1152880" cy="611348"/>
            </a:xfrm>
          </p:grpSpPr>
          <p:sp>
            <p:nvSpPr>
              <p:cNvPr id="1494" name="Google Shape;1494;p32"/>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495" name="Google Shape;1495;p32"/>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pic>
          <p:nvPicPr>
            <p:cNvPr id="1496" name="Google Shape;1496;p32"/>
            <p:cNvPicPr preferRelativeResize="0"/>
            <p:nvPr/>
          </p:nvPicPr>
          <p:blipFill rotWithShape="1">
            <a:blip r:embed="rId3">
              <a:alphaModFix/>
            </a:blip>
            <a:srcRect l="59057" t="8806" r="25145"/>
            <a:stretch/>
          </p:blipFill>
          <p:spPr>
            <a:xfrm>
              <a:off x="2376314" y="815810"/>
              <a:ext cx="535911" cy="554004"/>
            </a:xfrm>
            <a:prstGeom prst="rect">
              <a:avLst/>
            </a:prstGeom>
            <a:noFill/>
            <a:ln>
              <a:noFill/>
            </a:ln>
          </p:spPr>
        </p:pic>
      </p:grpSp>
      <p:grpSp>
        <p:nvGrpSpPr>
          <p:cNvPr id="1497" name="Google Shape;1497;p32"/>
          <p:cNvGrpSpPr/>
          <p:nvPr/>
        </p:nvGrpSpPr>
        <p:grpSpPr>
          <a:xfrm>
            <a:off x="3240410" y="6612715"/>
            <a:ext cx="740068" cy="1110282"/>
            <a:chOff x="3580462" y="815810"/>
            <a:chExt cx="740068" cy="1110282"/>
          </a:xfrm>
        </p:grpSpPr>
        <p:grpSp>
          <p:nvGrpSpPr>
            <p:cNvPr id="1498" name="Google Shape;1498;p32"/>
            <p:cNvGrpSpPr/>
            <p:nvPr/>
          </p:nvGrpSpPr>
          <p:grpSpPr>
            <a:xfrm>
              <a:off x="3580462" y="1288342"/>
              <a:ext cx="740068" cy="637750"/>
              <a:chOff x="5245046" y="1274868"/>
              <a:chExt cx="740068" cy="637750"/>
            </a:xfrm>
          </p:grpSpPr>
          <p:sp>
            <p:nvSpPr>
              <p:cNvPr id="1499" name="Google Shape;1499;p32"/>
              <p:cNvSpPr/>
              <p:nvPr/>
            </p:nvSpPr>
            <p:spPr>
              <a:xfrm>
                <a:off x="5245046" y="1561312"/>
                <a:ext cx="740068" cy="351306"/>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a:p>
            </p:txBody>
          </p:sp>
          <p:sp>
            <p:nvSpPr>
              <p:cNvPr id="1500" name="Google Shape;1500;p32"/>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501" name="Google Shape;1501;p32"/>
            <p:cNvPicPr preferRelativeResize="0"/>
            <p:nvPr/>
          </p:nvPicPr>
          <p:blipFill rotWithShape="1">
            <a:blip r:embed="rId3">
              <a:alphaModFix/>
            </a:blip>
            <a:srcRect l="86761"/>
            <a:stretch/>
          </p:blipFill>
          <p:spPr>
            <a:xfrm>
              <a:off x="3727050" y="815810"/>
              <a:ext cx="451077" cy="562592"/>
            </a:xfrm>
            <a:prstGeom prst="rect">
              <a:avLst/>
            </a:prstGeom>
            <a:noFill/>
            <a:ln>
              <a:noFill/>
            </a:ln>
          </p:spPr>
        </p:pic>
      </p:grpSp>
      <p:pic>
        <p:nvPicPr>
          <p:cNvPr id="1502" name="Google Shape;1502;p32"/>
          <p:cNvPicPr preferRelativeResize="0"/>
          <p:nvPr/>
        </p:nvPicPr>
        <p:blipFill rotWithShape="1">
          <a:blip r:embed="rId4">
            <a:alphaModFix/>
          </a:blip>
          <a:srcRect/>
          <a:stretch/>
        </p:blipFill>
        <p:spPr>
          <a:xfrm>
            <a:off x="4873790" y="7827434"/>
            <a:ext cx="721930" cy="590670"/>
          </a:xfrm>
          <a:prstGeom prst="rect">
            <a:avLst/>
          </a:prstGeom>
          <a:noFill/>
          <a:ln>
            <a:noFill/>
          </a:ln>
        </p:spPr>
      </p:pic>
      <p:grpSp>
        <p:nvGrpSpPr>
          <p:cNvPr id="1503" name="Google Shape;1503;p32"/>
          <p:cNvGrpSpPr/>
          <p:nvPr/>
        </p:nvGrpSpPr>
        <p:grpSpPr>
          <a:xfrm>
            <a:off x="4334634" y="8281069"/>
            <a:ext cx="1690560" cy="650645"/>
            <a:chOff x="-14122" y="7072716"/>
            <a:chExt cx="1282684" cy="650645"/>
          </a:xfrm>
        </p:grpSpPr>
        <p:sp>
          <p:nvSpPr>
            <p:cNvPr id="1504" name="Google Shape;1504;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505" name="Google Shape;1505;p32"/>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98,8%</a:t>
              </a:r>
              <a:endParaRPr/>
            </a:p>
          </p:txBody>
        </p:sp>
      </p:grpSp>
      <p:pic>
        <p:nvPicPr>
          <p:cNvPr id="1506" name="Google Shape;1506;p32"/>
          <p:cNvPicPr preferRelativeResize="0"/>
          <p:nvPr/>
        </p:nvPicPr>
        <p:blipFill rotWithShape="1">
          <a:blip r:embed="rId5">
            <a:alphaModFix/>
          </a:blip>
          <a:srcRect/>
          <a:stretch/>
        </p:blipFill>
        <p:spPr>
          <a:xfrm>
            <a:off x="1814317" y="7810161"/>
            <a:ext cx="514828" cy="409761"/>
          </a:xfrm>
          <a:prstGeom prst="rect">
            <a:avLst/>
          </a:prstGeom>
          <a:noFill/>
          <a:ln>
            <a:noFill/>
          </a:ln>
        </p:spPr>
      </p:pic>
      <p:grpSp>
        <p:nvGrpSpPr>
          <p:cNvPr id="1507" name="Google Shape;1507;p32"/>
          <p:cNvGrpSpPr/>
          <p:nvPr/>
        </p:nvGrpSpPr>
        <p:grpSpPr>
          <a:xfrm>
            <a:off x="1083388" y="8151213"/>
            <a:ext cx="1995317" cy="905197"/>
            <a:chOff x="-188366" y="7072716"/>
            <a:chExt cx="1513913" cy="905197"/>
          </a:xfrm>
        </p:grpSpPr>
        <p:sp>
          <p:nvSpPr>
            <p:cNvPr id="1508" name="Google Shape;1508;p32"/>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509" name="Google Shape;1509;p32"/>
            <p:cNvSpPr/>
            <p:nvPr/>
          </p:nvSpPr>
          <p:spPr>
            <a:xfrm>
              <a:off x="-188366" y="7363320"/>
              <a:ext cx="1513913" cy="48989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Régimen contributivo: </a:t>
              </a:r>
              <a:r>
                <a:rPr lang="es-ES" sz="1100" b="1">
                  <a:solidFill>
                    <a:schemeClr val="dk1"/>
                  </a:solidFill>
                  <a:latin typeface="Arial Narrow"/>
                  <a:ea typeface="Arial Narrow"/>
                  <a:cs typeface="Arial Narrow"/>
                  <a:sym typeface="Arial Narrow"/>
                </a:rPr>
                <a:t>65,77%</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28,04%</a:t>
              </a:r>
              <a:endParaRPr sz="1200" b="1">
                <a:solidFill>
                  <a:schemeClr val="dk1"/>
                </a:solidFill>
                <a:latin typeface="Arial Narrow"/>
                <a:ea typeface="Arial Narrow"/>
                <a:cs typeface="Arial Narrow"/>
                <a:sym typeface="Arial Narrow"/>
              </a:endParaRPr>
            </a:p>
          </p:txBody>
        </p:sp>
        <p:sp>
          <p:nvSpPr>
            <p:cNvPr id="1510" name="Google Shape;1510;p32"/>
            <p:cNvSpPr txBox="1"/>
            <p:nvPr/>
          </p:nvSpPr>
          <p:spPr>
            <a:xfrm>
              <a:off x="-3688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511" name="Google Shape;1511;p32"/>
          <p:cNvGrpSpPr/>
          <p:nvPr/>
        </p:nvGrpSpPr>
        <p:grpSpPr>
          <a:xfrm>
            <a:off x="5275360" y="6644738"/>
            <a:ext cx="874090" cy="1056602"/>
            <a:chOff x="2507826" y="2775558"/>
            <a:chExt cx="874090" cy="1056602"/>
          </a:xfrm>
        </p:grpSpPr>
        <p:sp>
          <p:nvSpPr>
            <p:cNvPr id="1512" name="Google Shape;1512;p32"/>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0,22%</a:t>
              </a:r>
              <a:endParaRPr/>
            </a:p>
          </p:txBody>
        </p:sp>
        <p:pic>
          <p:nvPicPr>
            <p:cNvPr id="1513" name="Google Shape;1513;p32"/>
            <p:cNvPicPr preferRelativeResize="0"/>
            <p:nvPr/>
          </p:nvPicPr>
          <p:blipFill rotWithShape="1">
            <a:blip r:embed="rId6">
              <a:alphaModFix/>
            </a:blip>
            <a:srcRect/>
            <a:stretch/>
          </p:blipFill>
          <p:spPr>
            <a:xfrm>
              <a:off x="2810491" y="2775558"/>
              <a:ext cx="354332" cy="543426"/>
            </a:xfrm>
            <a:prstGeom prst="rect">
              <a:avLst/>
            </a:prstGeom>
            <a:noFill/>
            <a:ln>
              <a:noFill/>
            </a:ln>
          </p:spPr>
        </p:pic>
        <p:sp>
          <p:nvSpPr>
            <p:cNvPr id="1514" name="Google Shape;1514;p32"/>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grpSp>
      <p:grpSp>
        <p:nvGrpSpPr>
          <p:cNvPr id="1515" name="Google Shape;1515;p32"/>
          <p:cNvGrpSpPr/>
          <p:nvPr/>
        </p:nvGrpSpPr>
        <p:grpSpPr>
          <a:xfrm>
            <a:off x="4320530" y="6591933"/>
            <a:ext cx="874090" cy="1127234"/>
            <a:chOff x="4542245" y="835972"/>
            <a:chExt cx="874090" cy="1127234"/>
          </a:xfrm>
        </p:grpSpPr>
        <p:grpSp>
          <p:nvGrpSpPr>
            <p:cNvPr id="1516" name="Google Shape;1516;p32"/>
            <p:cNvGrpSpPr/>
            <p:nvPr/>
          </p:nvGrpSpPr>
          <p:grpSpPr>
            <a:xfrm>
              <a:off x="4542245" y="1334894"/>
              <a:ext cx="874090" cy="628312"/>
              <a:chOff x="2507826" y="3203848"/>
              <a:chExt cx="874090" cy="628312"/>
            </a:xfrm>
          </p:grpSpPr>
          <p:sp>
            <p:nvSpPr>
              <p:cNvPr id="1517" name="Google Shape;1517;p32"/>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1,35%</a:t>
                </a:r>
                <a:endParaRPr/>
              </a:p>
            </p:txBody>
          </p:sp>
          <p:sp>
            <p:nvSpPr>
              <p:cNvPr id="1518" name="Google Shape;1518;p3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1519" name="Google Shape;1519;p32"/>
            <p:cNvPicPr preferRelativeResize="0"/>
            <p:nvPr/>
          </p:nvPicPr>
          <p:blipFill rotWithShape="1">
            <a:blip r:embed="rId7">
              <a:alphaModFix/>
            </a:blip>
            <a:srcRect/>
            <a:stretch/>
          </p:blipFill>
          <p:spPr>
            <a:xfrm>
              <a:off x="4769141" y="835972"/>
              <a:ext cx="479073" cy="553215"/>
            </a:xfrm>
            <a:prstGeom prst="rect">
              <a:avLst/>
            </a:prstGeom>
            <a:noFill/>
            <a:ln>
              <a:noFill/>
            </a:ln>
          </p:spPr>
        </p:pic>
      </p:grpSp>
      <p:grpSp>
        <p:nvGrpSpPr>
          <p:cNvPr id="1520" name="Google Shape;1520;p32"/>
          <p:cNvGrpSpPr/>
          <p:nvPr/>
        </p:nvGrpSpPr>
        <p:grpSpPr>
          <a:xfrm>
            <a:off x="6025194" y="6488567"/>
            <a:ext cx="1290798" cy="1202122"/>
            <a:chOff x="9455421" y="903990"/>
            <a:chExt cx="1290798" cy="1202122"/>
          </a:xfrm>
        </p:grpSpPr>
        <p:pic>
          <p:nvPicPr>
            <p:cNvPr id="1521" name="Google Shape;1521;p32"/>
            <p:cNvPicPr preferRelativeResize="0"/>
            <p:nvPr/>
          </p:nvPicPr>
          <p:blipFill rotWithShape="1">
            <a:blip r:embed="rId8">
              <a:alphaModFix/>
            </a:blip>
            <a:srcRect r="48966"/>
            <a:stretch/>
          </p:blipFill>
          <p:spPr>
            <a:xfrm>
              <a:off x="9749565" y="903990"/>
              <a:ext cx="680837" cy="500286"/>
            </a:xfrm>
            <a:prstGeom prst="rect">
              <a:avLst/>
            </a:prstGeom>
            <a:noFill/>
            <a:ln>
              <a:noFill/>
            </a:ln>
          </p:spPr>
        </p:pic>
        <p:grpSp>
          <p:nvGrpSpPr>
            <p:cNvPr id="1522" name="Google Shape;1522;p32"/>
            <p:cNvGrpSpPr/>
            <p:nvPr/>
          </p:nvGrpSpPr>
          <p:grpSpPr>
            <a:xfrm>
              <a:off x="9455421" y="1311975"/>
              <a:ext cx="1290798" cy="794137"/>
              <a:chOff x="-344103" y="6929224"/>
              <a:chExt cx="1508162" cy="794137"/>
            </a:xfrm>
          </p:grpSpPr>
          <p:sp>
            <p:nvSpPr>
              <p:cNvPr id="1523" name="Google Shape;1523;p32"/>
              <p:cNvSpPr txBox="1"/>
              <p:nvPr/>
            </p:nvSpPr>
            <p:spPr>
              <a:xfrm>
                <a:off x="-344103" y="6929224"/>
                <a:ext cx="150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1524" name="Google Shape;1524;p32"/>
              <p:cNvSpPr/>
              <p:nvPr/>
            </p:nvSpPr>
            <p:spPr>
              <a:xfrm>
                <a:off x="-103304" y="7363321"/>
                <a:ext cx="102418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1,23%</a:t>
                </a:r>
                <a:endParaRPr/>
              </a:p>
            </p:txBody>
          </p:sp>
        </p:grpSp>
      </p:grpSp>
      <p:grpSp>
        <p:nvGrpSpPr>
          <p:cNvPr id="1525" name="Google Shape;1525;p32"/>
          <p:cNvGrpSpPr/>
          <p:nvPr/>
        </p:nvGrpSpPr>
        <p:grpSpPr>
          <a:xfrm>
            <a:off x="2205963" y="6207897"/>
            <a:ext cx="1847617" cy="436842"/>
            <a:chOff x="3060727" y="484500"/>
            <a:chExt cx="2369636" cy="436842"/>
          </a:xfrm>
        </p:grpSpPr>
        <p:sp>
          <p:nvSpPr>
            <p:cNvPr id="1526" name="Google Shape;1526;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27" name="Google Shape;1527;p32"/>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1528" name="Google Shape;1528;p32"/>
          <p:cNvGrpSpPr/>
          <p:nvPr/>
        </p:nvGrpSpPr>
        <p:grpSpPr>
          <a:xfrm>
            <a:off x="54374" y="6196035"/>
            <a:ext cx="1852274" cy="436842"/>
            <a:chOff x="3054754" y="484500"/>
            <a:chExt cx="2375609" cy="436842"/>
          </a:xfrm>
        </p:grpSpPr>
        <p:sp>
          <p:nvSpPr>
            <p:cNvPr id="1529" name="Google Shape;1529;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0" name="Google Shape;1530;p32"/>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531" name="Google Shape;1531;p32"/>
          <p:cNvGrpSpPr/>
          <p:nvPr/>
        </p:nvGrpSpPr>
        <p:grpSpPr>
          <a:xfrm>
            <a:off x="4385407" y="6226595"/>
            <a:ext cx="2722458" cy="436841"/>
            <a:chOff x="3060727" y="484500"/>
            <a:chExt cx="2369637" cy="436842"/>
          </a:xfrm>
        </p:grpSpPr>
        <p:sp>
          <p:nvSpPr>
            <p:cNvPr id="1532" name="Google Shape;1532;p3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32"/>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1534" name="Google Shape;1534;p3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32</a:t>
            </a:r>
            <a:endParaRPr sz="1050" b="1">
              <a:solidFill>
                <a:schemeClr val="dk1"/>
              </a:solidFill>
              <a:latin typeface="Arial Narrow"/>
              <a:ea typeface="Arial Narrow"/>
              <a:cs typeface="Arial Narrow"/>
              <a:sym typeface="Arial Narrow"/>
            </a:endParaRPr>
          </a:p>
        </p:txBody>
      </p:sp>
      <p:sp>
        <p:nvSpPr>
          <p:cNvPr id="1535" name="Google Shape;1535;p32"/>
          <p:cNvSpPr/>
          <p:nvPr/>
        </p:nvSpPr>
        <p:spPr>
          <a:xfrm>
            <a:off x="3285509" y="766078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36" name="Google Shape;1536;p32"/>
          <p:cNvSpPr/>
          <p:nvPr/>
        </p:nvSpPr>
        <p:spPr>
          <a:xfrm>
            <a:off x="2372856" y="7671662"/>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537" name="Google Shape;1537;p32"/>
          <p:cNvSpPr/>
          <p:nvPr/>
        </p:nvSpPr>
        <p:spPr>
          <a:xfrm>
            <a:off x="218005" y="7668344"/>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274 casos</a:t>
            </a:r>
            <a:endParaRPr sz="1200">
              <a:solidFill>
                <a:schemeClr val="dk1"/>
              </a:solidFill>
              <a:latin typeface="Calibri"/>
              <a:ea typeface="Calibri"/>
              <a:cs typeface="Calibri"/>
              <a:sym typeface="Calibri"/>
            </a:endParaRPr>
          </a:p>
        </p:txBody>
      </p:sp>
      <p:sp>
        <p:nvSpPr>
          <p:cNvPr id="1538" name="Google Shape;1538;p32"/>
          <p:cNvSpPr/>
          <p:nvPr/>
        </p:nvSpPr>
        <p:spPr>
          <a:xfrm>
            <a:off x="1121338" y="7660781"/>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582 casos</a:t>
            </a:r>
            <a:endParaRPr sz="1200">
              <a:solidFill>
                <a:schemeClr val="dk1"/>
              </a:solidFill>
              <a:latin typeface="Calibri"/>
              <a:ea typeface="Calibri"/>
              <a:cs typeface="Calibri"/>
              <a:sym typeface="Calibri"/>
            </a:endParaRPr>
          </a:p>
        </p:txBody>
      </p:sp>
      <p:sp>
        <p:nvSpPr>
          <p:cNvPr id="1539" name="Google Shape;1539;p32"/>
          <p:cNvSpPr/>
          <p:nvPr/>
        </p:nvSpPr>
        <p:spPr>
          <a:xfrm>
            <a:off x="4432806" y="767468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sp>
        <p:nvSpPr>
          <p:cNvPr id="1540" name="Google Shape;1540;p32"/>
          <p:cNvSpPr/>
          <p:nvPr/>
        </p:nvSpPr>
        <p:spPr>
          <a:xfrm>
            <a:off x="5387636" y="766834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1541" name="Google Shape;1541;p32"/>
          <p:cNvSpPr/>
          <p:nvPr/>
        </p:nvSpPr>
        <p:spPr>
          <a:xfrm>
            <a:off x="6350638" y="7660780"/>
            <a:ext cx="7131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11 casos</a:t>
            </a:r>
            <a:endParaRPr sz="1200">
              <a:solidFill>
                <a:schemeClr val="dk1"/>
              </a:solidFill>
              <a:latin typeface="Calibri"/>
              <a:ea typeface="Calibri"/>
              <a:cs typeface="Calibri"/>
              <a:sym typeface="Calibri"/>
            </a:endParaRPr>
          </a:p>
        </p:txBody>
      </p:sp>
      <p:pic>
        <p:nvPicPr>
          <p:cNvPr id="1542" name="Google Shape;1542;p32"/>
          <p:cNvPicPr preferRelativeResize="0"/>
          <p:nvPr/>
        </p:nvPicPr>
        <p:blipFill rotWithShape="1">
          <a:blip r:embed="rId9">
            <a:alphaModFix/>
          </a:blip>
          <a:srcRect/>
          <a:stretch/>
        </p:blipFill>
        <p:spPr>
          <a:xfrm>
            <a:off x="107808" y="571890"/>
            <a:ext cx="7046638" cy="455958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Google Shape;1547;p33"/>
          <p:cNvSpPr/>
          <p:nvPr/>
        </p:nvSpPr>
        <p:spPr>
          <a:xfrm>
            <a:off x="14436" y="15338"/>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48" name="Google Shape;1548;p33"/>
          <p:cNvGrpSpPr/>
          <p:nvPr/>
        </p:nvGrpSpPr>
        <p:grpSpPr>
          <a:xfrm>
            <a:off x="291840" y="87346"/>
            <a:ext cx="5701151" cy="288032"/>
            <a:chOff x="2448322" y="33255"/>
            <a:chExt cx="5701151" cy="288032"/>
          </a:xfrm>
        </p:grpSpPr>
        <p:sp>
          <p:nvSpPr>
            <p:cNvPr id="1549" name="Google Shape;1549;p33"/>
            <p:cNvSpPr/>
            <p:nvPr/>
          </p:nvSpPr>
          <p:spPr>
            <a:xfrm>
              <a:off x="2448322" y="3325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50" name="Google Shape;1550;p33"/>
            <p:cNvCxnSpPr>
              <a:stCxn id="1549" idx="6"/>
            </p:cNvCxnSpPr>
            <p:nvPr/>
          </p:nvCxnSpPr>
          <p:spPr>
            <a:xfrm>
              <a:off x="2736354" y="164060"/>
              <a:ext cx="648000" cy="0"/>
            </a:xfrm>
            <a:prstGeom prst="straightConnector1">
              <a:avLst/>
            </a:prstGeom>
            <a:noFill/>
            <a:ln w="28575" cap="flat" cmpd="sng">
              <a:solidFill>
                <a:srgbClr val="C00000"/>
              </a:solidFill>
              <a:prstDash val="solid"/>
              <a:round/>
              <a:headEnd type="none" w="sm" len="sm"/>
              <a:tailEnd type="none" w="sm" len="sm"/>
            </a:ln>
          </p:spPr>
        </p:cxnSp>
        <p:sp>
          <p:nvSpPr>
            <p:cNvPr id="1551" name="Google Shape;1551;p33"/>
            <p:cNvSpPr txBox="1"/>
            <p:nvPr/>
          </p:nvSpPr>
          <p:spPr>
            <a:xfrm>
              <a:off x="3302536" y="44288"/>
              <a:ext cx="48469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552" name="Google Shape;1552;p3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33</a:t>
            </a:r>
            <a:endParaRPr sz="1050" b="1">
              <a:solidFill>
                <a:schemeClr val="dk1"/>
              </a:solidFill>
              <a:latin typeface="Arial Narrow"/>
              <a:ea typeface="Arial Narrow"/>
              <a:cs typeface="Arial Narrow"/>
              <a:sym typeface="Arial Narrow"/>
            </a:endParaRPr>
          </a:p>
        </p:txBody>
      </p:sp>
      <p:sp>
        <p:nvSpPr>
          <p:cNvPr id="1553" name="Google Shape;1553;p33"/>
          <p:cNvSpPr/>
          <p:nvPr/>
        </p:nvSpPr>
        <p:spPr>
          <a:xfrm>
            <a:off x="239512" y="4829476"/>
            <a:ext cx="31813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04. 2023. </a:t>
            </a:r>
            <a:endParaRPr/>
          </a:p>
        </p:txBody>
      </p:sp>
      <p:grpSp>
        <p:nvGrpSpPr>
          <p:cNvPr id="1554" name="Google Shape;1554;p33"/>
          <p:cNvGrpSpPr/>
          <p:nvPr/>
        </p:nvGrpSpPr>
        <p:grpSpPr>
          <a:xfrm>
            <a:off x="1566124" y="614149"/>
            <a:ext cx="3599812" cy="1558333"/>
            <a:chOff x="201462" y="-3092190"/>
            <a:chExt cx="5615467" cy="2421116"/>
          </a:xfrm>
        </p:grpSpPr>
        <p:pic>
          <p:nvPicPr>
            <p:cNvPr id="1555" name="Google Shape;1555;p33"/>
            <p:cNvPicPr preferRelativeResize="0"/>
            <p:nvPr/>
          </p:nvPicPr>
          <p:blipFill rotWithShape="1">
            <a:blip r:embed="rId3">
              <a:alphaModFix/>
            </a:blip>
            <a:srcRect/>
            <a:stretch/>
          </p:blipFill>
          <p:spPr>
            <a:xfrm>
              <a:off x="201462" y="-3092190"/>
              <a:ext cx="1171575" cy="1076325"/>
            </a:xfrm>
            <a:prstGeom prst="roundRect">
              <a:avLst>
                <a:gd name="adj" fmla="val 8594"/>
              </a:avLst>
            </a:prstGeom>
            <a:solidFill>
              <a:srgbClr val="ECECEC"/>
            </a:solidFill>
            <a:ln>
              <a:noFill/>
            </a:ln>
            <a:effectLst>
              <a:reflection stA="38000" endPos="28000" dist="5000" dir="5400000" sy="-100000" algn="bl" rotWithShape="0"/>
            </a:effectLst>
          </p:spPr>
        </p:pic>
        <p:pic>
          <p:nvPicPr>
            <p:cNvPr id="1556" name="Google Shape;1556;p33"/>
            <p:cNvPicPr preferRelativeResize="0"/>
            <p:nvPr/>
          </p:nvPicPr>
          <p:blipFill rotWithShape="1">
            <a:blip r:embed="rId4">
              <a:alphaModFix/>
            </a:blip>
            <a:srcRect/>
            <a:stretch/>
          </p:blipFill>
          <p:spPr>
            <a:xfrm>
              <a:off x="367005" y="-1890274"/>
              <a:ext cx="1028699" cy="1219200"/>
            </a:xfrm>
            <a:prstGeom prst="roundRect">
              <a:avLst>
                <a:gd name="adj" fmla="val 8594"/>
              </a:avLst>
            </a:prstGeom>
            <a:solidFill>
              <a:srgbClr val="ECECEC"/>
            </a:solidFill>
            <a:ln>
              <a:noFill/>
            </a:ln>
            <a:effectLst>
              <a:reflection stA="38000" endPos="28000" dist="5000" dir="5400000" sy="-100000" algn="bl" rotWithShape="0"/>
            </a:effectLst>
          </p:spPr>
        </p:pic>
        <p:pic>
          <p:nvPicPr>
            <p:cNvPr id="1557" name="Google Shape;1557;p33"/>
            <p:cNvPicPr preferRelativeResize="0"/>
            <p:nvPr/>
          </p:nvPicPr>
          <p:blipFill rotWithShape="1">
            <a:blip r:embed="rId5">
              <a:alphaModFix/>
            </a:blip>
            <a:srcRect/>
            <a:stretch/>
          </p:blipFill>
          <p:spPr>
            <a:xfrm>
              <a:off x="3217961" y="-1883222"/>
              <a:ext cx="1029111" cy="1177304"/>
            </a:xfrm>
            <a:prstGeom prst="roundRect">
              <a:avLst>
                <a:gd name="adj" fmla="val 8594"/>
              </a:avLst>
            </a:prstGeom>
            <a:solidFill>
              <a:srgbClr val="ECECEC"/>
            </a:solidFill>
            <a:ln>
              <a:noFill/>
            </a:ln>
            <a:effectLst>
              <a:reflection stA="38000" endPos="28000" dist="5000" dir="5400000" sy="-100000" algn="bl" rotWithShape="0"/>
            </a:effectLst>
          </p:spPr>
        </p:pic>
        <p:sp>
          <p:nvSpPr>
            <p:cNvPr id="1558" name="Google Shape;1558;p33"/>
            <p:cNvSpPr/>
            <p:nvPr/>
          </p:nvSpPr>
          <p:spPr>
            <a:xfrm rot="10800000">
              <a:off x="1444980" y="-2715136"/>
              <a:ext cx="269965" cy="352089"/>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59" name="Google Shape;1559;p33"/>
            <p:cNvSpPr/>
            <p:nvPr/>
          </p:nvSpPr>
          <p:spPr>
            <a:xfrm>
              <a:off x="1813500" y="-2825077"/>
              <a:ext cx="1238547"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74,75%</a:t>
              </a:r>
              <a:endParaRPr/>
            </a:p>
          </p:txBody>
        </p:sp>
        <p:sp>
          <p:nvSpPr>
            <p:cNvPr id="1560" name="Google Shape;1560;p33"/>
            <p:cNvSpPr/>
            <p:nvPr/>
          </p:nvSpPr>
          <p:spPr>
            <a:xfrm rot="10800000">
              <a:off x="4276386" y="-2735518"/>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1" name="Google Shape;1561;p33"/>
            <p:cNvSpPr/>
            <p:nvPr/>
          </p:nvSpPr>
          <p:spPr>
            <a:xfrm>
              <a:off x="4644907" y="-2845458"/>
              <a:ext cx="1172022" cy="576003"/>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12,51%</a:t>
              </a:r>
              <a:endParaRPr/>
            </a:p>
          </p:txBody>
        </p:sp>
        <p:sp>
          <p:nvSpPr>
            <p:cNvPr id="1562" name="Google Shape;1562;p33"/>
            <p:cNvSpPr/>
            <p:nvPr/>
          </p:nvSpPr>
          <p:spPr>
            <a:xfrm rot="10800000">
              <a:off x="1440801" y="-1456720"/>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3" name="Google Shape;1563;p33"/>
            <p:cNvSpPr/>
            <p:nvPr/>
          </p:nvSpPr>
          <p:spPr>
            <a:xfrm>
              <a:off x="1809321" y="-1566661"/>
              <a:ext cx="1124063"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6,09%</a:t>
              </a:r>
              <a:endParaRPr/>
            </a:p>
          </p:txBody>
        </p:sp>
        <p:sp>
          <p:nvSpPr>
            <p:cNvPr id="1564" name="Google Shape;1564;p33"/>
            <p:cNvSpPr/>
            <p:nvPr/>
          </p:nvSpPr>
          <p:spPr>
            <a:xfrm rot="10800000">
              <a:off x="4365499" y="-1491264"/>
              <a:ext cx="269965" cy="352088"/>
            </a:xfrm>
            <a:prstGeom prst="lef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p:txBody>
        </p:sp>
        <p:sp>
          <p:nvSpPr>
            <p:cNvPr id="1565" name="Google Shape;1565;p33"/>
            <p:cNvSpPr/>
            <p:nvPr/>
          </p:nvSpPr>
          <p:spPr>
            <a:xfrm>
              <a:off x="4734017" y="-1601205"/>
              <a:ext cx="1082910" cy="576005"/>
            </a:xfrm>
            <a:prstGeom prst="round2DiagRect">
              <a:avLst>
                <a:gd name="adj1" fmla="val 16667"/>
                <a:gd name="adj2" fmla="val 0"/>
              </a:avLst>
            </a:prstGeom>
            <a:solidFill>
              <a:srgbClr val="7030A0">
                <a:alpha val="64705"/>
              </a:srgbClr>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3,61%</a:t>
              </a:r>
              <a:endParaRPr/>
            </a:p>
          </p:txBody>
        </p:sp>
      </p:grpSp>
      <p:sp>
        <p:nvSpPr>
          <p:cNvPr id="1566" name="Google Shape;1566;p33"/>
          <p:cNvSpPr txBox="1"/>
          <p:nvPr/>
        </p:nvSpPr>
        <p:spPr>
          <a:xfrm>
            <a:off x="2195869" y="111075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663 casos</a:t>
            </a:r>
            <a:endParaRPr/>
          </a:p>
        </p:txBody>
      </p:sp>
      <p:sp>
        <p:nvSpPr>
          <p:cNvPr id="1567" name="Google Shape;1567;p33"/>
          <p:cNvSpPr txBox="1"/>
          <p:nvPr/>
        </p:nvSpPr>
        <p:spPr>
          <a:xfrm>
            <a:off x="3917158" y="1156864"/>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111 casos</a:t>
            </a:r>
            <a:endParaRPr/>
          </a:p>
        </p:txBody>
      </p:sp>
      <p:sp>
        <p:nvSpPr>
          <p:cNvPr id="1568" name="Google Shape;1568;p33"/>
          <p:cNvSpPr txBox="1"/>
          <p:nvPr/>
        </p:nvSpPr>
        <p:spPr>
          <a:xfrm>
            <a:off x="2069427" y="196678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54 casos</a:t>
            </a:r>
            <a:endParaRPr/>
          </a:p>
        </p:txBody>
      </p:sp>
      <p:sp>
        <p:nvSpPr>
          <p:cNvPr id="1569" name="Google Shape;1569;p33"/>
          <p:cNvSpPr txBox="1"/>
          <p:nvPr/>
        </p:nvSpPr>
        <p:spPr>
          <a:xfrm>
            <a:off x="3996069" y="1990745"/>
            <a:ext cx="16206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32 casos</a:t>
            </a:r>
            <a:endParaRPr/>
          </a:p>
        </p:txBody>
      </p:sp>
      <p:sp>
        <p:nvSpPr>
          <p:cNvPr id="1570" name="Google Shape;1570;p33"/>
          <p:cNvSpPr/>
          <p:nvPr/>
        </p:nvSpPr>
        <p:spPr>
          <a:xfrm>
            <a:off x="3732411" y="4963406"/>
            <a:ext cx="350759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04. 2023. </a:t>
            </a:r>
            <a:endParaRPr/>
          </a:p>
        </p:txBody>
      </p:sp>
      <p:sp>
        <p:nvSpPr>
          <p:cNvPr id="1571" name="Google Shape;1571;p33"/>
          <p:cNvSpPr/>
          <p:nvPr/>
        </p:nvSpPr>
        <p:spPr>
          <a:xfrm>
            <a:off x="1925567" y="7380312"/>
            <a:ext cx="352043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04. 2023. </a:t>
            </a:r>
            <a:endParaRPr/>
          </a:p>
        </p:txBody>
      </p:sp>
      <p:sp>
        <p:nvSpPr>
          <p:cNvPr id="1572" name="Google Shape;1572;p33"/>
          <p:cNvSpPr/>
          <p:nvPr/>
        </p:nvSpPr>
        <p:spPr>
          <a:xfrm>
            <a:off x="-27139" y="7924844"/>
            <a:ext cx="7135004" cy="122341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61,1% del total de los casos. La cobertura de las visitas de campo que realizan los psicólogos de la secretaría de salud es del 13,1</a:t>
            </a:r>
            <a:r>
              <a:rPr lang="es-ES" sz="1050" b="1">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en el período epidemiológico 4.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573" name="Google Shape;1573;p33"/>
          <p:cNvSpPr/>
          <p:nvPr/>
        </p:nvSpPr>
        <p:spPr>
          <a:xfrm>
            <a:off x="-1849" y="7645552"/>
            <a:ext cx="7200900" cy="310824"/>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74" name="Google Shape;1574;p33"/>
          <p:cNvGrpSpPr/>
          <p:nvPr/>
        </p:nvGrpSpPr>
        <p:grpSpPr>
          <a:xfrm>
            <a:off x="190189" y="7663143"/>
            <a:ext cx="3446504" cy="276999"/>
            <a:chOff x="2448322" y="33831"/>
            <a:chExt cx="3446504" cy="276999"/>
          </a:xfrm>
        </p:grpSpPr>
        <p:sp>
          <p:nvSpPr>
            <p:cNvPr id="1575" name="Google Shape;1575;p33"/>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576" name="Google Shape;1576;p33"/>
            <p:cNvCxnSpPr>
              <a:stCxn id="1575"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1577" name="Google Shape;1577;p33"/>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1578" name="Google Shape;1578;p33" descr="https://i1.wp.com/periodicovictoria.mx/wp-content/uploads/2016/04/1-infografi%CC%81a-suicidio.jpg?fit=1403%2C1500"/>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79" name="Google Shape;1579;p33"/>
          <p:cNvPicPr preferRelativeResize="0"/>
          <p:nvPr/>
        </p:nvPicPr>
        <p:blipFill rotWithShape="1">
          <a:blip r:embed="rId6">
            <a:alphaModFix/>
          </a:blip>
          <a:srcRect/>
          <a:stretch/>
        </p:blipFill>
        <p:spPr>
          <a:xfrm>
            <a:off x="3420861" y="706877"/>
            <a:ext cx="704106" cy="375523"/>
          </a:xfrm>
          <a:prstGeom prst="rect">
            <a:avLst/>
          </a:prstGeom>
          <a:noFill/>
          <a:ln>
            <a:noFill/>
          </a:ln>
        </p:spPr>
      </p:pic>
      <p:sp>
        <p:nvSpPr>
          <p:cNvPr id="1580" name="Google Shape;1580;p33"/>
          <p:cNvSpPr/>
          <p:nvPr/>
        </p:nvSpPr>
        <p:spPr>
          <a:xfrm>
            <a:off x="1786566" y="2239347"/>
            <a:ext cx="3507593" cy="4154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04  2023 </a:t>
            </a:r>
            <a:endParaRPr/>
          </a:p>
        </p:txBody>
      </p:sp>
      <p:graphicFrame>
        <p:nvGraphicFramePr>
          <p:cNvPr id="1581" name="Google Shape;1581;p33"/>
          <p:cNvGraphicFramePr/>
          <p:nvPr/>
        </p:nvGraphicFramePr>
        <p:xfrm>
          <a:off x="0" y="2497373"/>
          <a:ext cx="3732411" cy="243554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82" name="Google Shape;1582;p33"/>
          <p:cNvGraphicFramePr/>
          <p:nvPr/>
        </p:nvGraphicFramePr>
        <p:xfrm>
          <a:off x="3393499" y="2516346"/>
          <a:ext cx="3805551" cy="26256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83" name="Google Shape;1583;p33"/>
          <p:cNvGraphicFramePr/>
          <p:nvPr/>
        </p:nvGraphicFramePr>
        <p:xfrm>
          <a:off x="1360384" y="5289426"/>
          <a:ext cx="3805551" cy="226852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p34"/>
          <p:cNvPicPr preferRelativeResize="0"/>
          <p:nvPr/>
        </p:nvPicPr>
        <p:blipFill rotWithShape="1">
          <a:blip r:embed="rId3">
            <a:alphaModFix/>
          </a:blip>
          <a:srcRect/>
          <a:stretch/>
        </p:blipFill>
        <p:spPr>
          <a:xfrm>
            <a:off x="-628" y="-756"/>
            <a:ext cx="2259818" cy="3636652"/>
          </a:xfrm>
          <a:prstGeom prst="rect">
            <a:avLst/>
          </a:prstGeom>
          <a:noFill/>
          <a:ln>
            <a:noFill/>
          </a:ln>
        </p:spPr>
      </p:pic>
      <p:sp>
        <p:nvSpPr>
          <p:cNvPr id="1589" name="Google Shape;1589;p34"/>
          <p:cNvSpPr/>
          <p:nvPr/>
        </p:nvSpPr>
        <p:spPr>
          <a:xfrm>
            <a:off x="670424" y="467544"/>
            <a:ext cx="500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590" name="Google Shape;1590;p34"/>
          <p:cNvSpPr txBox="1"/>
          <p:nvPr/>
        </p:nvSpPr>
        <p:spPr>
          <a:xfrm>
            <a:off x="-629" y="3275856"/>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a:p>
        </p:txBody>
      </p:sp>
      <p:pic>
        <p:nvPicPr>
          <p:cNvPr id="1591" name="Google Shape;1591;p34"/>
          <p:cNvPicPr preferRelativeResize="0"/>
          <p:nvPr/>
        </p:nvPicPr>
        <p:blipFill rotWithShape="1">
          <a:blip r:embed="rId4">
            <a:alphaModFix/>
          </a:blip>
          <a:srcRect t="51431"/>
          <a:stretch/>
        </p:blipFill>
        <p:spPr>
          <a:xfrm>
            <a:off x="-628" y="3635896"/>
            <a:ext cx="2295053" cy="3722567"/>
          </a:xfrm>
          <a:prstGeom prst="rect">
            <a:avLst/>
          </a:prstGeom>
          <a:noFill/>
          <a:ln>
            <a:noFill/>
          </a:ln>
        </p:spPr>
      </p:pic>
      <p:grpSp>
        <p:nvGrpSpPr>
          <p:cNvPr id="1592" name="Google Shape;1592;p34"/>
          <p:cNvGrpSpPr/>
          <p:nvPr/>
        </p:nvGrpSpPr>
        <p:grpSpPr>
          <a:xfrm>
            <a:off x="109142" y="5846294"/>
            <a:ext cx="1892650" cy="488476"/>
            <a:chOff x="2397524" y="3379972"/>
            <a:chExt cx="4508500" cy="904875"/>
          </a:xfrm>
        </p:grpSpPr>
        <p:pic>
          <p:nvPicPr>
            <p:cNvPr id="1593" name="Google Shape;1593;p3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594" name="Google Shape;1594;p34"/>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497</a:t>
              </a:r>
              <a:endParaRPr/>
            </a:p>
          </p:txBody>
        </p:sp>
      </p:grpSp>
      <p:sp>
        <p:nvSpPr>
          <p:cNvPr id="1595" name="Google Shape;1595;p34"/>
          <p:cNvSpPr/>
          <p:nvPr/>
        </p:nvSpPr>
        <p:spPr>
          <a:xfrm>
            <a:off x="2171614" y="3260571"/>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04  acumulado  de 2023. </a:t>
            </a:r>
            <a:endParaRPr/>
          </a:p>
        </p:txBody>
      </p:sp>
      <p:sp>
        <p:nvSpPr>
          <p:cNvPr id="1596" name="Google Shape;1596;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1597" name="Google Shape;1597;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cxnSp>
        <p:nvCxnSpPr>
          <p:cNvPr id="1598" name="Google Shape;1598;p34"/>
          <p:cNvCxnSpPr/>
          <p:nvPr/>
        </p:nvCxnSpPr>
        <p:spPr>
          <a:xfrm>
            <a:off x="2736354" y="205580"/>
            <a:ext cx="648072" cy="0"/>
          </a:xfrm>
          <a:prstGeom prst="straightConnector1">
            <a:avLst/>
          </a:prstGeom>
          <a:noFill/>
          <a:ln w="28575" cap="flat" cmpd="sng">
            <a:solidFill>
              <a:srgbClr val="C00000"/>
            </a:solidFill>
            <a:prstDash val="solid"/>
            <a:round/>
            <a:headEnd type="none" w="sm" len="sm"/>
            <a:tailEnd type="none" w="sm" len="sm"/>
          </a:ln>
        </p:spPr>
      </p:cxnSp>
      <p:sp>
        <p:nvSpPr>
          <p:cNvPr id="1599" name="Google Shape;1599;p34"/>
          <p:cNvSpPr/>
          <p:nvPr/>
        </p:nvSpPr>
        <p:spPr>
          <a:xfrm>
            <a:off x="2259190" y="6935461"/>
            <a:ext cx="49460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04  acumulado de 2020-2023. </a:t>
            </a:r>
            <a:endParaRPr/>
          </a:p>
        </p:txBody>
      </p:sp>
      <p:sp>
        <p:nvSpPr>
          <p:cNvPr id="1600" name="Google Shape;1600;p34"/>
          <p:cNvSpPr txBox="1"/>
          <p:nvPr/>
        </p:nvSpPr>
        <p:spPr>
          <a:xfrm>
            <a:off x="7150" y="6519963"/>
            <a:ext cx="22435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disminuyó en un 8,4%</a:t>
            </a:r>
            <a:endParaRPr/>
          </a:p>
        </p:txBody>
      </p:sp>
      <p:sp>
        <p:nvSpPr>
          <p:cNvPr id="1601" name="Google Shape;1601;p3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34</a:t>
            </a:r>
            <a:endParaRPr sz="1050" b="1">
              <a:solidFill>
                <a:schemeClr val="dk1"/>
              </a:solidFill>
              <a:latin typeface="Arial Narrow"/>
              <a:ea typeface="Arial Narrow"/>
              <a:cs typeface="Arial Narrow"/>
              <a:sym typeface="Arial Narrow"/>
            </a:endParaRPr>
          </a:p>
        </p:txBody>
      </p:sp>
      <p:sp>
        <p:nvSpPr>
          <p:cNvPr id="1602" name="Google Shape;1602;p34"/>
          <p:cNvSpPr/>
          <p:nvPr/>
        </p:nvSpPr>
        <p:spPr>
          <a:xfrm>
            <a:off x="21382" y="73803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03" name="Google Shape;1603;p34"/>
          <p:cNvGrpSpPr/>
          <p:nvPr/>
        </p:nvGrpSpPr>
        <p:grpSpPr>
          <a:xfrm>
            <a:off x="144066" y="7493840"/>
            <a:ext cx="3446504" cy="276999"/>
            <a:chOff x="2448322" y="74775"/>
            <a:chExt cx="3446504" cy="276999"/>
          </a:xfrm>
        </p:grpSpPr>
        <p:sp>
          <p:nvSpPr>
            <p:cNvPr id="1604" name="Google Shape;1604;p3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05" name="Google Shape;1605;p34"/>
            <p:cNvCxnSpPr>
              <a:stCxn id="160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06" name="Google Shape;1606;p3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a:p>
          </p:txBody>
        </p:sp>
      </p:grpSp>
      <p:sp>
        <p:nvSpPr>
          <p:cNvPr id="1607" name="Google Shape;1607;p34"/>
          <p:cNvSpPr txBox="1"/>
          <p:nvPr/>
        </p:nvSpPr>
        <p:spPr>
          <a:xfrm>
            <a:off x="2294426" y="8139590"/>
            <a:ext cx="248707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 por 100.000 habitantes</a:t>
            </a:r>
            <a:endParaRPr sz="1100" b="1">
              <a:solidFill>
                <a:schemeClr val="dk1"/>
              </a:solidFill>
              <a:latin typeface="Arial Narrow"/>
              <a:ea typeface="Arial Narrow"/>
              <a:cs typeface="Arial Narrow"/>
              <a:sym typeface="Arial Narrow"/>
            </a:endParaRPr>
          </a:p>
        </p:txBody>
      </p:sp>
      <p:sp>
        <p:nvSpPr>
          <p:cNvPr id="1608" name="Google Shape;1608;p34"/>
          <p:cNvSpPr txBox="1"/>
          <p:nvPr/>
        </p:nvSpPr>
        <p:spPr>
          <a:xfrm>
            <a:off x="2811907" y="8591963"/>
            <a:ext cx="123623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18,7 * 100 mil</a:t>
            </a:r>
            <a:endParaRPr/>
          </a:p>
        </p:txBody>
      </p:sp>
      <p:graphicFrame>
        <p:nvGraphicFramePr>
          <p:cNvPr id="1609" name="Google Shape;1609;p34"/>
          <p:cNvGraphicFramePr/>
          <p:nvPr/>
        </p:nvGraphicFramePr>
        <p:xfrm>
          <a:off x="2097144" y="442681"/>
          <a:ext cx="5125138" cy="29032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10" name="Google Shape;1610;p34"/>
          <p:cNvGraphicFramePr/>
          <p:nvPr/>
        </p:nvGraphicFramePr>
        <p:xfrm>
          <a:off x="2153408" y="3891118"/>
          <a:ext cx="5125138" cy="3044343"/>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35"/>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16" name="Google Shape;1616;p35"/>
          <p:cNvGrpSpPr/>
          <p:nvPr/>
        </p:nvGrpSpPr>
        <p:grpSpPr>
          <a:xfrm>
            <a:off x="2491847" y="2792275"/>
            <a:ext cx="1881594" cy="1358120"/>
            <a:chOff x="3232545" y="2931806"/>
            <a:chExt cx="1881594" cy="1358120"/>
          </a:xfrm>
        </p:grpSpPr>
        <p:pic>
          <p:nvPicPr>
            <p:cNvPr id="1617" name="Google Shape;1617;p35"/>
            <p:cNvPicPr preferRelativeResize="0"/>
            <p:nvPr/>
          </p:nvPicPr>
          <p:blipFill rotWithShape="1">
            <a:blip r:embed="rId3">
              <a:alphaModFix/>
            </a:blip>
            <a:srcRect/>
            <a:stretch/>
          </p:blipFill>
          <p:spPr>
            <a:xfrm>
              <a:off x="3685453" y="2931806"/>
              <a:ext cx="933450" cy="742950"/>
            </a:xfrm>
            <a:prstGeom prst="rect">
              <a:avLst/>
            </a:prstGeom>
            <a:noFill/>
            <a:ln>
              <a:noFill/>
            </a:ln>
          </p:spPr>
        </p:pic>
        <p:grpSp>
          <p:nvGrpSpPr>
            <p:cNvPr id="1618" name="Google Shape;1618;p35"/>
            <p:cNvGrpSpPr/>
            <p:nvPr/>
          </p:nvGrpSpPr>
          <p:grpSpPr>
            <a:xfrm>
              <a:off x="3232545" y="3564985"/>
              <a:ext cx="1881594" cy="724941"/>
              <a:chOff x="-103304" y="7072716"/>
              <a:chExt cx="1427628" cy="724941"/>
            </a:xfrm>
          </p:grpSpPr>
          <p:sp>
            <p:nvSpPr>
              <p:cNvPr id="1619" name="Google Shape;1619;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1620" name="Google Shape;1620;p35"/>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68,61%</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25,96%</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grpSp>
        <p:nvGrpSpPr>
          <p:cNvPr id="1621" name="Google Shape;1621;p35"/>
          <p:cNvGrpSpPr/>
          <p:nvPr/>
        </p:nvGrpSpPr>
        <p:grpSpPr>
          <a:xfrm>
            <a:off x="5004639" y="2764717"/>
            <a:ext cx="1690560" cy="1385678"/>
            <a:chOff x="5322204" y="2849006"/>
            <a:chExt cx="1690560" cy="1385678"/>
          </a:xfrm>
        </p:grpSpPr>
        <p:pic>
          <p:nvPicPr>
            <p:cNvPr id="1622" name="Google Shape;1622;p35"/>
            <p:cNvPicPr preferRelativeResize="0"/>
            <p:nvPr/>
          </p:nvPicPr>
          <p:blipFill rotWithShape="1">
            <a:blip r:embed="rId4">
              <a:alphaModFix/>
            </a:blip>
            <a:srcRect/>
            <a:stretch/>
          </p:blipFill>
          <p:spPr>
            <a:xfrm>
              <a:off x="5575328" y="2849006"/>
              <a:ext cx="942975" cy="771525"/>
            </a:xfrm>
            <a:prstGeom prst="rect">
              <a:avLst/>
            </a:prstGeom>
            <a:noFill/>
            <a:ln>
              <a:noFill/>
            </a:ln>
          </p:spPr>
        </p:pic>
        <p:grpSp>
          <p:nvGrpSpPr>
            <p:cNvPr id="1623" name="Google Shape;1623;p35"/>
            <p:cNvGrpSpPr/>
            <p:nvPr/>
          </p:nvGrpSpPr>
          <p:grpSpPr>
            <a:xfrm>
              <a:off x="5322204" y="3584039"/>
              <a:ext cx="1690560" cy="650645"/>
              <a:chOff x="-14122" y="7072716"/>
              <a:chExt cx="1282684" cy="650645"/>
            </a:xfrm>
          </p:grpSpPr>
          <p:sp>
            <p:nvSpPr>
              <p:cNvPr id="1624" name="Google Shape;1624;p35"/>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1625" name="Google Shape;1625;p35"/>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98,39%</a:t>
                </a:r>
                <a:endParaRPr/>
              </a:p>
            </p:txBody>
          </p:sp>
        </p:grpSp>
      </p:grpSp>
      <p:grpSp>
        <p:nvGrpSpPr>
          <p:cNvPr id="1626" name="Google Shape;1626;p35"/>
          <p:cNvGrpSpPr/>
          <p:nvPr/>
        </p:nvGrpSpPr>
        <p:grpSpPr>
          <a:xfrm>
            <a:off x="787056" y="2483768"/>
            <a:ext cx="957314" cy="1846065"/>
            <a:chOff x="691281" y="4516650"/>
            <a:chExt cx="957314" cy="1846065"/>
          </a:xfrm>
        </p:grpSpPr>
        <p:grpSp>
          <p:nvGrpSpPr>
            <p:cNvPr id="1627" name="Google Shape;1627;p35"/>
            <p:cNvGrpSpPr/>
            <p:nvPr/>
          </p:nvGrpSpPr>
          <p:grpSpPr>
            <a:xfrm>
              <a:off x="691281" y="4516650"/>
              <a:ext cx="957314" cy="1238542"/>
              <a:chOff x="525339" y="2886622"/>
              <a:chExt cx="957314" cy="1238542"/>
            </a:xfrm>
          </p:grpSpPr>
          <p:pic>
            <p:nvPicPr>
              <p:cNvPr id="1628" name="Google Shape;1628;p35"/>
              <p:cNvPicPr preferRelativeResize="0"/>
              <p:nvPr/>
            </p:nvPicPr>
            <p:blipFill rotWithShape="1">
              <a:blip r:embed="rId5">
                <a:alphaModFix/>
              </a:blip>
              <a:srcRect/>
              <a:stretch/>
            </p:blipFill>
            <p:spPr>
              <a:xfrm>
                <a:off x="646430" y="2886622"/>
                <a:ext cx="704850" cy="971550"/>
              </a:xfrm>
              <a:prstGeom prst="rect">
                <a:avLst/>
              </a:prstGeom>
              <a:noFill/>
              <a:ln>
                <a:noFill/>
              </a:ln>
            </p:spPr>
          </p:pic>
          <p:sp>
            <p:nvSpPr>
              <p:cNvPr id="1629" name="Google Shape;1629;p35"/>
              <p:cNvSpPr/>
              <p:nvPr/>
            </p:nvSpPr>
            <p:spPr>
              <a:xfrm>
                <a:off x="525339" y="3848165"/>
                <a:ext cx="95731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Donó sangre</a:t>
                </a:r>
                <a:endParaRPr sz="1200" b="1" u="sng">
                  <a:solidFill>
                    <a:srgbClr val="000000"/>
                  </a:solidFill>
                  <a:latin typeface="Arial Narrow"/>
                  <a:ea typeface="Arial Narrow"/>
                  <a:cs typeface="Arial Narrow"/>
                  <a:sym typeface="Arial Narrow"/>
                </a:endParaRPr>
              </a:p>
            </p:txBody>
          </p:sp>
        </p:grpSp>
        <p:sp>
          <p:nvSpPr>
            <p:cNvPr id="1630" name="Google Shape;1630;p35"/>
            <p:cNvSpPr/>
            <p:nvPr/>
          </p:nvSpPr>
          <p:spPr>
            <a:xfrm>
              <a:off x="784547" y="5755192"/>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a:p>
          </p:txBody>
        </p:sp>
        <p:sp>
          <p:nvSpPr>
            <p:cNvPr id="1631" name="Google Shape;1631;p35"/>
            <p:cNvSpPr/>
            <p:nvPr/>
          </p:nvSpPr>
          <p:spPr>
            <a:xfrm>
              <a:off x="829812" y="6085716"/>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sp>
        <p:nvSpPr>
          <p:cNvPr id="1632" name="Google Shape;1632;p3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35</a:t>
            </a:r>
            <a:endParaRPr sz="1050" b="1">
              <a:solidFill>
                <a:schemeClr val="dk1"/>
              </a:solidFill>
              <a:latin typeface="Arial Narrow"/>
              <a:ea typeface="Arial Narrow"/>
              <a:cs typeface="Arial Narrow"/>
              <a:sym typeface="Arial Narrow"/>
            </a:endParaRPr>
          </a:p>
        </p:txBody>
      </p:sp>
      <p:grpSp>
        <p:nvGrpSpPr>
          <p:cNvPr id="1633" name="Google Shape;1633;p35"/>
          <p:cNvGrpSpPr/>
          <p:nvPr/>
        </p:nvGrpSpPr>
        <p:grpSpPr>
          <a:xfrm>
            <a:off x="160662" y="75973"/>
            <a:ext cx="3446504" cy="276999"/>
            <a:chOff x="2448322" y="74775"/>
            <a:chExt cx="3446504" cy="276999"/>
          </a:xfrm>
        </p:grpSpPr>
        <p:sp>
          <p:nvSpPr>
            <p:cNvPr id="1634" name="Google Shape;1634;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35" name="Google Shape;1635;p35"/>
            <p:cNvCxnSpPr>
              <a:stCxn id="163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36" name="Google Shape;1636;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1637" name="Google Shape;1637;p35"/>
          <p:cNvSpPr/>
          <p:nvPr/>
        </p:nvSpPr>
        <p:spPr>
          <a:xfrm>
            <a:off x="-2" y="43559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38" name="Google Shape;1638;p35"/>
          <p:cNvGrpSpPr/>
          <p:nvPr/>
        </p:nvGrpSpPr>
        <p:grpSpPr>
          <a:xfrm>
            <a:off x="30478" y="4469504"/>
            <a:ext cx="3446504" cy="276999"/>
            <a:chOff x="2448322" y="74775"/>
            <a:chExt cx="3446504" cy="276999"/>
          </a:xfrm>
        </p:grpSpPr>
        <p:sp>
          <p:nvSpPr>
            <p:cNvPr id="1639" name="Google Shape;1639;p3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40" name="Google Shape;1640;p35"/>
            <p:cNvCxnSpPr>
              <a:stCxn id="16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41" name="Google Shape;1641;p3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grpSp>
        <p:nvGrpSpPr>
          <p:cNvPr id="1642" name="Google Shape;1642;p35"/>
          <p:cNvGrpSpPr/>
          <p:nvPr/>
        </p:nvGrpSpPr>
        <p:grpSpPr>
          <a:xfrm>
            <a:off x="180838" y="920327"/>
            <a:ext cx="857788" cy="1573970"/>
            <a:chOff x="1068833" y="553075"/>
            <a:chExt cx="857788" cy="1573970"/>
          </a:xfrm>
        </p:grpSpPr>
        <p:pic>
          <p:nvPicPr>
            <p:cNvPr id="1643" name="Google Shape;1643;p35"/>
            <p:cNvPicPr preferRelativeResize="0"/>
            <p:nvPr/>
          </p:nvPicPr>
          <p:blipFill rotWithShape="1">
            <a:blip r:embed="rId6">
              <a:alphaModFix/>
            </a:blip>
            <a:srcRect t="10614" r="84474"/>
            <a:stretch/>
          </p:blipFill>
          <p:spPr>
            <a:xfrm>
              <a:off x="1131620" y="553075"/>
              <a:ext cx="737696" cy="720656"/>
            </a:xfrm>
            <a:prstGeom prst="rect">
              <a:avLst/>
            </a:prstGeom>
            <a:noFill/>
            <a:ln>
              <a:noFill/>
            </a:ln>
          </p:spPr>
        </p:pic>
        <p:sp>
          <p:nvSpPr>
            <p:cNvPr id="1644" name="Google Shape;1644;p35"/>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83,9%</a:t>
              </a:r>
              <a:endParaRPr/>
            </a:p>
          </p:txBody>
        </p:sp>
        <p:sp>
          <p:nvSpPr>
            <p:cNvPr id="1645" name="Google Shape;1645;p35"/>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1646" name="Google Shape;1646;p35"/>
            <p:cNvSpPr/>
            <p:nvPr/>
          </p:nvSpPr>
          <p:spPr>
            <a:xfrm>
              <a:off x="1136020" y="1850046"/>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417 casos</a:t>
              </a:r>
              <a:endParaRPr sz="1200">
                <a:solidFill>
                  <a:schemeClr val="dk1"/>
                </a:solidFill>
                <a:latin typeface="Calibri"/>
                <a:ea typeface="Calibri"/>
                <a:cs typeface="Calibri"/>
                <a:sym typeface="Calibri"/>
              </a:endParaRPr>
            </a:p>
          </p:txBody>
        </p:sp>
      </p:grpSp>
      <p:grpSp>
        <p:nvGrpSpPr>
          <p:cNvPr id="1647" name="Google Shape;1647;p35"/>
          <p:cNvGrpSpPr/>
          <p:nvPr/>
        </p:nvGrpSpPr>
        <p:grpSpPr>
          <a:xfrm>
            <a:off x="1175708" y="920327"/>
            <a:ext cx="811840" cy="1560887"/>
            <a:chOff x="1752268" y="1227775"/>
            <a:chExt cx="811840" cy="1560887"/>
          </a:xfrm>
        </p:grpSpPr>
        <p:sp>
          <p:nvSpPr>
            <p:cNvPr id="1648" name="Google Shape;1648;p35"/>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16,1%</a:t>
              </a:r>
              <a:endParaRPr/>
            </a:p>
          </p:txBody>
        </p:sp>
        <p:sp>
          <p:nvSpPr>
            <p:cNvPr id="1649" name="Google Shape;1649;p35"/>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1650" name="Google Shape;1650;p35"/>
            <p:cNvSpPr/>
            <p:nvPr/>
          </p:nvSpPr>
          <p:spPr>
            <a:xfrm>
              <a:off x="1816937" y="2511663"/>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80 casos</a:t>
              </a:r>
              <a:endParaRPr sz="1200">
                <a:solidFill>
                  <a:schemeClr val="dk1"/>
                </a:solidFill>
                <a:latin typeface="Calibri"/>
                <a:ea typeface="Calibri"/>
                <a:cs typeface="Calibri"/>
                <a:sym typeface="Calibri"/>
              </a:endParaRPr>
            </a:p>
          </p:txBody>
        </p:sp>
        <p:pic>
          <p:nvPicPr>
            <p:cNvPr id="1651" name="Google Shape;1651;p35"/>
            <p:cNvPicPr preferRelativeResize="0"/>
            <p:nvPr/>
          </p:nvPicPr>
          <p:blipFill rotWithShape="1">
            <a:blip r:embed="rId6">
              <a:alphaModFix/>
            </a:blip>
            <a:srcRect l="29313" t="7366" r="56038"/>
            <a:stretch/>
          </p:blipFill>
          <p:spPr>
            <a:xfrm>
              <a:off x="1782238" y="1227775"/>
              <a:ext cx="696035" cy="748294"/>
            </a:xfrm>
            <a:prstGeom prst="rect">
              <a:avLst/>
            </a:prstGeom>
            <a:noFill/>
            <a:ln>
              <a:noFill/>
            </a:ln>
          </p:spPr>
        </p:pic>
      </p:grpSp>
      <p:grpSp>
        <p:nvGrpSpPr>
          <p:cNvPr id="1652" name="Google Shape;1652;p35"/>
          <p:cNvGrpSpPr/>
          <p:nvPr/>
        </p:nvGrpSpPr>
        <p:grpSpPr>
          <a:xfrm>
            <a:off x="125886" y="560287"/>
            <a:ext cx="1852274" cy="436842"/>
            <a:chOff x="3054754" y="484500"/>
            <a:chExt cx="2375609" cy="436842"/>
          </a:xfrm>
        </p:grpSpPr>
        <p:sp>
          <p:nvSpPr>
            <p:cNvPr id="1653" name="Google Shape;1653;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35"/>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1655" name="Google Shape;1655;p35"/>
          <p:cNvGrpSpPr/>
          <p:nvPr/>
        </p:nvGrpSpPr>
        <p:grpSpPr>
          <a:xfrm>
            <a:off x="2070944" y="857976"/>
            <a:ext cx="874090" cy="1631193"/>
            <a:chOff x="2507826" y="2454167"/>
            <a:chExt cx="874090" cy="1631193"/>
          </a:xfrm>
        </p:grpSpPr>
        <p:sp>
          <p:nvSpPr>
            <p:cNvPr id="1656" name="Google Shape;1656;p3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1,35%</a:t>
              </a:r>
              <a:endParaRPr/>
            </a:p>
          </p:txBody>
        </p:sp>
        <p:pic>
          <p:nvPicPr>
            <p:cNvPr id="1657" name="Google Shape;1657;p35"/>
            <p:cNvPicPr preferRelativeResize="0"/>
            <p:nvPr/>
          </p:nvPicPr>
          <p:blipFill rotWithShape="1">
            <a:blip r:embed="rId7">
              <a:alphaModFix/>
            </a:blip>
            <a:srcRect/>
            <a:stretch/>
          </p:blipFill>
          <p:spPr>
            <a:xfrm>
              <a:off x="2702014" y="2454167"/>
              <a:ext cx="557405" cy="912116"/>
            </a:xfrm>
            <a:prstGeom prst="rect">
              <a:avLst/>
            </a:prstGeom>
            <a:noFill/>
            <a:ln>
              <a:noFill/>
            </a:ln>
          </p:spPr>
        </p:pic>
        <p:sp>
          <p:nvSpPr>
            <p:cNvPr id="1658" name="Google Shape;1658;p35"/>
            <p:cNvSpPr/>
            <p:nvPr/>
          </p:nvSpPr>
          <p:spPr>
            <a:xfrm>
              <a:off x="2566290" y="3203848"/>
              <a:ext cx="72487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Gestante</a:t>
              </a:r>
              <a:endParaRPr sz="1200" b="1" u="sng">
                <a:solidFill>
                  <a:srgbClr val="000000"/>
                </a:solidFill>
                <a:latin typeface="Arial Narrow"/>
                <a:ea typeface="Arial Narrow"/>
                <a:cs typeface="Arial Narrow"/>
                <a:sym typeface="Arial Narrow"/>
              </a:endParaRPr>
            </a:p>
          </p:txBody>
        </p:sp>
        <p:sp>
          <p:nvSpPr>
            <p:cNvPr id="1659" name="Google Shape;1659;p35"/>
            <p:cNvSpPr/>
            <p:nvPr/>
          </p:nvSpPr>
          <p:spPr>
            <a:xfrm>
              <a:off x="2620874" y="3808361"/>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grpSp>
        <p:nvGrpSpPr>
          <p:cNvPr id="1660" name="Google Shape;1660;p35"/>
          <p:cNvGrpSpPr/>
          <p:nvPr/>
        </p:nvGrpSpPr>
        <p:grpSpPr>
          <a:xfrm>
            <a:off x="3039937" y="950012"/>
            <a:ext cx="874090" cy="1519436"/>
            <a:chOff x="3826683" y="2822224"/>
            <a:chExt cx="874090" cy="1519436"/>
          </a:xfrm>
        </p:grpSpPr>
        <p:grpSp>
          <p:nvGrpSpPr>
            <p:cNvPr id="1661" name="Google Shape;1661;p35"/>
            <p:cNvGrpSpPr/>
            <p:nvPr/>
          </p:nvGrpSpPr>
          <p:grpSpPr>
            <a:xfrm>
              <a:off x="3826683" y="3446500"/>
              <a:ext cx="874090" cy="895160"/>
              <a:chOff x="2507826" y="3203848"/>
              <a:chExt cx="874090" cy="895160"/>
            </a:xfrm>
          </p:grpSpPr>
          <p:sp>
            <p:nvSpPr>
              <p:cNvPr id="1662" name="Google Shape;1662;p35"/>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5,77%</a:t>
                </a:r>
                <a:endParaRPr/>
              </a:p>
            </p:txBody>
          </p:sp>
          <p:sp>
            <p:nvSpPr>
              <p:cNvPr id="1663" name="Google Shape;1663;p3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1664" name="Google Shape;1664;p35"/>
              <p:cNvSpPr/>
              <p:nvPr/>
            </p:nvSpPr>
            <p:spPr>
              <a:xfrm>
                <a:off x="2648170" y="3822009"/>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casos</a:t>
                </a:r>
                <a:endParaRPr sz="1200">
                  <a:solidFill>
                    <a:schemeClr val="dk1"/>
                  </a:solidFill>
                  <a:latin typeface="Calibri"/>
                  <a:ea typeface="Calibri"/>
                  <a:cs typeface="Calibri"/>
                  <a:sym typeface="Calibri"/>
                </a:endParaRPr>
              </a:p>
            </p:txBody>
          </p:sp>
        </p:grpSp>
        <p:pic>
          <p:nvPicPr>
            <p:cNvPr id="1665" name="Google Shape;1665;p35"/>
            <p:cNvPicPr preferRelativeResize="0"/>
            <p:nvPr/>
          </p:nvPicPr>
          <p:blipFill rotWithShape="1">
            <a:blip r:embed="rId8">
              <a:alphaModFix/>
            </a:blip>
            <a:srcRect/>
            <a:stretch/>
          </p:blipFill>
          <p:spPr>
            <a:xfrm>
              <a:off x="3945025" y="2822224"/>
              <a:ext cx="587628" cy="678570"/>
            </a:xfrm>
            <a:prstGeom prst="rect">
              <a:avLst/>
            </a:prstGeom>
            <a:noFill/>
            <a:ln>
              <a:noFill/>
            </a:ln>
          </p:spPr>
        </p:pic>
      </p:grpSp>
      <p:grpSp>
        <p:nvGrpSpPr>
          <p:cNvPr id="1666" name="Google Shape;1666;p35"/>
          <p:cNvGrpSpPr/>
          <p:nvPr/>
        </p:nvGrpSpPr>
        <p:grpSpPr>
          <a:xfrm>
            <a:off x="3914027" y="1550561"/>
            <a:ext cx="1275167" cy="891591"/>
            <a:chOff x="-177188" y="7086322"/>
            <a:chExt cx="1489900" cy="891591"/>
          </a:xfrm>
        </p:grpSpPr>
        <p:sp>
          <p:nvSpPr>
            <p:cNvPr id="1667" name="Google Shape;1667;p35"/>
            <p:cNvSpPr txBox="1"/>
            <p:nvPr/>
          </p:nvSpPr>
          <p:spPr>
            <a:xfrm>
              <a:off x="-177188" y="7086322"/>
              <a:ext cx="148990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a:p>
          </p:txBody>
        </p:sp>
        <p:sp>
          <p:nvSpPr>
            <p:cNvPr id="1668" name="Google Shape;1668;p35"/>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2,50%</a:t>
              </a:r>
              <a:endParaRPr/>
            </a:p>
          </p:txBody>
        </p:sp>
        <p:sp>
          <p:nvSpPr>
            <p:cNvPr id="1669" name="Google Shape;1669;p35"/>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a:p>
          </p:txBody>
        </p:sp>
      </p:grpSp>
      <p:grpSp>
        <p:nvGrpSpPr>
          <p:cNvPr id="1670" name="Google Shape;1670;p35"/>
          <p:cNvGrpSpPr/>
          <p:nvPr/>
        </p:nvGrpSpPr>
        <p:grpSpPr>
          <a:xfrm>
            <a:off x="2282181" y="528496"/>
            <a:ext cx="2722458" cy="436842"/>
            <a:chOff x="3060727" y="484500"/>
            <a:chExt cx="2369637" cy="436842"/>
          </a:xfrm>
        </p:grpSpPr>
        <p:sp>
          <p:nvSpPr>
            <p:cNvPr id="1671" name="Google Shape;1671;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72" name="Google Shape;1672;p35"/>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grpSp>
        <p:nvGrpSpPr>
          <p:cNvPr id="1673" name="Google Shape;1673;p35"/>
          <p:cNvGrpSpPr/>
          <p:nvPr/>
        </p:nvGrpSpPr>
        <p:grpSpPr>
          <a:xfrm>
            <a:off x="5098921" y="528496"/>
            <a:ext cx="2129010" cy="1936247"/>
            <a:chOff x="616494" y="2584689"/>
            <a:chExt cx="2129010" cy="1936247"/>
          </a:xfrm>
        </p:grpSpPr>
        <p:grpSp>
          <p:nvGrpSpPr>
            <p:cNvPr id="1674" name="Google Shape;1674;p35"/>
            <p:cNvGrpSpPr/>
            <p:nvPr/>
          </p:nvGrpSpPr>
          <p:grpSpPr>
            <a:xfrm>
              <a:off x="616494" y="2934239"/>
              <a:ext cx="1152880" cy="1582804"/>
              <a:chOff x="3115290" y="1227775"/>
              <a:chExt cx="1152880" cy="1582804"/>
            </a:xfrm>
          </p:grpSpPr>
          <p:grpSp>
            <p:nvGrpSpPr>
              <p:cNvPr id="1675" name="Google Shape;1675;p35"/>
              <p:cNvGrpSpPr/>
              <p:nvPr/>
            </p:nvGrpSpPr>
            <p:grpSpPr>
              <a:xfrm>
                <a:off x="3115290" y="1951748"/>
                <a:ext cx="1152880" cy="858831"/>
                <a:chOff x="3744466" y="1301912"/>
                <a:chExt cx="1152880" cy="858831"/>
              </a:xfrm>
            </p:grpSpPr>
            <p:sp>
              <p:nvSpPr>
                <p:cNvPr id="1676" name="Google Shape;1676;p35"/>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a:p>
              </p:txBody>
            </p:sp>
            <p:sp>
              <p:nvSpPr>
                <p:cNvPr id="1677" name="Google Shape;1677;p35"/>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678" name="Google Shape;1678;p35"/>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1679" name="Google Shape;1679;p35"/>
              <p:cNvPicPr preferRelativeResize="0"/>
              <p:nvPr/>
            </p:nvPicPr>
            <p:blipFill rotWithShape="1">
              <a:blip r:embed="rId6">
                <a:alphaModFix/>
              </a:blip>
              <a:srcRect l="59057" t="8806" r="25145"/>
              <a:stretch/>
            </p:blipFill>
            <p:spPr>
              <a:xfrm>
                <a:off x="3328608" y="1227775"/>
                <a:ext cx="750627" cy="775969"/>
              </a:xfrm>
              <a:prstGeom prst="rect">
                <a:avLst/>
              </a:prstGeom>
              <a:noFill/>
              <a:ln>
                <a:noFill/>
              </a:ln>
            </p:spPr>
          </p:pic>
        </p:grpSp>
        <p:grpSp>
          <p:nvGrpSpPr>
            <p:cNvPr id="1680" name="Google Shape;1680;p35"/>
            <p:cNvGrpSpPr/>
            <p:nvPr/>
          </p:nvGrpSpPr>
          <p:grpSpPr>
            <a:xfrm>
              <a:off x="1741326" y="3641012"/>
              <a:ext cx="1004178" cy="879924"/>
              <a:chOff x="5245046" y="1274868"/>
              <a:chExt cx="1004178" cy="879924"/>
            </a:xfrm>
          </p:grpSpPr>
          <p:sp>
            <p:nvSpPr>
              <p:cNvPr id="1681" name="Google Shape;1681;p35"/>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a:p>
            </p:txBody>
          </p:sp>
          <p:sp>
            <p:nvSpPr>
              <p:cNvPr id="1682" name="Google Shape;1682;p35"/>
              <p:cNvSpPr/>
              <p:nvPr/>
            </p:nvSpPr>
            <p:spPr>
              <a:xfrm>
                <a:off x="5272675" y="1274868"/>
                <a:ext cx="9765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Rom - Gitano</a:t>
                </a:r>
                <a:endParaRPr sz="1200" b="1" u="sng">
                  <a:solidFill>
                    <a:srgbClr val="000000"/>
                  </a:solidFill>
                  <a:latin typeface="Arial Narrow"/>
                  <a:ea typeface="Arial Narrow"/>
                  <a:cs typeface="Arial Narrow"/>
                  <a:sym typeface="Arial Narrow"/>
                </a:endParaRPr>
              </a:p>
            </p:txBody>
          </p:sp>
          <p:sp>
            <p:nvSpPr>
              <p:cNvPr id="1683" name="Google Shape;1683;p35"/>
              <p:cNvSpPr/>
              <p:nvPr/>
            </p:nvSpPr>
            <p:spPr>
              <a:xfrm>
                <a:off x="5286277" y="187779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1684" name="Google Shape;1684;p35"/>
            <p:cNvGrpSpPr/>
            <p:nvPr/>
          </p:nvGrpSpPr>
          <p:grpSpPr>
            <a:xfrm>
              <a:off x="734175" y="2584689"/>
              <a:ext cx="1847617" cy="436842"/>
              <a:chOff x="3060727" y="484500"/>
              <a:chExt cx="2369636" cy="436842"/>
            </a:xfrm>
          </p:grpSpPr>
          <p:sp>
            <p:nvSpPr>
              <p:cNvPr id="1685" name="Google Shape;1685;p3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35"/>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pic>
        <p:nvPicPr>
          <p:cNvPr id="1687" name="Google Shape;1687;p35"/>
          <p:cNvPicPr preferRelativeResize="0"/>
          <p:nvPr/>
        </p:nvPicPr>
        <p:blipFill rotWithShape="1">
          <a:blip r:embed="rId9">
            <a:alphaModFix/>
          </a:blip>
          <a:srcRect/>
          <a:stretch/>
        </p:blipFill>
        <p:spPr>
          <a:xfrm>
            <a:off x="6487755" y="930627"/>
            <a:ext cx="503801" cy="677030"/>
          </a:xfrm>
          <a:prstGeom prst="rect">
            <a:avLst/>
          </a:prstGeom>
          <a:noFill/>
          <a:ln>
            <a:noFill/>
          </a:ln>
        </p:spPr>
      </p:pic>
      <p:pic>
        <p:nvPicPr>
          <p:cNvPr id="1688" name="Google Shape;1688;p35"/>
          <p:cNvPicPr preferRelativeResize="0"/>
          <p:nvPr/>
        </p:nvPicPr>
        <p:blipFill rotWithShape="1">
          <a:blip r:embed="rId10">
            <a:alphaModFix/>
          </a:blip>
          <a:srcRect/>
          <a:stretch/>
        </p:blipFill>
        <p:spPr>
          <a:xfrm>
            <a:off x="3849300" y="930961"/>
            <a:ext cx="1203640" cy="716671"/>
          </a:xfrm>
          <a:prstGeom prst="rect">
            <a:avLst/>
          </a:prstGeom>
          <a:noFill/>
          <a:ln>
            <a:noFill/>
          </a:ln>
        </p:spPr>
      </p:pic>
      <p:sp>
        <p:nvSpPr>
          <p:cNvPr id="1689" name="Google Shape;1689;p35"/>
          <p:cNvSpPr/>
          <p:nvPr/>
        </p:nvSpPr>
        <p:spPr>
          <a:xfrm>
            <a:off x="-7559" y="8829673"/>
            <a:ext cx="72160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VIH. Medellín, a Periodo epidemiológico 04 acumulado  de  2023. </a:t>
            </a:r>
            <a:endParaRPr/>
          </a:p>
        </p:txBody>
      </p:sp>
      <p:pic>
        <p:nvPicPr>
          <p:cNvPr id="1690" name="Google Shape;1690;p35"/>
          <p:cNvPicPr preferRelativeResize="0"/>
          <p:nvPr/>
        </p:nvPicPr>
        <p:blipFill rotWithShape="1">
          <a:blip r:embed="rId11">
            <a:alphaModFix/>
          </a:blip>
          <a:srcRect/>
          <a:stretch/>
        </p:blipFill>
        <p:spPr>
          <a:xfrm>
            <a:off x="536413" y="4877308"/>
            <a:ext cx="6158786" cy="39850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36"/>
          <p:cNvSpPr/>
          <p:nvPr/>
        </p:nvSpPr>
        <p:spPr>
          <a:xfrm>
            <a:off x="141752" y="2915816"/>
            <a:ext cx="360044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04  de 2023. </a:t>
            </a:r>
            <a:endParaRPr/>
          </a:p>
        </p:txBody>
      </p:sp>
      <p:sp>
        <p:nvSpPr>
          <p:cNvPr id="1696" name="Google Shape;1696;p36"/>
          <p:cNvSpPr/>
          <p:nvPr/>
        </p:nvSpPr>
        <p:spPr>
          <a:xfrm>
            <a:off x="3873226" y="2915816"/>
            <a:ext cx="310598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04  de 2023. </a:t>
            </a:r>
            <a:endParaRPr/>
          </a:p>
        </p:txBody>
      </p:sp>
      <p:sp>
        <p:nvSpPr>
          <p:cNvPr id="1697" name="Google Shape;1697;p36"/>
          <p:cNvSpPr/>
          <p:nvPr/>
        </p:nvSpPr>
        <p:spPr>
          <a:xfrm>
            <a:off x="-2" y="-649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98" name="Google Shape;1698;p36"/>
          <p:cNvGrpSpPr/>
          <p:nvPr/>
        </p:nvGrpSpPr>
        <p:grpSpPr>
          <a:xfrm>
            <a:off x="30478" y="107029"/>
            <a:ext cx="5655484" cy="276999"/>
            <a:chOff x="2448322" y="74775"/>
            <a:chExt cx="5655484" cy="276999"/>
          </a:xfrm>
        </p:grpSpPr>
        <p:sp>
          <p:nvSpPr>
            <p:cNvPr id="1699" name="Google Shape;1699;p3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00" name="Google Shape;1700;p36"/>
            <p:cNvCxnSpPr>
              <a:stCxn id="16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01" name="Google Shape;1701;p36"/>
            <p:cNvSpPr txBox="1"/>
            <p:nvPr/>
          </p:nvSpPr>
          <p:spPr>
            <a:xfrm>
              <a:off x="3302538" y="74775"/>
              <a:ext cx="48012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702" name="Google Shape;1702;p36"/>
          <p:cNvSpPr/>
          <p:nvPr/>
        </p:nvSpPr>
        <p:spPr>
          <a:xfrm>
            <a:off x="1368202" y="6012160"/>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04. 2023. </a:t>
            </a:r>
            <a:endParaRPr/>
          </a:p>
        </p:txBody>
      </p:sp>
      <p:sp>
        <p:nvSpPr>
          <p:cNvPr id="1703" name="Google Shape;1703;p36"/>
          <p:cNvSpPr/>
          <p:nvPr/>
        </p:nvSpPr>
        <p:spPr>
          <a:xfrm>
            <a:off x="1260190" y="8676456"/>
            <a:ext cx="4680520"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04. 2023. </a:t>
            </a:r>
            <a:endParaRPr/>
          </a:p>
        </p:txBody>
      </p:sp>
      <p:graphicFrame>
        <p:nvGraphicFramePr>
          <p:cNvPr id="1704" name="Google Shape;1704;p36"/>
          <p:cNvGraphicFramePr/>
          <p:nvPr/>
        </p:nvGraphicFramePr>
        <p:xfrm>
          <a:off x="-143966" y="498696"/>
          <a:ext cx="3886167" cy="25546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05" name="Google Shape;1705;p36"/>
          <p:cNvGraphicFramePr/>
          <p:nvPr/>
        </p:nvGraphicFramePr>
        <p:xfrm>
          <a:off x="3327674" y="504747"/>
          <a:ext cx="4017192" cy="25485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06" name="Google Shape;1706;p36"/>
          <p:cNvGraphicFramePr/>
          <p:nvPr/>
        </p:nvGraphicFramePr>
        <p:xfrm>
          <a:off x="1003180" y="3502848"/>
          <a:ext cx="5740092" cy="26892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07" name="Google Shape;1707;p36"/>
          <p:cNvGraphicFramePr/>
          <p:nvPr/>
        </p:nvGraphicFramePr>
        <p:xfrm>
          <a:off x="859684" y="6271263"/>
          <a:ext cx="5549078" cy="2405193"/>
        </p:xfrm>
        <a:graphic>
          <a:graphicData uri="http://schemas.openxmlformats.org/drawingml/2006/chart">
            <c:chart xmlns:c="http://schemas.openxmlformats.org/drawingml/2006/chart" xmlns:r="http://schemas.openxmlformats.org/officeDocument/2006/relationships" r:id="rId6"/>
          </a:graphicData>
        </a:graphic>
      </p:graphicFrame>
      <p:sp>
        <p:nvSpPr>
          <p:cNvPr id="1708" name="Google Shape;1708;p3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36</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37"/>
          <p:cNvSpPr txBox="1"/>
          <p:nvPr/>
        </p:nvSpPr>
        <p:spPr>
          <a:xfrm>
            <a:off x="0" y="2699792"/>
            <a:ext cx="2251096" cy="2862322"/>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lt1"/>
                </a:solidFill>
                <a:latin typeface="Calibri"/>
                <a:ea typeface="Calibri"/>
                <a:cs typeface="Calibri"/>
                <a:sym typeface="Calibri"/>
              </a:rPr>
              <a:t>¿Cómo se comporta el evento?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37"/>
          <p:cNvSpPr/>
          <p:nvPr/>
        </p:nvSpPr>
        <p:spPr>
          <a:xfrm>
            <a:off x="2634168" y="2339752"/>
            <a:ext cx="4566732"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sz="800">
              <a:solidFill>
                <a:schemeClr val="dk1"/>
              </a:solidFill>
              <a:latin typeface="Arial Narrow"/>
              <a:ea typeface="Arial Narrow"/>
              <a:cs typeface="Arial Narrow"/>
              <a:sym typeface="Arial Narrow"/>
            </a:endParaRPr>
          </a:p>
        </p:txBody>
      </p:sp>
      <p:sp>
        <p:nvSpPr>
          <p:cNvPr id="1715" name="Google Shape;1715;p37"/>
          <p:cNvSpPr txBox="1"/>
          <p:nvPr/>
        </p:nvSpPr>
        <p:spPr>
          <a:xfrm>
            <a:off x="-38575" y="4709843"/>
            <a:ext cx="2309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24,7% </a:t>
            </a:r>
            <a:endParaRPr sz="1200" b="1">
              <a:solidFill>
                <a:schemeClr val="dk1"/>
              </a:solidFill>
              <a:latin typeface="Arial Narrow"/>
              <a:ea typeface="Arial Narrow"/>
              <a:cs typeface="Arial Narrow"/>
              <a:sym typeface="Arial Narrow"/>
            </a:endParaRPr>
          </a:p>
        </p:txBody>
      </p:sp>
      <p:sp>
        <p:nvSpPr>
          <p:cNvPr id="1716" name="Google Shape;1716;p37"/>
          <p:cNvSpPr/>
          <p:nvPr/>
        </p:nvSpPr>
        <p:spPr>
          <a:xfrm>
            <a:off x="2259497" y="4976931"/>
            <a:ext cx="495833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p:txBody>
      </p:sp>
      <p:grpSp>
        <p:nvGrpSpPr>
          <p:cNvPr id="1717" name="Google Shape;1717;p37"/>
          <p:cNvGrpSpPr/>
          <p:nvPr/>
        </p:nvGrpSpPr>
        <p:grpSpPr>
          <a:xfrm>
            <a:off x="2448322" y="74775"/>
            <a:ext cx="3446504" cy="276999"/>
            <a:chOff x="2448322" y="74775"/>
            <a:chExt cx="3446504" cy="276999"/>
          </a:xfrm>
        </p:grpSpPr>
        <p:sp>
          <p:nvSpPr>
            <p:cNvPr id="1718" name="Google Shape;1718;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19" name="Google Shape;1719;p37"/>
            <p:cNvCxnSpPr>
              <a:stCxn id="171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0" name="Google Shape;1720;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21" name="Google Shape;1721;p37"/>
          <p:cNvSpPr/>
          <p:nvPr/>
        </p:nvSpPr>
        <p:spPr>
          <a:xfrm>
            <a:off x="0" y="5472479"/>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22" name="Google Shape;1722;p37"/>
          <p:cNvGrpSpPr/>
          <p:nvPr/>
        </p:nvGrpSpPr>
        <p:grpSpPr>
          <a:xfrm>
            <a:off x="277404" y="5621632"/>
            <a:ext cx="3446504" cy="276999"/>
            <a:chOff x="2448322" y="74775"/>
            <a:chExt cx="3446504" cy="276999"/>
          </a:xfrm>
        </p:grpSpPr>
        <p:sp>
          <p:nvSpPr>
            <p:cNvPr id="1723" name="Google Shape;1723;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4" name="Google Shape;1724;p37"/>
            <p:cNvCxnSpPr>
              <a:stCxn id="1723"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5" name="Google Shape;1725;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sz="1200" b="1">
                <a:solidFill>
                  <a:schemeClr val="dk1"/>
                </a:solidFill>
                <a:latin typeface="Arial Narrow"/>
                <a:ea typeface="Arial Narrow"/>
                <a:cs typeface="Arial Narrow"/>
                <a:sym typeface="Arial Narrow"/>
              </a:endParaRPr>
            </a:p>
          </p:txBody>
        </p:sp>
      </p:grpSp>
      <p:grpSp>
        <p:nvGrpSpPr>
          <p:cNvPr id="1726" name="Google Shape;1726;p37"/>
          <p:cNvGrpSpPr/>
          <p:nvPr/>
        </p:nvGrpSpPr>
        <p:grpSpPr>
          <a:xfrm>
            <a:off x="4752578" y="5635532"/>
            <a:ext cx="3446504" cy="276999"/>
            <a:chOff x="2448322" y="74775"/>
            <a:chExt cx="3446504" cy="276999"/>
          </a:xfrm>
        </p:grpSpPr>
        <p:sp>
          <p:nvSpPr>
            <p:cNvPr id="1727" name="Google Shape;1727;p3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28" name="Google Shape;1728;p37"/>
            <p:cNvCxnSpPr>
              <a:stCxn id="172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29" name="Google Shape;1729;p3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pic>
        <p:nvPicPr>
          <p:cNvPr id="1730" name="Google Shape;1730;p37"/>
          <p:cNvPicPr preferRelativeResize="0"/>
          <p:nvPr/>
        </p:nvPicPr>
        <p:blipFill rotWithShape="1">
          <a:blip r:embed="rId3">
            <a:alphaModFix/>
          </a:blip>
          <a:srcRect/>
          <a:stretch/>
        </p:blipFill>
        <p:spPr>
          <a:xfrm>
            <a:off x="61163" y="311281"/>
            <a:ext cx="2411411" cy="1812447"/>
          </a:xfrm>
          <a:prstGeom prst="rect">
            <a:avLst/>
          </a:prstGeom>
          <a:noFill/>
          <a:ln>
            <a:noFill/>
          </a:ln>
        </p:spPr>
      </p:pic>
      <p:sp>
        <p:nvSpPr>
          <p:cNvPr id="1731" name="Google Shape;1731;p37"/>
          <p:cNvSpPr txBox="1"/>
          <p:nvPr/>
        </p:nvSpPr>
        <p:spPr>
          <a:xfrm>
            <a:off x="97386" y="2447445"/>
            <a:ext cx="223224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4-de 2023</a:t>
            </a:r>
            <a:endParaRPr sz="1200" b="1">
              <a:solidFill>
                <a:schemeClr val="dk1"/>
              </a:solidFill>
              <a:latin typeface="Arial Narrow"/>
              <a:ea typeface="Arial Narrow"/>
              <a:cs typeface="Arial Narrow"/>
              <a:sym typeface="Arial Narrow"/>
            </a:endParaRPr>
          </a:p>
        </p:txBody>
      </p:sp>
      <p:sp>
        <p:nvSpPr>
          <p:cNvPr id="1732" name="Google Shape;1732;p37"/>
          <p:cNvSpPr txBox="1"/>
          <p:nvPr/>
        </p:nvSpPr>
        <p:spPr>
          <a:xfrm>
            <a:off x="175920" y="2126846"/>
            <a:ext cx="2075175" cy="36933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800"/>
              <a:buFont typeface="Arial Narrow"/>
              <a:buNone/>
            </a:pPr>
            <a:r>
              <a:rPr lang="es-ES" sz="1800" b="1">
                <a:solidFill>
                  <a:srgbClr val="C00000"/>
                </a:solidFill>
                <a:latin typeface="Arial Narrow"/>
                <a:ea typeface="Arial Narrow"/>
                <a:cs typeface="Arial Narrow"/>
                <a:sym typeface="Arial Narrow"/>
              </a:rPr>
              <a:t>Dengue</a:t>
            </a:r>
            <a:endParaRPr sz="1800" b="1">
              <a:solidFill>
                <a:srgbClr val="C00000"/>
              </a:solidFill>
              <a:latin typeface="Arial Narrow"/>
              <a:ea typeface="Arial Narrow"/>
              <a:cs typeface="Arial Narrow"/>
              <a:sym typeface="Arial Narrow"/>
            </a:endParaRPr>
          </a:p>
        </p:txBody>
      </p:sp>
      <p:graphicFrame>
        <p:nvGraphicFramePr>
          <p:cNvPr id="1733" name="Google Shape;1733;p37"/>
          <p:cNvGraphicFramePr/>
          <p:nvPr/>
        </p:nvGraphicFramePr>
        <p:xfrm>
          <a:off x="2524768" y="508222"/>
          <a:ext cx="4666719" cy="1929145"/>
        </p:xfrm>
        <a:graphic>
          <a:graphicData uri="http://schemas.openxmlformats.org/drawingml/2006/chart">
            <c:chart xmlns:c="http://schemas.openxmlformats.org/drawingml/2006/chart" xmlns:r="http://schemas.openxmlformats.org/officeDocument/2006/relationships" r:id="rId4"/>
          </a:graphicData>
        </a:graphic>
      </p:graphicFrame>
      <p:sp>
        <p:nvSpPr>
          <p:cNvPr id="1734" name="Google Shape;1734;p37"/>
          <p:cNvSpPr/>
          <p:nvPr/>
        </p:nvSpPr>
        <p:spPr>
          <a:xfrm>
            <a:off x="2757734" y="319435"/>
            <a:ext cx="4145204" cy="2308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1. Canal endémico de Dengue. Medellín, a Periodo 4 acumulado de 2023. </a:t>
            </a:r>
            <a:endParaRPr/>
          </a:p>
        </p:txBody>
      </p:sp>
      <p:sp>
        <p:nvSpPr>
          <p:cNvPr id="1735" name="Google Shape;1735;p37"/>
          <p:cNvSpPr/>
          <p:nvPr/>
        </p:nvSpPr>
        <p:spPr>
          <a:xfrm>
            <a:off x="2451831" y="2670092"/>
            <a:ext cx="4958330" cy="2616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900" b="1" i="1">
                <a:solidFill>
                  <a:srgbClr val="000000"/>
                </a:solidFill>
                <a:latin typeface="Calibri"/>
                <a:ea typeface="Calibri"/>
                <a:cs typeface="Calibri"/>
                <a:sym typeface="Calibri"/>
              </a:rPr>
              <a:t>Figura 2. Número de casos de Dengue, Medellín, a Periodo epidemiológico 4, años 2022-2023</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aphicFrame>
        <p:nvGraphicFramePr>
          <p:cNvPr id="1736" name="Google Shape;1736;p37"/>
          <p:cNvGraphicFramePr/>
          <p:nvPr/>
        </p:nvGraphicFramePr>
        <p:xfrm>
          <a:off x="2251095" y="2929844"/>
          <a:ext cx="4912335" cy="2180998"/>
        </p:xfrm>
        <a:graphic>
          <a:graphicData uri="http://schemas.openxmlformats.org/drawingml/2006/chart">
            <c:chart xmlns:c="http://schemas.openxmlformats.org/drawingml/2006/chart" xmlns:r="http://schemas.openxmlformats.org/officeDocument/2006/relationships" r:id="rId5"/>
          </a:graphicData>
        </a:graphic>
      </p:graphicFrame>
      <p:grpSp>
        <p:nvGrpSpPr>
          <p:cNvPr id="1737" name="Google Shape;1737;p37"/>
          <p:cNvGrpSpPr/>
          <p:nvPr/>
        </p:nvGrpSpPr>
        <p:grpSpPr>
          <a:xfrm>
            <a:off x="110974" y="3347864"/>
            <a:ext cx="1981076" cy="488476"/>
            <a:chOff x="2234969" y="3379972"/>
            <a:chExt cx="4719140" cy="904874"/>
          </a:xfrm>
        </p:grpSpPr>
        <p:pic>
          <p:nvPicPr>
            <p:cNvPr id="1738" name="Google Shape;1738;p37"/>
            <p:cNvPicPr preferRelativeResize="0"/>
            <p:nvPr/>
          </p:nvPicPr>
          <p:blipFill rotWithShape="1">
            <a:blip r:embed="rId6">
              <a:alphaModFix/>
            </a:blip>
            <a:srcRect/>
            <a:stretch/>
          </p:blipFill>
          <p:spPr>
            <a:xfrm>
              <a:off x="2234969" y="3379972"/>
              <a:ext cx="4719140" cy="904874"/>
            </a:xfrm>
            <a:prstGeom prst="rect">
              <a:avLst/>
            </a:prstGeom>
            <a:noFill/>
            <a:ln>
              <a:noFill/>
            </a:ln>
          </p:spPr>
        </p:pic>
        <p:sp>
          <p:nvSpPr>
            <p:cNvPr id="1739" name="Google Shape;1739;p37"/>
            <p:cNvSpPr txBox="1"/>
            <p:nvPr/>
          </p:nvSpPr>
          <p:spPr>
            <a:xfrm>
              <a:off x="3154990" y="3554602"/>
              <a:ext cx="1912279" cy="5701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96</a:t>
              </a:r>
              <a:endParaRPr sz="1400" b="1">
                <a:solidFill>
                  <a:schemeClr val="dk1"/>
                </a:solidFill>
                <a:latin typeface="Arial Narrow"/>
                <a:ea typeface="Arial Narrow"/>
                <a:cs typeface="Arial Narrow"/>
                <a:sym typeface="Arial Narrow"/>
              </a:endParaRPr>
            </a:p>
          </p:txBody>
        </p:sp>
      </p:grpSp>
      <p:pic>
        <p:nvPicPr>
          <p:cNvPr id="1740" name="Google Shape;1740;p37"/>
          <p:cNvPicPr preferRelativeResize="0"/>
          <p:nvPr/>
        </p:nvPicPr>
        <p:blipFill rotWithShape="1">
          <a:blip r:embed="rId7">
            <a:alphaModFix/>
          </a:blip>
          <a:srcRect/>
          <a:stretch/>
        </p:blipFill>
        <p:spPr>
          <a:xfrm>
            <a:off x="31749" y="4018638"/>
            <a:ext cx="472357" cy="481354"/>
          </a:xfrm>
          <a:prstGeom prst="rect">
            <a:avLst/>
          </a:prstGeom>
          <a:noFill/>
          <a:ln>
            <a:noFill/>
          </a:ln>
        </p:spPr>
      </p:pic>
      <p:sp>
        <p:nvSpPr>
          <p:cNvPr id="1741" name="Google Shape;1741;p37"/>
          <p:cNvSpPr txBox="1"/>
          <p:nvPr/>
        </p:nvSpPr>
        <p:spPr>
          <a:xfrm>
            <a:off x="508869" y="3923563"/>
            <a:ext cx="17954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900" b="1">
                <a:solidFill>
                  <a:schemeClr val="dk1"/>
                </a:solidFill>
                <a:latin typeface="Calibri"/>
                <a:ea typeface="Calibri"/>
                <a:cs typeface="Calibri"/>
                <a:sym typeface="Calibri"/>
              </a:rPr>
              <a:t>69 (71,9%)     24 (25 (%)     3 (3,1%)</a:t>
            </a:r>
            <a:endParaRPr sz="800" b="1">
              <a:solidFill>
                <a:schemeClr val="dk1"/>
              </a:solidFill>
              <a:latin typeface="Calibri"/>
              <a:ea typeface="Calibri"/>
              <a:cs typeface="Calibri"/>
              <a:sym typeface="Calibri"/>
            </a:endParaRPr>
          </a:p>
        </p:txBody>
      </p:sp>
      <p:sp>
        <p:nvSpPr>
          <p:cNvPr id="1742" name="Google Shape;1742;p37"/>
          <p:cNvSpPr txBox="1"/>
          <p:nvPr/>
        </p:nvSpPr>
        <p:spPr>
          <a:xfrm>
            <a:off x="524664" y="4120207"/>
            <a:ext cx="55550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00B050"/>
                </a:solidFill>
                <a:latin typeface="Calibri"/>
                <a:ea typeface="Calibri"/>
                <a:cs typeface="Calibri"/>
                <a:sym typeface="Calibri"/>
              </a:rPr>
              <a:t>Sin signos de alarma</a:t>
            </a:r>
            <a:endParaRPr sz="700">
              <a:solidFill>
                <a:srgbClr val="00B050"/>
              </a:solidFill>
              <a:latin typeface="Calibri"/>
              <a:ea typeface="Calibri"/>
              <a:cs typeface="Calibri"/>
              <a:sym typeface="Calibri"/>
            </a:endParaRPr>
          </a:p>
        </p:txBody>
      </p:sp>
      <p:sp>
        <p:nvSpPr>
          <p:cNvPr id="1743" name="Google Shape;1743;p37"/>
          <p:cNvSpPr txBox="1"/>
          <p:nvPr/>
        </p:nvSpPr>
        <p:spPr>
          <a:xfrm>
            <a:off x="1748800" y="4120207"/>
            <a:ext cx="47353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rgbClr val="FF0000"/>
                </a:solidFill>
                <a:latin typeface="Calibri"/>
                <a:ea typeface="Calibri"/>
                <a:cs typeface="Calibri"/>
                <a:sym typeface="Calibri"/>
              </a:rPr>
              <a:t>Dengue Grave</a:t>
            </a:r>
            <a:endParaRPr sz="700">
              <a:solidFill>
                <a:srgbClr val="FF0000"/>
              </a:solidFill>
              <a:latin typeface="Calibri"/>
              <a:ea typeface="Calibri"/>
              <a:cs typeface="Calibri"/>
              <a:sym typeface="Calibri"/>
            </a:endParaRPr>
          </a:p>
        </p:txBody>
      </p:sp>
      <p:sp>
        <p:nvSpPr>
          <p:cNvPr id="1744" name="Google Shape;1744;p37"/>
          <p:cNvSpPr txBox="1"/>
          <p:nvPr/>
        </p:nvSpPr>
        <p:spPr>
          <a:xfrm>
            <a:off x="1105344" y="4120207"/>
            <a:ext cx="6228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accent6"/>
                </a:solidFill>
                <a:latin typeface="Calibri"/>
                <a:ea typeface="Calibri"/>
                <a:cs typeface="Calibri"/>
                <a:sym typeface="Calibri"/>
              </a:rPr>
              <a:t>Con signos de alarma</a:t>
            </a:r>
            <a:endParaRPr sz="700">
              <a:solidFill>
                <a:schemeClr val="accent6"/>
              </a:solidFill>
              <a:latin typeface="Calibri"/>
              <a:ea typeface="Calibri"/>
              <a:cs typeface="Calibri"/>
              <a:sym typeface="Calibri"/>
            </a:endParaRPr>
          </a:p>
        </p:txBody>
      </p:sp>
      <p:sp>
        <p:nvSpPr>
          <p:cNvPr id="1745" name="Google Shape;1745;p37"/>
          <p:cNvSpPr/>
          <p:nvPr/>
        </p:nvSpPr>
        <p:spPr>
          <a:xfrm>
            <a:off x="3060389" y="6069563"/>
            <a:ext cx="415743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800" b="1" i="1">
                <a:solidFill>
                  <a:srgbClr val="000000"/>
                </a:solidFill>
                <a:latin typeface="Calibri"/>
                <a:ea typeface="Calibri"/>
                <a:cs typeface="Calibri"/>
                <a:sym typeface="Calibri"/>
              </a:rPr>
              <a:t>Casos e incidencia de Dengue por grupo de edad. Medellín a periodo epidemiológico 4 de 2023</a:t>
            </a:r>
            <a:endParaRPr sz="800" b="1" i="1">
              <a:solidFill>
                <a:srgbClr val="000000"/>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Arial Narrow"/>
              <a:ea typeface="Arial Narrow"/>
              <a:cs typeface="Arial Narrow"/>
              <a:sym typeface="Arial Narrow"/>
            </a:endParaRPr>
          </a:p>
        </p:txBody>
      </p:sp>
      <p:pic>
        <p:nvPicPr>
          <p:cNvPr id="1746" name="Google Shape;1746;p37"/>
          <p:cNvPicPr preferRelativeResize="0"/>
          <p:nvPr/>
        </p:nvPicPr>
        <p:blipFill rotWithShape="1">
          <a:blip r:embed="rId8">
            <a:alphaModFix/>
          </a:blip>
          <a:srcRect/>
          <a:stretch/>
        </p:blipFill>
        <p:spPr>
          <a:xfrm>
            <a:off x="3060421" y="6355688"/>
            <a:ext cx="4140479" cy="2260672"/>
          </a:xfrm>
          <a:prstGeom prst="rect">
            <a:avLst/>
          </a:prstGeom>
          <a:noFill/>
          <a:ln>
            <a:noFill/>
          </a:ln>
        </p:spPr>
      </p:pic>
      <p:cxnSp>
        <p:nvCxnSpPr>
          <p:cNvPr id="1747" name="Google Shape;1747;p37"/>
          <p:cNvCxnSpPr/>
          <p:nvPr/>
        </p:nvCxnSpPr>
        <p:spPr>
          <a:xfrm>
            <a:off x="3600450" y="7380312"/>
            <a:ext cx="3240360" cy="0"/>
          </a:xfrm>
          <a:prstGeom prst="straightConnector1">
            <a:avLst/>
          </a:prstGeom>
          <a:noFill/>
          <a:ln w="28575" cap="flat" cmpd="sng">
            <a:solidFill>
              <a:srgbClr val="FF0000"/>
            </a:solidFill>
            <a:prstDash val="solid"/>
            <a:round/>
            <a:headEnd type="none" w="sm" len="sm"/>
            <a:tailEnd type="triangle" w="med" len="med"/>
          </a:ln>
        </p:spPr>
      </p:cxnSp>
      <p:sp>
        <p:nvSpPr>
          <p:cNvPr id="1748" name="Google Shape;1748;p37"/>
          <p:cNvSpPr txBox="1"/>
          <p:nvPr/>
        </p:nvSpPr>
        <p:spPr>
          <a:xfrm flipH="1">
            <a:off x="5976714" y="7180257"/>
            <a:ext cx="114392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b="1">
                <a:solidFill>
                  <a:schemeClr val="dk1"/>
                </a:solidFill>
                <a:latin typeface="Calibri"/>
                <a:ea typeface="Calibri"/>
                <a:cs typeface="Calibri"/>
                <a:sym typeface="Calibri"/>
              </a:rPr>
              <a:t>Incidencia Distrital: 3,7</a:t>
            </a:r>
            <a:endParaRPr sz="700" b="1">
              <a:solidFill>
                <a:schemeClr val="dk1"/>
              </a:solidFill>
              <a:latin typeface="Calibri"/>
              <a:ea typeface="Calibri"/>
              <a:cs typeface="Calibri"/>
              <a:sym typeface="Calibri"/>
            </a:endParaRPr>
          </a:p>
        </p:txBody>
      </p:sp>
      <p:graphicFrame>
        <p:nvGraphicFramePr>
          <p:cNvPr id="1749" name="Google Shape;1749;p37"/>
          <p:cNvGraphicFramePr/>
          <p:nvPr/>
        </p:nvGraphicFramePr>
        <p:xfrm>
          <a:off x="65314" y="6402288"/>
          <a:ext cx="3000000" cy="3000000"/>
        </p:xfrm>
        <a:graphic>
          <a:graphicData uri="http://schemas.openxmlformats.org/drawingml/2006/table">
            <a:tbl>
              <a:tblPr>
                <a:noFill/>
                <a:tableStyleId>{1382ECF1-7B51-4A65-B451-8108D788B6D5}</a:tableStyleId>
              </a:tblPr>
              <a:tblGrid>
                <a:gridCol w="758825">
                  <a:extLst>
                    <a:ext uri="{9D8B030D-6E8A-4147-A177-3AD203B41FA5}">
                      <a16:colId xmlns:a16="http://schemas.microsoft.com/office/drawing/2014/main" val="20000"/>
                    </a:ext>
                  </a:extLst>
                </a:gridCol>
                <a:gridCol w="493725">
                  <a:extLst>
                    <a:ext uri="{9D8B030D-6E8A-4147-A177-3AD203B41FA5}">
                      <a16:colId xmlns:a16="http://schemas.microsoft.com/office/drawing/2014/main" val="20001"/>
                    </a:ext>
                  </a:extLst>
                </a:gridCol>
                <a:gridCol w="846125">
                  <a:extLst>
                    <a:ext uri="{9D8B030D-6E8A-4147-A177-3AD203B41FA5}">
                      <a16:colId xmlns:a16="http://schemas.microsoft.com/office/drawing/2014/main" val="20002"/>
                    </a:ext>
                  </a:extLst>
                </a:gridCol>
                <a:gridCol w="407975">
                  <a:extLst>
                    <a:ext uri="{9D8B030D-6E8A-4147-A177-3AD203B41FA5}">
                      <a16:colId xmlns:a16="http://schemas.microsoft.com/office/drawing/2014/main" val="20003"/>
                    </a:ext>
                  </a:extLst>
                </a:gridCol>
                <a:gridCol w="471475">
                  <a:extLst>
                    <a:ext uri="{9D8B030D-6E8A-4147-A177-3AD203B41FA5}">
                      <a16:colId xmlns:a16="http://schemas.microsoft.com/office/drawing/2014/main" val="20004"/>
                    </a:ext>
                  </a:extLst>
                </a:gridCol>
              </a:tblGrid>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Procedencia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Dengue grave</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Total</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Colombia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29638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424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30062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100,0%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Antioquia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914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937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a:txBody>
                    <a:bodyPr/>
                    <a:lstStyle/>
                    <a:p>
                      <a:pPr marL="0" marR="0" lvl="0" indent="0" algn="l" rtl="0">
                        <a:spcBef>
                          <a:spcPts val="0"/>
                        </a:spcBef>
                        <a:spcAft>
                          <a:spcPts val="0"/>
                        </a:spcAft>
                        <a:buNone/>
                      </a:pPr>
                      <a:r>
                        <a:rPr lang="es-ES" sz="1100" b="1" i="0" u="none" strike="noStrike">
                          <a:solidFill>
                            <a:srgbClr val="000000"/>
                          </a:solidFill>
                          <a:latin typeface="Calibri"/>
                          <a:ea typeface="Calibri"/>
                          <a:cs typeface="Calibri"/>
                          <a:sym typeface="Calibri"/>
                        </a:rPr>
                        <a:t>Medellín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50" name="Google Shape;1750;p37"/>
          <p:cNvSpPr/>
          <p:nvPr/>
        </p:nvSpPr>
        <p:spPr>
          <a:xfrm>
            <a:off x="146095" y="8892480"/>
            <a:ext cx="6625534" cy="2231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p:txBody>
      </p:sp>
      <p:sp>
        <p:nvSpPr>
          <p:cNvPr id="1751" name="Google Shape;1751;p37"/>
          <p:cNvSpPr/>
          <p:nvPr/>
        </p:nvSpPr>
        <p:spPr>
          <a:xfrm>
            <a:off x="0" y="6084168"/>
            <a:ext cx="3060389" cy="3385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800" b="1">
                <a:solidFill>
                  <a:schemeClr val="dk1"/>
                </a:solidFill>
                <a:latin typeface="Calibri"/>
                <a:ea typeface="Calibri"/>
                <a:cs typeface="Calibri"/>
                <a:sym typeface="Calibri"/>
              </a:rPr>
              <a:t>Tabla 1: </a:t>
            </a:r>
            <a:r>
              <a:rPr lang="es-ES" sz="800" b="1" i="1">
                <a:solidFill>
                  <a:srgbClr val="000000"/>
                </a:solidFill>
                <a:latin typeface="Calibri"/>
                <a:ea typeface="Calibri"/>
                <a:cs typeface="Calibri"/>
                <a:sym typeface="Calibri"/>
              </a:rPr>
              <a:t>Número de casos de Dengue a nivel nacional, departamental y distrital a periodo epidemiológico 4 de 2023</a:t>
            </a:r>
            <a:endParaRPr sz="800" b="1" i="1">
              <a:solidFill>
                <a:srgbClr val="000000"/>
              </a:solidFill>
              <a:latin typeface="Calibri"/>
              <a:ea typeface="Calibri"/>
              <a:cs typeface="Calibri"/>
              <a:sym typeface="Calibri"/>
            </a:endParaRPr>
          </a:p>
        </p:txBody>
      </p:sp>
      <p:pic>
        <p:nvPicPr>
          <p:cNvPr id="1752" name="Google Shape;1752;p37"/>
          <p:cNvPicPr preferRelativeResize="0"/>
          <p:nvPr/>
        </p:nvPicPr>
        <p:blipFill rotWithShape="1">
          <a:blip r:embed="rId9">
            <a:alphaModFix/>
          </a:blip>
          <a:srcRect/>
          <a:stretch/>
        </p:blipFill>
        <p:spPr>
          <a:xfrm>
            <a:off x="243852" y="7365094"/>
            <a:ext cx="933450" cy="742950"/>
          </a:xfrm>
          <a:prstGeom prst="rect">
            <a:avLst/>
          </a:prstGeom>
          <a:noFill/>
          <a:ln>
            <a:noFill/>
          </a:ln>
        </p:spPr>
      </p:pic>
      <p:sp>
        <p:nvSpPr>
          <p:cNvPr id="1753" name="Google Shape;1753;p37"/>
          <p:cNvSpPr txBox="1"/>
          <p:nvPr/>
        </p:nvSpPr>
        <p:spPr>
          <a:xfrm>
            <a:off x="-99726" y="8039417"/>
            <a:ext cx="16206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Medellín</a:t>
            </a:r>
            <a:endParaRPr sz="1200" b="1" u="sng">
              <a:solidFill>
                <a:schemeClr val="dk1"/>
              </a:solidFill>
              <a:latin typeface="Arial Narrow"/>
              <a:ea typeface="Arial Narrow"/>
              <a:cs typeface="Arial Narrow"/>
              <a:sym typeface="Arial Narrow"/>
            </a:endParaRPr>
          </a:p>
        </p:txBody>
      </p:sp>
      <p:pic>
        <p:nvPicPr>
          <p:cNvPr id="1754" name="Google Shape;1754;p37"/>
          <p:cNvPicPr preferRelativeResize="0"/>
          <p:nvPr/>
        </p:nvPicPr>
        <p:blipFill rotWithShape="1">
          <a:blip r:embed="rId10">
            <a:alphaModFix/>
          </a:blip>
          <a:srcRect/>
          <a:stretch/>
        </p:blipFill>
        <p:spPr>
          <a:xfrm>
            <a:off x="1268191" y="7260888"/>
            <a:ext cx="1828203" cy="1415568"/>
          </a:xfrm>
          <a:prstGeom prst="rect">
            <a:avLst/>
          </a:prstGeom>
          <a:noFill/>
          <a:ln>
            <a:noFill/>
          </a:ln>
        </p:spPr>
      </p:pic>
      <p:sp>
        <p:nvSpPr>
          <p:cNvPr id="1755" name="Google Shape;1755;p3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37</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grpSp>
        <p:nvGrpSpPr>
          <p:cNvPr id="1760" name="Google Shape;1760;p38"/>
          <p:cNvGrpSpPr/>
          <p:nvPr/>
        </p:nvGrpSpPr>
        <p:grpSpPr>
          <a:xfrm>
            <a:off x="2448322" y="74775"/>
            <a:ext cx="3446504" cy="276999"/>
            <a:chOff x="2448322" y="74775"/>
            <a:chExt cx="3446504" cy="276999"/>
          </a:xfrm>
        </p:grpSpPr>
        <p:sp>
          <p:nvSpPr>
            <p:cNvPr id="1761" name="Google Shape;1761;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62" name="Google Shape;1762;p38"/>
            <p:cNvCxnSpPr>
              <a:stCxn id="176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63" name="Google Shape;1763;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764" name="Google Shape;1764;p38"/>
          <p:cNvSpPr/>
          <p:nvPr/>
        </p:nvSpPr>
        <p:spPr>
          <a:xfrm>
            <a:off x="0" y="464400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65" name="Google Shape;1765;p38"/>
          <p:cNvGrpSpPr/>
          <p:nvPr/>
        </p:nvGrpSpPr>
        <p:grpSpPr>
          <a:xfrm>
            <a:off x="277404" y="4742147"/>
            <a:ext cx="3446504" cy="276999"/>
            <a:chOff x="2448322" y="74775"/>
            <a:chExt cx="3446504" cy="276999"/>
          </a:xfrm>
        </p:grpSpPr>
        <p:sp>
          <p:nvSpPr>
            <p:cNvPr id="1766" name="Google Shape;1766;p3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767" name="Google Shape;1767;p38"/>
            <p:cNvCxnSpPr>
              <a:stCxn id="176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768" name="Google Shape;1768;p3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1769" name="Google Shape;1769;p38"/>
          <p:cNvGrpSpPr/>
          <p:nvPr/>
        </p:nvGrpSpPr>
        <p:grpSpPr>
          <a:xfrm>
            <a:off x="288082" y="6006580"/>
            <a:ext cx="1252369" cy="877901"/>
            <a:chOff x="-36884" y="7072716"/>
            <a:chExt cx="1252369" cy="877901"/>
          </a:xfrm>
        </p:grpSpPr>
        <p:sp>
          <p:nvSpPr>
            <p:cNvPr id="1770" name="Google Shape;1770;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sp>
          <p:nvSpPr>
            <p:cNvPr id="1771" name="Google Shape;1771;p38"/>
            <p:cNvSpPr/>
            <p:nvPr/>
          </p:nvSpPr>
          <p:spPr>
            <a:xfrm>
              <a:off x="60879" y="7363321"/>
              <a:ext cx="888735"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57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59,4%</a:t>
              </a:r>
              <a:endParaRPr sz="1200" b="1">
                <a:solidFill>
                  <a:schemeClr val="dk1"/>
                </a:solidFill>
                <a:latin typeface="Arial Narrow"/>
                <a:ea typeface="Arial Narrow"/>
                <a:cs typeface="Arial Narrow"/>
                <a:sym typeface="Arial Narrow"/>
              </a:endParaRPr>
            </a:p>
          </p:txBody>
        </p:sp>
        <p:sp>
          <p:nvSpPr>
            <p:cNvPr id="1772" name="Google Shape;1772;p38"/>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pic>
        <p:nvPicPr>
          <p:cNvPr id="1773" name="Google Shape;1773;p38"/>
          <p:cNvPicPr preferRelativeResize="0"/>
          <p:nvPr/>
        </p:nvPicPr>
        <p:blipFill rotWithShape="1">
          <a:blip r:embed="rId3">
            <a:alphaModFix/>
          </a:blip>
          <a:srcRect r="83073"/>
          <a:stretch/>
        </p:blipFill>
        <p:spPr>
          <a:xfrm>
            <a:off x="505172" y="5220072"/>
            <a:ext cx="804283" cy="850900"/>
          </a:xfrm>
          <a:prstGeom prst="rect">
            <a:avLst/>
          </a:prstGeom>
          <a:noFill/>
          <a:ln>
            <a:noFill/>
          </a:ln>
        </p:spPr>
      </p:pic>
      <p:pic>
        <p:nvPicPr>
          <p:cNvPr id="1774" name="Google Shape;1774;p38"/>
          <p:cNvPicPr preferRelativeResize="0"/>
          <p:nvPr/>
        </p:nvPicPr>
        <p:blipFill rotWithShape="1">
          <a:blip r:embed="rId3">
            <a:alphaModFix/>
          </a:blip>
          <a:srcRect l="28990" t="-1382" r="53580" b="1382"/>
          <a:stretch/>
        </p:blipFill>
        <p:spPr>
          <a:xfrm>
            <a:off x="1576442" y="5234432"/>
            <a:ext cx="828105" cy="850900"/>
          </a:xfrm>
          <a:prstGeom prst="rect">
            <a:avLst/>
          </a:prstGeom>
          <a:noFill/>
          <a:ln>
            <a:noFill/>
          </a:ln>
        </p:spPr>
      </p:pic>
      <p:grpSp>
        <p:nvGrpSpPr>
          <p:cNvPr id="1775" name="Google Shape;1775;p38"/>
          <p:cNvGrpSpPr/>
          <p:nvPr/>
        </p:nvGrpSpPr>
        <p:grpSpPr>
          <a:xfrm>
            <a:off x="1390964" y="6006580"/>
            <a:ext cx="1229607" cy="877901"/>
            <a:chOff x="-14122" y="7072716"/>
            <a:chExt cx="1229607" cy="877901"/>
          </a:xfrm>
        </p:grpSpPr>
        <p:sp>
          <p:nvSpPr>
            <p:cNvPr id="1776" name="Google Shape;1776;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sp>
          <p:nvSpPr>
            <p:cNvPr id="1777" name="Google Shape;1777;p38"/>
            <p:cNvSpPr/>
            <p:nvPr/>
          </p:nvSpPr>
          <p:spPr>
            <a:xfrm>
              <a:off x="209545" y="7363321"/>
              <a:ext cx="92997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39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40,6%</a:t>
              </a:r>
              <a:endParaRPr sz="1200" b="1">
                <a:solidFill>
                  <a:schemeClr val="dk1"/>
                </a:solidFill>
                <a:latin typeface="Arial Narrow"/>
                <a:ea typeface="Arial Narrow"/>
                <a:cs typeface="Arial Narrow"/>
                <a:sym typeface="Arial Narrow"/>
              </a:endParaRPr>
            </a:p>
          </p:txBody>
        </p:sp>
        <p:sp>
          <p:nvSpPr>
            <p:cNvPr id="1778" name="Google Shape;1778;p38"/>
            <p:cNvSpPr txBox="1"/>
            <p:nvPr/>
          </p:nvSpPr>
          <p:spPr>
            <a:xfrm>
              <a:off x="-14122"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grpSp>
        <p:nvGrpSpPr>
          <p:cNvPr id="1779" name="Google Shape;1779;p38"/>
          <p:cNvGrpSpPr/>
          <p:nvPr/>
        </p:nvGrpSpPr>
        <p:grpSpPr>
          <a:xfrm>
            <a:off x="5059534" y="5997495"/>
            <a:ext cx="1857467" cy="684610"/>
            <a:chOff x="48617" y="6901656"/>
            <a:chExt cx="1857467" cy="684610"/>
          </a:xfrm>
        </p:grpSpPr>
        <p:sp>
          <p:nvSpPr>
            <p:cNvPr id="1780" name="Google Shape;1780;p38"/>
            <p:cNvSpPr txBox="1"/>
            <p:nvPr/>
          </p:nvSpPr>
          <p:spPr>
            <a:xfrm>
              <a:off x="48617" y="6901656"/>
              <a:ext cx="185746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Confirmado por laboratorio</a:t>
              </a:r>
              <a:endParaRPr sz="1200" b="1" u="sng">
                <a:solidFill>
                  <a:schemeClr val="dk1"/>
                </a:solidFill>
                <a:latin typeface="Arial Narrow"/>
                <a:ea typeface="Arial Narrow"/>
                <a:cs typeface="Arial Narrow"/>
                <a:sym typeface="Arial Narrow"/>
              </a:endParaRPr>
            </a:p>
          </p:txBody>
        </p:sp>
        <p:sp>
          <p:nvSpPr>
            <p:cNvPr id="1781" name="Google Shape;1781;p38"/>
            <p:cNvSpPr/>
            <p:nvPr/>
          </p:nvSpPr>
          <p:spPr>
            <a:xfrm>
              <a:off x="617911" y="72262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48 casos</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50,0%</a:t>
              </a:r>
              <a:endParaRPr sz="1600" b="1">
                <a:solidFill>
                  <a:schemeClr val="dk1"/>
                </a:solidFill>
                <a:latin typeface="Arial Narrow"/>
                <a:ea typeface="Arial Narrow"/>
                <a:cs typeface="Arial Narrow"/>
                <a:sym typeface="Arial Narrow"/>
              </a:endParaRPr>
            </a:p>
          </p:txBody>
        </p:sp>
      </p:grpSp>
      <p:sp>
        <p:nvSpPr>
          <p:cNvPr id="1782" name="Google Shape;1782;p38"/>
          <p:cNvSpPr/>
          <p:nvPr/>
        </p:nvSpPr>
        <p:spPr>
          <a:xfrm>
            <a:off x="72058" y="4263840"/>
            <a:ext cx="6283561"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 </a:t>
            </a:r>
            <a:r>
              <a:rPr lang="es-ES" sz="1050" b="1" i="1">
                <a:solidFill>
                  <a:srgbClr val="000000"/>
                </a:solidFill>
                <a:latin typeface="Calibri"/>
                <a:ea typeface="Calibri"/>
                <a:cs typeface="Calibri"/>
                <a:sym typeface="Calibri"/>
              </a:rPr>
              <a:t>Georreferenciación de casos de Dengue por comuna. Medellín hasta periodo epidemiológico 4 de 2023</a:t>
            </a:r>
            <a:endParaRPr sz="1050" b="1" i="1">
              <a:solidFill>
                <a:srgbClr val="000000"/>
              </a:solidFill>
              <a:latin typeface="Calibri"/>
              <a:ea typeface="Calibri"/>
              <a:cs typeface="Calibri"/>
              <a:sym typeface="Calibri"/>
            </a:endParaRPr>
          </a:p>
          <a:p>
            <a:pPr marL="0" marR="0" lvl="0" indent="0" algn="l" rtl="0">
              <a:spcBef>
                <a:spcPts val="0"/>
              </a:spcBef>
              <a:spcAft>
                <a:spcPts val="0"/>
              </a:spcAft>
              <a:buNone/>
            </a:pPr>
            <a:endParaRPr sz="1050">
              <a:solidFill>
                <a:schemeClr val="dk1"/>
              </a:solidFill>
              <a:latin typeface="Arial Narrow"/>
              <a:ea typeface="Arial Narrow"/>
              <a:cs typeface="Arial Narrow"/>
              <a:sym typeface="Arial Narrow"/>
            </a:endParaRPr>
          </a:p>
        </p:txBody>
      </p:sp>
      <p:pic>
        <p:nvPicPr>
          <p:cNvPr id="1783" name="Google Shape;1783;p38"/>
          <p:cNvPicPr preferRelativeResize="0"/>
          <p:nvPr/>
        </p:nvPicPr>
        <p:blipFill rotWithShape="1">
          <a:blip r:embed="rId4">
            <a:alphaModFix/>
          </a:blip>
          <a:srcRect l="10893" r="64411"/>
          <a:stretch/>
        </p:blipFill>
        <p:spPr>
          <a:xfrm>
            <a:off x="2896369" y="5320609"/>
            <a:ext cx="904106" cy="743198"/>
          </a:xfrm>
          <a:prstGeom prst="rect">
            <a:avLst/>
          </a:prstGeom>
          <a:noFill/>
          <a:ln>
            <a:noFill/>
          </a:ln>
        </p:spPr>
      </p:pic>
      <p:grpSp>
        <p:nvGrpSpPr>
          <p:cNvPr id="1784" name="Google Shape;1784;p38"/>
          <p:cNvGrpSpPr/>
          <p:nvPr/>
        </p:nvGrpSpPr>
        <p:grpSpPr>
          <a:xfrm>
            <a:off x="2724645" y="5998703"/>
            <a:ext cx="1229607" cy="665659"/>
            <a:chOff x="-14122" y="7072716"/>
            <a:chExt cx="1229607" cy="665659"/>
          </a:xfrm>
        </p:grpSpPr>
        <p:sp>
          <p:nvSpPr>
            <p:cNvPr id="1785" name="Google Shape;1785;p38"/>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Hospitalizados</a:t>
              </a:r>
              <a:endParaRPr sz="1200" b="1" u="sng">
                <a:solidFill>
                  <a:schemeClr val="dk1"/>
                </a:solidFill>
                <a:latin typeface="Arial Narrow"/>
                <a:ea typeface="Arial Narrow"/>
                <a:cs typeface="Arial Narrow"/>
                <a:sym typeface="Arial Narrow"/>
              </a:endParaRPr>
            </a:p>
          </p:txBody>
        </p:sp>
        <p:sp>
          <p:nvSpPr>
            <p:cNvPr id="1786" name="Google Shape;1786;p38"/>
            <p:cNvSpPr/>
            <p:nvPr/>
          </p:nvSpPr>
          <p:spPr>
            <a:xfrm>
              <a:off x="157602" y="7363321"/>
              <a:ext cx="792012" cy="375054"/>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35 casos</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36,5%</a:t>
              </a:r>
              <a:endParaRPr sz="1200" b="1">
                <a:solidFill>
                  <a:schemeClr val="dk1"/>
                </a:solidFill>
                <a:latin typeface="Arial Narrow"/>
                <a:ea typeface="Arial Narrow"/>
                <a:cs typeface="Arial Narrow"/>
                <a:sym typeface="Arial Narrow"/>
              </a:endParaRPr>
            </a:p>
          </p:txBody>
        </p:sp>
      </p:grpSp>
      <p:pic>
        <p:nvPicPr>
          <p:cNvPr id="1787" name="Google Shape;1787;p38"/>
          <p:cNvPicPr preferRelativeResize="0"/>
          <p:nvPr/>
        </p:nvPicPr>
        <p:blipFill rotWithShape="1">
          <a:blip r:embed="rId5">
            <a:alphaModFix/>
          </a:blip>
          <a:srcRect l="55406" r="19476"/>
          <a:stretch/>
        </p:blipFill>
        <p:spPr>
          <a:xfrm>
            <a:off x="3958779" y="5377307"/>
            <a:ext cx="844527" cy="708025"/>
          </a:xfrm>
          <a:prstGeom prst="rect">
            <a:avLst/>
          </a:prstGeom>
          <a:noFill/>
          <a:ln>
            <a:noFill/>
          </a:ln>
        </p:spPr>
      </p:pic>
      <p:grpSp>
        <p:nvGrpSpPr>
          <p:cNvPr id="1788" name="Google Shape;1788;p38"/>
          <p:cNvGrpSpPr/>
          <p:nvPr/>
        </p:nvGrpSpPr>
        <p:grpSpPr>
          <a:xfrm>
            <a:off x="3834390" y="5998702"/>
            <a:ext cx="1229607" cy="658523"/>
            <a:chOff x="3794" y="7064838"/>
            <a:chExt cx="1229607" cy="658523"/>
          </a:xfrm>
        </p:grpSpPr>
        <p:sp>
          <p:nvSpPr>
            <p:cNvPr id="1789" name="Google Shape;1789;p38"/>
            <p:cNvSpPr txBox="1"/>
            <p:nvPr/>
          </p:nvSpPr>
          <p:spPr>
            <a:xfrm>
              <a:off x="3794" y="706483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Defunciones</a:t>
              </a:r>
              <a:endParaRPr sz="1200" b="1" u="sng">
                <a:solidFill>
                  <a:schemeClr val="dk1"/>
                </a:solidFill>
                <a:latin typeface="Arial Narrow"/>
                <a:ea typeface="Arial Narrow"/>
                <a:cs typeface="Arial Narrow"/>
                <a:sym typeface="Arial Narrow"/>
              </a:endParaRPr>
            </a:p>
          </p:txBody>
        </p:sp>
        <p:sp>
          <p:nvSpPr>
            <p:cNvPr id="1790" name="Google Shape;1790;p38"/>
            <p:cNvSpPr/>
            <p:nvPr/>
          </p:nvSpPr>
          <p:spPr>
            <a:xfrm>
              <a:off x="209545" y="7363321"/>
              <a:ext cx="861489"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1791" name="Google Shape;1791;p38" descr="C:\Users\98493498\Desktop\Laboratorio-Cli%CC%81nico.web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38" descr="C:\Users\98493498\Desktop\Laboratorio-Cli%CC%81nico.webp"/>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93" name="Google Shape;1793;p38"/>
          <p:cNvPicPr preferRelativeResize="0"/>
          <p:nvPr/>
        </p:nvPicPr>
        <p:blipFill rotWithShape="1">
          <a:blip r:embed="rId6">
            <a:alphaModFix/>
          </a:blip>
          <a:srcRect/>
          <a:stretch/>
        </p:blipFill>
        <p:spPr>
          <a:xfrm>
            <a:off x="93227" y="70714"/>
            <a:ext cx="1772946" cy="1332569"/>
          </a:xfrm>
          <a:prstGeom prst="rect">
            <a:avLst/>
          </a:prstGeom>
          <a:noFill/>
          <a:ln>
            <a:noFill/>
          </a:ln>
        </p:spPr>
      </p:pic>
      <p:sp>
        <p:nvSpPr>
          <p:cNvPr id="1794" name="Google Shape;1794;p38"/>
          <p:cNvSpPr txBox="1"/>
          <p:nvPr/>
        </p:nvSpPr>
        <p:spPr>
          <a:xfrm>
            <a:off x="3380466" y="676998"/>
            <a:ext cx="221835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de 2023</a:t>
            </a:r>
            <a:endParaRPr sz="1200" b="1">
              <a:solidFill>
                <a:schemeClr val="dk1"/>
              </a:solidFill>
              <a:latin typeface="Arial Narrow"/>
              <a:ea typeface="Arial Narrow"/>
              <a:cs typeface="Arial Narrow"/>
              <a:sym typeface="Arial Narrow"/>
            </a:endParaRPr>
          </a:p>
        </p:txBody>
      </p:sp>
      <p:sp>
        <p:nvSpPr>
          <p:cNvPr id="1795" name="Google Shape;1795;p38"/>
          <p:cNvSpPr txBox="1"/>
          <p:nvPr/>
        </p:nvSpPr>
        <p:spPr>
          <a:xfrm>
            <a:off x="3555012" y="373258"/>
            <a:ext cx="2075175" cy="3385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DENGUE</a:t>
            </a:r>
            <a:endParaRPr sz="1600" b="1">
              <a:solidFill>
                <a:srgbClr val="C00000"/>
              </a:solidFill>
              <a:latin typeface="Arial Narrow"/>
              <a:ea typeface="Arial Narrow"/>
              <a:cs typeface="Arial Narrow"/>
              <a:sym typeface="Arial Narrow"/>
            </a:endParaRPr>
          </a:p>
        </p:txBody>
      </p:sp>
      <p:sp>
        <p:nvSpPr>
          <p:cNvPr id="1796" name="Google Shape;1796;p38"/>
          <p:cNvSpPr/>
          <p:nvPr/>
        </p:nvSpPr>
        <p:spPr>
          <a:xfrm>
            <a:off x="348946" y="8197926"/>
            <a:ext cx="768322"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4,2%</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b="1">
              <a:solidFill>
                <a:schemeClr val="dk1"/>
              </a:solidFill>
              <a:latin typeface="Arial Narrow"/>
              <a:ea typeface="Arial Narrow"/>
              <a:cs typeface="Arial Narrow"/>
              <a:sym typeface="Arial Narrow"/>
            </a:endParaRPr>
          </a:p>
        </p:txBody>
      </p:sp>
      <p:sp>
        <p:nvSpPr>
          <p:cNvPr id="1797" name="Google Shape;1797;p38"/>
          <p:cNvSpPr/>
          <p:nvPr/>
        </p:nvSpPr>
        <p:spPr>
          <a:xfrm>
            <a:off x="1368202" y="8197926"/>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pic>
        <p:nvPicPr>
          <p:cNvPr id="1798" name="Google Shape;1798;p38"/>
          <p:cNvPicPr preferRelativeResize="0"/>
          <p:nvPr/>
        </p:nvPicPr>
        <p:blipFill rotWithShape="1">
          <a:blip r:embed="rId3">
            <a:alphaModFix/>
          </a:blip>
          <a:srcRect l="59909" t="12083" r="27482"/>
          <a:stretch/>
        </p:blipFill>
        <p:spPr>
          <a:xfrm>
            <a:off x="419123" y="7307600"/>
            <a:ext cx="555369" cy="693493"/>
          </a:xfrm>
          <a:prstGeom prst="rect">
            <a:avLst/>
          </a:prstGeom>
          <a:noFill/>
          <a:ln>
            <a:noFill/>
          </a:ln>
        </p:spPr>
      </p:pic>
      <p:pic>
        <p:nvPicPr>
          <p:cNvPr id="1799" name="Google Shape;1799;p38"/>
          <p:cNvPicPr preferRelativeResize="0"/>
          <p:nvPr/>
        </p:nvPicPr>
        <p:blipFill rotWithShape="1">
          <a:blip r:embed="rId3">
            <a:alphaModFix/>
          </a:blip>
          <a:srcRect l="87770"/>
          <a:stretch/>
        </p:blipFill>
        <p:spPr>
          <a:xfrm>
            <a:off x="1472173" y="7313097"/>
            <a:ext cx="581113" cy="741767"/>
          </a:xfrm>
          <a:prstGeom prst="rect">
            <a:avLst/>
          </a:prstGeom>
          <a:noFill/>
          <a:ln>
            <a:noFill/>
          </a:ln>
        </p:spPr>
      </p:pic>
      <p:sp>
        <p:nvSpPr>
          <p:cNvPr id="1800" name="Google Shape;1800;p38"/>
          <p:cNvSpPr/>
          <p:nvPr/>
        </p:nvSpPr>
        <p:spPr>
          <a:xfrm rot="-5400000">
            <a:off x="1543092" y="5681188"/>
            <a:ext cx="286123" cy="3028168"/>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01" name="Google Shape;1801;p38"/>
          <p:cNvSpPr/>
          <p:nvPr/>
        </p:nvSpPr>
        <p:spPr>
          <a:xfrm>
            <a:off x="72058" y="7870496"/>
            <a:ext cx="120577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1802" name="Google Shape;1802;p38"/>
          <p:cNvSpPr/>
          <p:nvPr/>
        </p:nvSpPr>
        <p:spPr>
          <a:xfrm>
            <a:off x="1368202" y="7956376"/>
            <a:ext cx="7393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nvGrpSpPr>
          <p:cNvPr id="1803" name="Google Shape;1803;p38"/>
          <p:cNvGrpSpPr/>
          <p:nvPr/>
        </p:nvGrpSpPr>
        <p:grpSpPr>
          <a:xfrm>
            <a:off x="2363374" y="7940124"/>
            <a:ext cx="740068" cy="621374"/>
            <a:chOff x="5403751" y="1274444"/>
            <a:chExt cx="740068" cy="621374"/>
          </a:xfrm>
        </p:grpSpPr>
        <p:sp>
          <p:nvSpPr>
            <p:cNvPr id="1804" name="Google Shape;1804;p38"/>
            <p:cNvSpPr/>
            <p:nvPr/>
          </p:nvSpPr>
          <p:spPr>
            <a:xfrm>
              <a:off x="5403751" y="1535778"/>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b="1">
                <a:solidFill>
                  <a:schemeClr val="dk1"/>
                </a:solidFill>
                <a:latin typeface="Arial Narrow"/>
                <a:ea typeface="Arial Narrow"/>
                <a:cs typeface="Arial Narrow"/>
                <a:sym typeface="Arial Narrow"/>
              </a:endParaRPr>
            </a:p>
          </p:txBody>
        </p:sp>
        <p:sp>
          <p:nvSpPr>
            <p:cNvPr id="1805" name="Google Shape;1805;p38"/>
            <p:cNvSpPr/>
            <p:nvPr/>
          </p:nvSpPr>
          <p:spPr>
            <a:xfrm>
              <a:off x="5502960" y="1274444"/>
              <a:ext cx="5501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Raizal</a:t>
              </a:r>
              <a:endParaRPr sz="1200" b="1" u="sng">
                <a:solidFill>
                  <a:srgbClr val="000000"/>
                </a:solidFill>
                <a:latin typeface="Arial Narrow"/>
                <a:ea typeface="Arial Narrow"/>
                <a:cs typeface="Arial Narrow"/>
                <a:sym typeface="Arial Narrow"/>
              </a:endParaRPr>
            </a:p>
          </p:txBody>
        </p:sp>
      </p:grpSp>
      <p:graphicFrame>
        <p:nvGraphicFramePr>
          <p:cNvPr id="1806" name="Google Shape;1806;p38"/>
          <p:cNvGraphicFramePr/>
          <p:nvPr/>
        </p:nvGraphicFramePr>
        <p:xfrm>
          <a:off x="3185343" y="7945576"/>
          <a:ext cx="3000000" cy="3000000"/>
        </p:xfrm>
        <a:graphic>
          <a:graphicData uri="http://schemas.openxmlformats.org/drawingml/2006/table">
            <a:tbl>
              <a:tblPr firstRow="1" bandRow="1">
                <a:noFill/>
                <a:tableStyleId>{6F18B00D-03EA-40F0-9A42-3DDA0B58A833}</a:tableStyleId>
              </a:tblPr>
              <a:tblGrid>
                <a:gridCol w="1689050">
                  <a:extLst>
                    <a:ext uri="{9D8B030D-6E8A-4147-A177-3AD203B41FA5}">
                      <a16:colId xmlns:a16="http://schemas.microsoft.com/office/drawing/2014/main" val="20000"/>
                    </a:ext>
                  </a:extLst>
                </a:gridCol>
                <a:gridCol w="17228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Paciente Psiquiátrico</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l" rtl="0">
                        <a:spcBef>
                          <a:spcPts val="0"/>
                        </a:spcBef>
                        <a:spcAft>
                          <a:spcPts val="0"/>
                        </a:spcAft>
                        <a:buNone/>
                      </a:pPr>
                      <a:r>
                        <a:rPr lang="es-ES" sz="1200" b="1" u="none">
                          <a:latin typeface="Arial Narrow"/>
                          <a:ea typeface="Arial Narrow"/>
                          <a:cs typeface="Arial Narrow"/>
                          <a:sym typeface="Arial Narrow"/>
                        </a:rPr>
                        <a:t>      </a:t>
                      </a:r>
                      <a:r>
                        <a:rPr lang="es-ES" sz="1200" b="1" u="sng">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807" name="Google Shape;1807;p38"/>
          <p:cNvSpPr/>
          <p:nvPr/>
        </p:nvSpPr>
        <p:spPr>
          <a:xfrm>
            <a:off x="3521341" y="8205397"/>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1808" name="Google Shape;1808;p38"/>
          <p:cNvSpPr/>
          <p:nvPr/>
        </p:nvSpPr>
        <p:spPr>
          <a:xfrm>
            <a:off x="4977777" y="8205397"/>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b="1">
              <a:solidFill>
                <a:schemeClr val="dk1"/>
              </a:solidFill>
              <a:latin typeface="Arial Narrow"/>
              <a:ea typeface="Arial Narrow"/>
              <a:cs typeface="Arial Narrow"/>
              <a:sym typeface="Arial Narrow"/>
            </a:endParaRPr>
          </a:p>
        </p:txBody>
      </p:sp>
      <p:sp>
        <p:nvSpPr>
          <p:cNvPr id="1809" name="Google Shape;1809;p38"/>
          <p:cNvSpPr/>
          <p:nvPr/>
        </p:nvSpPr>
        <p:spPr>
          <a:xfrm rot="-5400000">
            <a:off x="5186218" y="5499931"/>
            <a:ext cx="234027" cy="3392306"/>
          </a:xfrm>
          <a:prstGeom prst="leftBrace">
            <a:avLst>
              <a:gd name="adj1" fmla="val 8333"/>
              <a:gd name="adj2" fmla="val 50000"/>
            </a:avLst>
          </a:prstGeom>
          <a:noFill/>
          <a:ln w="28575"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10" name="Google Shape;1810;p38"/>
          <p:cNvPicPr preferRelativeResize="0"/>
          <p:nvPr/>
        </p:nvPicPr>
        <p:blipFill rotWithShape="1">
          <a:blip r:embed="rId7">
            <a:alphaModFix/>
          </a:blip>
          <a:srcRect/>
          <a:stretch/>
        </p:blipFill>
        <p:spPr>
          <a:xfrm>
            <a:off x="6256540" y="7246445"/>
            <a:ext cx="438131" cy="716941"/>
          </a:xfrm>
          <a:prstGeom prst="rect">
            <a:avLst/>
          </a:prstGeom>
          <a:noFill/>
          <a:ln>
            <a:noFill/>
          </a:ln>
        </p:spPr>
      </p:pic>
      <p:grpSp>
        <p:nvGrpSpPr>
          <p:cNvPr id="1811" name="Google Shape;1811;p38"/>
          <p:cNvGrpSpPr/>
          <p:nvPr/>
        </p:nvGrpSpPr>
        <p:grpSpPr>
          <a:xfrm>
            <a:off x="5760690" y="7956376"/>
            <a:ext cx="1610597" cy="607115"/>
            <a:chOff x="5622828" y="1311622"/>
            <a:chExt cx="1610597" cy="607115"/>
          </a:xfrm>
        </p:grpSpPr>
        <p:sp>
          <p:nvSpPr>
            <p:cNvPr id="1812" name="Google Shape;1812;p38"/>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1813" name="Google Shape;1813;p38"/>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pic>
        <p:nvPicPr>
          <p:cNvPr id="1814" name="Google Shape;1814;p38"/>
          <p:cNvPicPr preferRelativeResize="0"/>
          <p:nvPr/>
        </p:nvPicPr>
        <p:blipFill rotWithShape="1">
          <a:blip r:embed="rId8">
            <a:alphaModFix/>
          </a:blip>
          <a:srcRect/>
          <a:stretch/>
        </p:blipFill>
        <p:spPr>
          <a:xfrm>
            <a:off x="5538334" y="5320609"/>
            <a:ext cx="1058848" cy="727161"/>
          </a:xfrm>
          <a:prstGeom prst="rect">
            <a:avLst/>
          </a:prstGeom>
          <a:noFill/>
          <a:ln>
            <a:noFill/>
          </a:ln>
        </p:spPr>
      </p:pic>
      <p:sp>
        <p:nvSpPr>
          <p:cNvPr id="1815" name="Google Shape;1815;p38"/>
          <p:cNvSpPr txBox="1"/>
          <p:nvPr/>
        </p:nvSpPr>
        <p:spPr>
          <a:xfrm>
            <a:off x="861784" y="6804248"/>
            <a:ext cx="1571320" cy="4139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sp>
        <p:nvSpPr>
          <p:cNvPr id="1816" name="Google Shape;1816;p38"/>
          <p:cNvSpPr txBox="1"/>
          <p:nvPr/>
        </p:nvSpPr>
        <p:spPr>
          <a:xfrm>
            <a:off x="3607077" y="6876256"/>
            <a:ext cx="332158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pic>
        <p:nvPicPr>
          <p:cNvPr id="1817" name="Google Shape;1817;p38"/>
          <p:cNvPicPr preferRelativeResize="0"/>
          <p:nvPr/>
        </p:nvPicPr>
        <p:blipFill rotWithShape="1">
          <a:blip r:embed="rId9">
            <a:alphaModFix/>
          </a:blip>
          <a:srcRect/>
          <a:stretch/>
        </p:blipFill>
        <p:spPr>
          <a:xfrm>
            <a:off x="3594640" y="7284258"/>
            <a:ext cx="663921" cy="709512"/>
          </a:xfrm>
          <a:prstGeom prst="rect">
            <a:avLst/>
          </a:prstGeom>
          <a:noFill/>
          <a:ln>
            <a:noFill/>
          </a:ln>
        </p:spPr>
      </p:pic>
      <p:pic>
        <p:nvPicPr>
          <p:cNvPr id="1818" name="Google Shape;1818;p38"/>
          <p:cNvPicPr preferRelativeResize="0"/>
          <p:nvPr/>
        </p:nvPicPr>
        <p:blipFill rotWithShape="1">
          <a:blip r:embed="rId10">
            <a:alphaModFix/>
          </a:blip>
          <a:srcRect/>
          <a:stretch/>
        </p:blipFill>
        <p:spPr>
          <a:xfrm>
            <a:off x="2331339" y="7307600"/>
            <a:ext cx="731915" cy="686170"/>
          </a:xfrm>
          <a:prstGeom prst="rect">
            <a:avLst/>
          </a:prstGeom>
          <a:noFill/>
          <a:ln>
            <a:noFill/>
          </a:ln>
        </p:spPr>
      </p:pic>
      <p:pic>
        <p:nvPicPr>
          <p:cNvPr id="1819" name="Google Shape;1819;p38"/>
          <p:cNvPicPr preferRelativeResize="0"/>
          <p:nvPr/>
        </p:nvPicPr>
        <p:blipFill rotWithShape="1">
          <a:blip r:embed="rId11">
            <a:alphaModFix/>
          </a:blip>
          <a:srcRect/>
          <a:stretch/>
        </p:blipFill>
        <p:spPr>
          <a:xfrm>
            <a:off x="4977777" y="7334011"/>
            <a:ext cx="871923" cy="706717"/>
          </a:xfrm>
          <a:prstGeom prst="rect">
            <a:avLst/>
          </a:prstGeom>
          <a:noFill/>
          <a:ln>
            <a:noFill/>
          </a:ln>
        </p:spPr>
      </p:pic>
      <p:pic>
        <p:nvPicPr>
          <p:cNvPr id="1820" name="Google Shape;1820;p38"/>
          <p:cNvPicPr preferRelativeResize="0"/>
          <p:nvPr/>
        </p:nvPicPr>
        <p:blipFill rotWithShape="1">
          <a:blip r:embed="rId12">
            <a:alphaModFix/>
          </a:blip>
          <a:srcRect/>
          <a:stretch/>
        </p:blipFill>
        <p:spPr>
          <a:xfrm>
            <a:off x="2560462" y="914626"/>
            <a:ext cx="3644175" cy="3375253"/>
          </a:xfrm>
          <a:prstGeom prst="rect">
            <a:avLst/>
          </a:prstGeom>
          <a:noFill/>
          <a:ln>
            <a:noFill/>
          </a:ln>
        </p:spPr>
      </p:pic>
      <p:graphicFrame>
        <p:nvGraphicFramePr>
          <p:cNvPr id="1821" name="Google Shape;1821;p38"/>
          <p:cNvGraphicFramePr/>
          <p:nvPr/>
        </p:nvGraphicFramePr>
        <p:xfrm>
          <a:off x="90766" y="1466060"/>
          <a:ext cx="3000000" cy="3000000"/>
        </p:xfrm>
        <a:graphic>
          <a:graphicData uri="http://schemas.openxmlformats.org/drawingml/2006/table">
            <a:tbl>
              <a:tblPr>
                <a:noFill/>
                <a:tableStyleId>{1382ECF1-7B51-4A65-B451-8108D788B6D5}</a:tableStyleId>
              </a:tblPr>
              <a:tblGrid>
                <a:gridCol w="1489075">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tblGrid>
              <a:tr h="133725">
                <a:tc>
                  <a:txBody>
                    <a:bodyPr/>
                    <a:lstStyle/>
                    <a:p>
                      <a:pPr marL="0" marR="0" lvl="0" indent="0" algn="l" rtl="0">
                        <a:spcBef>
                          <a:spcPts val="0"/>
                        </a:spcBef>
                        <a:spcAft>
                          <a:spcPts val="0"/>
                        </a:spcAft>
                        <a:buNone/>
                      </a:pPr>
                      <a:r>
                        <a:rPr lang="es-ES" sz="800" b="1" i="0" u="none" strike="noStrike">
                          <a:solidFill>
                            <a:srgbClr val="000000"/>
                          </a:solidFill>
                          <a:latin typeface="Calibri"/>
                          <a:ea typeface="Calibri"/>
                          <a:cs typeface="Calibri"/>
                          <a:sym typeface="Calibri"/>
                        </a:rPr>
                        <a:t>Comuna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tc>
                  <a:txBody>
                    <a:bodyPr/>
                    <a:lstStyle/>
                    <a:p>
                      <a:pPr marL="0" marR="0" lvl="0" indent="0" algn="ctr" rtl="0">
                        <a:spcBef>
                          <a:spcPts val="0"/>
                        </a:spcBef>
                        <a:spcAft>
                          <a:spcPts val="0"/>
                        </a:spcAft>
                        <a:buNone/>
                      </a:pPr>
                      <a:r>
                        <a:rPr lang="es-ES" sz="800" b="1" i="0" u="none" strike="noStrike">
                          <a:solidFill>
                            <a:srgbClr val="000000"/>
                          </a:solidFill>
                          <a:latin typeface="Calibri"/>
                          <a:ea typeface="Calibri"/>
                          <a:cs typeface="Calibri"/>
                          <a:sym typeface="Calibri"/>
                        </a:rPr>
                        <a:t>Número de casos</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4C6E7"/>
                    </a:solidFill>
                  </a:tcPr>
                </a:tc>
                <a:extLst>
                  <a:ext uri="{0D108BD9-81ED-4DB2-BD59-A6C34878D82A}">
                    <a16:rowId xmlns:a16="http://schemas.microsoft.com/office/drawing/2014/main" val="10000"/>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Robledo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10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El Poblado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10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Villa Hermosa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Doce de Octubre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Popular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Castilla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Laureles Estadio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4</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Manrique</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Corregimiento de San Cristóbal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La América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La Candelaria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Santa Cruz</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San Javier</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Buenos Aires</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Belén</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Corregimiento de Altavista</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Aranjuez</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Guayabal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Sin dato</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28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133725">
                <a:tc>
                  <a:txBody>
                    <a:bodyPr/>
                    <a:lstStyle/>
                    <a:p>
                      <a:pPr marL="0" marR="0" lvl="0" indent="0" algn="l" rtl="0">
                        <a:spcBef>
                          <a:spcPts val="0"/>
                        </a:spcBef>
                        <a:spcAft>
                          <a:spcPts val="0"/>
                        </a:spcAft>
                        <a:buNone/>
                      </a:pPr>
                      <a:r>
                        <a:rPr lang="es-ES" sz="800" b="0" i="0" u="none" strike="noStrike">
                          <a:solidFill>
                            <a:srgbClr val="000000"/>
                          </a:solidFill>
                          <a:latin typeface="Calibri"/>
                          <a:ea typeface="Calibri"/>
                          <a:cs typeface="Calibri"/>
                          <a:sym typeface="Calibri"/>
                        </a:rPr>
                        <a:t>Total general</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ES" sz="800" b="0" i="0" u="none" strike="noStrike">
                          <a:solidFill>
                            <a:srgbClr val="000000"/>
                          </a:solidFill>
                          <a:latin typeface="Calibri"/>
                          <a:ea typeface="Calibri"/>
                          <a:cs typeface="Calibri"/>
                          <a:sym typeface="Calibri"/>
                        </a:rPr>
                        <a:t>96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bl>
          </a:graphicData>
        </a:graphic>
      </p:graphicFrame>
      <p:pic>
        <p:nvPicPr>
          <p:cNvPr id="1822" name="Google Shape;1822;p38"/>
          <p:cNvPicPr preferRelativeResize="0"/>
          <p:nvPr/>
        </p:nvPicPr>
        <p:blipFill rotWithShape="1">
          <a:blip r:embed="rId13">
            <a:alphaModFix/>
          </a:blip>
          <a:srcRect/>
          <a:stretch/>
        </p:blipFill>
        <p:spPr>
          <a:xfrm>
            <a:off x="2592338" y="933849"/>
            <a:ext cx="454182" cy="454182"/>
          </a:xfrm>
          <a:prstGeom prst="rect">
            <a:avLst/>
          </a:prstGeom>
          <a:noFill/>
          <a:ln>
            <a:noFill/>
          </a:ln>
        </p:spPr>
      </p:pic>
      <p:sp>
        <p:nvSpPr>
          <p:cNvPr id="1823" name="Google Shape;1823;p3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38</a:t>
            </a:r>
            <a:endParaRPr sz="1050" b="1">
              <a:solidFill>
                <a:schemeClr val="dk1"/>
              </a:solidFill>
              <a:latin typeface="Arial Narrow"/>
              <a:ea typeface="Arial Narrow"/>
              <a:cs typeface="Arial Narrow"/>
              <a:sym typeface="Arial Narrow"/>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pic>
        <p:nvPicPr>
          <p:cNvPr id="1829" name="Google Shape;1829;p39"/>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30" name="Google Shape;1830;p39"/>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31" name="Google Shape;1831;p39"/>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grpSp>
        <p:nvGrpSpPr>
          <p:cNvPr id="1832" name="Google Shape;1832;p39"/>
          <p:cNvGrpSpPr/>
          <p:nvPr/>
        </p:nvGrpSpPr>
        <p:grpSpPr>
          <a:xfrm>
            <a:off x="179214" y="4211960"/>
            <a:ext cx="1892650" cy="488476"/>
            <a:chOff x="2397524" y="3379972"/>
            <a:chExt cx="4508500" cy="904875"/>
          </a:xfrm>
        </p:grpSpPr>
        <p:pic>
          <p:nvPicPr>
            <p:cNvPr id="1833" name="Google Shape;1833;p39"/>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34" name="Google Shape;1834;p39"/>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a:t>
              </a:r>
              <a:endParaRPr sz="2000" b="1">
                <a:solidFill>
                  <a:schemeClr val="dk1"/>
                </a:solidFill>
                <a:latin typeface="Arial Narrow"/>
                <a:ea typeface="Arial Narrow"/>
                <a:cs typeface="Arial Narrow"/>
                <a:sym typeface="Arial Narrow"/>
              </a:endParaRPr>
            </a:p>
          </p:txBody>
        </p:sp>
      </p:grpSp>
      <p:sp>
        <p:nvSpPr>
          <p:cNvPr id="1835" name="Google Shape;1835;p39"/>
          <p:cNvSpPr txBox="1"/>
          <p:nvPr/>
        </p:nvSpPr>
        <p:spPr>
          <a:xfrm>
            <a:off x="-52866" y="4799603"/>
            <a:ext cx="22206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Sin variación respecto al mismo período del año anterior.</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endParaRPr sz="1200" b="1">
              <a:solidFill>
                <a:schemeClr val="dk1"/>
              </a:solidFill>
              <a:latin typeface="Arial Narrow"/>
              <a:ea typeface="Arial Narrow"/>
              <a:cs typeface="Arial Narrow"/>
              <a:sym typeface="Arial Narrow"/>
            </a:endParaRPr>
          </a:p>
        </p:txBody>
      </p:sp>
      <p:grpSp>
        <p:nvGrpSpPr>
          <p:cNvPr id="1836" name="Google Shape;1836;p39"/>
          <p:cNvGrpSpPr/>
          <p:nvPr/>
        </p:nvGrpSpPr>
        <p:grpSpPr>
          <a:xfrm>
            <a:off x="2448322" y="74775"/>
            <a:ext cx="3446504" cy="276999"/>
            <a:chOff x="2448322" y="74775"/>
            <a:chExt cx="3446504" cy="276999"/>
          </a:xfrm>
        </p:grpSpPr>
        <p:sp>
          <p:nvSpPr>
            <p:cNvPr id="1837" name="Google Shape;1837;p3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38" name="Google Shape;1838;p39"/>
            <p:cNvCxnSpPr>
              <a:stCxn id="183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39" name="Google Shape;1839;p3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40" name="Google Shape;1840;p39"/>
          <p:cNvSpPr/>
          <p:nvPr/>
        </p:nvSpPr>
        <p:spPr>
          <a:xfrm>
            <a:off x="0" y="615617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41" name="Google Shape;1841;p39"/>
          <p:cNvGrpSpPr/>
          <p:nvPr/>
        </p:nvGrpSpPr>
        <p:grpSpPr>
          <a:xfrm>
            <a:off x="263756" y="6256056"/>
            <a:ext cx="5971403" cy="340261"/>
            <a:chOff x="2448322" y="74775"/>
            <a:chExt cx="3513839" cy="266582"/>
          </a:xfrm>
        </p:grpSpPr>
        <p:sp>
          <p:nvSpPr>
            <p:cNvPr id="1842" name="Google Shape;1842;p39"/>
            <p:cNvSpPr/>
            <p:nvPr/>
          </p:nvSpPr>
          <p:spPr>
            <a:xfrm>
              <a:off x="2448322" y="74775"/>
              <a:ext cx="218596"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43" name="Google Shape;1843;p39"/>
            <p:cNvCxnSpPr>
              <a:stCxn id="1842" idx="6"/>
            </p:cNvCxnSpPr>
            <p:nvPr/>
          </p:nvCxnSpPr>
          <p:spPr>
            <a:xfrm>
              <a:off x="2666918" y="205580"/>
              <a:ext cx="717600" cy="0"/>
            </a:xfrm>
            <a:prstGeom prst="straightConnector1">
              <a:avLst/>
            </a:prstGeom>
            <a:noFill/>
            <a:ln w="28575" cap="flat" cmpd="sng">
              <a:solidFill>
                <a:srgbClr val="C00000"/>
              </a:solidFill>
              <a:prstDash val="solid"/>
              <a:round/>
              <a:headEnd type="none" w="sm" len="sm"/>
              <a:tailEnd type="none" w="sm" len="sm"/>
            </a:ln>
          </p:spPr>
        </p:cxnSp>
        <p:sp>
          <p:nvSpPr>
            <p:cNvPr id="1844" name="Google Shape;1844;p39"/>
            <p:cNvSpPr txBox="1"/>
            <p:nvPr/>
          </p:nvSpPr>
          <p:spPr>
            <a:xfrm>
              <a:off x="3369873" y="76112"/>
              <a:ext cx="2592288" cy="2652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b="1">
                  <a:solidFill>
                    <a:schemeClr val="dk1"/>
                  </a:solidFill>
                  <a:latin typeface="Arial Narrow"/>
                  <a:ea typeface="Arial Narrow"/>
                  <a:cs typeface="Arial Narrow"/>
                  <a:sym typeface="Arial Narrow"/>
                </a:rPr>
                <a:t>Variables de interés</a:t>
              </a:r>
              <a:endParaRPr sz="1600" b="1">
                <a:solidFill>
                  <a:schemeClr val="dk1"/>
                </a:solidFill>
                <a:latin typeface="Arial Narrow"/>
                <a:ea typeface="Arial Narrow"/>
                <a:cs typeface="Arial Narrow"/>
                <a:sym typeface="Arial Narrow"/>
              </a:endParaRPr>
            </a:p>
          </p:txBody>
        </p:sp>
      </p:grpSp>
      <p:sp>
        <p:nvSpPr>
          <p:cNvPr id="1845" name="Google Shape;1845;p3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Pág..39 </a:t>
            </a:r>
            <a:endParaRPr sz="1050" b="1">
              <a:solidFill>
                <a:schemeClr val="dk1"/>
              </a:solidFill>
              <a:latin typeface="Arial Narrow"/>
              <a:ea typeface="Arial Narrow"/>
              <a:cs typeface="Arial Narrow"/>
              <a:sym typeface="Arial Narrow"/>
            </a:endParaRPr>
          </a:p>
        </p:txBody>
      </p:sp>
      <p:sp>
        <p:nvSpPr>
          <p:cNvPr id="1846" name="Google Shape;1846;p39"/>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materna- MM</a:t>
            </a:r>
            <a:endParaRPr sz="1600" b="1">
              <a:solidFill>
                <a:srgbClr val="C00000"/>
              </a:solidFill>
              <a:latin typeface="Arial Narrow"/>
              <a:ea typeface="Arial Narrow"/>
              <a:cs typeface="Arial Narrow"/>
              <a:sym typeface="Arial Narrow"/>
            </a:endParaRPr>
          </a:p>
        </p:txBody>
      </p:sp>
      <p:grpSp>
        <p:nvGrpSpPr>
          <p:cNvPr id="1847" name="Google Shape;1847;p39"/>
          <p:cNvGrpSpPr/>
          <p:nvPr/>
        </p:nvGrpSpPr>
        <p:grpSpPr>
          <a:xfrm>
            <a:off x="2410562" y="7703262"/>
            <a:ext cx="757840" cy="646484"/>
            <a:chOff x="5227274" y="1274868"/>
            <a:chExt cx="757840" cy="646484"/>
          </a:xfrm>
        </p:grpSpPr>
        <p:sp>
          <p:nvSpPr>
            <p:cNvPr id="1848" name="Google Shape;1848;p39"/>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1849" name="Google Shape;1849;p39"/>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50" name="Google Shape;1850;p39"/>
          <p:cNvPicPr preferRelativeResize="0"/>
          <p:nvPr/>
        </p:nvPicPr>
        <p:blipFill rotWithShape="1">
          <a:blip r:embed="rId6">
            <a:alphaModFix/>
          </a:blip>
          <a:srcRect l="86761"/>
          <a:stretch/>
        </p:blipFill>
        <p:spPr>
          <a:xfrm>
            <a:off x="2529565" y="7108318"/>
            <a:ext cx="537606" cy="670512"/>
          </a:xfrm>
          <a:prstGeom prst="rect">
            <a:avLst/>
          </a:prstGeom>
          <a:noFill/>
          <a:ln>
            <a:noFill/>
          </a:ln>
        </p:spPr>
      </p:pic>
      <p:pic>
        <p:nvPicPr>
          <p:cNvPr id="1851" name="Google Shape;1851;p39"/>
          <p:cNvPicPr preferRelativeResize="0"/>
          <p:nvPr/>
        </p:nvPicPr>
        <p:blipFill rotWithShape="1">
          <a:blip r:embed="rId7">
            <a:alphaModFix/>
          </a:blip>
          <a:srcRect/>
          <a:stretch/>
        </p:blipFill>
        <p:spPr>
          <a:xfrm>
            <a:off x="470011" y="7111801"/>
            <a:ext cx="942975" cy="771525"/>
          </a:xfrm>
          <a:prstGeom prst="rect">
            <a:avLst/>
          </a:prstGeom>
          <a:noFill/>
          <a:ln>
            <a:noFill/>
          </a:ln>
        </p:spPr>
      </p:pic>
      <p:grpSp>
        <p:nvGrpSpPr>
          <p:cNvPr id="1852" name="Google Shape;1852;p39"/>
          <p:cNvGrpSpPr/>
          <p:nvPr/>
        </p:nvGrpSpPr>
        <p:grpSpPr>
          <a:xfrm>
            <a:off x="116195" y="7726547"/>
            <a:ext cx="1720560" cy="877901"/>
            <a:chOff x="-36884" y="7072716"/>
            <a:chExt cx="1305446" cy="877901"/>
          </a:xfrm>
        </p:grpSpPr>
        <p:sp>
          <p:nvSpPr>
            <p:cNvPr id="1853" name="Google Shape;1853;p3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854" name="Google Shape;1854;p3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1855" name="Google Shape;1855;p39"/>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1856" name="Google Shape;1856;p39"/>
          <p:cNvGrpSpPr/>
          <p:nvPr/>
        </p:nvGrpSpPr>
        <p:grpSpPr>
          <a:xfrm>
            <a:off x="2251078" y="3275856"/>
            <a:ext cx="2203493" cy="1580707"/>
            <a:chOff x="-2126797" y="7102671"/>
            <a:chExt cx="1561980" cy="494356"/>
          </a:xfrm>
        </p:grpSpPr>
        <p:sp>
          <p:nvSpPr>
            <p:cNvPr id="1857" name="Google Shape;1857;p39"/>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858" name="Google Shape;1858;p39"/>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0</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1 caso</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1</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1859" name="Google Shape;1859;p39"/>
          <p:cNvSpPr txBox="1"/>
          <p:nvPr/>
        </p:nvSpPr>
        <p:spPr>
          <a:xfrm>
            <a:off x="2372884" y="5031566"/>
            <a:ext cx="224121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Muertes maternas tardías</a:t>
            </a:r>
            <a:endParaRPr sz="1400" b="1">
              <a:solidFill>
                <a:schemeClr val="dk1"/>
              </a:solidFill>
              <a:latin typeface="Arial Narrow"/>
              <a:ea typeface="Arial Narrow"/>
              <a:cs typeface="Arial Narrow"/>
              <a:sym typeface="Arial Narrow"/>
            </a:endParaRPr>
          </a:p>
        </p:txBody>
      </p:sp>
      <p:sp>
        <p:nvSpPr>
          <p:cNvPr id="1860" name="Google Shape;1860;p39"/>
          <p:cNvSpPr txBox="1"/>
          <p:nvPr/>
        </p:nvSpPr>
        <p:spPr>
          <a:xfrm>
            <a:off x="2638905" y="5353905"/>
            <a:ext cx="172194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casos reportados</a:t>
            </a:r>
            <a:endParaRPr/>
          </a:p>
        </p:txBody>
      </p:sp>
      <p:cxnSp>
        <p:nvCxnSpPr>
          <p:cNvPr id="1861" name="Google Shape;1861;p39"/>
          <p:cNvCxnSpPr/>
          <p:nvPr/>
        </p:nvCxnSpPr>
        <p:spPr>
          <a:xfrm rot="10800000">
            <a:off x="2299807" y="4665396"/>
            <a:ext cx="2154764" cy="0"/>
          </a:xfrm>
          <a:prstGeom prst="straightConnector1">
            <a:avLst/>
          </a:prstGeom>
          <a:noFill/>
          <a:ln w="9525" cap="flat" cmpd="sng">
            <a:solidFill>
              <a:srgbClr val="002060"/>
            </a:solidFill>
            <a:prstDash val="solid"/>
            <a:round/>
            <a:headEnd type="none" w="sm" len="sm"/>
            <a:tailEnd type="oval" w="med" len="med"/>
          </a:ln>
        </p:spPr>
      </p:cxnSp>
      <p:sp>
        <p:nvSpPr>
          <p:cNvPr id="1862" name="Google Shape;1862;p39"/>
          <p:cNvSpPr txBox="1"/>
          <p:nvPr/>
        </p:nvSpPr>
        <p:spPr>
          <a:xfrm>
            <a:off x="4739178" y="3285032"/>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 temprana</a:t>
            </a:r>
            <a:endParaRPr sz="1200" b="1">
              <a:solidFill>
                <a:schemeClr val="dk1"/>
              </a:solidFill>
              <a:latin typeface="Arial Narrow"/>
              <a:ea typeface="Arial Narrow"/>
              <a:cs typeface="Arial Narrow"/>
              <a:sym typeface="Arial Narrow"/>
            </a:endParaRPr>
          </a:p>
        </p:txBody>
      </p:sp>
      <p:sp>
        <p:nvSpPr>
          <p:cNvPr id="1863" name="Google Shape;1863;p39"/>
          <p:cNvSpPr txBox="1"/>
          <p:nvPr/>
        </p:nvSpPr>
        <p:spPr>
          <a:xfrm>
            <a:off x="4533954" y="3627188"/>
            <a:ext cx="265168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28,2 por cien mil nacidos vivos</a:t>
            </a:r>
            <a:endParaRPr/>
          </a:p>
        </p:txBody>
      </p:sp>
      <p:cxnSp>
        <p:nvCxnSpPr>
          <p:cNvPr id="1864" name="Google Shape;1864;p39"/>
          <p:cNvCxnSpPr/>
          <p:nvPr/>
        </p:nvCxnSpPr>
        <p:spPr>
          <a:xfrm rot="10800000">
            <a:off x="3613116" y="2896506"/>
            <a:ext cx="2154764" cy="0"/>
          </a:xfrm>
          <a:prstGeom prst="straightConnector1">
            <a:avLst/>
          </a:prstGeom>
          <a:noFill/>
          <a:ln w="9525" cap="flat" cmpd="sng">
            <a:solidFill>
              <a:srgbClr val="002060"/>
            </a:solidFill>
            <a:prstDash val="solid"/>
            <a:round/>
            <a:headEnd type="none" w="sm" len="sm"/>
            <a:tailEnd type="oval" w="med" len="med"/>
          </a:ln>
        </p:spPr>
      </p:cxnSp>
      <p:pic>
        <p:nvPicPr>
          <p:cNvPr id="1865" name="Google Shape;1865;p39"/>
          <p:cNvPicPr preferRelativeResize="0"/>
          <p:nvPr/>
        </p:nvPicPr>
        <p:blipFill rotWithShape="1">
          <a:blip r:embed="rId8">
            <a:alphaModFix/>
          </a:blip>
          <a:srcRect/>
          <a:stretch/>
        </p:blipFill>
        <p:spPr>
          <a:xfrm>
            <a:off x="4536554" y="7125256"/>
            <a:ext cx="557405" cy="912116"/>
          </a:xfrm>
          <a:prstGeom prst="rect">
            <a:avLst/>
          </a:prstGeom>
          <a:noFill/>
          <a:ln>
            <a:noFill/>
          </a:ln>
        </p:spPr>
      </p:pic>
      <p:sp>
        <p:nvSpPr>
          <p:cNvPr id="1866" name="Google Shape;1866;p39"/>
          <p:cNvSpPr/>
          <p:nvPr/>
        </p:nvSpPr>
        <p:spPr>
          <a:xfrm>
            <a:off x="4032498" y="7993831"/>
            <a:ext cx="1735382" cy="666161"/>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Grupo de edad </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20 a 24: 1 caso</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40 y más: 1 caso</a:t>
            </a:r>
            <a:endParaRPr sz="1600" b="1">
              <a:solidFill>
                <a:schemeClr val="dk1"/>
              </a:solidFill>
              <a:latin typeface="Arial Narrow"/>
              <a:ea typeface="Arial Narrow"/>
              <a:cs typeface="Arial Narrow"/>
              <a:sym typeface="Arial Narrow"/>
            </a:endParaRPr>
          </a:p>
        </p:txBody>
      </p:sp>
      <p:sp>
        <p:nvSpPr>
          <p:cNvPr id="1867" name="Google Shape;1867;p39"/>
          <p:cNvSpPr/>
          <p:nvPr/>
        </p:nvSpPr>
        <p:spPr>
          <a:xfrm>
            <a:off x="135900" y="8604448"/>
            <a:ext cx="1711149" cy="46021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Sitio de ocurrencia: 0</a:t>
            </a:r>
            <a:endParaRPr sz="1600" b="1">
              <a:solidFill>
                <a:schemeClr val="dk1"/>
              </a:solidFill>
              <a:latin typeface="Arial Narrow"/>
              <a:ea typeface="Arial Narrow"/>
              <a:cs typeface="Arial Narrow"/>
              <a:sym typeface="Arial Narrow"/>
            </a:endParaRPr>
          </a:p>
        </p:txBody>
      </p:sp>
      <p:pic>
        <p:nvPicPr>
          <p:cNvPr id="1868" name="Google Shape;1868;p39"/>
          <p:cNvPicPr preferRelativeResize="0"/>
          <p:nvPr/>
        </p:nvPicPr>
        <p:blipFill rotWithShape="1">
          <a:blip r:embed="rId9">
            <a:alphaModFix/>
          </a:blip>
          <a:srcRect/>
          <a:stretch/>
        </p:blipFill>
        <p:spPr>
          <a:xfrm>
            <a:off x="2179172" y="421551"/>
            <a:ext cx="4743425" cy="23486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2232223" cy="5491141"/>
          </a:xfrm>
          <a:prstGeom prst="rect">
            <a:avLst/>
          </a:prstGeom>
          <a:noFill/>
          <a:ln>
            <a:noFill/>
          </a:ln>
        </p:spPr>
      </p:pic>
      <p:sp>
        <p:nvSpPr>
          <p:cNvPr id="129" name="Google Shape;129;p4"/>
          <p:cNvSpPr txBox="1"/>
          <p:nvPr/>
        </p:nvSpPr>
        <p:spPr>
          <a:xfrm>
            <a:off x="188407" y="497132"/>
            <a:ext cx="168385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4 de 2023</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Semana 1 al 16- 2023</a:t>
            </a:r>
            <a:endParaRPr sz="1200" b="1">
              <a:solidFill>
                <a:schemeClr val="dk1"/>
              </a:solidFill>
              <a:latin typeface="Arial Narrow"/>
              <a:ea typeface="Arial Narrow"/>
              <a:cs typeface="Arial Narrow"/>
              <a:sym typeface="Arial Narrow"/>
            </a:endParaRPr>
          </a:p>
        </p:txBody>
      </p:sp>
      <p:sp>
        <p:nvSpPr>
          <p:cNvPr id="130" name="Google Shape;130;p4"/>
          <p:cNvSpPr/>
          <p:nvPr/>
        </p:nvSpPr>
        <p:spPr>
          <a:xfrm>
            <a:off x="2274078" y="2305199"/>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Canal endémico de los casos notificados de tuberculosis todas las formas Medellín, Semana 1 al 16 de 2023</a:t>
            </a:r>
            <a:endParaRPr sz="800" b="1">
              <a:solidFill>
                <a:schemeClr val="dk1"/>
              </a:solidFill>
              <a:latin typeface="Arial Narrow"/>
              <a:ea typeface="Arial Narrow"/>
              <a:cs typeface="Arial Narrow"/>
              <a:sym typeface="Arial Narrow"/>
            </a:endParaRPr>
          </a:p>
        </p:txBody>
      </p:sp>
      <p:grpSp>
        <p:nvGrpSpPr>
          <p:cNvPr id="131" name="Google Shape;131;p4"/>
          <p:cNvGrpSpPr/>
          <p:nvPr/>
        </p:nvGrpSpPr>
        <p:grpSpPr>
          <a:xfrm>
            <a:off x="179214" y="4211965"/>
            <a:ext cx="1892650" cy="488477"/>
            <a:chOff x="2397524" y="3379972"/>
            <a:chExt cx="4508500" cy="904875"/>
          </a:xfrm>
        </p:grpSpPr>
        <p:pic>
          <p:nvPicPr>
            <p:cNvPr id="132" name="Google Shape;132;p4"/>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133" name="Google Shape;133;p4"/>
            <p:cNvSpPr txBox="1"/>
            <p:nvPr/>
          </p:nvSpPr>
          <p:spPr>
            <a:xfrm>
              <a:off x="3171452" y="3478755"/>
              <a:ext cx="1936622" cy="741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839</a:t>
              </a:r>
              <a:endParaRPr sz="2000" b="1">
                <a:solidFill>
                  <a:schemeClr val="dk1"/>
                </a:solidFill>
                <a:latin typeface="Arial Narrow"/>
                <a:ea typeface="Arial Narrow"/>
                <a:cs typeface="Arial Narrow"/>
                <a:sym typeface="Arial Narrow"/>
              </a:endParaRPr>
            </a:p>
          </p:txBody>
        </p:sp>
      </p:grpSp>
      <p:sp>
        <p:nvSpPr>
          <p:cNvPr id="134" name="Google Shape;134;p4"/>
          <p:cNvSpPr txBox="1"/>
          <p:nvPr/>
        </p:nvSpPr>
        <p:spPr>
          <a:xfrm>
            <a:off x="-19190" y="4718388"/>
            <a:ext cx="229326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aumentó en un 29,7%</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(647 casos)</a:t>
            </a:r>
            <a:endParaRPr sz="1200" b="1">
              <a:solidFill>
                <a:schemeClr val="dk1"/>
              </a:solidFill>
              <a:latin typeface="Arial Narrow"/>
              <a:ea typeface="Arial Narrow"/>
              <a:cs typeface="Arial Narrow"/>
              <a:sym typeface="Arial Narrow"/>
            </a:endParaRPr>
          </a:p>
        </p:txBody>
      </p:sp>
      <p:sp>
        <p:nvSpPr>
          <p:cNvPr id="135" name="Google Shape;135;p4"/>
          <p:cNvSpPr/>
          <p:nvPr/>
        </p:nvSpPr>
        <p:spPr>
          <a:xfrm>
            <a:off x="2295483" y="4974431"/>
            <a:ext cx="494601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Comportamiento de los casos notificados semanalmente de tuberculosis todas las formas Medellín, a Semana 1 al 16- 2023. </a:t>
            </a:r>
            <a:endParaRPr sz="800" b="1">
              <a:solidFill>
                <a:schemeClr val="dk1"/>
              </a:solidFill>
              <a:latin typeface="Arial Narrow"/>
              <a:ea typeface="Arial Narrow"/>
              <a:cs typeface="Arial Narrow"/>
              <a:sym typeface="Arial Narrow"/>
            </a:endParaRPr>
          </a:p>
        </p:txBody>
      </p:sp>
      <p:grpSp>
        <p:nvGrpSpPr>
          <p:cNvPr id="136" name="Google Shape;136;p4"/>
          <p:cNvGrpSpPr/>
          <p:nvPr/>
        </p:nvGrpSpPr>
        <p:grpSpPr>
          <a:xfrm>
            <a:off x="2448322" y="74775"/>
            <a:ext cx="3446504" cy="276999"/>
            <a:chOff x="2448322" y="74775"/>
            <a:chExt cx="3446504" cy="276999"/>
          </a:xfrm>
        </p:grpSpPr>
        <p:sp>
          <p:nvSpPr>
            <p:cNvPr id="137" name="Google Shape;137;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38" name="Google Shape;138;p4"/>
            <p:cNvCxnSpPr>
              <a:stCxn id="13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39" name="Google Shape;139;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40" name="Google Shape;140;p4"/>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1" name="Google Shape;141;p4"/>
          <p:cNvGrpSpPr/>
          <p:nvPr/>
        </p:nvGrpSpPr>
        <p:grpSpPr>
          <a:xfrm>
            <a:off x="277404" y="5621632"/>
            <a:ext cx="3446504" cy="276999"/>
            <a:chOff x="2448322" y="74775"/>
            <a:chExt cx="3446504" cy="276999"/>
          </a:xfrm>
        </p:grpSpPr>
        <p:sp>
          <p:nvSpPr>
            <p:cNvPr id="142" name="Google Shape;142;p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43" name="Google Shape;143;p4"/>
            <p:cNvCxnSpPr>
              <a:stCxn id="14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44" name="Google Shape;144;p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sp>
        <p:nvSpPr>
          <p:cNvPr id="145" name="Google Shape;145;p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a:t>
            </a:r>
            <a:endParaRPr sz="1050" b="1">
              <a:solidFill>
                <a:schemeClr val="dk1"/>
              </a:solidFill>
              <a:latin typeface="Arial Narrow"/>
              <a:ea typeface="Arial Narrow"/>
              <a:cs typeface="Arial Narrow"/>
              <a:sym typeface="Arial Narrow"/>
            </a:endParaRPr>
          </a:p>
        </p:txBody>
      </p:sp>
      <p:sp>
        <p:nvSpPr>
          <p:cNvPr id="146" name="Google Shape;146;p4"/>
          <p:cNvSpPr txBox="1">
            <a:spLocks noGrp="1"/>
          </p:cNvSpPr>
          <p:nvPr>
            <p:ph type="ctrTitle"/>
          </p:nvPr>
        </p:nvSpPr>
        <p:spPr>
          <a:xfrm>
            <a:off x="85115" y="136330"/>
            <a:ext cx="2075175" cy="40011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Tuberculosis</a:t>
            </a:r>
            <a:endParaRPr sz="2000" b="1">
              <a:solidFill>
                <a:srgbClr val="C00000"/>
              </a:solidFill>
              <a:latin typeface="Arial Narrow"/>
              <a:ea typeface="Arial Narrow"/>
              <a:cs typeface="Arial Narrow"/>
              <a:sym typeface="Arial Narrow"/>
            </a:endParaRPr>
          </a:p>
        </p:txBody>
      </p:sp>
      <p:sp>
        <p:nvSpPr>
          <p:cNvPr id="147" name="Google Shape;147;p4"/>
          <p:cNvSpPr/>
          <p:nvPr/>
        </p:nvSpPr>
        <p:spPr>
          <a:xfrm>
            <a:off x="62128" y="8585696"/>
            <a:ext cx="3240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Numero de casos de Tuberculosis por Comuna. Medellín, a Periodo epidemiológico 4 acumulado de 2023. </a:t>
            </a:r>
            <a:endParaRPr sz="800" b="1">
              <a:solidFill>
                <a:schemeClr val="dk1"/>
              </a:solidFill>
              <a:latin typeface="Arial Narrow"/>
              <a:ea typeface="Arial Narrow"/>
              <a:cs typeface="Arial Narrow"/>
              <a:sym typeface="Arial Narrow"/>
            </a:endParaRPr>
          </a:p>
        </p:txBody>
      </p:sp>
      <p:sp>
        <p:nvSpPr>
          <p:cNvPr id="148" name="Google Shape;148;p4"/>
          <p:cNvSpPr/>
          <p:nvPr/>
        </p:nvSpPr>
        <p:spPr>
          <a:xfrm>
            <a:off x="3224403" y="8532440"/>
            <a:ext cx="36004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Mapa temático de densidad de tuberculosis todas las formas. Medellín, a Periodo epidemiológico 4 acumulado de 2023 </a:t>
            </a:r>
            <a:endParaRPr sz="800" b="1">
              <a:solidFill>
                <a:schemeClr val="dk1"/>
              </a:solidFill>
              <a:latin typeface="Arial Narrow"/>
              <a:ea typeface="Arial Narrow"/>
              <a:cs typeface="Arial Narrow"/>
              <a:sym typeface="Arial Narrow"/>
            </a:endParaRPr>
          </a:p>
        </p:txBody>
      </p:sp>
      <p:pic>
        <p:nvPicPr>
          <p:cNvPr id="149" name="Google Shape;149;p4"/>
          <p:cNvPicPr preferRelativeResize="0"/>
          <p:nvPr/>
        </p:nvPicPr>
        <p:blipFill rotWithShape="1">
          <a:blip r:embed="rId5">
            <a:alphaModFix/>
          </a:blip>
          <a:srcRect l="787" r="19544"/>
          <a:stretch/>
        </p:blipFill>
        <p:spPr>
          <a:xfrm>
            <a:off x="3096394" y="6090865"/>
            <a:ext cx="3584442" cy="2490559"/>
          </a:xfrm>
          <a:prstGeom prst="rect">
            <a:avLst/>
          </a:prstGeom>
          <a:noFill/>
          <a:ln>
            <a:noFill/>
          </a:ln>
        </p:spPr>
      </p:pic>
      <p:pic>
        <p:nvPicPr>
          <p:cNvPr id="150" name="Google Shape;150;p4"/>
          <p:cNvPicPr preferRelativeResize="0"/>
          <p:nvPr/>
        </p:nvPicPr>
        <p:blipFill rotWithShape="1">
          <a:blip r:embed="rId6">
            <a:alphaModFix/>
          </a:blip>
          <a:srcRect/>
          <a:stretch/>
        </p:blipFill>
        <p:spPr>
          <a:xfrm>
            <a:off x="367484" y="6073383"/>
            <a:ext cx="2060279" cy="2483768"/>
          </a:xfrm>
          <a:prstGeom prst="rect">
            <a:avLst/>
          </a:prstGeom>
          <a:noFill/>
          <a:ln>
            <a:noFill/>
          </a:ln>
        </p:spPr>
      </p:pic>
      <p:pic>
        <p:nvPicPr>
          <p:cNvPr id="151" name="Google Shape;151;p4"/>
          <p:cNvPicPr preferRelativeResize="0"/>
          <p:nvPr/>
        </p:nvPicPr>
        <p:blipFill rotWithShape="1">
          <a:blip r:embed="rId7">
            <a:alphaModFix/>
          </a:blip>
          <a:srcRect/>
          <a:stretch/>
        </p:blipFill>
        <p:spPr>
          <a:xfrm>
            <a:off x="2412582" y="351442"/>
            <a:ext cx="4464255" cy="1934600"/>
          </a:xfrm>
          <a:prstGeom prst="rect">
            <a:avLst/>
          </a:prstGeom>
          <a:noFill/>
          <a:ln>
            <a:noFill/>
          </a:ln>
        </p:spPr>
      </p:pic>
      <p:pic>
        <p:nvPicPr>
          <p:cNvPr id="152" name="Google Shape;152;p4"/>
          <p:cNvPicPr preferRelativeResize="0"/>
          <p:nvPr/>
        </p:nvPicPr>
        <p:blipFill rotWithShape="1">
          <a:blip r:embed="rId8">
            <a:alphaModFix/>
          </a:blip>
          <a:srcRect/>
          <a:stretch/>
        </p:blipFill>
        <p:spPr>
          <a:xfrm>
            <a:off x="2383555" y="2642447"/>
            <a:ext cx="4650683" cy="215888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pic>
        <p:nvPicPr>
          <p:cNvPr id="1874" name="Google Shape;1874;p40"/>
          <p:cNvPicPr preferRelativeResize="0"/>
          <p:nvPr/>
        </p:nvPicPr>
        <p:blipFill rotWithShape="1">
          <a:blip r:embed="rId3">
            <a:alphaModFix/>
          </a:blip>
          <a:srcRect/>
          <a:stretch/>
        </p:blipFill>
        <p:spPr>
          <a:xfrm>
            <a:off x="1" y="-21028"/>
            <a:ext cx="2167808" cy="2845205"/>
          </a:xfrm>
          <a:prstGeom prst="rect">
            <a:avLst/>
          </a:prstGeom>
          <a:noFill/>
          <a:ln>
            <a:noFill/>
          </a:ln>
        </p:spPr>
      </p:pic>
      <p:pic>
        <p:nvPicPr>
          <p:cNvPr id="1875" name="Google Shape;1875;p40"/>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876" name="Google Shape;1876;p40"/>
          <p:cNvSpPr txBox="1"/>
          <p:nvPr/>
        </p:nvSpPr>
        <p:spPr>
          <a:xfrm>
            <a:off x="-39943" y="766609"/>
            <a:ext cx="22077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4- 2023</a:t>
            </a:r>
            <a:endParaRPr sz="1200" b="1">
              <a:solidFill>
                <a:schemeClr val="dk1"/>
              </a:solidFill>
              <a:latin typeface="Arial Narrow"/>
              <a:ea typeface="Arial Narrow"/>
              <a:cs typeface="Arial Narrow"/>
              <a:sym typeface="Arial Narrow"/>
            </a:endParaRPr>
          </a:p>
        </p:txBody>
      </p:sp>
      <p:grpSp>
        <p:nvGrpSpPr>
          <p:cNvPr id="1877" name="Google Shape;1877;p40"/>
          <p:cNvGrpSpPr/>
          <p:nvPr/>
        </p:nvGrpSpPr>
        <p:grpSpPr>
          <a:xfrm>
            <a:off x="179214" y="4211960"/>
            <a:ext cx="1892650" cy="488476"/>
            <a:chOff x="2397524" y="3379972"/>
            <a:chExt cx="4508500" cy="904875"/>
          </a:xfrm>
        </p:grpSpPr>
        <p:pic>
          <p:nvPicPr>
            <p:cNvPr id="1878" name="Google Shape;1878;p40"/>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879" name="Google Shape;1879;p40"/>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473</a:t>
              </a:r>
              <a:endParaRPr sz="2000" b="1">
                <a:solidFill>
                  <a:schemeClr val="dk1"/>
                </a:solidFill>
                <a:latin typeface="Arial Narrow"/>
                <a:ea typeface="Arial Narrow"/>
                <a:cs typeface="Arial Narrow"/>
                <a:sym typeface="Arial Narrow"/>
              </a:endParaRPr>
            </a:p>
          </p:txBody>
        </p:sp>
      </p:grpSp>
      <p:sp>
        <p:nvSpPr>
          <p:cNvPr id="1880" name="Google Shape;1880;p40"/>
          <p:cNvSpPr txBox="1"/>
          <p:nvPr/>
        </p:nvSpPr>
        <p:spPr>
          <a:xfrm>
            <a:off x="-67583" y="4711683"/>
            <a:ext cx="222067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respecto al mismo período del año anterior:</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rgbClr val="FF0000"/>
                </a:solidFill>
                <a:latin typeface="Arial Narrow"/>
                <a:ea typeface="Arial Narrow"/>
                <a:cs typeface="Arial Narrow"/>
                <a:sym typeface="Arial Narrow"/>
              </a:rPr>
              <a:t> </a:t>
            </a:r>
            <a:r>
              <a:rPr lang="es-ES" sz="1600" b="1">
                <a:solidFill>
                  <a:srgbClr val="FF0000"/>
                </a:solidFill>
                <a:latin typeface="Arial Narrow"/>
                <a:ea typeface="Arial Narrow"/>
                <a:cs typeface="Arial Narrow"/>
                <a:sym typeface="Arial Narrow"/>
              </a:rPr>
              <a:t>aumentó  en un 16%</a:t>
            </a:r>
            <a:endParaRPr sz="1600" b="1">
              <a:solidFill>
                <a:srgbClr val="FF0000"/>
              </a:solidFill>
              <a:latin typeface="Arial Narrow"/>
              <a:ea typeface="Arial Narrow"/>
              <a:cs typeface="Arial Narrow"/>
              <a:sym typeface="Arial Narrow"/>
            </a:endParaRPr>
          </a:p>
        </p:txBody>
      </p:sp>
      <p:grpSp>
        <p:nvGrpSpPr>
          <p:cNvPr id="1881" name="Google Shape;1881;p40"/>
          <p:cNvGrpSpPr/>
          <p:nvPr/>
        </p:nvGrpSpPr>
        <p:grpSpPr>
          <a:xfrm>
            <a:off x="2448322" y="74775"/>
            <a:ext cx="3446504" cy="276999"/>
            <a:chOff x="2448322" y="74775"/>
            <a:chExt cx="3446504" cy="276999"/>
          </a:xfrm>
        </p:grpSpPr>
        <p:sp>
          <p:nvSpPr>
            <p:cNvPr id="1882" name="Google Shape;1882;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83" name="Google Shape;1883;p40"/>
            <p:cNvCxnSpPr>
              <a:stCxn id="188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84" name="Google Shape;1884;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885" name="Google Shape;1885;p40"/>
          <p:cNvSpPr/>
          <p:nvPr/>
        </p:nvSpPr>
        <p:spPr>
          <a:xfrm>
            <a:off x="0" y="5549048"/>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86" name="Google Shape;1886;p40"/>
          <p:cNvGrpSpPr/>
          <p:nvPr/>
        </p:nvGrpSpPr>
        <p:grpSpPr>
          <a:xfrm>
            <a:off x="263756" y="5648928"/>
            <a:ext cx="3446504" cy="276999"/>
            <a:chOff x="2448322" y="74775"/>
            <a:chExt cx="3446504" cy="276999"/>
          </a:xfrm>
        </p:grpSpPr>
        <p:sp>
          <p:nvSpPr>
            <p:cNvPr id="1887" name="Google Shape;1887;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888" name="Google Shape;1888;p40"/>
            <p:cNvCxnSpPr>
              <a:stCxn id="188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889" name="Google Shape;1889;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1890" name="Google Shape;1890;p4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40</a:t>
            </a:r>
            <a:endParaRPr sz="1050" b="1">
              <a:solidFill>
                <a:schemeClr val="dk1"/>
              </a:solidFill>
              <a:latin typeface="Arial Narrow"/>
              <a:ea typeface="Arial Narrow"/>
              <a:cs typeface="Arial Narrow"/>
              <a:sym typeface="Arial Narrow"/>
            </a:endParaRPr>
          </a:p>
        </p:txBody>
      </p:sp>
      <p:sp>
        <p:nvSpPr>
          <p:cNvPr id="1891" name="Google Shape;1891;p40"/>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Morbilidad materna extrema - MME</a:t>
            </a:r>
            <a:endParaRPr sz="1600" b="1">
              <a:solidFill>
                <a:srgbClr val="C00000"/>
              </a:solidFill>
              <a:latin typeface="Arial Narrow"/>
              <a:ea typeface="Arial Narrow"/>
              <a:cs typeface="Arial Narrow"/>
              <a:sym typeface="Arial Narrow"/>
            </a:endParaRPr>
          </a:p>
        </p:txBody>
      </p:sp>
      <p:grpSp>
        <p:nvGrpSpPr>
          <p:cNvPr id="1892" name="Google Shape;1892;p40"/>
          <p:cNvGrpSpPr/>
          <p:nvPr/>
        </p:nvGrpSpPr>
        <p:grpSpPr>
          <a:xfrm>
            <a:off x="2053097" y="6684285"/>
            <a:ext cx="757840" cy="646484"/>
            <a:chOff x="5227274" y="1274868"/>
            <a:chExt cx="757840" cy="646484"/>
          </a:xfrm>
        </p:grpSpPr>
        <p:sp>
          <p:nvSpPr>
            <p:cNvPr id="1893" name="Google Shape;1893;p40"/>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sz="1600" b="1">
                <a:solidFill>
                  <a:schemeClr val="dk1"/>
                </a:solidFill>
                <a:latin typeface="Arial Narrow"/>
                <a:ea typeface="Arial Narrow"/>
                <a:cs typeface="Arial Narrow"/>
                <a:sym typeface="Arial Narrow"/>
              </a:endParaRPr>
            </a:p>
          </p:txBody>
        </p:sp>
        <p:sp>
          <p:nvSpPr>
            <p:cNvPr id="1894" name="Google Shape;1894;p40"/>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grpSp>
      <p:pic>
        <p:nvPicPr>
          <p:cNvPr id="1895" name="Google Shape;1895;p40"/>
          <p:cNvPicPr preferRelativeResize="0"/>
          <p:nvPr/>
        </p:nvPicPr>
        <p:blipFill rotWithShape="1">
          <a:blip r:embed="rId6">
            <a:alphaModFix/>
          </a:blip>
          <a:srcRect l="86761"/>
          <a:stretch/>
        </p:blipFill>
        <p:spPr>
          <a:xfrm>
            <a:off x="2172100" y="6089341"/>
            <a:ext cx="537606" cy="670512"/>
          </a:xfrm>
          <a:prstGeom prst="rect">
            <a:avLst/>
          </a:prstGeom>
          <a:noFill/>
          <a:ln>
            <a:noFill/>
          </a:ln>
        </p:spPr>
      </p:pic>
      <p:pic>
        <p:nvPicPr>
          <p:cNvPr id="1896" name="Google Shape;1896;p40"/>
          <p:cNvPicPr preferRelativeResize="0"/>
          <p:nvPr/>
        </p:nvPicPr>
        <p:blipFill rotWithShape="1">
          <a:blip r:embed="rId7">
            <a:alphaModFix/>
          </a:blip>
          <a:srcRect/>
          <a:stretch/>
        </p:blipFill>
        <p:spPr>
          <a:xfrm>
            <a:off x="470011" y="6092824"/>
            <a:ext cx="942975" cy="771525"/>
          </a:xfrm>
          <a:prstGeom prst="rect">
            <a:avLst/>
          </a:prstGeom>
          <a:noFill/>
          <a:ln>
            <a:noFill/>
          </a:ln>
        </p:spPr>
      </p:pic>
      <p:grpSp>
        <p:nvGrpSpPr>
          <p:cNvPr id="1897" name="Google Shape;1897;p40"/>
          <p:cNvGrpSpPr/>
          <p:nvPr/>
        </p:nvGrpSpPr>
        <p:grpSpPr>
          <a:xfrm>
            <a:off x="116195" y="6707570"/>
            <a:ext cx="1720560" cy="877901"/>
            <a:chOff x="-36884" y="7072716"/>
            <a:chExt cx="1305446" cy="877901"/>
          </a:xfrm>
        </p:grpSpPr>
        <p:sp>
          <p:nvSpPr>
            <p:cNvPr id="1898" name="Google Shape;1898;p4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899" name="Google Shape;1899;p40"/>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98,1%</a:t>
              </a:r>
              <a:endParaRPr sz="1600" b="1">
                <a:solidFill>
                  <a:schemeClr val="dk1"/>
                </a:solidFill>
                <a:latin typeface="Arial Narrow"/>
                <a:ea typeface="Arial Narrow"/>
                <a:cs typeface="Arial Narrow"/>
                <a:sym typeface="Arial Narrow"/>
              </a:endParaRPr>
            </a:p>
          </p:txBody>
        </p:sp>
        <p:sp>
          <p:nvSpPr>
            <p:cNvPr id="1900" name="Google Shape;1900;p40"/>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grpSp>
      <p:grpSp>
        <p:nvGrpSpPr>
          <p:cNvPr id="1901" name="Google Shape;1901;p40"/>
          <p:cNvGrpSpPr/>
          <p:nvPr/>
        </p:nvGrpSpPr>
        <p:grpSpPr>
          <a:xfrm>
            <a:off x="2352285" y="3135309"/>
            <a:ext cx="2203493" cy="1580707"/>
            <a:chOff x="-2126797" y="7102671"/>
            <a:chExt cx="1561980" cy="494356"/>
          </a:xfrm>
        </p:grpSpPr>
        <p:sp>
          <p:nvSpPr>
            <p:cNvPr id="1902" name="Google Shape;1902;p40"/>
            <p:cNvSpPr txBox="1"/>
            <p:nvPr/>
          </p:nvSpPr>
          <p:spPr>
            <a:xfrm>
              <a:off x="-2073520" y="7102671"/>
              <a:ext cx="1229607" cy="1215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Afiliación al SGSS</a:t>
              </a:r>
              <a:endParaRPr sz="1000" b="1" u="sng">
                <a:solidFill>
                  <a:schemeClr val="dk1"/>
                </a:solidFill>
                <a:latin typeface="Arial Narrow"/>
                <a:ea typeface="Arial Narrow"/>
                <a:cs typeface="Arial Narrow"/>
                <a:sym typeface="Arial Narrow"/>
              </a:endParaRPr>
            </a:p>
          </p:txBody>
        </p:sp>
        <p:sp>
          <p:nvSpPr>
            <p:cNvPr id="1903" name="Google Shape;1903;p40"/>
            <p:cNvSpPr/>
            <p:nvPr/>
          </p:nvSpPr>
          <p:spPr>
            <a:xfrm>
              <a:off x="-2126797" y="7178843"/>
              <a:ext cx="1561980" cy="41818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36,4%</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Contributivo: 55,8%</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 – especial : 1,9%</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asegurado: 5,9%</a:t>
              </a:r>
              <a:endParaRPr sz="1200" b="1">
                <a:solidFill>
                  <a:schemeClr val="dk1"/>
                </a:solidFill>
                <a:latin typeface="Arial Narrow"/>
                <a:ea typeface="Arial Narrow"/>
                <a:cs typeface="Arial Narrow"/>
                <a:sym typeface="Arial Narrow"/>
              </a:endParaRPr>
            </a:p>
          </p:txBody>
        </p:sp>
      </p:grpSp>
      <p:sp>
        <p:nvSpPr>
          <p:cNvPr id="1904" name="Google Shape;1904;p40"/>
          <p:cNvSpPr/>
          <p:nvPr/>
        </p:nvSpPr>
        <p:spPr>
          <a:xfrm>
            <a:off x="778015" y="8118196"/>
            <a:ext cx="356964" cy="372311"/>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5" name="Google Shape;1905;p40"/>
          <p:cNvGrpSpPr/>
          <p:nvPr/>
        </p:nvGrpSpPr>
        <p:grpSpPr>
          <a:xfrm>
            <a:off x="-39943" y="7494269"/>
            <a:ext cx="3814052" cy="1628187"/>
            <a:chOff x="-39943" y="7494269"/>
            <a:chExt cx="3814052" cy="1628187"/>
          </a:xfrm>
        </p:grpSpPr>
        <p:grpSp>
          <p:nvGrpSpPr>
            <p:cNvPr id="1906" name="Google Shape;1906;p40"/>
            <p:cNvGrpSpPr/>
            <p:nvPr/>
          </p:nvGrpSpPr>
          <p:grpSpPr>
            <a:xfrm>
              <a:off x="-39943" y="7494269"/>
              <a:ext cx="3796415" cy="1570985"/>
              <a:chOff x="2127781" y="2180567"/>
              <a:chExt cx="3796415" cy="1570985"/>
            </a:xfrm>
          </p:grpSpPr>
          <p:sp>
            <p:nvSpPr>
              <p:cNvPr id="1907" name="Google Shape;1907;p40"/>
              <p:cNvSpPr/>
              <p:nvPr/>
            </p:nvSpPr>
            <p:spPr>
              <a:xfrm>
                <a:off x="3381915" y="2180567"/>
                <a:ext cx="2542281" cy="524235"/>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Trastornos Hipertensivos: </a:t>
                </a:r>
                <a:r>
                  <a:rPr lang="es-ES" sz="1600" b="1">
                    <a:solidFill>
                      <a:srgbClr val="C00000"/>
                    </a:solidFill>
                    <a:latin typeface="Arial Narrow"/>
                    <a:ea typeface="Arial Narrow"/>
                    <a:cs typeface="Arial Narrow"/>
                    <a:sym typeface="Arial Narrow"/>
                  </a:rPr>
                  <a:t>66%</a:t>
                </a:r>
                <a:endParaRPr sz="1600" b="1">
                  <a:solidFill>
                    <a:srgbClr val="C00000"/>
                  </a:solidFill>
                  <a:latin typeface="Arial Narrow"/>
                  <a:ea typeface="Arial Narrow"/>
                  <a:cs typeface="Arial Narrow"/>
                  <a:sym typeface="Arial Narrow"/>
                </a:endParaRPr>
              </a:p>
            </p:txBody>
          </p:sp>
          <p:pic>
            <p:nvPicPr>
              <p:cNvPr id="1908" name="Google Shape;1908;p40"/>
              <p:cNvPicPr preferRelativeResize="0"/>
              <p:nvPr/>
            </p:nvPicPr>
            <p:blipFill rotWithShape="1">
              <a:blip r:embed="rId8">
                <a:alphaModFix/>
              </a:blip>
              <a:srcRect/>
              <a:stretch/>
            </p:blipFill>
            <p:spPr>
              <a:xfrm>
                <a:off x="2283919" y="2344762"/>
                <a:ext cx="557405" cy="912116"/>
              </a:xfrm>
              <a:prstGeom prst="rect">
                <a:avLst/>
              </a:prstGeom>
              <a:noFill/>
              <a:ln>
                <a:noFill/>
              </a:ln>
            </p:spPr>
          </p:pic>
          <p:sp>
            <p:nvSpPr>
              <p:cNvPr id="1909" name="Google Shape;1909;p40"/>
              <p:cNvSpPr/>
              <p:nvPr/>
            </p:nvSpPr>
            <p:spPr>
              <a:xfrm>
                <a:off x="2127781" y="3197554"/>
                <a:ext cx="1254133"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Causas agrupadas de</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morbilidad materna</a:t>
                </a:r>
                <a:endParaRPr/>
              </a:p>
              <a:p>
                <a:pPr marL="0" marR="0" lvl="0" indent="0" algn="ctr" rtl="0">
                  <a:spcBef>
                    <a:spcPts val="0"/>
                  </a:spcBef>
                  <a:spcAft>
                    <a:spcPts val="0"/>
                  </a:spcAft>
                  <a:buNone/>
                </a:pPr>
                <a:r>
                  <a:rPr lang="es-ES" sz="1000" b="1" u="sng">
                    <a:solidFill>
                      <a:schemeClr val="dk1"/>
                    </a:solidFill>
                    <a:latin typeface="Arial Narrow"/>
                    <a:ea typeface="Arial Narrow"/>
                    <a:cs typeface="Arial Narrow"/>
                    <a:sym typeface="Arial Narrow"/>
                  </a:rPr>
                  <a:t>extrema</a:t>
                </a:r>
                <a:endParaRPr sz="1000" b="1" u="sng">
                  <a:solidFill>
                    <a:srgbClr val="000000"/>
                  </a:solidFill>
                  <a:latin typeface="Arial Narrow"/>
                  <a:ea typeface="Arial Narrow"/>
                  <a:cs typeface="Arial Narrow"/>
                  <a:sym typeface="Arial Narrow"/>
                </a:endParaRPr>
              </a:p>
            </p:txBody>
          </p:sp>
        </p:grpSp>
        <p:sp>
          <p:nvSpPr>
            <p:cNvPr id="1910" name="Google Shape;1910;p40"/>
            <p:cNvSpPr/>
            <p:nvPr/>
          </p:nvSpPr>
          <p:spPr>
            <a:xfrm>
              <a:off x="1234406" y="8088130"/>
              <a:ext cx="2499154" cy="510194"/>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Complicaciones</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hemorrágicas: </a:t>
              </a:r>
              <a:r>
                <a:rPr lang="es-ES" sz="1600" b="1">
                  <a:solidFill>
                    <a:srgbClr val="FF0000"/>
                  </a:solidFill>
                  <a:latin typeface="Arial Narrow"/>
                  <a:ea typeface="Arial Narrow"/>
                  <a:cs typeface="Arial Narrow"/>
                  <a:sym typeface="Arial Narrow"/>
                </a:rPr>
                <a:t>21,4%</a:t>
              </a:r>
              <a:endParaRPr sz="1600" b="1">
                <a:solidFill>
                  <a:srgbClr val="FF0000"/>
                </a:solidFill>
                <a:latin typeface="Arial Narrow"/>
                <a:ea typeface="Arial Narrow"/>
                <a:cs typeface="Arial Narrow"/>
                <a:sym typeface="Arial Narrow"/>
              </a:endParaRPr>
            </a:p>
          </p:txBody>
        </p:sp>
        <p:sp>
          <p:nvSpPr>
            <p:cNvPr id="1911" name="Google Shape;1911;p40"/>
            <p:cNvSpPr/>
            <p:nvPr/>
          </p:nvSpPr>
          <p:spPr>
            <a:xfrm>
              <a:off x="1231828" y="8674264"/>
              <a:ext cx="2542281" cy="448192"/>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Sepsis relacionada con el embarazo: </a:t>
              </a:r>
              <a:r>
                <a:rPr lang="es-ES" sz="1600" b="1">
                  <a:solidFill>
                    <a:srgbClr val="FF0000"/>
                  </a:solidFill>
                  <a:latin typeface="Arial Narrow"/>
                  <a:ea typeface="Arial Narrow"/>
                  <a:cs typeface="Arial Narrow"/>
                  <a:sym typeface="Arial Narrow"/>
                </a:rPr>
                <a:t>3,2%</a:t>
              </a:r>
              <a:endParaRPr sz="1600" b="1">
                <a:solidFill>
                  <a:srgbClr val="FF0000"/>
                </a:solidFill>
                <a:latin typeface="Arial Narrow"/>
                <a:ea typeface="Arial Narrow"/>
                <a:cs typeface="Arial Narrow"/>
                <a:sym typeface="Arial Narrow"/>
              </a:endParaRPr>
            </a:p>
          </p:txBody>
        </p:sp>
      </p:grpSp>
      <p:sp>
        <p:nvSpPr>
          <p:cNvPr id="1912" name="Google Shape;1912;p40"/>
          <p:cNvSpPr txBox="1"/>
          <p:nvPr/>
        </p:nvSpPr>
        <p:spPr>
          <a:xfrm>
            <a:off x="4821817" y="3683504"/>
            <a:ext cx="224121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Proporción de casos con 3 o más criterios </a:t>
            </a:r>
            <a:endParaRPr sz="1200" b="1">
              <a:solidFill>
                <a:schemeClr val="dk1"/>
              </a:solidFill>
              <a:latin typeface="Arial Narrow"/>
              <a:ea typeface="Arial Narrow"/>
              <a:cs typeface="Arial Narrow"/>
              <a:sym typeface="Arial Narrow"/>
            </a:endParaRPr>
          </a:p>
        </p:txBody>
      </p:sp>
      <p:sp>
        <p:nvSpPr>
          <p:cNvPr id="1913" name="Google Shape;1913;p40"/>
          <p:cNvSpPr txBox="1"/>
          <p:nvPr/>
        </p:nvSpPr>
        <p:spPr>
          <a:xfrm>
            <a:off x="5575176" y="4079573"/>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FFC000"/>
                </a:solidFill>
                <a:latin typeface="Arial Narrow"/>
                <a:ea typeface="Arial Narrow"/>
                <a:cs typeface="Arial Narrow"/>
                <a:sym typeface="Arial Narrow"/>
              </a:rPr>
              <a:t>15,5%</a:t>
            </a:r>
            <a:endParaRPr/>
          </a:p>
        </p:txBody>
      </p:sp>
      <p:cxnSp>
        <p:nvCxnSpPr>
          <p:cNvPr id="1914" name="Google Shape;1914;p40"/>
          <p:cNvCxnSpPr/>
          <p:nvPr/>
        </p:nvCxnSpPr>
        <p:spPr>
          <a:xfrm rot="10800000">
            <a:off x="4895020" y="3526058"/>
            <a:ext cx="2154764" cy="0"/>
          </a:xfrm>
          <a:prstGeom prst="straightConnector1">
            <a:avLst/>
          </a:prstGeom>
          <a:noFill/>
          <a:ln w="9525" cap="flat" cmpd="sng">
            <a:solidFill>
              <a:srgbClr val="002060"/>
            </a:solidFill>
            <a:prstDash val="solid"/>
            <a:round/>
            <a:headEnd type="none" w="sm" len="sm"/>
            <a:tailEnd type="oval" w="med" len="med"/>
          </a:ln>
        </p:spPr>
      </p:cxnSp>
      <p:sp>
        <p:nvSpPr>
          <p:cNvPr id="1915" name="Google Shape;1915;p40"/>
          <p:cNvSpPr txBox="1"/>
          <p:nvPr/>
        </p:nvSpPr>
        <p:spPr>
          <a:xfrm>
            <a:off x="4831563" y="2993764"/>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Razón MME</a:t>
            </a:r>
            <a:endParaRPr sz="1200" b="1">
              <a:solidFill>
                <a:schemeClr val="dk1"/>
              </a:solidFill>
              <a:latin typeface="Arial Narrow"/>
              <a:ea typeface="Arial Narrow"/>
              <a:cs typeface="Arial Narrow"/>
              <a:sym typeface="Arial Narrow"/>
            </a:endParaRPr>
          </a:p>
        </p:txBody>
      </p:sp>
      <p:sp>
        <p:nvSpPr>
          <p:cNvPr id="1916" name="Google Shape;1916;p40"/>
          <p:cNvSpPr txBox="1"/>
          <p:nvPr/>
        </p:nvSpPr>
        <p:spPr>
          <a:xfrm>
            <a:off x="5622590" y="3187504"/>
            <a:ext cx="6591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66,7%</a:t>
            </a:r>
            <a:endParaRPr/>
          </a:p>
        </p:txBody>
      </p:sp>
      <p:cxnSp>
        <p:nvCxnSpPr>
          <p:cNvPr id="1917" name="Google Shape;1917;p40"/>
          <p:cNvCxnSpPr/>
          <p:nvPr/>
        </p:nvCxnSpPr>
        <p:spPr>
          <a:xfrm rot="10800000">
            <a:off x="4865040" y="2974289"/>
            <a:ext cx="2154764" cy="0"/>
          </a:xfrm>
          <a:prstGeom prst="straightConnector1">
            <a:avLst/>
          </a:prstGeom>
          <a:noFill/>
          <a:ln w="9525" cap="flat" cmpd="sng">
            <a:solidFill>
              <a:srgbClr val="002060"/>
            </a:solidFill>
            <a:prstDash val="solid"/>
            <a:round/>
            <a:headEnd type="none" w="sm" len="sm"/>
            <a:tailEnd type="oval" w="med" len="med"/>
          </a:ln>
        </p:spPr>
      </p:cxnSp>
      <p:grpSp>
        <p:nvGrpSpPr>
          <p:cNvPr id="1918" name="Google Shape;1918;p40"/>
          <p:cNvGrpSpPr/>
          <p:nvPr/>
        </p:nvGrpSpPr>
        <p:grpSpPr>
          <a:xfrm>
            <a:off x="3754394" y="5641233"/>
            <a:ext cx="3446504" cy="276999"/>
            <a:chOff x="2448322" y="74775"/>
            <a:chExt cx="3446504" cy="276999"/>
          </a:xfrm>
        </p:grpSpPr>
        <p:sp>
          <p:nvSpPr>
            <p:cNvPr id="1919" name="Google Shape;1919;p4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20" name="Google Shape;1920;p40"/>
            <p:cNvCxnSpPr>
              <a:stCxn id="191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21" name="Google Shape;1921;p4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1922" name="Google Shape;1922;p40"/>
          <p:cNvSpPr/>
          <p:nvPr/>
        </p:nvSpPr>
        <p:spPr>
          <a:xfrm>
            <a:off x="3918671" y="6075468"/>
            <a:ext cx="3158190" cy="34163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Protocolo fue actualizado en 2023; los casos se reportan con un criterio excepto en sepsis. Se clasifican en relacionados con: -disfunción de órgano, -enfermedad específica, -el manejo. Los seguimientos luego del alta se ajustaron a los 7, 14 21 y 28 días.</a:t>
            </a:r>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notificación </a:t>
            </a:r>
            <a:r>
              <a:rPr lang="es-ES" sz="1200" b="1">
                <a:solidFill>
                  <a:schemeClr val="dk1"/>
                </a:solidFill>
                <a:latin typeface="Arial Narrow"/>
                <a:ea typeface="Arial Narrow"/>
                <a:cs typeface="Arial Narrow"/>
                <a:sym typeface="Arial Narrow"/>
              </a:rPr>
              <a:t>súper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lang="es-ES" sz="1200" b="1">
                <a:solidFill>
                  <a:schemeClr val="dk1"/>
                </a:solidFill>
                <a:latin typeface="Arial Narrow"/>
                <a:ea typeface="Arial Narrow"/>
                <a:cs typeface="Arial Narrow"/>
                <a:sym typeface="Arial Narrow"/>
              </a:rPr>
              <a:t>pre-eclampsia severa, -eclampsia y -hemorragia obstétrica severa.</a:t>
            </a:r>
            <a:endParaRPr sz="1200" b="1">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1200">
              <a:solidFill>
                <a:schemeClr val="dk1"/>
              </a:solidFill>
              <a:latin typeface="Arial Narrow"/>
              <a:ea typeface="Arial Narrow"/>
              <a:cs typeface="Arial Narrow"/>
              <a:sym typeface="Arial Narrow"/>
            </a:endParaRPr>
          </a:p>
        </p:txBody>
      </p:sp>
      <p:cxnSp>
        <p:nvCxnSpPr>
          <p:cNvPr id="1923" name="Google Shape;1923;p40"/>
          <p:cNvCxnSpPr/>
          <p:nvPr/>
        </p:nvCxnSpPr>
        <p:spPr>
          <a:xfrm rot="10800000">
            <a:off x="4902070" y="4426953"/>
            <a:ext cx="2154764" cy="0"/>
          </a:xfrm>
          <a:prstGeom prst="straightConnector1">
            <a:avLst/>
          </a:prstGeom>
          <a:noFill/>
          <a:ln w="9525" cap="flat" cmpd="sng">
            <a:solidFill>
              <a:srgbClr val="002060"/>
            </a:solidFill>
            <a:prstDash val="solid"/>
            <a:round/>
            <a:headEnd type="none" w="sm" len="sm"/>
            <a:tailEnd type="oval" w="med" len="med"/>
          </a:ln>
        </p:spPr>
      </p:cxnSp>
      <p:sp>
        <p:nvSpPr>
          <p:cNvPr id="1924" name="Google Shape;1924;p40"/>
          <p:cNvSpPr txBox="1"/>
          <p:nvPr/>
        </p:nvSpPr>
        <p:spPr>
          <a:xfrm>
            <a:off x="4902982" y="4618195"/>
            <a:ext cx="2241210"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Índice de letalidad</a:t>
            </a:r>
            <a:endParaRPr sz="1200" b="1">
              <a:solidFill>
                <a:schemeClr val="dk1"/>
              </a:solidFill>
              <a:latin typeface="Arial Narrow"/>
              <a:ea typeface="Arial Narrow"/>
              <a:cs typeface="Arial Narrow"/>
              <a:sym typeface="Arial Narrow"/>
            </a:endParaRPr>
          </a:p>
        </p:txBody>
      </p:sp>
      <p:sp>
        <p:nvSpPr>
          <p:cNvPr id="1925" name="Google Shape;1925;p40"/>
          <p:cNvSpPr txBox="1"/>
          <p:nvPr/>
        </p:nvSpPr>
        <p:spPr>
          <a:xfrm>
            <a:off x="5309292" y="4871409"/>
            <a:ext cx="1428596"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00B050"/>
                </a:solidFill>
                <a:latin typeface="Arial Narrow"/>
                <a:ea typeface="Arial Narrow"/>
                <a:cs typeface="Arial Narrow"/>
                <a:sym typeface="Arial Narrow"/>
              </a:rPr>
              <a:t>0,4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muertes maternas)</a:t>
            </a:r>
            <a:endParaRPr sz="1100" b="1">
              <a:solidFill>
                <a:srgbClr val="00B050"/>
              </a:solidFill>
              <a:latin typeface="Arial Narrow"/>
              <a:ea typeface="Arial Narrow"/>
              <a:cs typeface="Arial Narrow"/>
              <a:sym typeface="Arial Narrow"/>
            </a:endParaRPr>
          </a:p>
        </p:txBody>
      </p:sp>
      <p:pic>
        <p:nvPicPr>
          <p:cNvPr id="1926" name="Google Shape;1926;p40"/>
          <p:cNvPicPr preferRelativeResize="0"/>
          <p:nvPr/>
        </p:nvPicPr>
        <p:blipFill rotWithShape="1">
          <a:blip r:embed="rId9">
            <a:alphaModFix/>
          </a:blip>
          <a:srcRect/>
          <a:stretch/>
        </p:blipFill>
        <p:spPr>
          <a:xfrm>
            <a:off x="2167808" y="386429"/>
            <a:ext cx="4959374" cy="24796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pic>
        <p:nvPicPr>
          <p:cNvPr id="1932" name="Google Shape;1932;p41"/>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1933" name="Google Shape;1933;p41"/>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934" name="Google Shape;1934;p41"/>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grpSp>
        <p:nvGrpSpPr>
          <p:cNvPr id="1935" name="Google Shape;1935;p41"/>
          <p:cNvGrpSpPr/>
          <p:nvPr/>
        </p:nvGrpSpPr>
        <p:grpSpPr>
          <a:xfrm>
            <a:off x="183110" y="4142321"/>
            <a:ext cx="1892650" cy="488476"/>
            <a:chOff x="2397524" y="3379972"/>
            <a:chExt cx="4508500" cy="904875"/>
          </a:xfrm>
        </p:grpSpPr>
        <p:pic>
          <p:nvPicPr>
            <p:cNvPr id="1936" name="Google Shape;1936;p4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37" name="Google Shape;1937;p4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97</a:t>
              </a:r>
              <a:endParaRPr sz="2000" b="1">
                <a:solidFill>
                  <a:schemeClr val="dk1"/>
                </a:solidFill>
                <a:latin typeface="Arial Narrow"/>
                <a:ea typeface="Arial Narrow"/>
                <a:cs typeface="Arial Narrow"/>
                <a:sym typeface="Arial Narrow"/>
              </a:endParaRPr>
            </a:p>
          </p:txBody>
        </p:sp>
      </p:grpSp>
      <p:grpSp>
        <p:nvGrpSpPr>
          <p:cNvPr id="1938" name="Google Shape;1938;p41"/>
          <p:cNvGrpSpPr/>
          <p:nvPr/>
        </p:nvGrpSpPr>
        <p:grpSpPr>
          <a:xfrm>
            <a:off x="2448322" y="46529"/>
            <a:ext cx="3446504" cy="276999"/>
            <a:chOff x="2448322" y="74775"/>
            <a:chExt cx="3446504" cy="276999"/>
          </a:xfrm>
        </p:grpSpPr>
        <p:sp>
          <p:nvSpPr>
            <p:cNvPr id="1939" name="Google Shape;1939;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40" name="Google Shape;1940;p41"/>
            <p:cNvCxnSpPr>
              <a:stCxn id="19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41" name="Google Shape;1941;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42" name="Google Shape;1942;p4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41</a:t>
            </a:r>
            <a:endParaRPr sz="1050" b="1">
              <a:solidFill>
                <a:schemeClr val="dk1"/>
              </a:solidFill>
              <a:latin typeface="Arial Narrow"/>
              <a:ea typeface="Arial Narrow"/>
              <a:cs typeface="Arial Narrow"/>
              <a:sym typeface="Arial Narrow"/>
            </a:endParaRPr>
          </a:p>
        </p:txBody>
      </p:sp>
      <p:sp>
        <p:nvSpPr>
          <p:cNvPr id="1943" name="Google Shape;1943;p41"/>
          <p:cNvSpPr txBox="1">
            <a:spLocks noGrp="1"/>
          </p:cNvSpPr>
          <p:nvPr>
            <p:ph type="ctrTitle"/>
          </p:nvPr>
        </p:nvSpPr>
        <p:spPr>
          <a:xfrm>
            <a:off x="-29713" y="162901"/>
            <a:ext cx="2208885" cy="58477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Mortalidad perinatal y neonatal tardía MPNNT</a:t>
            </a:r>
            <a:endParaRPr sz="1600" b="1">
              <a:solidFill>
                <a:srgbClr val="C00000"/>
              </a:solidFill>
              <a:latin typeface="Arial Narrow"/>
              <a:ea typeface="Arial Narrow"/>
              <a:cs typeface="Arial Narrow"/>
              <a:sym typeface="Arial Narrow"/>
            </a:endParaRPr>
          </a:p>
        </p:txBody>
      </p:sp>
      <p:grpSp>
        <p:nvGrpSpPr>
          <p:cNvPr id="1944" name="Google Shape;1944;p41"/>
          <p:cNvGrpSpPr/>
          <p:nvPr/>
        </p:nvGrpSpPr>
        <p:grpSpPr>
          <a:xfrm>
            <a:off x="4521236" y="4860032"/>
            <a:ext cx="757840" cy="1359035"/>
            <a:chOff x="4830630" y="3075226"/>
            <a:chExt cx="757840" cy="1359035"/>
          </a:xfrm>
        </p:grpSpPr>
        <p:grpSp>
          <p:nvGrpSpPr>
            <p:cNvPr id="1945" name="Google Shape;1945;p41"/>
            <p:cNvGrpSpPr/>
            <p:nvPr/>
          </p:nvGrpSpPr>
          <p:grpSpPr>
            <a:xfrm>
              <a:off x="4830630" y="3554337"/>
              <a:ext cx="757840" cy="879924"/>
              <a:chOff x="5227274" y="1274868"/>
              <a:chExt cx="757840" cy="879924"/>
            </a:xfrm>
          </p:grpSpPr>
          <p:sp>
            <p:nvSpPr>
              <p:cNvPr id="1946" name="Google Shape;1946;p41"/>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a:t>
                </a:r>
                <a:endParaRPr sz="1600" b="1">
                  <a:solidFill>
                    <a:schemeClr val="dk1"/>
                  </a:solidFill>
                  <a:latin typeface="Arial Narrow"/>
                  <a:ea typeface="Arial Narrow"/>
                  <a:cs typeface="Arial Narrow"/>
                  <a:sym typeface="Arial Narrow"/>
                </a:endParaRPr>
              </a:p>
            </p:txBody>
          </p:sp>
          <p:sp>
            <p:nvSpPr>
              <p:cNvPr id="1947" name="Google Shape;1947;p41"/>
              <p:cNvSpPr/>
              <p:nvPr/>
            </p:nvSpPr>
            <p:spPr>
              <a:xfrm>
                <a:off x="5227274"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1948" name="Google Shape;1948;p41"/>
              <p:cNvSpPr/>
              <p:nvPr/>
            </p:nvSpPr>
            <p:spPr>
              <a:xfrm>
                <a:off x="5286277" y="1877793"/>
                <a:ext cx="1847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pic>
          <p:nvPicPr>
            <p:cNvPr id="1949" name="Google Shape;1949;p41"/>
            <p:cNvPicPr preferRelativeResize="0"/>
            <p:nvPr/>
          </p:nvPicPr>
          <p:blipFill rotWithShape="1">
            <a:blip r:embed="rId6">
              <a:alphaModFix/>
            </a:blip>
            <a:srcRect l="86761"/>
            <a:stretch/>
          </p:blipFill>
          <p:spPr>
            <a:xfrm>
              <a:off x="4977133" y="3075226"/>
              <a:ext cx="409613" cy="510877"/>
            </a:xfrm>
            <a:prstGeom prst="rect">
              <a:avLst/>
            </a:prstGeom>
            <a:noFill/>
            <a:ln>
              <a:noFill/>
            </a:ln>
          </p:spPr>
        </p:pic>
      </p:grpSp>
      <p:grpSp>
        <p:nvGrpSpPr>
          <p:cNvPr id="1950" name="Google Shape;1950;p41"/>
          <p:cNvGrpSpPr/>
          <p:nvPr/>
        </p:nvGrpSpPr>
        <p:grpSpPr>
          <a:xfrm>
            <a:off x="5540226" y="4886454"/>
            <a:ext cx="1660672" cy="1091421"/>
            <a:chOff x="5476980" y="2996813"/>
            <a:chExt cx="1660672" cy="1091421"/>
          </a:xfrm>
        </p:grpSpPr>
        <p:pic>
          <p:nvPicPr>
            <p:cNvPr id="1951" name="Google Shape;1951;p41"/>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1952" name="Google Shape;1952;p41"/>
            <p:cNvGrpSpPr/>
            <p:nvPr/>
          </p:nvGrpSpPr>
          <p:grpSpPr>
            <a:xfrm>
              <a:off x="5476980" y="3314759"/>
              <a:ext cx="1660672" cy="773475"/>
              <a:chOff x="-303585" y="7072716"/>
              <a:chExt cx="1731490" cy="773475"/>
            </a:xfrm>
          </p:grpSpPr>
          <p:sp>
            <p:nvSpPr>
              <p:cNvPr id="1953" name="Google Shape;1953;p41"/>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1954" name="Google Shape;1954;p41"/>
              <p:cNvSpPr/>
              <p:nvPr/>
            </p:nvSpPr>
            <p:spPr>
              <a:xfrm>
                <a:off x="-303585" y="7502904"/>
                <a:ext cx="1731490" cy="343287"/>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92,8% </a:t>
                </a:r>
                <a:r>
                  <a:rPr lang="es-ES" sz="1100" b="1">
                    <a:solidFill>
                      <a:schemeClr val="dk1"/>
                    </a:solidFill>
                    <a:latin typeface="Arial Narrow"/>
                    <a:ea typeface="Arial Narrow"/>
                    <a:cs typeface="Arial Narrow"/>
                    <a:sym typeface="Arial Narrow"/>
                  </a:rPr>
                  <a:t>(90 casos)</a:t>
                </a:r>
                <a:endParaRPr sz="1100" b="1">
                  <a:solidFill>
                    <a:schemeClr val="dk1"/>
                  </a:solidFill>
                  <a:latin typeface="Arial Narrow"/>
                  <a:ea typeface="Arial Narrow"/>
                  <a:cs typeface="Arial Narrow"/>
                  <a:sym typeface="Arial Narrow"/>
                </a:endParaRPr>
              </a:p>
            </p:txBody>
          </p:sp>
        </p:grpSp>
      </p:grpSp>
      <p:pic>
        <p:nvPicPr>
          <p:cNvPr id="1955" name="Google Shape;1955;p41"/>
          <p:cNvPicPr preferRelativeResize="0"/>
          <p:nvPr/>
        </p:nvPicPr>
        <p:blipFill rotWithShape="1">
          <a:blip r:embed="rId8">
            <a:alphaModFix/>
          </a:blip>
          <a:srcRect/>
          <a:stretch/>
        </p:blipFill>
        <p:spPr>
          <a:xfrm>
            <a:off x="493855" y="5621107"/>
            <a:ext cx="933450" cy="751093"/>
          </a:xfrm>
          <a:prstGeom prst="rect">
            <a:avLst/>
          </a:prstGeom>
          <a:noFill/>
          <a:ln>
            <a:noFill/>
          </a:ln>
        </p:spPr>
      </p:pic>
      <p:grpSp>
        <p:nvGrpSpPr>
          <p:cNvPr id="1956" name="Google Shape;1956;p41"/>
          <p:cNvGrpSpPr/>
          <p:nvPr/>
        </p:nvGrpSpPr>
        <p:grpSpPr>
          <a:xfrm>
            <a:off x="125068" y="6272851"/>
            <a:ext cx="1761059" cy="1339363"/>
            <a:chOff x="-33250" y="6948818"/>
            <a:chExt cx="1336174" cy="1222839"/>
          </a:xfrm>
        </p:grpSpPr>
        <p:sp>
          <p:nvSpPr>
            <p:cNvPr id="1957" name="Google Shape;1957;p41"/>
            <p:cNvSpPr txBox="1"/>
            <p:nvPr/>
          </p:nvSpPr>
          <p:spPr>
            <a:xfrm>
              <a:off x="14082" y="69488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1958" name="Google Shape;1958;p41"/>
            <p:cNvSpPr/>
            <p:nvPr/>
          </p:nvSpPr>
          <p:spPr>
            <a:xfrm>
              <a:off x="-33250" y="7240450"/>
              <a:ext cx="1336174" cy="931207"/>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51,5% - 50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41,2% - 40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afiliado</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6,2% - 6 casos</a:t>
              </a:r>
              <a:endParaRPr sz="1100" b="1">
                <a:solidFill>
                  <a:schemeClr val="dk1"/>
                </a:solidFill>
                <a:latin typeface="Arial Narrow"/>
                <a:ea typeface="Arial Narrow"/>
                <a:cs typeface="Arial Narrow"/>
                <a:sym typeface="Arial Narrow"/>
              </a:endParaRPr>
            </a:p>
          </p:txBody>
        </p:sp>
      </p:grpSp>
      <p:sp>
        <p:nvSpPr>
          <p:cNvPr id="1959" name="Google Shape;1959;p41"/>
          <p:cNvSpPr txBox="1"/>
          <p:nvPr/>
        </p:nvSpPr>
        <p:spPr>
          <a:xfrm>
            <a:off x="-15637" y="4603438"/>
            <a:ext cx="218073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Variación porcentual respecto al mismo período del año anterior:</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rgbClr val="FF0000"/>
                </a:solidFill>
                <a:latin typeface="Arial Narrow"/>
                <a:ea typeface="Arial Narrow"/>
                <a:cs typeface="Arial Narrow"/>
                <a:sym typeface="Arial Narrow"/>
              </a:rPr>
              <a:t> aumentó  en un 7,2%</a:t>
            </a:r>
            <a:endParaRPr sz="1400" b="1">
              <a:solidFill>
                <a:srgbClr val="FF0000"/>
              </a:solidFill>
              <a:latin typeface="Arial Narrow"/>
              <a:ea typeface="Arial Narrow"/>
              <a:cs typeface="Arial Narrow"/>
              <a:sym typeface="Arial Narrow"/>
            </a:endParaRPr>
          </a:p>
        </p:txBody>
      </p:sp>
      <p:sp>
        <p:nvSpPr>
          <p:cNvPr id="1960" name="Google Shape;1960;p41"/>
          <p:cNvSpPr/>
          <p:nvPr/>
        </p:nvSpPr>
        <p:spPr>
          <a:xfrm>
            <a:off x="2186603" y="4469505"/>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61" name="Google Shape;1961;p41"/>
          <p:cNvGrpSpPr/>
          <p:nvPr/>
        </p:nvGrpSpPr>
        <p:grpSpPr>
          <a:xfrm>
            <a:off x="44269" y="7612216"/>
            <a:ext cx="1832623" cy="1483932"/>
            <a:chOff x="1979044" y="5443169"/>
            <a:chExt cx="1832623" cy="1483932"/>
          </a:xfrm>
        </p:grpSpPr>
        <p:pic>
          <p:nvPicPr>
            <p:cNvPr id="1962" name="Google Shape;1962;p41"/>
            <p:cNvPicPr preferRelativeResize="0"/>
            <p:nvPr/>
          </p:nvPicPr>
          <p:blipFill rotWithShape="1">
            <a:blip r:embed="rId9">
              <a:alphaModFix/>
            </a:blip>
            <a:srcRect/>
            <a:stretch/>
          </p:blipFill>
          <p:spPr>
            <a:xfrm>
              <a:off x="2567526" y="5443169"/>
              <a:ext cx="529058" cy="612280"/>
            </a:xfrm>
            <a:prstGeom prst="rect">
              <a:avLst/>
            </a:prstGeom>
            <a:noFill/>
            <a:ln>
              <a:noFill/>
            </a:ln>
          </p:spPr>
        </p:pic>
        <p:grpSp>
          <p:nvGrpSpPr>
            <p:cNvPr id="1963" name="Google Shape;1963;p41"/>
            <p:cNvGrpSpPr/>
            <p:nvPr/>
          </p:nvGrpSpPr>
          <p:grpSpPr>
            <a:xfrm>
              <a:off x="1979044" y="5875217"/>
              <a:ext cx="1832623" cy="1051884"/>
              <a:chOff x="4697795" y="895031"/>
              <a:chExt cx="1832623" cy="1051884"/>
            </a:xfrm>
          </p:grpSpPr>
          <p:sp>
            <p:nvSpPr>
              <p:cNvPr id="1964" name="Google Shape;1964;p41"/>
              <p:cNvSpPr/>
              <p:nvPr/>
            </p:nvSpPr>
            <p:spPr>
              <a:xfrm>
                <a:off x="4697795" y="1356697"/>
                <a:ext cx="1832623" cy="590218"/>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rgbClr val="7030A0"/>
                    </a:solidFill>
                    <a:latin typeface="Arial Narrow"/>
                    <a:ea typeface="Arial Narrow"/>
                    <a:cs typeface="Arial Narrow"/>
                    <a:sym typeface="Arial Narrow"/>
                  </a:rPr>
                  <a:t>Fetales: </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Ante parto 75,75% (50) </a:t>
                </a: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 Intra parto 24,24% (16)</a:t>
                </a:r>
                <a:endParaRPr sz="1100" b="1">
                  <a:solidFill>
                    <a:schemeClr val="dk1"/>
                  </a:solidFill>
                  <a:latin typeface="Arial Narrow"/>
                  <a:ea typeface="Arial Narrow"/>
                  <a:cs typeface="Arial Narrow"/>
                  <a:sym typeface="Arial Narrow"/>
                </a:endParaRPr>
              </a:p>
            </p:txBody>
          </p:sp>
          <p:sp>
            <p:nvSpPr>
              <p:cNvPr id="1965" name="Google Shape;1965;p41"/>
              <p:cNvSpPr/>
              <p:nvPr/>
            </p:nvSpPr>
            <p:spPr>
              <a:xfrm>
                <a:off x="4697795" y="895031"/>
                <a:ext cx="1816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Momento de ocurrencia </a:t>
                </a:r>
                <a:endParaRPr/>
              </a:p>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 la muerte</a:t>
                </a:r>
                <a:endParaRPr sz="1200" b="1" u="sng">
                  <a:solidFill>
                    <a:srgbClr val="000000"/>
                  </a:solidFill>
                  <a:latin typeface="Arial Narrow"/>
                  <a:ea typeface="Arial Narrow"/>
                  <a:cs typeface="Arial Narrow"/>
                  <a:sym typeface="Arial Narrow"/>
                </a:endParaRPr>
              </a:p>
            </p:txBody>
          </p:sp>
        </p:grpSp>
      </p:grpSp>
      <p:grpSp>
        <p:nvGrpSpPr>
          <p:cNvPr id="1966" name="Google Shape;1966;p41"/>
          <p:cNvGrpSpPr/>
          <p:nvPr/>
        </p:nvGrpSpPr>
        <p:grpSpPr>
          <a:xfrm>
            <a:off x="2505747" y="4559503"/>
            <a:ext cx="3446504" cy="276999"/>
            <a:chOff x="2448322" y="74775"/>
            <a:chExt cx="3446504" cy="276999"/>
          </a:xfrm>
        </p:grpSpPr>
        <p:sp>
          <p:nvSpPr>
            <p:cNvPr id="1967" name="Google Shape;1967;p4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68" name="Google Shape;1968;p41"/>
            <p:cNvCxnSpPr>
              <a:stCxn id="196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69" name="Google Shape;1969;p4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1970" name="Google Shape;1970;p41"/>
          <p:cNvSpPr txBox="1"/>
          <p:nvPr/>
        </p:nvSpPr>
        <p:spPr>
          <a:xfrm>
            <a:off x="2153639" y="5534526"/>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neonatal tardía</a:t>
            </a:r>
            <a:endParaRPr/>
          </a:p>
        </p:txBody>
      </p:sp>
      <p:sp>
        <p:nvSpPr>
          <p:cNvPr id="1971" name="Google Shape;1971;p41"/>
          <p:cNvSpPr txBox="1"/>
          <p:nvPr/>
        </p:nvSpPr>
        <p:spPr>
          <a:xfrm>
            <a:off x="2206193" y="5653861"/>
            <a:ext cx="207166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1,5 muertes por cada 1000 nacidos vivos y muertos (11/7.146) *1000</a:t>
            </a:r>
            <a:endParaRPr sz="1200" b="1">
              <a:solidFill>
                <a:srgbClr val="C00000"/>
              </a:solidFill>
              <a:latin typeface="Arial Narrow"/>
              <a:ea typeface="Arial Narrow"/>
              <a:cs typeface="Arial Narrow"/>
              <a:sym typeface="Arial Narrow"/>
            </a:endParaRPr>
          </a:p>
        </p:txBody>
      </p:sp>
      <p:sp>
        <p:nvSpPr>
          <p:cNvPr id="1972" name="Google Shape;1972;p41"/>
          <p:cNvSpPr txBox="1"/>
          <p:nvPr/>
        </p:nvSpPr>
        <p:spPr>
          <a:xfrm>
            <a:off x="2032035" y="4886454"/>
            <a:ext cx="2241210"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Razón de mortalidad perinatal</a:t>
            </a:r>
            <a:endParaRPr sz="1100" b="1">
              <a:solidFill>
                <a:schemeClr val="dk1"/>
              </a:solidFill>
              <a:latin typeface="Arial Narrow"/>
              <a:ea typeface="Arial Narrow"/>
              <a:cs typeface="Arial Narrow"/>
              <a:sym typeface="Arial Narrow"/>
            </a:endParaRPr>
          </a:p>
        </p:txBody>
      </p:sp>
      <p:sp>
        <p:nvSpPr>
          <p:cNvPr id="1973" name="Google Shape;1973;p41"/>
          <p:cNvSpPr txBox="1"/>
          <p:nvPr/>
        </p:nvSpPr>
        <p:spPr>
          <a:xfrm>
            <a:off x="2279929" y="5005789"/>
            <a:ext cx="19123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rgbClr val="C00000"/>
                </a:solidFill>
                <a:latin typeface="Arial Narrow"/>
                <a:ea typeface="Arial Narrow"/>
                <a:cs typeface="Arial Narrow"/>
                <a:sym typeface="Arial Narrow"/>
              </a:rPr>
              <a:t>12 muertes por cada 1000 nacidos vivos y muertos (86/7.146) *1000</a:t>
            </a:r>
            <a:endParaRPr sz="1200" b="1">
              <a:solidFill>
                <a:srgbClr val="C00000"/>
              </a:solidFill>
              <a:latin typeface="Arial Narrow"/>
              <a:ea typeface="Arial Narrow"/>
              <a:cs typeface="Arial Narrow"/>
              <a:sym typeface="Arial Narrow"/>
            </a:endParaRPr>
          </a:p>
        </p:txBody>
      </p:sp>
      <p:pic>
        <p:nvPicPr>
          <p:cNvPr id="1974" name="Google Shape;1974;p41"/>
          <p:cNvPicPr preferRelativeResize="0"/>
          <p:nvPr/>
        </p:nvPicPr>
        <p:blipFill rotWithShape="1">
          <a:blip r:embed="rId10">
            <a:alphaModFix/>
          </a:blip>
          <a:srcRect/>
          <a:stretch/>
        </p:blipFill>
        <p:spPr>
          <a:xfrm>
            <a:off x="2355425" y="351878"/>
            <a:ext cx="4486514" cy="2036943"/>
          </a:xfrm>
          <a:prstGeom prst="rect">
            <a:avLst/>
          </a:prstGeom>
          <a:noFill/>
          <a:ln>
            <a:noFill/>
          </a:ln>
        </p:spPr>
      </p:pic>
      <p:pic>
        <p:nvPicPr>
          <p:cNvPr id="1975" name="Google Shape;1975;p41"/>
          <p:cNvPicPr preferRelativeResize="0"/>
          <p:nvPr/>
        </p:nvPicPr>
        <p:blipFill rotWithShape="1">
          <a:blip r:embed="rId11">
            <a:alphaModFix/>
          </a:blip>
          <a:srcRect/>
          <a:stretch/>
        </p:blipFill>
        <p:spPr>
          <a:xfrm>
            <a:off x="2450334" y="2375563"/>
            <a:ext cx="4391605" cy="2071746"/>
          </a:xfrm>
          <a:prstGeom prst="rect">
            <a:avLst/>
          </a:prstGeom>
          <a:noFill/>
          <a:ln>
            <a:noFill/>
          </a:ln>
        </p:spPr>
      </p:pic>
      <p:pic>
        <p:nvPicPr>
          <p:cNvPr id="1976" name="Google Shape;1976;p41"/>
          <p:cNvPicPr preferRelativeResize="0"/>
          <p:nvPr/>
        </p:nvPicPr>
        <p:blipFill rotWithShape="1">
          <a:blip r:embed="rId12">
            <a:alphaModFix/>
          </a:blip>
          <a:srcRect/>
          <a:stretch/>
        </p:blipFill>
        <p:spPr>
          <a:xfrm>
            <a:off x="2549127" y="6244197"/>
            <a:ext cx="3862769" cy="28790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pic>
        <p:nvPicPr>
          <p:cNvPr id="1982" name="Google Shape;1982;p42"/>
          <p:cNvPicPr preferRelativeResize="0"/>
          <p:nvPr/>
        </p:nvPicPr>
        <p:blipFill rotWithShape="1">
          <a:blip r:embed="rId3">
            <a:alphaModFix/>
          </a:blip>
          <a:srcRect/>
          <a:stretch/>
        </p:blipFill>
        <p:spPr>
          <a:xfrm>
            <a:off x="2" y="-16504"/>
            <a:ext cx="2167806" cy="2840682"/>
          </a:xfrm>
          <a:prstGeom prst="rect">
            <a:avLst/>
          </a:prstGeom>
          <a:noFill/>
          <a:ln>
            <a:noFill/>
          </a:ln>
        </p:spPr>
      </p:pic>
      <p:pic>
        <p:nvPicPr>
          <p:cNvPr id="1983" name="Google Shape;1983;p42"/>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1984" name="Google Shape;1984;p42"/>
          <p:cNvSpPr txBox="1"/>
          <p:nvPr/>
        </p:nvSpPr>
        <p:spPr>
          <a:xfrm>
            <a:off x="2241" y="838617"/>
            <a:ext cx="223005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grpSp>
        <p:nvGrpSpPr>
          <p:cNvPr id="1985" name="Google Shape;1985;p42"/>
          <p:cNvGrpSpPr/>
          <p:nvPr/>
        </p:nvGrpSpPr>
        <p:grpSpPr>
          <a:xfrm>
            <a:off x="179214" y="4211960"/>
            <a:ext cx="1892650" cy="488476"/>
            <a:chOff x="2397524" y="3379972"/>
            <a:chExt cx="4508500" cy="904875"/>
          </a:xfrm>
        </p:grpSpPr>
        <p:pic>
          <p:nvPicPr>
            <p:cNvPr id="1986" name="Google Shape;1986;p42"/>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1987" name="Google Shape;1987;p42"/>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309</a:t>
              </a:r>
              <a:endParaRPr sz="2000" b="1">
                <a:solidFill>
                  <a:schemeClr val="dk1"/>
                </a:solidFill>
                <a:latin typeface="Arial Narrow"/>
                <a:ea typeface="Arial Narrow"/>
                <a:cs typeface="Arial Narrow"/>
                <a:sym typeface="Arial Narrow"/>
              </a:endParaRPr>
            </a:p>
          </p:txBody>
        </p:sp>
      </p:grpSp>
      <p:grpSp>
        <p:nvGrpSpPr>
          <p:cNvPr id="1988" name="Google Shape;1988;p42"/>
          <p:cNvGrpSpPr/>
          <p:nvPr/>
        </p:nvGrpSpPr>
        <p:grpSpPr>
          <a:xfrm>
            <a:off x="2448322" y="74775"/>
            <a:ext cx="3446504" cy="276999"/>
            <a:chOff x="2448322" y="74775"/>
            <a:chExt cx="3446504" cy="276999"/>
          </a:xfrm>
        </p:grpSpPr>
        <p:sp>
          <p:nvSpPr>
            <p:cNvPr id="1989" name="Google Shape;1989;p4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90" name="Google Shape;1990;p42"/>
            <p:cNvCxnSpPr>
              <a:stCxn id="198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91" name="Google Shape;1991;p4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1992" name="Google Shape;1992;p4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42</a:t>
            </a:r>
            <a:endParaRPr sz="1050" b="1">
              <a:solidFill>
                <a:schemeClr val="dk1"/>
              </a:solidFill>
              <a:latin typeface="Arial Narrow"/>
              <a:ea typeface="Arial Narrow"/>
              <a:cs typeface="Arial Narrow"/>
              <a:sym typeface="Arial Narrow"/>
            </a:endParaRPr>
          </a:p>
        </p:txBody>
      </p:sp>
      <p:sp>
        <p:nvSpPr>
          <p:cNvPr id="1993" name="Google Shape;1993;p42"/>
          <p:cNvSpPr txBox="1">
            <a:spLocks noGrp="1"/>
          </p:cNvSpPr>
          <p:nvPr>
            <p:ph type="ctrTitle"/>
          </p:nvPr>
        </p:nvSpPr>
        <p:spPr>
          <a:xfrm>
            <a:off x="-29713" y="286011"/>
            <a:ext cx="2208885" cy="33855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1600"/>
              <a:buFont typeface="Arial Narrow"/>
              <a:buNone/>
            </a:pPr>
            <a:r>
              <a:rPr lang="es-ES" sz="1600" b="1">
                <a:solidFill>
                  <a:srgbClr val="C00000"/>
                </a:solidFill>
                <a:latin typeface="Arial Narrow"/>
                <a:ea typeface="Arial Narrow"/>
                <a:cs typeface="Arial Narrow"/>
                <a:sym typeface="Arial Narrow"/>
              </a:rPr>
              <a:t>Defectos congénitos</a:t>
            </a:r>
            <a:endParaRPr sz="1600" b="1">
              <a:solidFill>
                <a:srgbClr val="C00000"/>
              </a:solidFill>
              <a:latin typeface="Arial Narrow"/>
              <a:ea typeface="Arial Narrow"/>
              <a:cs typeface="Arial Narrow"/>
              <a:sym typeface="Arial Narrow"/>
            </a:endParaRPr>
          </a:p>
        </p:txBody>
      </p:sp>
      <p:grpSp>
        <p:nvGrpSpPr>
          <p:cNvPr id="1994" name="Google Shape;1994;p42"/>
          <p:cNvGrpSpPr/>
          <p:nvPr/>
        </p:nvGrpSpPr>
        <p:grpSpPr>
          <a:xfrm>
            <a:off x="2845528" y="4211960"/>
            <a:ext cx="2070589" cy="1648950"/>
            <a:chOff x="4699407" y="3075226"/>
            <a:chExt cx="2070589" cy="1648950"/>
          </a:xfrm>
        </p:grpSpPr>
        <p:grpSp>
          <p:nvGrpSpPr>
            <p:cNvPr id="1995" name="Google Shape;1995;p42"/>
            <p:cNvGrpSpPr/>
            <p:nvPr/>
          </p:nvGrpSpPr>
          <p:grpSpPr>
            <a:xfrm>
              <a:off x="4699407" y="3554337"/>
              <a:ext cx="2070589" cy="1169839"/>
              <a:chOff x="5096051" y="1274868"/>
              <a:chExt cx="2070589" cy="1169839"/>
            </a:xfrm>
          </p:grpSpPr>
          <p:sp>
            <p:nvSpPr>
              <p:cNvPr id="1996" name="Google Shape;1996;p42"/>
              <p:cNvSpPr/>
              <p:nvPr/>
            </p:nvSpPr>
            <p:spPr>
              <a:xfrm>
                <a:off x="5113822" y="1561312"/>
                <a:ext cx="2052818" cy="820644"/>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a:solidFill>
                    <a:schemeClr val="dk1"/>
                  </a:solidFill>
                  <a:latin typeface="Arial Narrow"/>
                  <a:ea typeface="Arial Narrow"/>
                  <a:cs typeface="Arial Narrow"/>
                  <a:sym typeface="Arial Narrow"/>
                </a:endParaRPr>
              </a:p>
            </p:txBody>
          </p:sp>
          <p:sp>
            <p:nvSpPr>
              <p:cNvPr id="1997" name="Google Shape;1997;p42"/>
              <p:cNvSpPr/>
              <p:nvPr/>
            </p:nvSpPr>
            <p:spPr>
              <a:xfrm>
                <a:off x="5096051" y="1274868"/>
                <a:ext cx="123303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Edad de la madre</a:t>
                </a:r>
                <a:endParaRPr sz="1200" b="1" u="sng">
                  <a:solidFill>
                    <a:srgbClr val="000000"/>
                  </a:solidFill>
                  <a:latin typeface="Arial Narrow"/>
                  <a:ea typeface="Arial Narrow"/>
                  <a:cs typeface="Arial Narrow"/>
                  <a:sym typeface="Arial Narrow"/>
                </a:endParaRPr>
              </a:p>
            </p:txBody>
          </p:sp>
          <p:sp>
            <p:nvSpPr>
              <p:cNvPr id="1998" name="Google Shape;1998;p42"/>
              <p:cNvSpPr/>
              <p:nvPr/>
            </p:nvSpPr>
            <p:spPr>
              <a:xfrm>
                <a:off x="5231342" y="1613710"/>
                <a:ext cx="193529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Menor 20:  13,3% - 41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20 a 29:     48,5% - 150 casos</a:t>
                </a:r>
                <a:endParaRPr sz="1200" b="1">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30 a 39:        34% - 105 casos</a:t>
                </a:r>
                <a:endParaRPr/>
              </a:p>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40 y más:    4,2% - 13casos</a:t>
                </a:r>
                <a:endParaRPr sz="1200" b="1">
                  <a:solidFill>
                    <a:schemeClr val="dk1"/>
                  </a:solidFill>
                  <a:latin typeface="Arial Narrow"/>
                  <a:ea typeface="Arial Narrow"/>
                  <a:cs typeface="Arial Narrow"/>
                  <a:sym typeface="Arial Narrow"/>
                </a:endParaRPr>
              </a:p>
            </p:txBody>
          </p:sp>
        </p:grpSp>
        <p:pic>
          <p:nvPicPr>
            <p:cNvPr id="1999" name="Google Shape;1999;p42"/>
            <p:cNvPicPr preferRelativeResize="0"/>
            <p:nvPr/>
          </p:nvPicPr>
          <p:blipFill rotWithShape="1">
            <a:blip r:embed="rId6">
              <a:alphaModFix/>
            </a:blip>
            <a:srcRect l="86761"/>
            <a:stretch/>
          </p:blipFill>
          <p:spPr>
            <a:xfrm>
              <a:off x="4845910" y="3075226"/>
              <a:ext cx="409613" cy="510877"/>
            </a:xfrm>
            <a:prstGeom prst="rect">
              <a:avLst/>
            </a:prstGeom>
            <a:noFill/>
            <a:ln>
              <a:noFill/>
            </a:ln>
          </p:spPr>
        </p:pic>
      </p:grpSp>
      <p:grpSp>
        <p:nvGrpSpPr>
          <p:cNvPr id="2000" name="Google Shape;2000;p42"/>
          <p:cNvGrpSpPr/>
          <p:nvPr/>
        </p:nvGrpSpPr>
        <p:grpSpPr>
          <a:xfrm>
            <a:off x="5198827" y="4269033"/>
            <a:ext cx="1462028" cy="1604352"/>
            <a:chOff x="5754603" y="2996813"/>
            <a:chExt cx="1462028" cy="1604352"/>
          </a:xfrm>
        </p:grpSpPr>
        <p:pic>
          <p:nvPicPr>
            <p:cNvPr id="2001" name="Google Shape;2001;p42"/>
            <p:cNvPicPr preferRelativeResize="0"/>
            <p:nvPr/>
          </p:nvPicPr>
          <p:blipFill rotWithShape="1">
            <a:blip r:embed="rId7">
              <a:alphaModFix/>
            </a:blip>
            <a:srcRect/>
            <a:stretch/>
          </p:blipFill>
          <p:spPr>
            <a:xfrm>
              <a:off x="6140200" y="2996813"/>
              <a:ext cx="503333" cy="457313"/>
            </a:xfrm>
            <a:prstGeom prst="rect">
              <a:avLst/>
            </a:prstGeom>
            <a:noFill/>
            <a:ln>
              <a:noFill/>
            </a:ln>
          </p:spPr>
        </p:pic>
        <p:grpSp>
          <p:nvGrpSpPr>
            <p:cNvPr id="2002" name="Google Shape;2002;p42"/>
            <p:cNvGrpSpPr/>
            <p:nvPr/>
          </p:nvGrpSpPr>
          <p:grpSpPr>
            <a:xfrm>
              <a:off x="5754603" y="3314759"/>
              <a:ext cx="1462028" cy="1286406"/>
              <a:chOff x="-14123" y="7072716"/>
              <a:chExt cx="1524375" cy="1286406"/>
            </a:xfrm>
          </p:grpSpPr>
          <p:sp>
            <p:nvSpPr>
              <p:cNvPr id="2003" name="Google Shape;2003;p42"/>
              <p:cNvSpPr txBox="1"/>
              <p:nvPr/>
            </p:nvSpPr>
            <p:spPr>
              <a:xfrm>
                <a:off x="-14122" y="7072716"/>
                <a:ext cx="12826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004" name="Google Shape;2004;p42"/>
              <p:cNvSpPr/>
              <p:nvPr/>
            </p:nvSpPr>
            <p:spPr>
              <a:xfrm>
                <a:off x="-14123" y="7502903"/>
                <a:ext cx="1524375" cy="843743"/>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95,8%</a:t>
                </a:r>
                <a:endParaRPr sz="1600" b="1">
                  <a:solidFill>
                    <a:schemeClr val="dk1"/>
                  </a:solidFill>
                  <a:latin typeface="Arial Narrow"/>
                  <a:ea typeface="Arial Narrow"/>
                  <a:cs typeface="Arial Narrow"/>
                  <a:sym typeface="Arial Narrow"/>
                </a:endParaRPr>
              </a:p>
            </p:txBody>
          </p:sp>
          <p:sp>
            <p:nvSpPr>
              <p:cNvPr id="2005" name="Google Shape;2005;p42"/>
              <p:cNvSpPr txBox="1"/>
              <p:nvPr/>
            </p:nvSpPr>
            <p:spPr>
              <a:xfrm>
                <a:off x="-14122" y="808212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296 casos</a:t>
                </a:r>
                <a:endParaRPr sz="1200" b="1">
                  <a:solidFill>
                    <a:schemeClr val="dk1"/>
                  </a:solidFill>
                  <a:latin typeface="Arial Narrow"/>
                  <a:ea typeface="Arial Narrow"/>
                  <a:cs typeface="Arial Narrow"/>
                  <a:sym typeface="Arial Narrow"/>
                </a:endParaRPr>
              </a:p>
            </p:txBody>
          </p:sp>
        </p:grpSp>
      </p:grpSp>
      <p:pic>
        <p:nvPicPr>
          <p:cNvPr id="2006" name="Google Shape;2006;p42"/>
          <p:cNvPicPr preferRelativeResize="0"/>
          <p:nvPr/>
        </p:nvPicPr>
        <p:blipFill rotWithShape="1">
          <a:blip r:embed="rId8">
            <a:alphaModFix/>
          </a:blip>
          <a:srcRect/>
          <a:stretch/>
        </p:blipFill>
        <p:spPr>
          <a:xfrm>
            <a:off x="623640" y="5633605"/>
            <a:ext cx="933450" cy="751093"/>
          </a:xfrm>
          <a:prstGeom prst="rect">
            <a:avLst/>
          </a:prstGeom>
          <a:noFill/>
          <a:ln>
            <a:noFill/>
          </a:ln>
        </p:spPr>
      </p:pic>
      <p:grpSp>
        <p:nvGrpSpPr>
          <p:cNvPr id="2007" name="Google Shape;2007;p42"/>
          <p:cNvGrpSpPr/>
          <p:nvPr/>
        </p:nvGrpSpPr>
        <p:grpSpPr>
          <a:xfrm>
            <a:off x="101615" y="6443988"/>
            <a:ext cx="2404134" cy="2304478"/>
            <a:chOff x="-103304" y="7072717"/>
            <a:chExt cx="1504560" cy="1247902"/>
          </a:xfrm>
        </p:grpSpPr>
        <p:sp>
          <p:nvSpPr>
            <p:cNvPr id="2008" name="Google Shape;2008;p42"/>
            <p:cNvSpPr txBox="1"/>
            <p:nvPr/>
          </p:nvSpPr>
          <p:spPr>
            <a:xfrm>
              <a:off x="-14122" y="7072717"/>
              <a:ext cx="1103580" cy="149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009" name="Google Shape;2009;p42"/>
            <p:cNvSpPr/>
            <p:nvPr/>
          </p:nvSpPr>
          <p:spPr>
            <a:xfrm>
              <a:off x="-103304" y="7363319"/>
              <a:ext cx="1504560" cy="95730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contributivo 69,6% - 215casos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Régimen subsidiado 26,9% - 83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afiliado  2,6% - 8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Excepción-especial  1% - 3 casos</a:t>
              </a:r>
              <a:endParaRPr sz="1200" b="1">
                <a:solidFill>
                  <a:schemeClr val="dk1"/>
                </a:solidFill>
                <a:latin typeface="Arial Narrow"/>
                <a:ea typeface="Arial Narrow"/>
                <a:cs typeface="Arial Narrow"/>
                <a:sym typeface="Arial Narrow"/>
              </a:endParaRPr>
            </a:p>
          </p:txBody>
        </p:sp>
      </p:grpSp>
      <p:sp>
        <p:nvSpPr>
          <p:cNvPr id="2010" name="Google Shape;2010;p42"/>
          <p:cNvSpPr txBox="1"/>
          <p:nvPr/>
        </p:nvSpPr>
        <p:spPr>
          <a:xfrm>
            <a:off x="0" y="4716016"/>
            <a:ext cx="21807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Variación porcentual respecto al mismo periodo del año anterior: se incrementó en un 7,7%</a:t>
            </a:r>
            <a:endParaRPr sz="1200" b="1">
              <a:solidFill>
                <a:schemeClr val="dk1"/>
              </a:solidFill>
              <a:latin typeface="Arial Narrow"/>
              <a:ea typeface="Arial Narrow"/>
              <a:cs typeface="Arial Narrow"/>
              <a:sym typeface="Arial Narrow"/>
            </a:endParaRPr>
          </a:p>
        </p:txBody>
      </p:sp>
      <p:sp>
        <p:nvSpPr>
          <p:cNvPr id="2011" name="Google Shape;2011;p42"/>
          <p:cNvSpPr/>
          <p:nvPr/>
        </p:nvSpPr>
        <p:spPr>
          <a:xfrm>
            <a:off x="2186603" y="2843808"/>
            <a:ext cx="5020169"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12" name="Google Shape;2012;p42"/>
          <p:cNvGrpSpPr/>
          <p:nvPr/>
        </p:nvGrpSpPr>
        <p:grpSpPr>
          <a:xfrm>
            <a:off x="2505747" y="2915816"/>
            <a:ext cx="3446504" cy="276999"/>
            <a:chOff x="2448322" y="-1568912"/>
            <a:chExt cx="3446504" cy="276999"/>
          </a:xfrm>
        </p:grpSpPr>
        <p:sp>
          <p:nvSpPr>
            <p:cNvPr id="2013" name="Google Shape;2013;p42"/>
            <p:cNvSpPr/>
            <p:nvPr/>
          </p:nvSpPr>
          <p:spPr>
            <a:xfrm>
              <a:off x="2448322" y="-1568912"/>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14" name="Google Shape;2014;p42"/>
            <p:cNvCxnSpPr>
              <a:stCxn id="2013" idx="6"/>
            </p:cNvCxnSpPr>
            <p:nvPr/>
          </p:nvCxnSpPr>
          <p:spPr>
            <a:xfrm>
              <a:off x="2736354" y="-1438107"/>
              <a:ext cx="648000" cy="0"/>
            </a:xfrm>
            <a:prstGeom prst="straightConnector1">
              <a:avLst/>
            </a:prstGeom>
            <a:noFill/>
            <a:ln w="28575" cap="flat" cmpd="sng">
              <a:solidFill>
                <a:srgbClr val="C00000"/>
              </a:solidFill>
              <a:prstDash val="solid"/>
              <a:round/>
              <a:headEnd type="none" w="sm" len="sm"/>
              <a:tailEnd type="none" w="sm" len="sm"/>
            </a:ln>
          </p:spPr>
        </p:cxnSp>
        <p:sp>
          <p:nvSpPr>
            <p:cNvPr id="2015" name="Google Shape;2015;p42"/>
            <p:cNvSpPr txBox="1"/>
            <p:nvPr/>
          </p:nvSpPr>
          <p:spPr>
            <a:xfrm>
              <a:off x="3302538" y="-1568912"/>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 e indicadores</a:t>
              </a:r>
              <a:endParaRPr sz="1200" b="1">
                <a:solidFill>
                  <a:schemeClr val="dk1"/>
                </a:solidFill>
                <a:latin typeface="Arial Narrow"/>
                <a:ea typeface="Arial Narrow"/>
                <a:cs typeface="Arial Narrow"/>
                <a:sym typeface="Arial Narrow"/>
              </a:endParaRPr>
            </a:p>
          </p:txBody>
        </p:sp>
      </p:grpSp>
      <p:sp>
        <p:nvSpPr>
          <p:cNvPr id="2016" name="Google Shape;2016;p42"/>
          <p:cNvSpPr txBox="1"/>
          <p:nvPr/>
        </p:nvSpPr>
        <p:spPr>
          <a:xfrm>
            <a:off x="3031894" y="3203848"/>
            <a:ext cx="320435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Prevalencia defectos congénitos </a:t>
            </a:r>
            <a:endParaRPr sz="1400" b="1">
              <a:solidFill>
                <a:schemeClr val="dk1"/>
              </a:solidFill>
              <a:latin typeface="Arial Narrow"/>
              <a:ea typeface="Arial Narrow"/>
              <a:cs typeface="Arial Narrow"/>
              <a:sym typeface="Arial Narrow"/>
            </a:endParaRPr>
          </a:p>
        </p:txBody>
      </p:sp>
      <p:sp>
        <p:nvSpPr>
          <p:cNvPr id="2017" name="Google Shape;2017;p42"/>
          <p:cNvSpPr txBox="1"/>
          <p:nvPr/>
        </p:nvSpPr>
        <p:spPr>
          <a:xfrm>
            <a:off x="2311818" y="3419872"/>
            <a:ext cx="474281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Malformación:			63,8%  (197)</a:t>
            </a:r>
            <a:endParaRPr/>
          </a:p>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Defecto metabólico:		                      32,4%   (100)</a:t>
            </a:r>
            <a:endParaRPr/>
          </a:p>
          <a:p>
            <a:pPr marL="0" marR="0" lvl="0" indent="0" algn="l" rtl="0">
              <a:spcBef>
                <a:spcPts val="0"/>
              </a:spcBef>
              <a:spcAft>
                <a:spcPts val="0"/>
              </a:spcAft>
              <a:buNone/>
            </a:pPr>
            <a:r>
              <a:rPr lang="es-ES" sz="1400" b="1">
                <a:solidFill>
                  <a:schemeClr val="dk1"/>
                </a:solidFill>
                <a:latin typeface="Arial Narrow"/>
                <a:ea typeface="Arial Narrow"/>
                <a:cs typeface="Arial Narrow"/>
                <a:sym typeface="Arial Narrow"/>
              </a:rPr>
              <a:t>Metabólico y malformación:		  3,9%    (12)</a:t>
            </a:r>
            <a:endParaRPr/>
          </a:p>
        </p:txBody>
      </p:sp>
      <p:pic>
        <p:nvPicPr>
          <p:cNvPr id="2018" name="Google Shape;2018;p42"/>
          <p:cNvPicPr preferRelativeResize="0"/>
          <p:nvPr/>
        </p:nvPicPr>
        <p:blipFill rotWithShape="1">
          <a:blip r:embed="rId9">
            <a:alphaModFix/>
          </a:blip>
          <a:srcRect/>
          <a:stretch/>
        </p:blipFill>
        <p:spPr>
          <a:xfrm>
            <a:off x="624299" y="1442030"/>
            <a:ext cx="529058" cy="612280"/>
          </a:xfrm>
          <a:prstGeom prst="rect">
            <a:avLst/>
          </a:prstGeom>
          <a:noFill/>
          <a:ln>
            <a:noFill/>
          </a:ln>
        </p:spPr>
      </p:pic>
      <p:pic>
        <p:nvPicPr>
          <p:cNvPr id="2019" name="Google Shape;2019;p42"/>
          <p:cNvPicPr preferRelativeResize="0"/>
          <p:nvPr/>
        </p:nvPicPr>
        <p:blipFill rotWithShape="1">
          <a:blip r:embed="rId10">
            <a:alphaModFix/>
          </a:blip>
          <a:srcRect/>
          <a:stretch/>
        </p:blipFill>
        <p:spPr>
          <a:xfrm>
            <a:off x="2232298" y="415742"/>
            <a:ext cx="4791411" cy="2357008"/>
          </a:xfrm>
          <a:prstGeom prst="rect">
            <a:avLst/>
          </a:prstGeom>
          <a:noFill/>
          <a:ln>
            <a:noFill/>
          </a:ln>
        </p:spPr>
      </p:pic>
      <p:pic>
        <p:nvPicPr>
          <p:cNvPr id="2020" name="Google Shape;2020;p42"/>
          <p:cNvPicPr preferRelativeResize="0"/>
          <p:nvPr/>
        </p:nvPicPr>
        <p:blipFill rotWithShape="1">
          <a:blip r:embed="rId11">
            <a:alphaModFix/>
          </a:blip>
          <a:srcRect/>
          <a:stretch/>
        </p:blipFill>
        <p:spPr>
          <a:xfrm>
            <a:off x="2878055" y="6009151"/>
            <a:ext cx="3499896" cy="29902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pic>
        <p:nvPicPr>
          <p:cNvPr id="2025" name="Google Shape;2025;p43"/>
          <p:cNvPicPr preferRelativeResize="0"/>
          <p:nvPr/>
        </p:nvPicPr>
        <p:blipFill rotWithShape="1">
          <a:blip r:embed="rId3">
            <a:alphaModFix/>
          </a:blip>
          <a:srcRect l="59057" t="8806" r="25145"/>
          <a:stretch/>
        </p:blipFill>
        <p:spPr>
          <a:xfrm>
            <a:off x="5142203" y="3967526"/>
            <a:ext cx="486249" cy="502665"/>
          </a:xfrm>
          <a:prstGeom prst="rect">
            <a:avLst/>
          </a:prstGeom>
          <a:noFill/>
          <a:ln>
            <a:noFill/>
          </a:ln>
        </p:spPr>
      </p:pic>
      <p:pic>
        <p:nvPicPr>
          <p:cNvPr id="2026" name="Google Shape;2026;p43"/>
          <p:cNvPicPr preferRelativeResize="0"/>
          <p:nvPr/>
        </p:nvPicPr>
        <p:blipFill rotWithShape="1">
          <a:blip r:embed="rId4">
            <a:alphaModFix/>
          </a:blip>
          <a:srcRect/>
          <a:stretch/>
        </p:blipFill>
        <p:spPr>
          <a:xfrm>
            <a:off x="-11287" y="-32726"/>
            <a:ext cx="2192018" cy="2856904"/>
          </a:xfrm>
          <a:prstGeom prst="rect">
            <a:avLst/>
          </a:prstGeom>
          <a:noFill/>
          <a:ln>
            <a:noFill/>
          </a:ln>
        </p:spPr>
      </p:pic>
      <p:pic>
        <p:nvPicPr>
          <p:cNvPr id="2027" name="Google Shape;2027;p43"/>
          <p:cNvPicPr preferRelativeResize="0"/>
          <p:nvPr/>
        </p:nvPicPr>
        <p:blipFill rotWithShape="1">
          <a:blip r:embed="rId5">
            <a:alphaModFix/>
          </a:blip>
          <a:srcRect t="51431"/>
          <a:stretch/>
        </p:blipFill>
        <p:spPr>
          <a:xfrm>
            <a:off x="0" y="2824178"/>
            <a:ext cx="2180731" cy="2724869"/>
          </a:xfrm>
          <a:prstGeom prst="rect">
            <a:avLst/>
          </a:prstGeom>
          <a:noFill/>
          <a:ln>
            <a:noFill/>
          </a:ln>
        </p:spPr>
      </p:pic>
      <p:sp>
        <p:nvSpPr>
          <p:cNvPr id="2028" name="Google Shape;2028;p43"/>
          <p:cNvSpPr txBox="1"/>
          <p:nvPr/>
        </p:nvSpPr>
        <p:spPr>
          <a:xfrm>
            <a:off x="-11287" y="766609"/>
            <a:ext cx="217909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grpSp>
        <p:nvGrpSpPr>
          <p:cNvPr id="2029" name="Google Shape;2029;p43"/>
          <p:cNvGrpSpPr/>
          <p:nvPr/>
        </p:nvGrpSpPr>
        <p:grpSpPr>
          <a:xfrm>
            <a:off x="207161" y="4165896"/>
            <a:ext cx="1892650" cy="488476"/>
            <a:chOff x="2397524" y="3379972"/>
            <a:chExt cx="4508500" cy="904875"/>
          </a:xfrm>
        </p:grpSpPr>
        <p:pic>
          <p:nvPicPr>
            <p:cNvPr id="2030" name="Google Shape;2030;p43"/>
            <p:cNvPicPr preferRelativeResize="0"/>
            <p:nvPr/>
          </p:nvPicPr>
          <p:blipFill rotWithShape="1">
            <a:blip r:embed="rId6">
              <a:alphaModFix/>
            </a:blip>
            <a:srcRect/>
            <a:stretch/>
          </p:blipFill>
          <p:spPr>
            <a:xfrm>
              <a:off x="2397524" y="3379972"/>
              <a:ext cx="4508500" cy="904875"/>
            </a:xfrm>
            <a:prstGeom prst="rect">
              <a:avLst/>
            </a:prstGeom>
            <a:noFill/>
            <a:ln>
              <a:noFill/>
            </a:ln>
          </p:spPr>
        </p:pic>
        <p:sp>
          <p:nvSpPr>
            <p:cNvPr id="2031" name="Google Shape;2031;p43"/>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152</a:t>
              </a:r>
              <a:endParaRPr sz="2000" b="1">
                <a:solidFill>
                  <a:schemeClr val="dk1"/>
                </a:solidFill>
                <a:latin typeface="Arial Narrow"/>
                <a:ea typeface="Arial Narrow"/>
                <a:cs typeface="Arial Narrow"/>
                <a:sym typeface="Arial Narrow"/>
              </a:endParaRPr>
            </a:p>
          </p:txBody>
        </p:sp>
      </p:grpSp>
      <p:sp>
        <p:nvSpPr>
          <p:cNvPr id="2032" name="Google Shape;2032;p43"/>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disminuyo  en un 28%</a:t>
            </a:r>
            <a:endParaRPr sz="1200" b="1">
              <a:solidFill>
                <a:srgbClr val="00B050"/>
              </a:solidFill>
              <a:latin typeface="Arial Narrow"/>
              <a:ea typeface="Arial Narrow"/>
              <a:cs typeface="Arial Narrow"/>
              <a:sym typeface="Arial Narrow"/>
            </a:endParaRPr>
          </a:p>
        </p:txBody>
      </p:sp>
      <p:grpSp>
        <p:nvGrpSpPr>
          <p:cNvPr id="2033" name="Google Shape;2033;p43"/>
          <p:cNvGrpSpPr/>
          <p:nvPr/>
        </p:nvGrpSpPr>
        <p:grpSpPr>
          <a:xfrm>
            <a:off x="2448322" y="74775"/>
            <a:ext cx="3446504" cy="276999"/>
            <a:chOff x="2448322" y="74775"/>
            <a:chExt cx="3446504" cy="276999"/>
          </a:xfrm>
        </p:grpSpPr>
        <p:sp>
          <p:nvSpPr>
            <p:cNvPr id="2034" name="Google Shape;2034;p43"/>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35" name="Google Shape;2035;p43"/>
            <p:cNvCxnSpPr>
              <a:stCxn id="203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36" name="Google Shape;2036;p43"/>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037" name="Google Shape;2037;p4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Pág..43 </a:t>
            </a:r>
            <a:endParaRPr sz="1050" b="1">
              <a:solidFill>
                <a:schemeClr val="dk1"/>
              </a:solidFill>
              <a:latin typeface="Arial Narrow"/>
              <a:ea typeface="Arial Narrow"/>
              <a:cs typeface="Arial Narrow"/>
              <a:sym typeface="Arial Narrow"/>
            </a:endParaRPr>
          </a:p>
        </p:txBody>
      </p:sp>
      <p:sp>
        <p:nvSpPr>
          <p:cNvPr id="2038" name="Google Shape;2038;p43"/>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Gestacional SG</a:t>
            </a:r>
            <a:endParaRPr/>
          </a:p>
        </p:txBody>
      </p:sp>
      <p:pic>
        <p:nvPicPr>
          <p:cNvPr id="2039" name="Google Shape;2039;p43"/>
          <p:cNvPicPr preferRelativeResize="0"/>
          <p:nvPr/>
        </p:nvPicPr>
        <p:blipFill rotWithShape="1">
          <a:blip r:embed="rId7">
            <a:alphaModFix/>
          </a:blip>
          <a:srcRect/>
          <a:stretch/>
        </p:blipFill>
        <p:spPr>
          <a:xfrm>
            <a:off x="2507697" y="3843931"/>
            <a:ext cx="739835" cy="605319"/>
          </a:xfrm>
          <a:prstGeom prst="rect">
            <a:avLst/>
          </a:prstGeom>
          <a:noFill/>
          <a:ln>
            <a:noFill/>
          </a:ln>
        </p:spPr>
      </p:pic>
      <p:grpSp>
        <p:nvGrpSpPr>
          <p:cNvPr id="2040" name="Google Shape;2040;p43"/>
          <p:cNvGrpSpPr/>
          <p:nvPr/>
        </p:nvGrpSpPr>
        <p:grpSpPr>
          <a:xfrm>
            <a:off x="2121823" y="4366965"/>
            <a:ext cx="1475707" cy="1125647"/>
            <a:chOff x="-14122" y="7072716"/>
            <a:chExt cx="1229607" cy="972579"/>
          </a:xfrm>
        </p:grpSpPr>
        <p:sp>
          <p:nvSpPr>
            <p:cNvPr id="2041" name="Google Shape;2041;p43"/>
            <p:cNvSpPr txBox="1"/>
            <p:nvPr/>
          </p:nvSpPr>
          <p:spPr>
            <a:xfrm>
              <a:off x="-14122" y="7072716"/>
              <a:ext cx="1229607" cy="219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Área de residencia</a:t>
              </a:r>
              <a:endParaRPr sz="1050" b="1" u="sng">
                <a:solidFill>
                  <a:schemeClr val="dk1"/>
                </a:solidFill>
                <a:latin typeface="Arial Narrow"/>
                <a:ea typeface="Arial Narrow"/>
                <a:cs typeface="Arial Narrow"/>
                <a:sym typeface="Arial Narrow"/>
              </a:endParaRPr>
            </a:p>
          </p:txBody>
        </p:sp>
        <p:sp>
          <p:nvSpPr>
            <p:cNvPr id="2042" name="Google Shape;2042;p43"/>
            <p:cNvSpPr/>
            <p:nvPr/>
          </p:nvSpPr>
          <p:spPr>
            <a:xfrm>
              <a:off x="137916" y="7295136"/>
              <a:ext cx="980978" cy="750159"/>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98% (149)</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Rural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a:t>
              </a:r>
              <a:endParaRPr sz="1600" b="1">
                <a:solidFill>
                  <a:schemeClr val="dk1"/>
                </a:solidFill>
                <a:latin typeface="Arial Narrow"/>
                <a:ea typeface="Arial Narrow"/>
                <a:cs typeface="Arial Narrow"/>
                <a:sym typeface="Arial Narrow"/>
              </a:endParaRPr>
            </a:p>
          </p:txBody>
        </p:sp>
      </p:grpSp>
      <p:pic>
        <p:nvPicPr>
          <p:cNvPr id="2043" name="Google Shape;2043;p43"/>
          <p:cNvPicPr preferRelativeResize="0"/>
          <p:nvPr/>
        </p:nvPicPr>
        <p:blipFill rotWithShape="1">
          <a:blip r:embed="rId8">
            <a:alphaModFix/>
          </a:blip>
          <a:srcRect/>
          <a:stretch/>
        </p:blipFill>
        <p:spPr>
          <a:xfrm>
            <a:off x="3725404" y="3832056"/>
            <a:ext cx="751217" cy="597908"/>
          </a:xfrm>
          <a:prstGeom prst="rect">
            <a:avLst/>
          </a:prstGeom>
          <a:noFill/>
          <a:ln>
            <a:noFill/>
          </a:ln>
        </p:spPr>
      </p:pic>
      <p:grpSp>
        <p:nvGrpSpPr>
          <p:cNvPr id="2044" name="Google Shape;2044;p43"/>
          <p:cNvGrpSpPr/>
          <p:nvPr/>
        </p:nvGrpSpPr>
        <p:grpSpPr>
          <a:xfrm>
            <a:off x="3411381" y="4348747"/>
            <a:ext cx="1475706" cy="1198268"/>
            <a:chOff x="-14122" y="7072716"/>
            <a:chExt cx="1229607" cy="1428662"/>
          </a:xfrm>
        </p:grpSpPr>
        <p:sp>
          <p:nvSpPr>
            <p:cNvPr id="2045" name="Google Shape;2045;p43"/>
            <p:cNvSpPr txBox="1"/>
            <p:nvPr/>
          </p:nvSpPr>
          <p:spPr>
            <a:xfrm>
              <a:off x="-14122" y="7072716"/>
              <a:ext cx="1229607" cy="3119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Afiliación al SGSS</a:t>
              </a:r>
              <a:endParaRPr sz="1050" b="1" u="sng">
                <a:solidFill>
                  <a:schemeClr val="dk1"/>
                </a:solidFill>
                <a:latin typeface="Arial Narrow"/>
                <a:ea typeface="Arial Narrow"/>
                <a:cs typeface="Arial Narrow"/>
                <a:sym typeface="Arial Narrow"/>
              </a:endParaRPr>
            </a:p>
          </p:txBody>
        </p:sp>
        <p:sp>
          <p:nvSpPr>
            <p:cNvPr id="2046" name="Google Shape;2046;p43"/>
            <p:cNvSpPr/>
            <p:nvPr/>
          </p:nvSpPr>
          <p:spPr>
            <a:xfrm>
              <a:off x="177665" y="7363318"/>
              <a:ext cx="892145" cy="113806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46,1% (70)</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15,1% (23)</a:t>
              </a:r>
              <a:endParaRPr sz="1600" b="1">
                <a:solidFill>
                  <a:schemeClr val="dk1"/>
                </a:solidFill>
                <a:latin typeface="Arial Narrow"/>
                <a:ea typeface="Arial Narrow"/>
                <a:cs typeface="Arial Narrow"/>
                <a:sym typeface="Arial Narrow"/>
              </a:endParaRPr>
            </a:p>
          </p:txBody>
        </p:sp>
      </p:grpSp>
      <p:grpSp>
        <p:nvGrpSpPr>
          <p:cNvPr id="2047" name="Google Shape;2047;p43"/>
          <p:cNvGrpSpPr/>
          <p:nvPr/>
        </p:nvGrpSpPr>
        <p:grpSpPr>
          <a:xfrm>
            <a:off x="4783707" y="4809992"/>
            <a:ext cx="1069524" cy="690771"/>
            <a:chOff x="3744466" y="1160332"/>
            <a:chExt cx="1174540" cy="823587"/>
          </a:xfrm>
        </p:grpSpPr>
        <p:sp>
          <p:nvSpPr>
            <p:cNvPr id="2048" name="Google Shape;2048;p43"/>
            <p:cNvSpPr/>
            <p:nvPr/>
          </p:nvSpPr>
          <p:spPr>
            <a:xfrm>
              <a:off x="3957784" y="1465903"/>
              <a:ext cx="804183" cy="518016"/>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a:t>
              </a:r>
              <a:endParaRPr sz="1600" b="1">
                <a:solidFill>
                  <a:schemeClr val="dk1"/>
                </a:solidFill>
                <a:latin typeface="Arial Narrow"/>
                <a:ea typeface="Arial Narrow"/>
                <a:cs typeface="Arial Narrow"/>
                <a:sym typeface="Arial Narrow"/>
              </a:endParaRPr>
            </a:p>
          </p:txBody>
        </p:sp>
        <p:sp>
          <p:nvSpPr>
            <p:cNvPr id="2049" name="Google Shape;2049;p43"/>
            <p:cNvSpPr/>
            <p:nvPr/>
          </p:nvSpPr>
          <p:spPr>
            <a:xfrm>
              <a:off x="3744466" y="1160332"/>
              <a:ext cx="1174540" cy="3119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u="sng">
                  <a:solidFill>
                    <a:schemeClr val="dk1"/>
                  </a:solidFill>
                  <a:latin typeface="Arial Narrow"/>
                  <a:ea typeface="Arial Narrow"/>
                  <a:cs typeface="Arial Narrow"/>
                  <a:sym typeface="Arial Narrow"/>
                </a:rPr>
                <a:t>Afrocolombiano</a:t>
              </a:r>
              <a:endParaRPr sz="1050" b="1" u="sng">
                <a:solidFill>
                  <a:srgbClr val="000000"/>
                </a:solidFill>
                <a:latin typeface="Arial Narrow"/>
                <a:ea typeface="Arial Narrow"/>
                <a:cs typeface="Arial Narrow"/>
                <a:sym typeface="Arial Narrow"/>
              </a:endParaRPr>
            </a:p>
          </p:txBody>
        </p:sp>
      </p:grpSp>
      <p:sp>
        <p:nvSpPr>
          <p:cNvPr id="2050" name="Google Shape;2050;p43"/>
          <p:cNvSpPr/>
          <p:nvPr/>
        </p:nvSpPr>
        <p:spPr>
          <a:xfrm>
            <a:off x="2199157" y="2522162"/>
            <a:ext cx="5020167"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51" name="Google Shape;2051;p43"/>
          <p:cNvGrpSpPr/>
          <p:nvPr/>
        </p:nvGrpSpPr>
        <p:grpSpPr>
          <a:xfrm>
            <a:off x="2256412" y="2630806"/>
            <a:ext cx="3495056" cy="288137"/>
            <a:chOff x="2448322" y="-863285"/>
            <a:chExt cx="3495056" cy="288137"/>
          </a:xfrm>
        </p:grpSpPr>
        <p:sp>
          <p:nvSpPr>
            <p:cNvPr id="2052" name="Google Shape;2052;p43"/>
            <p:cNvSpPr/>
            <p:nvPr/>
          </p:nvSpPr>
          <p:spPr>
            <a:xfrm>
              <a:off x="2448322" y="-836758"/>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53" name="Google Shape;2053;p43"/>
            <p:cNvCxnSpPr>
              <a:stCxn id="2052" idx="6"/>
            </p:cNvCxnSpPr>
            <p:nvPr/>
          </p:nvCxnSpPr>
          <p:spPr>
            <a:xfrm>
              <a:off x="2736354" y="-705953"/>
              <a:ext cx="648000" cy="0"/>
            </a:xfrm>
            <a:prstGeom prst="straightConnector1">
              <a:avLst/>
            </a:prstGeom>
            <a:noFill/>
            <a:ln w="28575" cap="flat" cmpd="sng">
              <a:solidFill>
                <a:srgbClr val="C00000"/>
              </a:solidFill>
              <a:prstDash val="solid"/>
              <a:round/>
              <a:headEnd type="none" w="sm" len="sm"/>
              <a:tailEnd type="none" w="sm" len="sm"/>
            </a:ln>
          </p:spPr>
        </p:cxnSp>
        <p:sp>
          <p:nvSpPr>
            <p:cNvPr id="2054" name="Google Shape;2054;p43"/>
            <p:cNvSpPr txBox="1"/>
            <p:nvPr/>
          </p:nvSpPr>
          <p:spPr>
            <a:xfrm>
              <a:off x="3351090" y="-86328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055" name="Google Shape;2055;p43"/>
          <p:cNvGrpSpPr/>
          <p:nvPr/>
        </p:nvGrpSpPr>
        <p:grpSpPr>
          <a:xfrm>
            <a:off x="6143346" y="4809992"/>
            <a:ext cx="818862" cy="698112"/>
            <a:chOff x="2507826" y="3203848"/>
            <a:chExt cx="874090" cy="698112"/>
          </a:xfrm>
        </p:grpSpPr>
        <p:sp>
          <p:nvSpPr>
            <p:cNvPr id="2056" name="Google Shape;2056;p43"/>
            <p:cNvSpPr/>
            <p:nvPr/>
          </p:nvSpPr>
          <p:spPr>
            <a:xfrm>
              <a:off x="2507826" y="3472120"/>
              <a:ext cx="874090" cy="4298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22,4%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(34)</a:t>
              </a:r>
              <a:endParaRPr sz="1400" b="1">
                <a:solidFill>
                  <a:schemeClr val="dk1"/>
                </a:solidFill>
                <a:latin typeface="Arial Narrow"/>
                <a:ea typeface="Arial Narrow"/>
                <a:cs typeface="Arial Narrow"/>
                <a:sym typeface="Arial Narrow"/>
              </a:endParaRPr>
            </a:p>
          </p:txBody>
        </p:sp>
        <p:sp>
          <p:nvSpPr>
            <p:cNvPr id="2057" name="Google Shape;2057;p43"/>
            <p:cNvSpPr/>
            <p:nvPr/>
          </p:nvSpPr>
          <p:spPr>
            <a:xfrm>
              <a:off x="2595947" y="3203848"/>
              <a:ext cx="665567"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u="sng">
                  <a:solidFill>
                    <a:schemeClr val="dk1"/>
                  </a:solidFill>
                  <a:latin typeface="Arial Narrow"/>
                  <a:ea typeface="Arial Narrow"/>
                  <a:cs typeface="Arial Narrow"/>
                  <a:sym typeface="Arial Narrow"/>
                </a:rPr>
                <a:t>Migrante</a:t>
              </a:r>
              <a:endParaRPr sz="1100" b="1" u="sng">
                <a:solidFill>
                  <a:srgbClr val="000000"/>
                </a:solidFill>
                <a:latin typeface="Arial Narrow"/>
                <a:ea typeface="Arial Narrow"/>
                <a:cs typeface="Arial Narrow"/>
                <a:sym typeface="Arial Narrow"/>
              </a:endParaRPr>
            </a:p>
          </p:txBody>
        </p:sp>
      </p:grpSp>
      <p:pic>
        <p:nvPicPr>
          <p:cNvPr id="2058" name="Google Shape;2058;p43"/>
          <p:cNvPicPr preferRelativeResize="0"/>
          <p:nvPr/>
        </p:nvPicPr>
        <p:blipFill rotWithShape="1">
          <a:blip r:embed="rId9">
            <a:alphaModFix/>
          </a:blip>
          <a:srcRect/>
          <a:stretch/>
        </p:blipFill>
        <p:spPr>
          <a:xfrm>
            <a:off x="6330464" y="4028193"/>
            <a:ext cx="414384" cy="478515"/>
          </a:xfrm>
          <a:prstGeom prst="rect">
            <a:avLst/>
          </a:prstGeom>
          <a:noFill/>
          <a:ln>
            <a:noFill/>
          </a:ln>
        </p:spPr>
      </p:pic>
      <p:sp>
        <p:nvSpPr>
          <p:cNvPr id="2059" name="Google Shape;2059;p43"/>
          <p:cNvSpPr txBox="1"/>
          <p:nvPr/>
        </p:nvSpPr>
        <p:spPr>
          <a:xfrm>
            <a:off x="3046648" y="3083410"/>
            <a:ext cx="3287128"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Prevalencia de sífilis gestacional: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21,1 por mil n.v. mas mortinatos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(151 casos por 7080 n.v. y 70 mortinatos</a:t>
            </a:r>
            <a:r>
              <a:rPr lang="es-ES" sz="1100" b="1">
                <a:solidFill>
                  <a:schemeClr val="dk1"/>
                </a:solidFill>
                <a:latin typeface="Arial Narrow"/>
                <a:ea typeface="Arial Narrow"/>
                <a:cs typeface="Arial Narrow"/>
                <a:sym typeface="Arial Narrow"/>
              </a:rPr>
              <a:t>) </a:t>
            </a:r>
            <a:endParaRPr sz="1100" b="1">
              <a:solidFill>
                <a:schemeClr val="dk1"/>
              </a:solidFill>
              <a:latin typeface="Arial Narrow"/>
              <a:ea typeface="Arial Narrow"/>
              <a:cs typeface="Arial Narrow"/>
              <a:sym typeface="Arial Narrow"/>
            </a:endParaRPr>
          </a:p>
        </p:txBody>
      </p:sp>
      <p:pic>
        <p:nvPicPr>
          <p:cNvPr id="2060" name="Google Shape;2060;p43"/>
          <p:cNvPicPr preferRelativeResize="0"/>
          <p:nvPr/>
        </p:nvPicPr>
        <p:blipFill rotWithShape="1">
          <a:blip r:embed="rId10">
            <a:alphaModFix/>
          </a:blip>
          <a:srcRect/>
          <a:stretch/>
        </p:blipFill>
        <p:spPr>
          <a:xfrm>
            <a:off x="2404940" y="374869"/>
            <a:ext cx="4288302" cy="2108808"/>
          </a:xfrm>
          <a:prstGeom prst="rect">
            <a:avLst/>
          </a:prstGeom>
          <a:noFill/>
          <a:ln>
            <a:noFill/>
          </a:ln>
        </p:spPr>
      </p:pic>
      <p:pic>
        <p:nvPicPr>
          <p:cNvPr id="2061" name="Google Shape;2061;p43"/>
          <p:cNvPicPr preferRelativeResize="0"/>
          <p:nvPr/>
        </p:nvPicPr>
        <p:blipFill rotWithShape="1">
          <a:blip r:embed="rId11">
            <a:alphaModFix/>
          </a:blip>
          <a:srcRect/>
          <a:stretch/>
        </p:blipFill>
        <p:spPr>
          <a:xfrm>
            <a:off x="62132" y="5613052"/>
            <a:ext cx="3721805" cy="3493728"/>
          </a:xfrm>
          <a:prstGeom prst="rect">
            <a:avLst/>
          </a:prstGeom>
          <a:noFill/>
          <a:ln>
            <a:noFill/>
          </a:ln>
        </p:spPr>
      </p:pic>
      <p:pic>
        <p:nvPicPr>
          <p:cNvPr id="2062" name="Google Shape;2062;p43"/>
          <p:cNvPicPr preferRelativeResize="0"/>
          <p:nvPr/>
        </p:nvPicPr>
        <p:blipFill rotWithShape="1">
          <a:blip r:embed="rId12">
            <a:alphaModFix/>
          </a:blip>
          <a:srcRect/>
          <a:stretch/>
        </p:blipFill>
        <p:spPr>
          <a:xfrm>
            <a:off x="3866001" y="6290482"/>
            <a:ext cx="3270782" cy="10749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44"/>
          <p:cNvPicPr preferRelativeResize="0"/>
          <p:nvPr/>
        </p:nvPicPr>
        <p:blipFill rotWithShape="1">
          <a:blip r:embed="rId3">
            <a:alphaModFix/>
          </a:blip>
          <a:srcRect/>
          <a:stretch/>
        </p:blipFill>
        <p:spPr>
          <a:xfrm>
            <a:off x="-15289" y="-29810"/>
            <a:ext cx="2183097" cy="2853988"/>
          </a:xfrm>
          <a:prstGeom prst="rect">
            <a:avLst/>
          </a:prstGeom>
          <a:noFill/>
          <a:ln>
            <a:noFill/>
          </a:ln>
        </p:spPr>
      </p:pic>
      <p:pic>
        <p:nvPicPr>
          <p:cNvPr id="2068" name="Google Shape;2068;p44"/>
          <p:cNvPicPr preferRelativeResize="0"/>
          <p:nvPr/>
        </p:nvPicPr>
        <p:blipFill rotWithShape="1">
          <a:blip r:embed="rId4">
            <a:alphaModFix/>
          </a:blip>
          <a:srcRect t="51431"/>
          <a:stretch/>
        </p:blipFill>
        <p:spPr>
          <a:xfrm>
            <a:off x="0" y="2824178"/>
            <a:ext cx="2180731" cy="2724869"/>
          </a:xfrm>
          <a:prstGeom prst="rect">
            <a:avLst/>
          </a:prstGeom>
          <a:noFill/>
          <a:ln>
            <a:noFill/>
          </a:ln>
        </p:spPr>
      </p:pic>
      <p:sp>
        <p:nvSpPr>
          <p:cNvPr id="2069" name="Google Shape;2069;p44"/>
          <p:cNvSpPr txBox="1"/>
          <p:nvPr/>
        </p:nvSpPr>
        <p:spPr>
          <a:xfrm>
            <a:off x="-15289" y="766609"/>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grpSp>
        <p:nvGrpSpPr>
          <p:cNvPr id="2070" name="Google Shape;2070;p44"/>
          <p:cNvGrpSpPr/>
          <p:nvPr/>
        </p:nvGrpSpPr>
        <p:grpSpPr>
          <a:xfrm>
            <a:off x="179214" y="4211960"/>
            <a:ext cx="1892650" cy="488476"/>
            <a:chOff x="2397524" y="3379972"/>
            <a:chExt cx="4508500" cy="904875"/>
          </a:xfrm>
        </p:grpSpPr>
        <p:pic>
          <p:nvPicPr>
            <p:cNvPr id="2071" name="Google Shape;2071;p44"/>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072" name="Google Shape;2072;p44"/>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21</a:t>
              </a:r>
              <a:endParaRPr sz="2000" b="1">
                <a:solidFill>
                  <a:schemeClr val="dk1"/>
                </a:solidFill>
                <a:latin typeface="Arial Narrow"/>
                <a:ea typeface="Arial Narrow"/>
                <a:cs typeface="Arial Narrow"/>
                <a:sym typeface="Arial Narrow"/>
              </a:endParaRPr>
            </a:p>
          </p:txBody>
        </p:sp>
      </p:grpSp>
      <p:sp>
        <p:nvSpPr>
          <p:cNvPr id="2073" name="Google Shape;2073;p44"/>
          <p:cNvSpPr txBox="1"/>
          <p:nvPr/>
        </p:nvSpPr>
        <p:spPr>
          <a:xfrm>
            <a:off x="0" y="4716016"/>
            <a:ext cx="218073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a:t>
            </a:r>
            <a:r>
              <a:rPr lang="es-ES" sz="1200" b="1">
                <a:solidFill>
                  <a:srgbClr val="FF0000"/>
                </a:solidFill>
                <a:latin typeface="Arial Narrow"/>
                <a:ea typeface="Arial Narrow"/>
                <a:cs typeface="Arial Narrow"/>
                <a:sym typeface="Arial Narrow"/>
              </a:rPr>
              <a:t> </a:t>
            </a:r>
            <a:r>
              <a:rPr lang="es-ES" sz="1200" b="1">
                <a:solidFill>
                  <a:srgbClr val="00B050"/>
                </a:solidFill>
                <a:latin typeface="Arial Narrow"/>
                <a:ea typeface="Arial Narrow"/>
                <a:cs typeface="Arial Narrow"/>
                <a:sym typeface="Arial Narrow"/>
              </a:rPr>
              <a:t>disminución del 30%</a:t>
            </a:r>
            <a:endParaRPr sz="1200" b="1">
              <a:solidFill>
                <a:srgbClr val="00B050"/>
              </a:solidFill>
              <a:latin typeface="Arial Narrow"/>
              <a:ea typeface="Arial Narrow"/>
              <a:cs typeface="Arial Narrow"/>
              <a:sym typeface="Arial Narrow"/>
            </a:endParaRPr>
          </a:p>
        </p:txBody>
      </p:sp>
      <p:grpSp>
        <p:nvGrpSpPr>
          <p:cNvPr id="2074" name="Google Shape;2074;p44"/>
          <p:cNvGrpSpPr/>
          <p:nvPr/>
        </p:nvGrpSpPr>
        <p:grpSpPr>
          <a:xfrm>
            <a:off x="2448322" y="35496"/>
            <a:ext cx="3446504" cy="316278"/>
            <a:chOff x="2448322" y="35496"/>
            <a:chExt cx="3446504" cy="316278"/>
          </a:xfrm>
        </p:grpSpPr>
        <p:sp>
          <p:nvSpPr>
            <p:cNvPr id="2075" name="Google Shape;2075;p44"/>
            <p:cNvSpPr/>
            <p:nvPr/>
          </p:nvSpPr>
          <p:spPr>
            <a:xfrm>
              <a:off x="2448322" y="35496"/>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76" name="Google Shape;2076;p44"/>
            <p:cNvCxnSpPr>
              <a:stCxn id="2075" idx="6"/>
            </p:cNvCxnSpPr>
            <p:nvPr/>
          </p:nvCxnSpPr>
          <p:spPr>
            <a:xfrm>
              <a:off x="2736354" y="166301"/>
              <a:ext cx="648000" cy="0"/>
            </a:xfrm>
            <a:prstGeom prst="straightConnector1">
              <a:avLst/>
            </a:prstGeom>
            <a:noFill/>
            <a:ln w="28575" cap="flat" cmpd="sng">
              <a:solidFill>
                <a:srgbClr val="C00000"/>
              </a:solidFill>
              <a:prstDash val="solid"/>
              <a:round/>
              <a:headEnd type="none" w="sm" len="sm"/>
              <a:tailEnd type="none" w="sm" len="sm"/>
            </a:ln>
          </p:spPr>
        </p:cxnSp>
        <p:sp>
          <p:nvSpPr>
            <p:cNvPr id="2077" name="Google Shape;2077;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078" name="Google Shape;2078;p44"/>
          <p:cNvSpPr/>
          <p:nvPr/>
        </p:nvSpPr>
        <p:spPr>
          <a:xfrm>
            <a:off x="-19798" y="607310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79" name="Google Shape;2079;p44"/>
          <p:cNvGrpSpPr/>
          <p:nvPr/>
        </p:nvGrpSpPr>
        <p:grpSpPr>
          <a:xfrm>
            <a:off x="159474" y="6128328"/>
            <a:ext cx="3446504" cy="276999"/>
            <a:chOff x="2448322" y="74775"/>
            <a:chExt cx="3446504" cy="276999"/>
          </a:xfrm>
        </p:grpSpPr>
        <p:sp>
          <p:nvSpPr>
            <p:cNvPr id="2080" name="Google Shape;2080;p44"/>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081" name="Google Shape;2081;p44"/>
            <p:cNvCxnSpPr>
              <a:stCxn id="208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082" name="Google Shape;2082;p44"/>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sp>
        <p:nvSpPr>
          <p:cNvPr id="2083" name="Google Shape;2083;p4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44</a:t>
            </a:r>
            <a:endParaRPr sz="1050" b="1">
              <a:solidFill>
                <a:schemeClr val="dk1"/>
              </a:solidFill>
              <a:latin typeface="Arial Narrow"/>
              <a:ea typeface="Arial Narrow"/>
              <a:cs typeface="Arial Narrow"/>
              <a:sym typeface="Arial Narrow"/>
            </a:endParaRPr>
          </a:p>
        </p:txBody>
      </p:sp>
      <p:sp>
        <p:nvSpPr>
          <p:cNvPr id="2084" name="Google Shape;2084;p44"/>
          <p:cNvSpPr txBox="1">
            <a:spLocks noGrp="1"/>
          </p:cNvSpPr>
          <p:nvPr>
            <p:ph type="ctrTitle"/>
          </p:nvPr>
        </p:nvSpPr>
        <p:spPr>
          <a:xfrm>
            <a:off x="-29713" y="101346"/>
            <a:ext cx="2208885" cy="707886"/>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Sífilis Congénita  SC</a:t>
            </a:r>
            <a:endParaRPr/>
          </a:p>
        </p:txBody>
      </p:sp>
      <p:grpSp>
        <p:nvGrpSpPr>
          <p:cNvPr id="2085" name="Google Shape;2085;p44"/>
          <p:cNvGrpSpPr/>
          <p:nvPr/>
        </p:nvGrpSpPr>
        <p:grpSpPr>
          <a:xfrm>
            <a:off x="116195" y="6647989"/>
            <a:ext cx="1720560" cy="984780"/>
            <a:chOff x="-36884" y="6965837"/>
            <a:chExt cx="1305446" cy="984780"/>
          </a:xfrm>
        </p:grpSpPr>
        <p:sp>
          <p:nvSpPr>
            <p:cNvPr id="2086" name="Google Shape;2086;p44"/>
            <p:cNvSpPr txBox="1"/>
            <p:nvPr/>
          </p:nvSpPr>
          <p:spPr>
            <a:xfrm>
              <a:off x="-34820" y="69658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087" name="Google Shape;2087;p44"/>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088" name="Google Shape;2088;p44"/>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21 casos</a:t>
              </a:r>
              <a:endParaRPr sz="1200" b="1">
                <a:solidFill>
                  <a:schemeClr val="dk1"/>
                </a:solidFill>
                <a:latin typeface="Arial Narrow"/>
                <a:ea typeface="Arial Narrow"/>
                <a:cs typeface="Arial Narrow"/>
                <a:sym typeface="Arial Narrow"/>
              </a:endParaRPr>
            </a:p>
          </p:txBody>
        </p:sp>
      </p:grpSp>
      <p:pic>
        <p:nvPicPr>
          <p:cNvPr id="2089" name="Google Shape;2089;p44"/>
          <p:cNvPicPr preferRelativeResize="0"/>
          <p:nvPr/>
        </p:nvPicPr>
        <p:blipFill rotWithShape="1">
          <a:blip r:embed="rId6">
            <a:alphaModFix/>
          </a:blip>
          <a:srcRect/>
          <a:stretch/>
        </p:blipFill>
        <p:spPr>
          <a:xfrm>
            <a:off x="2834634" y="7516725"/>
            <a:ext cx="933450" cy="742950"/>
          </a:xfrm>
          <a:prstGeom prst="rect">
            <a:avLst/>
          </a:prstGeom>
          <a:noFill/>
          <a:ln>
            <a:noFill/>
          </a:ln>
        </p:spPr>
      </p:pic>
      <p:grpSp>
        <p:nvGrpSpPr>
          <p:cNvPr id="2090" name="Google Shape;2090;p44"/>
          <p:cNvGrpSpPr/>
          <p:nvPr/>
        </p:nvGrpSpPr>
        <p:grpSpPr>
          <a:xfrm>
            <a:off x="2429055" y="8195241"/>
            <a:ext cx="1761059" cy="755977"/>
            <a:chOff x="-103304" y="7072716"/>
            <a:chExt cx="1336174" cy="755977"/>
          </a:xfrm>
        </p:grpSpPr>
        <p:sp>
          <p:nvSpPr>
            <p:cNvPr id="2091" name="Google Shape;2091;p44"/>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092" name="Google Shape;2092;p44"/>
            <p:cNvSpPr/>
            <p:nvPr/>
          </p:nvSpPr>
          <p:spPr>
            <a:xfrm>
              <a:off x="-103304" y="7363321"/>
              <a:ext cx="1336174" cy="465372"/>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Subsidiado 66,7% - 14</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9,5% - 2</a:t>
              </a:r>
              <a:endParaRPr sz="1600" b="1">
                <a:solidFill>
                  <a:schemeClr val="dk1"/>
                </a:solidFill>
                <a:latin typeface="Arial Narrow"/>
                <a:ea typeface="Arial Narrow"/>
                <a:cs typeface="Arial Narrow"/>
                <a:sym typeface="Arial Narrow"/>
              </a:endParaRPr>
            </a:p>
          </p:txBody>
        </p:sp>
      </p:grpSp>
      <p:grpSp>
        <p:nvGrpSpPr>
          <p:cNvPr id="2093" name="Google Shape;2093;p44"/>
          <p:cNvGrpSpPr/>
          <p:nvPr/>
        </p:nvGrpSpPr>
        <p:grpSpPr>
          <a:xfrm>
            <a:off x="312062" y="7596336"/>
            <a:ext cx="911150" cy="1573268"/>
            <a:chOff x="1008590" y="553075"/>
            <a:chExt cx="911150" cy="1573268"/>
          </a:xfrm>
        </p:grpSpPr>
        <p:pic>
          <p:nvPicPr>
            <p:cNvPr id="2094" name="Google Shape;2094;p44"/>
            <p:cNvPicPr preferRelativeResize="0"/>
            <p:nvPr/>
          </p:nvPicPr>
          <p:blipFill rotWithShape="1">
            <a:blip r:embed="rId7">
              <a:alphaModFix/>
            </a:blip>
            <a:srcRect t="10614" r="84474"/>
            <a:stretch/>
          </p:blipFill>
          <p:spPr>
            <a:xfrm>
              <a:off x="1131620" y="553075"/>
              <a:ext cx="737696" cy="720656"/>
            </a:xfrm>
            <a:prstGeom prst="rect">
              <a:avLst/>
            </a:prstGeom>
            <a:noFill/>
            <a:ln>
              <a:noFill/>
            </a:ln>
          </p:spPr>
        </p:pic>
        <p:sp>
          <p:nvSpPr>
            <p:cNvPr id="2095" name="Google Shape;2095;p44"/>
            <p:cNvSpPr/>
            <p:nvPr/>
          </p:nvSpPr>
          <p:spPr>
            <a:xfrm>
              <a:off x="1008590" y="1520368"/>
              <a:ext cx="911150"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80%</a:t>
              </a:r>
              <a:endParaRPr sz="1600" b="1">
                <a:solidFill>
                  <a:schemeClr val="dk1"/>
                </a:solidFill>
                <a:latin typeface="Arial Narrow"/>
                <a:ea typeface="Arial Narrow"/>
                <a:cs typeface="Arial Narrow"/>
                <a:sym typeface="Arial Narrow"/>
              </a:endParaRPr>
            </a:p>
          </p:txBody>
        </p:sp>
        <p:sp>
          <p:nvSpPr>
            <p:cNvPr id="2096" name="Google Shape;2096;p44"/>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097" name="Google Shape;2097;p44"/>
            <p:cNvSpPr/>
            <p:nvPr/>
          </p:nvSpPr>
          <p:spPr>
            <a:xfrm>
              <a:off x="1141927" y="1849344"/>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grpSp>
      <p:grpSp>
        <p:nvGrpSpPr>
          <p:cNvPr id="2098" name="Google Shape;2098;p44"/>
          <p:cNvGrpSpPr/>
          <p:nvPr/>
        </p:nvGrpSpPr>
        <p:grpSpPr>
          <a:xfrm>
            <a:off x="1431777" y="7606216"/>
            <a:ext cx="901898" cy="1563388"/>
            <a:chOff x="1512218" y="7507641"/>
            <a:chExt cx="901898" cy="1563388"/>
          </a:xfrm>
        </p:grpSpPr>
        <p:sp>
          <p:nvSpPr>
            <p:cNvPr id="2099" name="Google Shape;2099;p44"/>
            <p:cNvSpPr/>
            <p:nvPr/>
          </p:nvSpPr>
          <p:spPr>
            <a:xfrm>
              <a:off x="1512218" y="8461286"/>
              <a:ext cx="90189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28,6%</a:t>
              </a:r>
              <a:endParaRPr sz="1600" b="1">
                <a:solidFill>
                  <a:schemeClr val="dk1"/>
                </a:solidFill>
                <a:latin typeface="Arial Narrow"/>
                <a:ea typeface="Arial Narrow"/>
                <a:cs typeface="Arial Narrow"/>
                <a:sym typeface="Arial Narrow"/>
              </a:endParaRPr>
            </a:p>
          </p:txBody>
        </p:sp>
        <p:sp>
          <p:nvSpPr>
            <p:cNvPr id="2100" name="Google Shape;2100;p44"/>
            <p:cNvSpPr/>
            <p:nvPr/>
          </p:nvSpPr>
          <p:spPr>
            <a:xfrm>
              <a:off x="1595331" y="8187986"/>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101" name="Google Shape;2101;p44"/>
            <p:cNvSpPr/>
            <p:nvPr/>
          </p:nvSpPr>
          <p:spPr>
            <a:xfrm>
              <a:off x="1592659" y="8794030"/>
              <a:ext cx="6142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6casos</a:t>
              </a:r>
              <a:endParaRPr sz="1200">
                <a:solidFill>
                  <a:schemeClr val="dk1"/>
                </a:solidFill>
                <a:latin typeface="Calibri"/>
                <a:ea typeface="Calibri"/>
                <a:cs typeface="Calibri"/>
                <a:sym typeface="Calibri"/>
              </a:endParaRPr>
            </a:p>
          </p:txBody>
        </p:sp>
        <p:pic>
          <p:nvPicPr>
            <p:cNvPr id="2102" name="Google Shape;2102;p44"/>
            <p:cNvPicPr preferRelativeResize="0"/>
            <p:nvPr/>
          </p:nvPicPr>
          <p:blipFill rotWithShape="1">
            <a:blip r:embed="rId7">
              <a:alphaModFix/>
            </a:blip>
            <a:srcRect l="29313" t="7366" r="56038"/>
            <a:stretch/>
          </p:blipFill>
          <p:spPr>
            <a:xfrm>
              <a:off x="1584226" y="7507641"/>
              <a:ext cx="696035" cy="748294"/>
            </a:xfrm>
            <a:prstGeom prst="rect">
              <a:avLst/>
            </a:prstGeom>
            <a:noFill/>
            <a:ln>
              <a:noFill/>
            </a:ln>
          </p:spPr>
        </p:pic>
      </p:grpSp>
      <p:grpSp>
        <p:nvGrpSpPr>
          <p:cNvPr id="2103" name="Google Shape;2103;p44"/>
          <p:cNvGrpSpPr/>
          <p:nvPr/>
        </p:nvGrpSpPr>
        <p:grpSpPr>
          <a:xfrm>
            <a:off x="1994950" y="6656658"/>
            <a:ext cx="1651450" cy="837611"/>
            <a:chOff x="-1330354" y="2862231"/>
            <a:chExt cx="1651450" cy="837611"/>
          </a:xfrm>
        </p:grpSpPr>
        <p:sp>
          <p:nvSpPr>
            <p:cNvPr id="2104" name="Google Shape;2104;p44"/>
            <p:cNvSpPr/>
            <p:nvPr/>
          </p:nvSpPr>
          <p:spPr>
            <a:xfrm>
              <a:off x="-1138856" y="3339802"/>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105" name="Google Shape;2105;p44"/>
            <p:cNvSpPr/>
            <p:nvPr/>
          </p:nvSpPr>
          <p:spPr>
            <a:xfrm>
              <a:off x="-1330354" y="2862231"/>
              <a:ext cx="112723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Madre migrante</a:t>
              </a:r>
              <a:endParaRPr sz="1200" b="1" u="sng">
                <a:solidFill>
                  <a:srgbClr val="000000"/>
                </a:solidFill>
                <a:latin typeface="Arial Narrow"/>
                <a:ea typeface="Arial Narrow"/>
                <a:cs typeface="Arial Narrow"/>
                <a:sym typeface="Arial Narrow"/>
              </a:endParaRPr>
            </a:p>
          </p:txBody>
        </p:sp>
        <p:sp>
          <p:nvSpPr>
            <p:cNvPr id="2106" name="Google Shape;2106;p44"/>
            <p:cNvSpPr/>
            <p:nvPr/>
          </p:nvSpPr>
          <p:spPr>
            <a:xfrm>
              <a:off x="-328441" y="3390626"/>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sp>
        <p:nvSpPr>
          <p:cNvPr id="2107" name="Google Shape;2107;p44"/>
          <p:cNvSpPr txBox="1"/>
          <p:nvPr/>
        </p:nvSpPr>
        <p:spPr>
          <a:xfrm>
            <a:off x="4410150" y="7042408"/>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Tasa de incidencia </a:t>
            </a:r>
            <a:endParaRPr sz="1050" b="1">
              <a:solidFill>
                <a:schemeClr val="dk1"/>
              </a:solidFill>
              <a:latin typeface="Arial Narrow"/>
              <a:ea typeface="Arial Narrow"/>
              <a:cs typeface="Arial Narrow"/>
              <a:sym typeface="Arial Narrow"/>
            </a:endParaRPr>
          </a:p>
        </p:txBody>
      </p:sp>
      <p:sp>
        <p:nvSpPr>
          <p:cNvPr id="2108" name="Google Shape;2108;p44"/>
          <p:cNvSpPr txBox="1"/>
          <p:nvPr/>
        </p:nvSpPr>
        <p:spPr>
          <a:xfrm>
            <a:off x="3716857" y="7296324"/>
            <a:ext cx="3541355"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2,5 casos por mil nacidos vivos más mortinatos</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endParaRPr sz="1100" b="1">
              <a:solidFill>
                <a:srgbClr val="C00000"/>
              </a:solidFill>
              <a:latin typeface="Arial Narrow"/>
              <a:ea typeface="Arial Narrow"/>
              <a:cs typeface="Arial Narrow"/>
              <a:sym typeface="Arial Narrow"/>
            </a:endParaRPr>
          </a:p>
        </p:txBody>
      </p:sp>
      <p:cxnSp>
        <p:nvCxnSpPr>
          <p:cNvPr id="2109" name="Google Shape;2109;p44"/>
          <p:cNvCxnSpPr/>
          <p:nvPr/>
        </p:nvCxnSpPr>
        <p:spPr>
          <a:xfrm rot="10800000">
            <a:off x="4398013" y="7980363"/>
            <a:ext cx="2154764" cy="0"/>
          </a:xfrm>
          <a:prstGeom prst="straightConnector1">
            <a:avLst/>
          </a:prstGeom>
          <a:noFill/>
          <a:ln w="9525" cap="flat" cmpd="sng">
            <a:solidFill>
              <a:srgbClr val="002060"/>
            </a:solidFill>
            <a:prstDash val="solid"/>
            <a:round/>
            <a:headEnd type="none" w="sm" len="sm"/>
            <a:tailEnd type="oval" w="med" len="med"/>
          </a:ln>
        </p:spPr>
      </p:cxnSp>
      <p:sp>
        <p:nvSpPr>
          <p:cNvPr id="2110" name="Google Shape;2110;p44"/>
          <p:cNvSpPr txBox="1"/>
          <p:nvPr/>
        </p:nvSpPr>
        <p:spPr>
          <a:xfrm>
            <a:off x="4366927" y="8199151"/>
            <a:ext cx="224121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Cumplen con la definición de caso </a:t>
            </a:r>
            <a:endParaRPr/>
          </a:p>
        </p:txBody>
      </p:sp>
      <p:sp>
        <p:nvSpPr>
          <p:cNvPr id="2111" name="Google Shape;2111;p44"/>
          <p:cNvSpPr txBox="1"/>
          <p:nvPr/>
        </p:nvSpPr>
        <p:spPr>
          <a:xfrm>
            <a:off x="4236106" y="8480677"/>
            <a:ext cx="30294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En el primer período epimiológico se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analizaron once (11) casos; nueve (9) cumplen </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con la definición.</a:t>
            </a:r>
            <a:endParaRPr/>
          </a:p>
        </p:txBody>
      </p:sp>
      <p:cxnSp>
        <p:nvCxnSpPr>
          <p:cNvPr id="2112" name="Google Shape;2112;p44"/>
          <p:cNvCxnSpPr/>
          <p:nvPr/>
        </p:nvCxnSpPr>
        <p:spPr>
          <a:xfrm rot="10800000">
            <a:off x="2834634" y="2824178"/>
            <a:ext cx="2154764" cy="0"/>
          </a:xfrm>
          <a:prstGeom prst="straightConnector1">
            <a:avLst/>
          </a:prstGeom>
          <a:noFill/>
          <a:ln w="9525" cap="flat" cmpd="sng">
            <a:solidFill>
              <a:srgbClr val="002060"/>
            </a:solidFill>
            <a:prstDash val="solid"/>
            <a:round/>
            <a:headEnd type="none" w="sm" len="sm"/>
            <a:tailEnd type="oval" w="med" len="med"/>
          </a:ln>
        </p:spPr>
      </p:cxnSp>
      <p:cxnSp>
        <p:nvCxnSpPr>
          <p:cNvPr id="2113" name="Google Shape;2113;p44"/>
          <p:cNvCxnSpPr/>
          <p:nvPr/>
        </p:nvCxnSpPr>
        <p:spPr>
          <a:xfrm rot="10800000">
            <a:off x="4410150" y="6907535"/>
            <a:ext cx="2154764" cy="0"/>
          </a:xfrm>
          <a:prstGeom prst="straightConnector1">
            <a:avLst/>
          </a:prstGeom>
          <a:noFill/>
          <a:ln w="9525" cap="flat" cmpd="sng">
            <a:solidFill>
              <a:srgbClr val="002060"/>
            </a:solidFill>
            <a:prstDash val="solid"/>
            <a:round/>
            <a:headEnd type="none" w="sm" len="sm"/>
            <a:tailEnd type="oval" w="med" len="med"/>
          </a:ln>
        </p:spPr>
      </p:cxnSp>
      <p:pic>
        <p:nvPicPr>
          <p:cNvPr id="2114" name="Google Shape;2114;p44"/>
          <p:cNvPicPr preferRelativeResize="0"/>
          <p:nvPr/>
        </p:nvPicPr>
        <p:blipFill rotWithShape="1">
          <a:blip r:embed="rId8">
            <a:alphaModFix/>
          </a:blip>
          <a:srcRect/>
          <a:stretch/>
        </p:blipFill>
        <p:spPr>
          <a:xfrm>
            <a:off x="2153025" y="371500"/>
            <a:ext cx="4870328" cy="2417441"/>
          </a:xfrm>
          <a:prstGeom prst="rect">
            <a:avLst/>
          </a:prstGeom>
          <a:noFill/>
          <a:ln>
            <a:noFill/>
          </a:ln>
        </p:spPr>
      </p:pic>
      <p:pic>
        <p:nvPicPr>
          <p:cNvPr id="2115" name="Google Shape;2115;p44"/>
          <p:cNvPicPr preferRelativeResize="0"/>
          <p:nvPr/>
        </p:nvPicPr>
        <p:blipFill rotWithShape="1">
          <a:blip r:embed="rId9">
            <a:alphaModFix/>
          </a:blip>
          <a:srcRect/>
          <a:stretch/>
        </p:blipFill>
        <p:spPr>
          <a:xfrm>
            <a:off x="2278998" y="2860334"/>
            <a:ext cx="4484774" cy="300403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2120" name="Google Shape;2120;p45"/>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121" name="Google Shape;2121;p45"/>
          <p:cNvGrpSpPr/>
          <p:nvPr/>
        </p:nvGrpSpPr>
        <p:grpSpPr>
          <a:xfrm>
            <a:off x="179214" y="4211960"/>
            <a:ext cx="1892650" cy="488476"/>
            <a:chOff x="2397524" y="3379972"/>
            <a:chExt cx="4508500" cy="904875"/>
          </a:xfrm>
        </p:grpSpPr>
        <p:pic>
          <p:nvPicPr>
            <p:cNvPr id="2122" name="Google Shape;2122;p45"/>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123" name="Google Shape;2123;p45"/>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20</a:t>
              </a:r>
              <a:endParaRPr sz="2000" b="1">
                <a:solidFill>
                  <a:schemeClr val="dk1"/>
                </a:solidFill>
                <a:latin typeface="Arial Narrow"/>
                <a:ea typeface="Arial Narrow"/>
                <a:cs typeface="Arial Narrow"/>
                <a:sym typeface="Arial Narrow"/>
              </a:endParaRPr>
            </a:p>
          </p:txBody>
        </p:sp>
      </p:grpSp>
      <p:grpSp>
        <p:nvGrpSpPr>
          <p:cNvPr id="2124" name="Google Shape;2124;p45"/>
          <p:cNvGrpSpPr/>
          <p:nvPr/>
        </p:nvGrpSpPr>
        <p:grpSpPr>
          <a:xfrm>
            <a:off x="2448322" y="74775"/>
            <a:ext cx="936032" cy="261610"/>
            <a:chOff x="2448322" y="74775"/>
            <a:chExt cx="936032" cy="261610"/>
          </a:xfrm>
        </p:grpSpPr>
        <p:sp>
          <p:nvSpPr>
            <p:cNvPr id="2125" name="Google Shape;2125;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26" name="Google Shape;2126;p45"/>
            <p:cNvCxnSpPr>
              <a:stCxn id="212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127" name="Google Shape;2127;p45"/>
          <p:cNvSpPr/>
          <p:nvPr/>
        </p:nvSpPr>
        <p:spPr>
          <a:xfrm>
            <a:off x="2149285"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28" name="Google Shape;2128;p45"/>
          <p:cNvGrpSpPr/>
          <p:nvPr/>
        </p:nvGrpSpPr>
        <p:grpSpPr>
          <a:xfrm>
            <a:off x="2458085" y="3087897"/>
            <a:ext cx="3446504" cy="276999"/>
            <a:chOff x="2448322" y="74775"/>
            <a:chExt cx="3446504" cy="276999"/>
          </a:xfrm>
        </p:grpSpPr>
        <p:sp>
          <p:nvSpPr>
            <p:cNvPr id="2129" name="Google Shape;2129;p4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30" name="Google Shape;2130;p45"/>
            <p:cNvCxnSpPr>
              <a:stCxn id="212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31" name="Google Shape;2131;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sp>
        <p:nvSpPr>
          <p:cNvPr id="2132" name="Google Shape;2132;p4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Pág..45 </a:t>
            </a:r>
            <a:endParaRPr sz="1050" b="1">
              <a:solidFill>
                <a:schemeClr val="dk1"/>
              </a:solidFill>
              <a:latin typeface="Arial Narrow"/>
              <a:ea typeface="Arial Narrow"/>
              <a:cs typeface="Arial Narrow"/>
              <a:sym typeface="Arial Narrow"/>
            </a:endParaRPr>
          </a:p>
        </p:txBody>
      </p:sp>
      <p:pic>
        <p:nvPicPr>
          <p:cNvPr id="2133" name="Google Shape;2133;p45"/>
          <p:cNvPicPr preferRelativeResize="0"/>
          <p:nvPr/>
        </p:nvPicPr>
        <p:blipFill rotWithShape="1">
          <a:blip r:embed="rId5">
            <a:alphaModFix/>
          </a:blip>
          <a:srcRect/>
          <a:stretch/>
        </p:blipFill>
        <p:spPr>
          <a:xfrm>
            <a:off x="0" y="0"/>
            <a:ext cx="2167808" cy="2820804"/>
          </a:xfrm>
          <a:prstGeom prst="rect">
            <a:avLst/>
          </a:prstGeom>
          <a:noFill/>
          <a:ln>
            <a:noFill/>
          </a:ln>
        </p:spPr>
      </p:pic>
      <p:sp>
        <p:nvSpPr>
          <p:cNvPr id="2134" name="Google Shape;2134;p45"/>
          <p:cNvSpPr txBox="1"/>
          <p:nvPr/>
        </p:nvSpPr>
        <p:spPr>
          <a:xfrm>
            <a:off x="-15461" y="2552525"/>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sp>
        <p:nvSpPr>
          <p:cNvPr id="2135" name="Google Shape;2135;p45"/>
          <p:cNvSpPr txBox="1"/>
          <p:nvPr/>
        </p:nvSpPr>
        <p:spPr>
          <a:xfrm>
            <a:off x="-15633" y="247183"/>
            <a:ext cx="2208885" cy="7386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VIH y Trasmisión Materno Infantil TMI de VIH. </a:t>
            </a:r>
            <a:endParaRPr sz="1400" b="1">
              <a:solidFill>
                <a:srgbClr val="C00000"/>
              </a:solidFill>
              <a:latin typeface="Arial Narrow"/>
              <a:ea typeface="Arial Narrow"/>
              <a:cs typeface="Arial Narrow"/>
              <a:sym typeface="Arial Narrow"/>
            </a:endParaRPr>
          </a:p>
        </p:txBody>
      </p:sp>
      <p:grpSp>
        <p:nvGrpSpPr>
          <p:cNvPr id="2136" name="Google Shape;2136;p45"/>
          <p:cNvGrpSpPr/>
          <p:nvPr/>
        </p:nvGrpSpPr>
        <p:grpSpPr>
          <a:xfrm>
            <a:off x="5152880" y="3828985"/>
            <a:ext cx="1976198" cy="1751127"/>
            <a:chOff x="2595205" y="6586097"/>
            <a:chExt cx="1976198" cy="1751127"/>
          </a:xfrm>
        </p:grpSpPr>
        <p:pic>
          <p:nvPicPr>
            <p:cNvPr id="2137" name="Google Shape;2137;p45"/>
            <p:cNvPicPr preferRelativeResize="0"/>
            <p:nvPr/>
          </p:nvPicPr>
          <p:blipFill rotWithShape="1">
            <a:blip r:embed="rId6">
              <a:alphaModFix/>
            </a:blip>
            <a:srcRect/>
            <a:stretch/>
          </p:blipFill>
          <p:spPr>
            <a:xfrm>
              <a:off x="3050954" y="6586097"/>
              <a:ext cx="774423" cy="616377"/>
            </a:xfrm>
            <a:prstGeom prst="rect">
              <a:avLst/>
            </a:prstGeom>
            <a:noFill/>
            <a:ln>
              <a:noFill/>
            </a:ln>
          </p:spPr>
        </p:pic>
        <p:grpSp>
          <p:nvGrpSpPr>
            <p:cNvPr id="2138" name="Google Shape;2138;p45"/>
            <p:cNvGrpSpPr/>
            <p:nvPr/>
          </p:nvGrpSpPr>
          <p:grpSpPr>
            <a:xfrm>
              <a:off x="2595205" y="7114325"/>
              <a:ext cx="1976198" cy="1222899"/>
              <a:chOff x="-104959" y="9856127"/>
              <a:chExt cx="1499407" cy="1222899"/>
            </a:xfrm>
          </p:grpSpPr>
          <p:sp>
            <p:nvSpPr>
              <p:cNvPr id="2139" name="Google Shape;2139;p45"/>
              <p:cNvSpPr txBox="1"/>
              <p:nvPr/>
            </p:nvSpPr>
            <p:spPr>
              <a:xfrm>
                <a:off x="-26542" y="985612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140" name="Google Shape;2140;p45"/>
              <p:cNvSpPr/>
              <p:nvPr/>
            </p:nvSpPr>
            <p:spPr>
              <a:xfrm>
                <a:off x="-104959" y="10085185"/>
                <a:ext cx="1499407" cy="993841"/>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Contributivo</a:t>
                </a:r>
                <a:r>
                  <a:rPr lang="es-ES" sz="1400" b="1">
                    <a:solidFill>
                      <a:schemeClr val="dk1"/>
                    </a:solidFill>
                    <a:latin typeface="Arial Narrow"/>
                    <a:ea typeface="Arial Narrow"/>
                    <a:cs typeface="Arial Narrow"/>
                    <a:sym typeface="Arial Narrow"/>
                  </a:rPr>
                  <a:t> </a:t>
                </a:r>
                <a:r>
                  <a:rPr lang="es-ES" sz="1200" b="1">
                    <a:solidFill>
                      <a:schemeClr val="dk1"/>
                    </a:solidFill>
                    <a:latin typeface="Arial Narrow"/>
                    <a:ea typeface="Arial Narrow"/>
                    <a:cs typeface="Arial Narrow"/>
                    <a:sym typeface="Arial Narrow"/>
                  </a:rPr>
                  <a:t>12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Subsidiado: </a:t>
                </a:r>
                <a:r>
                  <a:rPr lang="es-ES" sz="1200" b="1">
                    <a:solidFill>
                      <a:schemeClr val="dk1"/>
                    </a:solidFill>
                    <a:latin typeface="Arial Narrow"/>
                    <a:ea typeface="Arial Narrow"/>
                    <a:cs typeface="Arial Narrow"/>
                    <a:sym typeface="Arial Narrow"/>
                  </a:rPr>
                  <a:t>6 casos</a:t>
                </a:r>
                <a:endParaRPr/>
              </a:p>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No afiliadas: 2 casos</a:t>
                </a:r>
                <a:endParaRPr sz="1200" b="1">
                  <a:solidFill>
                    <a:schemeClr val="dk1"/>
                  </a:solidFill>
                  <a:latin typeface="Arial Narrow"/>
                  <a:ea typeface="Arial Narrow"/>
                  <a:cs typeface="Arial Narrow"/>
                  <a:sym typeface="Arial Narrow"/>
                </a:endParaRPr>
              </a:p>
            </p:txBody>
          </p:sp>
        </p:grpSp>
      </p:grpSp>
      <p:grpSp>
        <p:nvGrpSpPr>
          <p:cNvPr id="2141" name="Google Shape;2141;p45"/>
          <p:cNvGrpSpPr/>
          <p:nvPr/>
        </p:nvGrpSpPr>
        <p:grpSpPr>
          <a:xfrm>
            <a:off x="2124145" y="4725195"/>
            <a:ext cx="1260281" cy="628312"/>
            <a:chOff x="2298589" y="3203848"/>
            <a:chExt cx="1260281" cy="628312"/>
          </a:xfrm>
        </p:grpSpPr>
        <p:sp>
          <p:nvSpPr>
            <p:cNvPr id="2142" name="Google Shape;2142;p45"/>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a:t>
              </a:r>
              <a:endParaRPr sz="1400" b="1">
                <a:solidFill>
                  <a:schemeClr val="dk1"/>
                </a:solidFill>
                <a:latin typeface="Arial Narrow"/>
                <a:ea typeface="Arial Narrow"/>
                <a:cs typeface="Arial Narrow"/>
                <a:sym typeface="Arial Narrow"/>
              </a:endParaRPr>
            </a:p>
          </p:txBody>
        </p:sp>
        <p:sp>
          <p:nvSpPr>
            <p:cNvPr id="2143" name="Google Shape;2143;p45"/>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144" name="Google Shape;2144;p45"/>
          <p:cNvGrpSpPr/>
          <p:nvPr/>
        </p:nvGrpSpPr>
        <p:grpSpPr>
          <a:xfrm>
            <a:off x="4334561" y="4112618"/>
            <a:ext cx="764855" cy="1238940"/>
            <a:chOff x="3867627" y="2682487"/>
            <a:chExt cx="764855" cy="1238940"/>
          </a:xfrm>
        </p:grpSpPr>
        <p:grpSp>
          <p:nvGrpSpPr>
            <p:cNvPr id="2145" name="Google Shape;2145;p45"/>
            <p:cNvGrpSpPr/>
            <p:nvPr/>
          </p:nvGrpSpPr>
          <p:grpSpPr>
            <a:xfrm>
              <a:off x="3867627" y="3306763"/>
              <a:ext cx="764855" cy="614664"/>
              <a:chOff x="2548770" y="3203848"/>
              <a:chExt cx="764855" cy="614664"/>
            </a:xfrm>
          </p:grpSpPr>
          <p:sp>
            <p:nvSpPr>
              <p:cNvPr id="2146" name="Google Shape;2146;p45"/>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a:t>
                </a:r>
                <a:endParaRPr sz="1400" b="1">
                  <a:solidFill>
                    <a:schemeClr val="dk1"/>
                  </a:solidFill>
                  <a:latin typeface="Arial Narrow"/>
                  <a:ea typeface="Arial Narrow"/>
                  <a:cs typeface="Arial Narrow"/>
                  <a:sym typeface="Arial Narrow"/>
                </a:endParaRPr>
              </a:p>
            </p:txBody>
          </p:sp>
          <p:sp>
            <p:nvSpPr>
              <p:cNvPr id="2147" name="Google Shape;2147;p45"/>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148" name="Google Shape;2148;p45"/>
            <p:cNvPicPr preferRelativeResize="0"/>
            <p:nvPr/>
          </p:nvPicPr>
          <p:blipFill rotWithShape="1">
            <a:blip r:embed="rId7">
              <a:alphaModFix/>
            </a:blip>
            <a:srcRect/>
            <a:stretch/>
          </p:blipFill>
          <p:spPr>
            <a:xfrm>
              <a:off x="3945025" y="2682487"/>
              <a:ext cx="587628" cy="678570"/>
            </a:xfrm>
            <a:prstGeom prst="rect">
              <a:avLst/>
            </a:prstGeom>
            <a:noFill/>
            <a:ln>
              <a:noFill/>
            </a:ln>
          </p:spPr>
        </p:pic>
      </p:grpSp>
      <p:grpSp>
        <p:nvGrpSpPr>
          <p:cNvPr id="2149" name="Google Shape;2149;p45"/>
          <p:cNvGrpSpPr/>
          <p:nvPr/>
        </p:nvGrpSpPr>
        <p:grpSpPr>
          <a:xfrm>
            <a:off x="3084475" y="4729556"/>
            <a:ext cx="1380071" cy="625937"/>
            <a:chOff x="-285907" y="7056480"/>
            <a:chExt cx="1612468" cy="625937"/>
          </a:xfrm>
        </p:grpSpPr>
        <p:sp>
          <p:nvSpPr>
            <p:cNvPr id="2150" name="Google Shape;2150;p45"/>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Carcelario</a:t>
              </a:r>
              <a:endParaRPr sz="1200" b="1" u="sng">
                <a:solidFill>
                  <a:schemeClr val="dk1"/>
                </a:solidFill>
                <a:latin typeface="Arial Narrow"/>
                <a:ea typeface="Arial Narrow"/>
                <a:cs typeface="Arial Narrow"/>
                <a:sym typeface="Arial Narrow"/>
              </a:endParaRPr>
            </a:p>
          </p:txBody>
        </p:sp>
        <p:sp>
          <p:nvSpPr>
            <p:cNvPr id="2151" name="Google Shape;2151;p45"/>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grpSp>
      <p:sp>
        <p:nvSpPr>
          <p:cNvPr id="2152" name="Google Shape;2152;p45"/>
          <p:cNvSpPr/>
          <p:nvPr/>
        </p:nvSpPr>
        <p:spPr>
          <a:xfrm>
            <a:off x="-53464" y="4677400"/>
            <a:ext cx="237451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conviviendo con VIH</a:t>
            </a:r>
            <a:endParaRPr/>
          </a:p>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Respecto al año anterior: </a:t>
            </a:r>
            <a:r>
              <a:rPr lang="es-ES" sz="1200" b="1">
                <a:solidFill>
                  <a:srgbClr val="00B050"/>
                </a:solidFill>
                <a:latin typeface="Arial Narrow"/>
                <a:ea typeface="Arial Narrow"/>
                <a:cs typeface="Arial Narrow"/>
                <a:sym typeface="Arial Narrow"/>
              </a:rPr>
              <a:t>disminución  de un 9% de casos</a:t>
            </a:r>
            <a:r>
              <a:rPr lang="es-ES" sz="1200" b="1">
                <a:solidFill>
                  <a:schemeClr val="dk1"/>
                </a:solidFill>
                <a:latin typeface="Arial Narrow"/>
                <a:ea typeface="Arial Narrow"/>
                <a:cs typeface="Arial Narrow"/>
                <a:sym typeface="Arial Narrow"/>
              </a:rPr>
              <a:t>.</a:t>
            </a:r>
            <a:endParaRPr sz="1200" b="1">
              <a:solidFill>
                <a:schemeClr val="dk1"/>
              </a:solidFill>
              <a:latin typeface="Arial Narrow"/>
              <a:ea typeface="Arial Narrow"/>
              <a:cs typeface="Arial Narrow"/>
              <a:sym typeface="Arial Narrow"/>
            </a:endParaRPr>
          </a:p>
        </p:txBody>
      </p:sp>
      <p:pic>
        <p:nvPicPr>
          <p:cNvPr id="2153" name="Google Shape;2153;p45"/>
          <p:cNvPicPr preferRelativeResize="0"/>
          <p:nvPr/>
        </p:nvPicPr>
        <p:blipFill rotWithShape="1">
          <a:blip r:embed="rId8">
            <a:alphaModFix/>
          </a:blip>
          <a:srcRect l="58247"/>
          <a:stretch/>
        </p:blipFill>
        <p:spPr>
          <a:xfrm>
            <a:off x="2321053" y="4072868"/>
            <a:ext cx="739337" cy="664026"/>
          </a:xfrm>
          <a:prstGeom prst="rect">
            <a:avLst/>
          </a:prstGeom>
          <a:noFill/>
          <a:ln>
            <a:noFill/>
          </a:ln>
        </p:spPr>
      </p:pic>
      <p:pic>
        <p:nvPicPr>
          <p:cNvPr id="2154" name="Google Shape;2154;p45"/>
          <p:cNvPicPr preferRelativeResize="0"/>
          <p:nvPr/>
        </p:nvPicPr>
        <p:blipFill rotWithShape="1">
          <a:blip r:embed="rId9">
            <a:alphaModFix/>
          </a:blip>
          <a:srcRect/>
          <a:stretch/>
        </p:blipFill>
        <p:spPr>
          <a:xfrm>
            <a:off x="3383042" y="4191852"/>
            <a:ext cx="694975" cy="599336"/>
          </a:xfrm>
          <a:prstGeom prst="rect">
            <a:avLst/>
          </a:prstGeom>
          <a:noFill/>
          <a:ln>
            <a:noFill/>
          </a:ln>
        </p:spPr>
      </p:pic>
      <p:grpSp>
        <p:nvGrpSpPr>
          <p:cNvPr id="2155" name="Google Shape;2155;p45"/>
          <p:cNvGrpSpPr/>
          <p:nvPr/>
        </p:nvGrpSpPr>
        <p:grpSpPr>
          <a:xfrm>
            <a:off x="24532" y="6590700"/>
            <a:ext cx="7176368" cy="1060446"/>
            <a:chOff x="2156559" y="5141236"/>
            <a:chExt cx="5549235" cy="1060446"/>
          </a:xfrm>
        </p:grpSpPr>
        <p:grpSp>
          <p:nvGrpSpPr>
            <p:cNvPr id="2156" name="Google Shape;2156;p45"/>
            <p:cNvGrpSpPr/>
            <p:nvPr/>
          </p:nvGrpSpPr>
          <p:grpSpPr>
            <a:xfrm>
              <a:off x="2156559" y="5141236"/>
              <a:ext cx="5549235" cy="1015818"/>
              <a:chOff x="2145310" y="5221006"/>
              <a:chExt cx="5549235" cy="1015818"/>
            </a:xfrm>
          </p:grpSpPr>
          <p:grpSp>
            <p:nvGrpSpPr>
              <p:cNvPr id="2157" name="Google Shape;2157;p45"/>
              <p:cNvGrpSpPr/>
              <p:nvPr/>
            </p:nvGrpSpPr>
            <p:grpSpPr>
              <a:xfrm>
                <a:off x="3438855" y="5497953"/>
                <a:ext cx="3623277" cy="459976"/>
                <a:chOff x="1214190" y="7290191"/>
                <a:chExt cx="4097229" cy="459976"/>
              </a:xfrm>
            </p:grpSpPr>
            <p:sp>
              <p:nvSpPr>
                <p:cNvPr id="2158" name="Google Shape;2158;p45"/>
                <p:cNvSpPr/>
                <p:nvPr/>
              </p:nvSpPr>
              <p:spPr>
                <a:xfrm>
                  <a:off x="1214190" y="7290191"/>
                  <a:ext cx="4097229" cy="174971"/>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12 casos </a:t>
                  </a:r>
                  <a:endParaRPr sz="1050" b="1">
                    <a:solidFill>
                      <a:srgbClr val="C00000"/>
                    </a:solidFill>
                    <a:latin typeface="Arial Narrow"/>
                    <a:ea typeface="Arial Narrow"/>
                    <a:cs typeface="Arial Narrow"/>
                    <a:sym typeface="Arial Narrow"/>
                  </a:endParaRPr>
                </a:p>
              </p:txBody>
            </p:sp>
            <p:sp>
              <p:nvSpPr>
                <p:cNvPr id="2159" name="Google Shape;2159;p45"/>
                <p:cNvSpPr/>
                <p:nvPr/>
              </p:nvSpPr>
              <p:spPr>
                <a:xfrm>
                  <a:off x="1218088" y="7537707"/>
                  <a:ext cx="4093331" cy="21246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8casos </a:t>
                  </a:r>
                  <a:endParaRPr sz="1050" b="1">
                    <a:solidFill>
                      <a:srgbClr val="C00000"/>
                    </a:solidFill>
                    <a:latin typeface="Arial Narrow"/>
                    <a:ea typeface="Arial Narrow"/>
                    <a:cs typeface="Arial Narrow"/>
                    <a:sym typeface="Arial Narrow"/>
                  </a:endParaRPr>
                </a:p>
              </p:txBody>
            </p:sp>
          </p:grpSp>
          <p:grpSp>
            <p:nvGrpSpPr>
              <p:cNvPr id="2160" name="Google Shape;2160;p45"/>
              <p:cNvGrpSpPr/>
              <p:nvPr/>
            </p:nvGrpSpPr>
            <p:grpSpPr>
              <a:xfrm>
                <a:off x="2145310" y="5221006"/>
                <a:ext cx="5549235" cy="1015818"/>
                <a:chOff x="2109481" y="5652225"/>
                <a:chExt cx="5549235" cy="1015818"/>
              </a:xfrm>
            </p:grpSpPr>
            <p:sp>
              <p:nvSpPr>
                <p:cNvPr id="2161" name="Google Shape;2161;p45"/>
                <p:cNvSpPr txBox="1"/>
                <p:nvPr/>
              </p:nvSpPr>
              <p:spPr>
                <a:xfrm>
                  <a:off x="2436996"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162" name="Google Shape;2162;p4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63" name="Google Shape;2163;p4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64" name="Google Shape;2164;p45"/>
            <p:cNvSpPr/>
            <p:nvPr/>
          </p:nvSpPr>
          <p:spPr>
            <a:xfrm>
              <a:off x="3461979" y="5944839"/>
              <a:ext cx="3611402" cy="256843"/>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00" b="1">
                  <a:solidFill>
                    <a:schemeClr val="dk1"/>
                  </a:solidFill>
                  <a:latin typeface="Arial Narrow"/>
                  <a:ea typeface="Arial Narrow"/>
                  <a:cs typeface="Arial Narrow"/>
                  <a:sym typeface="Arial Narrow"/>
                </a:rPr>
                <a:t>En el  post parto: 0 casos </a:t>
              </a:r>
              <a:endParaRPr sz="1000" b="1">
                <a:solidFill>
                  <a:srgbClr val="C00000"/>
                </a:solidFill>
                <a:latin typeface="Arial Narrow"/>
                <a:ea typeface="Arial Narrow"/>
                <a:cs typeface="Arial Narrow"/>
                <a:sym typeface="Arial Narrow"/>
              </a:endParaRPr>
            </a:p>
          </p:txBody>
        </p:sp>
      </p:grpSp>
      <p:grpSp>
        <p:nvGrpSpPr>
          <p:cNvPr id="2165" name="Google Shape;2165;p45"/>
          <p:cNvGrpSpPr/>
          <p:nvPr/>
        </p:nvGrpSpPr>
        <p:grpSpPr>
          <a:xfrm>
            <a:off x="1489972" y="8074419"/>
            <a:ext cx="5689176" cy="656443"/>
            <a:chOff x="2502" y="13686"/>
            <a:chExt cx="5689176" cy="656443"/>
          </a:xfrm>
        </p:grpSpPr>
        <p:sp>
          <p:nvSpPr>
            <p:cNvPr id="2166" name="Google Shape;2166;p45"/>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13 casos                  </a:t>
              </a:r>
              <a:endParaRPr sz="1050" b="1">
                <a:solidFill>
                  <a:schemeClr val="dk1"/>
                </a:solidFill>
                <a:latin typeface="Arial Narrow"/>
                <a:ea typeface="Arial Narrow"/>
                <a:cs typeface="Arial Narrow"/>
                <a:sym typeface="Arial Narrow"/>
              </a:endParaRPr>
            </a:p>
          </p:txBody>
        </p:sp>
        <p:sp>
          <p:nvSpPr>
            <p:cNvPr id="2168" name="Google Shape;2168;p45"/>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0" name="Google Shape;2170;p45"/>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3 casos</a:t>
              </a:r>
              <a:endParaRPr sz="1050" b="1">
                <a:solidFill>
                  <a:schemeClr val="dk1"/>
                </a:solidFill>
                <a:latin typeface="Arial Narrow"/>
                <a:ea typeface="Arial Narrow"/>
                <a:cs typeface="Arial Narrow"/>
                <a:sym typeface="Arial Narrow"/>
              </a:endParaRPr>
            </a:p>
          </p:txBody>
        </p:sp>
        <p:sp>
          <p:nvSpPr>
            <p:cNvPr id="2172" name="Google Shape;2172;p45"/>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4" name="Google Shape;2174;p45"/>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176" name="Google Shape;2176;p45"/>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178" name="Google Shape;2178;p45"/>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control prenatal: 3 casos                       </a:t>
              </a:r>
              <a:endParaRPr sz="1050" b="1">
                <a:solidFill>
                  <a:schemeClr val="dk1"/>
                </a:solidFill>
                <a:latin typeface="Arial Narrow"/>
                <a:ea typeface="Arial Narrow"/>
                <a:cs typeface="Arial Narrow"/>
                <a:sym typeface="Arial Narrow"/>
              </a:endParaRPr>
            </a:p>
          </p:txBody>
        </p:sp>
      </p:grpSp>
      <p:grpSp>
        <p:nvGrpSpPr>
          <p:cNvPr id="2180" name="Google Shape;2180;p45"/>
          <p:cNvGrpSpPr/>
          <p:nvPr/>
        </p:nvGrpSpPr>
        <p:grpSpPr>
          <a:xfrm>
            <a:off x="0" y="7760753"/>
            <a:ext cx="7065799" cy="1015818"/>
            <a:chOff x="2145310" y="5221006"/>
            <a:chExt cx="6785852" cy="1015818"/>
          </a:xfrm>
        </p:grpSpPr>
        <p:grpSp>
          <p:nvGrpSpPr>
            <p:cNvPr id="2181" name="Google Shape;2181;p45"/>
            <p:cNvGrpSpPr/>
            <p:nvPr/>
          </p:nvGrpSpPr>
          <p:grpSpPr>
            <a:xfrm>
              <a:off x="2145310" y="5221006"/>
              <a:ext cx="6785852" cy="1015818"/>
              <a:chOff x="2109481" y="5652225"/>
              <a:chExt cx="6785852" cy="1015818"/>
            </a:xfrm>
          </p:grpSpPr>
          <p:sp>
            <p:nvSpPr>
              <p:cNvPr id="2182" name="Google Shape;2182;p45"/>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183" name="Google Shape;2183;p45"/>
              <p:cNvPicPr preferRelativeResize="0"/>
              <p:nvPr/>
            </p:nvPicPr>
            <p:blipFill rotWithShape="1">
              <a:blip r:embed="rId10">
                <a:alphaModFix/>
              </a:blip>
              <a:srcRect/>
              <a:stretch/>
            </p:blipFill>
            <p:spPr>
              <a:xfrm>
                <a:off x="2109481" y="5947085"/>
                <a:ext cx="910301" cy="720958"/>
              </a:xfrm>
              <a:prstGeom prst="rect">
                <a:avLst/>
              </a:prstGeom>
              <a:noFill/>
              <a:ln>
                <a:noFill/>
              </a:ln>
            </p:spPr>
          </p:pic>
        </p:grpSp>
        <p:sp>
          <p:nvSpPr>
            <p:cNvPr id="2184" name="Google Shape;2184;p45"/>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85" name="Google Shape;2185;p45"/>
          <p:cNvSpPr/>
          <p:nvPr/>
        </p:nvSpPr>
        <p:spPr>
          <a:xfrm>
            <a:off x="24532" y="5724128"/>
            <a:ext cx="722882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86" name="Google Shape;2186;p45"/>
          <p:cNvGrpSpPr/>
          <p:nvPr/>
        </p:nvGrpSpPr>
        <p:grpSpPr>
          <a:xfrm>
            <a:off x="1031068" y="5879177"/>
            <a:ext cx="4536382" cy="276999"/>
            <a:chOff x="2736354" y="74775"/>
            <a:chExt cx="3158472" cy="276999"/>
          </a:xfrm>
        </p:grpSpPr>
        <p:cxnSp>
          <p:nvCxnSpPr>
            <p:cNvPr id="2187" name="Google Shape;2187;p45"/>
            <p:cNvCxnSpPr/>
            <p:nvPr/>
          </p:nvCxnSpPr>
          <p:spPr>
            <a:xfrm>
              <a:off x="2736354" y="204814"/>
              <a:ext cx="648072" cy="766"/>
            </a:xfrm>
            <a:prstGeom prst="straightConnector1">
              <a:avLst/>
            </a:prstGeom>
            <a:noFill/>
            <a:ln w="28575" cap="flat" cmpd="sng">
              <a:solidFill>
                <a:srgbClr val="C00000"/>
              </a:solidFill>
              <a:prstDash val="solid"/>
              <a:round/>
              <a:headEnd type="none" w="sm" len="sm"/>
              <a:tailEnd type="none" w="sm" len="sm"/>
            </a:ln>
          </p:spPr>
        </p:cxnSp>
        <p:sp>
          <p:nvSpPr>
            <p:cNvPr id="2188" name="Google Shape;2188;p4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189" name="Google Shape;2189;p45"/>
          <p:cNvSpPr/>
          <p:nvPr/>
        </p:nvSpPr>
        <p:spPr>
          <a:xfrm>
            <a:off x="743036" y="5859343"/>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sp>
        <p:nvSpPr>
          <p:cNvPr id="2190" name="Google Shape;2190;p45"/>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pic>
        <p:nvPicPr>
          <p:cNvPr id="2191" name="Google Shape;2191;p45"/>
          <p:cNvPicPr preferRelativeResize="0"/>
          <p:nvPr/>
        </p:nvPicPr>
        <p:blipFill rotWithShape="1">
          <a:blip r:embed="rId11">
            <a:alphaModFix/>
          </a:blip>
          <a:srcRect/>
          <a:stretch/>
        </p:blipFill>
        <p:spPr>
          <a:xfrm>
            <a:off x="2277563" y="502486"/>
            <a:ext cx="4834070" cy="23390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pic>
        <p:nvPicPr>
          <p:cNvPr id="2196" name="Google Shape;2196;p46"/>
          <p:cNvPicPr preferRelativeResize="0"/>
          <p:nvPr/>
        </p:nvPicPr>
        <p:blipFill rotWithShape="1">
          <a:blip r:embed="rId3">
            <a:alphaModFix/>
          </a:blip>
          <a:srcRect t="51431"/>
          <a:stretch/>
        </p:blipFill>
        <p:spPr>
          <a:xfrm>
            <a:off x="0" y="2824178"/>
            <a:ext cx="2180731" cy="2724869"/>
          </a:xfrm>
          <a:prstGeom prst="rect">
            <a:avLst/>
          </a:prstGeom>
          <a:noFill/>
          <a:ln>
            <a:noFill/>
          </a:ln>
        </p:spPr>
      </p:pic>
      <p:grpSp>
        <p:nvGrpSpPr>
          <p:cNvPr id="2197" name="Google Shape;2197;p46"/>
          <p:cNvGrpSpPr/>
          <p:nvPr/>
        </p:nvGrpSpPr>
        <p:grpSpPr>
          <a:xfrm>
            <a:off x="179214" y="4211960"/>
            <a:ext cx="1892650" cy="488476"/>
            <a:chOff x="2397524" y="3379972"/>
            <a:chExt cx="4508500" cy="904875"/>
          </a:xfrm>
        </p:grpSpPr>
        <p:pic>
          <p:nvPicPr>
            <p:cNvPr id="2198" name="Google Shape;2198;p46"/>
            <p:cNvPicPr preferRelativeResize="0"/>
            <p:nvPr/>
          </p:nvPicPr>
          <p:blipFill rotWithShape="1">
            <a:blip r:embed="rId4">
              <a:alphaModFix/>
            </a:blip>
            <a:srcRect/>
            <a:stretch/>
          </p:blipFill>
          <p:spPr>
            <a:xfrm>
              <a:off x="2397524" y="3379972"/>
              <a:ext cx="4508500" cy="904875"/>
            </a:xfrm>
            <a:prstGeom prst="rect">
              <a:avLst/>
            </a:prstGeom>
            <a:noFill/>
            <a:ln>
              <a:noFill/>
            </a:ln>
          </p:spPr>
        </p:pic>
        <p:sp>
          <p:nvSpPr>
            <p:cNvPr id="2199" name="Google Shape;2199;p46"/>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5</a:t>
              </a:r>
              <a:endParaRPr sz="2000" b="1">
                <a:solidFill>
                  <a:schemeClr val="dk1"/>
                </a:solidFill>
                <a:latin typeface="Arial Narrow"/>
                <a:ea typeface="Arial Narrow"/>
                <a:cs typeface="Arial Narrow"/>
                <a:sym typeface="Arial Narrow"/>
              </a:endParaRPr>
            </a:p>
          </p:txBody>
        </p:sp>
      </p:grpSp>
      <p:grpSp>
        <p:nvGrpSpPr>
          <p:cNvPr id="2200" name="Google Shape;2200;p46"/>
          <p:cNvGrpSpPr/>
          <p:nvPr/>
        </p:nvGrpSpPr>
        <p:grpSpPr>
          <a:xfrm>
            <a:off x="2448322" y="74775"/>
            <a:ext cx="936032" cy="261610"/>
            <a:chOff x="2448322" y="74775"/>
            <a:chExt cx="936032" cy="261610"/>
          </a:xfrm>
        </p:grpSpPr>
        <p:sp>
          <p:nvSpPr>
            <p:cNvPr id="2201" name="Google Shape;2201;p4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02" name="Google Shape;2202;p46"/>
            <p:cNvCxnSpPr>
              <a:stCxn id="220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grpSp>
      <p:sp>
        <p:nvSpPr>
          <p:cNvPr id="2203" name="Google Shape;2203;p46"/>
          <p:cNvSpPr/>
          <p:nvPr/>
        </p:nvSpPr>
        <p:spPr>
          <a:xfrm>
            <a:off x="179214" y="6588224"/>
            <a:ext cx="6886635"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04" name="Google Shape;2204;p46"/>
          <p:cNvGrpSpPr/>
          <p:nvPr/>
        </p:nvGrpSpPr>
        <p:grpSpPr>
          <a:xfrm>
            <a:off x="910927" y="6688103"/>
            <a:ext cx="4715752" cy="298119"/>
            <a:chOff x="2448322" y="74774"/>
            <a:chExt cx="3446504" cy="298119"/>
          </a:xfrm>
        </p:grpSpPr>
        <p:sp>
          <p:nvSpPr>
            <p:cNvPr id="2205" name="Google Shape;2205;p46"/>
            <p:cNvSpPr/>
            <p:nvPr/>
          </p:nvSpPr>
          <p:spPr>
            <a:xfrm>
              <a:off x="2448322" y="74774"/>
              <a:ext cx="236414" cy="298119"/>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06" name="Google Shape;2206;p46"/>
            <p:cNvCxnSpPr>
              <a:stCxn id="2205" idx="6"/>
            </p:cNvCxnSpPr>
            <p:nvPr/>
          </p:nvCxnSpPr>
          <p:spPr>
            <a:xfrm rot="10800000" flipH="1">
              <a:off x="2684736" y="205534"/>
              <a:ext cx="699600" cy="18300"/>
            </a:xfrm>
            <a:prstGeom prst="straightConnector1">
              <a:avLst/>
            </a:prstGeom>
            <a:noFill/>
            <a:ln w="28575" cap="flat" cmpd="sng">
              <a:solidFill>
                <a:srgbClr val="C00000"/>
              </a:solidFill>
              <a:prstDash val="solid"/>
              <a:round/>
              <a:headEnd type="none" w="sm" len="sm"/>
              <a:tailEnd type="none" w="sm" len="sm"/>
            </a:ln>
          </p:spPr>
        </p:cxnSp>
        <p:sp>
          <p:nvSpPr>
            <p:cNvPr id="2207" name="Google Shape;2207;p4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    Variables Clínicas</a:t>
              </a:r>
              <a:endParaRPr sz="1200" b="1">
                <a:solidFill>
                  <a:schemeClr val="dk1"/>
                </a:solidFill>
                <a:latin typeface="Arial Narrow"/>
                <a:ea typeface="Arial Narrow"/>
                <a:cs typeface="Arial Narrow"/>
                <a:sym typeface="Arial Narrow"/>
              </a:endParaRPr>
            </a:p>
          </p:txBody>
        </p:sp>
      </p:grpSp>
      <p:sp>
        <p:nvSpPr>
          <p:cNvPr id="2208" name="Google Shape;2208;p4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46</a:t>
            </a:r>
            <a:endParaRPr sz="1050" b="1">
              <a:solidFill>
                <a:schemeClr val="dk1"/>
              </a:solidFill>
              <a:latin typeface="Arial Narrow"/>
              <a:ea typeface="Arial Narrow"/>
              <a:cs typeface="Arial Narrow"/>
              <a:sym typeface="Arial Narrow"/>
            </a:endParaRPr>
          </a:p>
        </p:txBody>
      </p:sp>
      <p:grpSp>
        <p:nvGrpSpPr>
          <p:cNvPr id="2209" name="Google Shape;2209;p46"/>
          <p:cNvGrpSpPr/>
          <p:nvPr/>
        </p:nvGrpSpPr>
        <p:grpSpPr>
          <a:xfrm>
            <a:off x="216074" y="5904868"/>
            <a:ext cx="1152880" cy="611348"/>
            <a:chOff x="3744466" y="1301912"/>
            <a:chExt cx="1152880" cy="611348"/>
          </a:xfrm>
        </p:grpSpPr>
        <p:sp>
          <p:nvSpPr>
            <p:cNvPr id="2210" name="Google Shape;2210;p46"/>
            <p:cNvSpPr/>
            <p:nvPr/>
          </p:nvSpPr>
          <p:spPr>
            <a:xfrm>
              <a:off x="3912519" y="1553220"/>
              <a:ext cx="88433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211" name="Google Shape;2211;p46"/>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grpSp>
      <p:grpSp>
        <p:nvGrpSpPr>
          <p:cNvPr id="2212" name="Google Shape;2212;p46"/>
          <p:cNvGrpSpPr/>
          <p:nvPr/>
        </p:nvGrpSpPr>
        <p:grpSpPr>
          <a:xfrm>
            <a:off x="1368954" y="5869732"/>
            <a:ext cx="847750" cy="646484"/>
            <a:chOff x="5236691" y="1418884"/>
            <a:chExt cx="847750" cy="646484"/>
          </a:xfrm>
        </p:grpSpPr>
        <p:sp>
          <p:nvSpPr>
            <p:cNvPr id="2213" name="Google Shape;2213;p46"/>
            <p:cNvSpPr/>
            <p:nvPr/>
          </p:nvSpPr>
          <p:spPr>
            <a:xfrm>
              <a:off x="5236691" y="1705328"/>
              <a:ext cx="84775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214" name="Google Shape;2214;p46"/>
            <p:cNvSpPr/>
            <p:nvPr/>
          </p:nvSpPr>
          <p:spPr>
            <a:xfrm>
              <a:off x="5272675" y="1418884"/>
              <a:ext cx="5212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Otros</a:t>
              </a:r>
              <a:endParaRPr sz="1200" b="1" u="sng">
                <a:solidFill>
                  <a:srgbClr val="000000"/>
                </a:solidFill>
                <a:latin typeface="Arial Narrow"/>
                <a:ea typeface="Arial Narrow"/>
                <a:cs typeface="Arial Narrow"/>
                <a:sym typeface="Arial Narrow"/>
              </a:endParaRPr>
            </a:p>
          </p:txBody>
        </p:sp>
      </p:grpSp>
      <p:grpSp>
        <p:nvGrpSpPr>
          <p:cNvPr id="2215" name="Google Shape;2215;p46"/>
          <p:cNvGrpSpPr/>
          <p:nvPr/>
        </p:nvGrpSpPr>
        <p:grpSpPr>
          <a:xfrm>
            <a:off x="5140793" y="4480107"/>
            <a:ext cx="1993597" cy="2061136"/>
            <a:chOff x="2580891" y="3325852"/>
            <a:chExt cx="1993597" cy="2061136"/>
          </a:xfrm>
        </p:grpSpPr>
        <p:pic>
          <p:nvPicPr>
            <p:cNvPr id="2216" name="Google Shape;2216;p46"/>
            <p:cNvPicPr preferRelativeResize="0"/>
            <p:nvPr/>
          </p:nvPicPr>
          <p:blipFill rotWithShape="1">
            <a:blip r:embed="rId5">
              <a:alphaModFix/>
            </a:blip>
            <a:srcRect/>
            <a:stretch/>
          </p:blipFill>
          <p:spPr>
            <a:xfrm>
              <a:off x="3050954" y="3325852"/>
              <a:ext cx="933450" cy="742950"/>
            </a:xfrm>
            <a:prstGeom prst="rect">
              <a:avLst/>
            </a:prstGeom>
            <a:noFill/>
            <a:ln>
              <a:noFill/>
            </a:ln>
          </p:spPr>
        </p:pic>
        <p:grpSp>
          <p:nvGrpSpPr>
            <p:cNvPr id="2217" name="Google Shape;2217;p46"/>
            <p:cNvGrpSpPr/>
            <p:nvPr/>
          </p:nvGrpSpPr>
          <p:grpSpPr>
            <a:xfrm>
              <a:off x="2580891" y="4074879"/>
              <a:ext cx="1993597" cy="1312109"/>
              <a:chOff x="-115820" y="6816681"/>
              <a:chExt cx="1512608" cy="1312109"/>
            </a:xfrm>
          </p:grpSpPr>
          <p:sp>
            <p:nvSpPr>
              <p:cNvPr id="2218" name="Google Shape;2218;p46"/>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sz="1200" b="1" u="sng">
                  <a:solidFill>
                    <a:schemeClr val="dk1"/>
                  </a:solidFill>
                  <a:latin typeface="Arial Narrow"/>
                  <a:ea typeface="Arial Narrow"/>
                  <a:cs typeface="Arial Narrow"/>
                  <a:sym typeface="Arial Narrow"/>
                </a:endParaRPr>
              </a:p>
            </p:txBody>
          </p:sp>
          <p:sp>
            <p:nvSpPr>
              <p:cNvPr id="2219" name="Google Shape;2219;p46"/>
              <p:cNvSpPr/>
              <p:nvPr/>
            </p:nvSpPr>
            <p:spPr>
              <a:xfrm>
                <a:off x="-115820" y="6816681"/>
                <a:ext cx="1512608" cy="1312109"/>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a:t>
                </a:r>
                <a:r>
                  <a:rPr lang="es-ES" sz="1400" b="1">
                    <a:solidFill>
                      <a:schemeClr val="dk1"/>
                    </a:solidFill>
                    <a:latin typeface="Arial Narrow"/>
                    <a:ea typeface="Arial Narrow"/>
                    <a:cs typeface="Arial Narrow"/>
                    <a:sym typeface="Arial Narrow"/>
                  </a:rPr>
                  <a:t> </a:t>
                </a:r>
                <a:r>
                  <a:rPr lang="es-ES" sz="1100" b="1">
                    <a:solidFill>
                      <a:schemeClr val="dk1"/>
                    </a:solidFill>
                    <a:latin typeface="Arial Narrow"/>
                    <a:ea typeface="Arial Narrow"/>
                    <a:cs typeface="Arial Narrow"/>
                    <a:sym typeface="Arial Narrow"/>
                  </a:rPr>
                  <a:t> subsidiado</a:t>
                </a:r>
                <a:endParaRPr sz="14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 casos</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No afiliadas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1caso</a:t>
                </a:r>
                <a:endParaRPr sz="1400" b="1">
                  <a:solidFill>
                    <a:schemeClr val="dk1"/>
                  </a:solidFill>
                  <a:latin typeface="Arial Narrow"/>
                  <a:ea typeface="Arial Narrow"/>
                  <a:cs typeface="Arial Narrow"/>
                  <a:sym typeface="Arial Narrow"/>
                </a:endParaRPr>
              </a:p>
            </p:txBody>
          </p:sp>
        </p:grpSp>
      </p:grpSp>
      <p:grpSp>
        <p:nvGrpSpPr>
          <p:cNvPr id="2220" name="Google Shape;2220;p46"/>
          <p:cNvGrpSpPr/>
          <p:nvPr/>
        </p:nvGrpSpPr>
        <p:grpSpPr>
          <a:xfrm>
            <a:off x="2124145" y="5071695"/>
            <a:ext cx="1260281" cy="628312"/>
            <a:chOff x="2298589" y="3203848"/>
            <a:chExt cx="1260281" cy="628312"/>
          </a:xfrm>
        </p:grpSpPr>
        <p:sp>
          <p:nvSpPr>
            <p:cNvPr id="2221" name="Google Shape;2221;p46"/>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sp>
          <p:nvSpPr>
            <p:cNvPr id="2222" name="Google Shape;2222;p46"/>
            <p:cNvSpPr/>
            <p:nvPr/>
          </p:nvSpPr>
          <p:spPr>
            <a:xfrm>
              <a:off x="2298589" y="3203848"/>
              <a:ext cx="126028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grpSp>
      <p:grpSp>
        <p:nvGrpSpPr>
          <p:cNvPr id="2223" name="Google Shape;2223;p46"/>
          <p:cNvGrpSpPr/>
          <p:nvPr/>
        </p:nvGrpSpPr>
        <p:grpSpPr>
          <a:xfrm>
            <a:off x="4334561" y="4427984"/>
            <a:ext cx="764855" cy="1238940"/>
            <a:chOff x="3867627" y="2682487"/>
            <a:chExt cx="764855" cy="1238940"/>
          </a:xfrm>
        </p:grpSpPr>
        <p:grpSp>
          <p:nvGrpSpPr>
            <p:cNvPr id="2224" name="Google Shape;2224;p46"/>
            <p:cNvGrpSpPr/>
            <p:nvPr/>
          </p:nvGrpSpPr>
          <p:grpSpPr>
            <a:xfrm>
              <a:off x="3867627" y="3306763"/>
              <a:ext cx="764855" cy="614664"/>
              <a:chOff x="2548770" y="3203848"/>
              <a:chExt cx="764855" cy="614664"/>
            </a:xfrm>
          </p:grpSpPr>
          <p:sp>
            <p:nvSpPr>
              <p:cNvPr id="2225" name="Google Shape;2225;p46"/>
              <p:cNvSpPr/>
              <p:nvPr/>
            </p:nvSpPr>
            <p:spPr>
              <a:xfrm>
                <a:off x="2548770" y="3458472"/>
                <a:ext cx="764855"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 caso</a:t>
                </a:r>
                <a:endParaRPr sz="1400" b="1">
                  <a:solidFill>
                    <a:schemeClr val="dk1"/>
                  </a:solidFill>
                  <a:latin typeface="Arial Narrow"/>
                  <a:ea typeface="Arial Narrow"/>
                  <a:cs typeface="Arial Narrow"/>
                  <a:sym typeface="Arial Narrow"/>
                </a:endParaRPr>
              </a:p>
            </p:txBody>
          </p:sp>
          <p:sp>
            <p:nvSpPr>
              <p:cNvPr id="2226" name="Google Shape;2226;p46"/>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grpSp>
        <p:pic>
          <p:nvPicPr>
            <p:cNvPr id="2227" name="Google Shape;2227;p46"/>
            <p:cNvPicPr preferRelativeResize="0"/>
            <p:nvPr/>
          </p:nvPicPr>
          <p:blipFill rotWithShape="1">
            <a:blip r:embed="rId6">
              <a:alphaModFix/>
            </a:blip>
            <a:srcRect/>
            <a:stretch/>
          </p:blipFill>
          <p:spPr>
            <a:xfrm>
              <a:off x="3945025" y="2682487"/>
              <a:ext cx="587628" cy="678570"/>
            </a:xfrm>
            <a:prstGeom prst="rect">
              <a:avLst/>
            </a:prstGeom>
            <a:noFill/>
            <a:ln>
              <a:noFill/>
            </a:ln>
          </p:spPr>
        </p:pic>
      </p:grpSp>
      <p:grpSp>
        <p:nvGrpSpPr>
          <p:cNvPr id="2228" name="Google Shape;2228;p46"/>
          <p:cNvGrpSpPr/>
          <p:nvPr/>
        </p:nvGrpSpPr>
        <p:grpSpPr>
          <a:xfrm>
            <a:off x="3084475" y="5076056"/>
            <a:ext cx="1380071" cy="625937"/>
            <a:chOff x="-285907" y="7056480"/>
            <a:chExt cx="1612468" cy="625937"/>
          </a:xfrm>
        </p:grpSpPr>
        <p:sp>
          <p:nvSpPr>
            <p:cNvPr id="2229" name="Google Shape;2229;p46"/>
            <p:cNvSpPr txBox="1"/>
            <p:nvPr/>
          </p:nvSpPr>
          <p:spPr>
            <a:xfrm>
              <a:off x="-285907" y="7056480"/>
              <a:ext cx="161246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Desplazado</a:t>
              </a:r>
              <a:endParaRPr sz="1200" b="1" u="sng">
                <a:solidFill>
                  <a:schemeClr val="dk1"/>
                </a:solidFill>
                <a:latin typeface="Arial Narrow"/>
                <a:ea typeface="Arial Narrow"/>
                <a:cs typeface="Arial Narrow"/>
                <a:sym typeface="Arial Narrow"/>
              </a:endParaRPr>
            </a:p>
          </p:txBody>
        </p:sp>
        <p:sp>
          <p:nvSpPr>
            <p:cNvPr id="2230" name="Google Shape;2230;p46"/>
            <p:cNvSpPr/>
            <p:nvPr/>
          </p:nvSpPr>
          <p:spPr>
            <a:xfrm>
              <a:off x="-36885" y="7322377"/>
              <a:ext cx="109121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 casos</a:t>
              </a:r>
              <a:endParaRPr sz="1600" b="1">
                <a:solidFill>
                  <a:schemeClr val="dk1"/>
                </a:solidFill>
                <a:latin typeface="Arial Narrow"/>
                <a:ea typeface="Arial Narrow"/>
                <a:cs typeface="Arial Narrow"/>
                <a:sym typeface="Arial Narrow"/>
              </a:endParaRPr>
            </a:p>
          </p:txBody>
        </p:sp>
      </p:grpSp>
      <p:grpSp>
        <p:nvGrpSpPr>
          <p:cNvPr id="2231" name="Google Shape;2231;p46"/>
          <p:cNvGrpSpPr/>
          <p:nvPr/>
        </p:nvGrpSpPr>
        <p:grpSpPr>
          <a:xfrm>
            <a:off x="362827" y="5503125"/>
            <a:ext cx="1847617" cy="436842"/>
            <a:chOff x="3060727" y="484500"/>
            <a:chExt cx="2369636" cy="436842"/>
          </a:xfrm>
        </p:grpSpPr>
        <p:sp>
          <p:nvSpPr>
            <p:cNvPr id="2232" name="Google Shape;2232;p46"/>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3" name="Google Shape;2233;p46"/>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sz="1400" b="1">
                <a:solidFill>
                  <a:schemeClr val="dk1"/>
                </a:solidFill>
                <a:latin typeface="Arial Narrow"/>
                <a:ea typeface="Arial Narrow"/>
                <a:cs typeface="Arial Narrow"/>
                <a:sym typeface="Arial Narrow"/>
              </a:endParaRPr>
            </a:p>
          </p:txBody>
        </p:sp>
      </p:grpSp>
      <p:grpSp>
        <p:nvGrpSpPr>
          <p:cNvPr id="2234" name="Google Shape;2234;p46"/>
          <p:cNvGrpSpPr/>
          <p:nvPr/>
        </p:nvGrpSpPr>
        <p:grpSpPr>
          <a:xfrm>
            <a:off x="2349030" y="4067944"/>
            <a:ext cx="2722458" cy="436842"/>
            <a:chOff x="3060727" y="484500"/>
            <a:chExt cx="2369637" cy="436842"/>
          </a:xfrm>
        </p:grpSpPr>
        <p:sp>
          <p:nvSpPr>
            <p:cNvPr id="2235" name="Google Shape;2235;p46"/>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36" name="Google Shape;2236;p46"/>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sp>
        <p:nvSpPr>
          <p:cNvPr id="2237" name="Google Shape;2237;p46"/>
          <p:cNvSpPr/>
          <p:nvPr/>
        </p:nvSpPr>
        <p:spPr>
          <a:xfrm>
            <a:off x="-11034" y="4663853"/>
            <a:ext cx="222147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Gestantes en seguimiento con diagnóstico de HB. Variación respecto al mismo período del año anterior: 40% de incremento.</a:t>
            </a:r>
            <a:endParaRPr sz="1200" b="1">
              <a:solidFill>
                <a:schemeClr val="dk1"/>
              </a:solidFill>
              <a:latin typeface="Arial Narrow"/>
              <a:ea typeface="Arial Narrow"/>
              <a:cs typeface="Arial Narrow"/>
              <a:sym typeface="Arial Narrow"/>
            </a:endParaRPr>
          </a:p>
        </p:txBody>
      </p:sp>
      <p:pic>
        <p:nvPicPr>
          <p:cNvPr id="2238" name="Google Shape;2238;p46"/>
          <p:cNvPicPr preferRelativeResize="0"/>
          <p:nvPr/>
        </p:nvPicPr>
        <p:blipFill rotWithShape="1">
          <a:blip r:embed="rId7">
            <a:alphaModFix/>
          </a:blip>
          <a:srcRect l="58247"/>
          <a:stretch/>
        </p:blipFill>
        <p:spPr>
          <a:xfrm>
            <a:off x="2321053" y="4419368"/>
            <a:ext cx="739337" cy="664026"/>
          </a:xfrm>
          <a:prstGeom prst="rect">
            <a:avLst/>
          </a:prstGeom>
          <a:noFill/>
          <a:ln>
            <a:noFill/>
          </a:ln>
        </p:spPr>
      </p:pic>
      <p:pic>
        <p:nvPicPr>
          <p:cNvPr id="2239" name="Google Shape;2239;p46"/>
          <p:cNvPicPr preferRelativeResize="0"/>
          <p:nvPr/>
        </p:nvPicPr>
        <p:blipFill rotWithShape="1">
          <a:blip r:embed="rId8">
            <a:alphaModFix/>
          </a:blip>
          <a:srcRect/>
          <a:stretch/>
        </p:blipFill>
        <p:spPr>
          <a:xfrm>
            <a:off x="3383042" y="4538352"/>
            <a:ext cx="694975" cy="599336"/>
          </a:xfrm>
          <a:prstGeom prst="rect">
            <a:avLst/>
          </a:prstGeom>
          <a:noFill/>
          <a:ln>
            <a:noFill/>
          </a:ln>
        </p:spPr>
      </p:pic>
      <p:grpSp>
        <p:nvGrpSpPr>
          <p:cNvPr id="2240" name="Google Shape;2240;p46"/>
          <p:cNvGrpSpPr/>
          <p:nvPr/>
        </p:nvGrpSpPr>
        <p:grpSpPr>
          <a:xfrm>
            <a:off x="144066" y="7037921"/>
            <a:ext cx="6681893" cy="848101"/>
            <a:chOff x="21203" y="7774533"/>
            <a:chExt cx="6681893" cy="848101"/>
          </a:xfrm>
        </p:grpSpPr>
        <p:grpSp>
          <p:nvGrpSpPr>
            <p:cNvPr id="2241" name="Google Shape;2241;p46"/>
            <p:cNvGrpSpPr/>
            <p:nvPr/>
          </p:nvGrpSpPr>
          <p:grpSpPr>
            <a:xfrm>
              <a:off x="1385705" y="8075430"/>
              <a:ext cx="5188226" cy="547204"/>
              <a:chOff x="-1107522" y="9867668"/>
              <a:chExt cx="5866885" cy="547204"/>
            </a:xfrm>
          </p:grpSpPr>
          <p:sp>
            <p:nvSpPr>
              <p:cNvPr id="2242" name="Google Shape;2242;p46"/>
              <p:cNvSpPr/>
              <p:nvPr/>
            </p:nvSpPr>
            <p:spPr>
              <a:xfrm>
                <a:off x="-1107522" y="9867668"/>
                <a:ext cx="5866885" cy="24143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Durante la gestación: 4 casos </a:t>
                </a:r>
                <a:endParaRPr sz="1050" b="1">
                  <a:solidFill>
                    <a:srgbClr val="C00000"/>
                  </a:solidFill>
                  <a:latin typeface="Arial Narrow"/>
                  <a:ea typeface="Arial Narrow"/>
                  <a:cs typeface="Arial Narrow"/>
                  <a:sym typeface="Arial Narrow"/>
                </a:endParaRPr>
              </a:p>
            </p:txBody>
          </p:sp>
          <p:sp>
            <p:nvSpPr>
              <p:cNvPr id="2243" name="Google Shape;2243;p46"/>
              <p:cNvSpPr/>
              <p:nvPr/>
            </p:nvSpPr>
            <p:spPr>
              <a:xfrm>
                <a:off x="-1103625" y="10115184"/>
                <a:ext cx="5862987" cy="299688"/>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Previo a la gestación: 1 caso </a:t>
                </a:r>
                <a:endParaRPr sz="1050" b="1">
                  <a:solidFill>
                    <a:srgbClr val="C00000"/>
                  </a:solidFill>
                  <a:latin typeface="Arial Narrow"/>
                  <a:ea typeface="Arial Narrow"/>
                  <a:cs typeface="Arial Narrow"/>
                  <a:sym typeface="Arial Narrow"/>
                </a:endParaRPr>
              </a:p>
            </p:txBody>
          </p:sp>
        </p:grpSp>
        <p:grpSp>
          <p:nvGrpSpPr>
            <p:cNvPr id="2244" name="Google Shape;2244;p46"/>
            <p:cNvGrpSpPr/>
            <p:nvPr/>
          </p:nvGrpSpPr>
          <p:grpSpPr>
            <a:xfrm>
              <a:off x="21203" y="7774533"/>
              <a:ext cx="6681893" cy="774439"/>
              <a:chOff x="-14626" y="8205752"/>
              <a:chExt cx="6681893" cy="774439"/>
            </a:xfrm>
          </p:grpSpPr>
          <p:sp>
            <p:nvSpPr>
              <p:cNvPr id="2245" name="Google Shape;2245;p46"/>
              <p:cNvSpPr txBox="1"/>
              <p:nvPr/>
            </p:nvSpPr>
            <p:spPr>
              <a:xfrm>
                <a:off x="1445547" y="8205752"/>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Momento de ocurrencia del diagnóstico</a:t>
                </a:r>
                <a:endParaRPr/>
              </a:p>
            </p:txBody>
          </p:sp>
          <p:pic>
            <p:nvPicPr>
              <p:cNvPr id="2246" name="Google Shape;2246;p46"/>
              <p:cNvPicPr preferRelativeResize="0"/>
              <p:nvPr/>
            </p:nvPicPr>
            <p:blipFill rotWithShape="1">
              <a:blip r:embed="rId9">
                <a:alphaModFix/>
              </a:blip>
              <a:srcRect/>
              <a:stretch/>
            </p:blipFill>
            <p:spPr>
              <a:xfrm>
                <a:off x="-14626" y="8259233"/>
                <a:ext cx="910301" cy="720958"/>
              </a:xfrm>
              <a:prstGeom prst="rect">
                <a:avLst/>
              </a:prstGeom>
              <a:noFill/>
              <a:ln>
                <a:noFill/>
              </a:ln>
            </p:spPr>
          </p:pic>
        </p:grpSp>
        <p:sp>
          <p:nvSpPr>
            <p:cNvPr id="2247" name="Google Shape;2247;p46"/>
            <p:cNvSpPr/>
            <p:nvPr/>
          </p:nvSpPr>
          <p:spPr>
            <a:xfrm>
              <a:off x="980545" y="8100574"/>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48" name="Google Shape;2248;p46"/>
          <p:cNvGrpSpPr/>
          <p:nvPr/>
        </p:nvGrpSpPr>
        <p:grpSpPr>
          <a:xfrm>
            <a:off x="1442712" y="8222349"/>
            <a:ext cx="5689176" cy="656443"/>
            <a:chOff x="2502" y="13686"/>
            <a:chExt cx="5689176" cy="656443"/>
          </a:xfrm>
        </p:grpSpPr>
        <p:sp>
          <p:nvSpPr>
            <p:cNvPr id="2249" name="Google Shape;2249;p46"/>
            <p:cNvSpPr/>
            <p:nvPr/>
          </p:nvSpPr>
          <p:spPr>
            <a:xfrm>
              <a:off x="2502" y="13686"/>
              <a:ext cx="1094072" cy="656443"/>
            </a:xfrm>
            <a:prstGeom prst="roundRect">
              <a:avLst>
                <a:gd name="adj" fmla="val 1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6"/>
            <p:cNvSpPr txBox="1"/>
            <p:nvPr/>
          </p:nvSpPr>
          <p:spPr>
            <a:xfrm>
              <a:off x="21729"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Primer trimestre: 2 casos </a:t>
              </a:r>
              <a:endParaRPr sz="1050" b="1">
                <a:solidFill>
                  <a:schemeClr val="dk1"/>
                </a:solidFill>
                <a:latin typeface="Arial Narrow"/>
                <a:ea typeface="Arial Narrow"/>
                <a:cs typeface="Arial Narrow"/>
                <a:sym typeface="Arial Narrow"/>
              </a:endParaRPr>
            </a:p>
          </p:txBody>
        </p:sp>
        <p:sp>
          <p:nvSpPr>
            <p:cNvPr id="2251" name="Google Shape;2251;p46"/>
            <p:cNvSpPr/>
            <p:nvPr/>
          </p:nvSpPr>
          <p:spPr>
            <a:xfrm>
              <a:off x="1205981" y="206243"/>
              <a:ext cx="231943" cy="271329"/>
            </a:xfrm>
            <a:prstGeom prst="rightArrow">
              <a:avLst>
                <a:gd name="adj1" fmla="val 60000"/>
                <a:gd name="adj2" fmla="val 50000"/>
              </a:avLst>
            </a:prstGeom>
            <a:gradFill>
              <a:gsLst>
                <a:gs pos="0">
                  <a:srgbClr val="C8B2E9"/>
                </a:gs>
                <a:gs pos="35000">
                  <a:srgbClr val="D6CAED"/>
                </a:gs>
                <a:gs pos="100000">
                  <a:srgbClr val="EFE8FA"/>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6"/>
            <p:cNvSpPr txBox="1"/>
            <p:nvPr/>
          </p:nvSpPr>
          <p:spPr>
            <a:xfrm>
              <a:off x="1205981"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53" name="Google Shape;2253;p46"/>
            <p:cNvSpPr/>
            <p:nvPr/>
          </p:nvSpPr>
          <p:spPr>
            <a:xfrm>
              <a:off x="1534203" y="13686"/>
              <a:ext cx="1094072" cy="656443"/>
            </a:xfrm>
            <a:prstGeom prst="roundRect">
              <a:avLst>
                <a:gd name="adj" fmla="val 10000"/>
              </a:avLst>
            </a:prstGeom>
            <a:gradFill>
              <a:gsLst>
                <a:gs pos="0">
                  <a:srgbClr val="ACA9F4"/>
                </a:gs>
                <a:gs pos="35000">
                  <a:srgbClr val="C6C3F5"/>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6"/>
            <p:cNvSpPr txBox="1"/>
            <p:nvPr/>
          </p:nvSpPr>
          <p:spPr>
            <a:xfrm>
              <a:off x="1553430"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Segundo trimestre: 2 casos</a:t>
              </a:r>
              <a:endParaRPr sz="1050" b="1">
                <a:solidFill>
                  <a:schemeClr val="dk1"/>
                </a:solidFill>
                <a:latin typeface="Arial Narrow"/>
                <a:ea typeface="Arial Narrow"/>
                <a:cs typeface="Arial Narrow"/>
                <a:sym typeface="Arial Narrow"/>
              </a:endParaRPr>
            </a:p>
          </p:txBody>
        </p:sp>
        <p:sp>
          <p:nvSpPr>
            <p:cNvPr id="2255" name="Google Shape;2255;p46"/>
            <p:cNvSpPr/>
            <p:nvPr/>
          </p:nvSpPr>
          <p:spPr>
            <a:xfrm>
              <a:off x="2737683" y="206243"/>
              <a:ext cx="231943" cy="271329"/>
            </a:xfrm>
            <a:prstGeom prst="rightArrow">
              <a:avLst>
                <a:gd name="adj1" fmla="val 60000"/>
                <a:gd name="adj2" fmla="val 50000"/>
              </a:avLst>
            </a:prstGeom>
            <a:gradFill>
              <a:gsLst>
                <a:gs pos="0">
                  <a:srgbClr val="A6B0F8"/>
                </a:gs>
                <a:gs pos="35000">
                  <a:srgbClr val="C2C8F7"/>
                </a:gs>
                <a:gs pos="100000">
                  <a:srgbClr val="E7E7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6"/>
            <p:cNvSpPr txBox="1"/>
            <p:nvPr/>
          </p:nvSpPr>
          <p:spPr>
            <a:xfrm>
              <a:off x="2737683"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57" name="Google Shape;2257;p46"/>
            <p:cNvSpPr/>
            <p:nvPr/>
          </p:nvSpPr>
          <p:spPr>
            <a:xfrm>
              <a:off x="3065904" y="13686"/>
              <a:ext cx="1094072" cy="656443"/>
            </a:xfrm>
            <a:prstGeom prst="roundRect">
              <a:avLst>
                <a:gd name="adj" fmla="val 10000"/>
              </a:avLst>
            </a:prstGeom>
            <a:gradFill>
              <a:gsLst>
                <a:gs pos="0">
                  <a:srgbClr val="A2BDFF"/>
                </a:gs>
                <a:gs pos="35000">
                  <a:srgbClr val="BED0FC"/>
                </a:gs>
                <a:gs pos="100000">
                  <a:srgbClr val="E4EB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6"/>
            <p:cNvSpPr txBox="1"/>
            <p:nvPr/>
          </p:nvSpPr>
          <p:spPr>
            <a:xfrm>
              <a:off x="3085131"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Tercer trimestre: 0 casos </a:t>
              </a:r>
              <a:endParaRPr sz="1050" b="1">
                <a:solidFill>
                  <a:schemeClr val="dk1"/>
                </a:solidFill>
                <a:latin typeface="Arial Narrow"/>
                <a:ea typeface="Arial Narrow"/>
                <a:cs typeface="Arial Narrow"/>
                <a:sym typeface="Arial Narrow"/>
              </a:endParaRPr>
            </a:p>
          </p:txBody>
        </p:sp>
        <p:sp>
          <p:nvSpPr>
            <p:cNvPr id="2259" name="Google Shape;2259;p46"/>
            <p:cNvSpPr/>
            <p:nvPr/>
          </p:nvSpPr>
          <p:spPr>
            <a:xfrm>
              <a:off x="4269384" y="206243"/>
              <a:ext cx="231943" cy="271329"/>
            </a:xfrm>
            <a:prstGeom prst="rightArrow">
              <a:avLst>
                <a:gd name="adj1" fmla="val 60000"/>
                <a:gd name="adj2" fmla="val 5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6"/>
            <p:cNvSpPr txBox="1"/>
            <p:nvPr/>
          </p:nvSpPr>
          <p:spPr>
            <a:xfrm>
              <a:off x="4269384" y="260509"/>
              <a:ext cx="162360" cy="1627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b="1">
                <a:solidFill>
                  <a:schemeClr val="dk1"/>
                </a:solidFill>
                <a:latin typeface="Arial Narrow"/>
                <a:ea typeface="Arial Narrow"/>
                <a:cs typeface="Arial Narrow"/>
                <a:sym typeface="Arial Narrow"/>
              </a:endParaRPr>
            </a:p>
          </p:txBody>
        </p:sp>
        <p:sp>
          <p:nvSpPr>
            <p:cNvPr id="2261" name="Google Shape;2261;p46"/>
            <p:cNvSpPr/>
            <p:nvPr/>
          </p:nvSpPr>
          <p:spPr>
            <a:xfrm>
              <a:off x="4597606" y="13686"/>
              <a:ext cx="1094072" cy="656443"/>
            </a:xfrm>
            <a:prstGeom prst="roundRect">
              <a:avLst>
                <a:gd name="adj" fmla="val 10000"/>
              </a:avLst>
            </a:prstGeom>
            <a:gradFill>
              <a:gsLst>
                <a:gs pos="0">
                  <a:srgbClr val="9CE7FF"/>
                </a:gs>
                <a:gs pos="35000">
                  <a:srgbClr val="B8EEFF"/>
                </a:gs>
                <a:gs pos="100000">
                  <a:srgbClr val="E2F7FF"/>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6"/>
            <p:cNvSpPr txBox="1"/>
            <p:nvPr/>
          </p:nvSpPr>
          <p:spPr>
            <a:xfrm>
              <a:off x="4616833" y="32913"/>
              <a:ext cx="1055618" cy="617989"/>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050" b="1">
                  <a:solidFill>
                    <a:schemeClr val="dk1"/>
                  </a:solidFill>
                  <a:latin typeface="Arial Narrow"/>
                  <a:ea typeface="Arial Narrow"/>
                  <a:cs typeface="Arial Narrow"/>
                  <a:sym typeface="Arial Narrow"/>
                </a:rPr>
                <a:t>Sin dato: 1 caso</a:t>
              </a:r>
              <a:endParaRPr sz="1050" b="1">
                <a:solidFill>
                  <a:schemeClr val="dk1"/>
                </a:solidFill>
                <a:latin typeface="Arial Narrow"/>
                <a:ea typeface="Arial Narrow"/>
                <a:cs typeface="Arial Narrow"/>
                <a:sym typeface="Arial Narrow"/>
              </a:endParaRPr>
            </a:p>
          </p:txBody>
        </p:sp>
      </p:grpSp>
      <p:grpSp>
        <p:nvGrpSpPr>
          <p:cNvPr id="2263" name="Google Shape;2263;p46"/>
          <p:cNvGrpSpPr/>
          <p:nvPr/>
        </p:nvGrpSpPr>
        <p:grpSpPr>
          <a:xfrm>
            <a:off x="50" y="7948670"/>
            <a:ext cx="7065799" cy="1015818"/>
            <a:chOff x="2145310" y="5221006"/>
            <a:chExt cx="6785852" cy="1015818"/>
          </a:xfrm>
        </p:grpSpPr>
        <p:grpSp>
          <p:nvGrpSpPr>
            <p:cNvPr id="2264" name="Google Shape;2264;p46"/>
            <p:cNvGrpSpPr/>
            <p:nvPr/>
          </p:nvGrpSpPr>
          <p:grpSpPr>
            <a:xfrm>
              <a:off x="2145310" y="5221006"/>
              <a:ext cx="6785852" cy="1015818"/>
              <a:chOff x="2109481" y="5652225"/>
              <a:chExt cx="6785852" cy="1015818"/>
            </a:xfrm>
          </p:grpSpPr>
          <p:sp>
            <p:nvSpPr>
              <p:cNvPr id="2265" name="Google Shape;2265;p46"/>
              <p:cNvSpPr txBox="1"/>
              <p:nvPr/>
            </p:nvSpPr>
            <p:spPr>
              <a:xfrm>
                <a:off x="3673613" y="5652225"/>
                <a:ext cx="5221720"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u="sng">
                    <a:solidFill>
                      <a:schemeClr val="dk1"/>
                    </a:solidFill>
                    <a:latin typeface="Arial Narrow"/>
                    <a:ea typeface="Arial Narrow"/>
                    <a:cs typeface="Arial Narrow"/>
                    <a:sym typeface="Arial Narrow"/>
                  </a:rPr>
                  <a:t>Trimestre de ingreso al control prenatal </a:t>
                </a:r>
                <a:endParaRPr/>
              </a:p>
            </p:txBody>
          </p:sp>
          <p:pic>
            <p:nvPicPr>
              <p:cNvPr id="2266" name="Google Shape;2266;p46"/>
              <p:cNvPicPr preferRelativeResize="0"/>
              <p:nvPr/>
            </p:nvPicPr>
            <p:blipFill rotWithShape="1">
              <a:blip r:embed="rId9">
                <a:alphaModFix/>
              </a:blip>
              <a:srcRect/>
              <a:stretch/>
            </p:blipFill>
            <p:spPr>
              <a:xfrm>
                <a:off x="2109481" y="5947085"/>
                <a:ext cx="910301" cy="720958"/>
              </a:xfrm>
              <a:prstGeom prst="rect">
                <a:avLst/>
              </a:prstGeom>
              <a:noFill/>
              <a:ln>
                <a:noFill/>
              </a:ln>
            </p:spPr>
          </p:pic>
        </p:grpSp>
        <p:sp>
          <p:nvSpPr>
            <p:cNvPr id="2267" name="Google Shape;2267;p46"/>
            <p:cNvSpPr/>
            <p:nvPr/>
          </p:nvSpPr>
          <p:spPr>
            <a:xfrm>
              <a:off x="3105942" y="5731890"/>
              <a:ext cx="356964" cy="372311"/>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2268" name="Google Shape;2268;p46"/>
          <p:cNvPicPr preferRelativeResize="0"/>
          <p:nvPr/>
        </p:nvPicPr>
        <p:blipFill rotWithShape="1">
          <a:blip r:embed="rId10">
            <a:alphaModFix/>
          </a:blip>
          <a:srcRect/>
          <a:stretch/>
        </p:blipFill>
        <p:spPr>
          <a:xfrm>
            <a:off x="-29713" y="-1"/>
            <a:ext cx="2153858" cy="2846793"/>
          </a:xfrm>
          <a:prstGeom prst="rect">
            <a:avLst/>
          </a:prstGeom>
          <a:noFill/>
          <a:ln>
            <a:noFill/>
          </a:ln>
        </p:spPr>
      </p:pic>
      <p:sp>
        <p:nvSpPr>
          <p:cNvPr id="2269" name="Google Shape;2269;p46"/>
          <p:cNvSpPr txBox="1"/>
          <p:nvPr/>
        </p:nvSpPr>
        <p:spPr>
          <a:xfrm>
            <a:off x="-104131" y="139462"/>
            <a:ext cx="2208885" cy="95410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C00000"/>
              </a:buClr>
              <a:buSzPts val="1400"/>
              <a:buFont typeface="Arial Narrow"/>
              <a:buNone/>
            </a:pPr>
            <a:r>
              <a:rPr lang="es-ES" sz="1400" b="1">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270" name="Google Shape;2270;p46"/>
          <p:cNvSpPr txBox="1"/>
          <p:nvPr/>
        </p:nvSpPr>
        <p:spPr>
          <a:xfrm>
            <a:off x="-44333" y="2524097"/>
            <a:ext cx="21830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sz="1200" b="1">
              <a:solidFill>
                <a:schemeClr val="dk1"/>
              </a:solidFill>
              <a:latin typeface="Arial Narrow"/>
              <a:ea typeface="Arial Narrow"/>
              <a:cs typeface="Arial Narrow"/>
              <a:sym typeface="Arial Narrow"/>
            </a:endParaRPr>
          </a:p>
        </p:txBody>
      </p:sp>
      <p:sp>
        <p:nvSpPr>
          <p:cNvPr id="2271" name="Google Shape;2271;p46"/>
          <p:cNvSpPr txBox="1"/>
          <p:nvPr/>
        </p:nvSpPr>
        <p:spPr>
          <a:xfrm>
            <a:off x="3383042" y="62923"/>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sp>
        <p:nvSpPr>
          <p:cNvPr id="2272" name="Google Shape;2272;p46"/>
          <p:cNvSpPr/>
          <p:nvPr/>
        </p:nvSpPr>
        <p:spPr>
          <a:xfrm>
            <a:off x="2167758" y="2987824"/>
            <a:ext cx="5033092"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73" name="Google Shape;2273;p46"/>
          <p:cNvGrpSpPr/>
          <p:nvPr/>
        </p:nvGrpSpPr>
        <p:grpSpPr>
          <a:xfrm>
            <a:off x="2458085" y="3087897"/>
            <a:ext cx="3446504" cy="276999"/>
            <a:chOff x="2448322" y="74775"/>
            <a:chExt cx="3446504" cy="276999"/>
          </a:xfrm>
        </p:grpSpPr>
        <p:sp>
          <p:nvSpPr>
            <p:cNvPr id="2274" name="Google Shape;2274;p4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75" name="Google Shape;2275;p46"/>
            <p:cNvCxnSpPr>
              <a:stCxn id="227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76" name="Google Shape;2276;p4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sociodemográficas</a:t>
              </a:r>
              <a:endParaRPr sz="1200" b="1">
                <a:solidFill>
                  <a:schemeClr val="dk1"/>
                </a:solidFill>
                <a:latin typeface="Arial Narrow"/>
                <a:ea typeface="Arial Narrow"/>
                <a:cs typeface="Arial Narrow"/>
                <a:sym typeface="Arial Narrow"/>
              </a:endParaRPr>
            </a:p>
          </p:txBody>
        </p:sp>
      </p:grpSp>
      <p:pic>
        <p:nvPicPr>
          <p:cNvPr id="2277" name="Google Shape;2277;p46"/>
          <p:cNvPicPr preferRelativeResize="0"/>
          <p:nvPr/>
        </p:nvPicPr>
        <p:blipFill rotWithShape="1">
          <a:blip r:embed="rId11">
            <a:alphaModFix/>
          </a:blip>
          <a:srcRect/>
          <a:stretch/>
        </p:blipFill>
        <p:spPr>
          <a:xfrm>
            <a:off x="2250423" y="477817"/>
            <a:ext cx="4644289" cy="235144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282" name="Google Shape;2282;p47"/>
          <p:cNvPicPr preferRelativeResize="0"/>
          <p:nvPr/>
        </p:nvPicPr>
        <p:blipFill rotWithShape="1">
          <a:blip r:embed="rId3">
            <a:alphaModFix/>
          </a:blip>
          <a:srcRect/>
          <a:stretch/>
        </p:blipFill>
        <p:spPr>
          <a:xfrm>
            <a:off x="-628" y="-756"/>
            <a:ext cx="2159959" cy="3492635"/>
          </a:xfrm>
          <a:prstGeom prst="rect">
            <a:avLst/>
          </a:prstGeom>
          <a:noFill/>
          <a:ln>
            <a:noFill/>
          </a:ln>
        </p:spPr>
      </p:pic>
      <p:pic>
        <p:nvPicPr>
          <p:cNvPr id="2283" name="Google Shape;2283;p47"/>
          <p:cNvPicPr preferRelativeResize="0"/>
          <p:nvPr/>
        </p:nvPicPr>
        <p:blipFill rotWithShape="1">
          <a:blip r:embed="rId4">
            <a:alphaModFix/>
          </a:blip>
          <a:srcRect t="51431"/>
          <a:stretch/>
        </p:blipFill>
        <p:spPr>
          <a:xfrm>
            <a:off x="23413" y="4597101"/>
            <a:ext cx="2180731" cy="2666962"/>
          </a:xfrm>
          <a:prstGeom prst="rect">
            <a:avLst/>
          </a:prstGeom>
          <a:noFill/>
          <a:ln>
            <a:noFill/>
          </a:ln>
        </p:spPr>
      </p:pic>
      <p:sp>
        <p:nvSpPr>
          <p:cNvPr id="2284" name="Google Shape;2284;p47"/>
          <p:cNvSpPr txBox="1"/>
          <p:nvPr/>
        </p:nvSpPr>
        <p:spPr>
          <a:xfrm>
            <a:off x="-14017" y="3180550"/>
            <a:ext cx="22209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04 - 2023</a:t>
            </a:r>
            <a:endParaRPr/>
          </a:p>
        </p:txBody>
      </p:sp>
      <p:sp>
        <p:nvSpPr>
          <p:cNvPr id="2285" name="Google Shape;2285;p47"/>
          <p:cNvSpPr/>
          <p:nvPr/>
        </p:nvSpPr>
        <p:spPr>
          <a:xfrm>
            <a:off x="2356909" y="3423572"/>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just" rtl="0">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04 acumulado  de 2.023. </a:t>
            </a:r>
            <a:endParaRPr/>
          </a:p>
        </p:txBody>
      </p:sp>
      <p:grpSp>
        <p:nvGrpSpPr>
          <p:cNvPr id="2286" name="Google Shape;2286;p47"/>
          <p:cNvGrpSpPr/>
          <p:nvPr/>
        </p:nvGrpSpPr>
        <p:grpSpPr>
          <a:xfrm>
            <a:off x="204943" y="5792408"/>
            <a:ext cx="1892650" cy="488476"/>
            <a:chOff x="2397524" y="3379972"/>
            <a:chExt cx="4508500" cy="904875"/>
          </a:xfrm>
        </p:grpSpPr>
        <p:pic>
          <p:nvPicPr>
            <p:cNvPr id="2287" name="Google Shape;2287;p4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288" name="Google Shape;2288;p47"/>
            <p:cNvSpPr txBox="1"/>
            <p:nvPr/>
          </p:nvSpPr>
          <p:spPr>
            <a:xfrm>
              <a:off x="3213823" y="3478755"/>
              <a:ext cx="1906762" cy="6841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chemeClr val="dk1"/>
                  </a:solidFill>
                  <a:latin typeface="Arial Narrow"/>
                  <a:ea typeface="Arial Narrow"/>
                  <a:cs typeface="Arial Narrow"/>
                  <a:sym typeface="Arial Narrow"/>
                </a:rPr>
                <a:t>721</a:t>
              </a:r>
              <a:endParaRPr/>
            </a:p>
          </p:txBody>
        </p:sp>
      </p:grpSp>
      <p:sp>
        <p:nvSpPr>
          <p:cNvPr id="2289" name="Google Shape;2289;p47"/>
          <p:cNvSpPr txBox="1"/>
          <p:nvPr/>
        </p:nvSpPr>
        <p:spPr>
          <a:xfrm>
            <a:off x="9231" y="6271096"/>
            <a:ext cx="219491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La variación porcentual con respecto al mismo periodo del año anterior aumento en un 8,2%.</a:t>
            </a:r>
            <a:endParaRPr/>
          </a:p>
        </p:txBody>
      </p:sp>
      <p:sp>
        <p:nvSpPr>
          <p:cNvPr id="2290" name="Google Shape;2290;p47"/>
          <p:cNvSpPr/>
          <p:nvPr/>
        </p:nvSpPr>
        <p:spPr>
          <a:xfrm>
            <a:off x="2174917" y="7417660"/>
            <a:ext cx="49460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l" rtl="0">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04 acumulado 2.023. </a:t>
            </a:r>
            <a:endParaRPr/>
          </a:p>
        </p:txBody>
      </p:sp>
      <p:grpSp>
        <p:nvGrpSpPr>
          <p:cNvPr id="2291" name="Google Shape;2291;p47"/>
          <p:cNvGrpSpPr/>
          <p:nvPr/>
        </p:nvGrpSpPr>
        <p:grpSpPr>
          <a:xfrm>
            <a:off x="2448322" y="74775"/>
            <a:ext cx="3446504" cy="276999"/>
            <a:chOff x="2448322" y="74775"/>
            <a:chExt cx="3446504" cy="276999"/>
          </a:xfrm>
        </p:grpSpPr>
        <p:sp>
          <p:nvSpPr>
            <p:cNvPr id="2292" name="Google Shape;2292;p4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293" name="Google Shape;2293;p47"/>
            <p:cNvCxnSpPr>
              <a:stCxn id="229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294" name="Google Shape;2294;p4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a:p>
          </p:txBody>
        </p:sp>
      </p:grpSp>
      <p:sp>
        <p:nvSpPr>
          <p:cNvPr id="2295" name="Google Shape;2295;p4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47</a:t>
            </a:r>
            <a:endParaRPr sz="1050" b="1">
              <a:solidFill>
                <a:schemeClr val="dk1"/>
              </a:solidFill>
              <a:latin typeface="Arial Narrow"/>
              <a:ea typeface="Arial Narrow"/>
              <a:cs typeface="Arial Narrow"/>
              <a:sym typeface="Arial Narrow"/>
            </a:endParaRPr>
          </a:p>
        </p:txBody>
      </p:sp>
      <p:sp>
        <p:nvSpPr>
          <p:cNvPr id="2296" name="Google Shape;2296;p47"/>
          <p:cNvSpPr txBox="1">
            <a:spLocks noGrp="1"/>
          </p:cNvSpPr>
          <p:nvPr>
            <p:ph type="ctrTitle"/>
          </p:nvPr>
        </p:nvSpPr>
        <p:spPr>
          <a:xfrm>
            <a:off x="23413" y="-27471"/>
            <a:ext cx="2208885" cy="1400383"/>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000"/>
              <a:buFont typeface="Arial Narrow"/>
              <a:buNone/>
            </a:pPr>
            <a:r>
              <a:rPr lang="es-ES" sz="2000" b="1">
                <a:solidFill>
                  <a:srgbClr val="C00000"/>
                </a:solidFill>
                <a:latin typeface="Arial Narrow"/>
                <a:ea typeface="Arial Narrow"/>
                <a:cs typeface="Arial Narrow"/>
                <a:sym typeface="Arial Narrow"/>
              </a:rPr>
              <a:t>Violencia de género, intrafamiliar y ataques con agentes químicos</a:t>
            </a:r>
            <a:r>
              <a:rPr lang="es-ES" sz="2500" b="1">
                <a:solidFill>
                  <a:srgbClr val="C00000"/>
                </a:solidFill>
                <a:latin typeface="Arial Narrow"/>
                <a:ea typeface="Arial Narrow"/>
                <a:cs typeface="Arial Narrow"/>
                <a:sym typeface="Arial Narrow"/>
              </a:rPr>
              <a:t>. </a:t>
            </a:r>
            <a:endParaRPr/>
          </a:p>
        </p:txBody>
      </p:sp>
      <p:graphicFrame>
        <p:nvGraphicFramePr>
          <p:cNvPr id="2297" name="Google Shape;2297;p47"/>
          <p:cNvGraphicFramePr/>
          <p:nvPr/>
        </p:nvGraphicFramePr>
        <p:xfrm>
          <a:off x="2232184" y="489982"/>
          <a:ext cx="4752641" cy="28027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98" name="Google Shape;2298;p47"/>
          <p:cNvGraphicFramePr/>
          <p:nvPr/>
        </p:nvGraphicFramePr>
        <p:xfrm>
          <a:off x="2262070" y="4455167"/>
          <a:ext cx="4752641" cy="280889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48"/>
          <p:cNvSpPr/>
          <p:nvPr/>
        </p:nvSpPr>
        <p:spPr>
          <a:xfrm>
            <a:off x="-8797" y="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04" name="Google Shape;2304;p48"/>
          <p:cNvGrpSpPr/>
          <p:nvPr/>
        </p:nvGrpSpPr>
        <p:grpSpPr>
          <a:xfrm>
            <a:off x="268607" y="127176"/>
            <a:ext cx="3446504" cy="276999"/>
            <a:chOff x="2448322" y="74775"/>
            <a:chExt cx="3446504" cy="276999"/>
          </a:xfrm>
        </p:grpSpPr>
        <p:sp>
          <p:nvSpPr>
            <p:cNvPr id="2305" name="Google Shape;2305;p4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06" name="Google Shape;2306;p48"/>
            <p:cNvCxnSpPr>
              <a:stCxn id="230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07" name="Google Shape;2307;p4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a:p>
          </p:txBody>
        </p:sp>
      </p:grpSp>
      <p:sp>
        <p:nvSpPr>
          <p:cNvPr id="2308" name="Google Shape;2308;p48"/>
          <p:cNvSpPr/>
          <p:nvPr/>
        </p:nvSpPr>
        <p:spPr>
          <a:xfrm>
            <a:off x="-8797" y="5669074"/>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09" name="Google Shape;2309;p48"/>
          <p:cNvGrpSpPr/>
          <p:nvPr/>
        </p:nvGrpSpPr>
        <p:grpSpPr>
          <a:xfrm>
            <a:off x="268607" y="5717420"/>
            <a:ext cx="3446504" cy="276999"/>
            <a:chOff x="2448322" y="74775"/>
            <a:chExt cx="3446504" cy="276999"/>
          </a:xfrm>
        </p:grpSpPr>
        <p:sp>
          <p:nvSpPr>
            <p:cNvPr id="2310" name="Google Shape;2310;p4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11" name="Google Shape;2311;p48"/>
            <p:cNvCxnSpPr>
              <a:stCxn id="2310"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12" name="Google Shape;2312;p4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2313" name="Google Shape;2313;p4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48</a:t>
            </a:r>
            <a:endParaRPr sz="1050" b="1">
              <a:solidFill>
                <a:schemeClr val="dk1"/>
              </a:solidFill>
              <a:latin typeface="Arial Narrow"/>
              <a:ea typeface="Arial Narrow"/>
              <a:cs typeface="Arial Narrow"/>
              <a:sym typeface="Arial Narrow"/>
            </a:endParaRPr>
          </a:p>
        </p:txBody>
      </p:sp>
      <p:grpSp>
        <p:nvGrpSpPr>
          <p:cNvPr id="2314" name="Google Shape;2314;p48"/>
          <p:cNvGrpSpPr/>
          <p:nvPr/>
        </p:nvGrpSpPr>
        <p:grpSpPr>
          <a:xfrm>
            <a:off x="81902" y="6897132"/>
            <a:ext cx="808178" cy="1628596"/>
            <a:chOff x="1064080" y="553075"/>
            <a:chExt cx="808178" cy="1628596"/>
          </a:xfrm>
        </p:grpSpPr>
        <p:pic>
          <p:nvPicPr>
            <p:cNvPr id="2315" name="Google Shape;2315;p48"/>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2316" name="Google Shape;2316;p48"/>
            <p:cNvSpPr/>
            <p:nvPr/>
          </p:nvSpPr>
          <p:spPr>
            <a:xfrm>
              <a:off x="1064080" y="1520368"/>
              <a:ext cx="791271"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19,9%</a:t>
              </a:r>
              <a:endParaRPr/>
            </a:p>
          </p:txBody>
        </p:sp>
        <p:sp>
          <p:nvSpPr>
            <p:cNvPr id="2317" name="Google Shape;2317;p48"/>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318" name="Google Shape;2318;p48"/>
            <p:cNvSpPr/>
            <p:nvPr/>
          </p:nvSpPr>
          <p:spPr>
            <a:xfrm>
              <a:off x="1064080" y="1904672"/>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68 casos</a:t>
              </a:r>
              <a:endParaRPr sz="1200">
                <a:solidFill>
                  <a:schemeClr val="dk1"/>
                </a:solidFill>
                <a:latin typeface="Calibri"/>
                <a:ea typeface="Calibri"/>
                <a:cs typeface="Calibri"/>
                <a:sym typeface="Calibri"/>
              </a:endParaRPr>
            </a:p>
          </p:txBody>
        </p:sp>
      </p:grpSp>
      <p:grpSp>
        <p:nvGrpSpPr>
          <p:cNvPr id="2319" name="Google Shape;2319;p48"/>
          <p:cNvGrpSpPr/>
          <p:nvPr/>
        </p:nvGrpSpPr>
        <p:grpSpPr>
          <a:xfrm>
            <a:off x="1085280" y="6897132"/>
            <a:ext cx="851515" cy="1596380"/>
            <a:chOff x="1756023" y="1227775"/>
            <a:chExt cx="851515" cy="1596380"/>
          </a:xfrm>
        </p:grpSpPr>
        <p:sp>
          <p:nvSpPr>
            <p:cNvPr id="2320" name="Google Shape;2320;p48"/>
            <p:cNvSpPr/>
            <p:nvPr/>
          </p:nvSpPr>
          <p:spPr>
            <a:xfrm>
              <a:off x="1777835" y="2181420"/>
              <a:ext cx="807884"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80,1%</a:t>
              </a:r>
              <a:endParaRPr/>
            </a:p>
          </p:txBody>
        </p:sp>
        <p:sp>
          <p:nvSpPr>
            <p:cNvPr id="2321" name="Google Shape;2321;p48"/>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322" name="Google Shape;2322;p48"/>
            <p:cNvSpPr/>
            <p:nvPr/>
          </p:nvSpPr>
          <p:spPr>
            <a:xfrm>
              <a:off x="1816937" y="2547156"/>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273 casos</a:t>
              </a:r>
              <a:endParaRPr sz="1200">
                <a:solidFill>
                  <a:schemeClr val="dk1"/>
                </a:solidFill>
                <a:latin typeface="Calibri"/>
                <a:ea typeface="Calibri"/>
                <a:cs typeface="Calibri"/>
                <a:sym typeface="Calibri"/>
              </a:endParaRPr>
            </a:p>
          </p:txBody>
        </p:sp>
        <p:pic>
          <p:nvPicPr>
            <p:cNvPr id="2323" name="Google Shape;2323;p48"/>
            <p:cNvPicPr preferRelativeResize="0"/>
            <p:nvPr/>
          </p:nvPicPr>
          <p:blipFill rotWithShape="1">
            <a:blip r:embed="rId3">
              <a:alphaModFix/>
            </a:blip>
            <a:srcRect l="29313" t="7366" r="56038"/>
            <a:stretch/>
          </p:blipFill>
          <p:spPr>
            <a:xfrm>
              <a:off x="1782238" y="1227775"/>
              <a:ext cx="696035" cy="748294"/>
            </a:xfrm>
            <a:prstGeom prst="rect">
              <a:avLst/>
            </a:prstGeom>
            <a:noFill/>
            <a:ln>
              <a:noFill/>
            </a:ln>
          </p:spPr>
        </p:pic>
      </p:grpSp>
      <p:grpSp>
        <p:nvGrpSpPr>
          <p:cNvPr id="2324" name="Google Shape;2324;p48"/>
          <p:cNvGrpSpPr/>
          <p:nvPr/>
        </p:nvGrpSpPr>
        <p:grpSpPr>
          <a:xfrm>
            <a:off x="2065192" y="6898504"/>
            <a:ext cx="1152880" cy="1582804"/>
            <a:chOff x="3115290" y="1227775"/>
            <a:chExt cx="1152880" cy="1582804"/>
          </a:xfrm>
        </p:grpSpPr>
        <p:grpSp>
          <p:nvGrpSpPr>
            <p:cNvPr id="2325" name="Google Shape;2325;p48"/>
            <p:cNvGrpSpPr/>
            <p:nvPr/>
          </p:nvGrpSpPr>
          <p:grpSpPr>
            <a:xfrm>
              <a:off x="3115290" y="1951748"/>
              <a:ext cx="1152880" cy="858831"/>
              <a:chOff x="3744466" y="1301912"/>
              <a:chExt cx="1152880" cy="858831"/>
            </a:xfrm>
          </p:grpSpPr>
          <p:sp>
            <p:nvSpPr>
              <p:cNvPr id="2326" name="Google Shape;2326;p48"/>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0,5%</a:t>
                </a:r>
                <a:endParaRPr/>
              </a:p>
            </p:txBody>
          </p:sp>
          <p:sp>
            <p:nvSpPr>
              <p:cNvPr id="2327" name="Google Shape;2327;p48"/>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328" name="Google Shape;2328;p48"/>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2329" name="Google Shape;2329;p48"/>
            <p:cNvPicPr preferRelativeResize="0"/>
            <p:nvPr/>
          </p:nvPicPr>
          <p:blipFill rotWithShape="1">
            <a:blip r:embed="rId3">
              <a:alphaModFix/>
            </a:blip>
            <a:srcRect l="59057" t="8806" r="25145"/>
            <a:stretch/>
          </p:blipFill>
          <p:spPr>
            <a:xfrm>
              <a:off x="3328608" y="1227775"/>
              <a:ext cx="750627" cy="775969"/>
            </a:xfrm>
            <a:prstGeom prst="rect">
              <a:avLst/>
            </a:prstGeom>
            <a:noFill/>
            <a:ln>
              <a:noFill/>
            </a:ln>
          </p:spPr>
        </p:pic>
      </p:grpSp>
      <p:grpSp>
        <p:nvGrpSpPr>
          <p:cNvPr id="2330" name="Google Shape;2330;p48"/>
          <p:cNvGrpSpPr/>
          <p:nvPr/>
        </p:nvGrpSpPr>
        <p:grpSpPr>
          <a:xfrm>
            <a:off x="3189817" y="6907567"/>
            <a:ext cx="740068" cy="1574421"/>
            <a:chOff x="4615870" y="1227775"/>
            <a:chExt cx="740068" cy="1574421"/>
          </a:xfrm>
        </p:grpSpPr>
        <p:grpSp>
          <p:nvGrpSpPr>
            <p:cNvPr id="2331" name="Google Shape;2331;p48"/>
            <p:cNvGrpSpPr/>
            <p:nvPr/>
          </p:nvGrpSpPr>
          <p:grpSpPr>
            <a:xfrm>
              <a:off x="4615870" y="1922272"/>
              <a:ext cx="740068" cy="879924"/>
              <a:chOff x="5245046" y="1274868"/>
              <a:chExt cx="740068" cy="879924"/>
            </a:xfrm>
          </p:grpSpPr>
          <p:sp>
            <p:nvSpPr>
              <p:cNvPr id="2332" name="Google Shape;2332;p48"/>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0,8%</a:t>
                </a:r>
                <a:endParaRPr/>
              </a:p>
            </p:txBody>
          </p:sp>
          <p:sp>
            <p:nvSpPr>
              <p:cNvPr id="2333" name="Google Shape;2333;p48"/>
              <p:cNvSpPr/>
              <p:nvPr/>
            </p:nvSpPr>
            <p:spPr>
              <a:xfrm>
                <a:off x="5272675" y="1274868"/>
                <a:ext cx="6190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rgbClr val="000000"/>
                    </a:solidFill>
                    <a:latin typeface="Arial Narrow"/>
                    <a:ea typeface="Arial Narrow"/>
                    <a:cs typeface="Arial Narrow"/>
                    <a:sym typeface="Arial Narrow"/>
                  </a:rPr>
                  <a:t>Gitano </a:t>
                </a:r>
                <a:endParaRPr/>
              </a:p>
            </p:txBody>
          </p:sp>
          <p:sp>
            <p:nvSpPr>
              <p:cNvPr id="2334" name="Google Shape;2334;p48"/>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2335" name="Google Shape;2335;p48"/>
            <p:cNvPicPr preferRelativeResize="0"/>
            <p:nvPr/>
          </p:nvPicPr>
          <p:blipFill rotWithShape="1">
            <a:blip r:embed="rId3">
              <a:alphaModFix/>
            </a:blip>
            <a:srcRect l="86761"/>
            <a:stretch/>
          </p:blipFill>
          <p:spPr>
            <a:xfrm>
              <a:off x="4668287" y="1227775"/>
              <a:ext cx="629046" cy="784558"/>
            </a:xfrm>
            <a:prstGeom prst="rect">
              <a:avLst/>
            </a:prstGeom>
            <a:noFill/>
            <a:ln>
              <a:noFill/>
            </a:ln>
          </p:spPr>
        </p:pic>
      </p:grpSp>
      <p:grpSp>
        <p:nvGrpSpPr>
          <p:cNvPr id="2336" name="Google Shape;2336;p48"/>
          <p:cNvGrpSpPr/>
          <p:nvPr/>
        </p:nvGrpSpPr>
        <p:grpSpPr>
          <a:xfrm>
            <a:off x="4149885" y="6895516"/>
            <a:ext cx="874090" cy="1644841"/>
            <a:chOff x="2507826" y="2454167"/>
            <a:chExt cx="874090" cy="1644841"/>
          </a:xfrm>
        </p:grpSpPr>
        <p:sp>
          <p:nvSpPr>
            <p:cNvPr id="2337" name="Google Shape;2337;p48"/>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3,8%</a:t>
              </a:r>
              <a:endParaRPr/>
            </a:p>
          </p:txBody>
        </p:sp>
        <p:pic>
          <p:nvPicPr>
            <p:cNvPr id="2338" name="Google Shape;2338;p48"/>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339" name="Google Shape;2339;p48"/>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340" name="Google Shape;2340;p48"/>
            <p:cNvSpPr/>
            <p:nvPr/>
          </p:nvSpPr>
          <p:spPr>
            <a:xfrm>
              <a:off x="2648170" y="3822009"/>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grpSp>
        <p:nvGrpSpPr>
          <p:cNvPr id="2341" name="Google Shape;2341;p48"/>
          <p:cNvGrpSpPr/>
          <p:nvPr/>
        </p:nvGrpSpPr>
        <p:grpSpPr>
          <a:xfrm>
            <a:off x="5120584" y="6992384"/>
            <a:ext cx="895679" cy="1519436"/>
            <a:chOff x="3826683" y="2822224"/>
            <a:chExt cx="895679" cy="1519436"/>
          </a:xfrm>
        </p:grpSpPr>
        <p:grpSp>
          <p:nvGrpSpPr>
            <p:cNvPr id="2342" name="Google Shape;2342;p48"/>
            <p:cNvGrpSpPr/>
            <p:nvPr/>
          </p:nvGrpSpPr>
          <p:grpSpPr>
            <a:xfrm>
              <a:off x="3826683" y="3446500"/>
              <a:ext cx="895679" cy="895160"/>
              <a:chOff x="2507826" y="3203848"/>
              <a:chExt cx="895679" cy="895160"/>
            </a:xfrm>
          </p:grpSpPr>
          <p:sp>
            <p:nvSpPr>
              <p:cNvPr id="2343" name="Google Shape;2343;p48"/>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3,8%</a:t>
                </a:r>
                <a:endParaRPr/>
              </a:p>
            </p:txBody>
          </p:sp>
          <p:sp>
            <p:nvSpPr>
              <p:cNvPr id="2344" name="Google Shape;2344;p48"/>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345" name="Google Shape;2345;p48"/>
              <p:cNvSpPr/>
              <p:nvPr/>
            </p:nvSpPr>
            <p:spPr>
              <a:xfrm>
                <a:off x="2648170" y="3822009"/>
                <a:ext cx="7553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2346" name="Google Shape;2346;p48"/>
            <p:cNvPicPr preferRelativeResize="0"/>
            <p:nvPr/>
          </p:nvPicPr>
          <p:blipFill rotWithShape="1">
            <a:blip r:embed="rId5">
              <a:alphaModFix/>
            </a:blip>
            <a:srcRect/>
            <a:stretch/>
          </p:blipFill>
          <p:spPr>
            <a:xfrm>
              <a:off x="3945025" y="2822224"/>
              <a:ext cx="587628" cy="678570"/>
            </a:xfrm>
            <a:prstGeom prst="rect">
              <a:avLst/>
            </a:prstGeom>
            <a:noFill/>
            <a:ln>
              <a:noFill/>
            </a:ln>
          </p:spPr>
        </p:pic>
      </p:grpSp>
      <p:grpSp>
        <p:nvGrpSpPr>
          <p:cNvPr id="2347" name="Google Shape;2347;p48"/>
          <p:cNvGrpSpPr/>
          <p:nvPr/>
        </p:nvGrpSpPr>
        <p:grpSpPr>
          <a:xfrm>
            <a:off x="5988668" y="6897132"/>
            <a:ext cx="1275167" cy="1584176"/>
            <a:chOff x="2084244" y="2767521"/>
            <a:chExt cx="1275167" cy="1584176"/>
          </a:xfrm>
        </p:grpSpPr>
        <p:pic>
          <p:nvPicPr>
            <p:cNvPr id="2348" name="Google Shape;2348;p48"/>
            <p:cNvPicPr preferRelativeResize="0"/>
            <p:nvPr/>
          </p:nvPicPr>
          <p:blipFill rotWithShape="1">
            <a:blip r:embed="rId6">
              <a:alphaModFix/>
            </a:blip>
            <a:srcRect r="48966"/>
            <a:stretch/>
          </p:blipFill>
          <p:spPr>
            <a:xfrm>
              <a:off x="2244412" y="2767521"/>
              <a:ext cx="973905" cy="715634"/>
            </a:xfrm>
            <a:prstGeom prst="rect">
              <a:avLst/>
            </a:prstGeom>
            <a:noFill/>
            <a:ln>
              <a:noFill/>
            </a:ln>
          </p:spPr>
        </p:pic>
        <p:grpSp>
          <p:nvGrpSpPr>
            <p:cNvPr id="2349" name="Google Shape;2349;p48"/>
            <p:cNvGrpSpPr/>
            <p:nvPr/>
          </p:nvGrpSpPr>
          <p:grpSpPr>
            <a:xfrm>
              <a:off x="2084244" y="3329937"/>
              <a:ext cx="1275167" cy="1021760"/>
              <a:chOff x="-184098" y="6956153"/>
              <a:chExt cx="1489900" cy="1021760"/>
            </a:xfrm>
          </p:grpSpPr>
          <p:sp>
            <p:nvSpPr>
              <p:cNvPr id="2350" name="Google Shape;2350;p48"/>
              <p:cNvSpPr txBox="1"/>
              <p:nvPr/>
            </p:nvSpPr>
            <p:spPr>
              <a:xfrm>
                <a:off x="-184098" y="6956153"/>
                <a:ext cx="14899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2351" name="Google Shape;2351;p48"/>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352" name="Google Shape;2352;p48"/>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0 caso</a:t>
                </a:r>
                <a:endParaRPr/>
              </a:p>
            </p:txBody>
          </p:sp>
        </p:grpSp>
      </p:grpSp>
      <p:sp>
        <p:nvSpPr>
          <p:cNvPr id="2353" name="Google Shape;2353;p48"/>
          <p:cNvSpPr txBox="1">
            <a:spLocks noGrp="1"/>
          </p:cNvSpPr>
          <p:nvPr>
            <p:ph type="ctrTitle"/>
          </p:nvPr>
        </p:nvSpPr>
        <p:spPr>
          <a:xfrm>
            <a:off x="377105" y="6173813"/>
            <a:ext cx="6535714"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Violencia No sexual: 341 Casos 47,2% del total</a:t>
            </a:r>
            <a:endParaRPr/>
          </a:p>
        </p:txBody>
      </p:sp>
      <p:grpSp>
        <p:nvGrpSpPr>
          <p:cNvPr id="2354" name="Google Shape;2354;p48"/>
          <p:cNvGrpSpPr/>
          <p:nvPr/>
        </p:nvGrpSpPr>
        <p:grpSpPr>
          <a:xfrm>
            <a:off x="2183292" y="6548954"/>
            <a:ext cx="1847617" cy="436842"/>
            <a:chOff x="3060727" y="484500"/>
            <a:chExt cx="2369636" cy="436842"/>
          </a:xfrm>
        </p:grpSpPr>
        <p:sp>
          <p:nvSpPr>
            <p:cNvPr id="2355" name="Google Shape;2355;p4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56" name="Google Shape;2356;p48"/>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2357" name="Google Shape;2357;p48"/>
          <p:cNvGrpSpPr/>
          <p:nvPr/>
        </p:nvGrpSpPr>
        <p:grpSpPr>
          <a:xfrm>
            <a:off x="18645" y="6548954"/>
            <a:ext cx="1847617" cy="436842"/>
            <a:chOff x="3054754" y="484500"/>
            <a:chExt cx="2375609" cy="436842"/>
          </a:xfrm>
        </p:grpSpPr>
        <p:sp>
          <p:nvSpPr>
            <p:cNvPr id="2358" name="Google Shape;2358;p4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59" name="Google Shape;2359;p48"/>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2360" name="Google Shape;2360;p48"/>
          <p:cNvGrpSpPr/>
          <p:nvPr/>
        </p:nvGrpSpPr>
        <p:grpSpPr>
          <a:xfrm>
            <a:off x="4363354" y="6587739"/>
            <a:ext cx="2722458" cy="436841"/>
            <a:chOff x="3060727" y="484500"/>
            <a:chExt cx="2369637" cy="436842"/>
          </a:xfrm>
        </p:grpSpPr>
        <p:sp>
          <p:nvSpPr>
            <p:cNvPr id="2361" name="Google Shape;2361;p48"/>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62" name="Google Shape;2362;p48"/>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sp>
        <p:nvSpPr>
          <p:cNvPr id="2363" name="Google Shape;2363;p48"/>
          <p:cNvSpPr/>
          <p:nvPr/>
        </p:nvSpPr>
        <p:spPr>
          <a:xfrm>
            <a:off x="58986" y="5159535"/>
            <a:ext cx="7167158"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Figura 3. Mapa de calor de proporción de casos para violencia intrafamiliar y de género y ataques con agentes químicos. Medellín, a Periodo epidemiológico 04 acumulado  de  2.023</a:t>
            </a:r>
            <a:r>
              <a:rPr lang="es-ES" sz="1000">
                <a:solidFill>
                  <a:schemeClr val="dk1"/>
                </a:solidFill>
                <a:latin typeface="Arial Narrow"/>
                <a:ea typeface="Arial Narrow"/>
                <a:cs typeface="Arial Narrow"/>
                <a:sym typeface="Arial Narrow"/>
              </a:rPr>
              <a:t>. </a:t>
            </a:r>
            <a:endParaRPr/>
          </a:p>
        </p:txBody>
      </p:sp>
      <p:pic>
        <p:nvPicPr>
          <p:cNvPr id="2364" name="Google Shape;2364;p48"/>
          <p:cNvPicPr preferRelativeResize="0"/>
          <p:nvPr/>
        </p:nvPicPr>
        <p:blipFill rotWithShape="1">
          <a:blip r:embed="rId7">
            <a:alphaModFix/>
          </a:blip>
          <a:srcRect/>
          <a:stretch/>
        </p:blipFill>
        <p:spPr>
          <a:xfrm>
            <a:off x="84807" y="609152"/>
            <a:ext cx="7001004" cy="44579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49"/>
          <p:cNvSpPr/>
          <p:nvPr/>
        </p:nvSpPr>
        <p:spPr>
          <a:xfrm>
            <a:off x="22943" y="4211960"/>
            <a:ext cx="7200900"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70" name="Google Shape;2370;p49"/>
          <p:cNvGrpSpPr/>
          <p:nvPr/>
        </p:nvGrpSpPr>
        <p:grpSpPr>
          <a:xfrm>
            <a:off x="300347" y="4246658"/>
            <a:ext cx="5047355" cy="276999"/>
            <a:chOff x="2448322" y="74775"/>
            <a:chExt cx="5047355" cy="276999"/>
          </a:xfrm>
        </p:grpSpPr>
        <p:sp>
          <p:nvSpPr>
            <p:cNvPr id="2371" name="Google Shape;2371;p4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72" name="Google Shape;2372;p49"/>
            <p:cNvCxnSpPr>
              <a:stCxn id="237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73" name="Google Shape;2373;p49"/>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Modalidades de violencia</a:t>
              </a:r>
              <a:endParaRPr sz="1200" b="1">
                <a:solidFill>
                  <a:schemeClr val="dk1"/>
                </a:solidFill>
                <a:latin typeface="Arial Narrow"/>
                <a:ea typeface="Arial Narrow"/>
                <a:cs typeface="Arial Narrow"/>
                <a:sym typeface="Arial Narrow"/>
              </a:endParaRPr>
            </a:p>
          </p:txBody>
        </p:sp>
      </p:grpSp>
      <p:pic>
        <p:nvPicPr>
          <p:cNvPr id="2374" name="Google Shape;2374;p49"/>
          <p:cNvPicPr preferRelativeResize="0"/>
          <p:nvPr/>
        </p:nvPicPr>
        <p:blipFill rotWithShape="1">
          <a:blip r:embed="rId3">
            <a:alphaModFix/>
          </a:blip>
          <a:srcRect/>
          <a:stretch/>
        </p:blipFill>
        <p:spPr>
          <a:xfrm>
            <a:off x="22334" y="5086264"/>
            <a:ext cx="796469" cy="865394"/>
          </a:xfrm>
          <a:prstGeom prst="rect">
            <a:avLst/>
          </a:prstGeom>
          <a:noFill/>
          <a:ln>
            <a:noFill/>
          </a:ln>
        </p:spPr>
      </p:pic>
      <p:grpSp>
        <p:nvGrpSpPr>
          <p:cNvPr id="2375" name="Google Shape;2375;p49"/>
          <p:cNvGrpSpPr/>
          <p:nvPr/>
        </p:nvGrpSpPr>
        <p:grpSpPr>
          <a:xfrm>
            <a:off x="827530" y="5050102"/>
            <a:ext cx="1509462" cy="677795"/>
            <a:chOff x="985375" y="4325999"/>
            <a:chExt cx="1509462" cy="478736"/>
          </a:xfrm>
        </p:grpSpPr>
        <p:sp>
          <p:nvSpPr>
            <p:cNvPr id="2376" name="Google Shape;2376;p49"/>
            <p:cNvSpPr/>
            <p:nvPr/>
          </p:nvSpPr>
          <p:spPr>
            <a:xfrm>
              <a:off x="985375" y="4542881"/>
              <a:ext cx="1509462" cy="26185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81,5%</a:t>
              </a:r>
              <a:endParaRPr sz="1600" b="1">
                <a:solidFill>
                  <a:schemeClr val="dk1"/>
                </a:solidFill>
                <a:latin typeface="Arial Narrow"/>
                <a:ea typeface="Arial Narrow"/>
                <a:cs typeface="Arial Narrow"/>
                <a:sym typeface="Arial Narrow"/>
              </a:endParaRPr>
            </a:p>
          </p:txBody>
        </p:sp>
        <p:sp>
          <p:nvSpPr>
            <p:cNvPr id="2377" name="Google Shape;2377;p49"/>
            <p:cNvSpPr/>
            <p:nvPr/>
          </p:nvSpPr>
          <p:spPr>
            <a:xfrm>
              <a:off x="1417423" y="4325999"/>
              <a:ext cx="5437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Física</a:t>
              </a:r>
              <a:endParaRPr sz="1200" b="1" u="sng">
                <a:solidFill>
                  <a:srgbClr val="000000"/>
                </a:solidFill>
                <a:latin typeface="Arial Narrow"/>
                <a:ea typeface="Arial Narrow"/>
                <a:cs typeface="Arial Narrow"/>
                <a:sym typeface="Arial Narrow"/>
              </a:endParaRPr>
            </a:p>
          </p:txBody>
        </p:sp>
      </p:grpSp>
      <p:grpSp>
        <p:nvGrpSpPr>
          <p:cNvPr id="2378" name="Google Shape;2378;p49"/>
          <p:cNvGrpSpPr/>
          <p:nvPr/>
        </p:nvGrpSpPr>
        <p:grpSpPr>
          <a:xfrm>
            <a:off x="3238041" y="5007822"/>
            <a:ext cx="1392424" cy="720079"/>
            <a:chOff x="68358" y="6677206"/>
            <a:chExt cx="1392424" cy="926181"/>
          </a:xfrm>
        </p:grpSpPr>
        <p:sp>
          <p:nvSpPr>
            <p:cNvPr id="2379" name="Google Shape;2379;p49"/>
            <p:cNvSpPr/>
            <p:nvPr/>
          </p:nvSpPr>
          <p:spPr>
            <a:xfrm>
              <a:off x="68358" y="7048318"/>
              <a:ext cx="1392424" cy="555069"/>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9,7%</a:t>
              </a:r>
              <a:endParaRPr sz="1600" b="1">
                <a:solidFill>
                  <a:schemeClr val="dk1"/>
                </a:solidFill>
                <a:latin typeface="Arial Narrow"/>
                <a:ea typeface="Arial Narrow"/>
                <a:cs typeface="Arial Narrow"/>
                <a:sym typeface="Arial Narrow"/>
              </a:endParaRPr>
            </a:p>
          </p:txBody>
        </p:sp>
        <p:sp>
          <p:nvSpPr>
            <p:cNvPr id="2380" name="Google Shape;2380;p49"/>
            <p:cNvSpPr/>
            <p:nvPr/>
          </p:nvSpPr>
          <p:spPr>
            <a:xfrm>
              <a:off x="316093" y="6677206"/>
              <a:ext cx="8883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Psicológica</a:t>
              </a:r>
              <a:endParaRPr sz="1200" b="1" u="sng">
                <a:solidFill>
                  <a:srgbClr val="000000"/>
                </a:solidFill>
                <a:latin typeface="Arial Narrow"/>
                <a:ea typeface="Arial Narrow"/>
                <a:cs typeface="Arial Narrow"/>
                <a:sym typeface="Arial Narrow"/>
              </a:endParaRPr>
            </a:p>
          </p:txBody>
        </p:sp>
      </p:grpSp>
      <p:pic>
        <p:nvPicPr>
          <p:cNvPr id="2381" name="Google Shape;2381;p49"/>
          <p:cNvPicPr preferRelativeResize="0"/>
          <p:nvPr/>
        </p:nvPicPr>
        <p:blipFill rotWithShape="1">
          <a:blip r:embed="rId4">
            <a:alphaModFix/>
          </a:blip>
          <a:srcRect/>
          <a:stretch/>
        </p:blipFill>
        <p:spPr>
          <a:xfrm>
            <a:off x="2397865" y="5054621"/>
            <a:ext cx="733921" cy="857615"/>
          </a:xfrm>
          <a:prstGeom prst="rect">
            <a:avLst/>
          </a:prstGeom>
          <a:noFill/>
          <a:ln>
            <a:noFill/>
          </a:ln>
        </p:spPr>
      </p:pic>
      <p:pic>
        <p:nvPicPr>
          <p:cNvPr id="2382" name="Google Shape;2382;p49"/>
          <p:cNvPicPr preferRelativeResize="0"/>
          <p:nvPr/>
        </p:nvPicPr>
        <p:blipFill rotWithShape="1">
          <a:blip r:embed="rId5">
            <a:alphaModFix/>
          </a:blip>
          <a:srcRect/>
          <a:stretch/>
        </p:blipFill>
        <p:spPr>
          <a:xfrm>
            <a:off x="4793436" y="5108866"/>
            <a:ext cx="516293" cy="766112"/>
          </a:xfrm>
          <a:prstGeom prst="rect">
            <a:avLst/>
          </a:prstGeom>
          <a:noFill/>
          <a:ln>
            <a:noFill/>
          </a:ln>
        </p:spPr>
      </p:pic>
      <p:grpSp>
        <p:nvGrpSpPr>
          <p:cNvPr id="2383" name="Google Shape;2383;p49"/>
          <p:cNvGrpSpPr/>
          <p:nvPr/>
        </p:nvGrpSpPr>
        <p:grpSpPr>
          <a:xfrm>
            <a:off x="5296769" y="5108866"/>
            <a:ext cx="1638590" cy="566300"/>
            <a:chOff x="1739715" y="6554323"/>
            <a:chExt cx="1638590" cy="566300"/>
          </a:xfrm>
        </p:grpSpPr>
        <p:sp>
          <p:nvSpPr>
            <p:cNvPr id="2384" name="Google Shape;2384;p49"/>
            <p:cNvSpPr/>
            <p:nvPr/>
          </p:nvSpPr>
          <p:spPr>
            <a:xfrm>
              <a:off x="1878899" y="6827481"/>
              <a:ext cx="1485306" cy="293142"/>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8,8%</a:t>
              </a:r>
              <a:endParaRPr sz="1600" b="1">
                <a:solidFill>
                  <a:schemeClr val="dk1"/>
                </a:solidFill>
                <a:latin typeface="Arial Narrow"/>
                <a:ea typeface="Arial Narrow"/>
                <a:cs typeface="Arial Narrow"/>
                <a:sym typeface="Arial Narrow"/>
              </a:endParaRPr>
            </a:p>
          </p:txBody>
        </p:sp>
        <p:sp>
          <p:nvSpPr>
            <p:cNvPr id="2385" name="Google Shape;2385;p49"/>
            <p:cNvSpPr/>
            <p:nvPr/>
          </p:nvSpPr>
          <p:spPr>
            <a:xfrm>
              <a:off x="1739715" y="6554323"/>
              <a:ext cx="16385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Negligencia y abandono</a:t>
              </a:r>
              <a:endParaRPr sz="1200" b="1" u="sng">
                <a:solidFill>
                  <a:srgbClr val="000000"/>
                </a:solidFill>
                <a:latin typeface="Arial Narrow"/>
                <a:ea typeface="Arial Narrow"/>
                <a:cs typeface="Arial Narrow"/>
                <a:sym typeface="Arial Narrow"/>
              </a:endParaRPr>
            </a:p>
          </p:txBody>
        </p:sp>
      </p:grpSp>
      <p:sp>
        <p:nvSpPr>
          <p:cNvPr id="2386" name="Google Shape;2386;p49"/>
          <p:cNvSpPr/>
          <p:nvPr/>
        </p:nvSpPr>
        <p:spPr>
          <a:xfrm>
            <a:off x="144067" y="7008283"/>
            <a:ext cx="6840760"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las violencias no sexuales equivalen a un 47,2%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(9,7% y 8,8% respectivamente), la relación hombre mujer, es aproximadamente de un hombre por cada 4 mujeres, se presenta en todos los cursos de vida, desde la primera infancia, siendo los adultos los mas afectados (27-59 años), seguido por los jóvenes. Cabe resaltar que el 3,8% de las víctimas son maternas. Las personas mayores de 18 años padecen más violencia física y psicológica, mientras que los menores de 18 años sufren más violencia por negligencia y abandono; en mas del 47% de cada una de las violencias no sexuales el agresor es familiar de la víctima.</a:t>
            </a:r>
            <a:endParaRPr/>
          </a:p>
        </p:txBody>
      </p:sp>
      <p:sp>
        <p:nvSpPr>
          <p:cNvPr id="2387" name="Google Shape;2387;p49"/>
          <p:cNvSpPr/>
          <p:nvPr/>
        </p:nvSpPr>
        <p:spPr>
          <a:xfrm>
            <a:off x="9885" y="6372200"/>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88" name="Google Shape;2388;p49"/>
          <p:cNvGrpSpPr/>
          <p:nvPr/>
        </p:nvGrpSpPr>
        <p:grpSpPr>
          <a:xfrm>
            <a:off x="201923" y="6421323"/>
            <a:ext cx="3446504" cy="276999"/>
            <a:chOff x="2448322" y="33831"/>
            <a:chExt cx="3446504" cy="276999"/>
          </a:xfrm>
        </p:grpSpPr>
        <p:sp>
          <p:nvSpPr>
            <p:cNvPr id="2389" name="Google Shape;2389;p49"/>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90" name="Google Shape;2390;p49"/>
            <p:cNvCxnSpPr>
              <a:stCxn id="2389"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391" name="Google Shape;2391;p49"/>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Finales</a:t>
              </a:r>
              <a:endParaRPr/>
            </a:p>
          </p:txBody>
        </p:sp>
      </p:grpSp>
      <p:sp>
        <p:nvSpPr>
          <p:cNvPr id="2392" name="Google Shape;2392;p49"/>
          <p:cNvSpPr/>
          <p:nvPr/>
        </p:nvSpPr>
        <p:spPr>
          <a:xfrm>
            <a:off x="1479574" y="3724889"/>
            <a:ext cx="4337706"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700">
                <a:solidFill>
                  <a:schemeClr val="dk1"/>
                </a:solidFill>
                <a:latin typeface="Arial Narrow"/>
                <a:ea typeface="Arial Narrow"/>
                <a:cs typeface="Arial Narrow"/>
                <a:sym typeface="Arial Narrow"/>
              </a:rPr>
              <a:t>Figura 4. Curso de vida de los casos  de violencia. Periodo epidemiológico 04  2.023</a:t>
            </a:r>
            <a:r>
              <a:rPr lang="es-ES" sz="1000">
                <a:solidFill>
                  <a:schemeClr val="dk1"/>
                </a:solidFill>
                <a:latin typeface="Arial Narrow"/>
                <a:ea typeface="Arial Narrow"/>
                <a:cs typeface="Arial Narrow"/>
                <a:sym typeface="Arial Narrow"/>
              </a:rPr>
              <a:t>. </a:t>
            </a:r>
            <a:endParaRPr/>
          </a:p>
        </p:txBody>
      </p:sp>
      <p:pic>
        <p:nvPicPr>
          <p:cNvPr id="2393" name="Google Shape;2393;p49"/>
          <p:cNvPicPr preferRelativeResize="0"/>
          <p:nvPr/>
        </p:nvPicPr>
        <p:blipFill rotWithShape="1">
          <a:blip r:embed="rId6">
            <a:alphaModFix/>
          </a:blip>
          <a:srcRect/>
          <a:stretch/>
        </p:blipFill>
        <p:spPr>
          <a:xfrm>
            <a:off x="3850461" y="39682"/>
            <a:ext cx="942975" cy="771525"/>
          </a:xfrm>
          <a:prstGeom prst="rect">
            <a:avLst/>
          </a:prstGeom>
          <a:noFill/>
          <a:ln>
            <a:noFill/>
          </a:ln>
        </p:spPr>
      </p:pic>
      <p:grpSp>
        <p:nvGrpSpPr>
          <p:cNvPr id="2394" name="Google Shape;2394;p49"/>
          <p:cNvGrpSpPr/>
          <p:nvPr/>
        </p:nvGrpSpPr>
        <p:grpSpPr>
          <a:xfrm>
            <a:off x="3526645" y="654428"/>
            <a:ext cx="1690560" cy="650645"/>
            <a:chOff x="-14122" y="7072716"/>
            <a:chExt cx="1282684" cy="650645"/>
          </a:xfrm>
        </p:grpSpPr>
        <p:sp>
          <p:nvSpPr>
            <p:cNvPr id="2395" name="Google Shape;2395;p4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396" name="Google Shape;2396;p49"/>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98,2%</a:t>
              </a:r>
              <a:endParaRPr/>
            </a:p>
          </p:txBody>
        </p:sp>
      </p:grpSp>
      <p:pic>
        <p:nvPicPr>
          <p:cNvPr id="2397" name="Google Shape;2397;p49"/>
          <p:cNvPicPr preferRelativeResize="0"/>
          <p:nvPr/>
        </p:nvPicPr>
        <p:blipFill rotWithShape="1">
          <a:blip r:embed="rId7">
            <a:alphaModFix/>
          </a:blip>
          <a:srcRect/>
          <a:stretch/>
        </p:blipFill>
        <p:spPr>
          <a:xfrm>
            <a:off x="1927331" y="604"/>
            <a:ext cx="933450" cy="742950"/>
          </a:xfrm>
          <a:prstGeom prst="rect">
            <a:avLst/>
          </a:prstGeom>
          <a:noFill/>
          <a:ln>
            <a:noFill/>
          </a:ln>
        </p:spPr>
      </p:pic>
      <p:grpSp>
        <p:nvGrpSpPr>
          <p:cNvPr id="2398" name="Google Shape;2398;p49"/>
          <p:cNvGrpSpPr/>
          <p:nvPr/>
        </p:nvGrpSpPr>
        <p:grpSpPr>
          <a:xfrm>
            <a:off x="1474423" y="647431"/>
            <a:ext cx="1881594" cy="724941"/>
            <a:chOff x="-103304" y="7072716"/>
            <a:chExt cx="1427628" cy="724941"/>
          </a:xfrm>
        </p:grpSpPr>
        <p:sp>
          <p:nvSpPr>
            <p:cNvPr id="2399" name="Google Shape;2399;p49"/>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2400" name="Google Shape;2400;p49"/>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63%</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32,2%</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sp>
        <p:nvSpPr>
          <p:cNvPr id="2401" name="Google Shape;2401;p4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49</a:t>
            </a:r>
            <a:endParaRPr sz="1050" b="1">
              <a:solidFill>
                <a:schemeClr val="dk1"/>
              </a:solidFill>
              <a:latin typeface="Arial Narrow"/>
              <a:ea typeface="Arial Narrow"/>
              <a:cs typeface="Arial Narrow"/>
              <a:sym typeface="Arial Narrow"/>
            </a:endParaRPr>
          </a:p>
        </p:txBody>
      </p:sp>
      <p:graphicFrame>
        <p:nvGraphicFramePr>
          <p:cNvPr id="2402" name="Google Shape;2402;p49"/>
          <p:cNvGraphicFramePr/>
          <p:nvPr/>
        </p:nvGraphicFramePr>
        <p:xfrm>
          <a:off x="1038378" y="1513620"/>
          <a:ext cx="4572000" cy="2209227"/>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p:nvPr/>
        </p:nvSpPr>
        <p:spPr>
          <a:xfrm>
            <a:off x="0" y="23621"/>
            <a:ext cx="7200900" cy="460879"/>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58" name="Google Shape;158;p5"/>
          <p:cNvGrpSpPr/>
          <p:nvPr/>
        </p:nvGrpSpPr>
        <p:grpSpPr>
          <a:xfrm>
            <a:off x="277404" y="105617"/>
            <a:ext cx="3446504" cy="276999"/>
            <a:chOff x="2448322" y="74775"/>
            <a:chExt cx="3446504" cy="276999"/>
          </a:xfrm>
        </p:grpSpPr>
        <p:sp>
          <p:nvSpPr>
            <p:cNvPr id="159" name="Google Shape;159;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60" name="Google Shape;160;p5"/>
            <p:cNvCxnSpPr>
              <a:stCxn id="15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61" name="Google Shape;161;p5"/>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pic>
        <p:nvPicPr>
          <p:cNvPr id="162" name="Google Shape;162;p5"/>
          <p:cNvPicPr preferRelativeResize="0"/>
          <p:nvPr/>
        </p:nvPicPr>
        <p:blipFill rotWithShape="1">
          <a:blip r:embed="rId3">
            <a:alphaModFix/>
          </a:blip>
          <a:srcRect l="31453" t="7635" r="56934"/>
          <a:stretch/>
        </p:blipFill>
        <p:spPr>
          <a:xfrm>
            <a:off x="1934415" y="828686"/>
            <a:ext cx="551793" cy="785935"/>
          </a:xfrm>
          <a:prstGeom prst="rect">
            <a:avLst/>
          </a:prstGeom>
          <a:noFill/>
          <a:ln>
            <a:noFill/>
          </a:ln>
        </p:spPr>
      </p:pic>
      <p:sp>
        <p:nvSpPr>
          <p:cNvPr id="163" name="Google Shape;163;p5"/>
          <p:cNvSpPr/>
          <p:nvPr/>
        </p:nvSpPr>
        <p:spPr>
          <a:xfrm>
            <a:off x="419910" y="1741916"/>
            <a:ext cx="790983"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64,7%</a:t>
            </a:r>
            <a:endParaRPr sz="1600" b="1">
              <a:solidFill>
                <a:schemeClr val="dk1"/>
              </a:solidFill>
              <a:latin typeface="Arial Narrow"/>
              <a:ea typeface="Arial Narrow"/>
              <a:cs typeface="Arial Narrow"/>
              <a:sym typeface="Arial Narrow"/>
            </a:endParaRPr>
          </a:p>
        </p:txBody>
      </p:sp>
      <p:sp>
        <p:nvSpPr>
          <p:cNvPr id="164" name="Google Shape;164;p5"/>
          <p:cNvSpPr/>
          <p:nvPr/>
        </p:nvSpPr>
        <p:spPr>
          <a:xfrm>
            <a:off x="1787995" y="1741916"/>
            <a:ext cx="81103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35,3%</a:t>
            </a:r>
            <a:endParaRPr sz="1600" b="1">
              <a:solidFill>
                <a:schemeClr val="dk1"/>
              </a:solidFill>
              <a:latin typeface="Arial Narrow"/>
              <a:ea typeface="Arial Narrow"/>
              <a:cs typeface="Arial Narrow"/>
              <a:sym typeface="Arial Narrow"/>
            </a:endParaRPr>
          </a:p>
        </p:txBody>
      </p:sp>
      <p:sp>
        <p:nvSpPr>
          <p:cNvPr id="165" name="Google Shape;165;p5"/>
          <p:cNvSpPr/>
          <p:nvPr/>
        </p:nvSpPr>
        <p:spPr>
          <a:xfrm>
            <a:off x="3227117" y="1765356"/>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57,9%</a:t>
            </a:r>
            <a:endParaRPr sz="1600" b="1">
              <a:solidFill>
                <a:schemeClr val="dk1"/>
              </a:solidFill>
              <a:latin typeface="Arial Narrow"/>
              <a:ea typeface="Arial Narrow"/>
              <a:cs typeface="Arial Narrow"/>
              <a:sym typeface="Arial Narrow"/>
            </a:endParaRPr>
          </a:p>
        </p:txBody>
      </p:sp>
      <p:sp>
        <p:nvSpPr>
          <p:cNvPr id="166" name="Google Shape;166;p5"/>
          <p:cNvSpPr/>
          <p:nvPr/>
        </p:nvSpPr>
        <p:spPr>
          <a:xfrm>
            <a:off x="4559644" y="1789214"/>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6,1%</a:t>
            </a:r>
            <a:endParaRPr sz="1600" b="1">
              <a:solidFill>
                <a:schemeClr val="dk1"/>
              </a:solidFill>
              <a:latin typeface="Arial Narrow"/>
              <a:ea typeface="Arial Narrow"/>
              <a:cs typeface="Arial Narrow"/>
              <a:sym typeface="Arial Narrow"/>
            </a:endParaRPr>
          </a:p>
        </p:txBody>
      </p:sp>
      <p:pic>
        <p:nvPicPr>
          <p:cNvPr id="167" name="Google Shape;167;p5"/>
          <p:cNvPicPr preferRelativeResize="0"/>
          <p:nvPr/>
        </p:nvPicPr>
        <p:blipFill rotWithShape="1">
          <a:blip r:embed="rId4">
            <a:alphaModFix/>
          </a:blip>
          <a:srcRect l="58247"/>
          <a:stretch/>
        </p:blipFill>
        <p:spPr>
          <a:xfrm>
            <a:off x="1964656" y="2510820"/>
            <a:ext cx="1157125" cy="1039258"/>
          </a:xfrm>
          <a:prstGeom prst="rect">
            <a:avLst/>
          </a:prstGeom>
          <a:noFill/>
          <a:ln>
            <a:noFill/>
          </a:ln>
        </p:spPr>
      </p:pic>
      <p:pic>
        <p:nvPicPr>
          <p:cNvPr id="168" name="Google Shape;168;p5"/>
          <p:cNvPicPr preferRelativeResize="0"/>
          <p:nvPr/>
        </p:nvPicPr>
        <p:blipFill rotWithShape="1">
          <a:blip r:embed="rId5">
            <a:alphaModFix/>
          </a:blip>
          <a:srcRect r="50000"/>
          <a:stretch/>
        </p:blipFill>
        <p:spPr>
          <a:xfrm>
            <a:off x="3700336" y="2411760"/>
            <a:ext cx="1268412" cy="1111250"/>
          </a:xfrm>
          <a:prstGeom prst="rect">
            <a:avLst/>
          </a:prstGeom>
          <a:noFill/>
          <a:ln>
            <a:noFill/>
          </a:ln>
        </p:spPr>
      </p:pic>
      <p:pic>
        <p:nvPicPr>
          <p:cNvPr id="169" name="Google Shape;169;p5"/>
          <p:cNvPicPr preferRelativeResize="0"/>
          <p:nvPr/>
        </p:nvPicPr>
        <p:blipFill rotWithShape="1">
          <a:blip r:embed="rId4">
            <a:alphaModFix/>
          </a:blip>
          <a:srcRect r="48966"/>
          <a:stretch/>
        </p:blipFill>
        <p:spPr>
          <a:xfrm>
            <a:off x="332260" y="2650922"/>
            <a:ext cx="1306822" cy="960264"/>
          </a:xfrm>
          <a:prstGeom prst="rect">
            <a:avLst/>
          </a:prstGeom>
          <a:noFill/>
          <a:ln>
            <a:noFill/>
          </a:ln>
        </p:spPr>
      </p:pic>
      <p:pic>
        <p:nvPicPr>
          <p:cNvPr id="170" name="Google Shape;170;p5"/>
          <p:cNvPicPr preferRelativeResize="0"/>
          <p:nvPr/>
        </p:nvPicPr>
        <p:blipFill rotWithShape="1">
          <a:blip r:embed="rId5">
            <a:alphaModFix/>
          </a:blip>
          <a:srcRect l="50528"/>
          <a:stretch/>
        </p:blipFill>
        <p:spPr>
          <a:xfrm>
            <a:off x="5497770" y="2465642"/>
            <a:ext cx="1255027" cy="1111250"/>
          </a:xfrm>
          <a:prstGeom prst="rect">
            <a:avLst/>
          </a:prstGeom>
          <a:noFill/>
          <a:ln>
            <a:noFill/>
          </a:ln>
        </p:spPr>
      </p:pic>
      <p:graphicFrame>
        <p:nvGraphicFramePr>
          <p:cNvPr id="171" name="Google Shape;171;p5"/>
          <p:cNvGraphicFramePr/>
          <p:nvPr/>
        </p:nvGraphicFramePr>
        <p:xfrm>
          <a:off x="144066" y="3523010"/>
          <a:ext cx="3000000" cy="3000000"/>
        </p:xfrm>
        <a:graphic>
          <a:graphicData uri="http://schemas.openxmlformats.org/drawingml/2006/table">
            <a:tbl>
              <a:tblPr firstRow="1" bandRow="1">
                <a:noFill/>
                <a:tableStyleId>{6F18B00D-03EA-40F0-9A42-3DDA0B58A833}</a:tableStyleId>
              </a:tblPr>
              <a:tblGrid>
                <a:gridCol w="1631400">
                  <a:extLst>
                    <a:ext uri="{9D8B030D-6E8A-4147-A177-3AD203B41FA5}">
                      <a16:colId xmlns:a16="http://schemas.microsoft.com/office/drawing/2014/main" val="20000"/>
                    </a:ext>
                  </a:extLst>
                </a:gridCol>
                <a:gridCol w="1664025">
                  <a:extLst>
                    <a:ext uri="{9D8B030D-6E8A-4147-A177-3AD203B41FA5}">
                      <a16:colId xmlns:a16="http://schemas.microsoft.com/office/drawing/2014/main" val="20001"/>
                    </a:ext>
                  </a:extLst>
                </a:gridCol>
                <a:gridCol w="1822500">
                  <a:extLst>
                    <a:ext uri="{9D8B030D-6E8A-4147-A177-3AD203B41FA5}">
                      <a16:colId xmlns:a16="http://schemas.microsoft.com/office/drawing/2014/main" val="20002"/>
                    </a:ext>
                  </a:extLst>
                </a:gridCol>
                <a:gridCol w="186685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Profesionales de la salud</a:t>
                      </a:r>
                      <a:endParaRPr sz="1200" b="1" u="sng">
                        <a:solidFill>
                          <a:srgbClr val="000000"/>
                        </a:solidFill>
                        <a:latin typeface="Arial Narrow"/>
                        <a:ea typeface="Arial Narrow"/>
                        <a:cs typeface="Arial Narrow"/>
                        <a:sym typeface="Arial Narrow"/>
                      </a:endParaRPr>
                    </a:p>
                  </a:txBody>
                  <a:tcPr marL="91450" marR="91450" marT="45725" marB="45725"/>
                </a:tc>
                <a:tc>
                  <a:txBody>
                    <a:bodyPr/>
                    <a:lstStyle/>
                    <a:p>
                      <a:pPr marL="0" marR="0" lvl="0" indent="0" algn="ctr" rtl="0">
                        <a:spcBef>
                          <a:spcPts val="0"/>
                        </a:spcBef>
                        <a:spcAft>
                          <a:spcPts val="0"/>
                        </a:spcAft>
                        <a:buNone/>
                      </a:pPr>
                      <a:r>
                        <a:rPr lang="es-ES" sz="1200" b="1" u="sng">
                          <a:latin typeface="Arial Narrow"/>
                          <a:ea typeface="Arial Narrow"/>
                          <a:cs typeface="Arial Narrow"/>
                          <a:sym typeface="Arial Narrow"/>
                        </a:rPr>
                        <a:t>Población Migrante</a:t>
                      </a:r>
                      <a:endParaRPr sz="1200" b="1" u="sng">
                        <a:solidFill>
                          <a:srgbClr val="000000"/>
                        </a:solidFill>
                        <a:latin typeface="Arial Narrow"/>
                        <a:ea typeface="Arial Narrow"/>
                        <a:cs typeface="Arial Narrow"/>
                        <a:sym typeface="Arial Narrow"/>
                      </a:endParaRPr>
                    </a:p>
                  </a:txBody>
                  <a:tcPr marL="91450" marR="91450" marT="45725" marB="45725"/>
                </a:tc>
                <a:extLst>
                  <a:ext uri="{0D108BD9-81ED-4DB2-BD59-A6C34878D82A}">
                    <a16:rowId xmlns:a16="http://schemas.microsoft.com/office/drawing/2014/main" val="10000"/>
                  </a:ext>
                </a:extLst>
              </a:tr>
            </a:tbl>
          </a:graphicData>
        </a:graphic>
      </p:graphicFrame>
      <p:sp>
        <p:nvSpPr>
          <p:cNvPr id="172" name="Google Shape;172;p5"/>
          <p:cNvSpPr/>
          <p:nvPr/>
        </p:nvSpPr>
        <p:spPr>
          <a:xfrm>
            <a:off x="529379" y="3801192"/>
            <a:ext cx="89388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15 casos</a:t>
            </a:r>
            <a:endParaRPr sz="1400" b="1">
              <a:solidFill>
                <a:schemeClr val="dk1"/>
              </a:solidFill>
              <a:latin typeface="Arial Narrow"/>
              <a:ea typeface="Arial Narrow"/>
              <a:cs typeface="Arial Narrow"/>
              <a:sym typeface="Arial Narrow"/>
            </a:endParaRPr>
          </a:p>
        </p:txBody>
      </p:sp>
      <p:sp>
        <p:nvSpPr>
          <p:cNvPr id="173" name="Google Shape;173;p5"/>
          <p:cNvSpPr/>
          <p:nvPr/>
        </p:nvSpPr>
        <p:spPr>
          <a:xfrm>
            <a:off x="2079654" y="3801192"/>
            <a:ext cx="971485"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39 casos</a:t>
            </a:r>
            <a:endParaRPr sz="1400" b="1">
              <a:solidFill>
                <a:schemeClr val="dk1"/>
              </a:solidFill>
              <a:latin typeface="Arial Narrow"/>
              <a:ea typeface="Arial Narrow"/>
              <a:cs typeface="Arial Narrow"/>
              <a:sym typeface="Arial Narrow"/>
            </a:endParaRPr>
          </a:p>
        </p:txBody>
      </p:sp>
      <p:sp>
        <p:nvSpPr>
          <p:cNvPr id="174" name="Google Shape;174;p5"/>
          <p:cNvSpPr/>
          <p:nvPr/>
        </p:nvSpPr>
        <p:spPr>
          <a:xfrm>
            <a:off x="3964508" y="3793100"/>
            <a:ext cx="880066"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9 casos</a:t>
            </a:r>
            <a:endParaRPr sz="1400" b="1">
              <a:solidFill>
                <a:schemeClr val="dk1"/>
              </a:solidFill>
              <a:latin typeface="Arial Narrow"/>
              <a:ea typeface="Arial Narrow"/>
              <a:cs typeface="Arial Narrow"/>
              <a:sym typeface="Arial Narrow"/>
            </a:endParaRPr>
          </a:p>
        </p:txBody>
      </p:sp>
      <p:sp>
        <p:nvSpPr>
          <p:cNvPr id="175" name="Google Shape;175;p5"/>
          <p:cNvSpPr/>
          <p:nvPr/>
        </p:nvSpPr>
        <p:spPr>
          <a:xfrm>
            <a:off x="5803688" y="3801192"/>
            <a:ext cx="893106"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28 casos</a:t>
            </a:r>
            <a:endParaRPr sz="1400" b="1">
              <a:solidFill>
                <a:schemeClr val="dk1"/>
              </a:solidFill>
              <a:latin typeface="Arial Narrow"/>
              <a:ea typeface="Arial Narrow"/>
              <a:cs typeface="Arial Narrow"/>
              <a:sym typeface="Arial Narrow"/>
            </a:endParaRPr>
          </a:p>
        </p:txBody>
      </p:sp>
      <p:pic>
        <p:nvPicPr>
          <p:cNvPr id="176" name="Google Shape;176;p5"/>
          <p:cNvPicPr preferRelativeResize="0"/>
          <p:nvPr/>
        </p:nvPicPr>
        <p:blipFill rotWithShape="1">
          <a:blip r:embed="rId6">
            <a:alphaModFix/>
          </a:blip>
          <a:srcRect/>
          <a:stretch/>
        </p:blipFill>
        <p:spPr>
          <a:xfrm>
            <a:off x="5688682" y="942404"/>
            <a:ext cx="1344613" cy="650082"/>
          </a:xfrm>
          <a:prstGeom prst="rect">
            <a:avLst/>
          </a:prstGeom>
          <a:noFill/>
          <a:ln>
            <a:noFill/>
          </a:ln>
        </p:spPr>
      </p:pic>
      <p:sp>
        <p:nvSpPr>
          <p:cNvPr id="177" name="Google Shape;177;p5"/>
          <p:cNvSpPr txBox="1"/>
          <p:nvPr/>
        </p:nvSpPr>
        <p:spPr>
          <a:xfrm>
            <a:off x="5899235" y="1509082"/>
            <a:ext cx="122960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Coinfección</a:t>
            </a:r>
            <a:endParaRPr sz="1200" b="1" u="sng">
              <a:solidFill>
                <a:schemeClr val="dk1"/>
              </a:solidFill>
              <a:latin typeface="Arial Narrow"/>
              <a:ea typeface="Arial Narrow"/>
              <a:cs typeface="Arial Narrow"/>
              <a:sym typeface="Arial Narrow"/>
            </a:endParaRPr>
          </a:p>
        </p:txBody>
      </p:sp>
      <p:sp>
        <p:nvSpPr>
          <p:cNvPr id="178" name="Google Shape;178;p5"/>
          <p:cNvSpPr/>
          <p:nvPr/>
        </p:nvSpPr>
        <p:spPr>
          <a:xfrm>
            <a:off x="5944799" y="1766114"/>
            <a:ext cx="80799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16,4%</a:t>
            </a:r>
            <a:endParaRPr sz="1600" b="1">
              <a:solidFill>
                <a:schemeClr val="dk1"/>
              </a:solidFill>
              <a:latin typeface="Arial Narrow"/>
              <a:ea typeface="Arial Narrow"/>
              <a:cs typeface="Arial Narrow"/>
              <a:sym typeface="Arial Narrow"/>
            </a:endParaRPr>
          </a:p>
        </p:txBody>
      </p:sp>
      <p:sp>
        <p:nvSpPr>
          <p:cNvPr id="179" name="Google Shape;179;p5"/>
          <p:cNvSpPr txBox="1"/>
          <p:nvPr/>
        </p:nvSpPr>
        <p:spPr>
          <a:xfrm>
            <a:off x="5746184" y="2097021"/>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138 casos</a:t>
            </a:r>
            <a:endParaRPr sz="1200" b="1">
              <a:solidFill>
                <a:schemeClr val="dk1"/>
              </a:solidFill>
              <a:latin typeface="Arial Narrow"/>
              <a:ea typeface="Arial Narrow"/>
              <a:cs typeface="Arial Narrow"/>
              <a:sym typeface="Arial Narrow"/>
            </a:endParaRPr>
          </a:p>
        </p:txBody>
      </p:sp>
      <p:sp>
        <p:nvSpPr>
          <p:cNvPr id="180" name="Google Shape;180;p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a:t>
            </a:r>
            <a:endParaRPr sz="1050" b="1">
              <a:solidFill>
                <a:schemeClr val="dk1"/>
              </a:solidFill>
              <a:latin typeface="Arial Narrow"/>
              <a:ea typeface="Arial Narrow"/>
              <a:cs typeface="Arial Narrow"/>
              <a:sym typeface="Arial Narrow"/>
            </a:endParaRPr>
          </a:p>
        </p:txBody>
      </p:sp>
      <p:sp>
        <p:nvSpPr>
          <p:cNvPr id="181" name="Google Shape;181;p5"/>
          <p:cNvSpPr txBox="1"/>
          <p:nvPr/>
        </p:nvSpPr>
        <p:spPr>
          <a:xfrm>
            <a:off x="655206" y="4806760"/>
            <a:ext cx="233134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casos de tuberculosis</a:t>
            </a:r>
            <a:endParaRPr/>
          </a:p>
        </p:txBody>
      </p:sp>
      <p:cxnSp>
        <p:nvCxnSpPr>
          <p:cNvPr id="182" name="Google Shape;182;p5"/>
          <p:cNvCxnSpPr/>
          <p:nvPr/>
        </p:nvCxnSpPr>
        <p:spPr>
          <a:xfrm>
            <a:off x="4247918" y="5804229"/>
            <a:ext cx="2222505" cy="0"/>
          </a:xfrm>
          <a:prstGeom prst="straightConnector1">
            <a:avLst/>
          </a:prstGeom>
          <a:noFill/>
          <a:ln w="9525" cap="flat" cmpd="sng">
            <a:solidFill>
              <a:srgbClr val="002060"/>
            </a:solidFill>
            <a:prstDash val="solid"/>
            <a:round/>
            <a:headEnd type="none" w="sm" len="sm"/>
            <a:tailEnd type="oval" w="med" len="med"/>
          </a:ln>
        </p:spPr>
      </p:cxnSp>
      <p:cxnSp>
        <p:nvCxnSpPr>
          <p:cNvPr id="183" name="Google Shape;183;p5"/>
          <p:cNvCxnSpPr/>
          <p:nvPr/>
        </p:nvCxnSpPr>
        <p:spPr>
          <a:xfrm rot="10800000">
            <a:off x="745292" y="5804229"/>
            <a:ext cx="2259337" cy="0"/>
          </a:xfrm>
          <a:prstGeom prst="straightConnector1">
            <a:avLst/>
          </a:prstGeom>
          <a:noFill/>
          <a:ln w="9525" cap="flat" cmpd="sng">
            <a:solidFill>
              <a:srgbClr val="002060"/>
            </a:solidFill>
            <a:prstDash val="solid"/>
            <a:round/>
            <a:headEnd type="none" w="sm" len="sm"/>
            <a:tailEnd type="oval" w="med" len="med"/>
          </a:ln>
        </p:spPr>
      </p:cxnSp>
      <p:sp>
        <p:nvSpPr>
          <p:cNvPr id="184" name="Google Shape;184;p5"/>
          <p:cNvSpPr txBox="1"/>
          <p:nvPr/>
        </p:nvSpPr>
        <p:spPr>
          <a:xfrm>
            <a:off x="683841" y="5229646"/>
            <a:ext cx="86433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81,9%</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Pulmonar</a:t>
            </a:r>
            <a:endParaRPr sz="1400" b="1">
              <a:solidFill>
                <a:schemeClr val="dk1"/>
              </a:solidFill>
              <a:latin typeface="Arial Narrow"/>
              <a:ea typeface="Arial Narrow"/>
              <a:cs typeface="Arial Narrow"/>
              <a:sym typeface="Arial Narrow"/>
            </a:endParaRPr>
          </a:p>
        </p:txBody>
      </p:sp>
      <p:sp>
        <p:nvSpPr>
          <p:cNvPr id="185" name="Google Shape;185;p5"/>
          <p:cNvSpPr txBox="1"/>
          <p:nvPr/>
        </p:nvSpPr>
        <p:spPr>
          <a:xfrm>
            <a:off x="1750759" y="5229646"/>
            <a:ext cx="122501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18,1%</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Extrapulmonar</a:t>
            </a:r>
            <a:endParaRPr sz="1400" b="1">
              <a:solidFill>
                <a:schemeClr val="dk1"/>
              </a:solidFill>
              <a:latin typeface="Arial Narrow"/>
              <a:ea typeface="Arial Narrow"/>
              <a:cs typeface="Arial Narrow"/>
              <a:sym typeface="Arial Narrow"/>
            </a:endParaRPr>
          </a:p>
        </p:txBody>
      </p:sp>
      <p:sp>
        <p:nvSpPr>
          <p:cNvPr id="186" name="Google Shape;186;p5"/>
          <p:cNvSpPr txBox="1"/>
          <p:nvPr/>
        </p:nvSpPr>
        <p:spPr>
          <a:xfrm>
            <a:off x="3924902" y="4811251"/>
            <a:ext cx="248718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Porcentaje de antecedente de tratamiento</a:t>
            </a:r>
            <a:endParaRPr/>
          </a:p>
        </p:txBody>
      </p:sp>
      <p:sp>
        <p:nvSpPr>
          <p:cNvPr id="187" name="Google Shape;187;p5"/>
          <p:cNvSpPr txBox="1"/>
          <p:nvPr/>
        </p:nvSpPr>
        <p:spPr>
          <a:xfrm>
            <a:off x="4156918" y="5241858"/>
            <a:ext cx="65915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85,7%</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Nuevo</a:t>
            </a:r>
            <a:endParaRPr sz="1400" b="1">
              <a:solidFill>
                <a:schemeClr val="dk1"/>
              </a:solidFill>
              <a:latin typeface="Arial Narrow"/>
              <a:ea typeface="Arial Narrow"/>
              <a:cs typeface="Arial Narrow"/>
              <a:sym typeface="Arial Narrow"/>
            </a:endParaRPr>
          </a:p>
        </p:txBody>
      </p:sp>
      <p:sp>
        <p:nvSpPr>
          <p:cNvPr id="188" name="Google Shape;188;p5"/>
          <p:cNvSpPr txBox="1"/>
          <p:nvPr/>
        </p:nvSpPr>
        <p:spPr>
          <a:xfrm>
            <a:off x="4867099" y="5243542"/>
            <a:ext cx="1603324"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14,3%</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a:t>
            </a:r>
            <a:endParaRPr sz="1400" b="1">
              <a:solidFill>
                <a:schemeClr val="dk1"/>
              </a:solidFill>
              <a:latin typeface="Arial Narrow"/>
              <a:ea typeface="Arial Narrow"/>
              <a:cs typeface="Arial Narrow"/>
              <a:sym typeface="Arial Narrow"/>
            </a:endParaRPr>
          </a:p>
        </p:txBody>
      </p:sp>
      <p:sp>
        <p:nvSpPr>
          <p:cNvPr id="189" name="Google Shape;189;p5"/>
          <p:cNvSpPr/>
          <p:nvPr/>
        </p:nvSpPr>
        <p:spPr>
          <a:xfrm>
            <a:off x="-3736" y="428021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 name="Google Shape;190;p5"/>
          <p:cNvGrpSpPr/>
          <p:nvPr/>
        </p:nvGrpSpPr>
        <p:grpSpPr>
          <a:xfrm>
            <a:off x="242311" y="4362212"/>
            <a:ext cx="3486389" cy="276999"/>
            <a:chOff x="2448322" y="74775"/>
            <a:chExt cx="3486389" cy="276999"/>
          </a:xfrm>
        </p:grpSpPr>
        <p:sp>
          <p:nvSpPr>
            <p:cNvPr id="191" name="Google Shape;191;p5"/>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192" name="Google Shape;192;p5"/>
            <p:cNvCxnSpPr>
              <a:stCxn id="19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193" name="Google Shape;193;p5"/>
            <p:cNvSpPr txBox="1"/>
            <p:nvPr/>
          </p:nvSpPr>
          <p:spPr>
            <a:xfrm>
              <a:off x="3342423"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194" name="Google Shape;194;p5"/>
          <p:cNvSpPr/>
          <p:nvPr/>
        </p:nvSpPr>
        <p:spPr>
          <a:xfrm>
            <a:off x="420292" y="2089658"/>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543 casos</a:t>
            </a:r>
            <a:endParaRPr/>
          </a:p>
        </p:txBody>
      </p:sp>
      <p:sp>
        <p:nvSpPr>
          <p:cNvPr id="195" name="Google Shape;195;p5"/>
          <p:cNvSpPr/>
          <p:nvPr/>
        </p:nvSpPr>
        <p:spPr>
          <a:xfrm>
            <a:off x="1833698" y="2089247"/>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296 casos</a:t>
            </a:r>
            <a:endParaRPr/>
          </a:p>
        </p:txBody>
      </p:sp>
      <p:sp>
        <p:nvSpPr>
          <p:cNvPr id="196" name="Google Shape;196;p5"/>
          <p:cNvSpPr/>
          <p:nvPr/>
        </p:nvSpPr>
        <p:spPr>
          <a:xfrm>
            <a:off x="3201413" y="2099679"/>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486 casos</a:t>
            </a:r>
            <a:endParaRPr/>
          </a:p>
        </p:txBody>
      </p:sp>
      <p:sp>
        <p:nvSpPr>
          <p:cNvPr id="197" name="Google Shape;197;p5"/>
          <p:cNvSpPr/>
          <p:nvPr/>
        </p:nvSpPr>
        <p:spPr>
          <a:xfrm>
            <a:off x="4607097" y="210782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51 casos</a:t>
            </a:r>
            <a:endParaRPr sz="1200" b="1">
              <a:solidFill>
                <a:schemeClr val="dk1"/>
              </a:solidFill>
              <a:latin typeface="Arial Narrow"/>
              <a:ea typeface="Arial Narrow"/>
              <a:cs typeface="Arial Narrow"/>
              <a:sym typeface="Arial Narrow"/>
            </a:endParaRPr>
          </a:p>
        </p:txBody>
      </p:sp>
      <p:pic>
        <p:nvPicPr>
          <p:cNvPr id="198" name="Google Shape;198;p5"/>
          <p:cNvPicPr preferRelativeResize="0"/>
          <p:nvPr/>
        </p:nvPicPr>
        <p:blipFill rotWithShape="1">
          <a:blip r:embed="rId3">
            <a:alphaModFix/>
          </a:blip>
          <a:srcRect t="12580" r="86146"/>
          <a:stretch/>
        </p:blipFill>
        <p:spPr>
          <a:xfrm>
            <a:off x="477736" y="830744"/>
            <a:ext cx="658263" cy="743858"/>
          </a:xfrm>
          <a:prstGeom prst="rect">
            <a:avLst/>
          </a:prstGeom>
          <a:noFill/>
          <a:ln>
            <a:noFill/>
          </a:ln>
        </p:spPr>
      </p:pic>
      <p:sp>
        <p:nvSpPr>
          <p:cNvPr id="199" name="Google Shape;199;p5"/>
          <p:cNvSpPr/>
          <p:nvPr/>
        </p:nvSpPr>
        <p:spPr>
          <a:xfrm>
            <a:off x="370561" y="1409280"/>
            <a:ext cx="856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Masculino</a:t>
            </a:r>
            <a:endParaRPr/>
          </a:p>
        </p:txBody>
      </p:sp>
      <p:sp>
        <p:nvSpPr>
          <p:cNvPr id="200" name="Google Shape;200;p5"/>
          <p:cNvSpPr/>
          <p:nvPr/>
        </p:nvSpPr>
        <p:spPr>
          <a:xfrm>
            <a:off x="1791306" y="1393514"/>
            <a:ext cx="8563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01" name="Google Shape;201;p5"/>
          <p:cNvSpPr/>
          <p:nvPr/>
        </p:nvSpPr>
        <p:spPr>
          <a:xfrm>
            <a:off x="3034455" y="1461784"/>
            <a:ext cx="10583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Calibri"/>
                <a:ea typeface="Calibri"/>
                <a:cs typeface="Calibri"/>
                <a:sym typeface="Calibri"/>
              </a:rPr>
              <a:t> </a:t>
            </a:r>
            <a:r>
              <a:rPr lang="es-ES" sz="1200" b="1" u="sng">
                <a:solidFill>
                  <a:schemeClr val="dk1"/>
                </a:solidFill>
                <a:latin typeface="Arial Narrow"/>
                <a:ea typeface="Arial Narrow"/>
                <a:cs typeface="Arial Narrow"/>
                <a:sym typeface="Arial Narrow"/>
              </a:rPr>
              <a:t>Hospitalizado</a:t>
            </a:r>
            <a:endParaRPr sz="1200" b="1" u="sng">
              <a:solidFill>
                <a:srgbClr val="000000"/>
              </a:solidFill>
              <a:latin typeface="Arial Narrow"/>
              <a:ea typeface="Arial Narrow"/>
              <a:cs typeface="Arial Narrow"/>
              <a:sym typeface="Arial Narrow"/>
            </a:endParaRPr>
          </a:p>
        </p:txBody>
      </p:sp>
      <p:sp>
        <p:nvSpPr>
          <p:cNvPr id="202" name="Google Shape;202;p5"/>
          <p:cNvSpPr/>
          <p:nvPr/>
        </p:nvSpPr>
        <p:spPr>
          <a:xfrm>
            <a:off x="4510334" y="1509082"/>
            <a:ext cx="83869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 </a:t>
            </a:r>
            <a:r>
              <a:rPr lang="es-ES" sz="1200" b="1" u="sng">
                <a:solidFill>
                  <a:schemeClr val="dk1"/>
                </a:solidFill>
                <a:latin typeface="Arial Narrow"/>
                <a:ea typeface="Arial Narrow"/>
                <a:cs typeface="Arial Narrow"/>
                <a:sym typeface="Arial Narrow"/>
              </a:rPr>
              <a:t>Fallecidos</a:t>
            </a:r>
            <a:endParaRPr sz="1200" b="1" u="sng">
              <a:solidFill>
                <a:srgbClr val="000000"/>
              </a:solidFill>
              <a:latin typeface="Arial Narrow"/>
              <a:ea typeface="Arial Narrow"/>
              <a:cs typeface="Arial Narrow"/>
              <a:sym typeface="Arial Narrow"/>
            </a:endParaRPr>
          </a:p>
        </p:txBody>
      </p:sp>
      <p:grpSp>
        <p:nvGrpSpPr>
          <p:cNvPr id="203" name="Google Shape;203;p5"/>
          <p:cNvGrpSpPr/>
          <p:nvPr/>
        </p:nvGrpSpPr>
        <p:grpSpPr>
          <a:xfrm>
            <a:off x="432098" y="2303427"/>
            <a:ext cx="2369637" cy="436842"/>
            <a:chOff x="3060726" y="484500"/>
            <a:chExt cx="2369637" cy="436842"/>
          </a:xfrm>
        </p:grpSpPr>
        <p:sp>
          <p:nvSpPr>
            <p:cNvPr id="204" name="Google Shape;204;p5"/>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5"/>
            <p:cNvSpPr txBox="1"/>
            <p:nvPr/>
          </p:nvSpPr>
          <p:spPr>
            <a:xfrm>
              <a:off x="3060726" y="484500"/>
              <a:ext cx="2320232"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Poblaciones especiales</a:t>
              </a:r>
              <a:endParaRPr sz="1600" b="1">
                <a:solidFill>
                  <a:schemeClr val="dk1"/>
                </a:solidFill>
                <a:latin typeface="Arial Narrow"/>
                <a:ea typeface="Arial Narrow"/>
                <a:cs typeface="Arial Narrow"/>
                <a:sym typeface="Arial Narrow"/>
              </a:endParaRPr>
            </a:p>
          </p:txBody>
        </p:sp>
      </p:grpSp>
      <p:sp>
        <p:nvSpPr>
          <p:cNvPr id="206" name="Google Shape;206;p5"/>
          <p:cNvSpPr/>
          <p:nvPr/>
        </p:nvSpPr>
        <p:spPr>
          <a:xfrm>
            <a:off x="310623" y="8698710"/>
            <a:ext cx="65662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b="1">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800" b="1">
                <a:solidFill>
                  <a:schemeClr val="dk1"/>
                </a:solidFill>
                <a:latin typeface="Arial Narrow"/>
                <a:ea typeface="Arial Narrow"/>
                <a:cs typeface="Arial Narrow"/>
                <a:sym typeface="Arial Narrow"/>
              </a:rPr>
              <a:t>Figura Tasa de incidencia y numero  casos notificados de tuberculosis todas las formas por grupo de edad Medellín, a Semana 1 al 16- 2023</a:t>
            </a:r>
            <a:endParaRPr sz="800" b="1">
              <a:solidFill>
                <a:schemeClr val="dk1"/>
              </a:solidFill>
              <a:latin typeface="Arial Narrow"/>
              <a:ea typeface="Arial Narrow"/>
              <a:cs typeface="Arial Narrow"/>
              <a:sym typeface="Arial Narrow"/>
            </a:endParaRPr>
          </a:p>
        </p:txBody>
      </p:sp>
      <p:pic>
        <p:nvPicPr>
          <p:cNvPr id="207" name="Google Shape;207;p5"/>
          <p:cNvPicPr preferRelativeResize="0"/>
          <p:nvPr/>
        </p:nvPicPr>
        <p:blipFill rotWithShape="1">
          <a:blip r:embed="rId7">
            <a:alphaModFix/>
          </a:blip>
          <a:srcRect l="10893" r="64411"/>
          <a:stretch/>
        </p:blipFill>
        <p:spPr>
          <a:xfrm>
            <a:off x="3111553" y="840721"/>
            <a:ext cx="904106" cy="743198"/>
          </a:xfrm>
          <a:prstGeom prst="rect">
            <a:avLst/>
          </a:prstGeom>
          <a:noFill/>
          <a:ln>
            <a:noFill/>
          </a:ln>
        </p:spPr>
      </p:pic>
      <p:pic>
        <p:nvPicPr>
          <p:cNvPr id="208" name="Google Shape;208;p5"/>
          <p:cNvPicPr preferRelativeResize="0"/>
          <p:nvPr/>
        </p:nvPicPr>
        <p:blipFill rotWithShape="1">
          <a:blip r:embed="rId8">
            <a:alphaModFix/>
          </a:blip>
          <a:srcRect l="55406" r="19476"/>
          <a:stretch/>
        </p:blipFill>
        <p:spPr>
          <a:xfrm>
            <a:off x="4404541" y="875894"/>
            <a:ext cx="844527" cy="708025"/>
          </a:xfrm>
          <a:prstGeom prst="rect">
            <a:avLst/>
          </a:prstGeom>
          <a:noFill/>
          <a:ln>
            <a:noFill/>
          </a:ln>
        </p:spPr>
      </p:pic>
      <p:pic>
        <p:nvPicPr>
          <p:cNvPr id="209" name="Google Shape;209;p5"/>
          <p:cNvPicPr preferRelativeResize="0"/>
          <p:nvPr/>
        </p:nvPicPr>
        <p:blipFill rotWithShape="1">
          <a:blip r:embed="rId9">
            <a:alphaModFix/>
          </a:blip>
          <a:srcRect/>
          <a:stretch/>
        </p:blipFill>
        <p:spPr>
          <a:xfrm>
            <a:off x="370560" y="5940152"/>
            <a:ext cx="6254226" cy="26703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50"/>
          <p:cNvSpPr/>
          <p:nvPr/>
        </p:nvSpPr>
        <p:spPr>
          <a:xfrm>
            <a:off x="0" y="9973"/>
            <a:ext cx="7200900" cy="404175"/>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08" name="Google Shape;2408;p50"/>
          <p:cNvGrpSpPr/>
          <p:nvPr/>
        </p:nvGrpSpPr>
        <p:grpSpPr>
          <a:xfrm>
            <a:off x="277404" y="58319"/>
            <a:ext cx="3446504" cy="276999"/>
            <a:chOff x="2448322" y="74775"/>
            <a:chExt cx="3446504" cy="276999"/>
          </a:xfrm>
        </p:grpSpPr>
        <p:sp>
          <p:nvSpPr>
            <p:cNvPr id="2409" name="Google Shape;2409;p5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10" name="Google Shape;2410;p50"/>
            <p:cNvCxnSpPr>
              <a:stCxn id="240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11" name="Google Shape;2411;p50"/>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a:p>
          </p:txBody>
        </p:sp>
      </p:grpSp>
      <p:sp>
        <p:nvSpPr>
          <p:cNvPr id="2412" name="Google Shape;2412;p50"/>
          <p:cNvSpPr/>
          <p:nvPr/>
        </p:nvSpPr>
        <p:spPr>
          <a:xfrm>
            <a:off x="7427" y="5149598"/>
            <a:ext cx="7193472" cy="375138"/>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13" name="Google Shape;2413;p50"/>
          <p:cNvGrpSpPr/>
          <p:nvPr/>
        </p:nvGrpSpPr>
        <p:grpSpPr>
          <a:xfrm>
            <a:off x="296301" y="5203040"/>
            <a:ext cx="5047355" cy="276999"/>
            <a:chOff x="2448322" y="74775"/>
            <a:chExt cx="5047355" cy="276999"/>
          </a:xfrm>
        </p:grpSpPr>
        <p:sp>
          <p:nvSpPr>
            <p:cNvPr id="2414" name="Google Shape;2414;p50"/>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15" name="Google Shape;2415;p50"/>
            <p:cNvCxnSpPr>
              <a:stCxn id="241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416" name="Google Shape;2416;p50"/>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Modalidades de violencia sexual </a:t>
              </a:r>
              <a:endParaRPr sz="1200" b="1">
                <a:solidFill>
                  <a:schemeClr val="dk1"/>
                </a:solidFill>
                <a:latin typeface="Arial Narrow"/>
                <a:ea typeface="Arial Narrow"/>
                <a:cs typeface="Arial Narrow"/>
                <a:sym typeface="Arial Narrow"/>
              </a:endParaRPr>
            </a:p>
          </p:txBody>
        </p:sp>
      </p:grpSp>
      <p:sp>
        <p:nvSpPr>
          <p:cNvPr id="2417" name="Google Shape;2417;p50"/>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50</a:t>
            </a:r>
            <a:endParaRPr sz="1050" b="1">
              <a:solidFill>
                <a:schemeClr val="dk1"/>
              </a:solidFill>
              <a:latin typeface="Arial Narrow"/>
              <a:ea typeface="Arial Narrow"/>
              <a:cs typeface="Arial Narrow"/>
              <a:sym typeface="Arial Narrow"/>
            </a:endParaRPr>
          </a:p>
        </p:txBody>
      </p:sp>
      <p:grpSp>
        <p:nvGrpSpPr>
          <p:cNvPr id="2418" name="Google Shape;2418;p50"/>
          <p:cNvGrpSpPr/>
          <p:nvPr/>
        </p:nvGrpSpPr>
        <p:grpSpPr>
          <a:xfrm>
            <a:off x="109326" y="1043608"/>
            <a:ext cx="850854" cy="1582774"/>
            <a:chOff x="1068833" y="553075"/>
            <a:chExt cx="850854" cy="1582774"/>
          </a:xfrm>
        </p:grpSpPr>
        <p:pic>
          <p:nvPicPr>
            <p:cNvPr id="2419" name="Google Shape;2419;p50"/>
            <p:cNvPicPr preferRelativeResize="0"/>
            <p:nvPr/>
          </p:nvPicPr>
          <p:blipFill rotWithShape="1">
            <a:blip r:embed="rId3">
              <a:alphaModFix/>
            </a:blip>
            <a:srcRect t="10614" r="84474"/>
            <a:stretch/>
          </p:blipFill>
          <p:spPr>
            <a:xfrm>
              <a:off x="1131620" y="553075"/>
              <a:ext cx="737696" cy="720656"/>
            </a:xfrm>
            <a:prstGeom prst="rect">
              <a:avLst/>
            </a:prstGeom>
            <a:noFill/>
            <a:ln>
              <a:noFill/>
            </a:ln>
          </p:spPr>
        </p:pic>
        <p:sp>
          <p:nvSpPr>
            <p:cNvPr id="2420" name="Google Shape;2420;p50"/>
            <p:cNvSpPr/>
            <p:nvPr/>
          </p:nvSpPr>
          <p:spPr>
            <a:xfrm>
              <a:off x="1115283" y="1520368"/>
              <a:ext cx="804404"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14,2%</a:t>
              </a:r>
              <a:endParaRPr/>
            </a:p>
          </p:txBody>
        </p:sp>
        <p:sp>
          <p:nvSpPr>
            <p:cNvPr id="2421" name="Google Shape;2421;p50"/>
            <p:cNvSpPr/>
            <p:nvPr/>
          </p:nvSpPr>
          <p:spPr>
            <a:xfrm>
              <a:off x="1068833" y="1243369"/>
              <a:ext cx="8034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rgbClr val="000000"/>
                </a:solidFill>
                <a:latin typeface="Arial Narrow"/>
                <a:ea typeface="Arial Narrow"/>
                <a:cs typeface="Arial Narrow"/>
                <a:sym typeface="Arial Narrow"/>
              </a:endParaRPr>
            </a:p>
          </p:txBody>
        </p:sp>
        <p:sp>
          <p:nvSpPr>
            <p:cNvPr id="2422" name="Google Shape;2422;p50"/>
            <p:cNvSpPr/>
            <p:nvPr/>
          </p:nvSpPr>
          <p:spPr>
            <a:xfrm>
              <a:off x="1140433" y="1858850"/>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54 casos</a:t>
              </a:r>
              <a:endParaRPr sz="1200">
                <a:solidFill>
                  <a:schemeClr val="dk1"/>
                </a:solidFill>
                <a:latin typeface="Calibri"/>
                <a:ea typeface="Calibri"/>
                <a:cs typeface="Calibri"/>
                <a:sym typeface="Calibri"/>
              </a:endParaRPr>
            </a:p>
          </p:txBody>
        </p:sp>
      </p:grpSp>
      <p:grpSp>
        <p:nvGrpSpPr>
          <p:cNvPr id="2423" name="Google Shape;2423;p50"/>
          <p:cNvGrpSpPr/>
          <p:nvPr/>
        </p:nvGrpSpPr>
        <p:grpSpPr>
          <a:xfrm>
            <a:off x="1104196" y="1043608"/>
            <a:ext cx="811840" cy="1567326"/>
            <a:chOff x="1752268" y="1227775"/>
            <a:chExt cx="811840" cy="1567326"/>
          </a:xfrm>
        </p:grpSpPr>
        <p:sp>
          <p:nvSpPr>
            <p:cNvPr id="2424" name="Google Shape;2424;p50"/>
            <p:cNvSpPr/>
            <p:nvPr/>
          </p:nvSpPr>
          <p:spPr>
            <a:xfrm>
              <a:off x="1752268" y="2181420"/>
              <a:ext cx="81184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85,8%</a:t>
              </a:r>
              <a:endParaRPr/>
            </a:p>
          </p:txBody>
        </p:sp>
        <p:sp>
          <p:nvSpPr>
            <p:cNvPr id="2425" name="Google Shape;2425;p50"/>
            <p:cNvSpPr/>
            <p:nvPr/>
          </p:nvSpPr>
          <p:spPr>
            <a:xfrm>
              <a:off x="1756023" y="1908120"/>
              <a:ext cx="7809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rgbClr val="000000"/>
                </a:solidFill>
                <a:latin typeface="Arial Narrow"/>
                <a:ea typeface="Arial Narrow"/>
                <a:cs typeface="Arial Narrow"/>
                <a:sym typeface="Arial Narrow"/>
              </a:endParaRPr>
            </a:p>
          </p:txBody>
        </p:sp>
        <p:sp>
          <p:nvSpPr>
            <p:cNvPr id="2426" name="Google Shape;2426;p50"/>
            <p:cNvSpPr/>
            <p:nvPr/>
          </p:nvSpPr>
          <p:spPr>
            <a:xfrm>
              <a:off x="1766687" y="2518102"/>
              <a:ext cx="7906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326 casos</a:t>
              </a:r>
              <a:endParaRPr sz="1200">
                <a:solidFill>
                  <a:schemeClr val="dk1"/>
                </a:solidFill>
                <a:latin typeface="Calibri"/>
                <a:ea typeface="Calibri"/>
                <a:cs typeface="Calibri"/>
                <a:sym typeface="Calibri"/>
              </a:endParaRPr>
            </a:p>
          </p:txBody>
        </p:sp>
        <p:pic>
          <p:nvPicPr>
            <p:cNvPr id="2427" name="Google Shape;2427;p50"/>
            <p:cNvPicPr preferRelativeResize="0"/>
            <p:nvPr/>
          </p:nvPicPr>
          <p:blipFill rotWithShape="1">
            <a:blip r:embed="rId3">
              <a:alphaModFix/>
            </a:blip>
            <a:srcRect l="29313" t="7366" r="56038"/>
            <a:stretch/>
          </p:blipFill>
          <p:spPr>
            <a:xfrm>
              <a:off x="1782238" y="1227775"/>
              <a:ext cx="696035" cy="748294"/>
            </a:xfrm>
            <a:prstGeom prst="rect">
              <a:avLst/>
            </a:prstGeom>
            <a:noFill/>
            <a:ln>
              <a:noFill/>
            </a:ln>
          </p:spPr>
        </p:pic>
      </p:grpSp>
      <p:grpSp>
        <p:nvGrpSpPr>
          <p:cNvPr id="2428" name="Google Shape;2428;p50"/>
          <p:cNvGrpSpPr/>
          <p:nvPr/>
        </p:nvGrpSpPr>
        <p:grpSpPr>
          <a:xfrm>
            <a:off x="2088282" y="1044980"/>
            <a:ext cx="1152880" cy="1582804"/>
            <a:chOff x="3115290" y="1227775"/>
            <a:chExt cx="1152880" cy="1582804"/>
          </a:xfrm>
        </p:grpSpPr>
        <p:grpSp>
          <p:nvGrpSpPr>
            <p:cNvPr id="2429" name="Google Shape;2429;p50"/>
            <p:cNvGrpSpPr/>
            <p:nvPr/>
          </p:nvGrpSpPr>
          <p:grpSpPr>
            <a:xfrm>
              <a:off x="3115290" y="1951748"/>
              <a:ext cx="1152880" cy="858831"/>
              <a:chOff x="3744466" y="1301912"/>
              <a:chExt cx="1152880" cy="858831"/>
            </a:xfrm>
          </p:grpSpPr>
          <p:sp>
            <p:nvSpPr>
              <p:cNvPr id="2430" name="Google Shape;2430;p50"/>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0,3%</a:t>
                </a:r>
                <a:endParaRPr/>
              </a:p>
            </p:txBody>
          </p:sp>
          <p:sp>
            <p:nvSpPr>
              <p:cNvPr id="2431" name="Google Shape;2431;p50"/>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432" name="Google Shape;2432;p50"/>
              <p:cNvSpPr/>
              <p:nvPr/>
            </p:nvSpPr>
            <p:spPr>
              <a:xfrm>
                <a:off x="3957784" y="1883744"/>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a:solidFill>
                    <a:schemeClr val="dk1"/>
                  </a:solidFill>
                  <a:latin typeface="Calibri"/>
                  <a:ea typeface="Calibri"/>
                  <a:cs typeface="Calibri"/>
                  <a:sym typeface="Calibri"/>
                </a:endParaRPr>
              </a:p>
            </p:txBody>
          </p:sp>
        </p:grpSp>
        <p:pic>
          <p:nvPicPr>
            <p:cNvPr id="2433" name="Google Shape;2433;p50"/>
            <p:cNvPicPr preferRelativeResize="0"/>
            <p:nvPr/>
          </p:nvPicPr>
          <p:blipFill rotWithShape="1">
            <a:blip r:embed="rId3">
              <a:alphaModFix/>
            </a:blip>
            <a:srcRect l="59057" t="8806" r="25145"/>
            <a:stretch/>
          </p:blipFill>
          <p:spPr>
            <a:xfrm>
              <a:off x="3328608" y="1227775"/>
              <a:ext cx="750627" cy="775969"/>
            </a:xfrm>
            <a:prstGeom prst="rect">
              <a:avLst/>
            </a:prstGeom>
            <a:noFill/>
            <a:ln>
              <a:noFill/>
            </a:ln>
          </p:spPr>
        </p:pic>
      </p:grpSp>
      <p:grpSp>
        <p:nvGrpSpPr>
          <p:cNvPr id="2434" name="Google Shape;2434;p50"/>
          <p:cNvGrpSpPr/>
          <p:nvPr/>
        </p:nvGrpSpPr>
        <p:grpSpPr>
          <a:xfrm>
            <a:off x="3213114" y="1057256"/>
            <a:ext cx="740068" cy="1574421"/>
            <a:chOff x="4615870" y="1227775"/>
            <a:chExt cx="740068" cy="1574421"/>
          </a:xfrm>
        </p:grpSpPr>
        <p:grpSp>
          <p:nvGrpSpPr>
            <p:cNvPr id="2435" name="Google Shape;2435;p50"/>
            <p:cNvGrpSpPr/>
            <p:nvPr/>
          </p:nvGrpSpPr>
          <p:grpSpPr>
            <a:xfrm>
              <a:off x="4615870" y="1922272"/>
              <a:ext cx="740068" cy="879924"/>
              <a:chOff x="5245046" y="1274868"/>
              <a:chExt cx="740068" cy="879924"/>
            </a:xfrm>
          </p:grpSpPr>
          <p:sp>
            <p:nvSpPr>
              <p:cNvPr id="2436" name="Google Shape;2436;p50"/>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437" name="Google Shape;2437;p50"/>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438" name="Google Shape;2438;p50"/>
              <p:cNvSpPr/>
              <p:nvPr/>
            </p:nvSpPr>
            <p:spPr>
              <a:xfrm>
                <a:off x="5286277" y="1877793"/>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439" name="Google Shape;2439;p50"/>
            <p:cNvPicPr preferRelativeResize="0"/>
            <p:nvPr/>
          </p:nvPicPr>
          <p:blipFill rotWithShape="1">
            <a:blip r:embed="rId3">
              <a:alphaModFix/>
            </a:blip>
            <a:srcRect l="86761"/>
            <a:stretch/>
          </p:blipFill>
          <p:spPr>
            <a:xfrm>
              <a:off x="4668287" y="1227775"/>
              <a:ext cx="629046" cy="784558"/>
            </a:xfrm>
            <a:prstGeom prst="rect">
              <a:avLst/>
            </a:prstGeom>
            <a:noFill/>
            <a:ln>
              <a:noFill/>
            </a:ln>
          </p:spPr>
        </p:pic>
      </p:grpSp>
      <p:sp>
        <p:nvSpPr>
          <p:cNvPr id="2440" name="Google Shape;2440;p50"/>
          <p:cNvSpPr/>
          <p:nvPr/>
        </p:nvSpPr>
        <p:spPr>
          <a:xfrm>
            <a:off x="3647643" y="4648364"/>
            <a:ext cx="3578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marL="0" marR="0" lvl="0" indent="0" algn="l" rtl="0">
              <a:spcBef>
                <a:spcPts val="0"/>
              </a:spcBef>
              <a:spcAft>
                <a:spcPts val="0"/>
              </a:spcAft>
              <a:buNone/>
            </a:pPr>
            <a:r>
              <a:rPr lang="es-ES" sz="700">
                <a:solidFill>
                  <a:schemeClr val="dk1"/>
                </a:solidFill>
                <a:latin typeface="Arial"/>
                <a:ea typeface="Arial"/>
                <a:cs typeface="Arial"/>
                <a:sym typeface="Arial"/>
              </a:rPr>
              <a:t>Figura 5. Curso de vida de los casos  de violencia. Periodo epidemiológico 04. 2.023. </a:t>
            </a:r>
            <a:endParaRPr/>
          </a:p>
        </p:txBody>
      </p:sp>
      <p:pic>
        <p:nvPicPr>
          <p:cNvPr id="2441" name="Google Shape;2441;p50"/>
          <p:cNvPicPr preferRelativeResize="0"/>
          <p:nvPr/>
        </p:nvPicPr>
        <p:blipFill rotWithShape="1">
          <a:blip r:embed="rId4">
            <a:alphaModFix/>
          </a:blip>
          <a:srcRect/>
          <a:stretch/>
        </p:blipFill>
        <p:spPr>
          <a:xfrm>
            <a:off x="2479649" y="2828116"/>
            <a:ext cx="942975" cy="771525"/>
          </a:xfrm>
          <a:prstGeom prst="rect">
            <a:avLst/>
          </a:prstGeom>
          <a:noFill/>
          <a:ln>
            <a:noFill/>
          </a:ln>
        </p:spPr>
      </p:pic>
      <p:grpSp>
        <p:nvGrpSpPr>
          <p:cNvPr id="2442" name="Google Shape;2442;p50"/>
          <p:cNvGrpSpPr/>
          <p:nvPr/>
        </p:nvGrpSpPr>
        <p:grpSpPr>
          <a:xfrm>
            <a:off x="2176515" y="3478075"/>
            <a:ext cx="1690560" cy="650645"/>
            <a:chOff x="-14122" y="7072716"/>
            <a:chExt cx="1282684" cy="650645"/>
          </a:xfrm>
        </p:grpSpPr>
        <p:sp>
          <p:nvSpPr>
            <p:cNvPr id="2443" name="Google Shape;2443;p5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a:p>
          </p:txBody>
        </p:sp>
        <p:sp>
          <p:nvSpPr>
            <p:cNvPr id="2444" name="Google Shape;2444;p50"/>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97,6%</a:t>
              </a:r>
              <a:endParaRPr/>
            </a:p>
          </p:txBody>
        </p:sp>
      </p:grpSp>
      <p:pic>
        <p:nvPicPr>
          <p:cNvPr id="2445" name="Google Shape;2445;p50"/>
          <p:cNvPicPr preferRelativeResize="0"/>
          <p:nvPr/>
        </p:nvPicPr>
        <p:blipFill rotWithShape="1">
          <a:blip r:embed="rId5">
            <a:alphaModFix/>
          </a:blip>
          <a:srcRect/>
          <a:stretch/>
        </p:blipFill>
        <p:spPr>
          <a:xfrm>
            <a:off x="508961" y="2799516"/>
            <a:ext cx="933450" cy="742950"/>
          </a:xfrm>
          <a:prstGeom prst="rect">
            <a:avLst/>
          </a:prstGeom>
          <a:noFill/>
          <a:ln>
            <a:noFill/>
          </a:ln>
        </p:spPr>
      </p:pic>
      <p:grpSp>
        <p:nvGrpSpPr>
          <p:cNvPr id="2446" name="Google Shape;2446;p50"/>
          <p:cNvGrpSpPr/>
          <p:nvPr/>
        </p:nvGrpSpPr>
        <p:grpSpPr>
          <a:xfrm>
            <a:off x="56053" y="3432695"/>
            <a:ext cx="1881594" cy="724941"/>
            <a:chOff x="-103304" y="7072716"/>
            <a:chExt cx="1427628" cy="724941"/>
          </a:xfrm>
        </p:grpSpPr>
        <p:sp>
          <p:nvSpPr>
            <p:cNvPr id="2447" name="Google Shape;2447;p50"/>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Afiliación al SGSS</a:t>
              </a:r>
              <a:endParaRPr/>
            </a:p>
          </p:txBody>
        </p:sp>
        <p:sp>
          <p:nvSpPr>
            <p:cNvPr id="2448" name="Google Shape;2448;p50"/>
            <p:cNvSpPr/>
            <p:nvPr/>
          </p:nvSpPr>
          <p:spPr>
            <a:xfrm>
              <a:off x="-103304" y="7371933"/>
              <a:ext cx="1427628" cy="425724"/>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contributivo: 62,3%</a:t>
              </a:r>
              <a:endParaRPr/>
            </a:p>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Régimen subsidiado: 33,1%</a:t>
              </a:r>
              <a:endParaRPr/>
            </a:p>
            <a:p>
              <a:pPr marL="0" marR="0" lvl="0" indent="0" algn="ctr" rtl="0">
                <a:spcBef>
                  <a:spcPts val="0"/>
                </a:spcBef>
                <a:spcAft>
                  <a:spcPts val="0"/>
                </a:spcAft>
                <a:buNone/>
              </a:pPr>
              <a:endParaRPr sz="1400" b="1">
                <a:solidFill>
                  <a:schemeClr val="dk1"/>
                </a:solidFill>
                <a:latin typeface="Arial Narrow"/>
                <a:ea typeface="Arial Narrow"/>
                <a:cs typeface="Arial Narrow"/>
                <a:sym typeface="Arial Narrow"/>
              </a:endParaRPr>
            </a:p>
          </p:txBody>
        </p:sp>
      </p:grpSp>
      <p:grpSp>
        <p:nvGrpSpPr>
          <p:cNvPr id="2449" name="Google Shape;2449;p50"/>
          <p:cNvGrpSpPr/>
          <p:nvPr/>
        </p:nvGrpSpPr>
        <p:grpSpPr>
          <a:xfrm>
            <a:off x="4174170" y="1043608"/>
            <a:ext cx="874090" cy="1631193"/>
            <a:chOff x="2507826" y="2454167"/>
            <a:chExt cx="874090" cy="1631193"/>
          </a:xfrm>
        </p:grpSpPr>
        <p:sp>
          <p:nvSpPr>
            <p:cNvPr id="2450" name="Google Shape;2450;p50"/>
            <p:cNvSpPr/>
            <p:nvPr/>
          </p:nvSpPr>
          <p:spPr>
            <a:xfrm>
              <a:off x="2507826" y="3472120"/>
              <a:ext cx="874090" cy="360040"/>
            </a:xfrm>
            <a:prstGeom prst="roundRect">
              <a:avLst>
                <a:gd name="adj" fmla="val 16667"/>
              </a:avLst>
            </a:prstGeom>
            <a:solidFill>
              <a:srgbClr val="CCC0D9"/>
            </a:solidFill>
            <a:ln w="25400" cap="flat" cmpd="sng">
              <a:solidFill>
                <a:srgbClr val="CCC0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4,5%</a:t>
              </a:r>
              <a:endParaRPr/>
            </a:p>
          </p:txBody>
        </p:sp>
        <p:pic>
          <p:nvPicPr>
            <p:cNvPr id="2451" name="Google Shape;2451;p50"/>
            <p:cNvPicPr preferRelativeResize="0"/>
            <p:nvPr/>
          </p:nvPicPr>
          <p:blipFill rotWithShape="1">
            <a:blip r:embed="rId6">
              <a:alphaModFix/>
            </a:blip>
            <a:srcRect/>
            <a:stretch/>
          </p:blipFill>
          <p:spPr>
            <a:xfrm>
              <a:off x="2702014" y="2454167"/>
              <a:ext cx="557405" cy="912116"/>
            </a:xfrm>
            <a:prstGeom prst="rect">
              <a:avLst/>
            </a:prstGeom>
            <a:noFill/>
            <a:ln>
              <a:noFill/>
            </a:ln>
          </p:spPr>
        </p:pic>
        <p:sp>
          <p:nvSpPr>
            <p:cNvPr id="2452" name="Google Shape;2452;p50"/>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453" name="Google Shape;2453;p50"/>
            <p:cNvSpPr/>
            <p:nvPr/>
          </p:nvSpPr>
          <p:spPr>
            <a:xfrm>
              <a:off x="2620874" y="3808361"/>
              <a:ext cx="72006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17 casos</a:t>
              </a:r>
              <a:endParaRPr sz="1200">
                <a:solidFill>
                  <a:schemeClr val="dk1"/>
                </a:solidFill>
                <a:latin typeface="Calibri"/>
                <a:ea typeface="Calibri"/>
                <a:cs typeface="Calibri"/>
                <a:sym typeface="Calibri"/>
              </a:endParaRPr>
            </a:p>
          </p:txBody>
        </p:sp>
      </p:grpSp>
      <p:grpSp>
        <p:nvGrpSpPr>
          <p:cNvPr id="2454" name="Google Shape;2454;p50"/>
          <p:cNvGrpSpPr/>
          <p:nvPr/>
        </p:nvGrpSpPr>
        <p:grpSpPr>
          <a:xfrm>
            <a:off x="5143163" y="1135644"/>
            <a:ext cx="895679" cy="1519436"/>
            <a:chOff x="3826683" y="2822224"/>
            <a:chExt cx="895679" cy="1519436"/>
          </a:xfrm>
        </p:grpSpPr>
        <p:grpSp>
          <p:nvGrpSpPr>
            <p:cNvPr id="2455" name="Google Shape;2455;p50"/>
            <p:cNvGrpSpPr/>
            <p:nvPr/>
          </p:nvGrpSpPr>
          <p:grpSpPr>
            <a:xfrm>
              <a:off x="3826683" y="3446500"/>
              <a:ext cx="895679" cy="895160"/>
              <a:chOff x="2507826" y="3203848"/>
              <a:chExt cx="895679" cy="895160"/>
            </a:xfrm>
          </p:grpSpPr>
          <p:sp>
            <p:nvSpPr>
              <p:cNvPr id="2456" name="Google Shape;2456;p50"/>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3,9 %</a:t>
                </a:r>
                <a:endParaRPr/>
              </a:p>
            </p:txBody>
          </p:sp>
          <p:sp>
            <p:nvSpPr>
              <p:cNvPr id="2457" name="Google Shape;2457;p50"/>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458" name="Google Shape;2458;p50"/>
              <p:cNvSpPr/>
              <p:nvPr/>
            </p:nvSpPr>
            <p:spPr>
              <a:xfrm>
                <a:off x="2648170" y="3822009"/>
                <a:ext cx="7553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15  casos</a:t>
                </a:r>
                <a:endParaRPr sz="1200">
                  <a:solidFill>
                    <a:schemeClr val="dk1"/>
                  </a:solidFill>
                  <a:latin typeface="Calibri"/>
                  <a:ea typeface="Calibri"/>
                  <a:cs typeface="Calibri"/>
                  <a:sym typeface="Calibri"/>
                </a:endParaRPr>
              </a:p>
            </p:txBody>
          </p:sp>
        </p:grpSp>
        <p:pic>
          <p:nvPicPr>
            <p:cNvPr id="2459" name="Google Shape;2459;p50"/>
            <p:cNvPicPr preferRelativeResize="0"/>
            <p:nvPr/>
          </p:nvPicPr>
          <p:blipFill rotWithShape="1">
            <a:blip r:embed="rId7">
              <a:alphaModFix/>
            </a:blip>
            <a:srcRect/>
            <a:stretch/>
          </p:blipFill>
          <p:spPr>
            <a:xfrm>
              <a:off x="3945025" y="2822224"/>
              <a:ext cx="587628" cy="678570"/>
            </a:xfrm>
            <a:prstGeom prst="rect">
              <a:avLst/>
            </a:prstGeom>
            <a:noFill/>
            <a:ln>
              <a:noFill/>
            </a:ln>
          </p:spPr>
        </p:pic>
      </p:grpSp>
      <p:grpSp>
        <p:nvGrpSpPr>
          <p:cNvPr id="2460" name="Google Shape;2460;p50"/>
          <p:cNvGrpSpPr/>
          <p:nvPr/>
        </p:nvGrpSpPr>
        <p:grpSpPr>
          <a:xfrm>
            <a:off x="6011339" y="1043608"/>
            <a:ext cx="1275167" cy="1584176"/>
            <a:chOff x="2084244" y="2767521"/>
            <a:chExt cx="1275167" cy="1584176"/>
          </a:xfrm>
        </p:grpSpPr>
        <p:pic>
          <p:nvPicPr>
            <p:cNvPr id="2461" name="Google Shape;2461;p50"/>
            <p:cNvPicPr preferRelativeResize="0"/>
            <p:nvPr/>
          </p:nvPicPr>
          <p:blipFill rotWithShape="1">
            <a:blip r:embed="rId8">
              <a:alphaModFix/>
            </a:blip>
            <a:srcRect r="48966"/>
            <a:stretch/>
          </p:blipFill>
          <p:spPr>
            <a:xfrm>
              <a:off x="2244412" y="2767521"/>
              <a:ext cx="973905" cy="715634"/>
            </a:xfrm>
            <a:prstGeom prst="rect">
              <a:avLst/>
            </a:prstGeom>
            <a:noFill/>
            <a:ln>
              <a:noFill/>
            </a:ln>
          </p:spPr>
        </p:pic>
        <p:grpSp>
          <p:nvGrpSpPr>
            <p:cNvPr id="2462" name="Google Shape;2462;p50"/>
            <p:cNvGrpSpPr/>
            <p:nvPr/>
          </p:nvGrpSpPr>
          <p:grpSpPr>
            <a:xfrm>
              <a:off x="2084244" y="3329937"/>
              <a:ext cx="1275167" cy="1021760"/>
              <a:chOff x="-184098" y="6956153"/>
              <a:chExt cx="1489900" cy="1021760"/>
            </a:xfrm>
          </p:grpSpPr>
          <p:sp>
            <p:nvSpPr>
              <p:cNvPr id="2463" name="Google Shape;2463;p50"/>
              <p:cNvSpPr txBox="1"/>
              <p:nvPr/>
            </p:nvSpPr>
            <p:spPr>
              <a:xfrm>
                <a:off x="-184098" y="6956153"/>
                <a:ext cx="14899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 de la libertad</a:t>
                </a:r>
                <a:endParaRPr/>
              </a:p>
            </p:txBody>
          </p:sp>
          <p:sp>
            <p:nvSpPr>
              <p:cNvPr id="2464" name="Google Shape;2464;p50"/>
              <p:cNvSpPr/>
              <p:nvPr/>
            </p:nvSpPr>
            <p:spPr>
              <a:xfrm>
                <a:off x="-7627" y="7363321"/>
                <a:ext cx="1067227"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a:p>
            </p:txBody>
          </p:sp>
          <p:sp>
            <p:nvSpPr>
              <p:cNvPr id="2465" name="Google Shape;2465;p50"/>
              <p:cNvSpPr txBox="1"/>
              <p:nvPr/>
            </p:nvSpPr>
            <p:spPr>
              <a:xfrm>
                <a:off x="-164454" y="770091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a:p>
            </p:txBody>
          </p:sp>
        </p:grpSp>
      </p:grpSp>
      <p:sp>
        <p:nvSpPr>
          <p:cNvPr id="2466" name="Google Shape;2466;p50"/>
          <p:cNvSpPr/>
          <p:nvPr/>
        </p:nvSpPr>
        <p:spPr>
          <a:xfrm>
            <a:off x="375308" y="7164369"/>
            <a:ext cx="6393494"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700">
                <a:solidFill>
                  <a:schemeClr val="dk1"/>
                </a:solidFill>
                <a:latin typeface="Arial"/>
                <a:ea typeface="Arial"/>
                <a:cs typeface="Arial"/>
                <a:sym typeface="Arial"/>
              </a:rPr>
              <a:t>Tabla 1. Distribución de las violencias sexuales según naturaleza o tipo. Periodo epidemiológico 04. 2.023</a:t>
            </a:r>
            <a:r>
              <a:rPr lang="es-ES" sz="1050">
                <a:solidFill>
                  <a:schemeClr val="dk1"/>
                </a:solidFill>
                <a:latin typeface="Arial Narrow"/>
                <a:ea typeface="Arial Narrow"/>
                <a:cs typeface="Arial Narrow"/>
                <a:sym typeface="Arial Narrow"/>
              </a:rPr>
              <a:t>. </a:t>
            </a:r>
            <a:endParaRPr/>
          </a:p>
        </p:txBody>
      </p:sp>
      <p:sp>
        <p:nvSpPr>
          <p:cNvPr id="2467" name="Google Shape;2467;p50"/>
          <p:cNvSpPr/>
          <p:nvPr/>
        </p:nvSpPr>
        <p:spPr>
          <a:xfrm>
            <a:off x="54374" y="7791780"/>
            <a:ext cx="7171815"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La violencia sexual constituye el 52,8% del total de las violencias. La relación hombre mujer es de 1 hombre por cada 6 mujeres; la padecen personas de todos los cursos de vida, siendo los NNA los más afectados; cabe resaltar que aunque en menos proporción se siguen presentando casos en adultos mayores (0,7%) convirtiéndose en poblaciones altamente vulnerables. Durante los dos últimos periodos, los casos de violencias sexuales en mujeres gestantes han ido en aumento con 20 y 17 casos respectivamente. El tipo de violencia sexual que más se presenta es el acceso carnal (40%) seguido de actos sexuales (23,9%). Las víctimas menores de 18 años representan el 68,4% de los casos y el agresor se identifica como familiar de la víctima en el 46,1% de los mismos. </a:t>
            </a:r>
            <a:endParaRPr sz="1200">
              <a:solidFill>
                <a:schemeClr val="dk1"/>
              </a:solidFill>
              <a:latin typeface="Arial Narrow"/>
              <a:ea typeface="Arial Narrow"/>
              <a:cs typeface="Arial Narrow"/>
              <a:sym typeface="Arial Narrow"/>
            </a:endParaRPr>
          </a:p>
        </p:txBody>
      </p:sp>
      <p:sp>
        <p:nvSpPr>
          <p:cNvPr id="2468" name="Google Shape;2468;p50"/>
          <p:cNvSpPr/>
          <p:nvPr/>
        </p:nvSpPr>
        <p:spPr>
          <a:xfrm>
            <a:off x="7426" y="7439592"/>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69" name="Google Shape;2469;p50"/>
          <p:cNvGrpSpPr/>
          <p:nvPr/>
        </p:nvGrpSpPr>
        <p:grpSpPr>
          <a:xfrm>
            <a:off x="181883" y="7486245"/>
            <a:ext cx="3452923" cy="276999"/>
            <a:chOff x="2440016" y="-130814"/>
            <a:chExt cx="3452923" cy="276999"/>
          </a:xfrm>
        </p:grpSpPr>
        <p:sp>
          <p:nvSpPr>
            <p:cNvPr id="2470" name="Google Shape;2470;p50"/>
            <p:cNvSpPr/>
            <p:nvPr/>
          </p:nvSpPr>
          <p:spPr>
            <a:xfrm>
              <a:off x="2440016" y="-125667"/>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471" name="Google Shape;2471;p50"/>
            <p:cNvCxnSpPr>
              <a:stCxn id="2470" idx="6"/>
            </p:cNvCxnSpPr>
            <p:nvPr/>
          </p:nvCxnSpPr>
          <p:spPr>
            <a:xfrm>
              <a:off x="2728048" y="5138"/>
              <a:ext cx="648000" cy="0"/>
            </a:xfrm>
            <a:prstGeom prst="straightConnector1">
              <a:avLst/>
            </a:prstGeom>
            <a:noFill/>
            <a:ln w="28575" cap="flat" cmpd="sng">
              <a:solidFill>
                <a:srgbClr val="C00000"/>
              </a:solidFill>
              <a:prstDash val="solid"/>
              <a:round/>
              <a:headEnd type="none" w="sm" len="sm"/>
              <a:tailEnd type="none" w="sm" len="sm"/>
            </a:ln>
          </p:spPr>
        </p:cxnSp>
        <p:sp>
          <p:nvSpPr>
            <p:cNvPr id="2472" name="Google Shape;2472;p50"/>
            <p:cNvSpPr txBox="1"/>
            <p:nvPr/>
          </p:nvSpPr>
          <p:spPr>
            <a:xfrm>
              <a:off x="3300651" y="-130814"/>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a:p>
          </p:txBody>
        </p:sp>
      </p:grpSp>
      <p:sp>
        <p:nvSpPr>
          <p:cNvPr id="2473" name="Google Shape;2473;p50"/>
          <p:cNvSpPr txBox="1">
            <a:spLocks noGrp="1"/>
          </p:cNvSpPr>
          <p:nvPr>
            <p:ph type="ctrTitle"/>
          </p:nvPr>
        </p:nvSpPr>
        <p:spPr>
          <a:xfrm>
            <a:off x="432098" y="376749"/>
            <a:ext cx="6225011"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Violencia Sexual: 380 Casos 52,8% del total</a:t>
            </a:r>
            <a:endParaRPr/>
          </a:p>
        </p:txBody>
      </p:sp>
      <p:grpSp>
        <p:nvGrpSpPr>
          <p:cNvPr id="2474" name="Google Shape;2474;p50"/>
          <p:cNvGrpSpPr/>
          <p:nvPr/>
        </p:nvGrpSpPr>
        <p:grpSpPr>
          <a:xfrm>
            <a:off x="2205963" y="695430"/>
            <a:ext cx="1847617" cy="436842"/>
            <a:chOff x="3060727" y="484500"/>
            <a:chExt cx="2369636" cy="436842"/>
          </a:xfrm>
        </p:grpSpPr>
        <p:sp>
          <p:nvSpPr>
            <p:cNvPr id="2475" name="Google Shape;2475;p5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76" name="Google Shape;2476;p50"/>
            <p:cNvSpPr txBox="1"/>
            <p:nvPr/>
          </p:nvSpPr>
          <p:spPr>
            <a:xfrm>
              <a:off x="3600450" y="484500"/>
              <a:ext cx="147712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Etnia</a:t>
              </a:r>
              <a:endParaRPr/>
            </a:p>
          </p:txBody>
        </p:sp>
      </p:grpSp>
      <p:grpSp>
        <p:nvGrpSpPr>
          <p:cNvPr id="2477" name="Google Shape;2477;p50"/>
          <p:cNvGrpSpPr/>
          <p:nvPr/>
        </p:nvGrpSpPr>
        <p:grpSpPr>
          <a:xfrm>
            <a:off x="54374" y="683568"/>
            <a:ext cx="1852274" cy="436842"/>
            <a:chOff x="3054754" y="484500"/>
            <a:chExt cx="2375609" cy="436842"/>
          </a:xfrm>
        </p:grpSpPr>
        <p:sp>
          <p:nvSpPr>
            <p:cNvPr id="2478" name="Google Shape;2478;p5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79" name="Google Shape;2479;p50"/>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Sexo</a:t>
              </a:r>
              <a:endParaRPr/>
            </a:p>
          </p:txBody>
        </p:sp>
      </p:grpSp>
      <p:grpSp>
        <p:nvGrpSpPr>
          <p:cNvPr id="2480" name="Google Shape;2480;p50"/>
          <p:cNvGrpSpPr/>
          <p:nvPr/>
        </p:nvGrpSpPr>
        <p:grpSpPr>
          <a:xfrm>
            <a:off x="4385407" y="714128"/>
            <a:ext cx="2722458" cy="436842"/>
            <a:chOff x="3060727" y="484500"/>
            <a:chExt cx="2369637" cy="436842"/>
          </a:xfrm>
        </p:grpSpPr>
        <p:sp>
          <p:nvSpPr>
            <p:cNvPr id="2481" name="Google Shape;2481;p50"/>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82" name="Google Shape;2482;p50"/>
            <p:cNvSpPr txBox="1"/>
            <p:nvPr/>
          </p:nvSpPr>
          <p:spPr>
            <a:xfrm>
              <a:off x="3060727" y="484500"/>
              <a:ext cx="236963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a:p>
          </p:txBody>
        </p:sp>
      </p:grpSp>
      <p:pic>
        <p:nvPicPr>
          <p:cNvPr id="2483" name="Google Shape;2483;p50"/>
          <p:cNvPicPr preferRelativeResize="0"/>
          <p:nvPr/>
        </p:nvPicPr>
        <p:blipFill rotWithShape="1">
          <a:blip r:embed="rId9">
            <a:alphaModFix/>
          </a:blip>
          <a:srcRect/>
          <a:stretch/>
        </p:blipFill>
        <p:spPr>
          <a:xfrm>
            <a:off x="375308" y="5944673"/>
            <a:ext cx="838200" cy="895350"/>
          </a:xfrm>
          <a:prstGeom prst="rect">
            <a:avLst/>
          </a:prstGeom>
          <a:noFill/>
          <a:ln>
            <a:noFill/>
          </a:ln>
        </p:spPr>
      </p:pic>
      <p:graphicFrame>
        <p:nvGraphicFramePr>
          <p:cNvPr id="2484" name="Google Shape;2484;p50"/>
          <p:cNvGraphicFramePr/>
          <p:nvPr/>
        </p:nvGraphicFramePr>
        <p:xfrm>
          <a:off x="3861867" y="2786600"/>
          <a:ext cx="3364321" cy="187176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485" name="Google Shape;2485;p50"/>
          <p:cNvGraphicFramePr/>
          <p:nvPr/>
        </p:nvGraphicFramePr>
        <p:xfrm>
          <a:off x="1634267" y="5644932"/>
          <a:ext cx="3000000" cy="3000000"/>
        </p:xfrm>
        <a:graphic>
          <a:graphicData uri="http://schemas.openxmlformats.org/drawingml/2006/table">
            <a:tbl>
              <a:tblPr>
                <a:noFill/>
                <a:tableStyleId>{1382ECF1-7B51-4A65-B451-8108D788B6D5}</a:tableStyleId>
              </a:tblPr>
              <a:tblGrid>
                <a:gridCol w="1583725">
                  <a:extLst>
                    <a:ext uri="{9D8B030D-6E8A-4147-A177-3AD203B41FA5}">
                      <a16:colId xmlns:a16="http://schemas.microsoft.com/office/drawing/2014/main" val="20000"/>
                    </a:ext>
                  </a:extLst>
                </a:gridCol>
                <a:gridCol w="1021750">
                  <a:extLst>
                    <a:ext uri="{9D8B030D-6E8A-4147-A177-3AD203B41FA5}">
                      <a16:colId xmlns:a16="http://schemas.microsoft.com/office/drawing/2014/main" val="20001"/>
                    </a:ext>
                  </a:extLst>
                </a:gridCol>
                <a:gridCol w="1021750">
                  <a:extLst>
                    <a:ext uri="{9D8B030D-6E8A-4147-A177-3AD203B41FA5}">
                      <a16:colId xmlns:a16="http://schemas.microsoft.com/office/drawing/2014/main" val="20002"/>
                    </a:ext>
                  </a:extLst>
                </a:gridCol>
              </a:tblGrid>
              <a:tr h="200025">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Naturaleza</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Frecuencia </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tc>
                  <a:txBody>
                    <a:bodyPr/>
                    <a:lstStyle/>
                    <a:p>
                      <a:pPr marL="0" marR="0" lvl="0" indent="0" algn="ctr" rtl="0">
                        <a:spcBef>
                          <a:spcPts val="0"/>
                        </a:spcBef>
                        <a:spcAft>
                          <a:spcPts val="0"/>
                        </a:spcAft>
                        <a:buNone/>
                      </a:pPr>
                      <a:r>
                        <a:rPr lang="es-ES" sz="1100" b="1" i="0" u="none" strike="noStrike">
                          <a:solidFill>
                            <a:srgbClr val="000000"/>
                          </a:solidFill>
                          <a:latin typeface="Calibri"/>
                          <a:ea typeface="Calibri"/>
                          <a:cs typeface="Calibri"/>
                          <a:sym typeface="Calibri"/>
                        </a:rPr>
                        <a:t>Porcentaje</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6DCE4"/>
                    </a:solidFill>
                  </a:tcPr>
                </a:tc>
                <a:extLst>
                  <a:ext uri="{0D108BD9-81ED-4DB2-BD59-A6C34878D82A}">
                    <a16:rowId xmlns:a16="http://schemas.microsoft.com/office/drawing/2014/main" val="10000"/>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Acoso sexual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82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21,6</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1"/>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Acceso carnal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152</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40</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2"/>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Explotacion sexual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3"/>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Trata de personas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4"/>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Actos sexuales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91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23,9</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5"/>
                  </a:ext>
                </a:extLst>
              </a:tr>
              <a:tr h="190500">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Otras violencias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53</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13,9</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6"/>
                  </a:ext>
                </a:extLst>
              </a:tr>
              <a:tr h="200025">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Mutilacion genital </a:t>
                      </a:r>
                      <a:endParaRPr/>
                    </a:p>
                  </a:txBody>
                  <a:tcPr marL="9525" marR="9525" marT="9525" marB="0" anchor="b">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1</a:t>
                      </a:r>
                      <a:endParaRPr/>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s-ES" sz="1100" b="0" i="0" u="none" strike="noStrike">
                          <a:solidFill>
                            <a:srgbClr val="000000"/>
                          </a:solidFill>
                          <a:latin typeface="Calibri"/>
                          <a:ea typeface="Calibri"/>
                          <a:cs typeface="Calibri"/>
                          <a:sym typeface="Calibri"/>
                        </a:rPr>
                        <a:t>0,3</a:t>
                      </a:r>
                      <a:endParaRPr/>
                    </a:p>
                  </a:txBody>
                  <a:tcPr marL="9525" marR="9525" marT="9525" marB="0" anchor="b">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pic>
        <p:nvPicPr>
          <p:cNvPr id="2490" name="Google Shape;2490;p51"/>
          <p:cNvPicPr preferRelativeResize="0"/>
          <p:nvPr/>
        </p:nvPicPr>
        <p:blipFill rotWithShape="1">
          <a:blip r:embed="rId3">
            <a:alphaModFix/>
          </a:blip>
          <a:srcRect/>
          <a:stretch/>
        </p:blipFill>
        <p:spPr>
          <a:xfrm>
            <a:off x="0" y="-24434"/>
            <a:ext cx="2232223" cy="2870753"/>
          </a:xfrm>
          <a:prstGeom prst="rect">
            <a:avLst/>
          </a:prstGeom>
          <a:noFill/>
          <a:ln>
            <a:noFill/>
          </a:ln>
        </p:spPr>
      </p:pic>
      <p:pic>
        <p:nvPicPr>
          <p:cNvPr id="2491" name="Google Shape;2491;p51"/>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492" name="Google Shape;2492;p51"/>
          <p:cNvSpPr txBox="1"/>
          <p:nvPr/>
        </p:nvSpPr>
        <p:spPr>
          <a:xfrm>
            <a:off x="25655" y="827584"/>
            <a:ext cx="220656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04 2023</a:t>
            </a:r>
            <a:endParaRPr sz="1200" b="1">
              <a:solidFill>
                <a:schemeClr val="dk1"/>
              </a:solidFill>
              <a:latin typeface="Arial Narrow"/>
              <a:ea typeface="Arial Narrow"/>
              <a:cs typeface="Arial Narrow"/>
              <a:sym typeface="Arial Narrow"/>
            </a:endParaRPr>
          </a:p>
        </p:txBody>
      </p:sp>
      <p:sp>
        <p:nvSpPr>
          <p:cNvPr id="2493" name="Google Shape;2493;p51"/>
          <p:cNvSpPr/>
          <p:nvPr/>
        </p:nvSpPr>
        <p:spPr>
          <a:xfrm>
            <a:off x="2287507" y="2611378"/>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del evento. Cáncer de mama. Medellín, a Periodo epidemiológico 1  2023. </a:t>
            </a:r>
            <a:endParaRPr sz="1100">
              <a:solidFill>
                <a:schemeClr val="dk1"/>
              </a:solidFill>
              <a:latin typeface="Arial Narrow"/>
              <a:ea typeface="Arial Narrow"/>
              <a:cs typeface="Arial Narrow"/>
              <a:sym typeface="Arial Narrow"/>
            </a:endParaRPr>
          </a:p>
        </p:txBody>
      </p:sp>
      <p:grpSp>
        <p:nvGrpSpPr>
          <p:cNvPr id="2494" name="Google Shape;2494;p51"/>
          <p:cNvGrpSpPr/>
          <p:nvPr/>
        </p:nvGrpSpPr>
        <p:grpSpPr>
          <a:xfrm>
            <a:off x="179214" y="4211960"/>
            <a:ext cx="1892650" cy="488476"/>
            <a:chOff x="2397524" y="3379972"/>
            <a:chExt cx="4508500" cy="904875"/>
          </a:xfrm>
        </p:grpSpPr>
        <p:pic>
          <p:nvPicPr>
            <p:cNvPr id="2495" name="Google Shape;2495;p51"/>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496" name="Google Shape;2496;p51"/>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22</a:t>
              </a:r>
              <a:endParaRPr sz="2000" b="1">
                <a:solidFill>
                  <a:schemeClr val="dk1"/>
                </a:solidFill>
                <a:latin typeface="Arial Narrow"/>
                <a:ea typeface="Arial Narrow"/>
                <a:cs typeface="Arial Narrow"/>
                <a:sym typeface="Arial Narrow"/>
              </a:endParaRPr>
            </a:p>
          </p:txBody>
        </p:sp>
      </p:grpSp>
      <p:sp>
        <p:nvSpPr>
          <p:cNvPr id="2497" name="Google Shape;2497;p51"/>
          <p:cNvSpPr/>
          <p:nvPr/>
        </p:nvSpPr>
        <p:spPr>
          <a:xfrm>
            <a:off x="2254887" y="4932040"/>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Cáncer de cuello por curso de vida. Medellín, a Periodo epidemiológico 04 acumulado de  2023. </a:t>
            </a:r>
            <a:endParaRPr sz="1100">
              <a:solidFill>
                <a:schemeClr val="dk1"/>
              </a:solidFill>
              <a:latin typeface="Arial Narrow"/>
              <a:ea typeface="Arial Narrow"/>
              <a:cs typeface="Arial Narrow"/>
              <a:sym typeface="Arial Narrow"/>
            </a:endParaRPr>
          </a:p>
        </p:txBody>
      </p:sp>
      <p:grpSp>
        <p:nvGrpSpPr>
          <p:cNvPr id="2498" name="Google Shape;2498;p51"/>
          <p:cNvGrpSpPr/>
          <p:nvPr/>
        </p:nvGrpSpPr>
        <p:grpSpPr>
          <a:xfrm>
            <a:off x="2448322" y="74775"/>
            <a:ext cx="3446504" cy="276999"/>
            <a:chOff x="2448322" y="74775"/>
            <a:chExt cx="3446504" cy="276999"/>
          </a:xfrm>
        </p:grpSpPr>
        <p:sp>
          <p:nvSpPr>
            <p:cNvPr id="2499" name="Google Shape;2499;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00" name="Google Shape;2500;p51"/>
            <p:cNvCxnSpPr>
              <a:stCxn id="24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01" name="Google Shape;2501;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502" name="Google Shape;2502;p51"/>
          <p:cNvSpPr/>
          <p:nvPr/>
        </p:nvSpPr>
        <p:spPr>
          <a:xfrm>
            <a:off x="0" y="5494456"/>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03" name="Google Shape;2503;p51"/>
          <p:cNvGrpSpPr/>
          <p:nvPr/>
        </p:nvGrpSpPr>
        <p:grpSpPr>
          <a:xfrm>
            <a:off x="277404" y="5621632"/>
            <a:ext cx="3446504" cy="276999"/>
            <a:chOff x="2448322" y="74775"/>
            <a:chExt cx="3446504" cy="276999"/>
          </a:xfrm>
        </p:grpSpPr>
        <p:sp>
          <p:nvSpPr>
            <p:cNvPr id="2504" name="Google Shape;2504;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05" name="Google Shape;2505;p51"/>
            <p:cNvCxnSpPr>
              <a:stCxn id="250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06" name="Google Shape;2506;p51"/>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interés</a:t>
              </a:r>
              <a:endParaRPr sz="1200" b="1">
                <a:solidFill>
                  <a:schemeClr val="dk1"/>
                </a:solidFill>
                <a:latin typeface="Arial Narrow"/>
                <a:ea typeface="Arial Narrow"/>
                <a:cs typeface="Arial Narrow"/>
                <a:sym typeface="Arial Narrow"/>
              </a:endParaRPr>
            </a:p>
          </p:txBody>
        </p:sp>
      </p:grpSp>
      <p:grpSp>
        <p:nvGrpSpPr>
          <p:cNvPr id="2507" name="Google Shape;2507;p51"/>
          <p:cNvGrpSpPr/>
          <p:nvPr/>
        </p:nvGrpSpPr>
        <p:grpSpPr>
          <a:xfrm>
            <a:off x="5114767" y="5635532"/>
            <a:ext cx="3478036" cy="276999"/>
            <a:chOff x="2448322" y="74775"/>
            <a:chExt cx="3478036" cy="276999"/>
          </a:xfrm>
        </p:grpSpPr>
        <p:sp>
          <p:nvSpPr>
            <p:cNvPr id="2508" name="Google Shape;2508;p51"/>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09" name="Google Shape;2509;p51"/>
            <p:cNvCxnSpPr>
              <a:stCxn id="2508"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10" name="Google Shape;2510;p51"/>
            <p:cNvSpPr txBox="1"/>
            <p:nvPr/>
          </p:nvSpPr>
          <p:spPr>
            <a:xfrm>
              <a:off x="3334070"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511" name="Google Shape;2511;p5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Pág..51 </a:t>
            </a:r>
            <a:endParaRPr sz="1050" b="1">
              <a:solidFill>
                <a:schemeClr val="dk1"/>
              </a:solidFill>
              <a:latin typeface="Arial Narrow"/>
              <a:ea typeface="Arial Narrow"/>
              <a:cs typeface="Arial Narrow"/>
              <a:sym typeface="Arial Narrow"/>
            </a:endParaRPr>
          </a:p>
        </p:txBody>
      </p:sp>
      <p:sp>
        <p:nvSpPr>
          <p:cNvPr id="2512" name="Google Shape;2512;p51"/>
          <p:cNvSpPr txBox="1">
            <a:spLocks noGrp="1"/>
          </p:cNvSpPr>
          <p:nvPr>
            <p:ph type="ctrTitle"/>
          </p:nvPr>
        </p:nvSpPr>
        <p:spPr>
          <a:xfrm>
            <a:off x="-29713" y="24402"/>
            <a:ext cx="2208885" cy="861774"/>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500"/>
              <a:buFont typeface="Arial Narrow"/>
              <a:buNone/>
            </a:pPr>
            <a:r>
              <a:rPr lang="es-ES" sz="2500" b="1">
                <a:solidFill>
                  <a:srgbClr val="C00000"/>
                </a:solidFill>
                <a:latin typeface="Arial Narrow"/>
                <a:ea typeface="Arial Narrow"/>
                <a:cs typeface="Arial Narrow"/>
                <a:sym typeface="Arial Narrow"/>
              </a:rPr>
              <a:t>Cáncer de cuello uterino</a:t>
            </a:r>
            <a:endParaRPr sz="2500" b="1">
              <a:solidFill>
                <a:srgbClr val="C00000"/>
              </a:solidFill>
              <a:latin typeface="Arial Narrow"/>
              <a:ea typeface="Arial Narrow"/>
              <a:cs typeface="Arial Narrow"/>
              <a:sym typeface="Arial Narrow"/>
            </a:endParaRPr>
          </a:p>
        </p:txBody>
      </p:sp>
      <p:pic>
        <p:nvPicPr>
          <p:cNvPr id="2513" name="Google Shape;2513;p51"/>
          <p:cNvPicPr preferRelativeResize="0"/>
          <p:nvPr/>
        </p:nvPicPr>
        <p:blipFill rotWithShape="1">
          <a:blip r:embed="rId6">
            <a:alphaModFix/>
          </a:blip>
          <a:srcRect/>
          <a:stretch/>
        </p:blipFill>
        <p:spPr>
          <a:xfrm>
            <a:off x="658814" y="7046988"/>
            <a:ext cx="933450" cy="742950"/>
          </a:xfrm>
          <a:prstGeom prst="rect">
            <a:avLst/>
          </a:prstGeom>
          <a:noFill/>
          <a:ln>
            <a:noFill/>
          </a:ln>
        </p:spPr>
      </p:pic>
      <p:pic>
        <p:nvPicPr>
          <p:cNvPr id="2514" name="Google Shape;2514;p51"/>
          <p:cNvPicPr preferRelativeResize="0"/>
          <p:nvPr/>
        </p:nvPicPr>
        <p:blipFill rotWithShape="1">
          <a:blip r:embed="rId7">
            <a:alphaModFix/>
          </a:blip>
          <a:srcRect/>
          <a:stretch/>
        </p:blipFill>
        <p:spPr>
          <a:xfrm>
            <a:off x="3933340" y="6070438"/>
            <a:ext cx="942975" cy="771525"/>
          </a:xfrm>
          <a:prstGeom prst="rect">
            <a:avLst/>
          </a:prstGeom>
          <a:noFill/>
          <a:ln>
            <a:noFill/>
          </a:ln>
        </p:spPr>
      </p:pic>
      <p:grpSp>
        <p:nvGrpSpPr>
          <p:cNvPr id="2515" name="Google Shape;2515;p51"/>
          <p:cNvGrpSpPr/>
          <p:nvPr/>
        </p:nvGrpSpPr>
        <p:grpSpPr>
          <a:xfrm>
            <a:off x="3579524" y="6685184"/>
            <a:ext cx="1720560" cy="877901"/>
            <a:chOff x="-36884" y="7072716"/>
            <a:chExt cx="1305446" cy="877901"/>
          </a:xfrm>
        </p:grpSpPr>
        <p:sp>
          <p:nvSpPr>
            <p:cNvPr id="2516" name="Google Shape;2516;p51"/>
            <p:cNvSpPr txBox="1"/>
            <p:nvPr/>
          </p:nvSpPr>
          <p:spPr>
            <a:xfrm>
              <a:off x="-14122" y="707271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Área de ocurrencia</a:t>
              </a:r>
              <a:endParaRPr sz="1200" b="1" u="sng">
                <a:solidFill>
                  <a:schemeClr val="dk1"/>
                </a:solidFill>
                <a:latin typeface="Arial Narrow"/>
                <a:ea typeface="Arial Narrow"/>
                <a:cs typeface="Arial Narrow"/>
                <a:sym typeface="Arial Narrow"/>
              </a:endParaRPr>
            </a:p>
          </p:txBody>
        </p:sp>
        <p:sp>
          <p:nvSpPr>
            <p:cNvPr id="2517" name="Google Shape;2517;p51"/>
            <p:cNvSpPr/>
            <p:nvPr/>
          </p:nvSpPr>
          <p:spPr>
            <a:xfrm>
              <a:off x="-14122" y="7363321"/>
              <a:ext cx="1282684"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Cabecera municipal</a:t>
              </a:r>
              <a:endParaRPr sz="1200" b="1">
                <a:solidFill>
                  <a:schemeClr val="dk1"/>
                </a:solidFill>
                <a:latin typeface="Arial Narrow"/>
                <a:ea typeface="Arial Narrow"/>
                <a:cs typeface="Arial Narrow"/>
                <a:sym typeface="Arial Narrow"/>
              </a:endParaRPr>
            </a:p>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99,8%</a:t>
              </a:r>
              <a:endParaRPr sz="1600" b="1">
                <a:solidFill>
                  <a:schemeClr val="dk1"/>
                </a:solidFill>
                <a:latin typeface="Arial Narrow"/>
                <a:ea typeface="Arial Narrow"/>
                <a:cs typeface="Arial Narrow"/>
                <a:sym typeface="Arial Narrow"/>
              </a:endParaRPr>
            </a:p>
          </p:txBody>
        </p:sp>
        <p:sp>
          <p:nvSpPr>
            <p:cNvPr id="2518" name="Google Shape;2518;p51"/>
            <p:cNvSpPr txBox="1"/>
            <p:nvPr/>
          </p:nvSpPr>
          <p:spPr>
            <a:xfrm>
              <a:off x="-36884" y="76736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27 casos</a:t>
              </a:r>
              <a:endParaRPr sz="1200" b="1">
                <a:solidFill>
                  <a:schemeClr val="dk1"/>
                </a:solidFill>
                <a:latin typeface="Arial Narrow"/>
                <a:ea typeface="Arial Narrow"/>
                <a:cs typeface="Arial Narrow"/>
                <a:sym typeface="Arial Narrow"/>
              </a:endParaRPr>
            </a:p>
          </p:txBody>
        </p:sp>
      </p:grpSp>
      <p:grpSp>
        <p:nvGrpSpPr>
          <p:cNvPr id="2519" name="Google Shape;2519;p51"/>
          <p:cNvGrpSpPr/>
          <p:nvPr/>
        </p:nvGrpSpPr>
        <p:grpSpPr>
          <a:xfrm>
            <a:off x="4063055" y="7789938"/>
            <a:ext cx="1370006" cy="897903"/>
            <a:chOff x="-210999" y="7045420"/>
            <a:chExt cx="1309847" cy="897903"/>
          </a:xfrm>
        </p:grpSpPr>
        <p:sp>
          <p:nvSpPr>
            <p:cNvPr id="2520" name="Google Shape;2520;p51"/>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Si</a:t>
              </a:r>
              <a:endParaRPr sz="1200" b="1" u="sng">
                <a:solidFill>
                  <a:schemeClr val="dk1"/>
                </a:solidFill>
                <a:latin typeface="Arial Narrow"/>
                <a:ea typeface="Arial Narrow"/>
                <a:cs typeface="Arial Narrow"/>
                <a:sym typeface="Arial Narrow"/>
              </a:endParaRPr>
            </a:p>
          </p:txBody>
        </p:sp>
        <p:sp>
          <p:nvSpPr>
            <p:cNvPr id="2521" name="Google Shape;2521;p51"/>
            <p:cNvSpPr/>
            <p:nvPr/>
          </p:nvSpPr>
          <p:spPr>
            <a:xfrm>
              <a:off x="31734" y="7322377"/>
              <a:ext cx="757307"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2522" name="Google Shape;2522;p51"/>
            <p:cNvSpPr txBox="1"/>
            <p:nvPr/>
          </p:nvSpPr>
          <p:spPr>
            <a:xfrm>
              <a:off x="-178731"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200" b="1">
                <a:solidFill>
                  <a:schemeClr val="dk1"/>
                </a:solidFill>
                <a:latin typeface="Arial Narrow"/>
                <a:ea typeface="Arial Narrow"/>
                <a:cs typeface="Arial Narrow"/>
                <a:sym typeface="Arial Narrow"/>
              </a:endParaRPr>
            </a:p>
          </p:txBody>
        </p:sp>
      </p:grpSp>
      <p:sp>
        <p:nvSpPr>
          <p:cNvPr id="2523" name="Google Shape;2523;p51"/>
          <p:cNvSpPr/>
          <p:nvPr/>
        </p:nvSpPr>
        <p:spPr>
          <a:xfrm>
            <a:off x="3867668" y="8152291"/>
            <a:ext cx="267694" cy="278834"/>
          </a:xfrm>
          <a:prstGeom prst="rightArrow">
            <a:avLst>
              <a:gd name="adj1" fmla="val 50000"/>
              <a:gd name="adj2" fmla="val 50000"/>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24" name="Google Shape;2524;p51"/>
          <p:cNvGrpSpPr/>
          <p:nvPr/>
        </p:nvGrpSpPr>
        <p:grpSpPr>
          <a:xfrm>
            <a:off x="5084607" y="7794127"/>
            <a:ext cx="1382895" cy="897903"/>
            <a:chOff x="-210999" y="7045420"/>
            <a:chExt cx="1322170" cy="897903"/>
          </a:xfrm>
        </p:grpSpPr>
        <p:sp>
          <p:nvSpPr>
            <p:cNvPr id="2525" name="Google Shape;2525;p51"/>
            <p:cNvSpPr txBox="1"/>
            <p:nvPr/>
          </p:nvSpPr>
          <p:spPr>
            <a:xfrm>
              <a:off x="-210999" y="7045420"/>
              <a:ext cx="130984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No</a:t>
              </a:r>
              <a:endParaRPr sz="1200" b="1" u="sng">
                <a:solidFill>
                  <a:schemeClr val="dk1"/>
                </a:solidFill>
                <a:latin typeface="Arial Narrow"/>
                <a:ea typeface="Arial Narrow"/>
                <a:cs typeface="Arial Narrow"/>
                <a:sym typeface="Arial Narrow"/>
              </a:endParaRPr>
            </a:p>
          </p:txBody>
        </p:sp>
        <p:sp>
          <p:nvSpPr>
            <p:cNvPr id="2526" name="Google Shape;2526;p51"/>
            <p:cNvSpPr/>
            <p:nvPr/>
          </p:nvSpPr>
          <p:spPr>
            <a:xfrm>
              <a:off x="126898" y="7322377"/>
              <a:ext cx="757305"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100%</a:t>
              </a:r>
              <a:endParaRPr sz="1600" b="1">
                <a:solidFill>
                  <a:schemeClr val="dk1"/>
                </a:solidFill>
                <a:latin typeface="Arial Narrow"/>
                <a:ea typeface="Arial Narrow"/>
                <a:cs typeface="Arial Narrow"/>
                <a:sym typeface="Arial Narrow"/>
              </a:endParaRPr>
            </a:p>
          </p:txBody>
        </p:sp>
        <p:sp>
          <p:nvSpPr>
            <p:cNvPr id="2527" name="Google Shape;2527;p51"/>
            <p:cNvSpPr txBox="1"/>
            <p:nvPr/>
          </p:nvSpPr>
          <p:spPr>
            <a:xfrm>
              <a:off x="-118436" y="766632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22 casos</a:t>
              </a:r>
              <a:endParaRPr sz="1200" b="1">
                <a:solidFill>
                  <a:schemeClr val="dk1"/>
                </a:solidFill>
                <a:latin typeface="Arial Narrow"/>
                <a:ea typeface="Arial Narrow"/>
                <a:cs typeface="Arial Narrow"/>
                <a:sym typeface="Arial Narrow"/>
              </a:endParaRPr>
            </a:p>
          </p:txBody>
        </p:sp>
      </p:grpSp>
      <p:grpSp>
        <p:nvGrpSpPr>
          <p:cNvPr id="2528" name="Google Shape;2528;p51"/>
          <p:cNvGrpSpPr/>
          <p:nvPr/>
        </p:nvGrpSpPr>
        <p:grpSpPr>
          <a:xfrm>
            <a:off x="2409001" y="7747851"/>
            <a:ext cx="1726361" cy="1035381"/>
            <a:chOff x="-203156" y="7739209"/>
            <a:chExt cx="1726361" cy="1035381"/>
          </a:xfrm>
        </p:grpSpPr>
        <p:sp>
          <p:nvSpPr>
            <p:cNvPr id="2529" name="Google Shape;2529;p51"/>
            <p:cNvSpPr txBox="1"/>
            <p:nvPr/>
          </p:nvSpPr>
          <p:spPr>
            <a:xfrm>
              <a:off x="-203156" y="8497591"/>
              <a:ext cx="1726361"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Hospitalización </a:t>
              </a:r>
              <a:endParaRPr sz="1200" b="1" u="sng">
                <a:solidFill>
                  <a:schemeClr val="dk1"/>
                </a:solidFill>
                <a:latin typeface="Arial Narrow"/>
                <a:ea typeface="Arial Narrow"/>
                <a:cs typeface="Arial Narrow"/>
                <a:sym typeface="Arial Narrow"/>
              </a:endParaRPr>
            </a:p>
          </p:txBody>
        </p:sp>
        <p:pic>
          <p:nvPicPr>
            <p:cNvPr id="2530" name="Google Shape;2530;p51"/>
            <p:cNvPicPr preferRelativeResize="0"/>
            <p:nvPr/>
          </p:nvPicPr>
          <p:blipFill rotWithShape="1">
            <a:blip r:embed="rId8">
              <a:alphaModFix/>
            </a:blip>
            <a:srcRect/>
            <a:stretch/>
          </p:blipFill>
          <p:spPr>
            <a:xfrm>
              <a:off x="260450" y="7739209"/>
              <a:ext cx="720512" cy="740526"/>
            </a:xfrm>
            <a:prstGeom prst="rect">
              <a:avLst/>
            </a:prstGeom>
            <a:noFill/>
            <a:ln>
              <a:noFill/>
            </a:ln>
          </p:spPr>
        </p:pic>
      </p:grpSp>
      <p:pic>
        <p:nvPicPr>
          <p:cNvPr id="2531" name="Google Shape;2531;p51"/>
          <p:cNvPicPr preferRelativeResize="0"/>
          <p:nvPr/>
        </p:nvPicPr>
        <p:blipFill rotWithShape="1">
          <a:blip r:embed="rId9">
            <a:alphaModFix/>
          </a:blip>
          <a:srcRect/>
          <a:stretch/>
        </p:blipFill>
        <p:spPr>
          <a:xfrm>
            <a:off x="2592338" y="268300"/>
            <a:ext cx="4153768" cy="2318876"/>
          </a:xfrm>
          <a:prstGeom prst="rect">
            <a:avLst/>
          </a:prstGeom>
          <a:noFill/>
          <a:ln>
            <a:noFill/>
          </a:ln>
        </p:spPr>
      </p:pic>
      <p:pic>
        <p:nvPicPr>
          <p:cNvPr id="2532" name="Google Shape;2532;p51"/>
          <p:cNvPicPr preferRelativeResize="0"/>
          <p:nvPr/>
        </p:nvPicPr>
        <p:blipFill rotWithShape="1">
          <a:blip r:embed="rId10">
            <a:alphaModFix/>
          </a:blip>
          <a:srcRect/>
          <a:stretch/>
        </p:blipFill>
        <p:spPr>
          <a:xfrm>
            <a:off x="3024386" y="2953643"/>
            <a:ext cx="3657368" cy="219442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52"/>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38" name="Google Shape;2538;p52"/>
          <p:cNvGrpSpPr/>
          <p:nvPr/>
        </p:nvGrpSpPr>
        <p:grpSpPr>
          <a:xfrm>
            <a:off x="277404" y="137149"/>
            <a:ext cx="3446504" cy="276999"/>
            <a:chOff x="2448322" y="74775"/>
            <a:chExt cx="3446504" cy="276999"/>
          </a:xfrm>
        </p:grpSpPr>
        <p:sp>
          <p:nvSpPr>
            <p:cNvPr id="2539" name="Google Shape;2539;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40" name="Google Shape;2540;p52"/>
            <p:cNvCxnSpPr>
              <a:stCxn id="253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41" name="Google Shape;2541;p52"/>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2542" name="Google Shape;2542;p52"/>
          <p:cNvSpPr/>
          <p:nvPr/>
        </p:nvSpPr>
        <p:spPr>
          <a:xfrm>
            <a:off x="0" y="2448936"/>
            <a:ext cx="7200900" cy="390527"/>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43" name="Google Shape;2543;p52"/>
          <p:cNvGrpSpPr/>
          <p:nvPr/>
        </p:nvGrpSpPr>
        <p:grpSpPr>
          <a:xfrm>
            <a:off x="277404" y="2510793"/>
            <a:ext cx="5047355" cy="276999"/>
            <a:chOff x="2448322" y="74775"/>
            <a:chExt cx="5047355" cy="276999"/>
          </a:xfrm>
        </p:grpSpPr>
        <p:sp>
          <p:nvSpPr>
            <p:cNvPr id="2544" name="Google Shape;2544;p52"/>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45" name="Google Shape;2545;p52"/>
            <p:cNvCxnSpPr>
              <a:stCxn id="254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46" name="Google Shape;2546;p52"/>
            <p:cNvSpPr txBox="1"/>
            <p:nvPr/>
          </p:nvSpPr>
          <p:spPr>
            <a:xfrm>
              <a:off x="3302537" y="74775"/>
              <a:ext cx="41931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Variables de diagnóstico clínico</a:t>
              </a:r>
              <a:endParaRPr sz="1200" b="1">
                <a:solidFill>
                  <a:schemeClr val="dk1"/>
                </a:solidFill>
                <a:latin typeface="Arial Narrow"/>
                <a:ea typeface="Arial Narrow"/>
                <a:cs typeface="Arial Narrow"/>
                <a:sym typeface="Arial Narrow"/>
              </a:endParaRPr>
            </a:p>
          </p:txBody>
        </p:sp>
      </p:grpSp>
      <p:sp>
        <p:nvSpPr>
          <p:cNvPr id="2547" name="Google Shape;2547;p5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Pág..52 </a:t>
            </a:r>
            <a:endParaRPr sz="1050" b="1">
              <a:solidFill>
                <a:schemeClr val="dk1"/>
              </a:solidFill>
              <a:latin typeface="Arial Narrow"/>
              <a:ea typeface="Arial Narrow"/>
              <a:cs typeface="Arial Narrow"/>
              <a:sym typeface="Arial Narrow"/>
            </a:endParaRPr>
          </a:p>
        </p:txBody>
      </p:sp>
      <p:grpSp>
        <p:nvGrpSpPr>
          <p:cNvPr id="2548" name="Google Shape;2548;p52"/>
          <p:cNvGrpSpPr/>
          <p:nvPr/>
        </p:nvGrpSpPr>
        <p:grpSpPr>
          <a:xfrm>
            <a:off x="5040610" y="1565244"/>
            <a:ext cx="740068" cy="879924"/>
            <a:chOff x="5245046" y="1274868"/>
            <a:chExt cx="740068" cy="879924"/>
          </a:xfrm>
        </p:grpSpPr>
        <p:sp>
          <p:nvSpPr>
            <p:cNvPr id="2549" name="Google Shape;2549;p52"/>
            <p:cNvSpPr/>
            <p:nvPr/>
          </p:nvSpPr>
          <p:spPr>
            <a:xfrm>
              <a:off x="5245046" y="1561312"/>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1,3%</a:t>
              </a:r>
              <a:endParaRPr sz="1600" b="1">
                <a:solidFill>
                  <a:schemeClr val="dk1"/>
                </a:solidFill>
                <a:latin typeface="Arial Narrow"/>
                <a:ea typeface="Arial Narrow"/>
                <a:cs typeface="Arial Narrow"/>
                <a:sym typeface="Arial Narrow"/>
              </a:endParaRPr>
            </a:p>
          </p:txBody>
        </p:sp>
        <p:sp>
          <p:nvSpPr>
            <p:cNvPr id="2550" name="Google Shape;2550;p52"/>
            <p:cNvSpPr/>
            <p:nvPr/>
          </p:nvSpPr>
          <p:spPr>
            <a:xfrm>
              <a:off x="5272675" y="1274868"/>
              <a:ext cx="7040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rgbClr val="000000"/>
                </a:solidFill>
                <a:latin typeface="Arial Narrow"/>
                <a:ea typeface="Arial Narrow"/>
                <a:cs typeface="Arial Narrow"/>
                <a:sym typeface="Arial Narrow"/>
              </a:endParaRPr>
            </a:p>
          </p:txBody>
        </p:sp>
        <p:sp>
          <p:nvSpPr>
            <p:cNvPr id="2551" name="Google Shape;2551;p52"/>
            <p:cNvSpPr/>
            <p:nvPr/>
          </p:nvSpPr>
          <p:spPr>
            <a:xfrm>
              <a:off x="5286277" y="1877793"/>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grpSp>
      <p:grpSp>
        <p:nvGrpSpPr>
          <p:cNvPr id="2552" name="Google Shape;2552;p52"/>
          <p:cNvGrpSpPr/>
          <p:nvPr/>
        </p:nvGrpSpPr>
        <p:grpSpPr>
          <a:xfrm>
            <a:off x="3771762" y="1586337"/>
            <a:ext cx="1152880" cy="858831"/>
            <a:chOff x="3744466" y="1301912"/>
            <a:chExt cx="1152880" cy="858831"/>
          </a:xfrm>
        </p:grpSpPr>
        <p:sp>
          <p:nvSpPr>
            <p:cNvPr id="2553" name="Google Shape;2553;p52"/>
            <p:cNvSpPr/>
            <p:nvPr/>
          </p:nvSpPr>
          <p:spPr>
            <a:xfrm>
              <a:off x="3912519" y="1553220"/>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0,4%</a:t>
              </a:r>
              <a:endParaRPr sz="1600" b="1">
                <a:solidFill>
                  <a:schemeClr val="dk1"/>
                </a:solidFill>
                <a:latin typeface="Arial Narrow"/>
                <a:ea typeface="Arial Narrow"/>
                <a:cs typeface="Arial Narrow"/>
                <a:sym typeface="Arial Narrow"/>
              </a:endParaRPr>
            </a:p>
          </p:txBody>
        </p:sp>
        <p:sp>
          <p:nvSpPr>
            <p:cNvPr id="2554" name="Google Shape;2554;p52"/>
            <p:cNvSpPr/>
            <p:nvPr/>
          </p:nvSpPr>
          <p:spPr>
            <a:xfrm>
              <a:off x="3744466" y="1301912"/>
              <a:ext cx="115288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u="sng">
                  <a:solidFill>
                    <a:schemeClr val="dk1"/>
                  </a:solidFill>
                  <a:latin typeface="Arial Narrow"/>
                  <a:ea typeface="Arial Narrow"/>
                  <a:cs typeface="Arial Narrow"/>
                  <a:sym typeface="Arial Narrow"/>
                </a:rPr>
                <a:t>Afrocolombiano</a:t>
              </a:r>
              <a:endParaRPr sz="1200" b="1" u="sng">
                <a:solidFill>
                  <a:srgbClr val="000000"/>
                </a:solidFill>
                <a:latin typeface="Arial Narrow"/>
                <a:ea typeface="Arial Narrow"/>
                <a:cs typeface="Arial Narrow"/>
                <a:sym typeface="Arial Narrow"/>
              </a:endParaRPr>
            </a:p>
          </p:txBody>
        </p:sp>
        <p:sp>
          <p:nvSpPr>
            <p:cNvPr id="2555" name="Google Shape;2555;p52"/>
            <p:cNvSpPr/>
            <p:nvPr/>
          </p:nvSpPr>
          <p:spPr>
            <a:xfrm>
              <a:off x="3957784" y="1883744"/>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2 caso</a:t>
              </a:r>
              <a:endParaRPr sz="1200">
                <a:solidFill>
                  <a:schemeClr val="dk1"/>
                </a:solidFill>
                <a:latin typeface="Calibri"/>
                <a:ea typeface="Calibri"/>
                <a:cs typeface="Calibri"/>
                <a:sym typeface="Calibri"/>
              </a:endParaRPr>
            </a:p>
          </p:txBody>
        </p:sp>
      </p:grpSp>
      <p:pic>
        <p:nvPicPr>
          <p:cNvPr id="2556" name="Google Shape;2556;p52"/>
          <p:cNvPicPr preferRelativeResize="0"/>
          <p:nvPr/>
        </p:nvPicPr>
        <p:blipFill rotWithShape="1">
          <a:blip r:embed="rId3">
            <a:alphaModFix/>
          </a:blip>
          <a:srcRect l="59057" t="8806" r="25145"/>
          <a:stretch/>
        </p:blipFill>
        <p:spPr>
          <a:xfrm>
            <a:off x="3985080" y="862364"/>
            <a:ext cx="750627" cy="775969"/>
          </a:xfrm>
          <a:prstGeom prst="rect">
            <a:avLst/>
          </a:prstGeom>
          <a:noFill/>
          <a:ln>
            <a:noFill/>
          </a:ln>
        </p:spPr>
      </p:pic>
      <p:pic>
        <p:nvPicPr>
          <p:cNvPr id="2557" name="Google Shape;2557;p52"/>
          <p:cNvPicPr preferRelativeResize="0"/>
          <p:nvPr/>
        </p:nvPicPr>
        <p:blipFill rotWithShape="1">
          <a:blip r:embed="rId3">
            <a:alphaModFix/>
          </a:blip>
          <a:srcRect l="86761"/>
          <a:stretch/>
        </p:blipFill>
        <p:spPr>
          <a:xfrm>
            <a:off x="5120323" y="870747"/>
            <a:ext cx="629046" cy="784558"/>
          </a:xfrm>
          <a:prstGeom prst="rect">
            <a:avLst/>
          </a:prstGeom>
          <a:noFill/>
          <a:ln>
            <a:noFill/>
          </a:ln>
        </p:spPr>
      </p:pic>
      <p:grpSp>
        <p:nvGrpSpPr>
          <p:cNvPr id="2558" name="Google Shape;2558;p52"/>
          <p:cNvGrpSpPr/>
          <p:nvPr/>
        </p:nvGrpSpPr>
        <p:grpSpPr>
          <a:xfrm>
            <a:off x="2653521" y="806833"/>
            <a:ext cx="874090" cy="1644841"/>
            <a:chOff x="2507826" y="2454167"/>
            <a:chExt cx="874090" cy="1644841"/>
          </a:xfrm>
        </p:grpSpPr>
        <p:sp>
          <p:nvSpPr>
            <p:cNvPr id="2559" name="Google Shape;2559;p52"/>
            <p:cNvSpPr/>
            <p:nvPr/>
          </p:nvSpPr>
          <p:spPr>
            <a:xfrm>
              <a:off x="2507826" y="3472120"/>
              <a:ext cx="874090"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0,2%</a:t>
              </a:r>
              <a:endParaRPr sz="1600" b="1">
                <a:solidFill>
                  <a:schemeClr val="dk1"/>
                </a:solidFill>
                <a:latin typeface="Arial Narrow"/>
                <a:ea typeface="Arial Narrow"/>
                <a:cs typeface="Arial Narrow"/>
                <a:sym typeface="Arial Narrow"/>
              </a:endParaRPr>
            </a:p>
          </p:txBody>
        </p:sp>
        <p:pic>
          <p:nvPicPr>
            <p:cNvPr id="2560" name="Google Shape;2560;p52"/>
            <p:cNvPicPr preferRelativeResize="0"/>
            <p:nvPr/>
          </p:nvPicPr>
          <p:blipFill rotWithShape="1">
            <a:blip r:embed="rId4">
              <a:alphaModFix/>
            </a:blip>
            <a:srcRect/>
            <a:stretch/>
          </p:blipFill>
          <p:spPr>
            <a:xfrm>
              <a:off x="2702014" y="2454167"/>
              <a:ext cx="557405" cy="912116"/>
            </a:xfrm>
            <a:prstGeom prst="rect">
              <a:avLst/>
            </a:prstGeom>
            <a:noFill/>
            <a:ln>
              <a:noFill/>
            </a:ln>
          </p:spPr>
        </p:pic>
        <p:sp>
          <p:nvSpPr>
            <p:cNvPr id="2561" name="Google Shape;2561;p52"/>
            <p:cNvSpPr/>
            <p:nvPr/>
          </p:nvSpPr>
          <p:spPr>
            <a:xfrm>
              <a:off x="2558275" y="3203848"/>
              <a:ext cx="74090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Maternas</a:t>
              </a:r>
              <a:endParaRPr sz="1200" b="1" u="sng">
                <a:solidFill>
                  <a:srgbClr val="000000"/>
                </a:solidFill>
                <a:latin typeface="Arial Narrow"/>
                <a:ea typeface="Arial Narrow"/>
                <a:cs typeface="Arial Narrow"/>
                <a:sym typeface="Arial Narrow"/>
              </a:endParaRPr>
            </a:p>
          </p:txBody>
        </p:sp>
        <p:sp>
          <p:nvSpPr>
            <p:cNvPr id="2562" name="Google Shape;2562;p52"/>
            <p:cNvSpPr/>
            <p:nvPr/>
          </p:nvSpPr>
          <p:spPr>
            <a:xfrm>
              <a:off x="2648170" y="3822009"/>
              <a:ext cx="57900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2563" name="Google Shape;2563;p52"/>
          <p:cNvGrpSpPr/>
          <p:nvPr/>
        </p:nvGrpSpPr>
        <p:grpSpPr>
          <a:xfrm>
            <a:off x="1480736" y="1550008"/>
            <a:ext cx="874090" cy="895160"/>
            <a:chOff x="2507826" y="3203848"/>
            <a:chExt cx="874090" cy="895160"/>
          </a:xfrm>
        </p:grpSpPr>
        <p:sp>
          <p:nvSpPr>
            <p:cNvPr id="2564" name="Google Shape;2564;p52"/>
            <p:cNvSpPr/>
            <p:nvPr/>
          </p:nvSpPr>
          <p:spPr>
            <a:xfrm>
              <a:off x="2507826" y="3472120"/>
              <a:ext cx="874090"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0,7%</a:t>
              </a:r>
              <a:endParaRPr sz="1600" b="1">
                <a:solidFill>
                  <a:schemeClr val="dk1"/>
                </a:solidFill>
                <a:latin typeface="Arial Narrow"/>
                <a:ea typeface="Arial Narrow"/>
                <a:cs typeface="Arial Narrow"/>
                <a:sym typeface="Arial Narrow"/>
              </a:endParaRPr>
            </a:p>
          </p:txBody>
        </p:sp>
        <p:sp>
          <p:nvSpPr>
            <p:cNvPr id="2565" name="Google Shape;2565;p52"/>
            <p:cNvSpPr/>
            <p:nvPr/>
          </p:nvSpPr>
          <p:spPr>
            <a:xfrm>
              <a:off x="2572704" y="3203848"/>
              <a:ext cx="712054"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Migrante</a:t>
              </a:r>
              <a:endParaRPr sz="1200" b="1" u="sng">
                <a:solidFill>
                  <a:srgbClr val="000000"/>
                </a:solidFill>
                <a:latin typeface="Arial Narrow"/>
                <a:ea typeface="Arial Narrow"/>
                <a:cs typeface="Arial Narrow"/>
                <a:sym typeface="Arial Narrow"/>
              </a:endParaRPr>
            </a:p>
          </p:txBody>
        </p:sp>
        <p:sp>
          <p:nvSpPr>
            <p:cNvPr id="2566" name="Google Shape;2566;p52"/>
            <p:cNvSpPr/>
            <p:nvPr/>
          </p:nvSpPr>
          <p:spPr>
            <a:xfrm>
              <a:off x="2648170" y="3822009"/>
              <a:ext cx="649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567" name="Google Shape;2567;p52"/>
          <p:cNvPicPr preferRelativeResize="0"/>
          <p:nvPr/>
        </p:nvPicPr>
        <p:blipFill rotWithShape="1">
          <a:blip r:embed="rId5">
            <a:alphaModFix/>
          </a:blip>
          <a:srcRect/>
          <a:stretch/>
        </p:blipFill>
        <p:spPr>
          <a:xfrm>
            <a:off x="1480736" y="789075"/>
            <a:ext cx="705970" cy="815227"/>
          </a:xfrm>
          <a:prstGeom prst="rect">
            <a:avLst/>
          </a:prstGeom>
          <a:noFill/>
          <a:ln>
            <a:noFill/>
          </a:ln>
        </p:spPr>
      </p:pic>
      <p:sp>
        <p:nvSpPr>
          <p:cNvPr id="2568" name="Google Shape;2568;p52"/>
          <p:cNvSpPr/>
          <p:nvPr/>
        </p:nvSpPr>
        <p:spPr>
          <a:xfrm>
            <a:off x="2785197" y="5056892"/>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Grado histopatológico. Cáncer de cuello. Medellín, a Periodo epidemiológico 13 acumulado de  2019. </a:t>
            </a:r>
            <a:endParaRPr sz="1100">
              <a:solidFill>
                <a:schemeClr val="dk1"/>
              </a:solidFill>
              <a:latin typeface="Arial Narrow"/>
              <a:ea typeface="Arial Narrow"/>
              <a:cs typeface="Arial Narrow"/>
              <a:sym typeface="Arial Narrow"/>
            </a:endParaRPr>
          </a:p>
        </p:txBody>
      </p:sp>
      <p:grpSp>
        <p:nvGrpSpPr>
          <p:cNvPr id="2569" name="Google Shape;2569;p52"/>
          <p:cNvGrpSpPr/>
          <p:nvPr/>
        </p:nvGrpSpPr>
        <p:grpSpPr>
          <a:xfrm>
            <a:off x="688573" y="3407557"/>
            <a:ext cx="1646147" cy="1238542"/>
            <a:chOff x="447914" y="3152238"/>
            <a:chExt cx="1646147" cy="1238542"/>
          </a:xfrm>
        </p:grpSpPr>
        <p:grpSp>
          <p:nvGrpSpPr>
            <p:cNvPr id="2570" name="Google Shape;2570;p52"/>
            <p:cNvGrpSpPr/>
            <p:nvPr/>
          </p:nvGrpSpPr>
          <p:grpSpPr>
            <a:xfrm>
              <a:off x="447914" y="3152238"/>
              <a:ext cx="1531188" cy="1238542"/>
              <a:chOff x="238402" y="2987824"/>
              <a:chExt cx="1531188" cy="1238542"/>
            </a:xfrm>
          </p:grpSpPr>
          <p:pic>
            <p:nvPicPr>
              <p:cNvPr id="2571" name="Google Shape;2571;p52"/>
              <p:cNvPicPr preferRelativeResize="0"/>
              <p:nvPr/>
            </p:nvPicPr>
            <p:blipFill rotWithShape="1">
              <a:blip r:embed="rId6">
                <a:alphaModFix/>
              </a:blip>
              <a:srcRect/>
              <a:stretch/>
            </p:blipFill>
            <p:spPr>
              <a:xfrm>
                <a:off x="646430" y="2987824"/>
                <a:ext cx="704850" cy="971550"/>
              </a:xfrm>
              <a:prstGeom prst="rect">
                <a:avLst/>
              </a:prstGeom>
              <a:noFill/>
              <a:ln>
                <a:noFill/>
              </a:ln>
            </p:spPr>
          </p:pic>
          <p:sp>
            <p:nvSpPr>
              <p:cNvPr id="2572" name="Google Shape;2572;p52"/>
              <p:cNvSpPr/>
              <p:nvPr/>
            </p:nvSpPr>
            <p:spPr>
              <a:xfrm>
                <a:off x="238402" y="3949367"/>
                <a:ext cx="1531188"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Grado histopatológico</a:t>
                </a:r>
                <a:endParaRPr sz="1200" b="1" u="sng">
                  <a:solidFill>
                    <a:srgbClr val="000000"/>
                  </a:solidFill>
                  <a:latin typeface="Arial Narrow"/>
                  <a:ea typeface="Arial Narrow"/>
                  <a:cs typeface="Arial Narrow"/>
                  <a:sym typeface="Arial Narrow"/>
                </a:endParaRPr>
              </a:p>
            </p:txBody>
          </p:sp>
        </p:grpSp>
        <p:sp>
          <p:nvSpPr>
            <p:cNvPr id="2573" name="Google Shape;2573;p52"/>
            <p:cNvSpPr/>
            <p:nvPr/>
          </p:nvSpPr>
          <p:spPr>
            <a:xfrm>
              <a:off x="1650454" y="3564946"/>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574" name="Google Shape;2574;p52"/>
          <p:cNvGrpSpPr/>
          <p:nvPr/>
        </p:nvGrpSpPr>
        <p:grpSpPr>
          <a:xfrm>
            <a:off x="754873" y="5809923"/>
            <a:ext cx="1515814" cy="1287276"/>
            <a:chOff x="770326" y="6645423"/>
            <a:chExt cx="1515814" cy="1287276"/>
          </a:xfrm>
        </p:grpSpPr>
        <p:grpSp>
          <p:nvGrpSpPr>
            <p:cNvPr id="2575" name="Google Shape;2575;p52"/>
            <p:cNvGrpSpPr/>
            <p:nvPr/>
          </p:nvGrpSpPr>
          <p:grpSpPr>
            <a:xfrm>
              <a:off x="770326" y="6645423"/>
              <a:ext cx="1336773" cy="1287276"/>
              <a:chOff x="4197544" y="2878171"/>
              <a:chExt cx="1336773" cy="1287276"/>
            </a:xfrm>
          </p:grpSpPr>
          <p:pic>
            <p:nvPicPr>
              <p:cNvPr id="2576" name="Google Shape;2576;p52"/>
              <p:cNvPicPr preferRelativeResize="0"/>
              <p:nvPr/>
            </p:nvPicPr>
            <p:blipFill rotWithShape="1">
              <a:blip r:embed="rId7">
                <a:alphaModFix/>
              </a:blip>
              <a:srcRect/>
              <a:stretch/>
            </p:blipFill>
            <p:spPr>
              <a:xfrm>
                <a:off x="4197544" y="2878171"/>
                <a:ext cx="1076325" cy="1047750"/>
              </a:xfrm>
              <a:prstGeom prst="rect">
                <a:avLst/>
              </a:prstGeom>
              <a:noFill/>
              <a:ln>
                <a:noFill/>
              </a:ln>
            </p:spPr>
          </p:pic>
          <p:sp>
            <p:nvSpPr>
              <p:cNvPr id="2577" name="Google Shape;2577;p52"/>
              <p:cNvSpPr/>
              <p:nvPr/>
            </p:nvSpPr>
            <p:spPr>
              <a:xfrm>
                <a:off x="4261212" y="3888448"/>
                <a:ext cx="127310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Resultado biopsia</a:t>
                </a:r>
                <a:endParaRPr sz="1200" b="1" u="sng">
                  <a:solidFill>
                    <a:srgbClr val="000000"/>
                  </a:solidFill>
                  <a:latin typeface="Arial Narrow"/>
                  <a:ea typeface="Arial Narrow"/>
                  <a:cs typeface="Arial Narrow"/>
                  <a:sym typeface="Arial Narrow"/>
                </a:endParaRPr>
              </a:p>
            </p:txBody>
          </p:sp>
        </p:grpSp>
        <p:sp>
          <p:nvSpPr>
            <p:cNvPr id="2578" name="Google Shape;2578;p52"/>
            <p:cNvSpPr/>
            <p:nvPr/>
          </p:nvSpPr>
          <p:spPr>
            <a:xfrm>
              <a:off x="1842533" y="7026340"/>
              <a:ext cx="443607" cy="285915"/>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579" name="Google Shape;2579;p52"/>
          <p:cNvSpPr/>
          <p:nvPr/>
        </p:nvSpPr>
        <p:spPr>
          <a:xfrm>
            <a:off x="2860896" y="7123940"/>
            <a:ext cx="433525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Resultado biopsia de exocervix. Cáncer de cuello. Medellín, a Periodo epidemiológico 04 de 2023. </a:t>
            </a:r>
            <a:endParaRPr sz="1100">
              <a:solidFill>
                <a:schemeClr val="dk1"/>
              </a:solidFill>
              <a:latin typeface="Arial Narrow"/>
              <a:ea typeface="Arial Narrow"/>
              <a:cs typeface="Arial Narrow"/>
              <a:sym typeface="Arial Narrow"/>
            </a:endParaRPr>
          </a:p>
        </p:txBody>
      </p:sp>
      <p:sp>
        <p:nvSpPr>
          <p:cNvPr id="2580" name="Google Shape;2580;p52"/>
          <p:cNvSpPr/>
          <p:nvPr/>
        </p:nvSpPr>
        <p:spPr>
          <a:xfrm>
            <a:off x="50" y="7596336"/>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grpSp>
        <p:nvGrpSpPr>
          <p:cNvPr id="2581" name="Google Shape;2581;p52"/>
          <p:cNvGrpSpPr/>
          <p:nvPr/>
        </p:nvGrpSpPr>
        <p:grpSpPr>
          <a:xfrm>
            <a:off x="192088" y="7661225"/>
            <a:ext cx="3446504" cy="276999"/>
            <a:chOff x="2448322" y="33831"/>
            <a:chExt cx="3446504" cy="276999"/>
          </a:xfrm>
        </p:grpSpPr>
        <p:sp>
          <p:nvSpPr>
            <p:cNvPr id="2582" name="Google Shape;2582;p52"/>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83" name="Google Shape;2583;p52"/>
            <p:cNvCxnSpPr>
              <a:stCxn id="2582"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2584" name="Google Shape;2584;p52"/>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585" name="Google Shape;2585;p52"/>
          <p:cNvSpPr txBox="1"/>
          <p:nvPr/>
        </p:nvSpPr>
        <p:spPr>
          <a:xfrm>
            <a:off x="0" y="8015897"/>
            <a:ext cx="7172609"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El cáncer de cuello uterino está afectando significativamente a apersonas jóvenes, ya que dos terceras partes de las mujeres notificadas con este tipo de cáncer están en edades comprendidas entre 18 y 45 años y llama la atención en que una de cada ocho mujeres (13 %) con cáncer de cuello uterino sean menores de 29 años, lo que amerita intensificar campañas de promoción y prevención en este grupo de edad acerca de conocer y mitigar los factores de riesgo así como la orientación a los servicios de salud para la realización de exámenes de tamizaje. El aumento del 46.9 % de casos con respecto al año anterior posiblemente se deba al aumento en la cobertura de las pruebas de tamizaje que realizan las instituciones prestadoras de servicios de salud.</a:t>
            </a:r>
            <a:endParaRPr/>
          </a:p>
        </p:txBody>
      </p:sp>
      <p:grpSp>
        <p:nvGrpSpPr>
          <p:cNvPr id="2586" name="Google Shape;2586;p52"/>
          <p:cNvGrpSpPr/>
          <p:nvPr/>
        </p:nvGrpSpPr>
        <p:grpSpPr>
          <a:xfrm>
            <a:off x="3913073" y="467544"/>
            <a:ext cx="1847617" cy="436842"/>
            <a:chOff x="3060727" y="484500"/>
            <a:chExt cx="2369636" cy="436842"/>
          </a:xfrm>
        </p:grpSpPr>
        <p:sp>
          <p:nvSpPr>
            <p:cNvPr id="2587" name="Google Shape;2587;p5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88" name="Google Shape;2588;p52"/>
            <p:cNvSpPr txBox="1"/>
            <p:nvPr/>
          </p:nvSpPr>
          <p:spPr>
            <a:xfrm>
              <a:off x="3600450" y="484500"/>
              <a:ext cx="14771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2589" name="Google Shape;2589;p52"/>
          <p:cNvGrpSpPr/>
          <p:nvPr/>
        </p:nvGrpSpPr>
        <p:grpSpPr>
          <a:xfrm>
            <a:off x="1552841" y="467544"/>
            <a:ext cx="1852274" cy="436842"/>
            <a:chOff x="3054754" y="484500"/>
            <a:chExt cx="2375609" cy="436842"/>
          </a:xfrm>
        </p:grpSpPr>
        <p:sp>
          <p:nvSpPr>
            <p:cNvPr id="2590" name="Google Shape;2590;p52"/>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91" name="Google Shape;2591;p52"/>
            <p:cNvSpPr txBox="1"/>
            <p:nvPr/>
          </p:nvSpPr>
          <p:spPr>
            <a:xfrm>
              <a:off x="3054754" y="484500"/>
              <a:ext cx="233908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Poblaciones especiales</a:t>
              </a:r>
              <a:endParaRPr sz="1400" b="1">
                <a:solidFill>
                  <a:schemeClr val="dk1"/>
                </a:solidFill>
                <a:latin typeface="Arial Narrow"/>
                <a:ea typeface="Arial Narrow"/>
                <a:cs typeface="Arial Narrow"/>
                <a:sym typeface="Arial Narrow"/>
              </a:endParaRPr>
            </a:p>
          </p:txBody>
        </p:sp>
      </p:grpSp>
      <p:pic>
        <p:nvPicPr>
          <p:cNvPr id="2592" name="Google Shape;2592;p52"/>
          <p:cNvPicPr preferRelativeResize="0"/>
          <p:nvPr/>
        </p:nvPicPr>
        <p:blipFill rotWithShape="1">
          <a:blip r:embed="rId8">
            <a:alphaModFix/>
          </a:blip>
          <a:srcRect/>
          <a:stretch/>
        </p:blipFill>
        <p:spPr>
          <a:xfrm>
            <a:off x="3024386" y="3059832"/>
            <a:ext cx="3344620" cy="2008628"/>
          </a:xfrm>
          <a:prstGeom prst="rect">
            <a:avLst/>
          </a:prstGeom>
          <a:noFill/>
          <a:ln>
            <a:noFill/>
          </a:ln>
        </p:spPr>
      </p:pic>
      <p:pic>
        <p:nvPicPr>
          <p:cNvPr id="2593" name="Google Shape;2593;p52"/>
          <p:cNvPicPr preferRelativeResize="0"/>
          <p:nvPr/>
        </p:nvPicPr>
        <p:blipFill rotWithShape="1">
          <a:blip r:embed="rId9">
            <a:alphaModFix/>
          </a:blip>
          <a:srcRect/>
          <a:stretch/>
        </p:blipFill>
        <p:spPr>
          <a:xfrm>
            <a:off x="3024386" y="5406774"/>
            <a:ext cx="3233093" cy="191658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53</a:t>
            </a:r>
            <a:endParaRPr sz="1050" b="1">
              <a:solidFill>
                <a:schemeClr val="dk1"/>
              </a:solidFill>
              <a:latin typeface="Arial Narrow"/>
              <a:ea typeface="Arial Narrow"/>
              <a:cs typeface="Arial Narrow"/>
              <a:sym typeface="Arial Narrow"/>
            </a:endParaRPr>
          </a:p>
        </p:txBody>
      </p:sp>
      <p:sp>
        <p:nvSpPr>
          <p:cNvPr id="2600" name="Google Shape;2600;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01" name="Google Shape;2601;p53"/>
          <p:cNvSpPr/>
          <p:nvPr/>
        </p:nvSpPr>
        <p:spPr>
          <a:xfrm>
            <a:off x="0" y="2385079"/>
            <a:ext cx="7200900"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166 Unidades Primarias Generadoras de Datos (UPGD) para el mes de marzo, semanas 09 a la 12, fue del 82.50%, por encima de la línea base para el distrito.</a:t>
            </a:r>
            <a:endParaRPr sz="12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a:solidFill>
                  <a:schemeClr val="dk1"/>
                </a:solidFill>
                <a:latin typeface="Arial Narrow"/>
                <a:ea typeface="Arial Narrow"/>
                <a:cs typeface="Arial Narrow"/>
                <a:sym typeface="Arial Narrow"/>
              </a:rPr>
              <a:t>Para la ejecución de la BRI desde el mes de mayo de 2022,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 ferina por necesidad del Distrito. Para el mes de marzo de 2023, se realizó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endParaRPr/>
          </a:p>
        </p:txBody>
      </p:sp>
      <p:sp>
        <p:nvSpPr>
          <p:cNvPr id="2602" name="Google Shape;2602;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marzo de 2023</a:t>
            </a:r>
            <a:endParaRPr sz="1050">
              <a:solidFill>
                <a:schemeClr val="dk1"/>
              </a:solidFill>
              <a:latin typeface="Arial Narrow"/>
              <a:ea typeface="Arial Narrow"/>
              <a:cs typeface="Arial Narrow"/>
              <a:sym typeface="Arial Narrow"/>
            </a:endParaRPr>
          </a:p>
        </p:txBody>
      </p:sp>
      <p:pic>
        <p:nvPicPr>
          <p:cNvPr id="2603" name="Google Shape;2603;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04" name="Google Shape;2604;p53"/>
          <p:cNvGrpSpPr/>
          <p:nvPr/>
        </p:nvGrpSpPr>
        <p:grpSpPr>
          <a:xfrm>
            <a:off x="0" y="14519"/>
            <a:ext cx="4536554" cy="2078231"/>
            <a:chOff x="0" y="14519"/>
            <a:chExt cx="4536554" cy="2078231"/>
          </a:xfrm>
        </p:grpSpPr>
        <p:sp>
          <p:nvSpPr>
            <p:cNvPr id="2605" name="Google Shape;2605;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marzo de 2023 -  Reporte Semanas 01 a 12</a:t>
              </a:r>
              <a:endParaRPr sz="1200">
                <a:solidFill>
                  <a:schemeClr val="dk1"/>
                </a:solidFill>
                <a:latin typeface="Times New Roman"/>
                <a:ea typeface="Times New Roman"/>
                <a:cs typeface="Times New Roman"/>
                <a:sym typeface="Times New Roman"/>
              </a:endParaRPr>
            </a:p>
          </p:txBody>
        </p:sp>
        <p:sp>
          <p:nvSpPr>
            <p:cNvPr id="2606" name="Google Shape;2606;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07" name="Google Shape;2607;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608" name="Google Shape;2608;p53"/>
          <p:cNvPicPr preferRelativeResize="0"/>
          <p:nvPr/>
        </p:nvPicPr>
        <p:blipFill rotWithShape="1">
          <a:blip r:embed="rId4">
            <a:alphaModFix/>
          </a:blip>
          <a:srcRect/>
          <a:stretch/>
        </p:blipFill>
        <p:spPr>
          <a:xfrm>
            <a:off x="648206" y="4990828"/>
            <a:ext cx="6047756" cy="3389670"/>
          </a:xfrm>
          <a:prstGeom prst="rect">
            <a:avLst/>
          </a:prstGeom>
          <a:noFill/>
          <a:ln>
            <a:noFill/>
          </a:ln>
        </p:spPr>
      </p:pic>
      <p:pic>
        <p:nvPicPr>
          <p:cNvPr id="2609" name="Google Shape;2609;p53"/>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54</a:t>
            </a:r>
            <a:endParaRPr sz="1050" b="1">
              <a:solidFill>
                <a:schemeClr val="dk1"/>
              </a:solidFill>
              <a:latin typeface="Arial Narrow"/>
              <a:ea typeface="Arial Narrow"/>
              <a:cs typeface="Arial Narrow"/>
              <a:sym typeface="Arial Narrow"/>
            </a:endParaRPr>
          </a:p>
        </p:txBody>
      </p:sp>
      <p:sp>
        <p:nvSpPr>
          <p:cNvPr id="2616" name="Google Shape;2616;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17" name="Google Shape;2617;p54"/>
          <p:cNvSpPr/>
          <p:nvPr/>
        </p:nvSpPr>
        <p:spPr>
          <a:xfrm>
            <a:off x="355255" y="2995154"/>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marzo de 2023</a:t>
            </a:r>
            <a:endParaRPr sz="1050">
              <a:solidFill>
                <a:schemeClr val="dk1"/>
              </a:solidFill>
              <a:latin typeface="Arial Narrow"/>
              <a:ea typeface="Arial Narrow"/>
              <a:cs typeface="Arial Narrow"/>
              <a:sym typeface="Arial Narrow"/>
            </a:endParaRPr>
          </a:p>
        </p:txBody>
      </p:sp>
      <p:pic>
        <p:nvPicPr>
          <p:cNvPr id="2618" name="Google Shape;2618;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19" name="Google Shape;2619;p54"/>
          <p:cNvGrpSpPr/>
          <p:nvPr/>
        </p:nvGrpSpPr>
        <p:grpSpPr>
          <a:xfrm>
            <a:off x="0" y="14519"/>
            <a:ext cx="4536554" cy="1605153"/>
            <a:chOff x="0" y="14519"/>
            <a:chExt cx="4536554" cy="1605153"/>
          </a:xfrm>
        </p:grpSpPr>
        <p:sp>
          <p:nvSpPr>
            <p:cNvPr id="2620" name="Google Shape;2620;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21" name="Google Shape;2621;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22" name="Google Shape;2622;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marzo de 2023 -  Reporte Semanas 01 a 12</a:t>
            </a:r>
            <a:endParaRPr sz="1200">
              <a:solidFill>
                <a:schemeClr val="dk1"/>
              </a:solidFill>
              <a:latin typeface="Times New Roman"/>
              <a:ea typeface="Times New Roman"/>
              <a:cs typeface="Times New Roman"/>
              <a:sym typeface="Times New Roman"/>
            </a:endParaRPr>
          </a:p>
        </p:txBody>
      </p:sp>
      <p:pic>
        <p:nvPicPr>
          <p:cNvPr id="2623" name="Google Shape;2623;p54"/>
          <p:cNvPicPr preferRelativeResize="0"/>
          <p:nvPr/>
        </p:nvPicPr>
        <p:blipFill rotWithShape="1">
          <a:blip r:embed="rId4">
            <a:alphaModFix/>
          </a:blip>
          <a:srcRect/>
          <a:stretch/>
        </p:blipFill>
        <p:spPr>
          <a:xfrm>
            <a:off x="355255" y="3566072"/>
            <a:ext cx="6629571" cy="2762913"/>
          </a:xfrm>
          <a:prstGeom prst="rect">
            <a:avLst/>
          </a:prstGeom>
          <a:noFill/>
          <a:ln>
            <a:noFill/>
          </a:ln>
        </p:spPr>
      </p:pic>
      <p:pic>
        <p:nvPicPr>
          <p:cNvPr id="2624" name="Google Shape;2624;p54"/>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55</a:t>
            </a:r>
            <a:endParaRPr sz="1050" b="1">
              <a:solidFill>
                <a:schemeClr val="dk1"/>
              </a:solidFill>
              <a:latin typeface="Arial Narrow"/>
              <a:ea typeface="Arial Narrow"/>
              <a:cs typeface="Arial Narrow"/>
              <a:sym typeface="Arial Narrow"/>
            </a:endParaRPr>
          </a:p>
        </p:txBody>
      </p:sp>
      <p:sp>
        <p:nvSpPr>
          <p:cNvPr id="2631" name="Google Shape;2631;p55"/>
          <p:cNvSpPr/>
          <p:nvPr/>
        </p:nvSpPr>
        <p:spPr>
          <a:xfrm>
            <a:off x="1728242" y="3616009"/>
            <a:ext cx="3403172"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Tabla 3. EISP no notificados,  BRI SSM, marzo de 2023</a:t>
            </a:r>
            <a:endParaRPr sz="1050" b="1">
              <a:solidFill>
                <a:schemeClr val="dk1"/>
              </a:solidFill>
              <a:latin typeface="Arial Narrow"/>
              <a:ea typeface="Arial Narrow"/>
              <a:cs typeface="Arial Narrow"/>
              <a:sym typeface="Arial Narrow"/>
            </a:endParaRPr>
          </a:p>
        </p:txBody>
      </p:sp>
      <p:sp>
        <p:nvSpPr>
          <p:cNvPr id="2632" name="Google Shape;2632;p55"/>
          <p:cNvSpPr/>
          <p:nvPr/>
        </p:nvSpPr>
        <p:spPr>
          <a:xfrm>
            <a:off x="288082" y="2225121"/>
            <a:ext cx="6794731"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Se captaron 25 EISP sin notificar. De éstos, sarampión se encontró con mayor incidencia en la ausencia de la notificación con 9 casos (36.00%), seguido por rubéola congénita y cáncer de cuello uterino, con cuatro casos cada evento. Llama la atención, persiste el hallazgo de casos compatibles de eventos en eliminación (15 casos, equivalentes al 60.00% de los casos no notificados), situación que aumenta el riesgo de estos eventos vuelvan a instalarse en el territorio.</a:t>
            </a:r>
            <a:endParaRPr dirty="0"/>
          </a:p>
        </p:txBody>
      </p:sp>
      <p:pic>
        <p:nvPicPr>
          <p:cNvPr id="2633" name="Google Shape;2633;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34" name="Google Shape;2634;p55"/>
          <p:cNvGrpSpPr/>
          <p:nvPr/>
        </p:nvGrpSpPr>
        <p:grpSpPr>
          <a:xfrm>
            <a:off x="0" y="14519"/>
            <a:ext cx="4536554" cy="1605153"/>
            <a:chOff x="0" y="14519"/>
            <a:chExt cx="4536554" cy="1605153"/>
          </a:xfrm>
        </p:grpSpPr>
        <p:sp>
          <p:nvSpPr>
            <p:cNvPr id="2635" name="Google Shape;2635;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36" name="Google Shape;2636;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37" name="Google Shape;2637;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a:solidFill>
                  <a:srgbClr val="000000"/>
                </a:solidFill>
                <a:latin typeface="Arial Narrow"/>
                <a:ea typeface="Arial Narrow"/>
                <a:cs typeface="Arial Narrow"/>
                <a:sym typeface="Arial Narrow"/>
              </a:rPr>
              <a:t>Mes de marzo de 2023 -  Reporte Semanas 01 a 12</a:t>
            </a:r>
            <a:endParaRPr sz="1200">
              <a:solidFill>
                <a:schemeClr val="dk1"/>
              </a:solidFill>
              <a:latin typeface="Times New Roman"/>
              <a:ea typeface="Times New Roman"/>
              <a:cs typeface="Times New Roman"/>
              <a:sym typeface="Times New Roman"/>
            </a:endParaRPr>
          </a:p>
        </p:txBody>
      </p:sp>
      <p:pic>
        <p:nvPicPr>
          <p:cNvPr id="2638" name="Google Shape;2638;p55"/>
          <p:cNvPicPr preferRelativeResize="0"/>
          <p:nvPr/>
        </p:nvPicPr>
        <p:blipFill rotWithShape="1">
          <a:blip r:embed="rId4">
            <a:alphaModFix/>
          </a:blip>
          <a:srcRect/>
          <a:stretch/>
        </p:blipFill>
        <p:spPr>
          <a:xfrm>
            <a:off x="805883" y="4245150"/>
            <a:ext cx="5746894" cy="2271066"/>
          </a:xfrm>
          <a:prstGeom prst="rect">
            <a:avLst/>
          </a:prstGeom>
          <a:noFill/>
          <a:ln>
            <a:noFill/>
          </a:ln>
        </p:spPr>
      </p:pic>
      <p:pic>
        <p:nvPicPr>
          <p:cNvPr id="2639" name="Google Shape;2639;p55"/>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56</a:t>
            </a:r>
            <a:endParaRPr sz="1050" b="1">
              <a:solidFill>
                <a:schemeClr val="dk1"/>
              </a:solidFill>
              <a:latin typeface="Arial Narrow"/>
              <a:ea typeface="Arial Narrow"/>
              <a:cs typeface="Arial Narrow"/>
              <a:sym typeface="Arial Narrow"/>
            </a:endParaRPr>
          </a:p>
        </p:txBody>
      </p:sp>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05107"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04 de 2023 - Reporte Semanas 01 a 16 (Hasta Abril 22 de 2023)</a:t>
            </a:r>
            <a:endParaRPr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6"/>
          <p:cNvSpPr/>
          <p:nvPr/>
        </p:nvSpPr>
        <p:spPr>
          <a:xfrm>
            <a:off x="0" y="18080"/>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5" name="Google Shape;215;p6"/>
          <p:cNvGrpSpPr/>
          <p:nvPr/>
        </p:nvGrpSpPr>
        <p:grpSpPr>
          <a:xfrm>
            <a:off x="277404" y="131608"/>
            <a:ext cx="3446504" cy="276999"/>
            <a:chOff x="2448322" y="74775"/>
            <a:chExt cx="3446504" cy="276999"/>
          </a:xfrm>
        </p:grpSpPr>
        <p:sp>
          <p:nvSpPr>
            <p:cNvPr id="216" name="Google Shape;216;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17" name="Google Shape;217;p6"/>
            <p:cNvCxnSpPr>
              <a:stCxn id="216"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18" name="Google Shape;218;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Análisis de resistencia</a:t>
              </a:r>
              <a:endParaRPr sz="1200" b="1">
                <a:solidFill>
                  <a:schemeClr val="dk1"/>
                </a:solidFill>
                <a:latin typeface="Arial Narrow"/>
                <a:ea typeface="Arial Narrow"/>
                <a:cs typeface="Arial Narrow"/>
                <a:sym typeface="Arial Narrow"/>
              </a:endParaRPr>
            </a:p>
          </p:txBody>
        </p:sp>
      </p:grpSp>
      <p:grpSp>
        <p:nvGrpSpPr>
          <p:cNvPr id="219" name="Google Shape;219;p6"/>
          <p:cNvGrpSpPr/>
          <p:nvPr/>
        </p:nvGrpSpPr>
        <p:grpSpPr>
          <a:xfrm>
            <a:off x="627150" y="645427"/>
            <a:ext cx="1698105" cy="1972170"/>
            <a:chOff x="5222211" y="5004048"/>
            <a:chExt cx="1698105" cy="1972170"/>
          </a:xfrm>
        </p:grpSpPr>
        <p:pic>
          <p:nvPicPr>
            <p:cNvPr id="220" name="Google Shape;220;p6"/>
            <p:cNvPicPr preferRelativeResize="0"/>
            <p:nvPr/>
          </p:nvPicPr>
          <p:blipFill rotWithShape="1">
            <a:blip r:embed="rId3">
              <a:alphaModFix/>
            </a:blip>
            <a:srcRect/>
            <a:stretch/>
          </p:blipFill>
          <p:spPr>
            <a:xfrm>
              <a:off x="5222211" y="5004048"/>
              <a:ext cx="1698105" cy="1107232"/>
            </a:xfrm>
            <a:prstGeom prst="rect">
              <a:avLst/>
            </a:prstGeom>
            <a:noFill/>
            <a:ln>
              <a:noFill/>
            </a:ln>
          </p:spPr>
        </p:pic>
        <p:sp>
          <p:nvSpPr>
            <p:cNvPr id="221" name="Google Shape;221;p6"/>
            <p:cNvSpPr txBox="1"/>
            <p:nvPr/>
          </p:nvSpPr>
          <p:spPr>
            <a:xfrm>
              <a:off x="5437921" y="606305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Resistencia</a:t>
              </a:r>
              <a:endParaRPr/>
            </a:p>
          </p:txBody>
        </p:sp>
        <p:sp>
          <p:nvSpPr>
            <p:cNvPr id="222" name="Google Shape;222;p6"/>
            <p:cNvSpPr/>
            <p:nvPr/>
          </p:nvSpPr>
          <p:spPr>
            <a:xfrm>
              <a:off x="5701229" y="6368312"/>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2,8%</a:t>
              </a:r>
              <a:endParaRPr sz="1600" b="1">
                <a:solidFill>
                  <a:schemeClr val="dk1"/>
                </a:solidFill>
                <a:latin typeface="Arial Narrow"/>
                <a:ea typeface="Arial Narrow"/>
                <a:cs typeface="Arial Narrow"/>
                <a:sym typeface="Arial Narrow"/>
              </a:endParaRPr>
            </a:p>
          </p:txBody>
        </p:sp>
        <p:sp>
          <p:nvSpPr>
            <p:cNvPr id="223" name="Google Shape;223;p6"/>
            <p:cNvSpPr txBox="1"/>
            <p:nvPr/>
          </p:nvSpPr>
          <p:spPr>
            <a:xfrm>
              <a:off x="5485630" y="6699219"/>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24 casos</a:t>
              </a:r>
              <a:endParaRPr sz="1200" b="1">
                <a:solidFill>
                  <a:schemeClr val="dk1"/>
                </a:solidFill>
                <a:latin typeface="Arial Narrow"/>
                <a:ea typeface="Arial Narrow"/>
                <a:cs typeface="Arial Narrow"/>
                <a:sym typeface="Arial Narrow"/>
              </a:endParaRPr>
            </a:p>
          </p:txBody>
        </p:sp>
      </p:grpSp>
      <p:cxnSp>
        <p:nvCxnSpPr>
          <p:cNvPr id="224" name="Google Shape;224;p6"/>
          <p:cNvCxnSpPr>
            <a:stCxn id="222" idx="3"/>
          </p:cNvCxnSpPr>
          <p:nvPr/>
        </p:nvCxnSpPr>
        <p:spPr>
          <a:xfrm>
            <a:off x="1846236" y="2189711"/>
            <a:ext cx="273900" cy="1580100"/>
          </a:xfrm>
          <a:prstGeom prst="bentConnector2">
            <a:avLst/>
          </a:prstGeom>
          <a:noFill/>
          <a:ln w="9525" cap="flat" cmpd="sng">
            <a:solidFill>
              <a:srgbClr val="002060"/>
            </a:solidFill>
            <a:prstDash val="solid"/>
            <a:round/>
            <a:headEnd type="none" w="sm" len="sm"/>
            <a:tailEnd type="stealth" w="med" len="med"/>
          </a:ln>
        </p:spPr>
      </p:cxnSp>
      <p:cxnSp>
        <p:nvCxnSpPr>
          <p:cNvPr id="225" name="Google Shape;225;p6"/>
          <p:cNvCxnSpPr>
            <a:stCxn id="222" idx="1"/>
            <a:endCxn id="226" idx="0"/>
          </p:cNvCxnSpPr>
          <p:nvPr/>
        </p:nvCxnSpPr>
        <p:spPr>
          <a:xfrm flipH="1">
            <a:off x="900968" y="2189711"/>
            <a:ext cx="205200" cy="777600"/>
          </a:xfrm>
          <a:prstGeom prst="bentConnector2">
            <a:avLst/>
          </a:prstGeom>
          <a:noFill/>
          <a:ln w="9525" cap="flat" cmpd="sng">
            <a:solidFill>
              <a:srgbClr val="002060"/>
            </a:solidFill>
            <a:prstDash val="solid"/>
            <a:round/>
            <a:headEnd type="none" w="sm" len="sm"/>
            <a:tailEnd type="stealth" w="med" len="med"/>
          </a:ln>
        </p:spPr>
      </p:cxnSp>
      <p:sp>
        <p:nvSpPr>
          <p:cNvPr id="226" name="Google Shape;226;p6"/>
          <p:cNvSpPr/>
          <p:nvPr/>
        </p:nvSpPr>
        <p:spPr>
          <a:xfrm>
            <a:off x="142691" y="2967450"/>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Casos Nuevos </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4 Casos </a:t>
            </a:r>
            <a:endParaRPr sz="1400" b="1">
              <a:solidFill>
                <a:schemeClr val="dk1"/>
              </a:solidFill>
              <a:latin typeface="Arial Narrow"/>
              <a:ea typeface="Arial Narrow"/>
              <a:cs typeface="Arial Narrow"/>
              <a:sym typeface="Arial Narrow"/>
            </a:endParaRPr>
          </a:p>
        </p:txBody>
      </p:sp>
      <p:sp>
        <p:nvSpPr>
          <p:cNvPr id="227" name="Google Shape;227;p6"/>
          <p:cNvSpPr/>
          <p:nvPr/>
        </p:nvSpPr>
        <p:spPr>
          <a:xfrm>
            <a:off x="1003609" y="3769725"/>
            <a:ext cx="1516721" cy="586251"/>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Previamente tratados</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20 Casos </a:t>
            </a:r>
            <a:endParaRPr sz="1400" b="1">
              <a:solidFill>
                <a:schemeClr val="dk1"/>
              </a:solidFill>
              <a:latin typeface="Arial Narrow"/>
              <a:ea typeface="Arial Narrow"/>
              <a:cs typeface="Arial Narrow"/>
              <a:sym typeface="Arial Narrow"/>
            </a:endParaRPr>
          </a:p>
        </p:txBody>
      </p:sp>
      <p:sp>
        <p:nvSpPr>
          <p:cNvPr id="228" name="Google Shape;228;p6"/>
          <p:cNvSpPr txBox="1"/>
          <p:nvPr/>
        </p:nvSpPr>
        <p:spPr>
          <a:xfrm>
            <a:off x="6284910" y="131608"/>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6</a:t>
            </a:r>
            <a:endParaRPr sz="1050" b="1">
              <a:solidFill>
                <a:schemeClr val="dk1"/>
              </a:solidFill>
              <a:latin typeface="Arial Narrow"/>
              <a:ea typeface="Arial Narrow"/>
              <a:cs typeface="Arial Narrow"/>
              <a:sym typeface="Arial Narrow"/>
            </a:endParaRPr>
          </a:p>
        </p:txBody>
      </p:sp>
      <p:sp>
        <p:nvSpPr>
          <p:cNvPr id="229" name="Google Shape;229;p6"/>
          <p:cNvSpPr/>
          <p:nvPr/>
        </p:nvSpPr>
        <p:spPr>
          <a:xfrm>
            <a:off x="0" y="4878112"/>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230" name="Google Shape;230;p6"/>
          <p:cNvGrpSpPr/>
          <p:nvPr/>
        </p:nvGrpSpPr>
        <p:grpSpPr>
          <a:xfrm>
            <a:off x="277404" y="4991640"/>
            <a:ext cx="3446504" cy="276999"/>
            <a:chOff x="2448322" y="74775"/>
            <a:chExt cx="3446504" cy="276999"/>
          </a:xfrm>
        </p:grpSpPr>
        <p:sp>
          <p:nvSpPr>
            <p:cNvPr id="231" name="Google Shape;231;p6"/>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32" name="Google Shape;232;p6"/>
            <p:cNvCxnSpPr>
              <a:stCxn id="23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33" name="Google Shape;233;p6"/>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234" name="Google Shape;234;p6"/>
          <p:cNvSpPr txBox="1"/>
          <p:nvPr/>
        </p:nvSpPr>
        <p:spPr>
          <a:xfrm>
            <a:off x="142691" y="5508104"/>
            <a:ext cx="6914143"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Un aumento en la notificación de casos de tuberculosis con respecto al mismo período del año anterior (28,6) y una tasa total 44.8 casos por 100.000 habitantes En promedio se notifican 53 casos de tuberculosis semanalmente..</a:t>
            </a: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De las personas con tuberculosis, el 22.1% son mayores de 65 años y con las mayores tasas de incidencia, superando las tasa total. La población migrante aportó 39 casos del total de los casos notificados con mayor frecuencia en población procedente de Venezuela</a:t>
            </a:r>
            <a:endParaRPr/>
          </a:p>
          <a:p>
            <a:pPr marL="0" marR="0" lvl="0" indent="0" algn="just" rtl="0">
              <a:spcBef>
                <a:spcPts val="0"/>
              </a:spcBef>
              <a:spcAft>
                <a:spcPts val="0"/>
              </a:spcAft>
              <a:buNone/>
            </a:pPr>
            <a:endParaRPr sz="140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a:t>
            </a:r>
            <a:endParaRPr sz="1400">
              <a:solidFill>
                <a:schemeClr val="dk1"/>
              </a:solidFill>
              <a:latin typeface="Arial Narrow"/>
              <a:ea typeface="Arial Narrow"/>
              <a:cs typeface="Arial Narrow"/>
              <a:sym typeface="Arial Narrow"/>
            </a:endParaRPr>
          </a:p>
        </p:txBody>
      </p:sp>
      <p:sp>
        <p:nvSpPr>
          <p:cNvPr id="235" name="Google Shape;235;p6"/>
          <p:cNvSpPr/>
          <p:nvPr/>
        </p:nvSpPr>
        <p:spPr>
          <a:xfrm>
            <a:off x="2356100" y="1367755"/>
            <a:ext cx="4700733"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4 Medellín 20223</a:t>
            </a:r>
            <a:endParaRPr/>
          </a:p>
        </p:txBody>
      </p:sp>
      <p:pic>
        <p:nvPicPr>
          <p:cNvPr id="236" name="Google Shape;236;p6"/>
          <p:cNvPicPr preferRelativeResize="0"/>
          <p:nvPr/>
        </p:nvPicPr>
        <p:blipFill rotWithShape="1">
          <a:blip r:embed="rId4">
            <a:alphaModFix/>
          </a:blip>
          <a:srcRect/>
          <a:stretch/>
        </p:blipFill>
        <p:spPr>
          <a:xfrm>
            <a:off x="2808362" y="2286876"/>
            <a:ext cx="4048125" cy="1266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7"/>
          <p:cNvPicPr preferRelativeResize="0"/>
          <p:nvPr/>
        </p:nvPicPr>
        <p:blipFill rotWithShape="1">
          <a:blip r:embed="rId3">
            <a:alphaModFix/>
          </a:blip>
          <a:srcRect/>
          <a:stretch/>
        </p:blipFill>
        <p:spPr>
          <a:xfrm>
            <a:off x="-4808" y="1"/>
            <a:ext cx="2223924" cy="2824178"/>
          </a:xfrm>
          <a:prstGeom prst="rect">
            <a:avLst/>
          </a:prstGeom>
          <a:noFill/>
          <a:ln>
            <a:noFill/>
          </a:ln>
        </p:spPr>
      </p:pic>
      <p:pic>
        <p:nvPicPr>
          <p:cNvPr id="243" name="Google Shape;243;p7"/>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44" name="Google Shape;244;p7"/>
          <p:cNvSpPr txBox="1"/>
          <p:nvPr/>
        </p:nvSpPr>
        <p:spPr>
          <a:xfrm>
            <a:off x="-4809" y="623805"/>
            <a:ext cx="22311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sp>
        <p:nvSpPr>
          <p:cNvPr id="245" name="Google Shape;245;p7"/>
          <p:cNvSpPr/>
          <p:nvPr/>
        </p:nvSpPr>
        <p:spPr>
          <a:xfrm>
            <a:off x="2249598" y="2215111"/>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Período epidemiológico 4 acumulado  de 2023. </a:t>
            </a:r>
            <a:endParaRPr sz="1100">
              <a:solidFill>
                <a:schemeClr val="dk1"/>
              </a:solidFill>
              <a:latin typeface="Arial Narrow"/>
              <a:ea typeface="Arial Narrow"/>
              <a:cs typeface="Arial Narrow"/>
              <a:sym typeface="Arial Narrow"/>
            </a:endParaRPr>
          </a:p>
        </p:txBody>
      </p:sp>
      <p:grpSp>
        <p:nvGrpSpPr>
          <p:cNvPr id="246" name="Google Shape;246;p7"/>
          <p:cNvGrpSpPr/>
          <p:nvPr/>
        </p:nvGrpSpPr>
        <p:grpSpPr>
          <a:xfrm>
            <a:off x="179214" y="4211960"/>
            <a:ext cx="1892650" cy="488476"/>
            <a:chOff x="2397524" y="3379972"/>
            <a:chExt cx="4508500" cy="904875"/>
          </a:xfrm>
        </p:grpSpPr>
        <p:pic>
          <p:nvPicPr>
            <p:cNvPr id="247" name="Google Shape;247;p7"/>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48" name="Google Shape;248;p7"/>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0</a:t>
              </a:r>
              <a:endParaRPr sz="2000" b="1">
                <a:solidFill>
                  <a:schemeClr val="dk1"/>
                </a:solidFill>
                <a:latin typeface="Arial Narrow"/>
                <a:ea typeface="Arial Narrow"/>
                <a:cs typeface="Arial Narrow"/>
                <a:sym typeface="Arial Narrow"/>
              </a:endParaRPr>
            </a:p>
          </p:txBody>
        </p:sp>
      </p:grpSp>
      <p:sp>
        <p:nvSpPr>
          <p:cNvPr id="249" name="Google Shape;249;p7"/>
          <p:cNvSpPr/>
          <p:nvPr/>
        </p:nvSpPr>
        <p:spPr>
          <a:xfrm rot="10800000">
            <a:off x="58294"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7"/>
          <p:cNvSpPr/>
          <p:nvPr/>
        </p:nvSpPr>
        <p:spPr>
          <a:xfrm>
            <a:off x="2295484" y="4890908"/>
            <a:ext cx="49041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Número de casos de Tosferina. Medellín, a Período epidemiológico 4 acumulado, años 2021-2023. </a:t>
            </a:r>
            <a:endParaRPr sz="1100">
              <a:solidFill>
                <a:schemeClr val="dk1"/>
              </a:solidFill>
              <a:latin typeface="Arial Narrow"/>
              <a:ea typeface="Arial Narrow"/>
              <a:cs typeface="Arial Narrow"/>
              <a:sym typeface="Arial Narrow"/>
            </a:endParaRPr>
          </a:p>
        </p:txBody>
      </p:sp>
      <p:grpSp>
        <p:nvGrpSpPr>
          <p:cNvPr id="251" name="Google Shape;251;p7"/>
          <p:cNvGrpSpPr/>
          <p:nvPr/>
        </p:nvGrpSpPr>
        <p:grpSpPr>
          <a:xfrm>
            <a:off x="2448322" y="74775"/>
            <a:ext cx="3446504" cy="276999"/>
            <a:chOff x="2448322" y="74775"/>
            <a:chExt cx="3446504" cy="276999"/>
          </a:xfrm>
        </p:grpSpPr>
        <p:sp>
          <p:nvSpPr>
            <p:cNvPr id="252" name="Google Shape;252;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3" name="Google Shape;253;p7"/>
            <p:cNvCxnSpPr>
              <a:stCxn id="25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4" name="Google Shape;254;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55" name="Google Shape;255;p7"/>
          <p:cNvSpPr/>
          <p:nvPr/>
        </p:nvSpPr>
        <p:spPr>
          <a:xfrm>
            <a:off x="0" y="550810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56" name="Google Shape;256;p7"/>
          <p:cNvGrpSpPr/>
          <p:nvPr/>
        </p:nvGrpSpPr>
        <p:grpSpPr>
          <a:xfrm>
            <a:off x="277404" y="5621632"/>
            <a:ext cx="3446504" cy="276999"/>
            <a:chOff x="2448322" y="74775"/>
            <a:chExt cx="3446504" cy="276999"/>
          </a:xfrm>
        </p:grpSpPr>
        <p:sp>
          <p:nvSpPr>
            <p:cNvPr id="257" name="Google Shape;257;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58" name="Google Shape;258;p7"/>
            <p:cNvCxnSpPr>
              <a:stCxn id="25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59" name="Google Shape;259;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inusual</a:t>
              </a:r>
              <a:endParaRPr/>
            </a:p>
          </p:txBody>
        </p:sp>
      </p:grpSp>
      <p:grpSp>
        <p:nvGrpSpPr>
          <p:cNvPr id="260" name="Google Shape;260;p7"/>
          <p:cNvGrpSpPr/>
          <p:nvPr/>
        </p:nvGrpSpPr>
        <p:grpSpPr>
          <a:xfrm>
            <a:off x="5114767" y="5635532"/>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63" name="Google Shape;263;p7"/>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264" name="Google Shape;264;p7"/>
          <p:cNvSpPr txBox="1"/>
          <p:nvPr/>
        </p:nvSpPr>
        <p:spPr>
          <a:xfrm>
            <a:off x="4869555" y="6125495"/>
            <a:ext cx="2331345"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Letalidad</a:t>
            </a:r>
            <a:endParaRPr/>
          </a:p>
        </p:txBody>
      </p:sp>
      <p:cxnSp>
        <p:nvCxnSpPr>
          <p:cNvPr id="265" name="Google Shape;265;p7"/>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266" name="Google Shape;266;p7"/>
          <p:cNvCxnSpPr/>
          <p:nvPr/>
        </p:nvCxnSpPr>
        <p:spPr>
          <a:xfrm rot="10800000">
            <a:off x="5005790" y="6835158"/>
            <a:ext cx="2259337" cy="0"/>
          </a:xfrm>
          <a:prstGeom prst="straightConnector1">
            <a:avLst/>
          </a:prstGeom>
          <a:noFill/>
          <a:ln w="9525" cap="flat" cmpd="sng">
            <a:solidFill>
              <a:srgbClr val="002060"/>
            </a:solidFill>
            <a:prstDash val="solid"/>
            <a:round/>
            <a:headEnd type="none" w="sm" len="sm"/>
            <a:tailEnd type="oval" w="med" len="med"/>
          </a:ln>
        </p:spPr>
      </p:cxnSp>
      <p:sp>
        <p:nvSpPr>
          <p:cNvPr id="267" name="Google Shape;267;p7"/>
          <p:cNvSpPr txBox="1"/>
          <p:nvPr/>
        </p:nvSpPr>
        <p:spPr>
          <a:xfrm>
            <a:off x="5672788" y="6256300"/>
            <a:ext cx="72487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casos</a:t>
            </a:r>
            <a:endParaRPr sz="1400" b="1">
              <a:solidFill>
                <a:schemeClr val="dk1"/>
              </a:solidFill>
              <a:latin typeface="Arial Narrow"/>
              <a:ea typeface="Arial Narrow"/>
              <a:cs typeface="Arial Narrow"/>
              <a:sym typeface="Arial Narrow"/>
            </a:endParaRPr>
          </a:p>
        </p:txBody>
      </p:sp>
      <p:sp>
        <p:nvSpPr>
          <p:cNvPr id="268" name="Google Shape;268;p7"/>
          <p:cNvSpPr/>
          <p:nvPr/>
        </p:nvSpPr>
        <p:spPr>
          <a:xfrm>
            <a:off x="35816" y="8449122"/>
            <a:ext cx="4417817" cy="4924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4  acumulado  de 2023. </a:t>
            </a:r>
            <a:endParaRPr sz="1000">
              <a:solidFill>
                <a:schemeClr val="dk1"/>
              </a:solidFill>
              <a:latin typeface="Arial Narrow"/>
              <a:ea typeface="Arial Narrow"/>
              <a:cs typeface="Arial Narrow"/>
              <a:sym typeface="Arial Narrow"/>
            </a:endParaRPr>
          </a:p>
        </p:txBody>
      </p:sp>
      <p:sp>
        <p:nvSpPr>
          <p:cNvPr id="269" name="Google Shape;269;p7"/>
          <p:cNvSpPr txBox="1"/>
          <p:nvPr/>
        </p:nvSpPr>
        <p:spPr>
          <a:xfrm>
            <a:off x="4722604" y="6835158"/>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Porcentaje de investigación de campo oportuna</a:t>
            </a:r>
            <a:endParaRPr/>
          </a:p>
        </p:txBody>
      </p:sp>
      <p:sp>
        <p:nvSpPr>
          <p:cNvPr id="270" name="Google Shape;270;p7"/>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271" name="Google Shape;271;p7"/>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7</a:t>
            </a:r>
            <a:endParaRPr sz="1050" b="1">
              <a:solidFill>
                <a:schemeClr val="dk1"/>
              </a:solidFill>
              <a:latin typeface="Arial Narrow"/>
              <a:ea typeface="Arial Narrow"/>
              <a:cs typeface="Arial Narrow"/>
              <a:sym typeface="Arial Narrow"/>
            </a:endParaRPr>
          </a:p>
        </p:txBody>
      </p:sp>
      <p:sp>
        <p:nvSpPr>
          <p:cNvPr id="272" name="Google Shape;272;p7"/>
          <p:cNvSpPr txBox="1">
            <a:spLocks noGrp="1"/>
          </p:cNvSpPr>
          <p:nvPr>
            <p:ph type="ctrTitle"/>
          </p:nvPr>
        </p:nvSpPr>
        <p:spPr>
          <a:xfrm>
            <a:off x="85115" y="74775"/>
            <a:ext cx="2075175" cy="523220"/>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800"/>
              <a:buFont typeface="Arial Narrow"/>
              <a:buNone/>
            </a:pPr>
            <a:r>
              <a:rPr lang="es-ES" sz="2800" b="1">
                <a:solidFill>
                  <a:srgbClr val="C00000"/>
                </a:solidFill>
                <a:latin typeface="Arial Narrow"/>
                <a:ea typeface="Arial Narrow"/>
                <a:cs typeface="Arial Narrow"/>
                <a:sym typeface="Arial Narrow"/>
              </a:rPr>
              <a:t>Tosferina</a:t>
            </a:r>
            <a:endParaRPr sz="2800" b="1">
              <a:solidFill>
                <a:srgbClr val="C00000"/>
              </a:solidFill>
              <a:latin typeface="Arial Narrow"/>
              <a:ea typeface="Arial Narrow"/>
              <a:cs typeface="Arial Narrow"/>
              <a:sym typeface="Arial Narrow"/>
            </a:endParaRPr>
          </a:p>
        </p:txBody>
      </p:sp>
      <p:sp>
        <p:nvSpPr>
          <p:cNvPr id="273" name="Google Shape;273;p7"/>
          <p:cNvSpPr txBox="1"/>
          <p:nvPr/>
        </p:nvSpPr>
        <p:spPr>
          <a:xfrm>
            <a:off x="4927273" y="7250656"/>
            <a:ext cx="224719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70%</a:t>
            </a:r>
            <a:endParaRPr/>
          </a:p>
        </p:txBody>
      </p:sp>
      <p:sp>
        <p:nvSpPr>
          <p:cNvPr id="274" name="Google Shape;274;p7"/>
          <p:cNvSpPr/>
          <p:nvPr/>
        </p:nvSpPr>
        <p:spPr>
          <a:xfrm>
            <a:off x="534908" y="4679265"/>
            <a:ext cx="18002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300% menos respecto al mismo periodo del año anterior</a:t>
            </a:r>
            <a:endParaRPr sz="1200">
              <a:solidFill>
                <a:schemeClr val="dk1"/>
              </a:solidFill>
              <a:latin typeface="Calibri"/>
              <a:ea typeface="Calibri"/>
              <a:cs typeface="Calibri"/>
              <a:sym typeface="Calibri"/>
            </a:endParaRPr>
          </a:p>
        </p:txBody>
      </p:sp>
      <p:sp>
        <p:nvSpPr>
          <p:cNvPr id="275" name="Google Shape;275;p7"/>
          <p:cNvSpPr txBox="1"/>
          <p:nvPr/>
        </p:nvSpPr>
        <p:spPr>
          <a:xfrm>
            <a:off x="4829662" y="8034330"/>
            <a:ext cx="2247196" cy="7925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Cumplimiento en la notificación</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 </a:t>
            </a:r>
            <a:r>
              <a:rPr lang="es-ES" sz="1050" b="1">
                <a:solidFill>
                  <a:schemeClr val="dk1"/>
                </a:solidFill>
                <a:latin typeface="Arial Narrow"/>
                <a:ea typeface="Arial Narrow"/>
                <a:cs typeface="Arial Narrow"/>
                <a:sym typeface="Arial Narrow"/>
              </a:rPr>
              <a:t>casos probables notificados </a:t>
            </a:r>
            <a:endParaRPr/>
          </a:p>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62/69 casos notificados por vigilancia rutinaria</a:t>
            </a:r>
            <a:endParaRPr sz="1050" b="1">
              <a:solidFill>
                <a:schemeClr val="dk1"/>
              </a:solidFill>
              <a:latin typeface="Arial Narrow"/>
              <a:ea typeface="Arial Narrow"/>
              <a:cs typeface="Arial Narrow"/>
              <a:sym typeface="Arial Narrow"/>
            </a:endParaRPr>
          </a:p>
        </p:txBody>
      </p:sp>
      <p:pic>
        <p:nvPicPr>
          <p:cNvPr id="276" name="Google Shape;276;p7"/>
          <p:cNvPicPr preferRelativeResize="0"/>
          <p:nvPr/>
        </p:nvPicPr>
        <p:blipFill rotWithShape="1">
          <a:blip r:embed="rId6">
            <a:alphaModFix/>
          </a:blip>
          <a:srcRect/>
          <a:stretch/>
        </p:blipFill>
        <p:spPr>
          <a:xfrm>
            <a:off x="2160290" y="352415"/>
            <a:ext cx="5104837" cy="1887794"/>
          </a:xfrm>
          <a:prstGeom prst="rect">
            <a:avLst/>
          </a:prstGeom>
          <a:noFill/>
          <a:ln>
            <a:noFill/>
          </a:ln>
        </p:spPr>
      </p:pic>
      <p:pic>
        <p:nvPicPr>
          <p:cNvPr id="277" name="Google Shape;277;p7"/>
          <p:cNvPicPr preferRelativeResize="0"/>
          <p:nvPr/>
        </p:nvPicPr>
        <p:blipFill rotWithShape="1">
          <a:blip r:embed="rId7">
            <a:alphaModFix/>
          </a:blip>
          <a:srcRect/>
          <a:stretch/>
        </p:blipFill>
        <p:spPr>
          <a:xfrm>
            <a:off x="2126385" y="2724550"/>
            <a:ext cx="5074515" cy="2360362"/>
          </a:xfrm>
          <a:prstGeom prst="rect">
            <a:avLst/>
          </a:prstGeom>
          <a:noFill/>
          <a:ln>
            <a:noFill/>
          </a:ln>
        </p:spPr>
      </p:pic>
      <p:pic>
        <p:nvPicPr>
          <p:cNvPr id="278" name="Google Shape;278;p7"/>
          <p:cNvPicPr preferRelativeResize="0"/>
          <p:nvPr/>
        </p:nvPicPr>
        <p:blipFill rotWithShape="1">
          <a:blip r:embed="rId8">
            <a:alphaModFix/>
          </a:blip>
          <a:srcRect/>
          <a:stretch/>
        </p:blipFill>
        <p:spPr>
          <a:xfrm>
            <a:off x="0" y="6088217"/>
            <a:ext cx="4722604" cy="22319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8"/>
          <p:cNvPicPr preferRelativeResize="0"/>
          <p:nvPr/>
        </p:nvPicPr>
        <p:blipFill rotWithShape="1">
          <a:blip r:embed="rId3">
            <a:alphaModFix/>
          </a:blip>
          <a:srcRect/>
          <a:stretch/>
        </p:blipFill>
        <p:spPr>
          <a:xfrm>
            <a:off x="-5546" y="-1"/>
            <a:ext cx="2210926" cy="2823537"/>
          </a:xfrm>
          <a:prstGeom prst="rect">
            <a:avLst/>
          </a:prstGeom>
          <a:noFill/>
          <a:ln>
            <a:noFill/>
          </a:ln>
        </p:spPr>
      </p:pic>
      <p:pic>
        <p:nvPicPr>
          <p:cNvPr id="284" name="Google Shape;284;p8"/>
          <p:cNvPicPr preferRelativeResize="0"/>
          <p:nvPr/>
        </p:nvPicPr>
        <p:blipFill rotWithShape="1">
          <a:blip r:embed="rId4">
            <a:alphaModFix/>
          </a:blip>
          <a:srcRect t="51431"/>
          <a:stretch/>
        </p:blipFill>
        <p:spPr>
          <a:xfrm>
            <a:off x="0" y="2824179"/>
            <a:ext cx="2232223" cy="2666962"/>
          </a:xfrm>
          <a:prstGeom prst="rect">
            <a:avLst/>
          </a:prstGeom>
          <a:noFill/>
          <a:ln>
            <a:noFill/>
          </a:ln>
        </p:spPr>
      </p:pic>
      <p:sp>
        <p:nvSpPr>
          <p:cNvPr id="285" name="Google Shape;285;p8"/>
          <p:cNvSpPr txBox="1"/>
          <p:nvPr/>
        </p:nvSpPr>
        <p:spPr>
          <a:xfrm>
            <a:off x="-31483" y="623805"/>
            <a:ext cx="223217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Periodo epidemiológico 4 - 2023</a:t>
            </a:r>
            <a:endParaRPr sz="1200" b="1">
              <a:solidFill>
                <a:schemeClr val="dk1"/>
              </a:solidFill>
              <a:latin typeface="Arial Narrow"/>
              <a:ea typeface="Arial Narrow"/>
              <a:cs typeface="Arial Narrow"/>
              <a:sym typeface="Arial Narrow"/>
            </a:endParaRPr>
          </a:p>
        </p:txBody>
      </p:sp>
      <p:sp>
        <p:nvSpPr>
          <p:cNvPr id="286" name="Google Shape;286;p8"/>
          <p:cNvSpPr/>
          <p:nvPr/>
        </p:nvSpPr>
        <p:spPr>
          <a:xfrm>
            <a:off x="2254889" y="2168127"/>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Gráfico de control de Parotiditis. Medellín, a Período epidemiológico 4 acumulado  de 2023. </a:t>
            </a:r>
            <a:endParaRPr sz="1100">
              <a:solidFill>
                <a:schemeClr val="dk1"/>
              </a:solidFill>
              <a:latin typeface="Arial Narrow"/>
              <a:ea typeface="Arial Narrow"/>
              <a:cs typeface="Arial Narrow"/>
              <a:sym typeface="Arial Narrow"/>
            </a:endParaRPr>
          </a:p>
        </p:txBody>
      </p:sp>
      <p:grpSp>
        <p:nvGrpSpPr>
          <p:cNvPr id="287" name="Google Shape;287;p8"/>
          <p:cNvGrpSpPr/>
          <p:nvPr/>
        </p:nvGrpSpPr>
        <p:grpSpPr>
          <a:xfrm>
            <a:off x="179214" y="4211960"/>
            <a:ext cx="1892650" cy="488476"/>
            <a:chOff x="2397524" y="3379972"/>
            <a:chExt cx="4508500" cy="904875"/>
          </a:xfrm>
        </p:grpSpPr>
        <p:pic>
          <p:nvPicPr>
            <p:cNvPr id="288" name="Google Shape;288;p8"/>
            <p:cNvPicPr preferRelativeResize="0"/>
            <p:nvPr/>
          </p:nvPicPr>
          <p:blipFill rotWithShape="1">
            <a:blip r:embed="rId5">
              <a:alphaModFix/>
            </a:blip>
            <a:srcRect/>
            <a:stretch/>
          </p:blipFill>
          <p:spPr>
            <a:xfrm>
              <a:off x="2397524" y="3379972"/>
              <a:ext cx="4508500" cy="904875"/>
            </a:xfrm>
            <a:prstGeom prst="rect">
              <a:avLst/>
            </a:prstGeom>
            <a:noFill/>
            <a:ln>
              <a:noFill/>
            </a:ln>
          </p:spPr>
        </p:pic>
        <p:sp>
          <p:nvSpPr>
            <p:cNvPr id="289" name="Google Shape;289;p8"/>
            <p:cNvSpPr txBox="1"/>
            <p:nvPr/>
          </p:nvSpPr>
          <p:spPr>
            <a:xfrm>
              <a:off x="3317545" y="3478755"/>
              <a:ext cx="1593562" cy="741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1">
                  <a:solidFill>
                    <a:schemeClr val="dk1"/>
                  </a:solidFill>
                  <a:latin typeface="Arial Narrow"/>
                  <a:ea typeface="Arial Narrow"/>
                  <a:cs typeface="Arial Narrow"/>
                  <a:sym typeface="Arial Narrow"/>
                </a:rPr>
                <a:t>133</a:t>
              </a:r>
              <a:endParaRPr sz="2000" b="1">
                <a:solidFill>
                  <a:schemeClr val="dk1"/>
                </a:solidFill>
                <a:latin typeface="Arial Narrow"/>
                <a:ea typeface="Arial Narrow"/>
                <a:cs typeface="Arial Narrow"/>
                <a:sym typeface="Arial Narrow"/>
              </a:endParaRPr>
            </a:p>
          </p:txBody>
        </p:sp>
      </p:grpSp>
      <p:sp>
        <p:nvSpPr>
          <p:cNvPr id="290" name="Google Shape;290;p8"/>
          <p:cNvSpPr txBox="1"/>
          <p:nvPr/>
        </p:nvSpPr>
        <p:spPr>
          <a:xfrm>
            <a:off x="491122" y="4659831"/>
            <a:ext cx="168630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Variación porcentual de 11,3% menos respecto al mismo periodo del año anterior</a:t>
            </a:r>
            <a:endParaRPr sz="1200" b="1">
              <a:solidFill>
                <a:schemeClr val="dk1"/>
              </a:solidFill>
              <a:latin typeface="Arial Narrow"/>
              <a:ea typeface="Arial Narrow"/>
              <a:cs typeface="Arial Narrow"/>
              <a:sym typeface="Arial Narrow"/>
            </a:endParaRPr>
          </a:p>
        </p:txBody>
      </p:sp>
      <p:sp>
        <p:nvSpPr>
          <p:cNvPr id="291" name="Google Shape;291;p8"/>
          <p:cNvSpPr/>
          <p:nvPr/>
        </p:nvSpPr>
        <p:spPr>
          <a:xfrm rot="10800000">
            <a:off x="99238" y="4875421"/>
            <a:ext cx="395188" cy="538707"/>
          </a:xfrm>
          <a:prstGeom prst="up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8"/>
          <p:cNvSpPr/>
          <p:nvPr/>
        </p:nvSpPr>
        <p:spPr>
          <a:xfrm>
            <a:off x="2295483" y="4912876"/>
            <a:ext cx="4946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just" rtl="0">
              <a:spcBef>
                <a:spcPts val="0"/>
              </a:spcBef>
              <a:spcAft>
                <a:spcPts val="0"/>
              </a:spcAft>
              <a:buNone/>
            </a:pPr>
            <a:r>
              <a:rPr lang="es-ES" sz="1100">
                <a:solidFill>
                  <a:schemeClr val="dk1"/>
                </a:solidFill>
                <a:latin typeface="Arial Narrow"/>
                <a:ea typeface="Arial Narrow"/>
                <a:cs typeface="Arial Narrow"/>
                <a:sym typeface="Arial Narrow"/>
              </a:rPr>
              <a:t>Figura. Comportamiento de Parotiditis. Medellín, a Período epidemiológico 4 acumulado, años 2021-2023.</a:t>
            </a:r>
            <a:endParaRPr sz="1100">
              <a:solidFill>
                <a:schemeClr val="dk1"/>
              </a:solidFill>
              <a:latin typeface="Arial Narrow"/>
              <a:ea typeface="Arial Narrow"/>
              <a:cs typeface="Arial Narrow"/>
              <a:sym typeface="Arial Narrow"/>
            </a:endParaRPr>
          </a:p>
        </p:txBody>
      </p:sp>
      <p:grpSp>
        <p:nvGrpSpPr>
          <p:cNvPr id="293" name="Google Shape;293;p8"/>
          <p:cNvGrpSpPr/>
          <p:nvPr/>
        </p:nvGrpSpPr>
        <p:grpSpPr>
          <a:xfrm>
            <a:off x="2448322" y="74775"/>
            <a:ext cx="3446504" cy="276999"/>
            <a:chOff x="2448322" y="74775"/>
            <a:chExt cx="3446504" cy="276999"/>
          </a:xfrm>
        </p:grpSpPr>
        <p:sp>
          <p:nvSpPr>
            <p:cNvPr id="294" name="Google Shape;294;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295" name="Google Shape;295;p8"/>
            <p:cNvCxnSpPr>
              <a:stCxn id="294"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296" name="Google Shape;296;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de la notificación</a:t>
              </a:r>
              <a:endParaRPr sz="1200" b="1">
                <a:solidFill>
                  <a:schemeClr val="dk1"/>
                </a:solidFill>
                <a:latin typeface="Arial Narrow"/>
                <a:ea typeface="Arial Narrow"/>
                <a:cs typeface="Arial Narrow"/>
                <a:sym typeface="Arial Narrow"/>
              </a:endParaRPr>
            </a:p>
          </p:txBody>
        </p:sp>
      </p:grpSp>
      <p:sp>
        <p:nvSpPr>
          <p:cNvPr id="297" name="Google Shape;297;p8"/>
          <p:cNvSpPr/>
          <p:nvPr/>
        </p:nvSpPr>
        <p:spPr>
          <a:xfrm>
            <a:off x="-31635" y="5499221"/>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8" name="Google Shape;298;p8"/>
          <p:cNvGrpSpPr/>
          <p:nvPr/>
        </p:nvGrpSpPr>
        <p:grpSpPr>
          <a:xfrm>
            <a:off x="5114767" y="5635532"/>
            <a:ext cx="3446504" cy="276999"/>
            <a:chOff x="2448322" y="74775"/>
            <a:chExt cx="3446504" cy="276999"/>
          </a:xfrm>
        </p:grpSpPr>
        <p:sp>
          <p:nvSpPr>
            <p:cNvPr id="299" name="Google Shape;299;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00" name="Google Shape;300;p8"/>
            <p:cNvCxnSpPr>
              <a:stCxn id="299"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01" name="Google Shape;301;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Indicadores</a:t>
              </a:r>
              <a:endParaRPr sz="1200" b="1">
                <a:solidFill>
                  <a:schemeClr val="dk1"/>
                </a:solidFill>
                <a:latin typeface="Arial Narrow"/>
                <a:ea typeface="Arial Narrow"/>
                <a:cs typeface="Arial Narrow"/>
                <a:sym typeface="Arial Narrow"/>
              </a:endParaRPr>
            </a:p>
          </p:txBody>
        </p:sp>
      </p:grpSp>
      <p:sp>
        <p:nvSpPr>
          <p:cNvPr id="302" name="Google Shape;302;p8"/>
          <p:cNvSpPr txBox="1"/>
          <p:nvPr/>
        </p:nvSpPr>
        <p:spPr>
          <a:xfrm>
            <a:off x="4869555" y="6070903"/>
            <a:ext cx="2331345"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Proporción de incidencia en población general</a:t>
            </a:r>
            <a:endParaRPr/>
          </a:p>
        </p:txBody>
      </p:sp>
      <p:cxnSp>
        <p:nvCxnSpPr>
          <p:cNvPr id="303" name="Google Shape;303;p8"/>
          <p:cNvCxnSpPr/>
          <p:nvPr/>
        </p:nvCxnSpPr>
        <p:spPr>
          <a:xfrm>
            <a:off x="4910607" y="7980994"/>
            <a:ext cx="2222505" cy="0"/>
          </a:xfrm>
          <a:prstGeom prst="straightConnector1">
            <a:avLst/>
          </a:prstGeom>
          <a:noFill/>
          <a:ln w="9525" cap="flat" cmpd="sng">
            <a:solidFill>
              <a:srgbClr val="002060"/>
            </a:solidFill>
            <a:prstDash val="solid"/>
            <a:round/>
            <a:headEnd type="none" w="sm" len="sm"/>
            <a:tailEnd type="oval" w="med" len="med"/>
          </a:ln>
        </p:spPr>
      </p:cxnSp>
      <p:cxnSp>
        <p:nvCxnSpPr>
          <p:cNvPr id="304" name="Google Shape;304;p8"/>
          <p:cNvCxnSpPr/>
          <p:nvPr/>
        </p:nvCxnSpPr>
        <p:spPr>
          <a:xfrm rot="10800000">
            <a:off x="4959641" y="6977751"/>
            <a:ext cx="2259337" cy="0"/>
          </a:xfrm>
          <a:prstGeom prst="straightConnector1">
            <a:avLst/>
          </a:prstGeom>
          <a:noFill/>
          <a:ln w="9525" cap="flat" cmpd="sng">
            <a:solidFill>
              <a:srgbClr val="002060"/>
            </a:solidFill>
            <a:prstDash val="solid"/>
            <a:round/>
            <a:headEnd type="none" w="sm" len="sm"/>
            <a:tailEnd type="oval" w="med" len="med"/>
          </a:ln>
        </p:spPr>
      </p:cxnSp>
      <p:sp>
        <p:nvSpPr>
          <p:cNvPr id="305" name="Google Shape;305;p8"/>
          <p:cNvSpPr txBox="1"/>
          <p:nvPr/>
        </p:nvSpPr>
        <p:spPr>
          <a:xfrm>
            <a:off x="5401300" y="6412570"/>
            <a:ext cx="118974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5,01*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133 casos</a:t>
            </a:r>
            <a:endParaRPr sz="1400" b="1">
              <a:solidFill>
                <a:schemeClr val="dk1"/>
              </a:solidFill>
              <a:latin typeface="Arial Narrow"/>
              <a:ea typeface="Arial Narrow"/>
              <a:cs typeface="Arial Narrow"/>
              <a:sym typeface="Arial Narrow"/>
            </a:endParaRPr>
          </a:p>
        </p:txBody>
      </p:sp>
      <p:sp>
        <p:nvSpPr>
          <p:cNvPr id="306" name="Google Shape;306;p8"/>
          <p:cNvSpPr txBox="1"/>
          <p:nvPr/>
        </p:nvSpPr>
        <p:spPr>
          <a:xfrm>
            <a:off x="4712465" y="7982798"/>
            <a:ext cx="248718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100" b="1">
                <a:solidFill>
                  <a:schemeClr val="dk1"/>
                </a:solidFill>
                <a:latin typeface="Arial Narrow"/>
                <a:ea typeface="Arial Narrow"/>
                <a:cs typeface="Arial Narrow"/>
                <a:sym typeface="Arial Narrow"/>
              </a:rPr>
              <a:t>Brotes con investigación de campo</a:t>
            </a:r>
            <a:endParaRPr/>
          </a:p>
        </p:txBody>
      </p:sp>
      <p:sp>
        <p:nvSpPr>
          <p:cNvPr id="307" name="Google Shape;307;p8"/>
          <p:cNvSpPr txBox="1"/>
          <p:nvPr/>
        </p:nvSpPr>
        <p:spPr>
          <a:xfrm>
            <a:off x="5642590" y="8275018"/>
            <a:ext cx="75854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0 brotes</a:t>
            </a:r>
            <a:endParaRPr sz="1400" b="1">
              <a:solidFill>
                <a:schemeClr val="dk1"/>
              </a:solidFill>
              <a:latin typeface="Arial Narrow"/>
              <a:ea typeface="Arial Narrow"/>
              <a:cs typeface="Arial Narrow"/>
              <a:sym typeface="Arial Narrow"/>
            </a:endParaRPr>
          </a:p>
        </p:txBody>
      </p:sp>
      <p:sp>
        <p:nvSpPr>
          <p:cNvPr id="308" name="Google Shape;308;p8"/>
          <p:cNvSpPr txBox="1"/>
          <p:nvPr/>
        </p:nvSpPr>
        <p:spPr>
          <a:xfrm>
            <a:off x="4722604" y="7014239"/>
            <a:ext cx="2598512"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Proporción de incidencia en menores de 5 años</a:t>
            </a:r>
            <a:endParaRPr sz="1050" b="1">
              <a:solidFill>
                <a:schemeClr val="dk1"/>
              </a:solidFill>
              <a:latin typeface="Arial Narrow"/>
              <a:ea typeface="Arial Narrow"/>
              <a:cs typeface="Arial Narrow"/>
              <a:sym typeface="Arial Narrow"/>
            </a:endParaRPr>
          </a:p>
        </p:txBody>
      </p:sp>
      <p:sp>
        <p:nvSpPr>
          <p:cNvPr id="309" name="Google Shape;309;p8"/>
          <p:cNvSpPr txBox="1"/>
          <p:nvPr/>
        </p:nvSpPr>
        <p:spPr>
          <a:xfrm>
            <a:off x="494426" y="2843808"/>
            <a:ext cx="12202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0% </a:t>
            </a:r>
            <a:r>
              <a:rPr lang="es-ES" sz="1400" b="1">
                <a:solidFill>
                  <a:schemeClr val="dk1"/>
                </a:solidFill>
                <a:latin typeface="Arial Narrow"/>
                <a:ea typeface="Arial Narrow"/>
                <a:cs typeface="Arial Narrow"/>
                <a:sym typeface="Arial Narrow"/>
              </a:rPr>
              <a:t>Mortalidad</a:t>
            </a:r>
            <a:endParaRPr sz="1400" b="1">
              <a:solidFill>
                <a:schemeClr val="dk1"/>
              </a:solidFill>
              <a:latin typeface="Arial Narrow"/>
              <a:ea typeface="Arial Narrow"/>
              <a:cs typeface="Arial Narrow"/>
              <a:sym typeface="Arial Narrow"/>
            </a:endParaRPr>
          </a:p>
        </p:txBody>
      </p:sp>
      <p:sp>
        <p:nvSpPr>
          <p:cNvPr id="310" name="Google Shape;310;p8"/>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Pág..8 </a:t>
            </a:r>
            <a:endParaRPr sz="1050" b="1">
              <a:solidFill>
                <a:schemeClr val="dk1"/>
              </a:solidFill>
              <a:latin typeface="Arial Narrow"/>
              <a:ea typeface="Arial Narrow"/>
              <a:cs typeface="Arial Narrow"/>
              <a:sym typeface="Arial Narrow"/>
            </a:endParaRPr>
          </a:p>
        </p:txBody>
      </p:sp>
      <p:sp>
        <p:nvSpPr>
          <p:cNvPr id="311" name="Google Shape;311;p8"/>
          <p:cNvSpPr txBox="1">
            <a:spLocks noGrp="1"/>
          </p:cNvSpPr>
          <p:nvPr>
            <p:ph type="ctrTitle"/>
          </p:nvPr>
        </p:nvSpPr>
        <p:spPr>
          <a:xfrm>
            <a:off x="85115" y="105553"/>
            <a:ext cx="2075175" cy="461665"/>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rgbClr val="C00000"/>
              </a:buClr>
              <a:buSzPts val="2400"/>
              <a:buFont typeface="Arial Narrow"/>
              <a:buNone/>
            </a:pPr>
            <a:r>
              <a:rPr lang="es-ES" sz="2400" b="1">
                <a:solidFill>
                  <a:srgbClr val="C00000"/>
                </a:solidFill>
                <a:latin typeface="Arial Narrow"/>
                <a:ea typeface="Arial Narrow"/>
                <a:cs typeface="Arial Narrow"/>
                <a:sym typeface="Arial Narrow"/>
              </a:rPr>
              <a:t>Parotiditis</a:t>
            </a:r>
            <a:endParaRPr sz="2400" b="1">
              <a:solidFill>
                <a:srgbClr val="C00000"/>
              </a:solidFill>
              <a:latin typeface="Arial Narrow"/>
              <a:ea typeface="Arial Narrow"/>
              <a:cs typeface="Arial Narrow"/>
              <a:sym typeface="Arial Narrow"/>
            </a:endParaRPr>
          </a:p>
        </p:txBody>
      </p:sp>
      <p:sp>
        <p:nvSpPr>
          <p:cNvPr id="312" name="Google Shape;312;p8"/>
          <p:cNvSpPr txBox="1"/>
          <p:nvPr/>
        </p:nvSpPr>
        <p:spPr>
          <a:xfrm>
            <a:off x="5627820" y="7420568"/>
            <a:ext cx="1189749"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rgbClr val="C00000"/>
                </a:solidFill>
                <a:latin typeface="Arial Narrow"/>
                <a:ea typeface="Arial Narrow"/>
                <a:cs typeface="Arial Narrow"/>
                <a:sym typeface="Arial Narrow"/>
              </a:rPr>
              <a:t>14,1* 100 mil</a:t>
            </a:r>
            <a:endParaRPr/>
          </a:p>
          <a:p>
            <a:pPr marL="0" marR="0" lvl="0" indent="0" algn="ctr" rtl="0">
              <a:spcBef>
                <a:spcPts val="0"/>
              </a:spcBef>
              <a:spcAft>
                <a:spcPts val="0"/>
              </a:spcAft>
              <a:buNone/>
            </a:pPr>
            <a:r>
              <a:rPr lang="es-ES" sz="1400" b="1">
                <a:solidFill>
                  <a:schemeClr val="dk1"/>
                </a:solidFill>
                <a:latin typeface="Arial Narrow"/>
                <a:ea typeface="Arial Narrow"/>
                <a:cs typeface="Arial Narrow"/>
                <a:sym typeface="Arial Narrow"/>
              </a:rPr>
              <a:t>21 casos</a:t>
            </a:r>
            <a:endParaRPr sz="1400" b="1">
              <a:solidFill>
                <a:schemeClr val="dk1"/>
              </a:solidFill>
              <a:latin typeface="Arial Narrow"/>
              <a:ea typeface="Arial Narrow"/>
              <a:cs typeface="Arial Narrow"/>
              <a:sym typeface="Arial Narrow"/>
            </a:endParaRPr>
          </a:p>
        </p:txBody>
      </p:sp>
      <p:sp>
        <p:nvSpPr>
          <p:cNvPr id="313" name="Google Shape;313;p8"/>
          <p:cNvSpPr/>
          <p:nvPr/>
        </p:nvSpPr>
        <p:spPr>
          <a:xfrm>
            <a:off x="-14673" y="8567406"/>
            <a:ext cx="472713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marL="0" marR="0" lvl="0" indent="0" algn="l" rtl="0">
              <a:spcBef>
                <a:spcPts val="0"/>
              </a:spcBef>
              <a:spcAft>
                <a:spcPts val="0"/>
              </a:spcAft>
              <a:buNone/>
            </a:pPr>
            <a:r>
              <a:rPr lang="es-ES" sz="1100">
                <a:solidFill>
                  <a:schemeClr val="dk1"/>
                </a:solidFill>
                <a:latin typeface="Arial Narrow"/>
                <a:ea typeface="Arial Narrow"/>
                <a:cs typeface="Arial Narrow"/>
                <a:sym typeface="Arial Narrow"/>
              </a:rPr>
              <a:t>Figura. Mapa temático de puntos de Parotiditis. Medellín, a Período epidemiológico 4 acumulado  de 2023 </a:t>
            </a:r>
            <a:endParaRPr sz="1100">
              <a:solidFill>
                <a:schemeClr val="dk1"/>
              </a:solidFill>
              <a:latin typeface="Arial Narrow"/>
              <a:ea typeface="Arial Narrow"/>
              <a:cs typeface="Arial Narrow"/>
              <a:sym typeface="Arial Narrow"/>
            </a:endParaRPr>
          </a:p>
        </p:txBody>
      </p:sp>
      <p:grpSp>
        <p:nvGrpSpPr>
          <p:cNvPr id="314" name="Google Shape;314;p8"/>
          <p:cNvGrpSpPr/>
          <p:nvPr/>
        </p:nvGrpSpPr>
        <p:grpSpPr>
          <a:xfrm>
            <a:off x="277404" y="5621632"/>
            <a:ext cx="3446504" cy="276999"/>
            <a:chOff x="2448322" y="74775"/>
            <a:chExt cx="3446504" cy="276999"/>
          </a:xfrm>
        </p:grpSpPr>
        <p:sp>
          <p:nvSpPr>
            <p:cNvPr id="315" name="Google Shape;315;p8"/>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16" name="Google Shape;316;p8"/>
            <p:cNvCxnSpPr>
              <a:stCxn id="315"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17" name="Google Shape;317;p8"/>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por territorio</a:t>
              </a:r>
              <a:endParaRPr sz="1200" b="1">
                <a:solidFill>
                  <a:schemeClr val="dk1"/>
                </a:solidFill>
                <a:latin typeface="Arial Narrow"/>
                <a:ea typeface="Arial Narrow"/>
                <a:cs typeface="Arial Narrow"/>
                <a:sym typeface="Arial Narrow"/>
              </a:endParaRPr>
            </a:p>
          </p:txBody>
        </p:sp>
      </p:grpSp>
      <p:pic>
        <p:nvPicPr>
          <p:cNvPr id="318" name="Google Shape;318;p8"/>
          <p:cNvPicPr preferRelativeResize="0"/>
          <p:nvPr/>
        </p:nvPicPr>
        <p:blipFill rotWithShape="1">
          <a:blip r:embed="rId6">
            <a:alphaModFix/>
          </a:blip>
          <a:srcRect/>
          <a:stretch/>
        </p:blipFill>
        <p:spPr>
          <a:xfrm>
            <a:off x="53621" y="6066402"/>
            <a:ext cx="4402473" cy="2501004"/>
          </a:xfrm>
          <a:prstGeom prst="rect">
            <a:avLst/>
          </a:prstGeom>
          <a:noFill/>
          <a:ln>
            <a:noFill/>
          </a:ln>
        </p:spPr>
      </p:pic>
      <p:pic>
        <p:nvPicPr>
          <p:cNvPr id="319" name="Google Shape;319;p8"/>
          <p:cNvPicPr preferRelativeResize="0"/>
          <p:nvPr/>
        </p:nvPicPr>
        <p:blipFill rotWithShape="1">
          <a:blip r:embed="rId7">
            <a:alphaModFix/>
          </a:blip>
          <a:srcRect/>
          <a:stretch/>
        </p:blipFill>
        <p:spPr>
          <a:xfrm>
            <a:off x="2234614" y="382926"/>
            <a:ext cx="4934651" cy="1777121"/>
          </a:xfrm>
          <a:prstGeom prst="rect">
            <a:avLst/>
          </a:prstGeom>
          <a:noFill/>
          <a:ln>
            <a:noFill/>
          </a:ln>
        </p:spPr>
      </p:pic>
      <p:pic>
        <p:nvPicPr>
          <p:cNvPr id="320" name="Google Shape;320;p8"/>
          <p:cNvPicPr preferRelativeResize="0"/>
          <p:nvPr/>
        </p:nvPicPr>
        <p:blipFill rotWithShape="1">
          <a:blip r:embed="rId8">
            <a:alphaModFix/>
          </a:blip>
          <a:srcRect/>
          <a:stretch/>
        </p:blipFill>
        <p:spPr>
          <a:xfrm>
            <a:off x="2155660" y="2721357"/>
            <a:ext cx="4977452" cy="21238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9"/>
          <p:cNvSpPr/>
          <p:nvPr/>
        </p:nvSpPr>
        <p:spPr>
          <a:xfrm>
            <a:off x="0" y="9973"/>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26" name="Google Shape;326;p9"/>
          <p:cNvGrpSpPr/>
          <p:nvPr/>
        </p:nvGrpSpPr>
        <p:grpSpPr>
          <a:xfrm>
            <a:off x="277404" y="137149"/>
            <a:ext cx="3446504" cy="276999"/>
            <a:chOff x="2448322" y="74775"/>
            <a:chExt cx="3446504" cy="276999"/>
          </a:xfrm>
        </p:grpSpPr>
        <p:sp>
          <p:nvSpPr>
            <p:cNvPr id="327" name="Google Shape;327;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28" name="Google Shape;328;p9"/>
            <p:cNvCxnSpPr>
              <a:stCxn id="327"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29" name="Google Shape;329;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Comportamiento variables de interés</a:t>
              </a:r>
              <a:endParaRPr sz="1200" b="1">
                <a:solidFill>
                  <a:schemeClr val="dk1"/>
                </a:solidFill>
                <a:latin typeface="Arial Narrow"/>
                <a:ea typeface="Arial Narrow"/>
                <a:cs typeface="Arial Narrow"/>
                <a:sym typeface="Arial Narrow"/>
              </a:endParaRPr>
            </a:p>
          </p:txBody>
        </p:sp>
      </p:grpSp>
      <p:sp>
        <p:nvSpPr>
          <p:cNvPr id="330" name="Google Shape;330;p9"/>
          <p:cNvSpPr/>
          <p:nvPr/>
        </p:nvSpPr>
        <p:spPr>
          <a:xfrm>
            <a:off x="0" y="2558984"/>
            <a:ext cx="7200900" cy="504056"/>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1" name="Google Shape;331;p9"/>
          <p:cNvGrpSpPr/>
          <p:nvPr/>
        </p:nvGrpSpPr>
        <p:grpSpPr>
          <a:xfrm>
            <a:off x="277404" y="2672512"/>
            <a:ext cx="3446504" cy="276999"/>
            <a:chOff x="2448322" y="74775"/>
            <a:chExt cx="3446504" cy="276999"/>
          </a:xfrm>
        </p:grpSpPr>
        <p:sp>
          <p:nvSpPr>
            <p:cNvPr id="332" name="Google Shape;332;p9"/>
            <p:cNvSpPr/>
            <p:nvPr/>
          </p:nvSpPr>
          <p:spPr>
            <a:xfrm>
              <a:off x="2448322" y="74775"/>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33" name="Google Shape;333;p9"/>
            <p:cNvCxnSpPr>
              <a:stCxn id="332" idx="6"/>
            </p:cNvCxnSpPr>
            <p:nvPr/>
          </p:nvCxnSpPr>
          <p:spPr>
            <a:xfrm>
              <a:off x="2736354" y="205580"/>
              <a:ext cx="648000" cy="0"/>
            </a:xfrm>
            <a:prstGeom prst="straightConnector1">
              <a:avLst/>
            </a:prstGeom>
            <a:noFill/>
            <a:ln w="28575" cap="flat" cmpd="sng">
              <a:solidFill>
                <a:srgbClr val="C00000"/>
              </a:solidFill>
              <a:prstDash val="solid"/>
              <a:round/>
              <a:headEnd type="none" w="sm" len="sm"/>
              <a:tailEnd type="none" w="sm" len="sm"/>
            </a:ln>
          </p:spPr>
        </p:cxnSp>
        <p:sp>
          <p:nvSpPr>
            <p:cNvPr id="334" name="Google Shape;334;p9"/>
            <p:cNvSpPr txBox="1"/>
            <p:nvPr/>
          </p:nvSpPr>
          <p:spPr>
            <a:xfrm>
              <a:off x="3302538" y="74775"/>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Curso de vida</a:t>
              </a:r>
              <a:endParaRPr sz="1200" b="1">
                <a:solidFill>
                  <a:schemeClr val="dk1"/>
                </a:solidFill>
                <a:latin typeface="Arial Narrow"/>
                <a:ea typeface="Arial Narrow"/>
                <a:cs typeface="Arial Narrow"/>
                <a:sym typeface="Arial Narrow"/>
              </a:endParaRPr>
            </a:p>
          </p:txBody>
        </p:sp>
      </p:grpSp>
      <p:pic>
        <p:nvPicPr>
          <p:cNvPr id="335" name="Google Shape;335;p9"/>
          <p:cNvPicPr preferRelativeResize="0"/>
          <p:nvPr/>
        </p:nvPicPr>
        <p:blipFill rotWithShape="1">
          <a:blip r:embed="rId3">
            <a:alphaModFix/>
          </a:blip>
          <a:srcRect/>
          <a:stretch/>
        </p:blipFill>
        <p:spPr>
          <a:xfrm>
            <a:off x="1815885" y="4647216"/>
            <a:ext cx="3221992" cy="421863"/>
          </a:xfrm>
          <a:prstGeom prst="roundRect">
            <a:avLst>
              <a:gd name="adj" fmla="val 8594"/>
            </a:avLst>
          </a:prstGeom>
          <a:solidFill>
            <a:srgbClr val="ECECEC"/>
          </a:solidFill>
          <a:ln>
            <a:noFill/>
          </a:ln>
          <a:effectLst>
            <a:reflection stA="38000" endPos="28000" dist="5000" dir="5400000" sy="-100000" algn="bl" rotWithShape="0"/>
          </a:effectLst>
        </p:spPr>
      </p:pic>
      <p:sp>
        <p:nvSpPr>
          <p:cNvPr id="336" name="Google Shape;336;p9"/>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Pág..9 </a:t>
            </a:r>
            <a:endParaRPr sz="1050" b="1">
              <a:solidFill>
                <a:schemeClr val="dk1"/>
              </a:solidFill>
              <a:latin typeface="Arial Narrow"/>
              <a:ea typeface="Arial Narrow"/>
              <a:cs typeface="Arial Narrow"/>
              <a:sym typeface="Arial Narrow"/>
            </a:endParaRPr>
          </a:p>
        </p:txBody>
      </p:sp>
      <p:grpSp>
        <p:nvGrpSpPr>
          <p:cNvPr id="337" name="Google Shape;337;p9"/>
          <p:cNvGrpSpPr/>
          <p:nvPr/>
        </p:nvGrpSpPr>
        <p:grpSpPr>
          <a:xfrm>
            <a:off x="-143966" y="830792"/>
            <a:ext cx="1258607" cy="1651732"/>
            <a:chOff x="-143966" y="539552"/>
            <a:chExt cx="1258607" cy="1651732"/>
          </a:xfrm>
        </p:grpSpPr>
        <p:pic>
          <p:nvPicPr>
            <p:cNvPr id="338" name="Google Shape;338;p9"/>
            <p:cNvPicPr preferRelativeResize="0"/>
            <p:nvPr/>
          </p:nvPicPr>
          <p:blipFill rotWithShape="1">
            <a:blip r:embed="rId4">
              <a:alphaModFix/>
            </a:blip>
            <a:srcRect r="85225"/>
            <a:stretch/>
          </p:blipFill>
          <p:spPr>
            <a:xfrm>
              <a:off x="148822" y="539552"/>
              <a:ext cx="702032" cy="850900"/>
            </a:xfrm>
            <a:prstGeom prst="rect">
              <a:avLst/>
            </a:prstGeom>
            <a:noFill/>
            <a:ln>
              <a:noFill/>
            </a:ln>
          </p:spPr>
        </p:pic>
        <p:sp>
          <p:nvSpPr>
            <p:cNvPr id="339" name="Google Shape;339;p9"/>
            <p:cNvSpPr/>
            <p:nvPr/>
          </p:nvSpPr>
          <p:spPr>
            <a:xfrm>
              <a:off x="110785" y="1579196"/>
              <a:ext cx="740068" cy="360040"/>
            </a:xfrm>
            <a:prstGeom prst="roundRect">
              <a:avLst>
                <a:gd name="adj" fmla="val 16667"/>
              </a:avLst>
            </a:prstGeom>
            <a:solidFill>
              <a:srgbClr val="92CCDC"/>
            </a:solidFill>
            <a:ln w="25400" cap="flat" cmpd="sng">
              <a:solidFill>
                <a:srgbClr val="92CC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42,8%</a:t>
              </a:r>
              <a:endParaRPr sz="1600" b="1">
                <a:solidFill>
                  <a:schemeClr val="dk1"/>
                </a:solidFill>
                <a:latin typeface="Arial Narrow"/>
                <a:ea typeface="Arial Narrow"/>
                <a:cs typeface="Arial Narrow"/>
                <a:sym typeface="Arial Narrow"/>
              </a:endParaRPr>
            </a:p>
          </p:txBody>
        </p:sp>
        <p:sp>
          <p:nvSpPr>
            <p:cNvPr id="340" name="Google Shape;340;p9"/>
            <p:cNvSpPr txBox="1"/>
            <p:nvPr/>
          </p:nvSpPr>
          <p:spPr>
            <a:xfrm>
              <a:off x="-143966" y="1914285"/>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57  Casos</a:t>
              </a:r>
              <a:endParaRPr sz="1200" b="1">
                <a:solidFill>
                  <a:schemeClr val="dk1"/>
                </a:solidFill>
                <a:latin typeface="Arial Narrow"/>
                <a:ea typeface="Arial Narrow"/>
                <a:cs typeface="Arial Narrow"/>
                <a:sym typeface="Arial Narrow"/>
              </a:endParaRPr>
            </a:p>
          </p:txBody>
        </p:sp>
        <p:sp>
          <p:nvSpPr>
            <p:cNvPr id="341" name="Google Shape;341;p9"/>
            <p:cNvSpPr txBox="1"/>
            <p:nvPr/>
          </p:nvSpPr>
          <p:spPr>
            <a:xfrm>
              <a:off x="-114966" y="1305463"/>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Masculino</a:t>
              </a:r>
              <a:endParaRPr sz="1200" b="1" u="sng">
                <a:solidFill>
                  <a:schemeClr val="dk1"/>
                </a:solidFill>
                <a:latin typeface="Arial Narrow"/>
                <a:ea typeface="Arial Narrow"/>
                <a:cs typeface="Arial Narrow"/>
                <a:sym typeface="Arial Narrow"/>
              </a:endParaRPr>
            </a:p>
          </p:txBody>
        </p:sp>
      </p:grpSp>
      <p:grpSp>
        <p:nvGrpSpPr>
          <p:cNvPr id="342" name="Google Shape;342;p9"/>
          <p:cNvGrpSpPr/>
          <p:nvPr/>
        </p:nvGrpSpPr>
        <p:grpSpPr>
          <a:xfrm>
            <a:off x="949682" y="892966"/>
            <a:ext cx="1282616" cy="1594010"/>
            <a:chOff x="767312" y="601726"/>
            <a:chExt cx="1282616" cy="1594010"/>
          </a:xfrm>
        </p:grpSpPr>
        <p:sp>
          <p:nvSpPr>
            <p:cNvPr id="343" name="Google Shape;343;p9"/>
            <p:cNvSpPr/>
            <p:nvPr/>
          </p:nvSpPr>
          <p:spPr>
            <a:xfrm>
              <a:off x="1017793" y="1573062"/>
              <a:ext cx="740068" cy="360040"/>
            </a:xfrm>
            <a:prstGeom prst="roundRect">
              <a:avLst>
                <a:gd name="adj" fmla="val 16667"/>
              </a:avLst>
            </a:prstGeom>
            <a:solidFill>
              <a:srgbClr val="D99593"/>
            </a:solidFill>
            <a:ln w="25400" cap="flat" cmpd="sng">
              <a:solidFill>
                <a:srgbClr val="D995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57,1%</a:t>
              </a:r>
              <a:endParaRPr sz="1600" b="1">
                <a:solidFill>
                  <a:schemeClr val="dk1"/>
                </a:solidFill>
                <a:latin typeface="Arial Narrow"/>
                <a:ea typeface="Arial Narrow"/>
                <a:cs typeface="Arial Narrow"/>
                <a:sym typeface="Arial Narrow"/>
              </a:endParaRPr>
            </a:p>
          </p:txBody>
        </p:sp>
        <p:sp>
          <p:nvSpPr>
            <p:cNvPr id="344" name="Google Shape;344;p9"/>
            <p:cNvSpPr txBox="1"/>
            <p:nvPr/>
          </p:nvSpPr>
          <p:spPr>
            <a:xfrm>
              <a:off x="820321" y="191873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76  Casos</a:t>
              </a:r>
              <a:endParaRPr sz="1200" b="1">
                <a:solidFill>
                  <a:schemeClr val="dk1"/>
                </a:solidFill>
                <a:latin typeface="Arial Narrow"/>
                <a:ea typeface="Arial Narrow"/>
                <a:cs typeface="Arial Narrow"/>
                <a:sym typeface="Arial Narrow"/>
              </a:endParaRPr>
            </a:p>
          </p:txBody>
        </p:sp>
        <p:pic>
          <p:nvPicPr>
            <p:cNvPr id="345" name="Google Shape;345;p9"/>
            <p:cNvPicPr preferRelativeResize="0"/>
            <p:nvPr/>
          </p:nvPicPr>
          <p:blipFill rotWithShape="1">
            <a:blip r:embed="rId4">
              <a:alphaModFix/>
            </a:blip>
            <a:srcRect l="30557" r="55507"/>
            <a:stretch/>
          </p:blipFill>
          <p:spPr>
            <a:xfrm>
              <a:off x="1052788" y="601726"/>
              <a:ext cx="662151" cy="850900"/>
            </a:xfrm>
            <a:prstGeom prst="rect">
              <a:avLst/>
            </a:prstGeom>
            <a:noFill/>
            <a:ln>
              <a:noFill/>
            </a:ln>
          </p:spPr>
        </p:pic>
        <p:sp>
          <p:nvSpPr>
            <p:cNvPr id="346" name="Google Shape;346;p9"/>
            <p:cNvSpPr txBox="1"/>
            <p:nvPr/>
          </p:nvSpPr>
          <p:spPr>
            <a:xfrm>
              <a:off x="767312" y="1314126"/>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Femenino</a:t>
              </a:r>
              <a:endParaRPr sz="1200" b="1" u="sng">
                <a:solidFill>
                  <a:schemeClr val="dk1"/>
                </a:solidFill>
                <a:latin typeface="Arial Narrow"/>
                <a:ea typeface="Arial Narrow"/>
                <a:cs typeface="Arial Narrow"/>
                <a:sym typeface="Arial Narrow"/>
              </a:endParaRPr>
            </a:p>
          </p:txBody>
        </p:sp>
      </p:grpSp>
      <p:grpSp>
        <p:nvGrpSpPr>
          <p:cNvPr id="347" name="Google Shape;347;p9"/>
          <p:cNvGrpSpPr/>
          <p:nvPr/>
        </p:nvGrpSpPr>
        <p:grpSpPr>
          <a:xfrm>
            <a:off x="1944266" y="828222"/>
            <a:ext cx="1414263" cy="1638535"/>
            <a:chOff x="1700534" y="536982"/>
            <a:chExt cx="1414263" cy="1638535"/>
          </a:xfrm>
        </p:grpSpPr>
        <p:sp>
          <p:nvSpPr>
            <p:cNvPr id="348" name="Google Shape;348;p9"/>
            <p:cNvSpPr/>
            <p:nvPr/>
          </p:nvSpPr>
          <p:spPr>
            <a:xfrm>
              <a:off x="2047806" y="1571104"/>
              <a:ext cx="740068" cy="360040"/>
            </a:xfrm>
            <a:prstGeom prst="roundRect">
              <a:avLst>
                <a:gd name="adj" fmla="val 1666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0,96%</a:t>
              </a:r>
              <a:endParaRPr sz="1600" b="1">
                <a:solidFill>
                  <a:schemeClr val="dk1"/>
                </a:solidFill>
                <a:latin typeface="Arial Narrow"/>
                <a:ea typeface="Arial Narrow"/>
                <a:cs typeface="Arial Narrow"/>
                <a:sym typeface="Arial Narrow"/>
              </a:endParaRPr>
            </a:p>
          </p:txBody>
        </p:sp>
        <p:pic>
          <p:nvPicPr>
            <p:cNvPr id="349" name="Google Shape;349;p9"/>
            <p:cNvPicPr preferRelativeResize="0"/>
            <p:nvPr/>
          </p:nvPicPr>
          <p:blipFill rotWithShape="1">
            <a:blip r:embed="rId4">
              <a:alphaModFix/>
            </a:blip>
            <a:srcRect l="59204" r="26197"/>
            <a:stretch/>
          </p:blipFill>
          <p:spPr>
            <a:xfrm>
              <a:off x="2088282" y="536982"/>
              <a:ext cx="693683" cy="850900"/>
            </a:xfrm>
            <a:prstGeom prst="rect">
              <a:avLst/>
            </a:prstGeom>
            <a:noFill/>
            <a:ln>
              <a:noFill/>
            </a:ln>
          </p:spPr>
        </p:pic>
        <p:sp>
          <p:nvSpPr>
            <p:cNvPr id="350" name="Google Shape;350;p9"/>
            <p:cNvSpPr txBox="1"/>
            <p:nvPr/>
          </p:nvSpPr>
          <p:spPr>
            <a:xfrm>
              <a:off x="1700534" y="1311622"/>
              <a:ext cx="141426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Afrodescendiente</a:t>
              </a:r>
              <a:endParaRPr sz="1200" b="1" u="sng">
                <a:solidFill>
                  <a:schemeClr val="dk1"/>
                </a:solidFill>
                <a:latin typeface="Arial Narrow"/>
                <a:ea typeface="Arial Narrow"/>
                <a:cs typeface="Arial Narrow"/>
                <a:sym typeface="Arial Narrow"/>
              </a:endParaRPr>
            </a:p>
          </p:txBody>
        </p:sp>
        <p:sp>
          <p:nvSpPr>
            <p:cNvPr id="351" name="Google Shape;351;p9"/>
            <p:cNvSpPr txBox="1"/>
            <p:nvPr/>
          </p:nvSpPr>
          <p:spPr>
            <a:xfrm>
              <a:off x="1792861" y="1898518"/>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1 Casos</a:t>
              </a:r>
              <a:endParaRPr sz="1200" b="1">
                <a:solidFill>
                  <a:schemeClr val="dk1"/>
                </a:solidFill>
                <a:latin typeface="Arial Narrow"/>
                <a:ea typeface="Arial Narrow"/>
                <a:cs typeface="Arial Narrow"/>
                <a:sym typeface="Arial Narrow"/>
              </a:endParaRPr>
            </a:p>
          </p:txBody>
        </p:sp>
      </p:grpSp>
      <p:grpSp>
        <p:nvGrpSpPr>
          <p:cNvPr id="352" name="Google Shape;352;p9"/>
          <p:cNvGrpSpPr/>
          <p:nvPr/>
        </p:nvGrpSpPr>
        <p:grpSpPr>
          <a:xfrm>
            <a:off x="3105668" y="865888"/>
            <a:ext cx="1246394" cy="1621088"/>
            <a:chOff x="2858112" y="554428"/>
            <a:chExt cx="1246394" cy="1621088"/>
          </a:xfrm>
        </p:grpSpPr>
        <p:sp>
          <p:nvSpPr>
            <p:cNvPr id="353" name="Google Shape;353;p9"/>
            <p:cNvSpPr txBox="1"/>
            <p:nvPr/>
          </p:nvSpPr>
          <p:spPr>
            <a:xfrm>
              <a:off x="2858112" y="1315874"/>
              <a:ext cx="1229607" cy="2518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Indígena</a:t>
              </a:r>
              <a:endParaRPr sz="1200" b="1" u="sng">
                <a:solidFill>
                  <a:schemeClr val="dk1"/>
                </a:solidFill>
                <a:latin typeface="Arial Narrow"/>
                <a:ea typeface="Arial Narrow"/>
                <a:cs typeface="Arial Narrow"/>
                <a:sym typeface="Arial Narrow"/>
              </a:endParaRPr>
            </a:p>
          </p:txBody>
        </p:sp>
        <p:grpSp>
          <p:nvGrpSpPr>
            <p:cNvPr id="354" name="Google Shape;354;p9"/>
            <p:cNvGrpSpPr/>
            <p:nvPr/>
          </p:nvGrpSpPr>
          <p:grpSpPr>
            <a:xfrm>
              <a:off x="2874899" y="554428"/>
              <a:ext cx="1229607" cy="1621088"/>
              <a:chOff x="2850938" y="554428"/>
              <a:chExt cx="1229607" cy="1621088"/>
            </a:xfrm>
          </p:grpSpPr>
          <p:sp>
            <p:nvSpPr>
              <p:cNvPr id="355" name="Google Shape;355;p9"/>
              <p:cNvSpPr/>
              <p:nvPr/>
            </p:nvSpPr>
            <p:spPr>
              <a:xfrm>
                <a:off x="3071349" y="1566970"/>
                <a:ext cx="740068" cy="360040"/>
              </a:xfrm>
              <a:prstGeom prst="roundRect">
                <a:avLst>
                  <a:gd name="adj" fmla="val 16667"/>
                </a:avLst>
              </a:prstGeom>
              <a:solidFill>
                <a:srgbClr val="FABF8E"/>
              </a:solidFill>
              <a:ln w="25400" cap="flat" cmpd="sng">
                <a:solidFill>
                  <a:srgbClr val="FABF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pic>
            <p:nvPicPr>
              <p:cNvPr id="356" name="Google Shape;356;p9"/>
              <p:cNvPicPr preferRelativeResize="0"/>
              <p:nvPr/>
            </p:nvPicPr>
            <p:blipFill rotWithShape="1">
              <a:blip r:embed="rId4">
                <a:alphaModFix/>
              </a:blip>
              <a:srcRect l="87297"/>
              <a:stretch/>
            </p:blipFill>
            <p:spPr>
              <a:xfrm>
                <a:off x="3155364" y="554428"/>
                <a:ext cx="603573" cy="850900"/>
              </a:xfrm>
              <a:prstGeom prst="rect">
                <a:avLst/>
              </a:prstGeom>
              <a:noFill/>
              <a:ln>
                <a:noFill/>
              </a:ln>
            </p:spPr>
          </p:pic>
          <p:sp>
            <p:nvSpPr>
              <p:cNvPr id="357" name="Google Shape;357;p9"/>
              <p:cNvSpPr txBox="1"/>
              <p:nvPr/>
            </p:nvSpPr>
            <p:spPr>
              <a:xfrm>
                <a:off x="2850938" y="1898517"/>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grpSp>
        <p:nvGrpSpPr>
          <p:cNvPr id="358" name="Google Shape;358;p9"/>
          <p:cNvGrpSpPr/>
          <p:nvPr/>
        </p:nvGrpSpPr>
        <p:grpSpPr>
          <a:xfrm>
            <a:off x="5622828" y="842667"/>
            <a:ext cx="1610597" cy="1615816"/>
            <a:chOff x="5622828" y="551427"/>
            <a:chExt cx="1610597" cy="1615816"/>
          </a:xfrm>
        </p:grpSpPr>
        <p:pic>
          <p:nvPicPr>
            <p:cNvPr id="359" name="Google Shape;359;p9"/>
            <p:cNvPicPr preferRelativeResize="0"/>
            <p:nvPr/>
          </p:nvPicPr>
          <p:blipFill rotWithShape="1">
            <a:blip r:embed="rId5">
              <a:alphaModFix/>
            </a:blip>
            <a:srcRect l="58247"/>
            <a:stretch/>
          </p:blipFill>
          <p:spPr>
            <a:xfrm>
              <a:off x="5915945" y="551427"/>
              <a:ext cx="924865" cy="830657"/>
            </a:xfrm>
            <a:prstGeom prst="rect">
              <a:avLst/>
            </a:prstGeom>
            <a:noFill/>
            <a:ln>
              <a:noFill/>
            </a:ln>
          </p:spPr>
        </p:pic>
        <p:sp>
          <p:nvSpPr>
            <p:cNvPr id="360" name="Google Shape;360;p9"/>
            <p:cNvSpPr txBox="1"/>
            <p:nvPr/>
          </p:nvSpPr>
          <p:spPr>
            <a:xfrm>
              <a:off x="5622828" y="1311622"/>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Habitante de calle</a:t>
              </a:r>
              <a:endParaRPr sz="1200" b="1" u="sng">
                <a:solidFill>
                  <a:srgbClr val="000000"/>
                </a:solidFill>
                <a:latin typeface="Arial Narrow"/>
                <a:ea typeface="Arial Narrow"/>
                <a:cs typeface="Arial Narrow"/>
                <a:sym typeface="Arial Narrow"/>
              </a:endParaRPr>
            </a:p>
          </p:txBody>
        </p:sp>
        <p:sp>
          <p:nvSpPr>
            <p:cNvPr id="361" name="Google Shape;361;p9"/>
            <p:cNvSpPr/>
            <p:nvPr/>
          </p:nvSpPr>
          <p:spPr>
            <a:xfrm>
              <a:off x="6058092" y="1558697"/>
              <a:ext cx="740068" cy="360040"/>
            </a:xfrm>
            <a:prstGeom prst="roundRect">
              <a:avLst>
                <a:gd name="adj" fmla="val 16667"/>
              </a:avLst>
            </a:prstGeom>
            <a:solidFill>
              <a:srgbClr val="B2A0C7"/>
            </a:solidFill>
            <a:ln w="25400" cap="flat" cmpd="sng">
              <a:solidFill>
                <a:srgbClr val="B2A0C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a:t>
              </a:r>
              <a:endParaRPr sz="1600" b="1">
                <a:solidFill>
                  <a:schemeClr val="dk1"/>
                </a:solidFill>
                <a:latin typeface="Arial Narrow"/>
                <a:ea typeface="Arial Narrow"/>
                <a:cs typeface="Arial Narrow"/>
                <a:sym typeface="Arial Narrow"/>
              </a:endParaRPr>
            </a:p>
          </p:txBody>
        </p:sp>
        <p:sp>
          <p:nvSpPr>
            <p:cNvPr id="362" name="Google Shape;362;p9"/>
            <p:cNvSpPr txBox="1"/>
            <p:nvPr/>
          </p:nvSpPr>
          <p:spPr>
            <a:xfrm>
              <a:off x="5837681" y="1890244"/>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grpSp>
        <p:nvGrpSpPr>
          <p:cNvPr id="363" name="Google Shape;363;p9"/>
          <p:cNvGrpSpPr/>
          <p:nvPr/>
        </p:nvGrpSpPr>
        <p:grpSpPr>
          <a:xfrm>
            <a:off x="4188447" y="974808"/>
            <a:ext cx="1610597" cy="1516901"/>
            <a:chOff x="4078085" y="683568"/>
            <a:chExt cx="1610597" cy="1516901"/>
          </a:xfrm>
        </p:grpSpPr>
        <p:pic>
          <p:nvPicPr>
            <p:cNvPr id="364" name="Google Shape;364;p9"/>
            <p:cNvPicPr preferRelativeResize="0"/>
            <p:nvPr/>
          </p:nvPicPr>
          <p:blipFill rotWithShape="1">
            <a:blip r:embed="rId5">
              <a:alphaModFix/>
            </a:blip>
            <a:srcRect r="48966"/>
            <a:stretch/>
          </p:blipFill>
          <p:spPr>
            <a:xfrm>
              <a:off x="4361548" y="683568"/>
              <a:ext cx="1039102" cy="763541"/>
            </a:xfrm>
            <a:prstGeom prst="rect">
              <a:avLst/>
            </a:prstGeom>
            <a:noFill/>
            <a:ln>
              <a:noFill/>
            </a:ln>
          </p:spPr>
        </p:pic>
        <p:sp>
          <p:nvSpPr>
            <p:cNvPr id="365" name="Google Shape;365;p9"/>
            <p:cNvSpPr/>
            <p:nvPr/>
          </p:nvSpPr>
          <p:spPr>
            <a:xfrm>
              <a:off x="4434758" y="1592873"/>
              <a:ext cx="893884" cy="360040"/>
            </a:xfrm>
            <a:prstGeom prst="roundRect">
              <a:avLst>
                <a:gd name="adj" fmla="val 1666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0,0%</a:t>
              </a:r>
              <a:endParaRPr sz="1600" b="1">
                <a:solidFill>
                  <a:schemeClr val="dk1"/>
                </a:solidFill>
                <a:latin typeface="Arial Narrow"/>
                <a:ea typeface="Arial Narrow"/>
                <a:cs typeface="Arial Narrow"/>
                <a:sym typeface="Arial Narrow"/>
              </a:endParaRPr>
            </a:p>
          </p:txBody>
        </p:sp>
        <p:sp>
          <p:nvSpPr>
            <p:cNvPr id="366" name="Google Shape;366;p9"/>
            <p:cNvSpPr txBox="1"/>
            <p:nvPr/>
          </p:nvSpPr>
          <p:spPr>
            <a:xfrm>
              <a:off x="4078085" y="1331640"/>
              <a:ext cx="161059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u="sng">
                  <a:solidFill>
                    <a:schemeClr val="dk1"/>
                  </a:solidFill>
                  <a:latin typeface="Arial Narrow"/>
                  <a:ea typeface="Arial Narrow"/>
                  <a:cs typeface="Arial Narrow"/>
                  <a:sym typeface="Arial Narrow"/>
                </a:rPr>
                <a:t>Privados de la Libertad</a:t>
              </a:r>
              <a:endParaRPr sz="1200" b="1" u="sng">
                <a:solidFill>
                  <a:srgbClr val="000000"/>
                </a:solidFill>
                <a:latin typeface="Arial Narrow"/>
                <a:ea typeface="Arial Narrow"/>
                <a:cs typeface="Arial Narrow"/>
                <a:sym typeface="Arial Narrow"/>
              </a:endParaRPr>
            </a:p>
          </p:txBody>
        </p:sp>
        <p:sp>
          <p:nvSpPr>
            <p:cNvPr id="367" name="Google Shape;367;p9"/>
            <p:cNvSpPr txBox="1"/>
            <p:nvPr/>
          </p:nvSpPr>
          <p:spPr>
            <a:xfrm>
              <a:off x="4266295" y="1923470"/>
              <a:ext cx="122960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200" b="1">
                  <a:solidFill>
                    <a:schemeClr val="dk1"/>
                  </a:solidFill>
                  <a:latin typeface="Arial Narrow"/>
                  <a:ea typeface="Arial Narrow"/>
                  <a:cs typeface="Arial Narrow"/>
                  <a:sym typeface="Arial Narrow"/>
                </a:rPr>
                <a:t>0 Casos</a:t>
              </a:r>
              <a:endParaRPr sz="1200" b="1">
                <a:solidFill>
                  <a:schemeClr val="dk1"/>
                </a:solidFill>
                <a:latin typeface="Arial Narrow"/>
                <a:ea typeface="Arial Narrow"/>
                <a:cs typeface="Arial Narrow"/>
                <a:sym typeface="Arial Narrow"/>
              </a:endParaRPr>
            </a:p>
          </p:txBody>
        </p:sp>
      </p:grpSp>
      <p:sp>
        <p:nvSpPr>
          <p:cNvPr id="368" name="Google Shape;368;p9"/>
          <p:cNvSpPr/>
          <p:nvPr/>
        </p:nvSpPr>
        <p:spPr>
          <a:xfrm>
            <a:off x="-6899" y="6735293"/>
            <a:ext cx="7200900" cy="382832"/>
          </a:xfrm>
          <a:prstGeom prst="rect">
            <a:avLst/>
          </a:prstGeom>
          <a:solidFill>
            <a:srgbClr val="DDD9C3"/>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9" name="Google Shape;369;p9"/>
          <p:cNvGrpSpPr/>
          <p:nvPr/>
        </p:nvGrpSpPr>
        <p:grpSpPr>
          <a:xfrm>
            <a:off x="185139" y="6800182"/>
            <a:ext cx="3446504" cy="276999"/>
            <a:chOff x="2448322" y="33831"/>
            <a:chExt cx="3446504" cy="276999"/>
          </a:xfrm>
        </p:grpSpPr>
        <p:sp>
          <p:nvSpPr>
            <p:cNvPr id="370" name="Google Shape;370;p9"/>
            <p:cNvSpPr/>
            <p:nvPr/>
          </p:nvSpPr>
          <p:spPr>
            <a:xfrm>
              <a:off x="2448322" y="33831"/>
              <a:ext cx="288032" cy="26161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Narrow"/>
                <a:ea typeface="Arial Narrow"/>
                <a:cs typeface="Arial Narrow"/>
                <a:sym typeface="Arial Narrow"/>
              </a:endParaRPr>
            </a:p>
          </p:txBody>
        </p:sp>
        <p:cxnSp>
          <p:nvCxnSpPr>
            <p:cNvPr id="371" name="Google Shape;371;p9"/>
            <p:cNvCxnSpPr>
              <a:stCxn id="370" idx="6"/>
            </p:cNvCxnSpPr>
            <p:nvPr/>
          </p:nvCxnSpPr>
          <p:spPr>
            <a:xfrm>
              <a:off x="2736354" y="164636"/>
              <a:ext cx="648000" cy="0"/>
            </a:xfrm>
            <a:prstGeom prst="straightConnector1">
              <a:avLst/>
            </a:prstGeom>
            <a:noFill/>
            <a:ln w="28575" cap="flat" cmpd="sng">
              <a:solidFill>
                <a:srgbClr val="C00000"/>
              </a:solidFill>
              <a:prstDash val="solid"/>
              <a:round/>
              <a:headEnd type="none" w="sm" len="sm"/>
              <a:tailEnd type="none" w="sm" len="sm"/>
            </a:ln>
          </p:spPr>
        </p:cxnSp>
        <p:sp>
          <p:nvSpPr>
            <p:cNvPr id="372" name="Google Shape;372;p9"/>
            <p:cNvSpPr txBox="1"/>
            <p:nvPr/>
          </p:nvSpPr>
          <p:spPr>
            <a:xfrm>
              <a:off x="3302538" y="33831"/>
              <a:ext cx="25922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a:solidFill>
                    <a:schemeClr val="dk1"/>
                  </a:solidFill>
                  <a:latin typeface="Arial Narrow"/>
                  <a:ea typeface="Arial Narrow"/>
                  <a:cs typeface="Arial Narrow"/>
                  <a:sym typeface="Arial Narrow"/>
                </a:rPr>
                <a:t>Consideraciones  técnicas</a:t>
              </a:r>
              <a:endParaRPr sz="1200" b="1">
                <a:solidFill>
                  <a:schemeClr val="dk1"/>
                </a:solidFill>
                <a:latin typeface="Arial Narrow"/>
                <a:ea typeface="Arial Narrow"/>
                <a:cs typeface="Arial Narrow"/>
                <a:sym typeface="Arial Narrow"/>
              </a:endParaRPr>
            </a:p>
          </p:txBody>
        </p:sp>
      </p:grpSp>
      <p:sp>
        <p:nvSpPr>
          <p:cNvPr id="373" name="Google Shape;373;p9"/>
          <p:cNvSpPr txBox="1"/>
          <p:nvPr/>
        </p:nvSpPr>
        <p:spPr>
          <a:xfrm>
            <a:off x="50" y="7118125"/>
            <a:ext cx="7137386" cy="16004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400">
                <a:solidFill>
                  <a:schemeClr val="dk1"/>
                </a:solidFill>
                <a:latin typeface="Arial Narrow"/>
                <a:ea typeface="Arial Narrow"/>
                <a:cs typeface="Arial Narrow"/>
                <a:sym typeface="Arial Narrow"/>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11%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16 no se identificaron brotes por este EISP.</a:t>
            </a:r>
            <a:endParaRPr sz="1400">
              <a:solidFill>
                <a:schemeClr val="dk1"/>
              </a:solidFill>
              <a:latin typeface="Arial Narrow"/>
              <a:ea typeface="Arial Narrow"/>
              <a:cs typeface="Arial Narrow"/>
              <a:sym typeface="Arial Narrow"/>
            </a:endParaRPr>
          </a:p>
        </p:txBody>
      </p:sp>
      <p:grpSp>
        <p:nvGrpSpPr>
          <p:cNvPr id="374" name="Google Shape;374;p9"/>
          <p:cNvGrpSpPr/>
          <p:nvPr/>
        </p:nvGrpSpPr>
        <p:grpSpPr>
          <a:xfrm>
            <a:off x="1578750" y="3083205"/>
            <a:ext cx="3902887" cy="3527216"/>
            <a:chOff x="1585649" y="587"/>
            <a:chExt cx="3902887" cy="3527216"/>
          </a:xfrm>
        </p:grpSpPr>
        <p:sp>
          <p:nvSpPr>
            <p:cNvPr id="375" name="Google Shape;375;p9"/>
            <p:cNvSpPr/>
            <p:nvPr/>
          </p:nvSpPr>
          <p:spPr>
            <a:xfrm>
              <a:off x="2813813" y="587"/>
              <a:ext cx="1408240" cy="617436"/>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txBox="1"/>
            <p:nvPr/>
          </p:nvSpPr>
          <p:spPr>
            <a:xfrm>
              <a:off x="2843954" y="3072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Primera 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19%</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25 casos</a:t>
              </a:r>
              <a:endParaRPr sz="1200" b="1">
                <a:solidFill>
                  <a:schemeClr val="lt1"/>
                </a:solidFill>
                <a:latin typeface="Arial Narrow"/>
                <a:ea typeface="Arial Narrow"/>
                <a:cs typeface="Arial Narrow"/>
                <a:sym typeface="Arial Narrow"/>
              </a:endParaRPr>
            </a:p>
          </p:txBody>
        </p:sp>
        <p:sp>
          <p:nvSpPr>
            <p:cNvPr id="377" name="Google Shape;377;p9"/>
            <p:cNvSpPr/>
            <p:nvPr/>
          </p:nvSpPr>
          <p:spPr>
            <a:xfrm>
              <a:off x="2063043" y="309305"/>
              <a:ext cx="2909780" cy="2909780"/>
            </a:xfrm>
            <a:custGeom>
              <a:avLst/>
              <a:gdLst/>
              <a:ahLst/>
              <a:cxnLst/>
              <a:rect l="l" t="t" r="r" b="b"/>
              <a:pathLst>
                <a:path w="120000" h="120000" extrusionOk="0">
                  <a:moveTo>
                    <a:pt x="91851" y="9152"/>
                  </a:moveTo>
                  <a:lnTo>
                    <a:pt x="91851" y="9152"/>
                  </a:lnTo>
                  <a:cubicBezTo>
                    <a:pt x="94635" y="10896"/>
                    <a:pt x="97270" y="12865"/>
                    <a:pt x="99731" y="15040"/>
                  </a:cubicBezTo>
                </a:path>
              </a:pathLst>
            </a:cu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4067273" y="728032"/>
              <a:ext cx="1421263" cy="617436"/>
            </a:xfrm>
            <a:prstGeom prst="roundRect">
              <a:avLst>
                <a:gd name="adj" fmla="val 16667"/>
              </a:avLst>
            </a:prstGeom>
            <a:solidFill>
              <a:srgbClr val="6C5EA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txBox="1"/>
            <p:nvPr/>
          </p:nvSpPr>
          <p:spPr>
            <a:xfrm>
              <a:off x="4097414" y="758173"/>
              <a:ext cx="136098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Infancia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15%</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20 casos</a:t>
              </a:r>
              <a:endParaRPr sz="1200" b="1">
                <a:solidFill>
                  <a:schemeClr val="lt1"/>
                </a:solidFill>
                <a:latin typeface="Arial Narrow"/>
                <a:ea typeface="Arial Narrow"/>
                <a:cs typeface="Arial Narrow"/>
                <a:sym typeface="Arial Narrow"/>
              </a:endParaRPr>
            </a:p>
          </p:txBody>
        </p:sp>
        <p:sp>
          <p:nvSpPr>
            <p:cNvPr id="380" name="Google Shape;380;p9"/>
            <p:cNvSpPr/>
            <p:nvPr/>
          </p:nvSpPr>
          <p:spPr>
            <a:xfrm>
              <a:off x="2063043" y="309305"/>
              <a:ext cx="2909780" cy="2909780"/>
            </a:xfrm>
            <a:custGeom>
              <a:avLst/>
              <a:gdLst/>
              <a:ahLst/>
              <a:cxnLst/>
              <a:rect l="l" t="t" r="r" b="b"/>
              <a:pathLst>
                <a:path w="120000" h="120000" extrusionOk="0">
                  <a:moveTo>
                    <a:pt x="119065" y="49446"/>
                  </a:moveTo>
                  <a:cubicBezTo>
                    <a:pt x="120312" y="56426"/>
                    <a:pt x="120312" y="63573"/>
                    <a:pt x="119065" y="70553"/>
                  </a:cubicBezTo>
                </a:path>
              </a:pathLst>
            </a:custGeom>
            <a:noFill/>
            <a:ln w="9525" cap="flat" cmpd="sng">
              <a:solidFill>
                <a:srgbClr val="6C5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148865" y="2182922"/>
              <a:ext cx="1258080" cy="617436"/>
            </a:xfrm>
            <a:prstGeom prst="roundRect">
              <a:avLst>
                <a:gd name="adj" fmla="val 16667"/>
              </a:avLst>
            </a:prstGeom>
            <a:solidFill>
              <a:srgbClr val="585BB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txBox="1"/>
            <p:nvPr/>
          </p:nvSpPr>
          <p:spPr>
            <a:xfrm>
              <a:off x="4179006" y="2213063"/>
              <a:ext cx="119779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Adolescencia</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4%</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5 casos</a:t>
              </a:r>
              <a:endParaRPr sz="1200" b="1">
                <a:solidFill>
                  <a:schemeClr val="lt1"/>
                </a:solidFill>
                <a:latin typeface="Arial Narrow"/>
                <a:ea typeface="Arial Narrow"/>
                <a:cs typeface="Arial Narrow"/>
                <a:sym typeface="Arial Narrow"/>
              </a:endParaRPr>
            </a:p>
          </p:txBody>
        </p:sp>
        <p:sp>
          <p:nvSpPr>
            <p:cNvPr id="383" name="Google Shape;383;p9"/>
            <p:cNvSpPr/>
            <p:nvPr/>
          </p:nvSpPr>
          <p:spPr>
            <a:xfrm>
              <a:off x="2063043" y="309305"/>
              <a:ext cx="2909780" cy="2909780"/>
            </a:xfrm>
            <a:custGeom>
              <a:avLst/>
              <a:gdLst/>
              <a:ahLst/>
              <a:cxnLst/>
              <a:rect l="l" t="t" r="r" b="b"/>
              <a:pathLst>
                <a:path w="120000" h="120000" extrusionOk="0">
                  <a:moveTo>
                    <a:pt x="99732" y="104960"/>
                  </a:moveTo>
                  <a:cubicBezTo>
                    <a:pt x="97271" y="107135"/>
                    <a:pt x="94635" y="109104"/>
                    <a:pt x="91852" y="110848"/>
                  </a:cubicBezTo>
                </a:path>
              </a:pathLst>
            </a:custGeom>
            <a:noFill/>
            <a:ln w="9525" cap="flat" cmpd="sng">
              <a:solidFill>
                <a:srgbClr val="585B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2813813" y="2910367"/>
              <a:ext cx="1408240" cy="617436"/>
            </a:xfrm>
            <a:prstGeom prst="roundRect">
              <a:avLst>
                <a:gd name="adj" fmla="val 16667"/>
              </a:avLst>
            </a:prstGeom>
            <a:solidFill>
              <a:srgbClr val="5370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txBox="1"/>
            <p:nvPr/>
          </p:nvSpPr>
          <p:spPr>
            <a:xfrm>
              <a:off x="2843954" y="2940508"/>
              <a:ext cx="1347958"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Juventud</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7%</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9 casos</a:t>
              </a:r>
              <a:endParaRPr sz="1200" b="1">
                <a:solidFill>
                  <a:schemeClr val="lt1"/>
                </a:solidFill>
                <a:latin typeface="Arial Narrow"/>
                <a:ea typeface="Arial Narrow"/>
                <a:cs typeface="Arial Narrow"/>
                <a:sym typeface="Arial Narrow"/>
              </a:endParaRPr>
            </a:p>
          </p:txBody>
        </p:sp>
        <p:sp>
          <p:nvSpPr>
            <p:cNvPr id="386" name="Google Shape;386;p9"/>
            <p:cNvSpPr/>
            <p:nvPr/>
          </p:nvSpPr>
          <p:spPr>
            <a:xfrm>
              <a:off x="2063043" y="309305"/>
              <a:ext cx="2909780" cy="2909780"/>
            </a:xfrm>
            <a:custGeom>
              <a:avLst/>
              <a:gdLst/>
              <a:ahLst/>
              <a:cxnLst/>
              <a:rect l="l" t="t" r="r" b="b"/>
              <a:pathLst>
                <a:path w="120000" h="120000" extrusionOk="0">
                  <a:moveTo>
                    <a:pt x="28148" y="110848"/>
                  </a:moveTo>
                  <a:lnTo>
                    <a:pt x="28148" y="110848"/>
                  </a:lnTo>
                  <a:cubicBezTo>
                    <a:pt x="25364" y="109104"/>
                    <a:pt x="22729" y="107135"/>
                    <a:pt x="20268" y="104960"/>
                  </a:cubicBezTo>
                </a:path>
              </a:pathLst>
            </a:custGeom>
            <a:noFill/>
            <a:ln w="9525" cap="flat" cmpd="sng">
              <a:solidFill>
                <a:srgbClr val="5370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1596055" y="2182922"/>
              <a:ext cx="1323813" cy="617436"/>
            </a:xfrm>
            <a:prstGeom prst="roundRect">
              <a:avLst>
                <a:gd name="adj" fmla="val 16667"/>
              </a:avLst>
            </a:prstGeom>
            <a:solidFill>
              <a:srgbClr val="4F8AB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txBox="1"/>
            <p:nvPr/>
          </p:nvSpPr>
          <p:spPr>
            <a:xfrm>
              <a:off x="1626196" y="2213063"/>
              <a:ext cx="1263531"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Adultez</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38%</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50 casos</a:t>
              </a:r>
              <a:endParaRPr sz="1200" b="1">
                <a:solidFill>
                  <a:schemeClr val="lt1"/>
                </a:solidFill>
                <a:latin typeface="Arial Narrow"/>
                <a:ea typeface="Arial Narrow"/>
                <a:cs typeface="Arial Narrow"/>
                <a:sym typeface="Arial Narrow"/>
              </a:endParaRPr>
            </a:p>
          </p:txBody>
        </p:sp>
        <p:sp>
          <p:nvSpPr>
            <p:cNvPr id="389" name="Google Shape;389;p9"/>
            <p:cNvSpPr/>
            <p:nvPr/>
          </p:nvSpPr>
          <p:spPr>
            <a:xfrm>
              <a:off x="2063043" y="309305"/>
              <a:ext cx="2909780" cy="2909780"/>
            </a:xfrm>
            <a:custGeom>
              <a:avLst/>
              <a:gdLst/>
              <a:ahLst/>
              <a:cxnLst/>
              <a:rect l="l" t="t" r="r" b="b"/>
              <a:pathLst>
                <a:path w="120000" h="120000" extrusionOk="0">
                  <a:moveTo>
                    <a:pt x="935" y="70554"/>
                  </a:moveTo>
                  <a:cubicBezTo>
                    <a:pt x="-312" y="63574"/>
                    <a:pt x="-312" y="56427"/>
                    <a:pt x="935" y="49447"/>
                  </a:cubicBezTo>
                </a:path>
              </a:pathLst>
            </a:custGeom>
            <a:noFill/>
            <a:ln w="9525" cap="flat" cmpd="sng">
              <a:solidFill>
                <a:srgbClr val="4F8A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1585649" y="728032"/>
              <a:ext cx="1344625" cy="617436"/>
            </a:xfrm>
            <a:prstGeom prst="roundRect">
              <a:avLst>
                <a:gd name="adj" fmla="val 16667"/>
              </a:avLst>
            </a:prstGeom>
            <a:solidFill>
              <a:srgbClr val="4AA9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txBox="1"/>
            <p:nvPr/>
          </p:nvSpPr>
          <p:spPr>
            <a:xfrm>
              <a:off x="1615790" y="758173"/>
              <a:ext cx="1284343" cy="557154"/>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None/>
              </a:pPr>
              <a:r>
                <a:rPr lang="es-ES" sz="1100" b="1">
                  <a:solidFill>
                    <a:schemeClr val="dk1"/>
                  </a:solidFill>
                  <a:latin typeface="Arial Narrow"/>
                  <a:ea typeface="Arial Narrow"/>
                  <a:cs typeface="Arial Narrow"/>
                  <a:sym typeface="Arial Narrow"/>
                </a:rPr>
                <a:t>Adulto Mayor</a:t>
              </a:r>
              <a:endParaRPr/>
            </a:p>
            <a:p>
              <a:pPr marL="0" marR="0" lvl="0" indent="0" algn="ctr" rtl="0">
                <a:lnSpc>
                  <a:spcPct val="90000"/>
                </a:lnSpc>
                <a:spcBef>
                  <a:spcPts val="385"/>
                </a:spcBef>
                <a:spcAft>
                  <a:spcPts val="0"/>
                </a:spcAft>
                <a:buNone/>
              </a:pPr>
              <a:r>
                <a:rPr lang="es-ES" sz="1200" b="1">
                  <a:solidFill>
                    <a:schemeClr val="lt1"/>
                  </a:solidFill>
                  <a:latin typeface="Arial Narrow"/>
                  <a:ea typeface="Arial Narrow"/>
                  <a:cs typeface="Arial Narrow"/>
                  <a:sym typeface="Arial Narrow"/>
                </a:rPr>
                <a:t>18 %</a:t>
              </a:r>
              <a:endParaRPr/>
            </a:p>
            <a:p>
              <a:pPr marL="0" marR="0" lvl="0" indent="0" algn="ctr" rtl="0">
                <a:lnSpc>
                  <a:spcPct val="90000"/>
                </a:lnSpc>
                <a:spcBef>
                  <a:spcPts val="420"/>
                </a:spcBef>
                <a:spcAft>
                  <a:spcPts val="0"/>
                </a:spcAft>
                <a:buNone/>
              </a:pPr>
              <a:r>
                <a:rPr lang="es-ES" sz="1200" b="1">
                  <a:solidFill>
                    <a:schemeClr val="lt1"/>
                  </a:solidFill>
                  <a:latin typeface="Arial Narrow"/>
                  <a:ea typeface="Arial Narrow"/>
                  <a:cs typeface="Arial Narrow"/>
                  <a:sym typeface="Arial Narrow"/>
                </a:rPr>
                <a:t>24 casos</a:t>
              </a:r>
              <a:endParaRPr sz="1200" b="1">
                <a:solidFill>
                  <a:schemeClr val="lt1"/>
                </a:solidFill>
                <a:latin typeface="Arial Narrow"/>
                <a:ea typeface="Arial Narrow"/>
                <a:cs typeface="Arial Narrow"/>
                <a:sym typeface="Arial Narrow"/>
              </a:endParaRPr>
            </a:p>
          </p:txBody>
        </p:sp>
        <p:sp>
          <p:nvSpPr>
            <p:cNvPr id="392" name="Google Shape;392;p9"/>
            <p:cNvSpPr/>
            <p:nvPr/>
          </p:nvSpPr>
          <p:spPr>
            <a:xfrm>
              <a:off x="2063043" y="309305"/>
              <a:ext cx="2909780" cy="2909780"/>
            </a:xfrm>
            <a:custGeom>
              <a:avLst/>
              <a:gdLst/>
              <a:ahLst/>
              <a:cxnLst/>
              <a:rect l="l" t="t" r="r" b="b"/>
              <a:pathLst>
                <a:path w="120000" h="120000" extrusionOk="0">
                  <a:moveTo>
                    <a:pt x="20268" y="15040"/>
                  </a:moveTo>
                  <a:lnTo>
                    <a:pt x="20268" y="15040"/>
                  </a:lnTo>
                  <a:cubicBezTo>
                    <a:pt x="22729" y="12865"/>
                    <a:pt x="25365" y="10896"/>
                    <a:pt x="28148" y="9152"/>
                  </a:cubicBezTo>
                </a:path>
              </a:pathLst>
            </a:custGeom>
            <a:noFill/>
            <a:ln w="9525" cap="flat" cmpd="sng">
              <a:solidFill>
                <a:srgbClr val="4A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9"/>
          <p:cNvGrpSpPr/>
          <p:nvPr/>
        </p:nvGrpSpPr>
        <p:grpSpPr>
          <a:xfrm>
            <a:off x="144066" y="517803"/>
            <a:ext cx="1642872" cy="453798"/>
            <a:chOff x="402094" y="486270"/>
            <a:chExt cx="2369636" cy="453798"/>
          </a:xfrm>
        </p:grpSpPr>
        <p:sp>
          <p:nvSpPr>
            <p:cNvPr id="394" name="Google Shape;394;p9"/>
            <p:cNvSpPr/>
            <p:nvPr/>
          </p:nvSpPr>
          <p:spPr>
            <a:xfrm rot="-5400000">
              <a:off x="1469899" y="-361764"/>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9"/>
            <p:cNvSpPr txBox="1"/>
            <p:nvPr/>
          </p:nvSpPr>
          <p:spPr>
            <a:xfrm>
              <a:off x="1065276" y="48627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Sexo</a:t>
              </a:r>
              <a:endParaRPr sz="1600" b="1">
                <a:solidFill>
                  <a:schemeClr val="dk1"/>
                </a:solidFill>
                <a:latin typeface="Arial Narrow"/>
                <a:ea typeface="Arial Narrow"/>
                <a:cs typeface="Arial Narrow"/>
                <a:sym typeface="Arial Narrow"/>
              </a:endParaRPr>
            </a:p>
          </p:txBody>
        </p:sp>
      </p:grpSp>
      <p:grpSp>
        <p:nvGrpSpPr>
          <p:cNvPr id="396" name="Google Shape;396;p9"/>
          <p:cNvGrpSpPr/>
          <p:nvPr/>
        </p:nvGrpSpPr>
        <p:grpSpPr>
          <a:xfrm>
            <a:off x="2223152" y="513131"/>
            <a:ext cx="1809346" cy="436842"/>
            <a:chOff x="3060727" y="484500"/>
            <a:chExt cx="2369636" cy="436842"/>
          </a:xfrm>
        </p:grpSpPr>
        <p:sp>
          <p:nvSpPr>
            <p:cNvPr id="397" name="Google Shape;397;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9"/>
            <p:cNvSpPr txBox="1"/>
            <p:nvPr/>
          </p:nvSpPr>
          <p:spPr>
            <a:xfrm>
              <a:off x="3600450" y="484500"/>
              <a:ext cx="122960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Etnia</a:t>
              </a:r>
              <a:endParaRPr sz="1600" b="1">
                <a:solidFill>
                  <a:schemeClr val="dk1"/>
                </a:solidFill>
                <a:latin typeface="Arial Narrow"/>
                <a:ea typeface="Arial Narrow"/>
                <a:cs typeface="Arial Narrow"/>
                <a:sym typeface="Arial Narrow"/>
              </a:endParaRPr>
            </a:p>
          </p:txBody>
        </p:sp>
      </p:grpSp>
      <p:grpSp>
        <p:nvGrpSpPr>
          <p:cNvPr id="399" name="Google Shape;399;p9"/>
          <p:cNvGrpSpPr/>
          <p:nvPr/>
        </p:nvGrpSpPr>
        <p:grpSpPr>
          <a:xfrm>
            <a:off x="4573030" y="537991"/>
            <a:ext cx="2771836" cy="436842"/>
            <a:chOff x="2849287" y="484500"/>
            <a:chExt cx="2777877" cy="436842"/>
          </a:xfrm>
        </p:grpSpPr>
        <p:sp>
          <p:nvSpPr>
            <p:cNvPr id="400" name="Google Shape;400;p9"/>
            <p:cNvSpPr/>
            <p:nvPr/>
          </p:nvSpPr>
          <p:spPr>
            <a:xfrm rot="-5400000">
              <a:off x="4128531" y="-380490"/>
              <a:ext cx="234027" cy="2369636"/>
            </a:xfrm>
            <a:prstGeom prst="leftBrace">
              <a:avLst>
                <a:gd name="adj1" fmla="val 8333"/>
                <a:gd name="adj2" fmla="val 50000"/>
              </a:avLst>
            </a:prstGeom>
            <a:noFill/>
            <a:ln w="3810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9"/>
            <p:cNvSpPr txBox="1"/>
            <p:nvPr/>
          </p:nvSpPr>
          <p:spPr>
            <a:xfrm>
              <a:off x="2849287" y="484500"/>
              <a:ext cx="277787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600" b="1">
                  <a:solidFill>
                    <a:schemeClr val="dk1"/>
                  </a:solidFill>
                  <a:latin typeface="Arial Narrow"/>
                  <a:ea typeface="Arial Narrow"/>
                  <a:cs typeface="Arial Narrow"/>
                  <a:sym typeface="Arial Narrow"/>
                </a:rPr>
                <a:t>Población especiales</a:t>
              </a:r>
              <a:endParaRPr sz="1600" b="1">
                <a:solidFill>
                  <a:schemeClr val="dk1"/>
                </a:solidFill>
                <a:latin typeface="Arial Narrow"/>
                <a:ea typeface="Arial Narrow"/>
                <a:cs typeface="Arial Narrow"/>
                <a:sym typeface="Arial Narrow"/>
              </a:endParaRPr>
            </a:p>
          </p:txBody>
        </p:sp>
      </p:grpSp>
    </p:spTree>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9229</Words>
  <Application>Microsoft Office PowerPoint</Application>
  <PresentationFormat>Personalizado</PresentationFormat>
  <Paragraphs>1624</Paragraphs>
  <Slides>56</Slides>
  <Notes>56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56</vt:i4>
      </vt:variant>
    </vt:vector>
  </HeadingPairs>
  <TitlesOfParts>
    <vt:vector size="63" baseType="lpstr">
      <vt:lpstr>Arial Narrow</vt:lpstr>
      <vt:lpstr>Times New Roman</vt:lpstr>
      <vt:lpstr>Roboto</vt:lpstr>
      <vt:lpstr>Arial</vt:lpstr>
      <vt:lpstr>Libre Franklin Black</vt:lpstr>
      <vt:lpstr>Calibri</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Mortalidad materna- MM</vt:lpstr>
      <vt:lpstr>Morbilidad materna extrema - MME</vt:lpstr>
      <vt:lpstr>Mortalidad perinatal y neonatal tardía MPNNT</vt:lpstr>
      <vt:lpstr>Defectos congénitos</vt:lpstr>
      <vt:lpstr>Sífilis Gestacional SG</vt:lpstr>
      <vt:lpstr>Sífilis Congénita  SC</vt:lpstr>
      <vt:lpstr>Presentación de PowerPoint</vt:lpstr>
      <vt:lpstr>Presentación de PowerPoint</vt:lpstr>
      <vt:lpstr>Violencia de género, intrafamiliar y ataques con agentes químicos. </vt:lpstr>
      <vt:lpstr>Violencia No sexual: 341 Casos 47,2% del total</vt:lpstr>
      <vt:lpstr>Presentación de PowerPoint</vt:lpstr>
      <vt:lpstr>Violencia Sexual: 380 Casos 52,8% del total</vt:lpstr>
      <vt:lpstr>Cáncer de cuello uterino</vt:lpstr>
      <vt:lpstr>Presentación de PowerPoint</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2</cp:revision>
  <dcterms:created xsi:type="dcterms:W3CDTF">2019-03-11T16:04:20Z</dcterms:created>
  <dcterms:modified xsi:type="dcterms:W3CDTF">2023-10-18T23:46:40Z</dcterms:modified>
</cp:coreProperties>
</file>