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style2.xml" ContentType="application/vnd.ms-office.chartstyle+xml"/>
  <Override PartName="/ppt/charts/colors2.xml" ContentType="application/vnd.ms-office.chartcolorstyle+xml"/>
  <Override PartName="/ppt/charts/chart2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676" r:id="rId5"/>
    <p:sldId id="678" r:id="rId6"/>
    <p:sldId id="679" r:id="rId7"/>
    <p:sldId id="680" r:id="rId8"/>
    <p:sldId id="681" r:id="rId9"/>
    <p:sldId id="682" r:id="rId10"/>
    <p:sldId id="683" r:id="rId11"/>
    <p:sldId id="763" r:id="rId12"/>
    <p:sldId id="764" r:id="rId13"/>
    <p:sldId id="671" r:id="rId14"/>
    <p:sldId id="720" r:id="rId15"/>
    <p:sldId id="721" r:id="rId16"/>
    <p:sldId id="722" r:id="rId17"/>
    <p:sldId id="672" r:id="rId18"/>
    <p:sldId id="774" r:id="rId19"/>
    <p:sldId id="775" r:id="rId20"/>
    <p:sldId id="776" r:id="rId21"/>
    <p:sldId id="989" r:id="rId22"/>
    <p:sldId id="777" r:id="rId23"/>
    <p:sldId id="596" r:id="rId24"/>
    <p:sldId id="597" r:id="rId25"/>
    <p:sldId id="598" r:id="rId26"/>
    <p:sldId id="638" r:id="rId27"/>
    <p:sldId id="600" r:id="rId28"/>
    <p:sldId id="639" r:id="rId29"/>
    <p:sldId id="714" r:id="rId30"/>
    <p:sldId id="715" r:id="rId31"/>
    <p:sldId id="716" r:id="rId32"/>
    <p:sldId id="717" r:id="rId33"/>
    <p:sldId id="718" r:id="rId34"/>
    <p:sldId id="719" r:id="rId35"/>
    <p:sldId id="806" r:id="rId36"/>
    <p:sldId id="805" r:id="rId37"/>
    <p:sldId id="647" r:id="rId38"/>
    <p:sldId id="646" r:id="rId39"/>
    <p:sldId id="645" r:id="rId40"/>
    <p:sldId id="648" r:id="rId41"/>
    <p:sldId id="636" r:id="rId42"/>
    <p:sldId id="637" r:id="rId43"/>
    <p:sldId id="643" r:id="rId44"/>
    <p:sldId id="644" r:id="rId45"/>
    <p:sldId id="673" r:id="rId46"/>
    <p:sldId id="674" r:id="rId47"/>
    <p:sldId id="710" r:id="rId48"/>
    <p:sldId id="675" r:id="rId49"/>
    <p:sldId id="308" r:id="rId50"/>
    <p:sldId id="309" r:id="rId51"/>
    <p:sldId id="310" r:id="rId52"/>
    <p:sldId id="311" r:id="rId53"/>
  </p:sldIdLst>
  <p:sldSz cx="7200900" cy="9144000"/>
  <p:notesSz cx="7010400" cy="9296400"/>
  <p:embeddedFontLst>
    <p:embeddedFont>
      <p:font typeface="Arial Narrow" panose="020B060602020203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Libre Franklin Black" pitchFamily="2" charset="0"/>
      <p:bold r:id="rId63"/>
      <p:boldItalic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q9H1o+73z2AjGQsSkbnHR69S0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BA0192-C984-429C-8F2B-7130667B95A3}">
  <a:tblStyle styleId="{93BA0192-C984-429C-8F2B-7130667B95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F18B00D-03EA-40F0-9A42-3DDA0B58A83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C8D0CF-BB21-4FCC-AB7F-7B5F85500848}"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382ECF1-7B51-4A65-B451-8108D788B6D5}"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94660"/>
  </p:normalViewPr>
  <p:slideViewPr>
    <p:cSldViewPr snapToGrid="0">
      <p:cViewPr varScale="1">
        <p:scale>
          <a:sx n="63" d="100"/>
          <a:sy n="63" d="100"/>
        </p:scale>
        <p:origin x="2510" y="72"/>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theme" Target="theme/theme1.xml"/><Relationship Id="rId7"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PROPIA%20INTENTO%20DE%20SUICIDIO_2023%20para%20Boleti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PROPIA%20INTENTO%20DE%20SUICIDIO_2023%20para%20Boletin.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PROPIA%20INTENTO%20DE%20SUICIDIO_2023%20para%20Boletin.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PROPIA%20INTENTO%20DE%20SUICIDIO_2023%20para%20Boletin.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PROPIA%20INTENTO%20DE%20SUICIDIO_2023%20para%20Boletin.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VIH_2023%20para%20boletin.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VIH_2023%20para%20boletin.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VIH_2023%20para%20boletin.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VIH_2023%20para%20boletin.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VIH_2023%20para%20boleti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20.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VIH_2023%20para%20boletin.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71371667\Documents\John%20Gonz&#225;lez\ETV\Dengue%202023\BD%20depurada%20Dengue%202023%20semana%2028%20Medellin.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2.xml"/><Relationship Id="rId1" Type="http://schemas.microsoft.com/office/2011/relationships/chartStyle" Target="style2.xml"/></Relationships>
</file>

<file path=ppt/charts/_rels/chart25.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HEPATITIS%20B%20y%20C%202023%20para%20boleti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HEPATITIS%20B%20y%20C%202023%20para%20boleti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HEPATITIS%20B%20y%20C%202023%20para%20boleti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HEPATITIS%20B%20y%20C%202023%20para%20boleti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HEPATITIS%20B%20y%20C%202023%20para%20boleti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HEPATITIS%20B%20y%20C%202023%20para%20boleti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37613764\Documents\Boletines\2023\Per&#237;odo%205\PLANTILLA%20HEPATITIS%20B%20y%20C%202023%20para%20bolet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'[Canal endémico HETATITIS A medellin S 12- 2023 Bortman y MMWR.xlsx]HETATITIS A'!$A$70</c:f>
              <c:strCache>
                <c:ptCount val="1"/>
                <c:pt idx="0">
                  <c:v>2023</c:v>
                </c:pt>
              </c:strCache>
            </c:strRef>
          </c:tx>
          <c:spPr>
            <a:solidFill>
              <a:srgbClr val="0070C0"/>
            </a:solidFill>
          </c:spPr>
          <c:invertIfNegative val="0"/>
          <c:val>
            <c:numRef>
              <c:f>'[Canal endémico HETATITIS A medellin S 12- 2023 Bortman y MMWR.xlsx]HETATITIS A'!$B$70:$BA$70</c:f>
              <c:numCache>
                <c:formatCode>General</c:formatCode>
                <c:ptCount val="52"/>
                <c:pt idx="0">
                  <c:v>17</c:v>
                </c:pt>
                <c:pt idx="1">
                  <c:v>17</c:v>
                </c:pt>
                <c:pt idx="2">
                  <c:v>15</c:v>
                </c:pt>
                <c:pt idx="3">
                  <c:v>17</c:v>
                </c:pt>
                <c:pt idx="4">
                  <c:v>9</c:v>
                </c:pt>
                <c:pt idx="5">
                  <c:v>12</c:v>
                </c:pt>
                <c:pt idx="6">
                  <c:v>10</c:v>
                </c:pt>
                <c:pt idx="7">
                  <c:v>8</c:v>
                </c:pt>
                <c:pt idx="8">
                  <c:v>11</c:v>
                </c:pt>
                <c:pt idx="9">
                  <c:v>15</c:v>
                </c:pt>
                <c:pt idx="10">
                  <c:v>10</c:v>
                </c:pt>
                <c:pt idx="11">
                  <c:v>12</c:v>
                </c:pt>
                <c:pt idx="12">
                  <c:v>8</c:v>
                </c:pt>
                <c:pt idx="13">
                  <c:v>9</c:v>
                </c:pt>
                <c:pt idx="14">
                  <c:v>7</c:v>
                </c:pt>
                <c:pt idx="15">
                  <c:v>10</c:v>
                </c:pt>
                <c:pt idx="16">
                  <c:v>3</c:v>
                </c:pt>
                <c:pt idx="17">
                  <c:v>2</c:v>
                </c:pt>
                <c:pt idx="18">
                  <c:v>4</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75A0-4B1D-BE9D-9DAABE2D18E9}"/>
            </c:ext>
          </c:extLst>
        </c:ser>
        <c:dLbls>
          <c:showLegendKey val="0"/>
          <c:showVal val="0"/>
          <c:showCatName val="0"/>
          <c:showSerName val="0"/>
          <c:showPercent val="0"/>
          <c:showBubbleSize val="0"/>
        </c:dLbls>
        <c:gapWidth val="13"/>
        <c:axId val="2127205520"/>
        <c:axId val="2127208240"/>
      </c:barChart>
      <c:lineChart>
        <c:grouping val="standard"/>
        <c:varyColors val="0"/>
        <c:ser>
          <c:idx val="0"/>
          <c:order val="0"/>
          <c:tx>
            <c:strRef>
              <c:f>'[Canal endémico HETATITIS A medellin S 12- 2023 Bortman y MMWR.xlsx]HETATITIS A'!$A$69</c:f>
              <c:strCache>
                <c:ptCount val="1"/>
                <c:pt idx="0">
                  <c:v>2022</c:v>
                </c:pt>
              </c:strCache>
            </c:strRef>
          </c:tx>
          <c:spPr>
            <a:ln w="28575">
              <a:solidFill>
                <a:srgbClr val="00B050"/>
              </a:solidFill>
            </a:ln>
          </c:spPr>
          <c:marker>
            <c:symbol val="none"/>
          </c:marker>
          <c:val>
            <c:numRef>
              <c:f>'[Canal endémico HETATITIS A medellin S 12- 2023 Bortman y MMWR.xlsx]HETATITIS A'!$B$69:$BA$69</c:f>
              <c:numCache>
                <c:formatCode>General</c:formatCode>
                <c:ptCount val="52"/>
                <c:pt idx="0">
                  <c:v>4</c:v>
                </c:pt>
                <c:pt idx="1">
                  <c:v>1</c:v>
                </c:pt>
                <c:pt idx="2">
                  <c:v>3</c:v>
                </c:pt>
                <c:pt idx="3">
                  <c:v>5</c:v>
                </c:pt>
                <c:pt idx="4">
                  <c:v>3</c:v>
                </c:pt>
                <c:pt idx="5">
                  <c:v>10</c:v>
                </c:pt>
                <c:pt idx="6">
                  <c:v>9</c:v>
                </c:pt>
                <c:pt idx="7">
                  <c:v>4</c:v>
                </c:pt>
                <c:pt idx="8">
                  <c:v>5</c:v>
                </c:pt>
                <c:pt idx="9">
                  <c:v>7</c:v>
                </c:pt>
                <c:pt idx="10">
                  <c:v>4</c:v>
                </c:pt>
                <c:pt idx="11">
                  <c:v>9</c:v>
                </c:pt>
                <c:pt idx="12">
                  <c:v>4</c:v>
                </c:pt>
                <c:pt idx="13">
                  <c:v>7</c:v>
                </c:pt>
                <c:pt idx="14">
                  <c:v>1</c:v>
                </c:pt>
                <c:pt idx="15">
                  <c:v>3</c:v>
                </c:pt>
                <c:pt idx="16">
                  <c:v>4</c:v>
                </c:pt>
                <c:pt idx="17">
                  <c:v>3</c:v>
                </c:pt>
                <c:pt idx="18">
                  <c:v>16</c:v>
                </c:pt>
                <c:pt idx="19">
                  <c:v>14</c:v>
                </c:pt>
                <c:pt idx="20">
                  <c:v>4</c:v>
                </c:pt>
                <c:pt idx="21">
                  <c:v>4</c:v>
                </c:pt>
                <c:pt idx="22">
                  <c:v>8</c:v>
                </c:pt>
                <c:pt idx="23">
                  <c:v>6</c:v>
                </c:pt>
                <c:pt idx="24">
                  <c:v>9</c:v>
                </c:pt>
                <c:pt idx="25">
                  <c:v>5</c:v>
                </c:pt>
                <c:pt idx="26">
                  <c:v>9</c:v>
                </c:pt>
                <c:pt idx="27">
                  <c:v>7</c:v>
                </c:pt>
                <c:pt idx="28">
                  <c:v>14</c:v>
                </c:pt>
                <c:pt idx="29">
                  <c:v>9</c:v>
                </c:pt>
                <c:pt idx="30">
                  <c:v>7</c:v>
                </c:pt>
                <c:pt idx="31">
                  <c:v>5</c:v>
                </c:pt>
                <c:pt idx="32">
                  <c:v>10</c:v>
                </c:pt>
                <c:pt idx="33">
                  <c:v>9</c:v>
                </c:pt>
                <c:pt idx="34">
                  <c:v>6</c:v>
                </c:pt>
                <c:pt idx="35">
                  <c:v>16</c:v>
                </c:pt>
                <c:pt idx="36">
                  <c:v>10</c:v>
                </c:pt>
                <c:pt idx="37">
                  <c:v>11</c:v>
                </c:pt>
                <c:pt idx="38">
                  <c:v>9</c:v>
                </c:pt>
                <c:pt idx="39">
                  <c:v>11</c:v>
                </c:pt>
                <c:pt idx="40">
                  <c:v>12</c:v>
                </c:pt>
                <c:pt idx="41">
                  <c:v>26</c:v>
                </c:pt>
                <c:pt idx="42">
                  <c:v>15</c:v>
                </c:pt>
                <c:pt idx="43">
                  <c:v>17</c:v>
                </c:pt>
                <c:pt idx="44">
                  <c:v>9</c:v>
                </c:pt>
                <c:pt idx="45">
                  <c:v>8</c:v>
                </c:pt>
                <c:pt idx="46">
                  <c:v>11</c:v>
                </c:pt>
                <c:pt idx="47">
                  <c:v>13</c:v>
                </c:pt>
                <c:pt idx="48">
                  <c:v>9</c:v>
                </c:pt>
                <c:pt idx="49">
                  <c:v>6</c:v>
                </c:pt>
                <c:pt idx="50">
                  <c:v>6</c:v>
                </c:pt>
                <c:pt idx="51">
                  <c:v>1</c:v>
                </c:pt>
              </c:numCache>
            </c:numRef>
          </c:val>
          <c:smooth val="0"/>
          <c:extLst>
            <c:ext xmlns:c16="http://schemas.microsoft.com/office/drawing/2014/chart" uri="{C3380CC4-5D6E-409C-BE32-E72D297353CC}">
              <c16:uniqueId val="{00000001-75A0-4B1D-BE9D-9DAABE2D18E9}"/>
            </c:ext>
          </c:extLst>
        </c:ser>
        <c:ser>
          <c:idx val="1"/>
          <c:order val="1"/>
          <c:tx>
            <c:strRef>
              <c:f>'[Canal endémico HETATITIS A medellin S 12- 2023 Bortman y MMWR.xlsx]HETATITIS A'!$A$68</c:f>
              <c:strCache>
                <c:ptCount val="1"/>
                <c:pt idx="0">
                  <c:v>2021</c:v>
                </c:pt>
              </c:strCache>
            </c:strRef>
          </c:tx>
          <c:spPr>
            <a:ln w="28575">
              <a:solidFill>
                <a:srgbClr val="C00000"/>
              </a:solidFill>
            </a:ln>
          </c:spPr>
          <c:marker>
            <c:symbol val="none"/>
          </c:marker>
          <c:val>
            <c:numRef>
              <c:f>'[Canal endémico HETATITIS A medellin S 12- 2023 Bortman y MMWR.xlsx]HETATITIS A'!$B$68:$BA$68</c:f>
              <c:numCache>
                <c:formatCode>General</c:formatCode>
                <c:ptCount val="52"/>
                <c:pt idx="0">
                  <c:v>2</c:v>
                </c:pt>
                <c:pt idx="1">
                  <c:v>5</c:v>
                </c:pt>
                <c:pt idx="2">
                  <c:v>6</c:v>
                </c:pt>
                <c:pt idx="3">
                  <c:v>4</c:v>
                </c:pt>
                <c:pt idx="4">
                  <c:v>1</c:v>
                </c:pt>
                <c:pt idx="5">
                  <c:v>2</c:v>
                </c:pt>
                <c:pt idx="6">
                  <c:v>0</c:v>
                </c:pt>
                <c:pt idx="7">
                  <c:v>4</c:v>
                </c:pt>
                <c:pt idx="8">
                  <c:v>5</c:v>
                </c:pt>
                <c:pt idx="9">
                  <c:v>2</c:v>
                </c:pt>
                <c:pt idx="10">
                  <c:v>1</c:v>
                </c:pt>
                <c:pt idx="11">
                  <c:v>3</c:v>
                </c:pt>
                <c:pt idx="12">
                  <c:v>1</c:v>
                </c:pt>
                <c:pt idx="13">
                  <c:v>1</c:v>
                </c:pt>
                <c:pt idx="14">
                  <c:v>0</c:v>
                </c:pt>
                <c:pt idx="15">
                  <c:v>0</c:v>
                </c:pt>
                <c:pt idx="16">
                  <c:v>2</c:v>
                </c:pt>
                <c:pt idx="17">
                  <c:v>2</c:v>
                </c:pt>
                <c:pt idx="18">
                  <c:v>2</c:v>
                </c:pt>
                <c:pt idx="19">
                  <c:v>0</c:v>
                </c:pt>
                <c:pt idx="20">
                  <c:v>0</c:v>
                </c:pt>
                <c:pt idx="21">
                  <c:v>2</c:v>
                </c:pt>
                <c:pt idx="22">
                  <c:v>1</c:v>
                </c:pt>
                <c:pt idx="23">
                  <c:v>1</c:v>
                </c:pt>
                <c:pt idx="24">
                  <c:v>2</c:v>
                </c:pt>
                <c:pt idx="25">
                  <c:v>2</c:v>
                </c:pt>
                <c:pt idx="26">
                  <c:v>2</c:v>
                </c:pt>
                <c:pt idx="27">
                  <c:v>1</c:v>
                </c:pt>
                <c:pt idx="28">
                  <c:v>0</c:v>
                </c:pt>
                <c:pt idx="29">
                  <c:v>0</c:v>
                </c:pt>
                <c:pt idx="30">
                  <c:v>3</c:v>
                </c:pt>
                <c:pt idx="31">
                  <c:v>1</c:v>
                </c:pt>
                <c:pt idx="32">
                  <c:v>1</c:v>
                </c:pt>
                <c:pt idx="33">
                  <c:v>8</c:v>
                </c:pt>
                <c:pt idx="34">
                  <c:v>3</c:v>
                </c:pt>
                <c:pt idx="35">
                  <c:v>4</c:v>
                </c:pt>
                <c:pt idx="36">
                  <c:v>3</c:v>
                </c:pt>
                <c:pt idx="37">
                  <c:v>4</c:v>
                </c:pt>
                <c:pt idx="38">
                  <c:v>4</c:v>
                </c:pt>
                <c:pt idx="39">
                  <c:v>2</c:v>
                </c:pt>
                <c:pt idx="40">
                  <c:v>2</c:v>
                </c:pt>
                <c:pt idx="41">
                  <c:v>2</c:v>
                </c:pt>
                <c:pt idx="42">
                  <c:v>4</c:v>
                </c:pt>
                <c:pt idx="43">
                  <c:v>2</c:v>
                </c:pt>
                <c:pt idx="44">
                  <c:v>2</c:v>
                </c:pt>
                <c:pt idx="45">
                  <c:v>1</c:v>
                </c:pt>
                <c:pt idx="46">
                  <c:v>3</c:v>
                </c:pt>
                <c:pt idx="47">
                  <c:v>7</c:v>
                </c:pt>
                <c:pt idx="48">
                  <c:v>2</c:v>
                </c:pt>
                <c:pt idx="49">
                  <c:v>1</c:v>
                </c:pt>
                <c:pt idx="50">
                  <c:v>3</c:v>
                </c:pt>
                <c:pt idx="51">
                  <c:v>2</c:v>
                </c:pt>
              </c:numCache>
            </c:numRef>
          </c:val>
          <c:smooth val="0"/>
          <c:extLst>
            <c:ext xmlns:c16="http://schemas.microsoft.com/office/drawing/2014/chart" uri="{C3380CC4-5D6E-409C-BE32-E72D297353CC}">
              <c16:uniqueId val="{00000002-75A0-4B1D-BE9D-9DAABE2D18E9}"/>
            </c:ext>
          </c:extLst>
        </c:ser>
        <c:dLbls>
          <c:showLegendKey val="0"/>
          <c:showVal val="0"/>
          <c:showCatName val="0"/>
          <c:showSerName val="0"/>
          <c:showPercent val="0"/>
          <c:showBubbleSize val="0"/>
        </c:dLbls>
        <c:marker val="1"/>
        <c:smooth val="0"/>
        <c:axId val="2127205520"/>
        <c:axId val="2127208240"/>
      </c:lineChart>
      <c:catAx>
        <c:axId val="2127205520"/>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2127208240"/>
        <c:crosses val="autoZero"/>
        <c:auto val="1"/>
        <c:lblAlgn val="ctr"/>
        <c:lblOffset val="100"/>
        <c:noMultiLvlLbl val="0"/>
      </c:catAx>
      <c:valAx>
        <c:axId val="2127208240"/>
        <c:scaling>
          <c:orientation val="minMax"/>
        </c:scaling>
        <c:delete val="0"/>
        <c:axPos val="l"/>
        <c:majorGridlines>
          <c:spPr>
            <a:ln>
              <a:no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2127205520"/>
        <c:crosses val="autoZero"/>
        <c:crossBetween val="between"/>
      </c:valAx>
    </c:plotArea>
    <c:legend>
      <c:legendPos val="t"/>
      <c:overlay val="0"/>
      <c:txPr>
        <a:bodyPr/>
        <a:lstStyle/>
        <a:p>
          <a:pPr>
            <a:defRPr sz="12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41</c:v>
                </c:pt>
                <c:pt idx="1">
                  <c:v>43</c:v>
                </c:pt>
                <c:pt idx="2">
                  <c:v>39</c:v>
                </c:pt>
                <c:pt idx="3">
                  <c:v>33</c:v>
                </c:pt>
                <c:pt idx="4">
                  <c:v>48</c:v>
                </c:pt>
                <c:pt idx="5">
                  <c:v>45</c:v>
                </c:pt>
                <c:pt idx="6">
                  <c:v>57</c:v>
                </c:pt>
                <c:pt idx="7">
                  <c:v>50</c:v>
                </c:pt>
                <c:pt idx="8">
                  <c:v>57</c:v>
                </c:pt>
                <c:pt idx="9">
                  <c:v>59</c:v>
                </c:pt>
                <c:pt idx="10">
                  <c:v>54</c:v>
                </c:pt>
                <c:pt idx="11">
                  <c:v>66</c:v>
                </c:pt>
                <c:pt idx="12">
                  <c:v>48</c:v>
                </c:pt>
                <c:pt idx="13">
                  <c:v>51</c:v>
                </c:pt>
                <c:pt idx="14">
                  <c:v>49</c:v>
                </c:pt>
                <c:pt idx="15">
                  <c:v>45</c:v>
                </c:pt>
                <c:pt idx="16">
                  <c:v>44</c:v>
                </c:pt>
                <c:pt idx="17">
                  <c:v>50</c:v>
                </c:pt>
                <c:pt idx="18">
                  <c:v>52</c:v>
                </c:pt>
                <c:pt idx="19">
                  <c:v>52</c:v>
                </c:pt>
                <c:pt idx="20">
                  <c:v>46</c:v>
                </c:pt>
                <c:pt idx="21">
                  <c:v>46</c:v>
                </c:pt>
                <c:pt idx="22">
                  <c:v>46</c:v>
                </c:pt>
                <c:pt idx="23">
                  <c:v>45</c:v>
                </c:pt>
                <c:pt idx="24">
                  <c:v>42</c:v>
                </c:pt>
                <c:pt idx="25">
                  <c:v>42</c:v>
                </c:pt>
                <c:pt idx="26">
                  <c:v>38</c:v>
                </c:pt>
                <c:pt idx="27">
                  <c:v>47</c:v>
                </c:pt>
                <c:pt idx="28">
                  <c:v>51</c:v>
                </c:pt>
                <c:pt idx="29">
                  <c:v>45</c:v>
                </c:pt>
                <c:pt idx="30">
                  <c:v>47</c:v>
                </c:pt>
                <c:pt idx="31">
                  <c:v>52</c:v>
                </c:pt>
                <c:pt idx="32">
                  <c:v>49</c:v>
                </c:pt>
                <c:pt idx="33">
                  <c:v>42</c:v>
                </c:pt>
                <c:pt idx="34">
                  <c:v>54</c:v>
                </c:pt>
                <c:pt idx="35">
                  <c:v>54</c:v>
                </c:pt>
                <c:pt idx="36">
                  <c:v>61</c:v>
                </c:pt>
                <c:pt idx="37">
                  <c:v>50</c:v>
                </c:pt>
                <c:pt idx="38">
                  <c:v>42</c:v>
                </c:pt>
                <c:pt idx="39">
                  <c:v>54</c:v>
                </c:pt>
                <c:pt idx="40">
                  <c:v>53</c:v>
                </c:pt>
                <c:pt idx="41">
                  <c:v>51</c:v>
                </c:pt>
                <c:pt idx="42">
                  <c:v>41</c:v>
                </c:pt>
                <c:pt idx="43">
                  <c:v>53</c:v>
                </c:pt>
                <c:pt idx="44">
                  <c:v>49</c:v>
                </c:pt>
                <c:pt idx="45">
                  <c:v>53</c:v>
                </c:pt>
                <c:pt idx="46">
                  <c:v>55</c:v>
                </c:pt>
                <c:pt idx="47">
                  <c:v>46</c:v>
                </c:pt>
                <c:pt idx="48">
                  <c:v>39</c:v>
                </c:pt>
                <c:pt idx="49">
                  <c:v>40</c:v>
                </c:pt>
                <c:pt idx="50">
                  <c:v>39</c:v>
                </c:pt>
                <c:pt idx="51">
                  <c:v>48</c:v>
                </c:pt>
              </c:numCache>
            </c:numRef>
          </c:val>
          <c:extLst>
            <c:ext xmlns:c16="http://schemas.microsoft.com/office/drawing/2014/chart" uri="{C3380CC4-5D6E-409C-BE32-E72D297353CC}">
              <c16:uniqueId val="{00000000-D676-4996-BE9E-6E88BB5FE726}"/>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35</c:v>
                </c:pt>
                <c:pt idx="1">
                  <c:v>38</c:v>
                </c:pt>
                <c:pt idx="2">
                  <c:v>37</c:v>
                </c:pt>
                <c:pt idx="3">
                  <c:v>33</c:v>
                </c:pt>
              </c:numCache>
            </c:numRef>
          </c:val>
          <c:extLst>
            <c:ext xmlns:c16="http://schemas.microsoft.com/office/drawing/2014/chart" uri="{C3380CC4-5D6E-409C-BE32-E72D297353CC}">
              <c16:uniqueId val="{00000001-D676-4996-BE9E-6E88BB5FE726}"/>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24</c:v>
                </c:pt>
                <c:pt idx="1">
                  <c:v>36</c:v>
                </c:pt>
                <c:pt idx="2">
                  <c:v>30</c:v>
                </c:pt>
                <c:pt idx="3">
                  <c:v>30</c:v>
                </c:pt>
                <c:pt idx="4">
                  <c:v>39</c:v>
                </c:pt>
                <c:pt idx="5">
                  <c:v>40</c:v>
                </c:pt>
                <c:pt idx="6">
                  <c:v>48</c:v>
                </c:pt>
                <c:pt idx="7">
                  <c:v>47</c:v>
                </c:pt>
                <c:pt idx="8">
                  <c:v>44</c:v>
                </c:pt>
                <c:pt idx="9">
                  <c:v>41</c:v>
                </c:pt>
                <c:pt idx="10">
                  <c:v>51</c:v>
                </c:pt>
                <c:pt idx="11">
                  <c:v>45</c:v>
                </c:pt>
                <c:pt idx="12">
                  <c:v>34</c:v>
                </c:pt>
                <c:pt idx="13">
                  <c:v>26</c:v>
                </c:pt>
                <c:pt idx="14">
                  <c:v>34</c:v>
                </c:pt>
                <c:pt idx="15">
                  <c:v>35</c:v>
                </c:pt>
                <c:pt idx="16">
                  <c:v>41</c:v>
                </c:pt>
                <c:pt idx="17">
                  <c:v>33</c:v>
                </c:pt>
                <c:pt idx="18">
                  <c:v>40</c:v>
                </c:pt>
                <c:pt idx="19">
                  <c:v>36</c:v>
                </c:pt>
                <c:pt idx="20">
                  <c:v>46</c:v>
                </c:pt>
                <c:pt idx="21">
                  <c:v>38</c:v>
                </c:pt>
                <c:pt idx="22">
                  <c:v>41</c:v>
                </c:pt>
                <c:pt idx="23">
                  <c:v>37</c:v>
                </c:pt>
                <c:pt idx="24">
                  <c:v>34</c:v>
                </c:pt>
                <c:pt idx="25">
                  <c:v>40</c:v>
                </c:pt>
                <c:pt idx="26">
                  <c:v>28</c:v>
                </c:pt>
                <c:pt idx="27">
                  <c:v>47</c:v>
                </c:pt>
                <c:pt idx="28">
                  <c:v>40</c:v>
                </c:pt>
                <c:pt idx="29">
                  <c:v>37</c:v>
                </c:pt>
                <c:pt idx="30">
                  <c:v>43</c:v>
                </c:pt>
                <c:pt idx="31">
                  <c:v>44</c:v>
                </c:pt>
                <c:pt idx="32">
                  <c:v>41</c:v>
                </c:pt>
                <c:pt idx="33">
                  <c:v>38</c:v>
                </c:pt>
                <c:pt idx="34">
                  <c:v>52</c:v>
                </c:pt>
                <c:pt idx="35">
                  <c:v>50</c:v>
                </c:pt>
                <c:pt idx="36">
                  <c:v>42</c:v>
                </c:pt>
                <c:pt idx="37">
                  <c:v>37</c:v>
                </c:pt>
                <c:pt idx="38">
                  <c:v>40</c:v>
                </c:pt>
                <c:pt idx="39">
                  <c:v>46</c:v>
                </c:pt>
                <c:pt idx="40">
                  <c:v>43</c:v>
                </c:pt>
                <c:pt idx="41">
                  <c:v>39</c:v>
                </c:pt>
                <c:pt idx="42">
                  <c:v>35</c:v>
                </c:pt>
                <c:pt idx="43">
                  <c:v>37</c:v>
                </c:pt>
                <c:pt idx="44">
                  <c:v>36</c:v>
                </c:pt>
                <c:pt idx="45">
                  <c:v>32</c:v>
                </c:pt>
                <c:pt idx="46">
                  <c:v>33</c:v>
                </c:pt>
                <c:pt idx="47">
                  <c:v>40</c:v>
                </c:pt>
                <c:pt idx="48">
                  <c:v>34</c:v>
                </c:pt>
                <c:pt idx="49">
                  <c:v>38</c:v>
                </c:pt>
                <c:pt idx="50">
                  <c:v>35</c:v>
                </c:pt>
                <c:pt idx="51">
                  <c:v>33</c:v>
                </c:pt>
              </c:numCache>
            </c:numRef>
          </c:val>
          <c:extLst>
            <c:ext xmlns:c16="http://schemas.microsoft.com/office/drawing/2014/chart" uri="{C3380CC4-5D6E-409C-BE32-E72D297353CC}">
              <c16:uniqueId val="{00000002-D676-4996-BE9E-6E88BB5FE726}"/>
            </c:ext>
          </c:extLst>
        </c:ser>
        <c:dLbls>
          <c:showLegendKey val="0"/>
          <c:showVal val="0"/>
          <c:showCatName val="0"/>
          <c:showSerName val="0"/>
          <c:showPercent val="0"/>
          <c:showBubbleSize val="0"/>
        </c:dLbls>
        <c:axId val="137996544"/>
        <c:axId val="138011392"/>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47</c:v>
                </c:pt>
                <c:pt idx="1">
                  <c:v>31</c:v>
                </c:pt>
                <c:pt idx="2">
                  <c:v>35</c:v>
                </c:pt>
                <c:pt idx="3">
                  <c:v>44</c:v>
                </c:pt>
                <c:pt idx="4">
                  <c:v>54</c:v>
                </c:pt>
                <c:pt idx="5">
                  <c:v>50</c:v>
                </c:pt>
                <c:pt idx="6">
                  <c:v>45</c:v>
                </c:pt>
                <c:pt idx="7">
                  <c:v>69</c:v>
                </c:pt>
                <c:pt idx="8">
                  <c:v>67</c:v>
                </c:pt>
                <c:pt idx="9">
                  <c:v>65</c:v>
                </c:pt>
                <c:pt idx="10">
                  <c:v>57</c:v>
                </c:pt>
                <c:pt idx="11">
                  <c:v>59</c:v>
                </c:pt>
                <c:pt idx="12">
                  <c:v>67</c:v>
                </c:pt>
                <c:pt idx="13">
                  <c:v>58</c:v>
                </c:pt>
                <c:pt idx="14">
                  <c:v>69</c:v>
                </c:pt>
                <c:pt idx="15">
                  <c:v>68</c:v>
                </c:pt>
                <c:pt idx="16">
                  <c:v>46</c:v>
                </c:pt>
                <c:pt idx="17">
                  <c:v>58</c:v>
                </c:pt>
                <c:pt idx="18">
                  <c:v>65</c:v>
                </c:pt>
                <c:pt idx="19">
                  <c:v>57</c:v>
                </c:pt>
              </c:numCache>
            </c:numRef>
          </c:yVal>
          <c:smooth val="0"/>
          <c:extLst>
            <c:ext xmlns:c16="http://schemas.microsoft.com/office/drawing/2014/chart" uri="{C3380CC4-5D6E-409C-BE32-E72D297353CC}">
              <c16:uniqueId val="{00000003-D676-4996-BE9E-6E88BB5FE726}"/>
            </c:ext>
          </c:extLst>
        </c:ser>
        <c:dLbls>
          <c:showLegendKey val="0"/>
          <c:showVal val="0"/>
          <c:showCatName val="0"/>
          <c:showSerName val="0"/>
          <c:showPercent val="0"/>
          <c:showBubbleSize val="0"/>
        </c:dLbls>
        <c:axId val="137996544"/>
        <c:axId val="138011392"/>
      </c:scatterChart>
      <c:catAx>
        <c:axId val="13799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38011392"/>
        <c:crosses val="autoZero"/>
        <c:auto val="1"/>
        <c:lblAlgn val="ctr"/>
        <c:lblOffset val="100"/>
        <c:noMultiLvlLbl val="0"/>
      </c:catAx>
      <c:valAx>
        <c:axId val="138011392"/>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3799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47</c:v>
                </c:pt>
                <c:pt idx="1">
                  <c:v>31</c:v>
                </c:pt>
                <c:pt idx="2">
                  <c:v>35</c:v>
                </c:pt>
                <c:pt idx="3">
                  <c:v>44</c:v>
                </c:pt>
                <c:pt idx="4">
                  <c:v>54</c:v>
                </c:pt>
                <c:pt idx="5">
                  <c:v>50</c:v>
                </c:pt>
                <c:pt idx="6">
                  <c:v>45</c:v>
                </c:pt>
                <c:pt idx="7">
                  <c:v>69</c:v>
                </c:pt>
                <c:pt idx="8">
                  <c:v>67</c:v>
                </c:pt>
                <c:pt idx="9">
                  <c:v>65</c:v>
                </c:pt>
                <c:pt idx="10">
                  <c:v>57</c:v>
                </c:pt>
                <c:pt idx="11">
                  <c:v>59</c:v>
                </c:pt>
                <c:pt idx="12">
                  <c:v>67</c:v>
                </c:pt>
                <c:pt idx="13">
                  <c:v>58</c:v>
                </c:pt>
                <c:pt idx="14">
                  <c:v>69</c:v>
                </c:pt>
                <c:pt idx="15">
                  <c:v>68</c:v>
                </c:pt>
                <c:pt idx="16">
                  <c:v>46</c:v>
                </c:pt>
                <c:pt idx="17">
                  <c:v>58</c:v>
                </c:pt>
                <c:pt idx="18">
                  <c:v>65</c:v>
                </c:pt>
                <c:pt idx="19">
                  <c:v>57</c:v>
                </c:pt>
              </c:numCache>
            </c:numRef>
          </c:val>
          <c:extLst>
            <c:ext xmlns:c16="http://schemas.microsoft.com/office/drawing/2014/chart" uri="{C3380CC4-5D6E-409C-BE32-E72D297353CC}">
              <c16:uniqueId val="{00000000-B63E-428F-A13C-848AF6322662}"/>
            </c:ext>
          </c:extLst>
        </c:ser>
        <c:dLbls>
          <c:showLegendKey val="0"/>
          <c:showVal val="0"/>
          <c:showCatName val="0"/>
          <c:showSerName val="0"/>
          <c:showPercent val="0"/>
          <c:showBubbleSize val="0"/>
        </c:dLbls>
        <c:gapWidth val="5"/>
        <c:axId val="138182656"/>
        <c:axId val="138184576"/>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1-B63E-428F-A13C-848AF6322662}"/>
            </c:ext>
          </c:extLst>
        </c:ser>
        <c:ser>
          <c:idx val="4"/>
          <c:order val="1"/>
          <c:tx>
            <c:strRef>
              <c:f>'Canal endémico'!$A$72</c:f>
              <c:strCache>
                <c:ptCount val="1"/>
                <c:pt idx="0">
                  <c:v>2021</c:v>
                </c:pt>
              </c:strCache>
            </c:strRef>
          </c:tx>
          <c:marker>
            <c:symbol val="none"/>
          </c:marker>
          <c:val>
            <c:numRef>
              <c:f>'Canal endémico'!$B$72:$BA$72</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2-B63E-428F-A13C-848AF6322662}"/>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24</c:v>
                </c:pt>
                <c:pt idx="1">
                  <c:v>43</c:v>
                </c:pt>
                <c:pt idx="2">
                  <c:v>30</c:v>
                </c:pt>
                <c:pt idx="3">
                  <c:v>22</c:v>
                </c:pt>
                <c:pt idx="4">
                  <c:v>39</c:v>
                </c:pt>
                <c:pt idx="5">
                  <c:v>45</c:v>
                </c:pt>
                <c:pt idx="6">
                  <c:v>67</c:v>
                </c:pt>
                <c:pt idx="7">
                  <c:v>50</c:v>
                </c:pt>
                <c:pt idx="8">
                  <c:v>57</c:v>
                </c:pt>
                <c:pt idx="9">
                  <c:v>70</c:v>
                </c:pt>
                <c:pt idx="10">
                  <c:v>53</c:v>
                </c:pt>
                <c:pt idx="11">
                  <c:v>67</c:v>
                </c:pt>
                <c:pt idx="12">
                  <c:v>51</c:v>
                </c:pt>
                <c:pt idx="13">
                  <c:v>53</c:v>
                </c:pt>
                <c:pt idx="14">
                  <c:v>49</c:v>
                </c:pt>
                <c:pt idx="15">
                  <c:v>57</c:v>
                </c:pt>
                <c:pt idx="16">
                  <c:v>44</c:v>
                </c:pt>
                <c:pt idx="17">
                  <c:v>58</c:v>
                </c:pt>
                <c:pt idx="18">
                  <c:v>56</c:v>
                </c:pt>
                <c:pt idx="19">
                  <c:v>57</c:v>
                </c:pt>
                <c:pt idx="20">
                  <c:v>49</c:v>
                </c:pt>
                <c:pt idx="21">
                  <c:v>49</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51</c:v>
                </c:pt>
                <c:pt idx="36">
                  <c:v>57</c:v>
                </c:pt>
                <c:pt idx="37">
                  <c:v>63</c:v>
                </c:pt>
                <c:pt idx="38">
                  <c:v>74</c:v>
                </c:pt>
                <c:pt idx="39">
                  <c:v>58</c:v>
                </c:pt>
                <c:pt idx="40">
                  <c:v>52</c:v>
                </c:pt>
                <c:pt idx="41">
                  <c:v>55</c:v>
                </c:pt>
                <c:pt idx="42">
                  <c:v>52</c:v>
                </c:pt>
                <c:pt idx="43">
                  <c:v>53</c:v>
                </c:pt>
                <c:pt idx="44">
                  <c:v>46</c:v>
                </c:pt>
                <c:pt idx="45">
                  <c:v>53</c:v>
                </c:pt>
                <c:pt idx="46">
                  <c:v>52</c:v>
                </c:pt>
                <c:pt idx="47">
                  <c:v>46</c:v>
                </c:pt>
                <c:pt idx="48">
                  <c:v>38</c:v>
                </c:pt>
                <c:pt idx="49">
                  <c:v>38</c:v>
                </c:pt>
                <c:pt idx="50">
                  <c:v>38</c:v>
                </c:pt>
                <c:pt idx="51">
                  <c:v>54</c:v>
                </c:pt>
              </c:numCache>
            </c:numRef>
          </c:val>
          <c:smooth val="0"/>
          <c:extLst>
            <c:ext xmlns:c16="http://schemas.microsoft.com/office/drawing/2014/chart" uri="{C3380CC4-5D6E-409C-BE32-E72D297353CC}">
              <c16:uniqueId val="{00000003-B63E-428F-A13C-848AF6322662}"/>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13818265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'Edad-CicloVital'!$N$3</c:f>
              <c:strCache>
                <c:ptCount val="1"/>
                <c:pt idx="0">
                  <c:v>% Casos</c:v>
                </c:pt>
              </c:strCache>
            </c:strRef>
          </c:tx>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0.36003600360036003</c:v>
                </c:pt>
                <c:pt idx="1">
                  <c:v>9.0909090909090917</c:v>
                </c:pt>
                <c:pt idx="2">
                  <c:v>26.372637263726372</c:v>
                </c:pt>
                <c:pt idx="3">
                  <c:v>21.872187218721873</c:v>
                </c:pt>
                <c:pt idx="4">
                  <c:v>13.501350135013501</c:v>
                </c:pt>
                <c:pt idx="5">
                  <c:v>9.3609360936093609</c:v>
                </c:pt>
                <c:pt idx="6">
                  <c:v>6.9306930693069315</c:v>
                </c:pt>
                <c:pt idx="7">
                  <c:v>4.5904590459045904</c:v>
                </c:pt>
                <c:pt idx="8">
                  <c:v>1.8901890189018902</c:v>
                </c:pt>
                <c:pt idx="9">
                  <c:v>2.1602160216021602</c:v>
                </c:pt>
                <c:pt idx="10">
                  <c:v>1.9801980198019802</c:v>
                </c:pt>
                <c:pt idx="11">
                  <c:v>0.45004500450045004</c:v>
                </c:pt>
                <c:pt idx="12">
                  <c:v>0.72007200720072007</c:v>
                </c:pt>
                <c:pt idx="13">
                  <c:v>0.72007200720072007</c:v>
                </c:pt>
              </c:numCache>
            </c:numRef>
          </c:val>
          <c:extLst>
            <c:ext xmlns:c16="http://schemas.microsoft.com/office/drawing/2014/chart" uri="{C3380CC4-5D6E-409C-BE32-E72D297353CC}">
              <c16:uniqueId val="{00000000-BA2B-4A75-9594-4A3CB8522D0A}"/>
            </c:ext>
          </c:extLst>
        </c:ser>
        <c:dLbls>
          <c:showLegendKey val="0"/>
          <c:showVal val="0"/>
          <c:showCatName val="0"/>
          <c:showSerName val="0"/>
          <c:showPercent val="0"/>
          <c:showBubbleSize val="0"/>
        </c:dLbls>
        <c:gapWidth val="9"/>
        <c:axId val="70944256"/>
        <c:axId val="70946176"/>
      </c:barChart>
      <c:catAx>
        <c:axId val="70944256"/>
        <c:scaling>
          <c:orientation val="minMax"/>
        </c:scaling>
        <c:delete val="0"/>
        <c:axPos val="b"/>
        <c:title>
          <c:tx>
            <c:rich>
              <a:bodyPr/>
              <a:lstStyle/>
              <a:p>
                <a:pPr>
                  <a:defRPr sz="800"/>
                </a:pPr>
                <a:r>
                  <a:rPr lang="en-US" sz="800"/>
                  <a:t>Grupos de edad</a:t>
                </a:r>
              </a:p>
            </c:rich>
          </c:tx>
          <c:overlay val="0"/>
        </c:title>
        <c:numFmt formatCode="General" sourceLinked="0"/>
        <c:majorTickMark val="out"/>
        <c:minorTickMark val="none"/>
        <c:tickLblPos val="nextTo"/>
        <c:crossAx val="70946176"/>
        <c:crosses val="autoZero"/>
        <c:auto val="1"/>
        <c:lblAlgn val="ctr"/>
        <c:lblOffset val="100"/>
        <c:noMultiLvlLbl val="0"/>
      </c:catAx>
      <c:valAx>
        <c:axId val="70946176"/>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s-CO"/>
          </a:p>
        </c:txPr>
        <c:crossAx val="70944256"/>
        <c:crosses val="autoZero"/>
        <c:crossBetween val="between"/>
      </c:valAx>
      <c:dTable>
        <c:showHorzBorder val="1"/>
        <c:showVertBorder val="1"/>
        <c:showOutline val="1"/>
        <c:showKeys val="1"/>
        <c:txPr>
          <a:bodyPr/>
          <a:lstStyle/>
          <a:p>
            <a:pPr rtl="0">
              <a:defRPr sz="700"/>
            </a:pPr>
            <a:endParaRPr lang="es-CO"/>
          </a:p>
        </c:txPr>
      </c:dTable>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FactoresASOCIADOS!$E$2</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FactoresASOCIADOS!$A$3:$A$12</c:f>
              <c:strCache>
                <c:ptCount val="10"/>
                <c:pt idx="0">
                  <c:v>Suicidio familiar amigo</c:v>
                </c:pt>
                <c:pt idx="1">
                  <c:v>Problema legal</c:v>
                </c:pt>
                <c:pt idx="2">
                  <c:v>Problema laboral</c:v>
                </c:pt>
                <c:pt idx="3">
                  <c:v>Maltrato físico, psicológico o sexual</c:v>
                </c:pt>
                <c:pt idx="4">
                  <c:v>Muerte de familiar</c:v>
                </c:pt>
                <c:pt idx="5">
                  <c:v>Problema escolar/ educación</c:v>
                </c:pt>
                <c:pt idx="6">
                  <c:v>Problemas económicos</c:v>
                </c:pt>
                <c:pt idx="7">
                  <c:v>Enfermedad crónica dolorosa o discapacitante</c:v>
                </c:pt>
                <c:pt idx="8">
                  <c:v>Conflictos con pareja o expareja</c:v>
                </c:pt>
                <c:pt idx="9">
                  <c:v>Problemas familiares</c:v>
                </c:pt>
              </c:strCache>
            </c:strRef>
          </c:cat>
          <c:val>
            <c:numRef>
              <c:f>FactoresASOCIADOS!$E$3:$E$12</c:f>
              <c:numCache>
                <c:formatCode>0.0</c:formatCode>
                <c:ptCount val="10"/>
                <c:pt idx="0">
                  <c:v>0.89358245329000818</c:v>
                </c:pt>
                <c:pt idx="1">
                  <c:v>1.7871649065800164</c:v>
                </c:pt>
                <c:pt idx="2">
                  <c:v>3.899268887083672</c:v>
                </c:pt>
                <c:pt idx="3">
                  <c:v>4.3054427294882212</c:v>
                </c:pt>
                <c:pt idx="4">
                  <c:v>4.9553208773354989</c:v>
                </c:pt>
                <c:pt idx="5">
                  <c:v>6.498781478472786</c:v>
                </c:pt>
                <c:pt idx="6">
                  <c:v>8.2047116165718936</c:v>
                </c:pt>
                <c:pt idx="7">
                  <c:v>7.7173030056864338</c:v>
                </c:pt>
                <c:pt idx="8">
                  <c:v>26.726238830219334</c:v>
                </c:pt>
                <c:pt idx="9">
                  <c:v>35.012185215272133</c:v>
                </c:pt>
              </c:numCache>
            </c:numRef>
          </c:val>
          <c:extLst>
            <c:ext xmlns:c16="http://schemas.microsoft.com/office/drawing/2014/chart" uri="{C3380CC4-5D6E-409C-BE32-E72D297353CC}">
              <c16:uniqueId val="{00000000-3D8A-4ABB-A949-453D471CDBD0}"/>
            </c:ext>
          </c:extLst>
        </c:ser>
        <c:dLbls>
          <c:dLblPos val="outEnd"/>
          <c:showLegendKey val="0"/>
          <c:showVal val="1"/>
          <c:showCatName val="0"/>
          <c:showSerName val="0"/>
          <c:showPercent val="0"/>
          <c:showBubbleSize val="0"/>
        </c:dLbls>
        <c:gapWidth val="150"/>
        <c:axId val="80405632"/>
        <c:axId val="80408960"/>
      </c:barChart>
      <c:catAx>
        <c:axId val="80405632"/>
        <c:scaling>
          <c:orientation val="minMax"/>
        </c:scaling>
        <c:delete val="0"/>
        <c:axPos val="l"/>
        <c:numFmt formatCode="General" sourceLinked="0"/>
        <c:majorTickMark val="none"/>
        <c:minorTickMark val="none"/>
        <c:tickLblPos val="nextTo"/>
        <c:txPr>
          <a:bodyPr/>
          <a:lstStyle/>
          <a:p>
            <a:pPr>
              <a:defRPr sz="700"/>
            </a:pPr>
            <a:endParaRPr lang="es-CO"/>
          </a:p>
        </c:txPr>
        <c:crossAx val="80408960"/>
        <c:crosses val="autoZero"/>
        <c:auto val="1"/>
        <c:lblAlgn val="ctr"/>
        <c:lblOffset val="100"/>
        <c:noMultiLvlLbl val="0"/>
      </c:catAx>
      <c:valAx>
        <c:axId val="80408960"/>
        <c:scaling>
          <c:orientation val="minMax"/>
        </c:scaling>
        <c:delete val="0"/>
        <c:axPos val="b"/>
        <c:title>
          <c:tx>
            <c:rich>
              <a:bodyPr/>
              <a:lstStyle/>
              <a:p>
                <a:pPr>
                  <a:defRPr sz="800"/>
                </a:pPr>
                <a:r>
                  <a:rPr lang="es-CO" sz="800"/>
                  <a:t>Porcentaje</a:t>
                </a:r>
              </a:p>
            </c:rich>
          </c:tx>
          <c:overlay val="0"/>
        </c:title>
        <c:numFmt formatCode="0.0" sourceLinked="1"/>
        <c:majorTickMark val="none"/>
        <c:minorTickMark val="none"/>
        <c:tickLblPos val="nextTo"/>
        <c:txPr>
          <a:bodyPr/>
          <a:lstStyle/>
          <a:p>
            <a:pPr>
              <a:defRPr sz="800"/>
            </a:pPr>
            <a:endParaRPr lang="es-CO"/>
          </a:p>
        </c:txPr>
        <c:crossAx val="80405632"/>
        <c:crosses val="autoZero"/>
        <c:crossBetween val="between"/>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FactoresRiesgo!$E$3</c:f>
              <c:strCache>
                <c:ptCount val="1"/>
                <c:pt idx="0">
                  <c:v>%</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violación abuso</c:v>
                </c:pt>
                <c:pt idx="1">
                  <c:v>Antecedente familiar</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2.4704618689581093</c:v>
                </c:pt>
                <c:pt idx="1">
                  <c:v>2.9538131041890443</c:v>
                </c:pt>
                <c:pt idx="2">
                  <c:v>4.4575725026852844</c:v>
                </c:pt>
                <c:pt idx="3">
                  <c:v>11.385606874328678</c:v>
                </c:pt>
                <c:pt idx="4">
                  <c:v>13.426423200859292</c:v>
                </c:pt>
                <c:pt idx="5">
                  <c:v>27.497314715359828</c:v>
                </c:pt>
                <c:pt idx="6">
                  <c:v>37.808807733619766</c:v>
                </c:pt>
              </c:numCache>
            </c:numRef>
          </c:val>
          <c:extLst>
            <c:ext xmlns:c16="http://schemas.microsoft.com/office/drawing/2014/chart" uri="{C3380CC4-5D6E-409C-BE32-E72D297353CC}">
              <c16:uniqueId val="{00000000-A9D4-43E7-8302-05DC4371301C}"/>
            </c:ext>
          </c:extLst>
        </c:ser>
        <c:dLbls>
          <c:dLblPos val="outEnd"/>
          <c:showLegendKey val="0"/>
          <c:showVal val="1"/>
          <c:showCatName val="0"/>
          <c:showSerName val="0"/>
          <c:showPercent val="0"/>
          <c:showBubbleSize val="0"/>
        </c:dLbls>
        <c:gapWidth val="150"/>
        <c:axId val="80820480"/>
        <c:axId val="80827904"/>
      </c:barChart>
      <c:catAx>
        <c:axId val="80820480"/>
        <c:scaling>
          <c:orientation val="minMax"/>
        </c:scaling>
        <c:delete val="0"/>
        <c:axPos val="l"/>
        <c:title>
          <c:tx>
            <c:rich>
              <a:bodyPr/>
              <a:lstStyle/>
              <a:p>
                <a:pPr>
                  <a:defRPr sz="800"/>
                </a:pPr>
                <a:r>
                  <a:rPr lang="en-US" sz="800"/>
                  <a:t>Factores de riesgo</a:t>
                </a:r>
              </a:p>
            </c:rich>
          </c:tx>
          <c:overlay val="0"/>
        </c:title>
        <c:numFmt formatCode="General" sourceLinked="0"/>
        <c:majorTickMark val="out"/>
        <c:minorTickMark val="none"/>
        <c:tickLblPos val="nextTo"/>
        <c:txPr>
          <a:bodyPr/>
          <a:lstStyle/>
          <a:p>
            <a:pPr>
              <a:defRPr sz="700"/>
            </a:pPr>
            <a:endParaRPr lang="es-CO"/>
          </a:p>
        </c:txPr>
        <c:crossAx val="80827904"/>
        <c:crosses val="autoZero"/>
        <c:auto val="1"/>
        <c:lblAlgn val="ctr"/>
        <c:lblOffset val="100"/>
        <c:noMultiLvlLbl val="0"/>
      </c:catAx>
      <c:valAx>
        <c:axId val="80827904"/>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txPr>
          <a:bodyPr/>
          <a:lstStyle/>
          <a:p>
            <a:pPr>
              <a:defRPr sz="900"/>
            </a:pPr>
            <a:endParaRPr lang="es-CO"/>
          </a:p>
        </c:txPr>
        <c:crossAx val="80820480"/>
        <c:crosses val="autoZero"/>
        <c:crossBetween val="between"/>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28</c:v>
                </c:pt>
                <c:pt idx="1">
                  <c:v>32</c:v>
                </c:pt>
                <c:pt idx="2">
                  <c:v>36</c:v>
                </c:pt>
                <c:pt idx="3">
                  <c:v>33</c:v>
                </c:pt>
                <c:pt idx="4">
                  <c:v>38</c:v>
                </c:pt>
                <c:pt idx="5">
                  <c:v>45</c:v>
                </c:pt>
                <c:pt idx="6">
                  <c:v>45</c:v>
                </c:pt>
                <c:pt idx="7">
                  <c:v>40</c:v>
                </c:pt>
                <c:pt idx="8">
                  <c:v>36</c:v>
                </c:pt>
                <c:pt idx="9">
                  <c:v>42</c:v>
                </c:pt>
                <c:pt idx="10">
                  <c:v>35</c:v>
                </c:pt>
                <c:pt idx="11">
                  <c:v>41</c:v>
                </c:pt>
                <c:pt idx="12">
                  <c:v>28</c:v>
                </c:pt>
                <c:pt idx="13">
                  <c:v>36</c:v>
                </c:pt>
                <c:pt idx="14">
                  <c:v>39</c:v>
                </c:pt>
                <c:pt idx="15">
                  <c:v>36</c:v>
                </c:pt>
                <c:pt idx="16">
                  <c:v>36</c:v>
                </c:pt>
                <c:pt idx="17">
                  <c:v>34</c:v>
                </c:pt>
                <c:pt idx="18">
                  <c:v>32</c:v>
                </c:pt>
                <c:pt idx="19">
                  <c:v>34</c:v>
                </c:pt>
                <c:pt idx="20">
                  <c:v>38</c:v>
                </c:pt>
                <c:pt idx="21">
                  <c:v>35</c:v>
                </c:pt>
                <c:pt idx="22">
                  <c:v>40</c:v>
                </c:pt>
                <c:pt idx="23">
                  <c:v>36</c:v>
                </c:pt>
                <c:pt idx="24">
                  <c:v>33</c:v>
                </c:pt>
                <c:pt idx="25">
                  <c:v>39</c:v>
                </c:pt>
                <c:pt idx="26">
                  <c:v>32</c:v>
                </c:pt>
                <c:pt idx="27">
                  <c:v>44</c:v>
                </c:pt>
                <c:pt idx="28">
                  <c:v>37</c:v>
                </c:pt>
                <c:pt idx="29">
                  <c:v>47</c:v>
                </c:pt>
                <c:pt idx="30">
                  <c:v>41</c:v>
                </c:pt>
                <c:pt idx="31">
                  <c:v>35</c:v>
                </c:pt>
                <c:pt idx="32">
                  <c:v>40</c:v>
                </c:pt>
                <c:pt idx="33">
                  <c:v>38</c:v>
                </c:pt>
                <c:pt idx="34">
                  <c:v>42</c:v>
                </c:pt>
                <c:pt idx="35">
                  <c:v>39</c:v>
                </c:pt>
                <c:pt idx="36">
                  <c:v>35</c:v>
                </c:pt>
                <c:pt idx="37">
                  <c:v>41</c:v>
                </c:pt>
                <c:pt idx="38">
                  <c:v>44</c:v>
                </c:pt>
                <c:pt idx="39">
                  <c:v>44</c:v>
                </c:pt>
                <c:pt idx="40">
                  <c:v>35</c:v>
                </c:pt>
                <c:pt idx="41">
                  <c:v>37</c:v>
                </c:pt>
                <c:pt idx="42">
                  <c:v>44</c:v>
                </c:pt>
                <c:pt idx="43">
                  <c:v>35</c:v>
                </c:pt>
                <c:pt idx="44">
                  <c:v>35</c:v>
                </c:pt>
                <c:pt idx="45">
                  <c:v>27</c:v>
                </c:pt>
                <c:pt idx="46">
                  <c:v>36</c:v>
                </c:pt>
                <c:pt idx="47">
                  <c:v>30</c:v>
                </c:pt>
                <c:pt idx="48">
                  <c:v>37</c:v>
                </c:pt>
                <c:pt idx="49">
                  <c:v>38</c:v>
                </c:pt>
                <c:pt idx="50">
                  <c:v>37</c:v>
                </c:pt>
                <c:pt idx="51">
                  <c:v>33</c:v>
                </c:pt>
              </c:numCache>
            </c:numRef>
          </c:val>
          <c:extLst>
            <c:ext xmlns:c16="http://schemas.microsoft.com/office/drawing/2014/chart" uri="{C3380CC4-5D6E-409C-BE32-E72D297353CC}">
              <c16:uniqueId val="{00000000-6D7A-4FB2-A559-709FD550AFFC}"/>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25</c:v>
                </c:pt>
                <c:pt idx="1">
                  <c:v>25</c:v>
                </c:pt>
                <c:pt idx="2">
                  <c:v>30</c:v>
                </c:pt>
                <c:pt idx="3">
                  <c:v>32</c:v>
                </c:pt>
                <c:pt idx="4">
                  <c:v>33</c:v>
                </c:pt>
                <c:pt idx="5">
                  <c:v>43</c:v>
                </c:pt>
                <c:pt idx="6">
                  <c:v>38</c:v>
                </c:pt>
                <c:pt idx="7">
                  <c:v>35</c:v>
                </c:pt>
                <c:pt idx="8">
                  <c:v>32</c:v>
                </c:pt>
                <c:pt idx="9">
                  <c:v>40</c:v>
                </c:pt>
                <c:pt idx="10">
                  <c:v>31</c:v>
                </c:pt>
                <c:pt idx="11">
                  <c:v>33</c:v>
                </c:pt>
                <c:pt idx="12">
                  <c:v>22</c:v>
                </c:pt>
                <c:pt idx="13">
                  <c:v>32</c:v>
                </c:pt>
                <c:pt idx="14">
                  <c:v>37</c:v>
                </c:pt>
                <c:pt idx="15">
                  <c:v>33</c:v>
                </c:pt>
                <c:pt idx="16">
                  <c:v>33</c:v>
                </c:pt>
                <c:pt idx="17">
                  <c:v>25</c:v>
                </c:pt>
                <c:pt idx="18">
                  <c:v>30</c:v>
                </c:pt>
                <c:pt idx="19">
                  <c:v>25</c:v>
                </c:pt>
                <c:pt idx="20">
                  <c:v>35</c:v>
                </c:pt>
                <c:pt idx="21">
                  <c:v>27</c:v>
                </c:pt>
                <c:pt idx="22">
                  <c:v>36</c:v>
                </c:pt>
                <c:pt idx="23">
                  <c:v>29</c:v>
                </c:pt>
                <c:pt idx="24">
                  <c:v>32</c:v>
                </c:pt>
                <c:pt idx="25">
                  <c:v>33</c:v>
                </c:pt>
                <c:pt idx="26">
                  <c:v>29</c:v>
                </c:pt>
                <c:pt idx="27">
                  <c:v>34</c:v>
                </c:pt>
                <c:pt idx="28">
                  <c:v>34</c:v>
                </c:pt>
                <c:pt idx="29">
                  <c:v>46</c:v>
                </c:pt>
                <c:pt idx="30">
                  <c:v>39</c:v>
                </c:pt>
                <c:pt idx="31">
                  <c:v>30</c:v>
                </c:pt>
                <c:pt idx="32">
                  <c:v>37</c:v>
                </c:pt>
                <c:pt idx="33">
                  <c:v>36</c:v>
                </c:pt>
                <c:pt idx="34">
                  <c:v>36</c:v>
                </c:pt>
                <c:pt idx="35">
                  <c:v>37</c:v>
                </c:pt>
                <c:pt idx="36">
                  <c:v>35</c:v>
                </c:pt>
                <c:pt idx="37">
                  <c:v>38</c:v>
                </c:pt>
                <c:pt idx="38">
                  <c:v>38</c:v>
                </c:pt>
                <c:pt idx="39">
                  <c:v>44</c:v>
                </c:pt>
                <c:pt idx="40">
                  <c:v>34</c:v>
                </c:pt>
                <c:pt idx="41">
                  <c:v>34</c:v>
                </c:pt>
                <c:pt idx="42">
                  <c:v>32</c:v>
                </c:pt>
                <c:pt idx="43">
                  <c:v>27</c:v>
                </c:pt>
                <c:pt idx="44">
                  <c:v>18</c:v>
                </c:pt>
                <c:pt idx="45">
                  <c:v>25</c:v>
                </c:pt>
                <c:pt idx="46">
                  <c:v>35</c:v>
                </c:pt>
                <c:pt idx="47">
                  <c:v>28</c:v>
                </c:pt>
                <c:pt idx="48">
                  <c:v>29</c:v>
                </c:pt>
                <c:pt idx="49">
                  <c:v>33</c:v>
                </c:pt>
                <c:pt idx="50">
                  <c:v>32</c:v>
                </c:pt>
                <c:pt idx="51">
                  <c:v>26</c:v>
                </c:pt>
              </c:numCache>
            </c:numRef>
          </c:val>
          <c:extLst>
            <c:ext xmlns:c16="http://schemas.microsoft.com/office/drawing/2014/chart" uri="{C3380CC4-5D6E-409C-BE32-E72D297353CC}">
              <c16:uniqueId val="{00000001-6D7A-4FB2-A559-709FD550AFFC}"/>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20</c:v>
                </c:pt>
                <c:pt idx="1">
                  <c:v>23</c:v>
                </c:pt>
                <c:pt idx="2">
                  <c:v>30</c:v>
                </c:pt>
                <c:pt idx="3">
                  <c:v>29</c:v>
                </c:pt>
                <c:pt idx="4">
                  <c:v>32</c:v>
                </c:pt>
                <c:pt idx="5">
                  <c:v>39</c:v>
                </c:pt>
                <c:pt idx="6">
                  <c:v>34</c:v>
                </c:pt>
                <c:pt idx="7">
                  <c:v>33</c:v>
                </c:pt>
                <c:pt idx="8">
                  <c:v>30</c:v>
                </c:pt>
                <c:pt idx="9">
                  <c:v>31</c:v>
                </c:pt>
                <c:pt idx="10">
                  <c:v>31</c:v>
                </c:pt>
                <c:pt idx="11">
                  <c:v>19</c:v>
                </c:pt>
                <c:pt idx="12">
                  <c:v>20</c:v>
                </c:pt>
                <c:pt idx="13">
                  <c:v>29</c:v>
                </c:pt>
                <c:pt idx="14">
                  <c:v>21</c:v>
                </c:pt>
                <c:pt idx="15">
                  <c:v>19</c:v>
                </c:pt>
                <c:pt idx="16">
                  <c:v>25</c:v>
                </c:pt>
                <c:pt idx="17">
                  <c:v>24</c:v>
                </c:pt>
                <c:pt idx="18">
                  <c:v>23</c:v>
                </c:pt>
                <c:pt idx="19">
                  <c:v>22</c:v>
                </c:pt>
                <c:pt idx="20">
                  <c:v>31</c:v>
                </c:pt>
                <c:pt idx="21">
                  <c:v>26</c:v>
                </c:pt>
                <c:pt idx="22">
                  <c:v>28</c:v>
                </c:pt>
                <c:pt idx="23">
                  <c:v>27</c:v>
                </c:pt>
                <c:pt idx="24">
                  <c:v>26</c:v>
                </c:pt>
                <c:pt idx="25">
                  <c:v>29</c:v>
                </c:pt>
                <c:pt idx="26">
                  <c:v>28</c:v>
                </c:pt>
                <c:pt idx="27">
                  <c:v>33</c:v>
                </c:pt>
                <c:pt idx="28">
                  <c:v>28</c:v>
                </c:pt>
                <c:pt idx="29">
                  <c:v>41</c:v>
                </c:pt>
                <c:pt idx="30">
                  <c:v>33</c:v>
                </c:pt>
                <c:pt idx="31">
                  <c:v>30</c:v>
                </c:pt>
                <c:pt idx="32">
                  <c:v>29</c:v>
                </c:pt>
                <c:pt idx="33">
                  <c:v>31</c:v>
                </c:pt>
                <c:pt idx="34">
                  <c:v>34</c:v>
                </c:pt>
                <c:pt idx="35">
                  <c:v>36</c:v>
                </c:pt>
                <c:pt idx="36">
                  <c:v>34</c:v>
                </c:pt>
                <c:pt idx="37">
                  <c:v>38</c:v>
                </c:pt>
                <c:pt idx="38">
                  <c:v>37</c:v>
                </c:pt>
                <c:pt idx="39">
                  <c:v>39</c:v>
                </c:pt>
                <c:pt idx="40">
                  <c:v>29</c:v>
                </c:pt>
                <c:pt idx="41">
                  <c:v>28</c:v>
                </c:pt>
                <c:pt idx="42">
                  <c:v>26</c:v>
                </c:pt>
                <c:pt idx="43">
                  <c:v>27</c:v>
                </c:pt>
                <c:pt idx="44">
                  <c:v>18</c:v>
                </c:pt>
                <c:pt idx="45">
                  <c:v>22</c:v>
                </c:pt>
                <c:pt idx="46">
                  <c:v>31</c:v>
                </c:pt>
                <c:pt idx="47">
                  <c:v>23</c:v>
                </c:pt>
                <c:pt idx="48">
                  <c:v>29</c:v>
                </c:pt>
                <c:pt idx="49">
                  <c:v>30</c:v>
                </c:pt>
                <c:pt idx="50">
                  <c:v>31</c:v>
                </c:pt>
                <c:pt idx="51">
                  <c:v>25</c:v>
                </c:pt>
              </c:numCache>
            </c:numRef>
          </c:val>
          <c:extLst>
            <c:ext xmlns:c16="http://schemas.microsoft.com/office/drawing/2014/chart" uri="{C3380CC4-5D6E-409C-BE32-E72D297353CC}">
              <c16:uniqueId val="{00000002-6D7A-4FB2-A559-709FD550AFFC}"/>
            </c:ext>
          </c:extLst>
        </c:ser>
        <c:dLbls>
          <c:showLegendKey val="0"/>
          <c:showVal val="0"/>
          <c:showCatName val="0"/>
          <c:showSerName val="0"/>
          <c:showPercent val="0"/>
          <c:showBubbleSize val="0"/>
        </c:dLbls>
        <c:axId val="89436544"/>
        <c:axId val="89438848"/>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25</c:v>
                </c:pt>
                <c:pt idx="1">
                  <c:v>14</c:v>
                </c:pt>
                <c:pt idx="2">
                  <c:v>30</c:v>
                </c:pt>
                <c:pt idx="3">
                  <c:v>35</c:v>
                </c:pt>
                <c:pt idx="4">
                  <c:v>27</c:v>
                </c:pt>
                <c:pt idx="5">
                  <c:v>46</c:v>
                </c:pt>
                <c:pt idx="6">
                  <c:v>29</c:v>
                </c:pt>
                <c:pt idx="7">
                  <c:v>37</c:v>
                </c:pt>
                <c:pt idx="8">
                  <c:v>32</c:v>
                </c:pt>
                <c:pt idx="9">
                  <c:v>37</c:v>
                </c:pt>
                <c:pt idx="10">
                  <c:v>36</c:v>
                </c:pt>
                <c:pt idx="11">
                  <c:v>29</c:v>
                </c:pt>
                <c:pt idx="12">
                  <c:v>29</c:v>
                </c:pt>
                <c:pt idx="13">
                  <c:v>20</c:v>
                </c:pt>
                <c:pt idx="14">
                  <c:v>32</c:v>
                </c:pt>
                <c:pt idx="15">
                  <c:v>44</c:v>
                </c:pt>
                <c:pt idx="16">
                  <c:v>30</c:v>
                </c:pt>
                <c:pt idx="17">
                  <c:v>24</c:v>
                </c:pt>
                <c:pt idx="18">
                  <c:v>44</c:v>
                </c:pt>
                <c:pt idx="19">
                  <c:v>28</c:v>
                </c:pt>
              </c:numCache>
            </c:numRef>
          </c:yVal>
          <c:smooth val="0"/>
          <c:extLst>
            <c:ext xmlns:c16="http://schemas.microsoft.com/office/drawing/2014/chart" uri="{C3380CC4-5D6E-409C-BE32-E72D297353CC}">
              <c16:uniqueId val="{00000003-6D7A-4FB2-A559-709FD550AFFC}"/>
            </c:ext>
          </c:extLst>
        </c:ser>
        <c:dLbls>
          <c:showLegendKey val="0"/>
          <c:showVal val="0"/>
          <c:showCatName val="0"/>
          <c:showSerName val="0"/>
          <c:showPercent val="0"/>
          <c:showBubbleSize val="0"/>
        </c:dLbls>
        <c:axId val="89436544"/>
        <c:axId val="89438848"/>
      </c:scatterChart>
      <c:catAx>
        <c:axId val="8943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438848"/>
        <c:crosses val="autoZero"/>
        <c:auto val="1"/>
        <c:lblAlgn val="ctr"/>
        <c:lblOffset val="100"/>
        <c:noMultiLvlLbl val="0"/>
      </c:catAx>
      <c:valAx>
        <c:axId val="8943884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43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25</c:v>
                </c:pt>
                <c:pt idx="1">
                  <c:v>14</c:v>
                </c:pt>
                <c:pt idx="2">
                  <c:v>30</c:v>
                </c:pt>
                <c:pt idx="3">
                  <c:v>35</c:v>
                </c:pt>
                <c:pt idx="4">
                  <c:v>27</c:v>
                </c:pt>
                <c:pt idx="5">
                  <c:v>46</c:v>
                </c:pt>
                <c:pt idx="6">
                  <c:v>29</c:v>
                </c:pt>
                <c:pt idx="7">
                  <c:v>37</c:v>
                </c:pt>
                <c:pt idx="8">
                  <c:v>32</c:v>
                </c:pt>
                <c:pt idx="9">
                  <c:v>37</c:v>
                </c:pt>
                <c:pt idx="10">
                  <c:v>36</c:v>
                </c:pt>
                <c:pt idx="11">
                  <c:v>29</c:v>
                </c:pt>
                <c:pt idx="12">
                  <c:v>29</c:v>
                </c:pt>
                <c:pt idx="13">
                  <c:v>20</c:v>
                </c:pt>
                <c:pt idx="14">
                  <c:v>32</c:v>
                </c:pt>
                <c:pt idx="15">
                  <c:v>44</c:v>
                </c:pt>
                <c:pt idx="16">
                  <c:v>30</c:v>
                </c:pt>
                <c:pt idx="17">
                  <c:v>24</c:v>
                </c:pt>
                <c:pt idx="18">
                  <c:v>44</c:v>
                </c:pt>
                <c:pt idx="19">
                  <c:v>28</c:v>
                </c:pt>
              </c:numCache>
            </c:numRef>
          </c:val>
          <c:extLst>
            <c:ext xmlns:c16="http://schemas.microsoft.com/office/drawing/2014/chart" uri="{C3380CC4-5D6E-409C-BE32-E72D297353CC}">
              <c16:uniqueId val="{00000000-FC06-44D5-AD92-793955B02A10}"/>
            </c:ext>
          </c:extLst>
        </c:ser>
        <c:dLbls>
          <c:showLegendKey val="0"/>
          <c:showVal val="0"/>
          <c:showCatName val="0"/>
          <c:showSerName val="0"/>
          <c:showPercent val="0"/>
          <c:showBubbleSize val="0"/>
        </c:dLbls>
        <c:gapWidth val="5"/>
        <c:axId val="89495040"/>
        <c:axId val="89496960"/>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1-FC06-44D5-AD92-793955B02A10}"/>
            </c:ext>
          </c:extLst>
        </c:ser>
        <c:ser>
          <c:idx val="1"/>
          <c:order val="1"/>
          <c:tx>
            <c:strRef>
              <c:f>'Canal endémico'!$A$72</c:f>
              <c:strCache>
                <c:ptCount val="1"/>
                <c:pt idx="0">
                  <c:v>2021</c:v>
                </c:pt>
              </c:strCache>
            </c:strRef>
          </c:tx>
          <c:marker>
            <c:symbol val="none"/>
          </c:marker>
          <c:val>
            <c:numRef>
              <c:f>'Canal endémico'!$B$72:$BA$72</c:f>
              <c:numCache>
                <c:formatCode>General</c:formatCode>
                <c:ptCount val="52"/>
                <c:pt idx="0">
                  <c:v>20</c:v>
                </c:pt>
                <c:pt idx="1">
                  <c:v>19</c:v>
                </c:pt>
                <c:pt idx="2">
                  <c:v>26</c:v>
                </c:pt>
                <c:pt idx="3">
                  <c:v>29</c:v>
                </c:pt>
                <c:pt idx="4">
                  <c:v>26</c:v>
                </c:pt>
                <c:pt idx="5">
                  <c:v>43</c:v>
                </c:pt>
                <c:pt idx="6">
                  <c:v>45</c:v>
                </c:pt>
                <c:pt idx="7">
                  <c:v>33</c:v>
                </c:pt>
                <c:pt idx="8">
                  <c:v>32</c:v>
                </c:pt>
                <c:pt idx="9">
                  <c:v>44</c:v>
                </c:pt>
                <c:pt idx="10">
                  <c:v>35</c:v>
                </c:pt>
                <c:pt idx="11">
                  <c:v>50</c:v>
                </c:pt>
                <c:pt idx="12">
                  <c:v>20</c:v>
                </c:pt>
                <c:pt idx="13">
                  <c:v>32</c:v>
                </c:pt>
                <c:pt idx="14">
                  <c:v>37</c:v>
                </c:pt>
                <c:pt idx="15">
                  <c:v>38</c:v>
                </c:pt>
                <c:pt idx="16">
                  <c:v>36</c:v>
                </c:pt>
                <c:pt idx="17">
                  <c:v>38</c:v>
                </c:pt>
                <c:pt idx="18">
                  <c:v>32</c:v>
                </c:pt>
                <c:pt idx="19">
                  <c:v>43</c:v>
                </c:pt>
                <c:pt idx="20">
                  <c:v>45</c:v>
                </c:pt>
                <c:pt idx="21">
                  <c:v>27</c:v>
                </c:pt>
                <c:pt idx="22">
                  <c:v>40</c:v>
                </c:pt>
                <c:pt idx="23">
                  <c:v>29</c:v>
                </c:pt>
                <c:pt idx="24">
                  <c:v>33</c:v>
                </c:pt>
                <c:pt idx="25">
                  <c:v>40</c:v>
                </c:pt>
                <c:pt idx="26">
                  <c:v>32</c:v>
                </c:pt>
                <c:pt idx="27">
                  <c:v>46</c:v>
                </c:pt>
                <c:pt idx="28">
                  <c:v>28</c:v>
                </c:pt>
                <c:pt idx="29">
                  <c:v>46</c:v>
                </c:pt>
                <c:pt idx="30">
                  <c:v>33</c:v>
                </c:pt>
                <c:pt idx="31">
                  <c:v>45</c:v>
                </c:pt>
                <c:pt idx="32">
                  <c:v>37</c:v>
                </c:pt>
                <c:pt idx="33">
                  <c:v>36</c:v>
                </c:pt>
                <c:pt idx="34">
                  <c:v>42</c:v>
                </c:pt>
                <c:pt idx="35">
                  <c:v>50</c:v>
                </c:pt>
                <c:pt idx="36">
                  <c:v>26</c:v>
                </c:pt>
                <c:pt idx="37">
                  <c:v>38</c:v>
                </c:pt>
                <c:pt idx="38">
                  <c:v>54</c:v>
                </c:pt>
                <c:pt idx="39">
                  <c:v>44</c:v>
                </c:pt>
                <c:pt idx="40">
                  <c:v>52</c:v>
                </c:pt>
                <c:pt idx="41">
                  <c:v>37</c:v>
                </c:pt>
                <c:pt idx="42">
                  <c:v>50</c:v>
                </c:pt>
                <c:pt idx="43">
                  <c:v>35</c:v>
                </c:pt>
                <c:pt idx="44">
                  <c:v>35</c:v>
                </c:pt>
                <c:pt idx="45">
                  <c:v>27</c:v>
                </c:pt>
                <c:pt idx="46">
                  <c:v>37</c:v>
                </c:pt>
                <c:pt idx="47">
                  <c:v>28</c:v>
                </c:pt>
                <c:pt idx="48">
                  <c:v>29</c:v>
                </c:pt>
                <c:pt idx="49">
                  <c:v>33</c:v>
                </c:pt>
                <c:pt idx="50">
                  <c:v>32</c:v>
                </c:pt>
                <c:pt idx="51">
                  <c:v>26</c:v>
                </c:pt>
              </c:numCache>
            </c:numRef>
          </c:val>
          <c:smooth val="0"/>
          <c:extLst>
            <c:ext xmlns:c16="http://schemas.microsoft.com/office/drawing/2014/chart" uri="{C3380CC4-5D6E-409C-BE32-E72D297353CC}">
              <c16:uniqueId val="{00000002-FC06-44D5-AD92-793955B02A10}"/>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20</c:v>
                </c:pt>
                <c:pt idx="1">
                  <c:v>23</c:v>
                </c:pt>
                <c:pt idx="2">
                  <c:v>30</c:v>
                </c:pt>
                <c:pt idx="3">
                  <c:v>33</c:v>
                </c:pt>
                <c:pt idx="4">
                  <c:v>33</c:v>
                </c:pt>
                <c:pt idx="5">
                  <c:v>45</c:v>
                </c:pt>
                <c:pt idx="6">
                  <c:v>38</c:v>
                </c:pt>
                <c:pt idx="7">
                  <c:v>40</c:v>
                </c:pt>
                <c:pt idx="8">
                  <c:v>36</c:v>
                </c:pt>
                <c:pt idx="9">
                  <c:v>42</c:v>
                </c:pt>
                <c:pt idx="10">
                  <c:v>36</c:v>
                </c:pt>
                <c:pt idx="11">
                  <c:v>19</c:v>
                </c:pt>
                <c:pt idx="12">
                  <c:v>41</c:v>
                </c:pt>
                <c:pt idx="13">
                  <c:v>50</c:v>
                </c:pt>
                <c:pt idx="14">
                  <c:v>21</c:v>
                </c:pt>
                <c:pt idx="15">
                  <c:v>36</c:v>
                </c:pt>
                <c:pt idx="16">
                  <c:v>37</c:v>
                </c:pt>
                <c:pt idx="17">
                  <c:v>25</c:v>
                </c:pt>
                <c:pt idx="18">
                  <c:v>30</c:v>
                </c:pt>
                <c:pt idx="19">
                  <c:v>34</c:v>
                </c:pt>
                <c:pt idx="20">
                  <c:v>31</c:v>
                </c:pt>
                <c:pt idx="21">
                  <c:v>26</c:v>
                </c:pt>
                <c:pt idx="22">
                  <c:v>44</c:v>
                </c:pt>
                <c:pt idx="23">
                  <c:v>36</c:v>
                </c:pt>
                <c:pt idx="24">
                  <c:v>26</c:v>
                </c:pt>
                <c:pt idx="25">
                  <c:v>27</c:v>
                </c:pt>
                <c:pt idx="26">
                  <c:v>25</c:v>
                </c:pt>
                <c:pt idx="27">
                  <c:v>25</c:v>
                </c:pt>
                <c:pt idx="28">
                  <c:v>34</c:v>
                </c:pt>
                <c:pt idx="29">
                  <c:v>41</c:v>
                </c:pt>
                <c:pt idx="30">
                  <c:v>41</c:v>
                </c:pt>
                <c:pt idx="31">
                  <c:v>28</c:v>
                </c:pt>
                <c:pt idx="32">
                  <c:v>25</c:v>
                </c:pt>
                <c:pt idx="33">
                  <c:v>45</c:v>
                </c:pt>
                <c:pt idx="34">
                  <c:v>34</c:v>
                </c:pt>
                <c:pt idx="35">
                  <c:v>37</c:v>
                </c:pt>
                <c:pt idx="36">
                  <c:v>36</c:v>
                </c:pt>
                <c:pt idx="37">
                  <c:v>49</c:v>
                </c:pt>
                <c:pt idx="38">
                  <c:v>37</c:v>
                </c:pt>
                <c:pt idx="39">
                  <c:v>47</c:v>
                </c:pt>
                <c:pt idx="40">
                  <c:v>35</c:v>
                </c:pt>
                <c:pt idx="41">
                  <c:v>38</c:v>
                </c:pt>
                <c:pt idx="42">
                  <c:v>26</c:v>
                </c:pt>
                <c:pt idx="43">
                  <c:v>47</c:v>
                </c:pt>
                <c:pt idx="44">
                  <c:v>18</c:v>
                </c:pt>
                <c:pt idx="45">
                  <c:v>18</c:v>
                </c:pt>
                <c:pt idx="46">
                  <c:v>31</c:v>
                </c:pt>
                <c:pt idx="47">
                  <c:v>47</c:v>
                </c:pt>
                <c:pt idx="48">
                  <c:v>25</c:v>
                </c:pt>
                <c:pt idx="49">
                  <c:v>30</c:v>
                </c:pt>
                <c:pt idx="50">
                  <c:v>26</c:v>
                </c:pt>
                <c:pt idx="51">
                  <c:v>41</c:v>
                </c:pt>
              </c:numCache>
            </c:numRef>
          </c:val>
          <c:smooth val="0"/>
          <c:extLst>
            <c:ext xmlns:c16="http://schemas.microsoft.com/office/drawing/2014/chart" uri="{C3380CC4-5D6E-409C-BE32-E72D297353CC}">
              <c16:uniqueId val="{00000003-FC06-44D5-AD92-793955B02A10}"/>
            </c:ext>
          </c:extLst>
        </c:ser>
        <c:dLbls>
          <c:showLegendKey val="0"/>
          <c:showVal val="0"/>
          <c:showCatName val="0"/>
          <c:showSerName val="0"/>
          <c:showPercent val="0"/>
          <c:showBubbleSize val="0"/>
        </c:dLbls>
        <c:marker val="1"/>
        <c:smooth val="0"/>
        <c:axId val="89495040"/>
        <c:axId val="89496960"/>
      </c:lineChart>
      <c:catAx>
        <c:axId val="89495040"/>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9496960"/>
        <c:crosses val="autoZero"/>
        <c:auto val="1"/>
        <c:lblAlgn val="ctr"/>
        <c:lblOffset val="100"/>
        <c:noMultiLvlLbl val="0"/>
      </c:catAx>
      <c:valAx>
        <c:axId val="89496960"/>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949504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7.8025477707006363</c:v>
                </c:pt>
                <c:pt idx="1">
                  <c:v>15.286624203821656</c:v>
                </c:pt>
                <c:pt idx="2">
                  <c:v>19.585987261146499</c:v>
                </c:pt>
                <c:pt idx="3">
                  <c:v>57.324840764331206</c:v>
                </c:pt>
              </c:numCache>
            </c:numRef>
          </c:val>
          <c:extLst>
            <c:ext xmlns:c16="http://schemas.microsoft.com/office/drawing/2014/chart" uri="{C3380CC4-5D6E-409C-BE32-E72D297353CC}">
              <c16:uniqueId val="{00000000-07FD-40F3-ADEB-8F0F84170794}"/>
            </c:ext>
          </c:extLst>
        </c:ser>
        <c:dLbls>
          <c:dLblPos val="outEnd"/>
          <c:showLegendKey val="0"/>
          <c:showVal val="1"/>
          <c:showCatName val="0"/>
          <c:showSerName val="0"/>
          <c:showPercent val="0"/>
          <c:showBubbleSize val="0"/>
        </c:dLbls>
        <c:gapWidth val="150"/>
        <c:axId val="88828928"/>
        <c:axId val="88835200"/>
      </c:barChart>
      <c:catAx>
        <c:axId val="88828928"/>
        <c:scaling>
          <c:orientation val="minMax"/>
        </c:scaling>
        <c:delete val="0"/>
        <c:axPos val="l"/>
        <c:title>
          <c:tx>
            <c:rich>
              <a:bodyPr rot="-5400000" vert="horz"/>
              <a:lstStyle/>
              <a:p>
                <a:pPr>
                  <a:defRPr/>
                </a:pPr>
                <a:r>
                  <a:rPr lang="es-CO"/>
                  <a:t>Tipo de prueba</a:t>
                </a:r>
              </a:p>
            </c:rich>
          </c:tx>
          <c:overlay val="0"/>
        </c:title>
        <c:numFmt formatCode="General" sourceLinked="0"/>
        <c:majorTickMark val="out"/>
        <c:minorTickMark val="none"/>
        <c:tickLblPos val="nextTo"/>
        <c:crossAx val="88835200"/>
        <c:crosses val="autoZero"/>
        <c:auto val="1"/>
        <c:lblAlgn val="ctr"/>
        <c:lblOffset val="100"/>
        <c:noMultiLvlLbl val="0"/>
      </c:catAx>
      <c:valAx>
        <c:axId val="88835200"/>
        <c:scaling>
          <c:orientation val="minMax"/>
        </c:scaling>
        <c:delete val="0"/>
        <c:axPos val="b"/>
        <c:title>
          <c:tx>
            <c:rich>
              <a:bodyPr/>
              <a:lstStyle/>
              <a:p>
                <a:pPr>
                  <a:defRPr/>
                </a:pPr>
                <a:r>
                  <a:rPr lang="es-CO"/>
                  <a:t>Porcentaje</a:t>
                </a:r>
              </a:p>
            </c:rich>
          </c:tx>
          <c:overlay val="0"/>
        </c:title>
        <c:numFmt formatCode="0.0" sourceLinked="1"/>
        <c:majorTickMark val="out"/>
        <c:minorTickMark val="none"/>
        <c:tickLblPos val="nextTo"/>
        <c:txPr>
          <a:bodyPr/>
          <a:lstStyle/>
          <a:p>
            <a:pPr>
              <a:defRPr sz="900"/>
            </a:pPr>
            <a:endParaRPr lang="es-CO"/>
          </a:p>
        </c:txPr>
        <c:crossAx val="88828928"/>
        <c:crosses val="autoZero"/>
        <c:crossBetween val="between"/>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1.1146496815286624</c:v>
                </c:pt>
                <c:pt idx="1">
                  <c:v>3.9808917197452227</c:v>
                </c:pt>
                <c:pt idx="2">
                  <c:v>94.904458598726109</c:v>
                </c:pt>
              </c:numCache>
            </c:numRef>
          </c:val>
          <c:extLst>
            <c:ext xmlns:c16="http://schemas.microsoft.com/office/drawing/2014/chart" uri="{C3380CC4-5D6E-409C-BE32-E72D297353CC}">
              <c16:uniqueId val="{00000000-F7BC-4956-A356-7853EE90B4A4}"/>
            </c:ext>
          </c:extLst>
        </c:ser>
        <c:dLbls>
          <c:dLblPos val="outEnd"/>
          <c:showLegendKey val="0"/>
          <c:showVal val="1"/>
          <c:showCatName val="0"/>
          <c:showSerName val="0"/>
          <c:showPercent val="0"/>
          <c:showBubbleSize val="0"/>
        </c:dLbls>
        <c:gapWidth val="150"/>
        <c:axId val="87897600"/>
        <c:axId val="87899520"/>
      </c:barChart>
      <c:catAx>
        <c:axId val="87897600"/>
        <c:scaling>
          <c:orientation val="minMax"/>
        </c:scaling>
        <c:delete val="0"/>
        <c:axPos val="b"/>
        <c:title>
          <c:tx>
            <c:rich>
              <a:bodyPr/>
              <a:lstStyle/>
              <a:p>
                <a:pPr>
                  <a:defRPr/>
                </a:pPr>
                <a:r>
                  <a:rPr lang="en-US"/>
                  <a:t>Estado clínico</a:t>
                </a:r>
              </a:p>
            </c:rich>
          </c:tx>
          <c:overlay val="0"/>
        </c:title>
        <c:numFmt formatCode="General" sourceLinked="0"/>
        <c:majorTickMark val="out"/>
        <c:minorTickMark val="none"/>
        <c:tickLblPos val="nextTo"/>
        <c:crossAx val="87899520"/>
        <c:crosses val="autoZero"/>
        <c:auto val="1"/>
        <c:lblAlgn val="ctr"/>
        <c:lblOffset val="100"/>
        <c:noMultiLvlLbl val="0"/>
      </c:catAx>
      <c:valAx>
        <c:axId val="87899520"/>
        <c:scaling>
          <c:orientation val="minMax"/>
        </c:scaling>
        <c:delete val="0"/>
        <c:axPos val="l"/>
        <c:title>
          <c:tx>
            <c:rich>
              <a:bodyPr rot="-5400000" vert="horz"/>
              <a:lstStyle/>
              <a:p>
                <a:pPr>
                  <a:defRPr/>
                </a:pPr>
                <a:r>
                  <a:rPr lang="es-CO"/>
                  <a:t>Porcentaje</a:t>
                </a:r>
              </a:p>
            </c:rich>
          </c:tx>
          <c:overlay val="0"/>
        </c:title>
        <c:numFmt formatCode="0.0" sourceLinked="1"/>
        <c:majorTickMark val="out"/>
        <c:minorTickMark val="none"/>
        <c:tickLblPos val="nextTo"/>
        <c:crossAx val="87897600"/>
        <c:crosses val="autoZero"/>
        <c:crossBetween val="between"/>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0.15948963317384371</c:v>
                </c:pt>
                <c:pt idx="1">
                  <c:v>0</c:v>
                </c:pt>
                <c:pt idx="2">
                  <c:v>0</c:v>
                </c:pt>
                <c:pt idx="3">
                  <c:v>5.9011164274322168</c:v>
                </c:pt>
                <c:pt idx="4">
                  <c:v>21.690590111642745</c:v>
                </c:pt>
                <c:pt idx="5">
                  <c:v>23.444976076555022</c:v>
                </c:pt>
                <c:pt idx="6">
                  <c:v>16.427432216905903</c:v>
                </c:pt>
                <c:pt idx="7">
                  <c:v>11.483253588516746</c:v>
                </c:pt>
                <c:pt idx="8">
                  <c:v>6.5390749601275919</c:v>
                </c:pt>
                <c:pt idx="9">
                  <c:v>4.944178628389154</c:v>
                </c:pt>
                <c:pt idx="10">
                  <c:v>4.6251993620414673</c:v>
                </c:pt>
                <c:pt idx="11">
                  <c:v>1.4354066985645932</c:v>
                </c:pt>
                <c:pt idx="12">
                  <c:v>1.9138755980861244</c:v>
                </c:pt>
                <c:pt idx="13">
                  <c:v>1.1164274322169059</c:v>
                </c:pt>
                <c:pt idx="14">
                  <c:v>0.4784688995215311</c:v>
                </c:pt>
              </c:numCache>
            </c:numRef>
          </c:val>
          <c:extLst>
            <c:ext xmlns:c16="http://schemas.microsoft.com/office/drawing/2014/chart" uri="{C3380CC4-5D6E-409C-BE32-E72D297353CC}">
              <c16:uniqueId val="{00000000-B452-4FA6-9945-EC350969E283}"/>
            </c:ext>
          </c:extLst>
        </c:ser>
        <c:dLbls>
          <c:showLegendKey val="0"/>
          <c:showVal val="0"/>
          <c:showCatName val="0"/>
          <c:showSerName val="0"/>
          <c:showPercent val="0"/>
          <c:showBubbleSize val="0"/>
        </c:dLbls>
        <c:gapWidth val="9"/>
        <c:axId val="85526016"/>
        <c:axId val="85527936"/>
      </c:barChart>
      <c:catAx>
        <c:axId val="85526016"/>
        <c:scaling>
          <c:orientation val="minMax"/>
        </c:scaling>
        <c:delete val="0"/>
        <c:axPos val="b"/>
        <c:title>
          <c:tx>
            <c:rich>
              <a:bodyPr/>
              <a:lstStyle/>
              <a:p>
                <a:pPr>
                  <a:defRPr/>
                </a:pPr>
                <a:r>
                  <a:rPr lang="en-US"/>
                  <a:t>Grupos de edad</a:t>
                </a:r>
              </a:p>
            </c:rich>
          </c:tx>
          <c:overlay val="0"/>
        </c:title>
        <c:numFmt formatCode="General" sourceLinked="0"/>
        <c:majorTickMark val="out"/>
        <c:minorTickMark val="none"/>
        <c:tickLblPos val="nextTo"/>
        <c:crossAx val="85527936"/>
        <c:crosses val="autoZero"/>
        <c:auto val="1"/>
        <c:lblAlgn val="ctr"/>
        <c:lblOffset val="100"/>
        <c:noMultiLvlLbl val="0"/>
      </c:catAx>
      <c:valAx>
        <c:axId val="85527936"/>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s-CO"/>
          </a:p>
        </c:txPr>
        <c:crossAx val="85526016"/>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HETATITIS A medellin S 12- 2023 Bortman y MMWR.xlsx]HETATITIS A'!$A$74</c:f>
              <c:strCache>
                <c:ptCount val="1"/>
                <c:pt idx="0">
                  <c:v>Percentil 75</c:v>
                </c:pt>
              </c:strCache>
            </c:strRef>
          </c:tx>
          <c:spPr>
            <a:solidFill>
              <a:srgbClr val="C00000"/>
            </a:solidFill>
            <a:ln w="25400">
              <a:solidFill>
                <a:srgbClr val="FF0000"/>
              </a:solidFill>
              <a:prstDash val="solid"/>
            </a:ln>
          </c:spPr>
          <c:val>
            <c:numRef>
              <c:f>'[Canal endémico HETATITIS A medellin S 12- 2023 Bortman y MMWR.xlsx]HETATITIS A'!$B$74:$BA$74</c:f>
              <c:numCache>
                <c:formatCode>0.0</c:formatCode>
                <c:ptCount val="52"/>
                <c:pt idx="0">
                  <c:v>5.5</c:v>
                </c:pt>
                <c:pt idx="1">
                  <c:v>7</c:v>
                </c:pt>
                <c:pt idx="2">
                  <c:v>6.75</c:v>
                </c:pt>
                <c:pt idx="3">
                  <c:v>4.75</c:v>
                </c:pt>
                <c:pt idx="4">
                  <c:v>7.5</c:v>
                </c:pt>
                <c:pt idx="5">
                  <c:v>7.75</c:v>
                </c:pt>
                <c:pt idx="6">
                  <c:v>6.5</c:v>
                </c:pt>
                <c:pt idx="7">
                  <c:v>6.25</c:v>
                </c:pt>
                <c:pt idx="8">
                  <c:v>7.25</c:v>
                </c:pt>
                <c:pt idx="9">
                  <c:v>6</c:v>
                </c:pt>
                <c:pt idx="10">
                  <c:v>3.75</c:v>
                </c:pt>
                <c:pt idx="11">
                  <c:v>7.5</c:v>
                </c:pt>
                <c:pt idx="12">
                  <c:v>4.75</c:v>
                </c:pt>
                <c:pt idx="13">
                  <c:v>7</c:v>
                </c:pt>
                <c:pt idx="14">
                  <c:v>3.5</c:v>
                </c:pt>
                <c:pt idx="15">
                  <c:v>4.5</c:v>
                </c:pt>
                <c:pt idx="16">
                  <c:v>4</c:v>
                </c:pt>
                <c:pt idx="17">
                  <c:v>5.5</c:v>
                </c:pt>
                <c:pt idx="18">
                  <c:v>8.25</c:v>
                </c:pt>
                <c:pt idx="19">
                  <c:v>3.5</c:v>
                </c:pt>
                <c:pt idx="20">
                  <c:v>2</c:v>
                </c:pt>
                <c:pt idx="21">
                  <c:v>3.5</c:v>
                </c:pt>
                <c:pt idx="22">
                  <c:v>6.5</c:v>
                </c:pt>
                <c:pt idx="23">
                  <c:v>5.25</c:v>
                </c:pt>
                <c:pt idx="24">
                  <c:v>7.75</c:v>
                </c:pt>
                <c:pt idx="25">
                  <c:v>5.75</c:v>
                </c:pt>
                <c:pt idx="26">
                  <c:v>7.75</c:v>
                </c:pt>
                <c:pt idx="27">
                  <c:v>6.25</c:v>
                </c:pt>
                <c:pt idx="28">
                  <c:v>11</c:v>
                </c:pt>
                <c:pt idx="29">
                  <c:v>11.75</c:v>
                </c:pt>
                <c:pt idx="30">
                  <c:v>11</c:v>
                </c:pt>
                <c:pt idx="31">
                  <c:v>7</c:v>
                </c:pt>
                <c:pt idx="32">
                  <c:v>9.5</c:v>
                </c:pt>
                <c:pt idx="33">
                  <c:v>13.75</c:v>
                </c:pt>
                <c:pt idx="34">
                  <c:v>5.25</c:v>
                </c:pt>
                <c:pt idx="35">
                  <c:v>15.75</c:v>
                </c:pt>
                <c:pt idx="36">
                  <c:v>6</c:v>
                </c:pt>
                <c:pt idx="37">
                  <c:v>9</c:v>
                </c:pt>
                <c:pt idx="38">
                  <c:v>9</c:v>
                </c:pt>
                <c:pt idx="39">
                  <c:v>12.5</c:v>
                </c:pt>
                <c:pt idx="40">
                  <c:v>11.25</c:v>
                </c:pt>
                <c:pt idx="41">
                  <c:v>11</c:v>
                </c:pt>
                <c:pt idx="42">
                  <c:v>10.5</c:v>
                </c:pt>
                <c:pt idx="43">
                  <c:v>10.75</c:v>
                </c:pt>
                <c:pt idx="44">
                  <c:v>5.25</c:v>
                </c:pt>
                <c:pt idx="45">
                  <c:v>7.25</c:v>
                </c:pt>
                <c:pt idx="46">
                  <c:v>9.25</c:v>
                </c:pt>
                <c:pt idx="47">
                  <c:v>10.5</c:v>
                </c:pt>
                <c:pt idx="48">
                  <c:v>5.75</c:v>
                </c:pt>
                <c:pt idx="49">
                  <c:v>5.75</c:v>
                </c:pt>
                <c:pt idx="50">
                  <c:v>6</c:v>
                </c:pt>
                <c:pt idx="51">
                  <c:v>1.75</c:v>
                </c:pt>
              </c:numCache>
            </c:numRef>
          </c:val>
          <c:extLst>
            <c:ext xmlns:c16="http://schemas.microsoft.com/office/drawing/2014/chart" uri="{C3380CC4-5D6E-409C-BE32-E72D297353CC}">
              <c16:uniqueId val="{00000002-5A99-4791-8253-E45CCB0CC22F}"/>
            </c:ext>
          </c:extLst>
        </c:ser>
        <c:ser>
          <c:idx val="1"/>
          <c:order val="2"/>
          <c:tx>
            <c:strRef>
              <c:f>'[Canal endémico HETATITIS A medellin S 12- 2023 Bortman y MMWR.xlsx]HETATITIS A'!$A$72</c:f>
              <c:strCache>
                <c:ptCount val="1"/>
                <c:pt idx="0">
                  <c:v>Mediana</c:v>
                </c:pt>
              </c:strCache>
            </c:strRef>
          </c:tx>
          <c:spPr>
            <a:ln w="28575" cap="rnd">
              <a:solidFill>
                <a:schemeClr val="accent4"/>
              </a:solidFill>
              <a:round/>
            </a:ln>
            <a:effectLst/>
          </c:spPr>
          <c:val>
            <c:numRef>
              <c:f>'[Canal endémico HETATITIS A medellin S 12- 2023 Bortman y MMWR.xlsx]HETATITIS A'!$B$72:$BA$72</c:f>
              <c:numCache>
                <c:formatCode>0.0</c:formatCode>
                <c:ptCount val="52"/>
                <c:pt idx="0">
                  <c:v>4</c:v>
                </c:pt>
                <c:pt idx="1">
                  <c:v>6.5</c:v>
                </c:pt>
                <c:pt idx="2">
                  <c:v>5.5</c:v>
                </c:pt>
                <c:pt idx="3">
                  <c:v>3.5</c:v>
                </c:pt>
                <c:pt idx="4">
                  <c:v>2.5</c:v>
                </c:pt>
                <c:pt idx="5">
                  <c:v>3.5</c:v>
                </c:pt>
                <c:pt idx="6">
                  <c:v>4.5</c:v>
                </c:pt>
                <c:pt idx="7">
                  <c:v>4</c:v>
                </c:pt>
                <c:pt idx="8">
                  <c:v>5</c:v>
                </c:pt>
                <c:pt idx="9">
                  <c:v>2.5</c:v>
                </c:pt>
                <c:pt idx="10">
                  <c:v>3</c:v>
                </c:pt>
                <c:pt idx="11">
                  <c:v>3</c:v>
                </c:pt>
                <c:pt idx="12">
                  <c:v>4</c:v>
                </c:pt>
                <c:pt idx="13">
                  <c:v>5.5</c:v>
                </c:pt>
                <c:pt idx="14">
                  <c:v>1.5</c:v>
                </c:pt>
                <c:pt idx="15">
                  <c:v>2.5</c:v>
                </c:pt>
                <c:pt idx="16">
                  <c:v>4</c:v>
                </c:pt>
                <c:pt idx="17">
                  <c:v>3.5</c:v>
                </c:pt>
                <c:pt idx="18">
                  <c:v>4</c:v>
                </c:pt>
                <c:pt idx="19">
                  <c:v>1.5</c:v>
                </c:pt>
                <c:pt idx="20">
                  <c:v>1.5</c:v>
                </c:pt>
                <c:pt idx="21">
                  <c:v>1.5</c:v>
                </c:pt>
                <c:pt idx="22">
                  <c:v>3.5</c:v>
                </c:pt>
                <c:pt idx="23">
                  <c:v>2.5</c:v>
                </c:pt>
                <c:pt idx="24">
                  <c:v>3</c:v>
                </c:pt>
                <c:pt idx="25">
                  <c:v>4</c:v>
                </c:pt>
                <c:pt idx="26">
                  <c:v>3</c:v>
                </c:pt>
                <c:pt idx="27">
                  <c:v>3.5</c:v>
                </c:pt>
                <c:pt idx="28">
                  <c:v>7</c:v>
                </c:pt>
                <c:pt idx="29">
                  <c:v>10</c:v>
                </c:pt>
                <c:pt idx="30">
                  <c:v>10</c:v>
                </c:pt>
                <c:pt idx="31">
                  <c:v>7</c:v>
                </c:pt>
                <c:pt idx="32">
                  <c:v>8</c:v>
                </c:pt>
                <c:pt idx="33">
                  <c:v>11</c:v>
                </c:pt>
                <c:pt idx="34">
                  <c:v>3</c:v>
                </c:pt>
                <c:pt idx="35">
                  <c:v>14</c:v>
                </c:pt>
                <c:pt idx="36">
                  <c:v>5.5</c:v>
                </c:pt>
                <c:pt idx="37">
                  <c:v>9</c:v>
                </c:pt>
                <c:pt idx="38">
                  <c:v>8.5</c:v>
                </c:pt>
                <c:pt idx="39">
                  <c:v>9.5</c:v>
                </c:pt>
                <c:pt idx="40">
                  <c:v>6.5</c:v>
                </c:pt>
                <c:pt idx="41">
                  <c:v>5</c:v>
                </c:pt>
                <c:pt idx="42">
                  <c:v>6</c:v>
                </c:pt>
                <c:pt idx="43">
                  <c:v>3.5</c:v>
                </c:pt>
                <c:pt idx="44">
                  <c:v>3</c:v>
                </c:pt>
                <c:pt idx="45">
                  <c:v>5</c:v>
                </c:pt>
                <c:pt idx="46">
                  <c:v>3.5</c:v>
                </c:pt>
                <c:pt idx="47">
                  <c:v>8</c:v>
                </c:pt>
                <c:pt idx="48">
                  <c:v>3.5</c:v>
                </c:pt>
                <c:pt idx="49">
                  <c:v>4</c:v>
                </c:pt>
                <c:pt idx="50">
                  <c:v>4.5</c:v>
                </c:pt>
                <c:pt idx="51">
                  <c:v>1</c:v>
                </c:pt>
              </c:numCache>
            </c:numRef>
          </c:val>
          <c:extLst>
            <c:ext xmlns:c16="http://schemas.microsoft.com/office/drawing/2014/chart" uri="{C3380CC4-5D6E-409C-BE32-E72D297353CC}">
              <c16:uniqueId val="{00000000-5A99-4791-8253-E45CCB0CC22F}"/>
            </c:ext>
          </c:extLst>
        </c:ser>
        <c:ser>
          <c:idx val="2"/>
          <c:order val="3"/>
          <c:tx>
            <c:strRef>
              <c:f>'[Canal endémico HETATITIS A medellin S 12- 2023 Bortman y MMWR.xlsx]HETATITIS A'!$A$73</c:f>
              <c:strCache>
                <c:ptCount val="1"/>
                <c:pt idx="0">
                  <c:v>Percentil 25</c:v>
                </c:pt>
              </c:strCache>
            </c:strRef>
          </c:tx>
          <c:spPr>
            <a:solidFill>
              <a:srgbClr val="92D050"/>
            </a:solidFill>
            <a:ln w="28575" cap="rnd">
              <a:solidFill>
                <a:schemeClr val="accent6"/>
              </a:solidFill>
              <a:round/>
            </a:ln>
            <a:effectLst/>
          </c:spPr>
          <c:val>
            <c:numRef>
              <c:f>'[Canal endémico HETATITIS A medellin S 12- 2023 Bortman y MMWR.xlsx]HETATITIS A'!$B$73:$BA$73</c:f>
              <c:numCache>
                <c:formatCode>0.0</c:formatCode>
                <c:ptCount val="52"/>
                <c:pt idx="0">
                  <c:v>3.25</c:v>
                </c:pt>
                <c:pt idx="1">
                  <c:v>5.25</c:v>
                </c:pt>
                <c:pt idx="2">
                  <c:v>3.5</c:v>
                </c:pt>
                <c:pt idx="3">
                  <c:v>2.25</c:v>
                </c:pt>
                <c:pt idx="4">
                  <c:v>1.25</c:v>
                </c:pt>
                <c:pt idx="5">
                  <c:v>2.25</c:v>
                </c:pt>
                <c:pt idx="6">
                  <c:v>1.75</c:v>
                </c:pt>
                <c:pt idx="7">
                  <c:v>2.5</c:v>
                </c:pt>
                <c:pt idx="8">
                  <c:v>5</c:v>
                </c:pt>
                <c:pt idx="9">
                  <c:v>1.25</c:v>
                </c:pt>
                <c:pt idx="10">
                  <c:v>2.25</c:v>
                </c:pt>
                <c:pt idx="11">
                  <c:v>2.25</c:v>
                </c:pt>
                <c:pt idx="12">
                  <c:v>1.75</c:v>
                </c:pt>
                <c:pt idx="13">
                  <c:v>1.75</c:v>
                </c:pt>
                <c:pt idx="14">
                  <c:v>1</c:v>
                </c:pt>
                <c:pt idx="15">
                  <c:v>1.25</c:v>
                </c:pt>
                <c:pt idx="16">
                  <c:v>2.5</c:v>
                </c:pt>
                <c:pt idx="17">
                  <c:v>2.25</c:v>
                </c:pt>
                <c:pt idx="18">
                  <c:v>2</c:v>
                </c:pt>
                <c:pt idx="19">
                  <c:v>1</c:v>
                </c:pt>
                <c:pt idx="20">
                  <c:v>1</c:v>
                </c:pt>
                <c:pt idx="21">
                  <c:v>1</c:v>
                </c:pt>
                <c:pt idx="22">
                  <c:v>1.25</c:v>
                </c:pt>
                <c:pt idx="23">
                  <c:v>1.25</c:v>
                </c:pt>
                <c:pt idx="24">
                  <c:v>2</c:v>
                </c:pt>
                <c:pt idx="25">
                  <c:v>2.25</c:v>
                </c:pt>
                <c:pt idx="26">
                  <c:v>2</c:v>
                </c:pt>
                <c:pt idx="27">
                  <c:v>2.25</c:v>
                </c:pt>
                <c:pt idx="28">
                  <c:v>5.25</c:v>
                </c:pt>
                <c:pt idx="29">
                  <c:v>7.5</c:v>
                </c:pt>
                <c:pt idx="30">
                  <c:v>7.5</c:v>
                </c:pt>
                <c:pt idx="31">
                  <c:v>5.5</c:v>
                </c:pt>
                <c:pt idx="32">
                  <c:v>5.75</c:v>
                </c:pt>
                <c:pt idx="33">
                  <c:v>8.25</c:v>
                </c:pt>
                <c:pt idx="34">
                  <c:v>2.25</c:v>
                </c:pt>
                <c:pt idx="35">
                  <c:v>10</c:v>
                </c:pt>
                <c:pt idx="36">
                  <c:v>4.25</c:v>
                </c:pt>
                <c:pt idx="37">
                  <c:v>5.25</c:v>
                </c:pt>
                <c:pt idx="38">
                  <c:v>5</c:v>
                </c:pt>
                <c:pt idx="39">
                  <c:v>6.5</c:v>
                </c:pt>
                <c:pt idx="40">
                  <c:v>4</c:v>
                </c:pt>
                <c:pt idx="41">
                  <c:v>4.25</c:v>
                </c:pt>
                <c:pt idx="42">
                  <c:v>6</c:v>
                </c:pt>
                <c:pt idx="43">
                  <c:v>2.25</c:v>
                </c:pt>
                <c:pt idx="44">
                  <c:v>2.25</c:v>
                </c:pt>
                <c:pt idx="45">
                  <c:v>2</c:v>
                </c:pt>
                <c:pt idx="46">
                  <c:v>3</c:v>
                </c:pt>
                <c:pt idx="47">
                  <c:v>6.25</c:v>
                </c:pt>
                <c:pt idx="48">
                  <c:v>2</c:v>
                </c:pt>
                <c:pt idx="49">
                  <c:v>3</c:v>
                </c:pt>
                <c:pt idx="50">
                  <c:v>3</c:v>
                </c:pt>
                <c:pt idx="51">
                  <c:v>0.25</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2127207152"/>
        <c:axId val="2127197360"/>
      </c:areaChart>
      <c:scatterChart>
        <c:scatterStyle val="lineMarker"/>
        <c:varyColors val="0"/>
        <c:ser>
          <c:idx val="0"/>
          <c:order val="0"/>
          <c:tx>
            <c:strRef>
              <c:f>'[Canal endémico HETATITIS A medellin S 12- 2023 Bortman y MMWR.xlsx]HETATITIS A'!$A$70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'[Canal endémico HETATITIS A medellin S 12- 2023 Bortman y MMWR.xlsx]HETATITIS A'!$B$70:$T$70</c:f>
              <c:numCache>
                <c:formatCode>General</c:formatCode>
                <c:ptCount val="19"/>
                <c:pt idx="0">
                  <c:v>17</c:v>
                </c:pt>
                <c:pt idx="1">
                  <c:v>17</c:v>
                </c:pt>
                <c:pt idx="2">
                  <c:v>15</c:v>
                </c:pt>
                <c:pt idx="3">
                  <c:v>17</c:v>
                </c:pt>
                <c:pt idx="4">
                  <c:v>9</c:v>
                </c:pt>
                <c:pt idx="5">
                  <c:v>12</c:v>
                </c:pt>
                <c:pt idx="6">
                  <c:v>10</c:v>
                </c:pt>
                <c:pt idx="7">
                  <c:v>8</c:v>
                </c:pt>
                <c:pt idx="8">
                  <c:v>11</c:v>
                </c:pt>
                <c:pt idx="9">
                  <c:v>15</c:v>
                </c:pt>
                <c:pt idx="10">
                  <c:v>10</c:v>
                </c:pt>
                <c:pt idx="11">
                  <c:v>12</c:v>
                </c:pt>
                <c:pt idx="12">
                  <c:v>8</c:v>
                </c:pt>
                <c:pt idx="13">
                  <c:v>9</c:v>
                </c:pt>
                <c:pt idx="14">
                  <c:v>7</c:v>
                </c:pt>
                <c:pt idx="15">
                  <c:v>10</c:v>
                </c:pt>
                <c:pt idx="16">
                  <c:v>3</c:v>
                </c:pt>
                <c:pt idx="17">
                  <c:v>2</c:v>
                </c:pt>
                <c:pt idx="18">
                  <c:v>4</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2127207152"/>
        <c:axId val="2127197360"/>
      </c:scatterChart>
      <c:catAx>
        <c:axId val="2127207152"/>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2127197360"/>
        <c:crosses val="autoZero"/>
        <c:auto val="1"/>
        <c:lblAlgn val="ctr"/>
        <c:lblOffset val="100"/>
        <c:noMultiLvlLbl val="0"/>
      </c:catAx>
      <c:valAx>
        <c:axId val="2127197360"/>
        <c:scaling>
          <c:orientation val="minMax"/>
        </c:scaling>
        <c:delete val="0"/>
        <c:axPos val="l"/>
        <c:majorGridlines>
          <c:spPr>
            <a:ln w="9525" cap="flat" cmpd="sng" algn="ctr">
              <a:noFill/>
              <a:round/>
            </a:ln>
            <a:effectLst/>
          </c:spPr>
        </c:majorGridlines>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2127207152"/>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0.428343949044586</c:v>
                </c:pt>
                <c:pt idx="1">
                  <c:v>0.46815286624203822</c:v>
                </c:pt>
                <c:pt idx="2">
                  <c:v>9.5541401273885357E-2</c:v>
                </c:pt>
                <c:pt idx="3">
                  <c:v>1.5923566878980893E-3</c:v>
                </c:pt>
                <c:pt idx="4">
                  <c:v>0</c:v>
                </c:pt>
                <c:pt idx="5">
                  <c:v>4.7770700636942673E-3</c:v>
                </c:pt>
                <c:pt idx="6">
                  <c:v>1.5923566878980893E-3</c:v>
                </c:pt>
                <c:pt idx="7">
                  <c:v>0</c:v>
                </c:pt>
                <c:pt idx="8">
                  <c:v>0</c:v>
                </c:pt>
                <c:pt idx="9">
                  <c:v>0</c:v>
                </c:pt>
                <c:pt idx="10">
                  <c:v>0</c:v>
                </c:pt>
              </c:numCache>
            </c:numRef>
          </c:val>
          <c:extLst>
            <c:ext xmlns:c16="http://schemas.microsoft.com/office/drawing/2014/chart" uri="{C3380CC4-5D6E-409C-BE32-E72D297353CC}">
              <c16:uniqueId val="{00000000-D852-4E11-979C-913E030A3BDC}"/>
            </c:ext>
          </c:extLst>
        </c:ser>
        <c:dLbls>
          <c:showLegendKey val="0"/>
          <c:showVal val="0"/>
          <c:showCatName val="0"/>
          <c:showSerName val="0"/>
          <c:showPercent val="0"/>
          <c:showBubbleSize val="0"/>
        </c:dLbls>
        <c:gapWidth val="150"/>
        <c:axId val="88751104"/>
        <c:axId val="88769280"/>
      </c:barChart>
      <c:catAx>
        <c:axId val="88751104"/>
        <c:scaling>
          <c:orientation val="minMax"/>
        </c:scaling>
        <c:delete val="0"/>
        <c:axPos val="b"/>
        <c:numFmt formatCode="General" sourceLinked="0"/>
        <c:majorTickMark val="none"/>
        <c:minorTickMark val="none"/>
        <c:tickLblPos val="nextTo"/>
        <c:txPr>
          <a:bodyPr/>
          <a:lstStyle/>
          <a:p>
            <a:pPr>
              <a:defRPr sz="800"/>
            </a:pPr>
            <a:endParaRPr lang="es-CO"/>
          </a:p>
        </c:txPr>
        <c:crossAx val="88769280"/>
        <c:crosses val="autoZero"/>
        <c:auto val="1"/>
        <c:lblAlgn val="ctr"/>
        <c:lblOffset val="100"/>
        <c:noMultiLvlLbl val="0"/>
      </c:catAx>
      <c:valAx>
        <c:axId val="88769280"/>
        <c:scaling>
          <c:orientation val="minMax"/>
        </c:scaling>
        <c:delete val="0"/>
        <c:axPos val="l"/>
        <c:title>
          <c:tx>
            <c:rich>
              <a:bodyPr/>
              <a:lstStyle/>
              <a:p>
                <a:pPr>
                  <a:defRPr sz="900"/>
                </a:pPr>
                <a:r>
                  <a:rPr lang="es-CO" sz="900" baseline="0"/>
                  <a:t>% casos</a:t>
                </a:r>
              </a:p>
            </c:rich>
          </c:tx>
          <c:overlay val="0"/>
        </c:title>
        <c:numFmt formatCode="0.0%" sourceLinked="1"/>
        <c:majorTickMark val="none"/>
        <c:minorTickMark val="none"/>
        <c:tickLblPos val="nextTo"/>
        <c:txPr>
          <a:bodyPr/>
          <a:lstStyle/>
          <a:p>
            <a:pPr>
              <a:defRPr sz="800"/>
            </a:pPr>
            <a:endParaRPr lang="es-CO"/>
          </a:p>
        </c:txPr>
        <c:crossAx val="88751104"/>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077869012671343E-2"/>
          <c:y val="3.9998578228265455E-2"/>
          <c:w val="0.89381693825128916"/>
          <c:h val="0.67087788980547913"/>
        </c:manualLayout>
      </c:layout>
      <c:barChart>
        <c:barDir val="col"/>
        <c:grouping val="clustered"/>
        <c:varyColors val="0"/>
        <c:ser>
          <c:idx val="0"/>
          <c:order val="0"/>
          <c:tx>
            <c:strRef>
              <c:f>'2022 &amp; 2023'!$A$2</c:f>
              <c:strCache>
                <c:ptCount val="1"/>
                <c:pt idx="0">
                  <c:v>2022</c:v>
                </c:pt>
              </c:strCache>
            </c:strRef>
          </c:tx>
          <c:spPr>
            <a:solidFill>
              <a:schemeClr val="accent1"/>
            </a:solidFill>
            <a:ln>
              <a:noFill/>
            </a:ln>
            <a:effectLst/>
          </c:spPr>
          <c:invertIfNegative val="0"/>
          <c:val>
            <c:numRef>
              <c:f>'2022 &amp; 2023'!$B$2:$BB$2</c:f>
              <c:numCache>
                <c:formatCode>General</c:formatCode>
                <c:ptCount val="53"/>
                <c:pt idx="0">
                  <c:v>7</c:v>
                </c:pt>
                <c:pt idx="1">
                  <c:v>10</c:v>
                </c:pt>
                <c:pt idx="2">
                  <c:v>6</c:v>
                </c:pt>
                <c:pt idx="3">
                  <c:v>5</c:v>
                </c:pt>
                <c:pt idx="4">
                  <c:v>3</c:v>
                </c:pt>
                <c:pt idx="5">
                  <c:v>6</c:v>
                </c:pt>
                <c:pt idx="6">
                  <c:v>4</c:v>
                </c:pt>
                <c:pt idx="7">
                  <c:v>3</c:v>
                </c:pt>
                <c:pt idx="8">
                  <c:v>7</c:v>
                </c:pt>
                <c:pt idx="9">
                  <c:v>1</c:v>
                </c:pt>
                <c:pt idx="10">
                  <c:v>6</c:v>
                </c:pt>
                <c:pt idx="11">
                  <c:v>3</c:v>
                </c:pt>
                <c:pt idx="12">
                  <c:v>3</c:v>
                </c:pt>
                <c:pt idx="13">
                  <c:v>2</c:v>
                </c:pt>
                <c:pt idx="14">
                  <c:v>5</c:v>
                </c:pt>
                <c:pt idx="15">
                  <c:v>6</c:v>
                </c:pt>
                <c:pt idx="16">
                  <c:v>5</c:v>
                </c:pt>
                <c:pt idx="17">
                  <c:v>5</c:v>
                </c:pt>
                <c:pt idx="18">
                  <c:v>2</c:v>
                </c:pt>
                <c:pt idx="19">
                  <c:v>8</c:v>
                </c:pt>
                <c:pt idx="20">
                  <c:v>5</c:v>
                </c:pt>
                <c:pt idx="21">
                  <c:v>7</c:v>
                </c:pt>
                <c:pt idx="22">
                  <c:v>4</c:v>
                </c:pt>
                <c:pt idx="23">
                  <c:v>7</c:v>
                </c:pt>
                <c:pt idx="24">
                  <c:v>2</c:v>
                </c:pt>
                <c:pt idx="25">
                  <c:v>7</c:v>
                </c:pt>
                <c:pt idx="26">
                  <c:v>8</c:v>
                </c:pt>
                <c:pt idx="27">
                  <c:v>8</c:v>
                </c:pt>
                <c:pt idx="28">
                  <c:v>9</c:v>
                </c:pt>
                <c:pt idx="29">
                  <c:v>4</c:v>
                </c:pt>
                <c:pt idx="30">
                  <c:v>4</c:v>
                </c:pt>
                <c:pt idx="31">
                  <c:v>4</c:v>
                </c:pt>
                <c:pt idx="32">
                  <c:v>8</c:v>
                </c:pt>
                <c:pt idx="33">
                  <c:v>2</c:v>
                </c:pt>
                <c:pt idx="34">
                  <c:v>8</c:v>
                </c:pt>
                <c:pt idx="35">
                  <c:v>4</c:v>
                </c:pt>
                <c:pt idx="36">
                  <c:v>5</c:v>
                </c:pt>
                <c:pt idx="37">
                  <c:v>4</c:v>
                </c:pt>
                <c:pt idx="38">
                  <c:v>7</c:v>
                </c:pt>
                <c:pt idx="39">
                  <c:v>5</c:v>
                </c:pt>
                <c:pt idx="40">
                  <c:v>3</c:v>
                </c:pt>
                <c:pt idx="41">
                  <c:v>6</c:v>
                </c:pt>
                <c:pt idx="42">
                  <c:v>3</c:v>
                </c:pt>
                <c:pt idx="43">
                  <c:v>6</c:v>
                </c:pt>
                <c:pt idx="44">
                  <c:v>4</c:v>
                </c:pt>
                <c:pt idx="45">
                  <c:v>9</c:v>
                </c:pt>
                <c:pt idx="46">
                  <c:v>4</c:v>
                </c:pt>
                <c:pt idx="47">
                  <c:v>2</c:v>
                </c:pt>
                <c:pt idx="48">
                  <c:v>4</c:v>
                </c:pt>
                <c:pt idx="49">
                  <c:v>2</c:v>
                </c:pt>
                <c:pt idx="50">
                  <c:v>6</c:v>
                </c:pt>
                <c:pt idx="51">
                  <c:v>5</c:v>
                </c:pt>
                <c:pt idx="52">
                  <c:v>0</c:v>
                </c:pt>
              </c:numCache>
            </c:numRef>
          </c:val>
          <c:extLst>
            <c:ext xmlns:c16="http://schemas.microsoft.com/office/drawing/2014/chart" uri="{C3380CC4-5D6E-409C-BE32-E72D297353CC}">
              <c16:uniqueId val="{00000000-2956-42F9-BFAC-71E7E75CBC03}"/>
            </c:ext>
          </c:extLst>
        </c:ser>
        <c:dLbls>
          <c:showLegendKey val="0"/>
          <c:showVal val="0"/>
          <c:showCatName val="0"/>
          <c:showSerName val="0"/>
          <c:showPercent val="0"/>
          <c:showBubbleSize val="0"/>
        </c:dLbls>
        <c:gapWidth val="50"/>
        <c:overlap val="-57"/>
        <c:axId val="-1291706448"/>
        <c:axId val="-1291704272"/>
      </c:barChart>
      <c:lineChart>
        <c:grouping val="standard"/>
        <c:varyColors val="0"/>
        <c:ser>
          <c:idx val="1"/>
          <c:order val="1"/>
          <c:tx>
            <c:strRef>
              <c:f>'2022 &amp; 2023'!$A$3</c:f>
              <c:strCache>
                <c:ptCount val="1"/>
                <c:pt idx="0">
                  <c:v>2023</c:v>
                </c:pt>
              </c:strCache>
            </c:strRef>
          </c:tx>
          <c:spPr>
            <a:ln w="28575" cap="rnd">
              <a:solidFill>
                <a:schemeClr val="accent2"/>
              </a:solidFill>
              <a:round/>
            </a:ln>
            <a:effectLst/>
          </c:spPr>
          <c:marker>
            <c:symbol val="none"/>
          </c:marker>
          <c:val>
            <c:numRef>
              <c:f>'2022 &amp; 2023'!$B$3:$U$3</c:f>
              <c:numCache>
                <c:formatCode>General</c:formatCode>
                <c:ptCount val="20"/>
                <c:pt idx="0">
                  <c:v>4</c:v>
                </c:pt>
                <c:pt idx="1">
                  <c:v>8</c:v>
                </c:pt>
                <c:pt idx="2">
                  <c:v>4</c:v>
                </c:pt>
                <c:pt idx="3">
                  <c:v>8</c:v>
                </c:pt>
                <c:pt idx="4">
                  <c:v>6</c:v>
                </c:pt>
                <c:pt idx="5">
                  <c:v>1</c:v>
                </c:pt>
                <c:pt idx="6">
                  <c:v>5</c:v>
                </c:pt>
                <c:pt idx="7">
                  <c:v>4</c:v>
                </c:pt>
                <c:pt idx="8">
                  <c:v>6</c:v>
                </c:pt>
                <c:pt idx="9">
                  <c:v>4</c:v>
                </c:pt>
                <c:pt idx="10">
                  <c:v>1</c:v>
                </c:pt>
                <c:pt idx="11">
                  <c:v>6</c:v>
                </c:pt>
                <c:pt idx="12">
                  <c:v>5</c:v>
                </c:pt>
                <c:pt idx="13">
                  <c:v>6</c:v>
                </c:pt>
                <c:pt idx="14">
                  <c:v>6</c:v>
                </c:pt>
                <c:pt idx="15">
                  <c:v>5</c:v>
                </c:pt>
                <c:pt idx="16">
                  <c:v>7</c:v>
                </c:pt>
                <c:pt idx="17">
                  <c:v>7</c:v>
                </c:pt>
                <c:pt idx="18">
                  <c:v>13</c:v>
                </c:pt>
                <c:pt idx="19">
                  <c:v>12</c:v>
                </c:pt>
              </c:numCache>
            </c:numRef>
          </c:val>
          <c:smooth val="0"/>
          <c:extLst>
            <c:ext xmlns:c16="http://schemas.microsoft.com/office/drawing/2014/chart" uri="{C3380CC4-5D6E-409C-BE32-E72D297353CC}">
              <c16:uniqueId val="{00000001-2956-42F9-BFAC-71E7E75CBC03}"/>
            </c:ext>
          </c:extLst>
        </c:ser>
        <c:dLbls>
          <c:showLegendKey val="0"/>
          <c:showVal val="0"/>
          <c:showCatName val="0"/>
          <c:showSerName val="0"/>
          <c:showPercent val="0"/>
          <c:showBubbleSize val="0"/>
        </c:dLbls>
        <c:marker val="1"/>
        <c:smooth val="0"/>
        <c:axId val="-1291706448"/>
        <c:axId val="-1291704272"/>
      </c:lineChart>
      <c:catAx>
        <c:axId val="-12917064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Semanas epidemiológicas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s-CO"/>
          </a:p>
        </c:txPr>
        <c:crossAx val="-1291704272"/>
        <c:crosses val="autoZero"/>
        <c:auto val="1"/>
        <c:lblAlgn val="ctr"/>
        <c:lblOffset val="100"/>
        <c:noMultiLvlLbl val="0"/>
      </c:catAx>
      <c:valAx>
        <c:axId val="-1291704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dirty="0"/>
                  <a:t># de casos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CO"/>
          </a:p>
        </c:txPr>
        <c:crossAx val="-129170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983995664433963E-2"/>
          <c:y val="1.9385549319559586E-2"/>
          <c:w val="0.93496007384010904"/>
          <c:h val="0.74495893036542782"/>
        </c:manualLayout>
      </c:layout>
      <c:areaChart>
        <c:grouping val="standard"/>
        <c:varyColors val="0"/>
        <c:ser>
          <c:idx val="3"/>
          <c:order val="1"/>
          <c:tx>
            <c:strRef>
              <c:f>Violencias!$A$73</c:f>
              <c:strCache>
                <c:ptCount val="1"/>
                <c:pt idx="0">
                  <c:v>Percentil 75</c:v>
                </c:pt>
              </c:strCache>
            </c:strRef>
          </c:tx>
          <c:spPr>
            <a:solidFill>
              <a:srgbClr val="C00000"/>
            </a:solidFill>
            <a:ln w="25400">
              <a:solidFill>
                <a:srgbClr val="FF0000"/>
              </a:solidFill>
              <a:prstDash val="solid"/>
            </a:ln>
          </c:spPr>
          <c:val>
            <c:numRef>
              <c:f>Violencias!$B$73:$BA$73</c:f>
              <c:numCache>
                <c:formatCode>0.0</c:formatCode>
                <c:ptCount val="52"/>
                <c:pt idx="0">
                  <c:v>319</c:v>
                </c:pt>
                <c:pt idx="1">
                  <c:v>207</c:v>
                </c:pt>
                <c:pt idx="2">
                  <c:v>262</c:v>
                </c:pt>
                <c:pt idx="3">
                  <c:v>267</c:v>
                </c:pt>
                <c:pt idx="4">
                  <c:v>268</c:v>
                </c:pt>
                <c:pt idx="5">
                  <c:v>266</c:v>
                </c:pt>
                <c:pt idx="6">
                  <c:v>161</c:v>
                </c:pt>
                <c:pt idx="7">
                  <c:v>278</c:v>
                </c:pt>
                <c:pt idx="8">
                  <c:v>285</c:v>
                </c:pt>
                <c:pt idx="9">
                  <c:v>289</c:v>
                </c:pt>
                <c:pt idx="10">
                  <c:v>306</c:v>
                </c:pt>
                <c:pt idx="11">
                  <c:v>208</c:v>
                </c:pt>
                <c:pt idx="12">
                  <c:v>102</c:v>
                </c:pt>
                <c:pt idx="13">
                  <c:v>303</c:v>
                </c:pt>
                <c:pt idx="14">
                  <c:v>258</c:v>
                </c:pt>
                <c:pt idx="15">
                  <c:v>233</c:v>
                </c:pt>
                <c:pt idx="16">
                  <c:v>248</c:v>
                </c:pt>
                <c:pt idx="17">
                  <c:v>251</c:v>
                </c:pt>
                <c:pt idx="18">
                  <c:v>287</c:v>
                </c:pt>
                <c:pt idx="19">
                  <c:v>307</c:v>
                </c:pt>
                <c:pt idx="20">
                  <c:v>240</c:v>
                </c:pt>
                <c:pt idx="21">
                  <c:v>258</c:v>
                </c:pt>
                <c:pt idx="22">
                  <c:v>245</c:v>
                </c:pt>
                <c:pt idx="23">
                  <c:v>298</c:v>
                </c:pt>
                <c:pt idx="24">
                  <c:v>244</c:v>
                </c:pt>
                <c:pt idx="25">
                  <c:v>262</c:v>
                </c:pt>
                <c:pt idx="26">
                  <c:v>285</c:v>
                </c:pt>
                <c:pt idx="27">
                  <c:v>259</c:v>
                </c:pt>
                <c:pt idx="28">
                  <c:v>234</c:v>
                </c:pt>
                <c:pt idx="29">
                  <c:v>217</c:v>
                </c:pt>
                <c:pt idx="30">
                  <c:v>273</c:v>
                </c:pt>
                <c:pt idx="31">
                  <c:v>223</c:v>
                </c:pt>
                <c:pt idx="32">
                  <c:v>288</c:v>
                </c:pt>
                <c:pt idx="33">
                  <c:v>215</c:v>
                </c:pt>
                <c:pt idx="34">
                  <c:v>280</c:v>
                </c:pt>
                <c:pt idx="35">
                  <c:v>271</c:v>
                </c:pt>
                <c:pt idx="36">
                  <c:v>247</c:v>
                </c:pt>
                <c:pt idx="37">
                  <c:v>282</c:v>
                </c:pt>
                <c:pt idx="38">
                  <c:v>165</c:v>
                </c:pt>
                <c:pt idx="39">
                  <c:v>227</c:v>
                </c:pt>
                <c:pt idx="40">
                  <c:v>194</c:v>
                </c:pt>
                <c:pt idx="41">
                  <c:v>168</c:v>
                </c:pt>
                <c:pt idx="42">
                  <c:v>168</c:v>
                </c:pt>
                <c:pt idx="43">
                  <c:v>156</c:v>
                </c:pt>
                <c:pt idx="44">
                  <c:v>270</c:v>
                </c:pt>
                <c:pt idx="45">
                  <c:v>278</c:v>
                </c:pt>
                <c:pt idx="46">
                  <c:v>293</c:v>
                </c:pt>
                <c:pt idx="47">
                  <c:v>289</c:v>
                </c:pt>
                <c:pt idx="48">
                  <c:v>167</c:v>
                </c:pt>
                <c:pt idx="49">
                  <c:v>172</c:v>
                </c:pt>
                <c:pt idx="50">
                  <c:v>137</c:v>
                </c:pt>
                <c:pt idx="51">
                  <c:v>122</c:v>
                </c:pt>
              </c:numCache>
            </c:numRef>
          </c:val>
          <c:extLst>
            <c:ext xmlns:c16="http://schemas.microsoft.com/office/drawing/2014/chart" uri="{C3380CC4-5D6E-409C-BE32-E72D297353CC}">
              <c16:uniqueId val="{00000000-37F9-4564-9553-E9942305E865}"/>
            </c:ext>
          </c:extLst>
        </c:ser>
        <c:ser>
          <c:idx val="1"/>
          <c:order val="2"/>
          <c:tx>
            <c:strRef>
              <c:f>Violencias!$A$71</c:f>
              <c:strCache>
                <c:ptCount val="1"/>
                <c:pt idx="0">
                  <c:v>Mediana</c:v>
                </c:pt>
              </c:strCache>
            </c:strRef>
          </c:tx>
          <c:spPr>
            <a:ln w="28575" cap="rnd">
              <a:solidFill>
                <a:schemeClr val="accent4"/>
              </a:solidFill>
              <a:round/>
            </a:ln>
            <a:effectLst/>
          </c:spPr>
          <c:val>
            <c:numRef>
              <c:f>Violencias!$B$71:$BA$71</c:f>
              <c:numCache>
                <c:formatCode>0.0</c:formatCode>
                <c:ptCount val="52"/>
                <c:pt idx="0">
                  <c:v>195</c:v>
                </c:pt>
                <c:pt idx="1">
                  <c:v>159</c:v>
                </c:pt>
                <c:pt idx="2">
                  <c:v>217</c:v>
                </c:pt>
                <c:pt idx="3">
                  <c:v>188</c:v>
                </c:pt>
                <c:pt idx="4">
                  <c:v>268</c:v>
                </c:pt>
                <c:pt idx="5">
                  <c:v>254</c:v>
                </c:pt>
                <c:pt idx="6">
                  <c:v>239</c:v>
                </c:pt>
                <c:pt idx="7">
                  <c:v>238</c:v>
                </c:pt>
                <c:pt idx="8">
                  <c:v>252</c:v>
                </c:pt>
                <c:pt idx="9">
                  <c:v>208</c:v>
                </c:pt>
                <c:pt idx="10">
                  <c:v>232</c:v>
                </c:pt>
                <c:pt idx="11">
                  <c:v>194</c:v>
                </c:pt>
                <c:pt idx="12">
                  <c:v>142</c:v>
                </c:pt>
                <c:pt idx="13">
                  <c:v>205</c:v>
                </c:pt>
                <c:pt idx="14">
                  <c:v>143</c:v>
                </c:pt>
                <c:pt idx="15">
                  <c:v>153</c:v>
                </c:pt>
                <c:pt idx="16">
                  <c:v>227</c:v>
                </c:pt>
                <c:pt idx="17">
                  <c:v>236</c:v>
                </c:pt>
                <c:pt idx="18">
                  <c:v>285</c:v>
                </c:pt>
                <c:pt idx="19">
                  <c:v>249</c:v>
                </c:pt>
                <c:pt idx="20">
                  <c:v>240</c:v>
                </c:pt>
                <c:pt idx="21">
                  <c:v>249</c:v>
                </c:pt>
                <c:pt idx="22">
                  <c:v>217</c:v>
                </c:pt>
                <c:pt idx="23">
                  <c:v>246</c:v>
                </c:pt>
                <c:pt idx="24">
                  <c:v>240</c:v>
                </c:pt>
                <c:pt idx="25">
                  <c:v>218</c:v>
                </c:pt>
                <c:pt idx="26">
                  <c:v>237</c:v>
                </c:pt>
                <c:pt idx="27">
                  <c:v>257</c:v>
                </c:pt>
                <c:pt idx="28">
                  <c:v>217</c:v>
                </c:pt>
                <c:pt idx="29">
                  <c:v>201</c:v>
                </c:pt>
                <c:pt idx="30">
                  <c:v>204</c:v>
                </c:pt>
                <c:pt idx="31">
                  <c:v>145</c:v>
                </c:pt>
                <c:pt idx="32">
                  <c:v>147</c:v>
                </c:pt>
                <c:pt idx="33">
                  <c:v>153</c:v>
                </c:pt>
                <c:pt idx="34">
                  <c:v>174</c:v>
                </c:pt>
                <c:pt idx="35">
                  <c:v>161</c:v>
                </c:pt>
                <c:pt idx="36">
                  <c:v>180</c:v>
                </c:pt>
                <c:pt idx="37">
                  <c:v>188</c:v>
                </c:pt>
                <c:pt idx="38">
                  <c:v>165</c:v>
                </c:pt>
                <c:pt idx="39">
                  <c:v>201</c:v>
                </c:pt>
                <c:pt idx="40">
                  <c:v>141</c:v>
                </c:pt>
                <c:pt idx="41">
                  <c:v>142</c:v>
                </c:pt>
                <c:pt idx="42">
                  <c:v>278</c:v>
                </c:pt>
                <c:pt idx="43">
                  <c:v>156</c:v>
                </c:pt>
                <c:pt idx="44">
                  <c:v>164</c:v>
                </c:pt>
                <c:pt idx="45">
                  <c:v>178</c:v>
                </c:pt>
                <c:pt idx="46">
                  <c:v>174</c:v>
                </c:pt>
                <c:pt idx="47">
                  <c:v>146</c:v>
                </c:pt>
                <c:pt idx="48">
                  <c:v>152</c:v>
                </c:pt>
                <c:pt idx="49">
                  <c:v>150</c:v>
                </c:pt>
                <c:pt idx="50">
                  <c:v>131</c:v>
                </c:pt>
                <c:pt idx="51">
                  <c:v>116</c:v>
                </c:pt>
              </c:numCache>
            </c:numRef>
          </c:val>
          <c:extLst>
            <c:ext xmlns:c16="http://schemas.microsoft.com/office/drawing/2014/chart" uri="{C3380CC4-5D6E-409C-BE32-E72D297353CC}">
              <c16:uniqueId val="{00000001-37F9-4564-9553-E9942305E865}"/>
            </c:ext>
          </c:extLst>
        </c:ser>
        <c:ser>
          <c:idx val="2"/>
          <c:order val="3"/>
          <c:tx>
            <c:strRef>
              <c:f>Violencias!$A$72</c:f>
              <c:strCache>
                <c:ptCount val="1"/>
                <c:pt idx="0">
                  <c:v>Percentil 25</c:v>
                </c:pt>
              </c:strCache>
            </c:strRef>
          </c:tx>
          <c:spPr>
            <a:solidFill>
              <a:srgbClr val="92D050"/>
            </a:solidFill>
            <a:ln w="28575" cap="rnd">
              <a:solidFill>
                <a:schemeClr val="accent6"/>
              </a:solidFill>
              <a:round/>
            </a:ln>
            <a:effectLst/>
          </c:spPr>
          <c:val>
            <c:numRef>
              <c:f>Violencias!$B$72:$BA$72</c:f>
              <c:numCache>
                <c:formatCode>0.0</c:formatCode>
                <c:ptCount val="52"/>
                <c:pt idx="0">
                  <c:v>116</c:v>
                </c:pt>
                <c:pt idx="1">
                  <c:v>84</c:v>
                </c:pt>
                <c:pt idx="2">
                  <c:v>127</c:v>
                </c:pt>
                <c:pt idx="3">
                  <c:v>129</c:v>
                </c:pt>
                <c:pt idx="4">
                  <c:v>268</c:v>
                </c:pt>
                <c:pt idx="5">
                  <c:v>135</c:v>
                </c:pt>
                <c:pt idx="6">
                  <c:v>161</c:v>
                </c:pt>
                <c:pt idx="7">
                  <c:v>177</c:v>
                </c:pt>
                <c:pt idx="8">
                  <c:v>167</c:v>
                </c:pt>
                <c:pt idx="9">
                  <c:v>157</c:v>
                </c:pt>
                <c:pt idx="10">
                  <c:v>159</c:v>
                </c:pt>
                <c:pt idx="11">
                  <c:v>190</c:v>
                </c:pt>
                <c:pt idx="12">
                  <c:v>102</c:v>
                </c:pt>
                <c:pt idx="13">
                  <c:v>160</c:v>
                </c:pt>
                <c:pt idx="14">
                  <c:v>126</c:v>
                </c:pt>
                <c:pt idx="15">
                  <c:v>129</c:v>
                </c:pt>
                <c:pt idx="16">
                  <c:v>157</c:v>
                </c:pt>
                <c:pt idx="17">
                  <c:v>170</c:v>
                </c:pt>
                <c:pt idx="18">
                  <c:v>178</c:v>
                </c:pt>
                <c:pt idx="19">
                  <c:v>176</c:v>
                </c:pt>
                <c:pt idx="20">
                  <c:v>196</c:v>
                </c:pt>
                <c:pt idx="21">
                  <c:v>142</c:v>
                </c:pt>
                <c:pt idx="22">
                  <c:v>160</c:v>
                </c:pt>
                <c:pt idx="23">
                  <c:v>163</c:v>
                </c:pt>
                <c:pt idx="24">
                  <c:v>160</c:v>
                </c:pt>
                <c:pt idx="25">
                  <c:v>136</c:v>
                </c:pt>
                <c:pt idx="26">
                  <c:v>136</c:v>
                </c:pt>
                <c:pt idx="27">
                  <c:v>151</c:v>
                </c:pt>
                <c:pt idx="28">
                  <c:v>151</c:v>
                </c:pt>
                <c:pt idx="29">
                  <c:v>151</c:v>
                </c:pt>
                <c:pt idx="30">
                  <c:v>145</c:v>
                </c:pt>
                <c:pt idx="31">
                  <c:v>118</c:v>
                </c:pt>
                <c:pt idx="32">
                  <c:v>102</c:v>
                </c:pt>
                <c:pt idx="33">
                  <c:v>98</c:v>
                </c:pt>
                <c:pt idx="34">
                  <c:v>92</c:v>
                </c:pt>
                <c:pt idx="35">
                  <c:v>87</c:v>
                </c:pt>
                <c:pt idx="36">
                  <c:v>171</c:v>
                </c:pt>
                <c:pt idx="37">
                  <c:v>156</c:v>
                </c:pt>
                <c:pt idx="38">
                  <c:v>165</c:v>
                </c:pt>
                <c:pt idx="39">
                  <c:v>153</c:v>
                </c:pt>
                <c:pt idx="40">
                  <c:v>119</c:v>
                </c:pt>
                <c:pt idx="41">
                  <c:v>138</c:v>
                </c:pt>
                <c:pt idx="42">
                  <c:v>154</c:v>
                </c:pt>
                <c:pt idx="43">
                  <c:v>156</c:v>
                </c:pt>
                <c:pt idx="44">
                  <c:v>153</c:v>
                </c:pt>
                <c:pt idx="45">
                  <c:v>123</c:v>
                </c:pt>
                <c:pt idx="46">
                  <c:v>151</c:v>
                </c:pt>
                <c:pt idx="47">
                  <c:v>139</c:v>
                </c:pt>
                <c:pt idx="48">
                  <c:v>139</c:v>
                </c:pt>
                <c:pt idx="49">
                  <c:v>111</c:v>
                </c:pt>
                <c:pt idx="50">
                  <c:v>116</c:v>
                </c:pt>
                <c:pt idx="51">
                  <c:v>115</c:v>
                </c:pt>
              </c:numCache>
            </c:numRef>
          </c:val>
          <c:extLst>
            <c:ext xmlns:c16="http://schemas.microsoft.com/office/drawing/2014/chart" uri="{C3380CC4-5D6E-409C-BE32-E72D297353CC}">
              <c16:uniqueId val="{00000002-37F9-4564-9553-E9942305E865}"/>
            </c:ext>
          </c:extLst>
        </c:ser>
        <c:dLbls>
          <c:showLegendKey val="0"/>
          <c:showVal val="0"/>
          <c:showCatName val="0"/>
          <c:showSerName val="0"/>
          <c:showPercent val="0"/>
          <c:showBubbleSize val="0"/>
        </c:dLbls>
        <c:axId val="1071786720"/>
        <c:axId val="1129430688"/>
      </c:areaChart>
      <c:scatterChart>
        <c:scatterStyle val="lineMarker"/>
        <c:varyColors val="0"/>
        <c:ser>
          <c:idx val="0"/>
          <c:order val="0"/>
          <c:tx>
            <c:strRef>
              <c:f>Violencias!$A$70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177</c:v>
                </c:pt>
                <c:pt idx="14">
                  <c:v>164</c:v>
                </c:pt>
                <c:pt idx="15">
                  <c:v>241</c:v>
                </c:pt>
                <c:pt idx="16">
                  <c:v>177</c:v>
                </c:pt>
                <c:pt idx="17">
                  <c:v>200</c:v>
                </c:pt>
                <c:pt idx="18">
                  <c:v>182</c:v>
                </c:pt>
                <c:pt idx="19">
                  <c:v>221</c:v>
                </c:pt>
              </c:numCache>
            </c:numRef>
          </c:yVal>
          <c:smooth val="0"/>
          <c:extLst>
            <c:ext xmlns:c16="http://schemas.microsoft.com/office/drawing/2014/chart" uri="{C3380CC4-5D6E-409C-BE32-E72D297353CC}">
              <c16:uniqueId val="{00000003-37F9-4564-9553-E9942305E865}"/>
            </c:ext>
          </c:extLst>
        </c:ser>
        <c:ser>
          <c:idx val="4"/>
          <c:order val="4"/>
          <c:tx>
            <c:v>2023</c:v>
          </c:tx>
          <c:yVal>
            <c:numLit>
              <c:formatCode>General</c:formatCode>
              <c:ptCount val="1"/>
              <c:pt idx="0">
                <c:v>1</c:v>
              </c:pt>
            </c:numLit>
          </c:yVal>
          <c:smooth val="0"/>
          <c:extLst>
            <c:ext xmlns:c16="http://schemas.microsoft.com/office/drawing/2014/chart" uri="{C3380CC4-5D6E-409C-BE32-E72D297353CC}">
              <c16:uniqueId val="{00000004-37F9-4564-9553-E9942305E865}"/>
            </c:ext>
          </c:extLst>
        </c:ser>
        <c:dLbls>
          <c:showLegendKey val="0"/>
          <c:showVal val="0"/>
          <c:showCatName val="0"/>
          <c:showSerName val="0"/>
          <c:showPercent val="0"/>
          <c:showBubbleSize val="0"/>
        </c:dLbls>
        <c:axId val="1071786720"/>
        <c:axId val="1129430688"/>
      </c:scatterChart>
      <c:catAx>
        <c:axId val="107178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129430688"/>
        <c:crosses val="autoZero"/>
        <c:auto val="1"/>
        <c:lblAlgn val="ctr"/>
        <c:lblOffset val="100"/>
        <c:noMultiLvlLbl val="0"/>
      </c:catAx>
      <c:valAx>
        <c:axId val="1129430688"/>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numFmt formatCode="0" sourceLinked="0"/>
        <c:majorTickMark val="none"/>
        <c:minorTickMark val="none"/>
        <c:tickLblPos val="nextTo"/>
        <c:spPr>
          <a:ln w="6350">
            <a:noFill/>
          </a:ln>
        </c:spPr>
        <c:txPr>
          <a:bodyPr rot="-60000000" vert="horz"/>
          <a:lstStyle/>
          <a:p>
            <a:pPr>
              <a:defRPr b="1"/>
            </a:pPr>
            <a:endParaRPr lang="es-CO"/>
          </a:p>
        </c:txPr>
        <c:crossAx val="1071786720"/>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75543517479004E-2"/>
          <c:y val="0.10449376703319894"/>
          <c:w val="0.91216257555929925"/>
          <c:h val="0.69518532240331021"/>
        </c:manualLayout>
      </c:layout>
      <c:lineChart>
        <c:grouping val="standard"/>
        <c:varyColors val="0"/>
        <c:ser>
          <c:idx val="0"/>
          <c:order val="0"/>
          <c:tx>
            <c:v>2018</c:v>
          </c:tx>
          <c:spPr>
            <a:ln w="28575">
              <a:solidFill>
                <a:srgbClr val="C00000"/>
              </a:solidFill>
            </a:ln>
          </c:spPr>
          <c:marker>
            <c:symbol val="none"/>
          </c:marker>
          <c:val>
            <c:numRef>
              <c:f>Violencias!$B$65:$BA$65</c:f>
              <c:numCache>
                <c:formatCode>General</c:formatCode>
                <c:ptCount val="52"/>
                <c:pt idx="0">
                  <c:v>812</c:v>
                </c:pt>
                <c:pt idx="1">
                  <c:v>159</c:v>
                </c:pt>
                <c:pt idx="2">
                  <c:v>217</c:v>
                </c:pt>
                <c:pt idx="3">
                  <c:v>188</c:v>
                </c:pt>
                <c:pt idx="4">
                  <c:v>268</c:v>
                </c:pt>
                <c:pt idx="5">
                  <c:v>254</c:v>
                </c:pt>
                <c:pt idx="6">
                  <c:v>239</c:v>
                </c:pt>
                <c:pt idx="7">
                  <c:v>238</c:v>
                </c:pt>
                <c:pt idx="8">
                  <c:v>252</c:v>
                </c:pt>
                <c:pt idx="9">
                  <c:v>208</c:v>
                </c:pt>
                <c:pt idx="10">
                  <c:v>232</c:v>
                </c:pt>
                <c:pt idx="11">
                  <c:v>208</c:v>
                </c:pt>
                <c:pt idx="12">
                  <c:v>142</c:v>
                </c:pt>
                <c:pt idx="13">
                  <c:v>303</c:v>
                </c:pt>
                <c:pt idx="14">
                  <c:v>258</c:v>
                </c:pt>
                <c:pt idx="15">
                  <c:v>273</c:v>
                </c:pt>
                <c:pt idx="16">
                  <c:v>248</c:v>
                </c:pt>
                <c:pt idx="17">
                  <c:v>236</c:v>
                </c:pt>
                <c:pt idx="18">
                  <c:v>287</c:v>
                </c:pt>
                <c:pt idx="19">
                  <c:v>249</c:v>
                </c:pt>
                <c:pt idx="20">
                  <c:v>240</c:v>
                </c:pt>
                <c:pt idx="21">
                  <c:v>249</c:v>
                </c:pt>
                <c:pt idx="22">
                  <c:v>217</c:v>
                </c:pt>
                <c:pt idx="23">
                  <c:v>246</c:v>
                </c:pt>
                <c:pt idx="24">
                  <c:v>240</c:v>
                </c:pt>
                <c:pt idx="25">
                  <c:v>218</c:v>
                </c:pt>
                <c:pt idx="26">
                  <c:v>237</c:v>
                </c:pt>
                <c:pt idx="27">
                  <c:v>259</c:v>
                </c:pt>
                <c:pt idx="28">
                  <c:v>217</c:v>
                </c:pt>
                <c:pt idx="29">
                  <c:v>217</c:v>
                </c:pt>
                <c:pt idx="30">
                  <c:v>273</c:v>
                </c:pt>
                <c:pt idx="31">
                  <c:v>223</c:v>
                </c:pt>
                <c:pt idx="32">
                  <c:v>288</c:v>
                </c:pt>
                <c:pt idx="33">
                  <c:v>215</c:v>
                </c:pt>
                <c:pt idx="34">
                  <c:v>280</c:v>
                </c:pt>
                <c:pt idx="35">
                  <c:v>271</c:v>
                </c:pt>
                <c:pt idx="36">
                  <c:v>247</c:v>
                </c:pt>
                <c:pt idx="37">
                  <c:v>282</c:v>
                </c:pt>
                <c:pt idx="38">
                  <c:v>257</c:v>
                </c:pt>
                <c:pt idx="39">
                  <c:v>297</c:v>
                </c:pt>
                <c:pt idx="40">
                  <c:v>273</c:v>
                </c:pt>
                <c:pt idx="41">
                  <c:v>219</c:v>
                </c:pt>
                <c:pt idx="42">
                  <c:v>278</c:v>
                </c:pt>
                <c:pt idx="43">
                  <c:v>292</c:v>
                </c:pt>
                <c:pt idx="44">
                  <c:v>280</c:v>
                </c:pt>
                <c:pt idx="45">
                  <c:v>295</c:v>
                </c:pt>
                <c:pt idx="46">
                  <c:v>293</c:v>
                </c:pt>
                <c:pt idx="47">
                  <c:v>326</c:v>
                </c:pt>
                <c:pt idx="48">
                  <c:v>232</c:v>
                </c:pt>
                <c:pt idx="49">
                  <c:v>255</c:v>
                </c:pt>
                <c:pt idx="50">
                  <c:v>207</c:v>
                </c:pt>
                <c:pt idx="51">
                  <c:v>172</c:v>
                </c:pt>
              </c:numCache>
            </c:numRef>
          </c:val>
          <c:smooth val="0"/>
          <c:extLst>
            <c:ext xmlns:c16="http://schemas.microsoft.com/office/drawing/2014/chart" uri="{C3380CC4-5D6E-409C-BE32-E72D297353CC}">
              <c16:uniqueId val="{00000000-A218-458B-A2AC-6D3DC571010E}"/>
            </c:ext>
          </c:extLst>
        </c:ser>
        <c:ser>
          <c:idx val="1"/>
          <c:order val="1"/>
          <c:tx>
            <c:v>2019</c:v>
          </c:tx>
          <c:spPr>
            <a:ln w="28575">
              <a:solidFill>
                <a:srgbClr val="00B050"/>
              </a:solidFill>
            </a:ln>
          </c:spPr>
          <c:marker>
            <c:symbol val="none"/>
          </c:marker>
          <c:val>
            <c:numRef>
              <c:f>Violencias!$B$66:$BA$66</c:f>
              <c:numCache>
                <c:formatCode>General</c:formatCode>
                <c:ptCount val="52"/>
                <c:pt idx="0">
                  <c:v>319</c:v>
                </c:pt>
                <c:pt idx="1">
                  <c:v>207</c:v>
                </c:pt>
                <c:pt idx="2">
                  <c:v>275</c:v>
                </c:pt>
                <c:pt idx="3">
                  <c:v>267</c:v>
                </c:pt>
                <c:pt idx="4">
                  <c:v>286</c:v>
                </c:pt>
                <c:pt idx="5">
                  <c:v>278</c:v>
                </c:pt>
                <c:pt idx="6">
                  <c:v>276</c:v>
                </c:pt>
                <c:pt idx="7">
                  <c:v>278</c:v>
                </c:pt>
                <c:pt idx="8">
                  <c:v>285</c:v>
                </c:pt>
                <c:pt idx="9">
                  <c:v>289</c:v>
                </c:pt>
                <c:pt idx="10">
                  <c:v>306</c:v>
                </c:pt>
                <c:pt idx="11">
                  <c:v>329</c:v>
                </c:pt>
                <c:pt idx="12">
                  <c:v>275</c:v>
                </c:pt>
                <c:pt idx="13">
                  <c:v>394</c:v>
                </c:pt>
                <c:pt idx="14">
                  <c:v>326</c:v>
                </c:pt>
                <c:pt idx="15">
                  <c:v>129</c:v>
                </c:pt>
                <c:pt idx="16">
                  <c:v>310</c:v>
                </c:pt>
                <c:pt idx="17">
                  <c:v>308</c:v>
                </c:pt>
                <c:pt idx="18">
                  <c:v>356</c:v>
                </c:pt>
                <c:pt idx="19">
                  <c:v>317</c:v>
                </c:pt>
                <c:pt idx="20">
                  <c:v>320</c:v>
                </c:pt>
                <c:pt idx="21">
                  <c:v>284</c:v>
                </c:pt>
                <c:pt idx="22">
                  <c:v>273</c:v>
                </c:pt>
                <c:pt idx="23">
                  <c:v>322</c:v>
                </c:pt>
                <c:pt idx="24">
                  <c:v>315</c:v>
                </c:pt>
                <c:pt idx="25">
                  <c:v>280</c:v>
                </c:pt>
                <c:pt idx="26">
                  <c:v>285</c:v>
                </c:pt>
                <c:pt idx="27">
                  <c:v>320</c:v>
                </c:pt>
                <c:pt idx="28">
                  <c:v>330</c:v>
                </c:pt>
                <c:pt idx="29">
                  <c:v>368</c:v>
                </c:pt>
                <c:pt idx="30">
                  <c:v>302</c:v>
                </c:pt>
                <c:pt idx="31">
                  <c:v>358</c:v>
                </c:pt>
                <c:pt idx="32">
                  <c:v>346</c:v>
                </c:pt>
                <c:pt idx="33">
                  <c:v>315</c:v>
                </c:pt>
                <c:pt idx="34">
                  <c:v>369</c:v>
                </c:pt>
                <c:pt idx="35">
                  <c:v>396</c:v>
                </c:pt>
                <c:pt idx="36">
                  <c:v>365</c:v>
                </c:pt>
                <c:pt idx="37">
                  <c:v>332</c:v>
                </c:pt>
                <c:pt idx="38">
                  <c:v>325</c:v>
                </c:pt>
                <c:pt idx="39">
                  <c:v>227</c:v>
                </c:pt>
                <c:pt idx="40">
                  <c:v>141</c:v>
                </c:pt>
                <c:pt idx="41">
                  <c:v>142</c:v>
                </c:pt>
                <c:pt idx="42">
                  <c:v>168</c:v>
                </c:pt>
                <c:pt idx="43">
                  <c:v>184</c:v>
                </c:pt>
                <c:pt idx="44">
                  <c:v>270</c:v>
                </c:pt>
                <c:pt idx="45">
                  <c:v>278</c:v>
                </c:pt>
                <c:pt idx="46">
                  <c:v>364</c:v>
                </c:pt>
                <c:pt idx="47">
                  <c:v>289</c:v>
                </c:pt>
                <c:pt idx="48">
                  <c:v>167</c:v>
                </c:pt>
                <c:pt idx="49">
                  <c:v>172</c:v>
                </c:pt>
                <c:pt idx="50">
                  <c:v>137</c:v>
                </c:pt>
                <c:pt idx="51">
                  <c:v>115</c:v>
                </c:pt>
              </c:numCache>
            </c:numRef>
          </c:val>
          <c:smooth val="0"/>
          <c:extLst>
            <c:ext xmlns:c16="http://schemas.microsoft.com/office/drawing/2014/chart" uri="{C3380CC4-5D6E-409C-BE32-E72D297353CC}">
              <c16:uniqueId val="{00000001-A218-458B-A2AC-6D3DC571010E}"/>
            </c:ext>
          </c:extLst>
        </c:ser>
        <c:ser>
          <c:idx val="3"/>
          <c:order val="2"/>
          <c:tx>
            <c:strRef>
              <c:f>Violencias!$A$67</c:f>
              <c:strCache>
                <c:ptCount val="1"/>
                <c:pt idx="0">
                  <c:v>2020</c:v>
                </c:pt>
              </c:strCache>
            </c:strRef>
          </c:tx>
          <c:marker>
            <c:symbol val="none"/>
          </c:marker>
          <c:val>
            <c:numRef>
              <c:f>Violencias!$B$67:$BA$67</c:f>
              <c:numCache>
                <c:formatCode>General</c:formatCode>
                <c:ptCount val="52"/>
                <c:pt idx="0">
                  <c:v>195</c:v>
                </c:pt>
                <c:pt idx="1">
                  <c:v>250</c:v>
                </c:pt>
                <c:pt idx="2">
                  <c:v>262</c:v>
                </c:pt>
                <c:pt idx="3">
                  <c:v>333</c:v>
                </c:pt>
                <c:pt idx="4">
                  <c:v>280</c:v>
                </c:pt>
                <c:pt idx="5">
                  <c:v>328</c:v>
                </c:pt>
                <c:pt idx="6">
                  <c:v>341</c:v>
                </c:pt>
                <c:pt idx="7">
                  <c:v>338</c:v>
                </c:pt>
                <c:pt idx="8">
                  <c:v>316</c:v>
                </c:pt>
                <c:pt idx="9">
                  <c:v>307</c:v>
                </c:pt>
                <c:pt idx="10">
                  <c:v>364</c:v>
                </c:pt>
                <c:pt idx="11">
                  <c:v>194</c:v>
                </c:pt>
                <c:pt idx="12">
                  <c:v>83</c:v>
                </c:pt>
                <c:pt idx="13">
                  <c:v>160</c:v>
                </c:pt>
                <c:pt idx="14">
                  <c:v>126</c:v>
                </c:pt>
                <c:pt idx="15">
                  <c:v>233</c:v>
                </c:pt>
                <c:pt idx="16">
                  <c:v>227</c:v>
                </c:pt>
                <c:pt idx="17">
                  <c:v>251</c:v>
                </c:pt>
                <c:pt idx="18">
                  <c:v>285</c:v>
                </c:pt>
                <c:pt idx="19">
                  <c:v>307</c:v>
                </c:pt>
                <c:pt idx="20">
                  <c:v>273</c:v>
                </c:pt>
                <c:pt idx="21">
                  <c:v>258</c:v>
                </c:pt>
                <c:pt idx="22">
                  <c:v>245</c:v>
                </c:pt>
                <c:pt idx="23">
                  <c:v>298</c:v>
                </c:pt>
                <c:pt idx="24">
                  <c:v>244</c:v>
                </c:pt>
                <c:pt idx="25">
                  <c:v>262</c:v>
                </c:pt>
                <c:pt idx="26">
                  <c:v>285</c:v>
                </c:pt>
                <c:pt idx="27">
                  <c:v>255</c:v>
                </c:pt>
                <c:pt idx="28">
                  <c:v>234</c:v>
                </c:pt>
                <c:pt idx="29">
                  <c:v>201</c:v>
                </c:pt>
                <c:pt idx="30">
                  <c:v>204</c:v>
                </c:pt>
                <c:pt idx="31">
                  <c:v>76</c:v>
                </c:pt>
                <c:pt idx="32">
                  <c:v>102</c:v>
                </c:pt>
                <c:pt idx="33">
                  <c:v>98</c:v>
                </c:pt>
                <c:pt idx="34">
                  <c:v>92</c:v>
                </c:pt>
                <c:pt idx="35">
                  <c:v>87</c:v>
                </c:pt>
                <c:pt idx="36">
                  <c:v>108</c:v>
                </c:pt>
                <c:pt idx="37">
                  <c:v>114</c:v>
                </c:pt>
                <c:pt idx="38">
                  <c:v>142</c:v>
                </c:pt>
                <c:pt idx="39">
                  <c:v>150</c:v>
                </c:pt>
                <c:pt idx="40">
                  <c:v>115</c:v>
                </c:pt>
                <c:pt idx="41">
                  <c:v>116</c:v>
                </c:pt>
                <c:pt idx="42">
                  <c:v>127</c:v>
                </c:pt>
                <c:pt idx="43">
                  <c:v>122</c:v>
                </c:pt>
                <c:pt idx="44">
                  <c:v>100</c:v>
                </c:pt>
                <c:pt idx="45">
                  <c:v>123</c:v>
                </c:pt>
                <c:pt idx="46">
                  <c:v>115</c:v>
                </c:pt>
                <c:pt idx="47">
                  <c:v>139</c:v>
                </c:pt>
                <c:pt idx="48">
                  <c:v>132</c:v>
                </c:pt>
                <c:pt idx="49">
                  <c:v>100</c:v>
                </c:pt>
                <c:pt idx="50">
                  <c:v>116</c:v>
                </c:pt>
                <c:pt idx="51">
                  <c:v>116</c:v>
                </c:pt>
              </c:numCache>
            </c:numRef>
          </c:val>
          <c:smooth val="0"/>
          <c:extLst>
            <c:ext xmlns:c16="http://schemas.microsoft.com/office/drawing/2014/chart" uri="{C3380CC4-5D6E-409C-BE32-E72D297353CC}">
              <c16:uniqueId val="{00000002-A218-458B-A2AC-6D3DC571010E}"/>
            </c:ext>
          </c:extLst>
        </c:ser>
        <c:ser>
          <c:idx val="4"/>
          <c:order val="3"/>
          <c:tx>
            <c:strRef>
              <c:f>Violencias!$A$68</c:f>
              <c:strCache>
                <c:ptCount val="1"/>
                <c:pt idx="0">
                  <c:v>2021</c:v>
                </c:pt>
              </c:strCache>
            </c:strRef>
          </c:tx>
          <c:marker>
            <c:symbol val="none"/>
          </c:marker>
          <c:val>
            <c:numRef>
              <c:f>Violencias!$B$68:$BA$68</c:f>
              <c:numCache>
                <c:formatCode>General</c:formatCode>
                <c:ptCount val="52"/>
                <c:pt idx="0">
                  <c:v>80</c:v>
                </c:pt>
                <c:pt idx="1">
                  <c:v>81</c:v>
                </c:pt>
                <c:pt idx="2">
                  <c:v>106</c:v>
                </c:pt>
                <c:pt idx="3">
                  <c:v>112</c:v>
                </c:pt>
                <c:pt idx="4">
                  <c:v>128</c:v>
                </c:pt>
                <c:pt idx="5">
                  <c:v>135</c:v>
                </c:pt>
                <c:pt idx="6">
                  <c:v>118</c:v>
                </c:pt>
                <c:pt idx="7">
                  <c:v>150</c:v>
                </c:pt>
                <c:pt idx="8">
                  <c:v>132</c:v>
                </c:pt>
                <c:pt idx="9">
                  <c:v>124</c:v>
                </c:pt>
                <c:pt idx="10">
                  <c:v>105</c:v>
                </c:pt>
                <c:pt idx="11">
                  <c:v>111</c:v>
                </c:pt>
                <c:pt idx="12">
                  <c:v>102</c:v>
                </c:pt>
                <c:pt idx="13">
                  <c:v>98</c:v>
                </c:pt>
                <c:pt idx="14">
                  <c:v>92</c:v>
                </c:pt>
                <c:pt idx="15">
                  <c:v>110</c:v>
                </c:pt>
                <c:pt idx="16">
                  <c:v>95</c:v>
                </c:pt>
                <c:pt idx="17">
                  <c:v>95</c:v>
                </c:pt>
                <c:pt idx="18">
                  <c:v>120</c:v>
                </c:pt>
                <c:pt idx="19">
                  <c:v>129</c:v>
                </c:pt>
                <c:pt idx="20">
                  <c:v>139</c:v>
                </c:pt>
                <c:pt idx="21">
                  <c:v>131</c:v>
                </c:pt>
                <c:pt idx="22">
                  <c:v>123</c:v>
                </c:pt>
                <c:pt idx="23">
                  <c:v>112</c:v>
                </c:pt>
                <c:pt idx="24">
                  <c:v>117</c:v>
                </c:pt>
                <c:pt idx="25">
                  <c:v>136</c:v>
                </c:pt>
                <c:pt idx="26">
                  <c:v>128</c:v>
                </c:pt>
                <c:pt idx="27">
                  <c:v>148</c:v>
                </c:pt>
                <c:pt idx="28">
                  <c:v>125</c:v>
                </c:pt>
                <c:pt idx="29">
                  <c:v>113</c:v>
                </c:pt>
                <c:pt idx="30">
                  <c:v>129</c:v>
                </c:pt>
                <c:pt idx="31">
                  <c:v>118</c:v>
                </c:pt>
                <c:pt idx="32">
                  <c:v>87</c:v>
                </c:pt>
                <c:pt idx="33">
                  <c:v>6</c:v>
                </c:pt>
                <c:pt idx="34">
                  <c:v>8</c:v>
                </c:pt>
                <c:pt idx="35">
                  <c:v>76</c:v>
                </c:pt>
                <c:pt idx="36">
                  <c:v>171</c:v>
                </c:pt>
                <c:pt idx="37">
                  <c:v>156</c:v>
                </c:pt>
                <c:pt idx="38">
                  <c:v>157</c:v>
                </c:pt>
                <c:pt idx="39">
                  <c:v>153</c:v>
                </c:pt>
                <c:pt idx="40">
                  <c:v>119</c:v>
                </c:pt>
                <c:pt idx="41">
                  <c:v>138</c:v>
                </c:pt>
                <c:pt idx="42">
                  <c:v>154</c:v>
                </c:pt>
                <c:pt idx="43">
                  <c:v>152</c:v>
                </c:pt>
                <c:pt idx="44">
                  <c:v>153</c:v>
                </c:pt>
                <c:pt idx="45">
                  <c:v>114</c:v>
                </c:pt>
                <c:pt idx="46">
                  <c:v>151</c:v>
                </c:pt>
                <c:pt idx="47">
                  <c:v>111</c:v>
                </c:pt>
                <c:pt idx="48">
                  <c:v>152</c:v>
                </c:pt>
                <c:pt idx="49">
                  <c:v>111</c:v>
                </c:pt>
                <c:pt idx="50">
                  <c:v>109</c:v>
                </c:pt>
                <c:pt idx="51">
                  <c:v>69</c:v>
                </c:pt>
              </c:numCache>
            </c:numRef>
          </c:val>
          <c:smooth val="0"/>
          <c:extLst>
            <c:ext xmlns:c16="http://schemas.microsoft.com/office/drawing/2014/chart" uri="{C3380CC4-5D6E-409C-BE32-E72D297353CC}">
              <c16:uniqueId val="{00000003-A218-458B-A2AC-6D3DC571010E}"/>
            </c:ext>
          </c:extLst>
        </c:ser>
        <c:ser>
          <c:idx val="2"/>
          <c:order val="4"/>
          <c:tx>
            <c:strRef>
              <c:f>Violencias!$A$70</c:f>
              <c:strCache>
                <c:ptCount val="1"/>
                <c:pt idx="0">
                  <c:v>2023</c:v>
                </c:pt>
              </c:strCache>
            </c:strRef>
          </c:tx>
          <c:marker>
            <c:symbol val="none"/>
          </c:marker>
          <c: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177</c:v>
                </c:pt>
                <c:pt idx="14">
                  <c:v>164</c:v>
                </c:pt>
                <c:pt idx="15">
                  <c:v>241</c:v>
                </c:pt>
                <c:pt idx="16">
                  <c:v>177</c:v>
                </c:pt>
                <c:pt idx="17">
                  <c:v>200</c:v>
                </c:pt>
                <c:pt idx="18">
                  <c:v>182</c:v>
                </c:pt>
                <c:pt idx="19">
                  <c:v>221</c:v>
                </c:pt>
              </c:numCache>
            </c:numRef>
          </c:val>
          <c:smooth val="0"/>
          <c:extLst>
            <c:ext xmlns:c16="http://schemas.microsoft.com/office/drawing/2014/chart" uri="{C3380CC4-5D6E-409C-BE32-E72D297353CC}">
              <c16:uniqueId val="{00000004-A218-458B-A2AC-6D3DC571010E}"/>
            </c:ext>
          </c:extLst>
        </c:ser>
        <c:dLbls>
          <c:showLegendKey val="0"/>
          <c:showVal val="0"/>
          <c:showCatName val="0"/>
          <c:showSerName val="0"/>
          <c:showPercent val="0"/>
          <c:showBubbleSize val="0"/>
        </c:dLbls>
        <c:smooth val="0"/>
        <c:axId val="1325522576"/>
        <c:axId val="1325519856"/>
      </c:lineChart>
      <c:catAx>
        <c:axId val="132552257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25519856"/>
        <c:crosses val="autoZero"/>
        <c:auto val="1"/>
        <c:lblAlgn val="ctr"/>
        <c:lblOffset val="100"/>
        <c:noMultiLvlLbl val="0"/>
      </c:catAx>
      <c:valAx>
        <c:axId val="132551985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none"/>
        <c:tickLblPos val="nextTo"/>
        <c:crossAx val="1325522576"/>
        <c:crosses val="autoZero"/>
        <c:crossBetween val="between"/>
      </c:valAx>
    </c:plotArea>
    <c:legend>
      <c:legendPos val="t"/>
      <c:overlay val="0"/>
      <c:txPr>
        <a:bodyPr/>
        <a:lstStyle/>
        <a:p>
          <a:pPr>
            <a:defRPr sz="11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Hoja2!$A$1:$F$1</c:f>
              <c:strCache>
                <c:ptCount val="6"/>
                <c:pt idx="0">
                  <c:v>Menor o igual a 5 </c:v>
                </c:pt>
                <c:pt idx="1">
                  <c:v>Entre 6 y 11</c:v>
                </c:pt>
                <c:pt idx="2">
                  <c:v>Entre 12 y 18 </c:v>
                </c:pt>
                <c:pt idx="3">
                  <c:v>Entre 19 y 26</c:v>
                </c:pt>
                <c:pt idx="4">
                  <c:v>Entre 27 y 59</c:v>
                </c:pt>
                <c:pt idx="5">
                  <c:v>Mayor o igual a 60</c:v>
                </c:pt>
              </c:strCache>
            </c:strRef>
          </c:cat>
          <c:val>
            <c:numRef>
              <c:f>Hoja2!$A$2:$F$2</c:f>
              <c:numCache>
                <c:formatCode>General</c:formatCode>
                <c:ptCount val="6"/>
                <c:pt idx="0">
                  <c:v>33</c:v>
                </c:pt>
                <c:pt idx="1">
                  <c:v>33</c:v>
                </c:pt>
                <c:pt idx="2">
                  <c:v>45</c:v>
                </c:pt>
                <c:pt idx="3">
                  <c:v>57</c:v>
                </c:pt>
                <c:pt idx="4">
                  <c:v>170</c:v>
                </c:pt>
                <c:pt idx="5">
                  <c:v>23</c:v>
                </c:pt>
              </c:numCache>
            </c:numRef>
          </c:val>
          <c:extLst>
            <c:ext xmlns:c16="http://schemas.microsoft.com/office/drawing/2014/chart" uri="{C3380CC4-5D6E-409C-BE32-E72D297353CC}">
              <c16:uniqueId val="{00000000-63E2-4078-A1AF-AE2920084D7D}"/>
            </c:ext>
          </c:extLst>
        </c:ser>
        <c:dLbls>
          <c:showLegendKey val="0"/>
          <c:showVal val="0"/>
          <c:showCatName val="0"/>
          <c:showSerName val="0"/>
          <c:showPercent val="0"/>
          <c:showBubbleSize val="0"/>
        </c:dLbls>
        <c:gapWidth val="219"/>
        <c:overlap val="-27"/>
        <c:axId val="1638072544"/>
        <c:axId val="1767727744"/>
      </c:barChart>
      <c:catAx>
        <c:axId val="1638072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767727744"/>
        <c:crosses val="autoZero"/>
        <c:auto val="1"/>
        <c:lblAlgn val="ctr"/>
        <c:lblOffset val="100"/>
        <c:noMultiLvlLbl val="0"/>
      </c:catAx>
      <c:valAx>
        <c:axId val="17677277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38072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Hoja2!$A$5:$F$5</c:f>
              <c:strCache>
                <c:ptCount val="6"/>
                <c:pt idx="0">
                  <c:v>Menor o igual a 5 </c:v>
                </c:pt>
                <c:pt idx="1">
                  <c:v>Entre 6 y 11</c:v>
                </c:pt>
                <c:pt idx="2">
                  <c:v>Entre 12 y 18 </c:v>
                </c:pt>
                <c:pt idx="3">
                  <c:v>Entre 19 y 26</c:v>
                </c:pt>
                <c:pt idx="4">
                  <c:v>Entre 27 y 59</c:v>
                </c:pt>
                <c:pt idx="5">
                  <c:v>Mayor o igual a 60</c:v>
                </c:pt>
              </c:strCache>
            </c:strRef>
          </c:cat>
          <c:val>
            <c:numRef>
              <c:f>Hoja2!$A$6:$F$6</c:f>
              <c:numCache>
                <c:formatCode>General</c:formatCode>
                <c:ptCount val="6"/>
                <c:pt idx="0">
                  <c:v>55</c:v>
                </c:pt>
                <c:pt idx="1">
                  <c:v>63</c:v>
                </c:pt>
                <c:pt idx="2">
                  <c:v>167</c:v>
                </c:pt>
                <c:pt idx="3">
                  <c:v>61</c:v>
                </c:pt>
                <c:pt idx="4">
                  <c:v>69</c:v>
                </c:pt>
                <c:pt idx="5">
                  <c:v>4</c:v>
                </c:pt>
              </c:numCache>
            </c:numRef>
          </c:val>
          <c:extLst>
            <c:ext xmlns:c16="http://schemas.microsoft.com/office/drawing/2014/chart" uri="{C3380CC4-5D6E-409C-BE32-E72D297353CC}">
              <c16:uniqueId val="{00000000-D7FC-456E-BA3C-96A14DF42753}"/>
            </c:ext>
          </c:extLst>
        </c:ser>
        <c:dLbls>
          <c:showLegendKey val="0"/>
          <c:showVal val="0"/>
          <c:showCatName val="0"/>
          <c:showSerName val="0"/>
          <c:showPercent val="0"/>
          <c:showBubbleSize val="0"/>
        </c:dLbls>
        <c:gapWidth val="219"/>
        <c:overlap val="-27"/>
        <c:axId val="1547671920"/>
        <c:axId val="1767745216"/>
      </c:barChart>
      <c:catAx>
        <c:axId val="154767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1767745216"/>
        <c:crosses val="autoZero"/>
        <c:auto val="1"/>
        <c:lblAlgn val="ctr"/>
        <c:lblOffset val="100"/>
        <c:noMultiLvlLbl val="0"/>
      </c:catAx>
      <c:valAx>
        <c:axId val="17677452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47671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endémico(B)'!$A$77</c:f>
              <c:strCache>
                <c:ptCount val="1"/>
                <c:pt idx="0">
                  <c:v>Percentil 75</c:v>
                </c:pt>
              </c:strCache>
            </c:strRef>
          </c:tx>
          <c:spPr>
            <a:solidFill>
              <a:srgbClr val="C00000"/>
            </a:solidFill>
            <a:ln w="25400">
              <a:solidFill>
                <a:srgbClr val="FF0000"/>
              </a:solidFill>
              <a:prstDash val="solid"/>
            </a:ln>
          </c:spPr>
          <c:val>
            <c:numRef>
              <c:f>'Canal endémico(B)'!$B$77:$BA$77</c:f>
              <c:numCache>
                <c:formatCode>0.0</c:formatCode>
                <c:ptCount val="52"/>
                <c:pt idx="0">
                  <c:v>4</c:v>
                </c:pt>
                <c:pt idx="1">
                  <c:v>4</c:v>
                </c:pt>
                <c:pt idx="2">
                  <c:v>5</c:v>
                </c:pt>
                <c:pt idx="3">
                  <c:v>4.5</c:v>
                </c:pt>
                <c:pt idx="4">
                  <c:v>6</c:v>
                </c:pt>
                <c:pt idx="5">
                  <c:v>4</c:v>
                </c:pt>
                <c:pt idx="6">
                  <c:v>4.5</c:v>
                </c:pt>
                <c:pt idx="7">
                  <c:v>5</c:v>
                </c:pt>
                <c:pt idx="8">
                  <c:v>5.5</c:v>
                </c:pt>
                <c:pt idx="9">
                  <c:v>4.5</c:v>
                </c:pt>
                <c:pt idx="10">
                  <c:v>3.5</c:v>
                </c:pt>
                <c:pt idx="11">
                  <c:v>5</c:v>
                </c:pt>
                <c:pt idx="12">
                  <c:v>4.5</c:v>
                </c:pt>
                <c:pt idx="13">
                  <c:v>5</c:v>
                </c:pt>
                <c:pt idx="14">
                  <c:v>5.5</c:v>
                </c:pt>
                <c:pt idx="15">
                  <c:v>4.5</c:v>
                </c:pt>
                <c:pt idx="16">
                  <c:v>5.5</c:v>
                </c:pt>
                <c:pt idx="17">
                  <c:v>3</c:v>
                </c:pt>
                <c:pt idx="18">
                  <c:v>6.5</c:v>
                </c:pt>
                <c:pt idx="19">
                  <c:v>5</c:v>
                </c:pt>
                <c:pt idx="20">
                  <c:v>4</c:v>
                </c:pt>
                <c:pt idx="21">
                  <c:v>4.5</c:v>
                </c:pt>
                <c:pt idx="22">
                  <c:v>2</c:v>
                </c:pt>
                <c:pt idx="23">
                  <c:v>5</c:v>
                </c:pt>
                <c:pt idx="24">
                  <c:v>4</c:v>
                </c:pt>
                <c:pt idx="25">
                  <c:v>4.5</c:v>
                </c:pt>
                <c:pt idx="26">
                  <c:v>4</c:v>
                </c:pt>
                <c:pt idx="27">
                  <c:v>5.5</c:v>
                </c:pt>
                <c:pt idx="28">
                  <c:v>3</c:v>
                </c:pt>
                <c:pt idx="29">
                  <c:v>2.5</c:v>
                </c:pt>
                <c:pt idx="30">
                  <c:v>5</c:v>
                </c:pt>
                <c:pt idx="31">
                  <c:v>4.5</c:v>
                </c:pt>
                <c:pt idx="32">
                  <c:v>4.5</c:v>
                </c:pt>
                <c:pt idx="33">
                  <c:v>4.5</c:v>
                </c:pt>
                <c:pt idx="34">
                  <c:v>4.5</c:v>
                </c:pt>
                <c:pt idx="35">
                  <c:v>3.5</c:v>
                </c:pt>
                <c:pt idx="36">
                  <c:v>6</c:v>
                </c:pt>
                <c:pt idx="37">
                  <c:v>4</c:v>
                </c:pt>
                <c:pt idx="38">
                  <c:v>6</c:v>
                </c:pt>
                <c:pt idx="39">
                  <c:v>5.5</c:v>
                </c:pt>
                <c:pt idx="40">
                  <c:v>4</c:v>
                </c:pt>
                <c:pt idx="41">
                  <c:v>4.5</c:v>
                </c:pt>
                <c:pt idx="42">
                  <c:v>2.5</c:v>
                </c:pt>
                <c:pt idx="43">
                  <c:v>4.5</c:v>
                </c:pt>
                <c:pt idx="44">
                  <c:v>5</c:v>
                </c:pt>
                <c:pt idx="45">
                  <c:v>3</c:v>
                </c:pt>
                <c:pt idx="46">
                  <c:v>5.5</c:v>
                </c:pt>
                <c:pt idx="47">
                  <c:v>4.5</c:v>
                </c:pt>
                <c:pt idx="48">
                  <c:v>5.5</c:v>
                </c:pt>
                <c:pt idx="49">
                  <c:v>5.5</c:v>
                </c:pt>
                <c:pt idx="50">
                  <c:v>4.5</c:v>
                </c:pt>
                <c:pt idx="51">
                  <c:v>4.5</c:v>
                </c:pt>
              </c:numCache>
            </c:numRef>
          </c:val>
          <c:extLst>
            <c:ext xmlns:c16="http://schemas.microsoft.com/office/drawing/2014/chart" uri="{C3380CC4-5D6E-409C-BE32-E72D297353CC}">
              <c16:uniqueId val="{00000000-19C4-43B9-BE9F-3478E0F418D1}"/>
            </c:ext>
          </c:extLst>
        </c:ser>
        <c:ser>
          <c:idx val="1"/>
          <c:order val="2"/>
          <c:tx>
            <c:strRef>
              <c:f>'Canal endémico(B)'!$A$75</c:f>
              <c:strCache>
                <c:ptCount val="1"/>
                <c:pt idx="0">
                  <c:v>Mediana</c:v>
                </c:pt>
              </c:strCache>
            </c:strRef>
          </c:tx>
          <c:spPr>
            <a:ln w="28575" cap="rnd">
              <a:solidFill>
                <a:schemeClr val="accent4"/>
              </a:solidFill>
              <a:round/>
            </a:ln>
            <a:effectLst/>
          </c:spPr>
          <c:val>
            <c:numRef>
              <c:f>'Canal endémico(B)'!$B$75:$BA$75</c:f>
              <c:numCache>
                <c:formatCode>0.0</c:formatCode>
                <c:ptCount val="52"/>
                <c:pt idx="0">
                  <c:v>2</c:v>
                </c:pt>
                <c:pt idx="1">
                  <c:v>2</c:v>
                </c:pt>
                <c:pt idx="2">
                  <c:v>3</c:v>
                </c:pt>
                <c:pt idx="3">
                  <c:v>4</c:v>
                </c:pt>
                <c:pt idx="4">
                  <c:v>6</c:v>
                </c:pt>
                <c:pt idx="5">
                  <c:v>4</c:v>
                </c:pt>
                <c:pt idx="6">
                  <c:v>3</c:v>
                </c:pt>
                <c:pt idx="7">
                  <c:v>3</c:v>
                </c:pt>
                <c:pt idx="8">
                  <c:v>4</c:v>
                </c:pt>
                <c:pt idx="9">
                  <c:v>3</c:v>
                </c:pt>
                <c:pt idx="10">
                  <c:v>2</c:v>
                </c:pt>
                <c:pt idx="11">
                  <c:v>4</c:v>
                </c:pt>
                <c:pt idx="12">
                  <c:v>3</c:v>
                </c:pt>
                <c:pt idx="13">
                  <c:v>5</c:v>
                </c:pt>
                <c:pt idx="14">
                  <c:v>4</c:v>
                </c:pt>
                <c:pt idx="15">
                  <c:v>3</c:v>
                </c:pt>
                <c:pt idx="16">
                  <c:v>2</c:v>
                </c:pt>
                <c:pt idx="17">
                  <c:v>3</c:v>
                </c:pt>
                <c:pt idx="18">
                  <c:v>5</c:v>
                </c:pt>
                <c:pt idx="19">
                  <c:v>4</c:v>
                </c:pt>
                <c:pt idx="20">
                  <c:v>3</c:v>
                </c:pt>
                <c:pt idx="21">
                  <c:v>3</c:v>
                </c:pt>
                <c:pt idx="22">
                  <c:v>1</c:v>
                </c:pt>
                <c:pt idx="23">
                  <c:v>3</c:v>
                </c:pt>
                <c:pt idx="24">
                  <c:v>4</c:v>
                </c:pt>
                <c:pt idx="25">
                  <c:v>4</c:v>
                </c:pt>
                <c:pt idx="26">
                  <c:v>3</c:v>
                </c:pt>
                <c:pt idx="27">
                  <c:v>3</c:v>
                </c:pt>
                <c:pt idx="28">
                  <c:v>3</c:v>
                </c:pt>
                <c:pt idx="29">
                  <c:v>2</c:v>
                </c:pt>
                <c:pt idx="30">
                  <c:v>4</c:v>
                </c:pt>
                <c:pt idx="31">
                  <c:v>4</c:v>
                </c:pt>
                <c:pt idx="32">
                  <c:v>2</c:v>
                </c:pt>
                <c:pt idx="33">
                  <c:v>3</c:v>
                </c:pt>
                <c:pt idx="34">
                  <c:v>3</c:v>
                </c:pt>
                <c:pt idx="35">
                  <c:v>3</c:v>
                </c:pt>
                <c:pt idx="36">
                  <c:v>5</c:v>
                </c:pt>
                <c:pt idx="37">
                  <c:v>3</c:v>
                </c:pt>
                <c:pt idx="38">
                  <c:v>5</c:v>
                </c:pt>
                <c:pt idx="39">
                  <c:v>2</c:v>
                </c:pt>
                <c:pt idx="40">
                  <c:v>4</c:v>
                </c:pt>
                <c:pt idx="41">
                  <c:v>3</c:v>
                </c:pt>
                <c:pt idx="42">
                  <c:v>2</c:v>
                </c:pt>
                <c:pt idx="43">
                  <c:v>4</c:v>
                </c:pt>
                <c:pt idx="44">
                  <c:v>5</c:v>
                </c:pt>
                <c:pt idx="45">
                  <c:v>2</c:v>
                </c:pt>
                <c:pt idx="46">
                  <c:v>4</c:v>
                </c:pt>
                <c:pt idx="47">
                  <c:v>2</c:v>
                </c:pt>
                <c:pt idx="48">
                  <c:v>5</c:v>
                </c:pt>
                <c:pt idx="49">
                  <c:v>5</c:v>
                </c:pt>
                <c:pt idx="50">
                  <c:v>3</c:v>
                </c:pt>
                <c:pt idx="51">
                  <c:v>4</c:v>
                </c:pt>
              </c:numCache>
            </c:numRef>
          </c:val>
          <c:extLst>
            <c:ext xmlns:c16="http://schemas.microsoft.com/office/drawing/2014/chart" uri="{C3380CC4-5D6E-409C-BE32-E72D297353CC}">
              <c16:uniqueId val="{00000001-19C4-43B9-BE9F-3478E0F418D1}"/>
            </c:ext>
          </c:extLst>
        </c:ser>
        <c:ser>
          <c:idx val="2"/>
          <c:order val="3"/>
          <c:tx>
            <c:strRef>
              <c:f>'Canal endémico(B)'!$A$76</c:f>
              <c:strCache>
                <c:ptCount val="1"/>
                <c:pt idx="0">
                  <c:v>Percentil 25</c:v>
                </c:pt>
              </c:strCache>
            </c:strRef>
          </c:tx>
          <c:spPr>
            <a:solidFill>
              <a:srgbClr val="92D050"/>
            </a:solidFill>
            <a:ln w="28575" cap="rnd">
              <a:solidFill>
                <a:schemeClr val="accent6"/>
              </a:solidFill>
              <a:round/>
            </a:ln>
            <a:effectLst/>
          </c:spPr>
          <c:val>
            <c:numRef>
              <c:f>'Canal endémico(B)'!$B$76:$BA$76</c:f>
              <c:numCache>
                <c:formatCode>0.0</c:formatCode>
                <c:ptCount val="52"/>
                <c:pt idx="0">
                  <c:v>1</c:v>
                </c:pt>
                <c:pt idx="1">
                  <c:v>1</c:v>
                </c:pt>
                <c:pt idx="2">
                  <c:v>2</c:v>
                </c:pt>
                <c:pt idx="3">
                  <c:v>2.5</c:v>
                </c:pt>
                <c:pt idx="4">
                  <c:v>4</c:v>
                </c:pt>
                <c:pt idx="5">
                  <c:v>2.5</c:v>
                </c:pt>
                <c:pt idx="6">
                  <c:v>2.5</c:v>
                </c:pt>
                <c:pt idx="7">
                  <c:v>2.5</c:v>
                </c:pt>
                <c:pt idx="8">
                  <c:v>2.5</c:v>
                </c:pt>
                <c:pt idx="9">
                  <c:v>3</c:v>
                </c:pt>
                <c:pt idx="10">
                  <c:v>1.5</c:v>
                </c:pt>
                <c:pt idx="11">
                  <c:v>2.5</c:v>
                </c:pt>
                <c:pt idx="12">
                  <c:v>3</c:v>
                </c:pt>
                <c:pt idx="13">
                  <c:v>3.5</c:v>
                </c:pt>
                <c:pt idx="14">
                  <c:v>1.5</c:v>
                </c:pt>
                <c:pt idx="15">
                  <c:v>2.5</c:v>
                </c:pt>
                <c:pt idx="16">
                  <c:v>2</c:v>
                </c:pt>
                <c:pt idx="17">
                  <c:v>1.5</c:v>
                </c:pt>
                <c:pt idx="18">
                  <c:v>2.5</c:v>
                </c:pt>
                <c:pt idx="19">
                  <c:v>3.5</c:v>
                </c:pt>
                <c:pt idx="20">
                  <c:v>1.5</c:v>
                </c:pt>
                <c:pt idx="21">
                  <c:v>2</c:v>
                </c:pt>
                <c:pt idx="22">
                  <c:v>1</c:v>
                </c:pt>
                <c:pt idx="23">
                  <c:v>2.5</c:v>
                </c:pt>
                <c:pt idx="24">
                  <c:v>4</c:v>
                </c:pt>
                <c:pt idx="25">
                  <c:v>2.5</c:v>
                </c:pt>
                <c:pt idx="26">
                  <c:v>1.5</c:v>
                </c:pt>
                <c:pt idx="27">
                  <c:v>2.5</c:v>
                </c:pt>
                <c:pt idx="28">
                  <c:v>2.5</c:v>
                </c:pt>
                <c:pt idx="29">
                  <c:v>1.5</c:v>
                </c:pt>
                <c:pt idx="30">
                  <c:v>3.5</c:v>
                </c:pt>
                <c:pt idx="31">
                  <c:v>1.5</c:v>
                </c:pt>
                <c:pt idx="32">
                  <c:v>0.5</c:v>
                </c:pt>
                <c:pt idx="33">
                  <c:v>1</c:v>
                </c:pt>
                <c:pt idx="34">
                  <c:v>1</c:v>
                </c:pt>
                <c:pt idx="35">
                  <c:v>2</c:v>
                </c:pt>
                <c:pt idx="36">
                  <c:v>1.5</c:v>
                </c:pt>
                <c:pt idx="37">
                  <c:v>3</c:v>
                </c:pt>
                <c:pt idx="38">
                  <c:v>2.5</c:v>
                </c:pt>
                <c:pt idx="39">
                  <c:v>1</c:v>
                </c:pt>
                <c:pt idx="40">
                  <c:v>3.5</c:v>
                </c:pt>
                <c:pt idx="41">
                  <c:v>2</c:v>
                </c:pt>
                <c:pt idx="42">
                  <c:v>2</c:v>
                </c:pt>
                <c:pt idx="43">
                  <c:v>1.5</c:v>
                </c:pt>
                <c:pt idx="44">
                  <c:v>4</c:v>
                </c:pt>
                <c:pt idx="45">
                  <c:v>2</c:v>
                </c:pt>
                <c:pt idx="46">
                  <c:v>2.5</c:v>
                </c:pt>
                <c:pt idx="47">
                  <c:v>1.5</c:v>
                </c:pt>
                <c:pt idx="48">
                  <c:v>4.5</c:v>
                </c:pt>
                <c:pt idx="49">
                  <c:v>3</c:v>
                </c:pt>
                <c:pt idx="50">
                  <c:v>3</c:v>
                </c:pt>
                <c:pt idx="51">
                  <c:v>2</c:v>
                </c:pt>
              </c:numCache>
            </c:numRef>
          </c:val>
          <c:extLst>
            <c:ext xmlns:c16="http://schemas.microsoft.com/office/drawing/2014/chart" uri="{C3380CC4-5D6E-409C-BE32-E72D297353CC}">
              <c16:uniqueId val="{00000002-19C4-43B9-BE9F-3478E0F418D1}"/>
            </c:ext>
          </c:extLst>
        </c:ser>
        <c:dLbls>
          <c:showLegendKey val="0"/>
          <c:showVal val="0"/>
          <c:showCatName val="0"/>
          <c:showSerName val="0"/>
          <c:showPercent val="0"/>
          <c:showBubbleSize val="0"/>
        </c:dLbls>
        <c:axId val="76406784"/>
        <c:axId val="76409088"/>
      </c:areaChart>
      <c:scatterChart>
        <c:scatterStyle val="lineMarker"/>
        <c:varyColors val="0"/>
        <c:ser>
          <c:idx val="0"/>
          <c:order val="0"/>
          <c:tx>
            <c:strRef>
              <c:f>'Canal endémico(B)'!$A$74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endémico(B)'!$B$74:$BA$74</c:f>
              <c:numCache>
                <c:formatCode>General</c:formatCode>
                <c:ptCount val="52"/>
                <c:pt idx="0">
                  <c:v>4</c:v>
                </c:pt>
                <c:pt idx="1">
                  <c:v>1</c:v>
                </c:pt>
                <c:pt idx="2">
                  <c:v>2</c:v>
                </c:pt>
                <c:pt idx="3">
                  <c:v>4</c:v>
                </c:pt>
                <c:pt idx="4">
                  <c:v>3</c:v>
                </c:pt>
                <c:pt idx="5">
                  <c:v>2</c:v>
                </c:pt>
                <c:pt idx="6">
                  <c:v>0</c:v>
                </c:pt>
                <c:pt idx="7">
                  <c:v>7</c:v>
                </c:pt>
                <c:pt idx="8">
                  <c:v>2</c:v>
                </c:pt>
                <c:pt idx="9">
                  <c:v>3</c:v>
                </c:pt>
                <c:pt idx="10">
                  <c:v>2</c:v>
                </c:pt>
                <c:pt idx="11">
                  <c:v>4</c:v>
                </c:pt>
                <c:pt idx="12">
                  <c:v>8</c:v>
                </c:pt>
                <c:pt idx="13">
                  <c:v>2</c:v>
                </c:pt>
                <c:pt idx="14">
                  <c:v>4</c:v>
                </c:pt>
                <c:pt idx="15">
                  <c:v>3</c:v>
                </c:pt>
                <c:pt idx="16">
                  <c:v>3</c:v>
                </c:pt>
                <c:pt idx="17">
                  <c:v>0</c:v>
                </c:pt>
                <c:pt idx="18">
                  <c:v>3</c:v>
                </c:pt>
                <c:pt idx="19">
                  <c:v>2</c:v>
                </c:pt>
              </c:numCache>
            </c:numRef>
          </c:yVal>
          <c:smooth val="0"/>
          <c:extLst>
            <c:ext xmlns:c16="http://schemas.microsoft.com/office/drawing/2014/chart" uri="{C3380CC4-5D6E-409C-BE32-E72D297353CC}">
              <c16:uniqueId val="{00000003-19C4-43B9-BE9F-3478E0F418D1}"/>
            </c:ext>
          </c:extLst>
        </c:ser>
        <c:dLbls>
          <c:showLegendKey val="0"/>
          <c:showVal val="0"/>
          <c:showCatName val="0"/>
          <c:showSerName val="0"/>
          <c:showPercent val="0"/>
          <c:showBubbleSize val="0"/>
        </c:dLbls>
        <c:axId val="76406784"/>
        <c:axId val="76409088"/>
      </c:scatterChart>
      <c:catAx>
        <c:axId val="7640678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76409088"/>
        <c:crosses val="autoZero"/>
        <c:auto val="1"/>
        <c:lblAlgn val="ctr"/>
        <c:lblOffset val="100"/>
        <c:noMultiLvlLbl val="0"/>
      </c:catAx>
      <c:valAx>
        <c:axId val="7640908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7640678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(C)'!$A$77</c:f>
              <c:strCache>
                <c:ptCount val="1"/>
                <c:pt idx="0">
                  <c:v>Percentil 75</c:v>
                </c:pt>
              </c:strCache>
            </c:strRef>
          </c:tx>
          <c:spPr>
            <a:solidFill>
              <a:srgbClr val="C00000"/>
            </a:solidFill>
            <a:ln w="25400">
              <a:solidFill>
                <a:srgbClr val="FF0000"/>
              </a:solidFill>
              <a:prstDash val="solid"/>
            </a:ln>
          </c:spPr>
          <c:val>
            <c:numRef>
              <c:f>'Canal endémico (C)'!$B$77:$BA$77</c:f>
              <c:numCache>
                <c:formatCode>0.0</c:formatCode>
                <c:ptCount val="52"/>
                <c:pt idx="0">
                  <c:v>2</c:v>
                </c:pt>
                <c:pt idx="1">
                  <c:v>1</c:v>
                </c:pt>
                <c:pt idx="2">
                  <c:v>5</c:v>
                </c:pt>
                <c:pt idx="3">
                  <c:v>2</c:v>
                </c:pt>
                <c:pt idx="4">
                  <c:v>3</c:v>
                </c:pt>
                <c:pt idx="5">
                  <c:v>3</c:v>
                </c:pt>
                <c:pt idx="6">
                  <c:v>5</c:v>
                </c:pt>
                <c:pt idx="7">
                  <c:v>2</c:v>
                </c:pt>
                <c:pt idx="8">
                  <c:v>4</c:v>
                </c:pt>
                <c:pt idx="9">
                  <c:v>4</c:v>
                </c:pt>
                <c:pt idx="10">
                  <c:v>3</c:v>
                </c:pt>
                <c:pt idx="11">
                  <c:v>3</c:v>
                </c:pt>
                <c:pt idx="12">
                  <c:v>3</c:v>
                </c:pt>
                <c:pt idx="13">
                  <c:v>2</c:v>
                </c:pt>
                <c:pt idx="14">
                  <c:v>4</c:v>
                </c:pt>
                <c:pt idx="15">
                  <c:v>3</c:v>
                </c:pt>
                <c:pt idx="16">
                  <c:v>4</c:v>
                </c:pt>
                <c:pt idx="17">
                  <c:v>4</c:v>
                </c:pt>
                <c:pt idx="18">
                  <c:v>5</c:v>
                </c:pt>
                <c:pt idx="19">
                  <c:v>4</c:v>
                </c:pt>
                <c:pt idx="20">
                  <c:v>4</c:v>
                </c:pt>
                <c:pt idx="21">
                  <c:v>2</c:v>
                </c:pt>
                <c:pt idx="22">
                  <c:v>3</c:v>
                </c:pt>
                <c:pt idx="23">
                  <c:v>4</c:v>
                </c:pt>
                <c:pt idx="24">
                  <c:v>5</c:v>
                </c:pt>
                <c:pt idx="25">
                  <c:v>3</c:v>
                </c:pt>
                <c:pt idx="26">
                  <c:v>2</c:v>
                </c:pt>
                <c:pt idx="27">
                  <c:v>2</c:v>
                </c:pt>
                <c:pt idx="28">
                  <c:v>2</c:v>
                </c:pt>
                <c:pt idx="29">
                  <c:v>5</c:v>
                </c:pt>
                <c:pt idx="30">
                  <c:v>3</c:v>
                </c:pt>
                <c:pt idx="31">
                  <c:v>3</c:v>
                </c:pt>
                <c:pt idx="32">
                  <c:v>1</c:v>
                </c:pt>
                <c:pt idx="33">
                  <c:v>3</c:v>
                </c:pt>
                <c:pt idx="34">
                  <c:v>2</c:v>
                </c:pt>
                <c:pt idx="35">
                  <c:v>4</c:v>
                </c:pt>
                <c:pt idx="36">
                  <c:v>1</c:v>
                </c:pt>
                <c:pt idx="37">
                  <c:v>7</c:v>
                </c:pt>
                <c:pt idx="38">
                  <c:v>3</c:v>
                </c:pt>
                <c:pt idx="39">
                  <c:v>3</c:v>
                </c:pt>
                <c:pt idx="40">
                  <c:v>4</c:v>
                </c:pt>
                <c:pt idx="41">
                  <c:v>3</c:v>
                </c:pt>
                <c:pt idx="42">
                  <c:v>2</c:v>
                </c:pt>
                <c:pt idx="43">
                  <c:v>2</c:v>
                </c:pt>
                <c:pt idx="44">
                  <c:v>2</c:v>
                </c:pt>
                <c:pt idx="45">
                  <c:v>6</c:v>
                </c:pt>
                <c:pt idx="46">
                  <c:v>4</c:v>
                </c:pt>
                <c:pt idx="47">
                  <c:v>5</c:v>
                </c:pt>
                <c:pt idx="48">
                  <c:v>5</c:v>
                </c:pt>
                <c:pt idx="49">
                  <c:v>2</c:v>
                </c:pt>
                <c:pt idx="50">
                  <c:v>4</c:v>
                </c:pt>
                <c:pt idx="51">
                  <c:v>3</c:v>
                </c:pt>
              </c:numCache>
            </c:numRef>
          </c:val>
          <c:extLst>
            <c:ext xmlns:c16="http://schemas.microsoft.com/office/drawing/2014/chart" uri="{C3380CC4-5D6E-409C-BE32-E72D297353CC}">
              <c16:uniqueId val="{00000000-E33C-49BA-A942-73FC2B346B87}"/>
            </c:ext>
          </c:extLst>
        </c:ser>
        <c:ser>
          <c:idx val="1"/>
          <c:order val="2"/>
          <c:tx>
            <c:strRef>
              <c:f>'Canal endémico (C)'!$A$75</c:f>
              <c:strCache>
                <c:ptCount val="1"/>
                <c:pt idx="0">
                  <c:v>Mediana</c:v>
                </c:pt>
              </c:strCache>
            </c:strRef>
          </c:tx>
          <c:spPr>
            <a:ln w="28575" cap="rnd">
              <a:solidFill>
                <a:schemeClr val="accent4"/>
              </a:solidFill>
              <a:round/>
            </a:ln>
            <a:effectLst/>
          </c:spPr>
          <c:val>
            <c:numRef>
              <c:f>'Canal endémico (C)'!$B$75:$BA$75</c:f>
              <c:numCache>
                <c:formatCode>0.0</c:formatCode>
                <c:ptCount val="52"/>
                <c:pt idx="0">
                  <c:v>1</c:v>
                </c:pt>
                <c:pt idx="1">
                  <c:v>0</c:v>
                </c:pt>
                <c:pt idx="2">
                  <c:v>2</c:v>
                </c:pt>
                <c:pt idx="3">
                  <c:v>2</c:v>
                </c:pt>
                <c:pt idx="4">
                  <c:v>3</c:v>
                </c:pt>
                <c:pt idx="5">
                  <c:v>2</c:v>
                </c:pt>
                <c:pt idx="6">
                  <c:v>3</c:v>
                </c:pt>
                <c:pt idx="7">
                  <c:v>1</c:v>
                </c:pt>
                <c:pt idx="8">
                  <c:v>3</c:v>
                </c:pt>
                <c:pt idx="9">
                  <c:v>2</c:v>
                </c:pt>
                <c:pt idx="10">
                  <c:v>2</c:v>
                </c:pt>
                <c:pt idx="11">
                  <c:v>1</c:v>
                </c:pt>
                <c:pt idx="12">
                  <c:v>2</c:v>
                </c:pt>
                <c:pt idx="13">
                  <c:v>2</c:v>
                </c:pt>
                <c:pt idx="14">
                  <c:v>3</c:v>
                </c:pt>
                <c:pt idx="15">
                  <c:v>1</c:v>
                </c:pt>
                <c:pt idx="16">
                  <c:v>4</c:v>
                </c:pt>
                <c:pt idx="17">
                  <c:v>2</c:v>
                </c:pt>
                <c:pt idx="18">
                  <c:v>4</c:v>
                </c:pt>
                <c:pt idx="19">
                  <c:v>2</c:v>
                </c:pt>
                <c:pt idx="20">
                  <c:v>1</c:v>
                </c:pt>
                <c:pt idx="21">
                  <c:v>1</c:v>
                </c:pt>
                <c:pt idx="22">
                  <c:v>2</c:v>
                </c:pt>
                <c:pt idx="23">
                  <c:v>3</c:v>
                </c:pt>
                <c:pt idx="24">
                  <c:v>3</c:v>
                </c:pt>
                <c:pt idx="25">
                  <c:v>2</c:v>
                </c:pt>
                <c:pt idx="26">
                  <c:v>2</c:v>
                </c:pt>
                <c:pt idx="27">
                  <c:v>1</c:v>
                </c:pt>
                <c:pt idx="28">
                  <c:v>2</c:v>
                </c:pt>
                <c:pt idx="29">
                  <c:v>4</c:v>
                </c:pt>
                <c:pt idx="30">
                  <c:v>2</c:v>
                </c:pt>
                <c:pt idx="31">
                  <c:v>3</c:v>
                </c:pt>
                <c:pt idx="32">
                  <c:v>1</c:v>
                </c:pt>
                <c:pt idx="33">
                  <c:v>2</c:v>
                </c:pt>
                <c:pt idx="34">
                  <c:v>1</c:v>
                </c:pt>
                <c:pt idx="35">
                  <c:v>2</c:v>
                </c:pt>
                <c:pt idx="36">
                  <c:v>1</c:v>
                </c:pt>
                <c:pt idx="37">
                  <c:v>7</c:v>
                </c:pt>
                <c:pt idx="38">
                  <c:v>1</c:v>
                </c:pt>
                <c:pt idx="39">
                  <c:v>3</c:v>
                </c:pt>
                <c:pt idx="40">
                  <c:v>2</c:v>
                </c:pt>
                <c:pt idx="41">
                  <c:v>3</c:v>
                </c:pt>
                <c:pt idx="42">
                  <c:v>2</c:v>
                </c:pt>
                <c:pt idx="43">
                  <c:v>2</c:v>
                </c:pt>
                <c:pt idx="44">
                  <c:v>2</c:v>
                </c:pt>
                <c:pt idx="45">
                  <c:v>4</c:v>
                </c:pt>
                <c:pt idx="46">
                  <c:v>3</c:v>
                </c:pt>
                <c:pt idx="47">
                  <c:v>3</c:v>
                </c:pt>
                <c:pt idx="48">
                  <c:v>4</c:v>
                </c:pt>
                <c:pt idx="49">
                  <c:v>2</c:v>
                </c:pt>
                <c:pt idx="50">
                  <c:v>1</c:v>
                </c:pt>
                <c:pt idx="51">
                  <c:v>3</c:v>
                </c:pt>
              </c:numCache>
            </c:numRef>
          </c:val>
          <c:extLst>
            <c:ext xmlns:c16="http://schemas.microsoft.com/office/drawing/2014/chart" uri="{C3380CC4-5D6E-409C-BE32-E72D297353CC}">
              <c16:uniqueId val="{00000001-E33C-49BA-A942-73FC2B346B87}"/>
            </c:ext>
          </c:extLst>
        </c:ser>
        <c:ser>
          <c:idx val="2"/>
          <c:order val="3"/>
          <c:tx>
            <c:strRef>
              <c:f>'Canal endémico (C)'!$A$76</c:f>
              <c:strCache>
                <c:ptCount val="1"/>
                <c:pt idx="0">
                  <c:v>Percentil 25</c:v>
                </c:pt>
              </c:strCache>
            </c:strRef>
          </c:tx>
          <c:spPr>
            <a:solidFill>
              <a:srgbClr val="92D050"/>
            </a:solidFill>
            <a:ln w="28575" cap="rnd">
              <a:solidFill>
                <a:schemeClr val="accent6"/>
              </a:solidFill>
              <a:round/>
            </a:ln>
            <a:effectLst/>
          </c:spPr>
          <c:val>
            <c:numRef>
              <c:f>'Canal endémico (C)'!$B$76:$BA$76</c:f>
              <c:numCache>
                <c:formatCode>0.0</c:formatCode>
                <c:ptCount val="52"/>
                <c:pt idx="0">
                  <c:v>1</c:v>
                </c:pt>
                <c:pt idx="1">
                  <c:v>0</c:v>
                </c:pt>
                <c:pt idx="2">
                  <c:v>2</c:v>
                </c:pt>
                <c:pt idx="3">
                  <c:v>1</c:v>
                </c:pt>
                <c:pt idx="4">
                  <c:v>1</c:v>
                </c:pt>
                <c:pt idx="5">
                  <c:v>0</c:v>
                </c:pt>
                <c:pt idx="6">
                  <c:v>2</c:v>
                </c:pt>
                <c:pt idx="7">
                  <c:v>1</c:v>
                </c:pt>
                <c:pt idx="8">
                  <c:v>2</c:v>
                </c:pt>
                <c:pt idx="9">
                  <c:v>2</c:v>
                </c:pt>
                <c:pt idx="10">
                  <c:v>2</c:v>
                </c:pt>
                <c:pt idx="11">
                  <c:v>1</c:v>
                </c:pt>
                <c:pt idx="12">
                  <c:v>1</c:v>
                </c:pt>
                <c:pt idx="13">
                  <c:v>2</c:v>
                </c:pt>
                <c:pt idx="14">
                  <c:v>2</c:v>
                </c:pt>
                <c:pt idx="15">
                  <c:v>0</c:v>
                </c:pt>
                <c:pt idx="16">
                  <c:v>3</c:v>
                </c:pt>
                <c:pt idx="17">
                  <c:v>0</c:v>
                </c:pt>
                <c:pt idx="18">
                  <c:v>3</c:v>
                </c:pt>
                <c:pt idx="19">
                  <c:v>1</c:v>
                </c:pt>
                <c:pt idx="20">
                  <c:v>0</c:v>
                </c:pt>
                <c:pt idx="21">
                  <c:v>1</c:v>
                </c:pt>
                <c:pt idx="22">
                  <c:v>1</c:v>
                </c:pt>
                <c:pt idx="23">
                  <c:v>1</c:v>
                </c:pt>
                <c:pt idx="24">
                  <c:v>2</c:v>
                </c:pt>
                <c:pt idx="25">
                  <c:v>0</c:v>
                </c:pt>
                <c:pt idx="26">
                  <c:v>0</c:v>
                </c:pt>
                <c:pt idx="27">
                  <c:v>0</c:v>
                </c:pt>
                <c:pt idx="28">
                  <c:v>2</c:v>
                </c:pt>
                <c:pt idx="29">
                  <c:v>3</c:v>
                </c:pt>
                <c:pt idx="30">
                  <c:v>1</c:v>
                </c:pt>
                <c:pt idx="31">
                  <c:v>2</c:v>
                </c:pt>
                <c:pt idx="32">
                  <c:v>1</c:v>
                </c:pt>
                <c:pt idx="33">
                  <c:v>2</c:v>
                </c:pt>
                <c:pt idx="34">
                  <c:v>1</c:v>
                </c:pt>
                <c:pt idx="35">
                  <c:v>2</c:v>
                </c:pt>
                <c:pt idx="36">
                  <c:v>0</c:v>
                </c:pt>
                <c:pt idx="37">
                  <c:v>3</c:v>
                </c:pt>
                <c:pt idx="38">
                  <c:v>0</c:v>
                </c:pt>
                <c:pt idx="39">
                  <c:v>2</c:v>
                </c:pt>
                <c:pt idx="40">
                  <c:v>1</c:v>
                </c:pt>
                <c:pt idx="41">
                  <c:v>2</c:v>
                </c:pt>
                <c:pt idx="42">
                  <c:v>2</c:v>
                </c:pt>
                <c:pt idx="43">
                  <c:v>2</c:v>
                </c:pt>
                <c:pt idx="44">
                  <c:v>1</c:v>
                </c:pt>
                <c:pt idx="45">
                  <c:v>3</c:v>
                </c:pt>
                <c:pt idx="46">
                  <c:v>1</c:v>
                </c:pt>
                <c:pt idx="47">
                  <c:v>3</c:v>
                </c:pt>
                <c:pt idx="48">
                  <c:v>2</c:v>
                </c:pt>
                <c:pt idx="49">
                  <c:v>1</c:v>
                </c:pt>
                <c:pt idx="50">
                  <c:v>1</c:v>
                </c:pt>
                <c:pt idx="51">
                  <c:v>2</c:v>
                </c:pt>
              </c:numCache>
            </c:numRef>
          </c:val>
          <c:extLst>
            <c:ext xmlns:c16="http://schemas.microsoft.com/office/drawing/2014/chart" uri="{C3380CC4-5D6E-409C-BE32-E72D297353CC}">
              <c16:uniqueId val="{00000002-E33C-49BA-A942-73FC2B346B87}"/>
            </c:ext>
          </c:extLst>
        </c:ser>
        <c:dLbls>
          <c:showLegendKey val="0"/>
          <c:showVal val="0"/>
          <c:showCatName val="0"/>
          <c:showSerName val="0"/>
          <c:showPercent val="0"/>
          <c:showBubbleSize val="0"/>
        </c:dLbls>
        <c:axId val="89503232"/>
        <c:axId val="89518080"/>
      </c:areaChart>
      <c:scatterChart>
        <c:scatterStyle val="lineMarker"/>
        <c:varyColors val="0"/>
        <c:ser>
          <c:idx val="0"/>
          <c:order val="0"/>
          <c:tx>
            <c:strRef>
              <c:f>'Canal endémico (C)'!$A$74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pt idx="16">
                  <c:v>12</c:v>
                </c:pt>
                <c:pt idx="17">
                  <c:v>7</c:v>
                </c:pt>
                <c:pt idx="18">
                  <c:v>1</c:v>
                </c:pt>
                <c:pt idx="19">
                  <c:v>6</c:v>
                </c:pt>
              </c:numCache>
            </c:numRef>
          </c:yVal>
          <c:smooth val="0"/>
          <c:extLst>
            <c:ext xmlns:c16="http://schemas.microsoft.com/office/drawing/2014/chart" uri="{C3380CC4-5D6E-409C-BE32-E72D297353CC}">
              <c16:uniqueId val="{00000003-E33C-49BA-A942-73FC2B346B87}"/>
            </c:ext>
          </c:extLst>
        </c:ser>
        <c:dLbls>
          <c:showLegendKey val="0"/>
          <c:showVal val="0"/>
          <c:showCatName val="0"/>
          <c:showSerName val="0"/>
          <c:showPercent val="0"/>
          <c:showBubbleSize val="0"/>
        </c:dLbls>
        <c:axId val="89503232"/>
        <c:axId val="89518080"/>
      </c:scatterChart>
      <c:catAx>
        <c:axId val="89503232"/>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518080"/>
        <c:crosses val="autoZero"/>
        <c:auto val="1"/>
        <c:lblAlgn val="ctr"/>
        <c:lblOffset val="100"/>
        <c:noMultiLvlLbl val="0"/>
      </c:catAx>
      <c:valAx>
        <c:axId val="89518080"/>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503232"/>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endémico(B)'!$A$74</c:f>
              <c:strCache>
                <c:ptCount val="1"/>
                <c:pt idx="0">
                  <c:v>2023</c:v>
                </c:pt>
              </c:strCache>
            </c:strRef>
          </c:tx>
          <c:spPr>
            <a:solidFill>
              <a:srgbClr val="0070C0"/>
            </a:solidFill>
          </c:spPr>
          <c:invertIfNegative val="0"/>
          <c:val>
            <c:numRef>
              <c:f>'Canal endémico(B)'!$B$74:$BA$74</c:f>
              <c:numCache>
                <c:formatCode>General</c:formatCode>
                <c:ptCount val="52"/>
                <c:pt idx="0">
                  <c:v>4</c:v>
                </c:pt>
                <c:pt idx="1">
                  <c:v>1</c:v>
                </c:pt>
                <c:pt idx="2">
                  <c:v>2</c:v>
                </c:pt>
                <c:pt idx="3">
                  <c:v>4</c:v>
                </c:pt>
                <c:pt idx="4">
                  <c:v>3</c:v>
                </c:pt>
                <c:pt idx="5">
                  <c:v>2</c:v>
                </c:pt>
                <c:pt idx="6">
                  <c:v>0</c:v>
                </c:pt>
                <c:pt idx="7">
                  <c:v>7</c:v>
                </c:pt>
                <c:pt idx="8">
                  <c:v>2</c:v>
                </c:pt>
                <c:pt idx="9">
                  <c:v>3</c:v>
                </c:pt>
                <c:pt idx="10">
                  <c:v>2</c:v>
                </c:pt>
                <c:pt idx="11">
                  <c:v>4</c:v>
                </c:pt>
                <c:pt idx="12">
                  <c:v>8</c:v>
                </c:pt>
                <c:pt idx="13">
                  <c:v>2</c:v>
                </c:pt>
                <c:pt idx="14">
                  <c:v>4</c:v>
                </c:pt>
                <c:pt idx="15">
                  <c:v>3</c:v>
                </c:pt>
                <c:pt idx="16">
                  <c:v>3</c:v>
                </c:pt>
                <c:pt idx="17">
                  <c:v>0</c:v>
                </c:pt>
                <c:pt idx="18">
                  <c:v>3</c:v>
                </c:pt>
                <c:pt idx="19">
                  <c:v>2</c:v>
                </c:pt>
              </c:numCache>
            </c:numRef>
          </c:val>
          <c:extLst>
            <c:ext xmlns:c16="http://schemas.microsoft.com/office/drawing/2014/chart" uri="{C3380CC4-5D6E-409C-BE32-E72D297353CC}">
              <c16:uniqueId val="{00000000-241F-42B0-BC50-AD233237B6F5}"/>
            </c:ext>
          </c:extLst>
        </c:ser>
        <c:dLbls>
          <c:showLegendKey val="0"/>
          <c:showVal val="0"/>
          <c:showCatName val="0"/>
          <c:showSerName val="0"/>
          <c:showPercent val="0"/>
          <c:showBubbleSize val="0"/>
        </c:dLbls>
        <c:gapWidth val="5"/>
        <c:axId val="89748608"/>
        <c:axId val="89750528"/>
      </c:barChart>
      <c:lineChart>
        <c:grouping val="standard"/>
        <c:varyColors val="0"/>
        <c:ser>
          <c:idx val="3"/>
          <c:order val="0"/>
          <c:tx>
            <c:strRef>
              <c:f>'Canal endémico(B)'!$A$71</c:f>
              <c:strCache>
                <c:ptCount val="1"/>
                <c:pt idx="0">
                  <c:v>2020</c:v>
                </c:pt>
              </c:strCache>
            </c:strRef>
          </c:tx>
          <c:spPr>
            <a:ln w="22225"/>
          </c:spPr>
          <c:marker>
            <c:symbol val="none"/>
          </c:marker>
          <c:val>
            <c:numRef>
              <c:f>'Canal endémico(B)'!$B$71:$BA$71</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1-241F-42B0-BC50-AD233237B6F5}"/>
            </c:ext>
          </c:extLst>
        </c:ser>
        <c:ser>
          <c:idx val="1"/>
          <c:order val="1"/>
          <c:tx>
            <c:strRef>
              <c:f>'Canal endémico(B)'!$A$72</c:f>
              <c:strCache>
                <c:ptCount val="1"/>
                <c:pt idx="0">
                  <c:v>2021</c:v>
                </c:pt>
              </c:strCache>
            </c:strRef>
          </c:tx>
          <c:spPr>
            <a:ln w="22225"/>
          </c:spPr>
          <c:marker>
            <c:symbol val="none"/>
          </c:marker>
          <c:val>
            <c:numRef>
              <c:f>'Canal endémico(B)'!$B$72:$BA$72</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2-241F-42B0-BC50-AD233237B6F5}"/>
            </c:ext>
          </c:extLst>
        </c:ser>
        <c:ser>
          <c:idx val="0"/>
          <c:order val="2"/>
          <c:tx>
            <c:strRef>
              <c:f>'Canal endémico(B)'!$A$73</c:f>
              <c:strCache>
                <c:ptCount val="1"/>
                <c:pt idx="0">
                  <c:v>2022</c:v>
                </c:pt>
              </c:strCache>
            </c:strRef>
          </c:tx>
          <c:spPr>
            <a:ln w="22225"/>
          </c:spPr>
          <c:marker>
            <c:symbol val="none"/>
          </c:marker>
          <c:val>
            <c:numRef>
              <c:f>'Canal endémico(B)'!$B$73:$BA$73</c:f>
              <c:numCache>
                <c:formatCode>General</c:formatCode>
                <c:ptCount val="52"/>
                <c:pt idx="0">
                  <c:v>1</c:v>
                </c:pt>
                <c:pt idx="1">
                  <c:v>1</c:v>
                </c:pt>
                <c:pt idx="2">
                  <c:v>2</c:v>
                </c:pt>
                <c:pt idx="3">
                  <c:v>4</c:v>
                </c:pt>
                <c:pt idx="4">
                  <c:v>6</c:v>
                </c:pt>
                <c:pt idx="5">
                  <c:v>1</c:v>
                </c:pt>
                <c:pt idx="6">
                  <c:v>2</c:v>
                </c:pt>
                <c:pt idx="7">
                  <c:v>3</c:v>
                </c:pt>
                <c:pt idx="8">
                  <c:v>6</c:v>
                </c:pt>
                <c:pt idx="9">
                  <c:v>5</c:v>
                </c:pt>
                <c:pt idx="10">
                  <c:v>1</c:v>
                </c:pt>
                <c:pt idx="11">
                  <c:v>4</c:v>
                </c:pt>
                <c:pt idx="12">
                  <c:v>3</c:v>
                </c:pt>
                <c:pt idx="13">
                  <c:v>5</c:v>
                </c:pt>
                <c:pt idx="14">
                  <c:v>1</c:v>
                </c:pt>
                <c:pt idx="15">
                  <c:v>2</c:v>
                </c:pt>
                <c:pt idx="16">
                  <c:v>2</c:v>
                </c:pt>
                <c:pt idx="17">
                  <c:v>2</c:v>
                </c:pt>
                <c:pt idx="18">
                  <c:v>2</c:v>
                </c:pt>
                <c:pt idx="19">
                  <c:v>4</c:v>
                </c:pt>
                <c:pt idx="20">
                  <c:v>2</c:v>
                </c:pt>
                <c:pt idx="21">
                  <c:v>5</c:v>
                </c:pt>
                <c:pt idx="22">
                  <c:v>1</c:v>
                </c:pt>
                <c:pt idx="23">
                  <c:v>3</c:v>
                </c:pt>
                <c:pt idx="24">
                  <c:v>4</c:v>
                </c:pt>
                <c:pt idx="25">
                  <c:v>1</c:v>
                </c:pt>
                <c:pt idx="26">
                  <c:v>1</c:v>
                </c:pt>
                <c:pt idx="27">
                  <c:v>3</c:v>
                </c:pt>
                <c:pt idx="28">
                  <c:v>3</c:v>
                </c:pt>
                <c:pt idx="29">
                  <c:v>2</c:v>
                </c:pt>
                <c:pt idx="30">
                  <c:v>3</c:v>
                </c:pt>
                <c:pt idx="31">
                  <c:v>4</c:v>
                </c:pt>
                <c:pt idx="32">
                  <c:v>2</c:v>
                </c:pt>
                <c:pt idx="33">
                  <c:v>8</c:v>
                </c:pt>
                <c:pt idx="34">
                  <c:v>1</c:v>
                </c:pt>
                <c:pt idx="35">
                  <c:v>1</c:v>
                </c:pt>
                <c:pt idx="36">
                  <c:v>6</c:v>
                </c:pt>
                <c:pt idx="37">
                  <c:v>4</c:v>
                </c:pt>
                <c:pt idx="38">
                  <c:v>2</c:v>
                </c:pt>
                <c:pt idx="39">
                  <c:v>1</c:v>
                </c:pt>
                <c:pt idx="40">
                  <c:v>4</c:v>
                </c:pt>
                <c:pt idx="41">
                  <c:v>3</c:v>
                </c:pt>
                <c:pt idx="42">
                  <c:v>2</c:v>
                </c:pt>
                <c:pt idx="43">
                  <c:v>1</c:v>
                </c:pt>
                <c:pt idx="44">
                  <c:v>5</c:v>
                </c:pt>
                <c:pt idx="45">
                  <c:v>2</c:v>
                </c:pt>
                <c:pt idx="46">
                  <c:v>6</c:v>
                </c:pt>
                <c:pt idx="47">
                  <c:v>5</c:v>
                </c:pt>
                <c:pt idx="48">
                  <c:v>5</c:v>
                </c:pt>
                <c:pt idx="49">
                  <c:v>3</c:v>
                </c:pt>
                <c:pt idx="50">
                  <c:v>3</c:v>
                </c:pt>
                <c:pt idx="51">
                  <c:v>2</c:v>
                </c:pt>
              </c:numCache>
            </c:numRef>
          </c:val>
          <c:smooth val="0"/>
          <c:extLst>
            <c:ext xmlns:c16="http://schemas.microsoft.com/office/drawing/2014/chart" uri="{C3380CC4-5D6E-409C-BE32-E72D297353CC}">
              <c16:uniqueId val="{00000003-241F-42B0-BC50-AD233237B6F5}"/>
            </c:ext>
          </c:extLst>
        </c:ser>
        <c:dLbls>
          <c:showLegendKey val="0"/>
          <c:showVal val="0"/>
          <c:showCatName val="0"/>
          <c:showSerName val="0"/>
          <c:showPercent val="0"/>
          <c:showBubbleSize val="0"/>
        </c:dLbls>
        <c:marker val="1"/>
        <c:smooth val="0"/>
        <c:axId val="89748608"/>
        <c:axId val="89750528"/>
      </c:lineChart>
      <c:catAx>
        <c:axId val="89748608"/>
        <c:scaling>
          <c:orientation val="minMax"/>
        </c:scaling>
        <c:delete val="0"/>
        <c:axPos val="b"/>
        <c:title>
          <c:tx>
            <c:rich>
              <a:bodyPr/>
              <a:lstStyle/>
              <a:p>
                <a:pPr>
                  <a:defRPr sz="900"/>
                </a:pPr>
                <a:r>
                  <a:rPr lang="en-US" sz="900"/>
                  <a:t>Semana Epidemiológica</a:t>
                </a:r>
              </a:p>
            </c:rich>
          </c:tx>
          <c:overlay val="0"/>
        </c:title>
        <c:majorTickMark val="out"/>
        <c:minorTickMark val="none"/>
        <c:tickLblPos val="nextTo"/>
        <c:txPr>
          <a:bodyPr/>
          <a:lstStyle/>
          <a:p>
            <a:pPr>
              <a:defRPr sz="900"/>
            </a:pPr>
            <a:endParaRPr lang="es-CO"/>
          </a:p>
        </c:txPr>
        <c:crossAx val="89750528"/>
        <c:crosses val="autoZero"/>
        <c:auto val="1"/>
        <c:lblAlgn val="ctr"/>
        <c:lblOffset val="100"/>
        <c:noMultiLvlLbl val="0"/>
      </c:catAx>
      <c:valAx>
        <c:axId val="89750528"/>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txPr>
          <a:bodyPr/>
          <a:lstStyle/>
          <a:p>
            <a:pPr>
              <a:defRPr sz="900"/>
            </a:pPr>
            <a:endParaRPr lang="es-CO"/>
          </a:p>
        </c:txPr>
        <c:crossAx val="89748608"/>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'Canal endémico (C)'!$A$74</c:f>
              <c:strCache>
                <c:ptCount val="1"/>
                <c:pt idx="0">
                  <c:v>2023</c:v>
                </c:pt>
              </c:strCache>
            </c:strRef>
          </c:tx>
          <c:spPr>
            <a:solidFill>
              <a:srgbClr val="0070C0"/>
            </a:solidFill>
          </c:spPr>
          <c:invertIfNegative val="0"/>
          <c: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pt idx="16">
                  <c:v>12</c:v>
                </c:pt>
                <c:pt idx="17">
                  <c:v>7</c:v>
                </c:pt>
                <c:pt idx="18">
                  <c:v>1</c:v>
                </c:pt>
                <c:pt idx="19">
                  <c:v>6</c:v>
                </c:pt>
              </c:numCache>
            </c:numRef>
          </c:val>
          <c:extLst>
            <c:ext xmlns:c16="http://schemas.microsoft.com/office/drawing/2014/chart" uri="{C3380CC4-5D6E-409C-BE32-E72D297353CC}">
              <c16:uniqueId val="{00000000-4505-4E6E-8C4E-131BBC9175EE}"/>
            </c:ext>
          </c:extLst>
        </c:ser>
        <c:dLbls>
          <c:showLegendKey val="0"/>
          <c:showVal val="0"/>
          <c:showCatName val="0"/>
          <c:showSerName val="0"/>
          <c:showPercent val="0"/>
          <c:showBubbleSize val="0"/>
        </c:dLbls>
        <c:gapWidth val="5"/>
        <c:axId val="90315392"/>
        <c:axId val="90321664"/>
      </c:barChart>
      <c:lineChart>
        <c:grouping val="standard"/>
        <c:varyColors val="0"/>
        <c:ser>
          <c:idx val="3"/>
          <c:order val="0"/>
          <c:tx>
            <c:strRef>
              <c:f>'Canal endémico (C)'!$A$71</c:f>
              <c:strCache>
                <c:ptCount val="1"/>
                <c:pt idx="0">
                  <c:v>2020</c:v>
                </c:pt>
              </c:strCache>
            </c:strRef>
          </c:tx>
          <c:spPr>
            <a:ln w="22225"/>
          </c:spPr>
          <c:marker>
            <c:symbol val="none"/>
          </c:marker>
          <c:val>
            <c:numRef>
              <c:f>'Canal endémico (C)'!$B$71:$BA$71</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1-4505-4E6E-8C4E-131BBC9175EE}"/>
            </c:ext>
          </c:extLst>
        </c:ser>
        <c:ser>
          <c:idx val="1"/>
          <c:order val="1"/>
          <c:tx>
            <c:strRef>
              <c:f>'Canal endémico (C)'!$A$72</c:f>
              <c:strCache>
                <c:ptCount val="1"/>
                <c:pt idx="0">
                  <c:v>2021</c:v>
                </c:pt>
              </c:strCache>
            </c:strRef>
          </c:tx>
          <c:spPr>
            <a:ln w="22225"/>
          </c:spPr>
          <c:marker>
            <c:symbol val="none"/>
          </c:marker>
          <c:val>
            <c:numRef>
              <c:f>'Canal endémico (C)'!$B$72:$BA$72</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2-4505-4E6E-8C4E-131BBC9175EE}"/>
            </c:ext>
          </c:extLst>
        </c:ser>
        <c:ser>
          <c:idx val="0"/>
          <c:order val="3"/>
          <c:tx>
            <c:strRef>
              <c:f>'Canal endémico (C)'!$A$73</c:f>
              <c:strCache>
                <c:ptCount val="1"/>
                <c:pt idx="0">
                  <c:v>2022</c:v>
                </c:pt>
              </c:strCache>
            </c:strRef>
          </c:tx>
          <c:spPr>
            <a:ln w="22225"/>
          </c:spPr>
          <c:marker>
            <c:symbol val="none"/>
          </c:marker>
          <c:val>
            <c:numRef>
              <c:f>'Canal endémico (C)'!$B$73:$BA$73</c:f>
              <c:numCache>
                <c:formatCode>General</c:formatCode>
                <c:ptCount val="52"/>
                <c:pt idx="0">
                  <c:v>4</c:v>
                </c:pt>
                <c:pt idx="1">
                  <c:v>0</c:v>
                </c:pt>
                <c:pt idx="2">
                  <c:v>2</c:v>
                </c:pt>
                <c:pt idx="3">
                  <c:v>2</c:v>
                </c:pt>
                <c:pt idx="4">
                  <c:v>3</c:v>
                </c:pt>
                <c:pt idx="5">
                  <c:v>3</c:v>
                </c:pt>
                <c:pt idx="6">
                  <c:v>2</c:v>
                </c:pt>
                <c:pt idx="7">
                  <c:v>0</c:v>
                </c:pt>
                <c:pt idx="8">
                  <c:v>2</c:v>
                </c:pt>
                <c:pt idx="9">
                  <c:v>2</c:v>
                </c:pt>
                <c:pt idx="10">
                  <c:v>3</c:v>
                </c:pt>
                <c:pt idx="11">
                  <c:v>1</c:v>
                </c:pt>
                <c:pt idx="12">
                  <c:v>3</c:v>
                </c:pt>
                <c:pt idx="13">
                  <c:v>2</c:v>
                </c:pt>
                <c:pt idx="14">
                  <c:v>3</c:v>
                </c:pt>
                <c:pt idx="15">
                  <c:v>3</c:v>
                </c:pt>
                <c:pt idx="16">
                  <c:v>4</c:v>
                </c:pt>
                <c:pt idx="17">
                  <c:v>0</c:v>
                </c:pt>
                <c:pt idx="18">
                  <c:v>7</c:v>
                </c:pt>
                <c:pt idx="19">
                  <c:v>4</c:v>
                </c:pt>
                <c:pt idx="20">
                  <c:v>4</c:v>
                </c:pt>
                <c:pt idx="21">
                  <c:v>1</c:v>
                </c:pt>
                <c:pt idx="22">
                  <c:v>5</c:v>
                </c:pt>
                <c:pt idx="23">
                  <c:v>3</c:v>
                </c:pt>
                <c:pt idx="24">
                  <c:v>6</c:v>
                </c:pt>
                <c:pt idx="25">
                  <c:v>2</c:v>
                </c:pt>
                <c:pt idx="26">
                  <c:v>0</c:v>
                </c:pt>
                <c:pt idx="27">
                  <c:v>2</c:v>
                </c:pt>
                <c:pt idx="28">
                  <c:v>3</c:v>
                </c:pt>
                <c:pt idx="29">
                  <c:v>6</c:v>
                </c:pt>
                <c:pt idx="30">
                  <c:v>0</c:v>
                </c:pt>
                <c:pt idx="31">
                  <c:v>4</c:v>
                </c:pt>
                <c:pt idx="32">
                  <c:v>0</c:v>
                </c:pt>
                <c:pt idx="33">
                  <c:v>3</c:v>
                </c:pt>
                <c:pt idx="34">
                  <c:v>2</c:v>
                </c:pt>
                <c:pt idx="35">
                  <c:v>4</c:v>
                </c:pt>
                <c:pt idx="36">
                  <c:v>1</c:v>
                </c:pt>
                <c:pt idx="37">
                  <c:v>7</c:v>
                </c:pt>
                <c:pt idx="38">
                  <c:v>1</c:v>
                </c:pt>
                <c:pt idx="39">
                  <c:v>3</c:v>
                </c:pt>
                <c:pt idx="40">
                  <c:v>1</c:v>
                </c:pt>
                <c:pt idx="41">
                  <c:v>4</c:v>
                </c:pt>
                <c:pt idx="42">
                  <c:v>1</c:v>
                </c:pt>
                <c:pt idx="43">
                  <c:v>1</c:v>
                </c:pt>
                <c:pt idx="44">
                  <c:v>2</c:v>
                </c:pt>
                <c:pt idx="45">
                  <c:v>6</c:v>
                </c:pt>
                <c:pt idx="46">
                  <c:v>3</c:v>
                </c:pt>
                <c:pt idx="47">
                  <c:v>6</c:v>
                </c:pt>
                <c:pt idx="48">
                  <c:v>5</c:v>
                </c:pt>
                <c:pt idx="49">
                  <c:v>2</c:v>
                </c:pt>
                <c:pt idx="50">
                  <c:v>4</c:v>
                </c:pt>
                <c:pt idx="51">
                  <c:v>0</c:v>
                </c:pt>
              </c:numCache>
            </c:numRef>
          </c:val>
          <c:smooth val="0"/>
          <c:extLst>
            <c:ext xmlns:c16="http://schemas.microsoft.com/office/drawing/2014/chart" uri="{C3380CC4-5D6E-409C-BE32-E72D297353CC}">
              <c16:uniqueId val="{00000003-4505-4E6E-8C4E-131BBC9175EE}"/>
            </c:ext>
          </c:extLst>
        </c:ser>
        <c:dLbls>
          <c:showLegendKey val="0"/>
          <c:showVal val="0"/>
          <c:showCatName val="0"/>
          <c:showSerName val="0"/>
          <c:showPercent val="0"/>
          <c:showBubbleSize val="0"/>
        </c:dLbls>
        <c:marker val="1"/>
        <c:smooth val="0"/>
        <c:axId val="90315392"/>
        <c:axId val="90321664"/>
      </c:lineChart>
      <c:catAx>
        <c:axId val="90315392"/>
        <c:scaling>
          <c:orientation val="minMax"/>
        </c:scaling>
        <c:delete val="0"/>
        <c:axPos val="b"/>
        <c:title>
          <c:tx>
            <c:rich>
              <a:bodyPr/>
              <a:lstStyle/>
              <a:p>
                <a:pPr>
                  <a:defRPr sz="800"/>
                </a:pPr>
                <a:r>
                  <a:rPr lang="en-US" sz="800"/>
                  <a:t>Semana Epidemiológica</a:t>
                </a:r>
              </a:p>
            </c:rich>
          </c:tx>
          <c:overlay val="0"/>
        </c:title>
        <c:majorTickMark val="out"/>
        <c:minorTickMark val="none"/>
        <c:tickLblPos val="nextTo"/>
        <c:txPr>
          <a:bodyPr/>
          <a:lstStyle/>
          <a:p>
            <a:pPr>
              <a:defRPr sz="800"/>
            </a:pPr>
            <a:endParaRPr lang="es-CO"/>
          </a:p>
        </c:txPr>
        <c:crossAx val="90321664"/>
        <c:crosses val="autoZero"/>
        <c:auto val="1"/>
        <c:lblAlgn val="ctr"/>
        <c:lblOffset val="100"/>
        <c:noMultiLvlLbl val="0"/>
      </c:catAx>
      <c:valAx>
        <c:axId val="90321664"/>
        <c:scaling>
          <c:orientation val="minMax"/>
        </c:scaling>
        <c:delete val="0"/>
        <c:axPos val="l"/>
        <c:title>
          <c:tx>
            <c:rich>
              <a:bodyPr rot="-5400000" vert="horz"/>
              <a:lstStyle/>
              <a:p>
                <a:pPr>
                  <a:defRPr sz="900"/>
                </a:pPr>
                <a:r>
                  <a:rPr lang="en-US" sz="900"/>
                  <a:t>Casos</a:t>
                </a:r>
              </a:p>
            </c:rich>
          </c:tx>
          <c:overlay val="0"/>
        </c:title>
        <c:numFmt formatCode="General" sourceLinked="1"/>
        <c:majorTickMark val="out"/>
        <c:minorTickMark val="none"/>
        <c:tickLblPos val="nextTo"/>
        <c:txPr>
          <a:bodyPr/>
          <a:lstStyle/>
          <a:p>
            <a:pPr>
              <a:defRPr sz="900"/>
            </a:pPr>
            <a:endParaRPr lang="es-CO"/>
          </a:p>
        </c:txPr>
        <c:crossAx val="90315392"/>
        <c:crosses val="autoZero"/>
        <c:crossBetween val="between"/>
      </c:valAx>
    </c:plotArea>
    <c:legend>
      <c:legendPos val="t"/>
      <c:overlay val="0"/>
      <c:txPr>
        <a:bodyPr/>
        <a:lstStyle/>
        <a:p>
          <a:pPr>
            <a:defRPr sz="9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FR'!$A$10:$A$17</c:f>
              <c:strCache>
                <c:ptCount val="8"/>
                <c:pt idx="0">
                  <c:v>Trabajador de la salud</c:v>
                </c:pt>
                <c:pt idx="1">
                  <c:v>Bisexual</c:v>
                </c:pt>
                <c:pt idx="2">
                  <c:v>Antecedente de procedimiento estético</c:v>
                </c:pt>
                <c:pt idx="3">
                  <c:v>Personas que se inyectan drogas</c:v>
                </c:pt>
                <c:pt idx="4">
                  <c:v>Contacto sexual con persona con diagnóstico de hepatitis B o C</c:v>
                </c:pt>
                <c:pt idx="5">
                  <c:v>Hijo de madre con HBsAg (+) o diagnóstico de hepatitis C</c:v>
                </c:pt>
                <c:pt idx="6">
                  <c:v>Más de un compañero sexual</c:v>
                </c:pt>
                <c:pt idx="7">
                  <c:v>Hombres que tienen sexo con hombres (HSH)</c:v>
                </c:pt>
              </c:strCache>
            </c:strRef>
          </c:cat>
          <c:val>
            <c:numRef>
              <c:f>'Pobl y FR'!$G$10:$G$17</c:f>
              <c:numCache>
                <c:formatCode>0.0</c:formatCode>
                <c:ptCount val="8"/>
                <c:pt idx="0">
                  <c:v>0.64516129032258063</c:v>
                </c:pt>
                <c:pt idx="1">
                  <c:v>1.2903225806451613</c:v>
                </c:pt>
                <c:pt idx="2">
                  <c:v>1.935483870967742</c:v>
                </c:pt>
                <c:pt idx="3">
                  <c:v>3.225806451612903</c:v>
                </c:pt>
                <c:pt idx="4">
                  <c:v>4.5161290322580641</c:v>
                </c:pt>
                <c:pt idx="5">
                  <c:v>5.806451612903226</c:v>
                </c:pt>
                <c:pt idx="6">
                  <c:v>23.225806451612904</c:v>
                </c:pt>
                <c:pt idx="7">
                  <c:v>59.354838709677416</c:v>
                </c:pt>
              </c:numCache>
            </c:numRef>
          </c:val>
          <c:extLst>
            <c:ext xmlns:c16="http://schemas.microsoft.com/office/drawing/2014/chart" uri="{C3380CC4-5D6E-409C-BE32-E72D297353CC}">
              <c16:uniqueId val="{00000000-C8AF-4DFF-9880-0A4D17D505B7}"/>
            </c:ext>
          </c:extLst>
        </c:ser>
        <c:dLbls>
          <c:dLblPos val="outEnd"/>
          <c:showLegendKey val="0"/>
          <c:showVal val="1"/>
          <c:showCatName val="0"/>
          <c:showSerName val="0"/>
          <c:showPercent val="0"/>
          <c:showBubbleSize val="0"/>
        </c:dLbls>
        <c:gapWidth val="150"/>
        <c:axId val="75841536"/>
        <c:axId val="75843456"/>
      </c:barChart>
      <c:catAx>
        <c:axId val="75841536"/>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75843456"/>
        <c:crosses val="autoZero"/>
        <c:auto val="1"/>
        <c:lblAlgn val="ctr"/>
        <c:lblOffset val="100"/>
        <c:noMultiLvlLbl val="0"/>
      </c:catAx>
      <c:valAx>
        <c:axId val="75843456"/>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841536"/>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Síndrome febril ictérico</c:v>
                </c:pt>
                <c:pt idx="3">
                  <c:v>Cirrosis hepática</c:v>
                </c:pt>
                <c:pt idx="4">
                  <c:v>Ninguna</c:v>
                </c:pt>
              </c:strCache>
            </c:strRef>
          </c:cat>
          <c:val>
            <c:numRef>
              <c:f>Complicaciones!$G$4:$G$8</c:f>
              <c:numCache>
                <c:formatCode>0.0</c:formatCode>
                <c:ptCount val="5"/>
                <c:pt idx="0">
                  <c:v>0</c:v>
                </c:pt>
                <c:pt idx="1">
                  <c:v>0</c:v>
                </c:pt>
                <c:pt idx="2">
                  <c:v>11.464968152866243</c:v>
                </c:pt>
                <c:pt idx="3">
                  <c:v>12.738853503184714</c:v>
                </c:pt>
                <c:pt idx="4">
                  <c:v>75.796178343949052</c:v>
                </c:pt>
              </c:numCache>
            </c:numRef>
          </c:val>
          <c:extLst>
            <c:ext xmlns:c16="http://schemas.microsoft.com/office/drawing/2014/chart" uri="{C3380CC4-5D6E-409C-BE32-E72D297353CC}">
              <c16:uniqueId val="{00000000-8BF2-46DF-9A26-A1FE739EC40A}"/>
            </c:ext>
          </c:extLst>
        </c:ser>
        <c:dLbls>
          <c:showLegendKey val="0"/>
          <c:showVal val="0"/>
          <c:showCatName val="0"/>
          <c:showSerName val="0"/>
          <c:showPercent val="0"/>
          <c:showBubbleSize val="0"/>
        </c:dLbls>
        <c:gapWidth val="150"/>
        <c:axId val="75916800"/>
        <c:axId val="75918720"/>
      </c:barChart>
      <c:catAx>
        <c:axId val="75916800"/>
        <c:scaling>
          <c:orientation val="minMax"/>
        </c:scaling>
        <c:delete val="0"/>
        <c:axPos val="l"/>
        <c:title>
          <c:tx>
            <c:rich>
              <a:bodyPr rot="-5400000" vert="horz"/>
              <a:lstStyle/>
              <a:p>
                <a:pPr>
                  <a:defRPr/>
                </a:pPr>
                <a:r>
                  <a:rPr lang="en-US"/>
                  <a:t>Complicaciones</a:t>
                </a:r>
              </a:p>
            </c:rich>
          </c:tx>
          <c:overlay val="0"/>
        </c:title>
        <c:numFmt formatCode="General" sourceLinked="0"/>
        <c:majorTickMark val="out"/>
        <c:minorTickMark val="none"/>
        <c:tickLblPos val="nextTo"/>
        <c:txPr>
          <a:bodyPr/>
          <a:lstStyle/>
          <a:p>
            <a:pPr>
              <a:defRPr sz="900"/>
            </a:pPr>
            <a:endParaRPr lang="es-CO"/>
          </a:p>
        </c:txPr>
        <c:crossAx val="75918720"/>
        <c:crosses val="autoZero"/>
        <c:auto val="1"/>
        <c:lblAlgn val="ctr"/>
        <c:lblOffset val="100"/>
        <c:noMultiLvlLbl val="0"/>
      </c:catAx>
      <c:valAx>
        <c:axId val="75918720"/>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916800"/>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aguda</c:v>
                </c:pt>
                <c:pt idx="3">
                  <c:v>Hepatitis B crónica</c:v>
                </c:pt>
                <c:pt idx="4">
                  <c:v>Hepatitis B a clasificar</c:v>
                </c:pt>
                <c:pt idx="5">
                  <c:v>Hepatitis C</c:v>
                </c:pt>
              </c:strCache>
            </c:strRef>
          </c:cat>
          <c:val>
            <c:numRef>
              <c:f>'Clasif del caso'!$C$3:$C$8</c:f>
              <c:numCache>
                <c:formatCode>0.0</c:formatCode>
                <c:ptCount val="6"/>
                <c:pt idx="0">
                  <c:v>0</c:v>
                </c:pt>
                <c:pt idx="1">
                  <c:v>0</c:v>
                </c:pt>
                <c:pt idx="2">
                  <c:v>10.191082802547772</c:v>
                </c:pt>
                <c:pt idx="3">
                  <c:v>12.738853503184714</c:v>
                </c:pt>
                <c:pt idx="4">
                  <c:v>14.64968152866242</c:v>
                </c:pt>
                <c:pt idx="5">
                  <c:v>62.420382165605091</c:v>
                </c:pt>
              </c:numCache>
            </c:numRef>
          </c:val>
          <c:extLst>
            <c:ext xmlns:c16="http://schemas.microsoft.com/office/drawing/2014/chart" uri="{C3380CC4-5D6E-409C-BE32-E72D297353CC}">
              <c16:uniqueId val="{00000000-FDE8-405F-A2A6-E062D393CDD6}"/>
            </c:ext>
          </c:extLst>
        </c:ser>
        <c:dLbls>
          <c:dLblPos val="outEnd"/>
          <c:showLegendKey val="0"/>
          <c:showVal val="1"/>
          <c:showCatName val="0"/>
          <c:showSerName val="0"/>
          <c:showPercent val="0"/>
          <c:showBubbleSize val="0"/>
        </c:dLbls>
        <c:gapWidth val="150"/>
        <c:axId val="75109504"/>
        <c:axId val="75111424"/>
      </c:barChart>
      <c:catAx>
        <c:axId val="75109504"/>
        <c:scaling>
          <c:orientation val="minMax"/>
        </c:scaling>
        <c:delete val="0"/>
        <c:axPos val="l"/>
        <c:title>
          <c:tx>
            <c:rich>
              <a:bodyPr rot="-5400000" vert="horz"/>
              <a:lstStyle/>
              <a:p>
                <a:pPr>
                  <a:defRPr/>
                </a:pPr>
                <a:r>
                  <a:rPr lang="es-CO"/>
                  <a:t>Tipo de hepatitis</a:t>
                </a:r>
              </a:p>
            </c:rich>
          </c:tx>
          <c:overlay val="0"/>
        </c:title>
        <c:numFmt formatCode="General" sourceLinked="0"/>
        <c:majorTickMark val="out"/>
        <c:minorTickMark val="none"/>
        <c:tickLblPos val="nextTo"/>
        <c:txPr>
          <a:bodyPr/>
          <a:lstStyle/>
          <a:p>
            <a:pPr>
              <a:defRPr sz="900"/>
            </a:pPr>
            <a:endParaRPr lang="es-CO"/>
          </a:p>
        </c:txPr>
        <c:crossAx val="75111424"/>
        <c:crosses val="autoZero"/>
        <c:auto val="1"/>
        <c:lblAlgn val="ctr"/>
        <c:lblOffset val="100"/>
        <c:noMultiLvlLbl val="0"/>
      </c:catAx>
      <c:valAx>
        <c:axId val="75111424"/>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75109504"/>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1100" b="1" dirty="0">
              <a:solidFill>
                <a:schemeClr val="tx1"/>
              </a:solidFill>
              <a:latin typeface="Arial Narrow" panose="020B0606020202030204" pitchFamily="34" charset="0"/>
            </a:rPr>
            <a:t>Primera infancia</a:t>
          </a:r>
        </a:p>
        <a:p>
          <a:r>
            <a:rPr lang="es-ES" sz="1200" b="1" dirty="0">
              <a:solidFill>
                <a:schemeClr val="bg1"/>
              </a:solidFill>
              <a:latin typeface="Arial Narrow" panose="020B0606020202030204" pitchFamily="34" charset="0"/>
            </a:rPr>
            <a:t>19%</a:t>
          </a:r>
        </a:p>
        <a:p>
          <a:r>
            <a:rPr lang="es-ES" sz="1200" b="1" dirty="0">
              <a:solidFill>
                <a:schemeClr val="bg1"/>
              </a:solidFill>
              <a:latin typeface="Arial Narrow" panose="020B0606020202030204" pitchFamily="34" charset="0"/>
            </a:rPr>
            <a:t>25 casos</a:t>
          </a:r>
        </a:p>
      </dgm:t>
    </dgm:pt>
    <dgm:pt modelId="{B4426622-C56F-4F7A-AB95-8708949A4A86}" type="parTrans" cxnId="{44349CED-3F6F-401A-BB8F-C54B0CD67380}">
      <dgm:prSet/>
      <dgm:spPr/>
      <dgm:t>
        <a:bodyPr/>
        <a:lstStyle/>
        <a:p>
          <a:endParaRPr lang="es-ES" sz="16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600" b="1">
            <a:solidFill>
              <a:schemeClr val="tx1"/>
            </a:solidFill>
            <a:latin typeface="Arial Narrow" panose="020B0606020202030204" pitchFamily="34" charset="0"/>
          </a:endParaRPr>
        </a:p>
      </dgm:t>
    </dgm:pt>
    <dgm:pt modelId="{B07DA8DE-0519-4D62-BE0B-7CA0307AA349}">
      <dgm:prSet phldrT="[Texto]" custT="1"/>
      <dgm:spPr/>
      <dgm:t>
        <a:bodyPr/>
        <a:lstStyle/>
        <a:p>
          <a:r>
            <a:rPr lang="es-ES" sz="1100" b="1" dirty="0">
              <a:solidFill>
                <a:schemeClr val="tx1"/>
              </a:solidFill>
              <a:latin typeface="Arial Narrow" panose="020B0606020202030204" pitchFamily="34" charset="0"/>
            </a:rPr>
            <a:t>Infancia</a:t>
          </a:r>
        </a:p>
        <a:p>
          <a:r>
            <a:rPr lang="es-ES" sz="1200" b="1" dirty="0">
              <a:solidFill>
                <a:schemeClr val="bg1"/>
              </a:solidFill>
              <a:latin typeface="Arial Narrow" panose="020B0606020202030204" pitchFamily="34" charset="0"/>
            </a:rPr>
            <a:t>15%</a:t>
          </a:r>
        </a:p>
        <a:p>
          <a:r>
            <a:rPr lang="es-ES" sz="1200" b="1" dirty="0">
              <a:solidFill>
                <a:schemeClr val="bg1"/>
              </a:solidFill>
              <a:latin typeface="Arial Narrow" panose="020B0606020202030204" pitchFamily="34" charset="0"/>
            </a:rPr>
            <a:t>20 casos</a:t>
          </a:r>
        </a:p>
      </dgm:t>
    </dgm:pt>
    <dgm:pt modelId="{D0470645-0F91-4C89-B53D-D20A173D1395}" type="parTrans" cxnId="{95A45AD4-4A0F-4254-9C91-CF26ECC11EEE}">
      <dgm:prSet/>
      <dgm:spPr/>
      <dgm:t>
        <a:bodyPr/>
        <a:lstStyle/>
        <a:p>
          <a:endParaRPr lang="es-ES" sz="16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600" b="1">
            <a:solidFill>
              <a:schemeClr val="tx1"/>
            </a:solidFill>
            <a:latin typeface="Arial Narrow" panose="020B0606020202030204" pitchFamily="34" charset="0"/>
          </a:endParaRPr>
        </a:p>
      </dgm:t>
    </dgm:pt>
    <dgm:pt modelId="{BCD0C872-2890-4B0E-8947-05D96592E59C}">
      <dgm:prSet phldrT="[Texto]" custT="1"/>
      <dgm:spPr/>
      <dgm:t>
        <a:bodyPr/>
        <a:lstStyle/>
        <a:p>
          <a:r>
            <a:rPr lang="es-ES" sz="1100" b="1" dirty="0">
              <a:solidFill>
                <a:schemeClr val="tx1"/>
              </a:solidFill>
              <a:latin typeface="Arial Narrow" panose="020B0606020202030204" pitchFamily="34" charset="0"/>
            </a:rPr>
            <a:t>Adolescencia</a:t>
          </a:r>
        </a:p>
        <a:p>
          <a:r>
            <a:rPr lang="es-ES" sz="1200" b="1" dirty="0">
              <a:solidFill>
                <a:schemeClr val="bg1"/>
              </a:solidFill>
              <a:latin typeface="Arial Narrow" panose="020B0606020202030204" pitchFamily="34" charset="0"/>
            </a:rPr>
            <a:t>4%</a:t>
          </a:r>
        </a:p>
        <a:p>
          <a:r>
            <a:rPr lang="es-ES" sz="1200" b="1" dirty="0">
              <a:solidFill>
                <a:schemeClr val="bg1"/>
              </a:solidFill>
              <a:latin typeface="Arial Narrow" panose="020B0606020202030204" pitchFamily="34" charset="0"/>
            </a:rPr>
            <a:t>5 casos</a:t>
          </a:r>
        </a:p>
      </dgm:t>
    </dgm:pt>
    <dgm:pt modelId="{85B57174-6200-41FF-9ACB-65DDEA879430}" type="parTrans" cxnId="{035D5009-17A7-443C-A9F6-DC402B6B44F6}">
      <dgm:prSet/>
      <dgm:spPr/>
      <dgm:t>
        <a:bodyPr/>
        <a:lstStyle/>
        <a:p>
          <a:endParaRPr lang="es-ES" sz="16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600" b="1">
            <a:solidFill>
              <a:schemeClr val="tx1"/>
            </a:solidFill>
            <a:latin typeface="Arial Narrow" panose="020B0606020202030204" pitchFamily="34" charset="0"/>
          </a:endParaRPr>
        </a:p>
      </dgm:t>
    </dgm:pt>
    <dgm:pt modelId="{DFDA11ED-11F1-482A-9387-80FD19912601}">
      <dgm:prSet phldrT="[Texto]" custT="1"/>
      <dgm:spPr/>
      <dgm:t>
        <a:bodyPr/>
        <a:lstStyle/>
        <a:p>
          <a:r>
            <a:rPr lang="es-ES" sz="1100" b="1" dirty="0">
              <a:solidFill>
                <a:schemeClr val="tx1"/>
              </a:solidFill>
              <a:latin typeface="Arial Narrow" panose="020B0606020202030204" pitchFamily="34" charset="0"/>
            </a:rPr>
            <a:t>Juventud</a:t>
          </a:r>
        </a:p>
        <a:p>
          <a:r>
            <a:rPr lang="es-ES" sz="1200" b="1" dirty="0">
              <a:solidFill>
                <a:schemeClr val="bg1"/>
              </a:solidFill>
              <a:latin typeface="Arial Narrow" panose="020B0606020202030204" pitchFamily="34" charset="0"/>
            </a:rPr>
            <a:t>7%</a:t>
          </a:r>
        </a:p>
        <a:p>
          <a:r>
            <a:rPr lang="es-ES" sz="1200" b="1" dirty="0">
              <a:solidFill>
                <a:schemeClr val="bg1"/>
              </a:solidFill>
              <a:latin typeface="Arial Narrow" panose="020B0606020202030204" pitchFamily="34" charset="0"/>
            </a:rPr>
            <a:t>9 casos</a:t>
          </a:r>
        </a:p>
      </dgm:t>
    </dgm:pt>
    <dgm:pt modelId="{DE7B412C-D772-4D56-B94E-8DEF29F79628}" type="parTrans" cxnId="{CDB8A8BC-76F4-4850-980F-77A084A179C5}">
      <dgm:prSet/>
      <dgm:spPr/>
      <dgm:t>
        <a:bodyPr/>
        <a:lstStyle/>
        <a:p>
          <a:endParaRPr lang="es-ES" sz="16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600" b="1">
            <a:solidFill>
              <a:schemeClr val="tx1"/>
            </a:solidFill>
            <a:latin typeface="Arial Narrow" panose="020B0606020202030204" pitchFamily="34" charset="0"/>
          </a:endParaRPr>
        </a:p>
      </dgm:t>
    </dgm:pt>
    <dgm:pt modelId="{067DE91F-5875-416A-83FE-762AAF2680C1}">
      <dgm:prSet phldrT="[Texto]" custT="1"/>
      <dgm:spPr/>
      <dgm:t>
        <a:bodyPr/>
        <a:lstStyle/>
        <a:p>
          <a:r>
            <a:rPr lang="es-ES" sz="1100" b="1" dirty="0">
              <a:solidFill>
                <a:schemeClr val="tx1"/>
              </a:solidFill>
              <a:latin typeface="Arial Narrow" panose="020B0606020202030204" pitchFamily="34" charset="0"/>
            </a:rPr>
            <a:t>Adultez</a:t>
          </a:r>
        </a:p>
        <a:p>
          <a:r>
            <a:rPr lang="es-ES" sz="1200" b="1" dirty="0">
              <a:solidFill>
                <a:schemeClr val="bg1"/>
              </a:solidFill>
              <a:latin typeface="Arial Narrow" panose="020B0606020202030204" pitchFamily="34" charset="0"/>
            </a:rPr>
            <a:t>38%</a:t>
          </a:r>
        </a:p>
        <a:p>
          <a:r>
            <a:rPr lang="es-ES" sz="1200" b="1" dirty="0">
              <a:solidFill>
                <a:schemeClr val="bg1"/>
              </a:solidFill>
              <a:latin typeface="Arial Narrow" panose="020B0606020202030204" pitchFamily="34" charset="0"/>
            </a:rPr>
            <a:t>50 casos</a:t>
          </a:r>
        </a:p>
      </dgm:t>
    </dgm:pt>
    <dgm:pt modelId="{C84AAE9B-3AAC-4E29-BB4F-A2E9139D362B}" type="parTrans" cxnId="{6A5C8540-AECB-4343-A87A-FD7C9AD35365}">
      <dgm:prSet/>
      <dgm:spPr/>
      <dgm:t>
        <a:bodyPr/>
        <a:lstStyle/>
        <a:p>
          <a:endParaRPr lang="es-ES" sz="16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600" b="1">
            <a:solidFill>
              <a:schemeClr val="tx1"/>
            </a:solidFill>
            <a:latin typeface="Arial Narrow" panose="020B0606020202030204" pitchFamily="34" charset="0"/>
          </a:endParaRPr>
        </a:p>
      </dgm:t>
    </dgm:pt>
    <dgm:pt modelId="{A2B81017-66B4-4D6E-96A6-E6632B7708F9}">
      <dgm:prSet phldrT="[Texto]" custT="1"/>
      <dgm:spPr/>
      <dgm:t>
        <a:bodyPr/>
        <a:lstStyle/>
        <a:p>
          <a:r>
            <a:rPr lang="es-ES" sz="1100" b="1" dirty="0">
              <a:solidFill>
                <a:schemeClr val="tx1"/>
              </a:solidFill>
              <a:latin typeface="Arial Narrow" panose="020B0606020202030204" pitchFamily="34" charset="0"/>
            </a:rPr>
            <a:t>Adulto Mayor</a:t>
          </a:r>
        </a:p>
        <a:p>
          <a:r>
            <a:rPr lang="es-ES" sz="1200" b="1" dirty="0">
              <a:solidFill>
                <a:schemeClr val="bg1"/>
              </a:solidFill>
              <a:latin typeface="Arial Narrow" panose="020B0606020202030204" pitchFamily="34" charset="0"/>
            </a:rPr>
            <a:t>18 %</a:t>
          </a:r>
        </a:p>
        <a:p>
          <a:r>
            <a:rPr lang="es-ES" sz="1200" b="1" dirty="0">
              <a:solidFill>
                <a:schemeClr val="bg1"/>
              </a:solidFill>
              <a:latin typeface="Arial Narrow" panose="020B0606020202030204" pitchFamily="34" charset="0"/>
            </a:rPr>
            <a:t>24 casos</a:t>
          </a:r>
        </a:p>
      </dgm:t>
    </dgm:pt>
    <dgm:pt modelId="{92163F71-7525-460D-9B81-4A3C3D2B3B07}" type="parTrans" cxnId="{49E3710C-9DCD-4394-A7E2-D7A3519EFD33}">
      <dgm:prSet/>
      <dgm:spPr/>
      <dgm:t>
        <a:bodyPr/>
        <a:lstStyle/>
        <a:p>
          <a:endParaRPr lang="es-ES" sz="16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6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pt>
    <dgm:pt modelId="{27D567E4-4A42-448F-AF61-85BFDC290DB9}" type="pres">
      <dgm:prSet presAssocID="{70D6C5C8-C4AE-437E-AFA5-FA9B333CF722}" presName="node" presStyleLbl="node1" presStyleIdx="0" presStyleCnt="6" custScaleX="148251">
        <dgm:presLayoutVars>
          <dgm:bulletEnabled val="1"/>
        </dgm:presLayoutVars>
      </dgm:prSet>
      <dgm:spPr/>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pt>
    <dgm:pt modelId="{0691A0E1-681C-4AB1-A224-401390FCDE9C}" type="pres">
      <dgm:prSet presAssocID="{B07DA8DE-0519-4D62-BE0B-7CA0307AA349}" presName="node" presStyleLbl="node1" presStyleIdx="1" presStyleCnt="6" custScaleX="149622">
        <dgm:presLayoutVars>
          <dgm:bulletEnabled val="1"/>
        </dgm:presLayoutVars>
      </dgm:prSet>
      <dgm:spPr/>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pt>
    <dgm:pt modelId="{CE6855D9-5D01-4C33-9AB2-7900DF22BD98}" type="pres">
      <dgm:prSet presAssocID="{BCD0C872-2890-4B0E-8947-05D96592E59C}" presName="node" presStyleLbl="node1" presStyleIdx="2" presStyleCnt="6" custScaleX="132443">
        <dgm:presLayoutVars>
          <dgm:bulletEnabled val="1"/>
        </dgm:presLayoutVars>
      </dgm:prSet>
      <dgm:spPr/>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pt>
    <dgm:pt modelId="{B3F2CECB-D49F-4F22-B7D9-7693E99EF7FF}" type="pres">
      <dgm:prSet presAssocID="{DFDA11ED-11F1-482A-9387-80FD19912601}" presName="node" presStyleLbl="node1" presStyleIdx="3" presStyleCnt="6" custScaleX="148251">
        <dgm:presLayoutVars>
          <dgm:bulletEnabled val="1"/>
        </dgm:presLayoutVars>
      </dgm:prSet>
      <dgm:spPr/>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pt>
    <dgm:pt modelId="{2FBB3DD5-4721-42EF-947B-811A6B7552C5}" type="pres">
      <dgm:prSet presAssocID="{067DE91F-5875-416A-83FE-762AAF2680C1}" presName="node" presStyleLbl="node1" presStyleIdx="4" presStyleCnt="6" custScaleX="139363">
        <dgm:presLayoutVars>
          <dgm:bulletEnabled val="1"/>
        </dgm:presLayoutVars>
      </dgm:prSet>
      <dgm:spPr/>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pt>
    <dgm:pt modelId="{95DBFE4D-3E58-4247-ADAA-C6118920DE75}" type="pres">
      <dgm:prSet presAssocID="{A2B81017-66B4-4D6E-96A6-E6632B7708F9}" presName="node" presStyleLbl="node1" presStyleIdx="5" presStyleCnt="6" custScaleX="141554">
        <dgm:presLayoutVars>
          <dgm:bulletEnabled val="1"/>
        </dgm:presLayoutVars>
      </dgm:prSet>
      <dgm:spPr/>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pt>
  </dgm:ptLst>
  <dgm:cxnLst>
    <dgm:cxn modelId="{B4853804-9AC9-4FDF-8AA4-1C52F5AA7FC1}" type="presOf" srcId="{A462869C-5BFC-4790-97BB-90D244005F7F}" destId="{45D13642-0443-4272-9039-52251396ED66}" srcOrd="0" destOrd="0" presId="urn:microsoft.com/office/officeart/2005/8/layout/cycle5"/>
    <dgm:cxn modelId="{E62BAD07-CD46-404F-84CB-9D76BE0B1F20}" type="presOf" srcId="{A2B81017-66B4-4D6E-96A6-E6632B7708F9}" destId="{95DBFE4D-3E58-4247-ADAA-C6118920DE75}"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49E3710C-9DCD-4394-A7E2-D7A3519EFD33}" srcId="{4D348A5A-39AF-4E9E-B8B8-5AABA701B047}" destId="{A2B81017-66B4-4D6E-96A6-E6632B7708F9}" srcOrd="5" destOrd="0" parTransId="{92163F71-7525-460D-9B81-4A3C3D2B3B07}" sibTransId="{FED1A0E8-AFBC-42FD-B4DC-3DDC15500C46}"/>
    <dgm:cxn modelId="{4247D30C-3ACE-4A61-9BEF-BE829EFBCCB8}" type="presOf" srcId="{067DE91F-5875-416A-83FE-762AAF2680C1}" destId="{2FBB3DD5-4721-42EF-947B-811A6B7552C5}" srcOrd="0" destOrd="0" presId="urn:microsoft.com/office/officeart/2005/8/layout/cycle5"/>
    <dgm:cxn modelId="{552BA513-1843-487F-B03C-038E34FEEBB7}" type="presOf" srcId="{FED1A0E8-AFBC-42FD-B4DC-3DDC15500C46}" destId="{2527C3C0-DAF9-4F56-8A16-C76DDF47C5BB}" srcOrd="0" destOrd="0" presId="urn:microsoft.com/office/officeart/2005/8/layout/cycle5"/>
    <dgm:cxn modelId="{698F3C26-A0F2-404E-9577-EADC151F44CA}" type="presOf" srcId="{4C5ACF53-D587-4632-AA70-55B43EBE36B8}" destId="{91496150-CE10-4708-A73B-9B008B3F95B6}" srcOrd="0" destOrd="0" presId="urn:microsoft.com/office/officeart/2005/8/layout/cycle5"/>
    <dgm:cxn modelId="{6A5C8540-AECB-4343-A87A-FD7C9AD35365}" srcId="{4D348A5A-39AF-4E9E-B8B8-5AABA701B047}" destId="{067DE91F-5875-416A-83FE-762AAF2680C1}" srcOrd="4" destOrd="0" parTransId="{C84AAE9B-3AAC-4E29-BB4F-A2E9139D362B}" sibTransId="{DEAA2F35-722B-4737-A991-BBC1ADCE9036}"/>
    <dgm:cxn modelId="{DCF5AD44-F5E2-4E04-BF46-2457239C50DD}" type="presOf" srcId="{2DE7C5E0-3F77-42D0-9143-5DA0A4D17480}" destId="{97E2FCC0-7117-4E1D-BEA7-E80B12FC7A62}" srcOrd="0" destOrd="0" presId="urn:microsoft.com/office/officeart/2005/8/layout/cycle5"/>
    <dgm:cxn modelId="{EE2BE964-DD78-4756-9040-8FB0623EF756}" type="presOf" srcId="{EA57AC0D-7E14-43C1-8F5B-17573E0C9A83}" destId="{D5D4151A-971C-413B-8065-A30749D877C7}" srcOrd="0" destOrd="0" presId="urn:microsoft.com/office/officeart/2005/8/layout/cycle5"/>
    <dgm:cxn modelId="{0BBE6B6A-FECF-423C-AEB5-6B82689727E1}" type="presOf" srcId="{4D348A5A-39AF-4E9E-B8B8-5AABA701B047}" destId="{91C2CDD1-9A95-4E2C-9947-E75911752FAE}" srcOrd="0" destOrd="0" presId="urn:microsoft.com/office/officeart/2005/8/layout/cycle5"/>
    <dgm:cxn modelId="{D664316D-6763-48C8-9616-4F4E2B76C911}" type="presOf" srcId="{DFDA11ED-11F1-482A-9387-80FD19912601}" destId="{B3F2CECB-D49F-4F22-B7D9-7693E99EF7FF}" srcOrd="0" destOrd="0" presId="urn:microsoft.com/office/officeart/2005/8/layout/cycle5"/>
    <dgm:cxn modelId="{EF0C447F-B923-4F62-BABD-79885E7A4D46}" type="presOf" srcId="{BCD0C872-2890-4B0E-8947-05D96592E59C}" destId="{CE6855D9-5D01-4C33-9AB2-7900DF22BD98}" srcOrd="0" destOrd="0" presId="urn:microsoft.com/office/officeart/2005/8/layout/cycle5"/>
    <dgm:cxn modelId="{CDB8A8BC-76F4-4850-980F-77A084A179C5}" srcId="{4D348A5A-39AF-4E9E-B8B8-5AABA701B047}" destId="{DFDA11ED-11F1-482A-9387-80FD19912601}" srcOrd="3" destOrd="0" parTransId="{DE7B412C-D772-4D56-B94E-8DEF29F79628}" sibTransId="{EA57AC0D-7E14-43C1-8F5B-17573E0C9A83}"/>
    <dgm:cxn modelId="{750401C0-1BEC-4562-9660-68D8422839FB}" type="presOf" srcId="{B07DA8DE-0519-4D62-BE0B-7CA0307AA349}" destId="{0691A0E1-681C-4AB1-A224-401390FCDE9C}" srcOrd="0" destOrd="0" presId="urn:microsoft.com/office/officeart/2005/8/layout/cycle5"/>
    <dgm:cxn modelId="{3B7BEBC5-2FB7-4953-8E4E-1B838EE42DF2}" type="presOf" srcId="{DEAA2F35-722B-4737-A991-BBC1ADCE9036}" destId="{ED010544-6BD3-478F-92D1-42A7B648965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44349CED-3F6F-401A-BB8F-C54B0CD67380}" srcId="{4D348A5A-39AF-4E9E-B8B8-5AABA701B047}" destId="{70D6C5C8-C4AE-437E-AFA5-FA9B333CF722}" srcOrd="0" destOrd="0" parTransId="{B4426622-C56F-4F7A-AB95-8708949A4A86}" sibTransId="{2DE7C5E0-3F77-42D0-9143-5DA0A4D17480}"/>
    <dgm:cxn modelId="{7403ABF2-980E-485D-B13B-4868E6A3F219}" type="presOf" srcId="{70D6C5C8-C4AE-437E-AFA5-FA9B333CF722}" destId="{27D567E4-4A42-448F-AF61-85BFDC290DB9}" srcOrd="0" destOrd="0" presId="urn:microsoft.com/office/officeart/2005/8/layout/cycle5"/>
    <dgm:cxn modelId="{860B56EC-7E4D-4C8F-8512-C73DDA3F68BA}" type="presParOf" srcId="{91C2CDD1-9A95-4E2C-9947-E75911752FAE}" destId="{27D567E4-4A42-448F-AF61-85BFDC290DB9}" srcOrd="0" destOrd="0" presId="urn:microsoft.com/office/officeart/2005/8/layout/cycle5"/>
    <dgm:cxn modelId="{8AE5E4C6-7393-42D9-BFFE-39E853ACD5C0}" type="presParOf" srcId="{91C2CDD1-9A95-4E2C-9947-E75911752FAE}" destId="{DE37BD11-E7F3-42F4-9771-FF32F3FC5D46}" srcOrd="1" destOrd="0" presId="urn:microsoft.com/office/officeart/2005/8/layout/cycle5"/>
    <dgm:cxn modelId="{09587C26-6FC2-412E-BE0A-475C686B489D}" type="presParOf" srcId="{91C2CDD1-9A95-4E2C-9947-E75911752FAE}" destId="{97E2FCC0-7117-4E1D-BEA7-E80B12FC7A62}" srcOrd="2" destOrd="0" presId="urn:microsoft.com/office/officeart/2005/8/layout/cycle5"/>
    <dgm:cxn modelId="{6887EE7F-8173-4A38-8739-401752593B59}" type="presParOf" srcId="{91C2CDD1-9A95-4E2C-9947-E75911752FAE}" destId="{0691A0E1-681C-4AB1-A224-401390FCDE9C}" srcOrd="3" destOrd="0" presId="urn:microsoft.com/office/officeart/2005/8/layout/cycle5"/>
    <dgm:cxn modelId="{317F00B2-1982-43AA-9309-37D177C0DBC2}" type="presParOf" srcId="{91C2CDD1-9A95-4E2C-9947-E75911752FAE}" destId="{0342E744-403E-45E9-96B1-27CAF7293E7E}" srcOrd="4" destOrd="0" presId="urn:microsoft.com/office/officeart/2005/8/layout/cycle5"/>
    <dgm:cxn modelId="{EB6BAA9F-92BA-4CAD-85AE-FA317F6D4498}" type="presParOf" srcId="{91C2CDD1-9A95-4E2C-9947-E75911752FAE}" destId="{45D13642-0443-4272-9039-52251396ED66}" srcOrd="5" destOrd="0" presId="urn:microsoft.com/office/officeart/2005/8/layout/cycle5"/>
    <dgm:cxn modelId="{69B7DB72-3041-4A9B-830E-36B39A2BFCC1}" type="presParOf" srcId="{91C2CDD1-9A95-4E2C-9947-E75911752FAE}" destId="{CE6855D9-5D01-4C33-9AB2-7900DF22BD98}" srcOrd="6" destOrd="0" presId="urn:microsoft.com/office/officeart/2005/8/layout/cycle5"/>
    <dgm:cxn modelId="{7B4FC30C-C5FA-443C-8E16-A6BEF8A1DC26}" type="presParOf" srcId="{91C2CDD1-9A95-4E2C-9947-E75911752FAE}" destId="{3728C71A-D821-4DDF-92F9-5D7CEBB2094D}" srcOrd="7" destOrd="0" presId="urn:microsoft.com/office/officeart/2005/8/layout/cycle5"/>
    <dgm:cxn modelId="{E4E28F6A-4953-4CB4-B31F-ACA1FADD7FA7}" type="presParOf" srcId="{91C2CDD1-9A95-4E2C-9947-E75911752FAE}" destId="{91496150-CE10-4708-A73B-9B008B3F95B6}" srcOrd="8" destOrd="0" presId="urn:microsoft.com/office/officeart/2005/8/layout/cycle5"/>
    <dgm:cxn modelId="{1B330C24-7ECD-4C5B-AC23-1DC9CA124478}" type="presParOf" srcId="{91C2CDD1-9A95-4E2C-9947-E75911752FAE}" destId="{B3F2CECB-D49F-4F22-B7D9-7693E99EF7FF}" srcOrd="9" destOrd="0" presId="urn:microsoft.com/office/officeart/2005/8/layout/cycle5"/>
    <dgm:cxn modelId="{1F4A0781-410E-40F5-8EA9-AB67B5E3031F}" type="presParOf" srcId="{91C2CDD1-9A95-4E2C-9947-E75911752FAE}" destId="{5FD747CB-B33D-40AF-84DE-C7304DDA2CB1}" srcOrd="10" destOrd="0" presId="urn:microsoft.com/office/officeart/2005/8/layout/cycle5"/>
    <dgm:cxn modelId="{1CF4F8B1-8283-4741-9BFC-FD2982EBCE6C}" type="presParOf" srcId="{91C2CDD1-9A95-4E2C-9947-E75911752FAE}" destId="{D5D4151A-971C-413B-8065-A30749D877C7}" srcOrd="11" destOrd="0" presId="urn:microsoft.com/office/officeart/2005/8/layout/cycle5"/>
    <dgm:cxn modelId="{C087DE89-C17E-462C-AB04-A6D54ABC5821}" type="presParOf" srcId="{91C2CDD1-9A95-4E2C-9947-E75911752FAE}" destId="{2FBB3DD5-4721-42EF-947B-811A6B7552C5}" srcOrd="12" destOrd="0" presId="urn:microsoft.com/office/officeart/2005/8/layout/cycle5"/>
    <dgm:cxn modelId="{F3BCF96E-043D-47F3-BAA8-7E1B38C1AF00}" type="presParOf" srcId="{91C2CDD1-9A95-4E2C-9947-E75911752FAE}" destId="{334F2FC4-A6CA-4DFB-806B-59AE39E7D740}" srcOrd="13" destOrd="0" presId="urn:microsoft.com/office/officeart/2005/8/layout/cycle5"/>
    <dgm:cxn modelId="{4E7505C3-9CEB-4414-BCDA-EE13308C927F}" type="presParOf" srcId="{91C2CDD1-9A95-4E2C-9947-E75911752FAE}" destId="{ED010544-6BD3-478F-92D1-42A7B6489659}" srcOrd="14" destOrd="0" presId="urn:microsoft.com/office/officeart/2005/8/layout/cycle5"/>
    <dgm:cxn modelId="{68BCFCA7-CD4D-44AF-8ACE-53539EE7038B}" type="presParOf" srcId="{91C2CDD1-9A95-4E2C-9947-E75911752FAE}" destId="{95DBFE4D-3E58-4247-ADAA-C6118920DE75}" srcOrd="15" destOrd="0" presId="urn:microsoft.com/office/officeart/2005/8/layout/cycle5"/>
    <dgm:cxn modelId="{9391E6EA-1C31-451B-A3BC-102CAD92C43D}" type="presParOf" srcId="{91C2CDD1-9A95-4E2C-9947-E75911752FAE}" destId="{76D60FEC-5E80-4CD2-8C60-AB82131CA685}" srcOrd="16" destOrd="0" presId="urn:microsoft.com/office/officeart/2005/8/layout/cycle5"/>
    <dgm:cxn modelId="{44B0AC08-113E-4E67-8B49-BA728D256534}"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700" b="1" dirty="0">
              <a:solidFill>
                <a:schemeClr val="tx1"/>
              </a:solidFill>
              <a:latin typeface="Arial Narrow" panose="020B0606020202030204" pitchFamily="34" charset="0"/>
            </a:rPr>
            <a:t>Primera infancia</a:t>
          </a:r>
        </a:p>
        <a:p>
          <a:r>
            <a:rPr lang="es-ES" sz="800" b="1" dirty="0">
              <a:solidFill>
                <a:schemeClr val="bg1"/>
              </a:solidFill>
              <a:latin typeface="Arial Narrow" panose="020B0606020202030204" pitchFamily="34" charset="0"/>
            </a:rPr>
            <a:t>29,5%</a:t>
          </a:r>
        </a:p>
        <a:p>
          <a:r>
            <a:rPr lang="es-ES" sz="800" b="1" dirty="0">
              <a:solidFill>
                <a:schemeClr val="bg1"/>
              </a:solidFill>
              <a:latin typeface="Arial Narrow" panose="020B0606020202030204" pitchFamily="34" charset="0"/>
            </a:rPr>
            <a:t>105 casos</a:t>
          </a:r>
        </a:p>
      </dgm:t>
    </dgm:pt>
    <dgm:pt modelId="{B4426622-C56F-4F7A-AB95-8708949A4A86}" type="parTrans" cxnId="{44349CED-3F6F-401A-BB8F-C54B0CD67380}">
      <dgm:prSet/>
      <dgm:spPr/>
      <dgm:t>
        <a:bodyPr/>
        <a:lstStyle/>
        <a:p>
          <a:endParaRPr lang="es-ES" sz="10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000" b="1">
            <a:solidFill>
              <a:schemeClr val="tx1"/>
            </a:solidFill>
            <a:latin typeface="Arial Narrow" panose="020B0606020202030204" pitchFamily="34" charset="0"/>
          </a:endParaRPr>
        </a:p>
      </dgm:t>
    </dgm:pt>
    <dgm:pt modelId="{B07DA8DE-0519-4D62-BE0B-7CA0307AA349}">
      <dgm:prSet phldrT="[Texto]" custT="1"/>
      <dgm:spPr/>
      <dgm:t>
        <a:bodyPr/>
        <a:lstStyle/>
        <a:p>
          <a:r>
            <a:rPr lang="es-ES" sz="700" b="1" dirty="0">
              <a:solidFill>
                <a:schemeClr val="tx1"/>
              </a:solidFill>
              <a:latin typeface="Arial Narrow" panose="020B0606020202030204" pitchFamily="34" charset="0"/>
            </a:rPr>
            <a:t>Infancia</a:t>
          </a:r>
        </a:p>
        <a:p>
          <a:r>
            <a:rPr lang="es-ES" sz="800" b="1" dirty="0">
              <a:solidFill>
                <a:schemeClr val="bg1"/>
              </a:solidFill>
              <a:latin typeface="Arial Narrow" panose="020B0606020202030204" pitchFamily="34" charset="0"/>
            </a:rPr>
            <a:t>14%</a:t>
          </a:r>
        </a:p>
        <a:p>
          <a:r>
            <a:rPr lang="es-ES" sz="800" b="1" dirty="0">
              <a:solidFill>
                <a:schemeClr val="bg1"/>
              </a:solidFill>
              <a:latin typeface="Arial Narrow" panose="020B0606020202030204" pitchFamily="34" charset="0"/>
            </a:rPr>
            <a:t>72 casos</a:t>
          </a:r>
        </a:p>
      </dgm:t>
    </dgm:pt>
    <dgm:pt modelId="{D0470645-0F91-4C89-B53D-D20A173D1395}" type="parTrans" cxnId="{95A45AD4-4A0F-4254-9C91-CF26ECC11EEE}">
      <dgm:prSet/>
      <dgm:spPr/>
      <dgm:t>
        <a:bodyPr/>
        <a:lstStyle/>
        <a:p>
          <a:endParaRPr lang="es-ES" sz="10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000" b="1">
            <a:solidFill>
              <a:schemeClr val="tx1"/>
            </a:solidFill>
            <a:latin typeface="Arial Narrow" panose="020B0606020202030204" pitchFamily="34" charset="0"/>
          </a:endParaRPr>
        </a:p>
      </dgm:t>
    </dgm:pt>
    <dgm:pt modelId="{BCD0C872-2890-4B0E-8947-05D96592E59C}">
      <dgm:prSet phldrT="[Texto]" custT="1"/>
      <dgm:spPr/>
      <dgm:t>
        <a:bodyPr/>
        <a:lstStyle/>
        <a:p>
          <a:r>
            <a:rPr lang="es-ES" sz="700" b="1" dirty="0">
              <a:solidFill>
                <a:schemeClr val="tx1"/>
              </a:solidFill>
              <a:latin typeface="Arial Narrow" panose="020B0606020202030204" pitchFamily="34" charset="0"/>
            </a:rPr>
            <a:t>Adolescencia</a:t>
          </a:r>
        </a:p>
        <a:p>
          <a:r>
            <a:rPr lang="es-ES" sz="800" b="1" dirty="0">
              <a:solidFill>
                <a:schemeClr val="bg1"/>
              </a:solidFill>
              <a:latin typeface="Arial Narrow" panose="020B0606020202030204" pitchFamily="34" charset="0"/>
            </a:rPr>
            <a:t>14,5%</a:t>
          </a:r>
        </a:p>
        <a:p>
          <a:r>
            <a:rPr lang="es-ES" sz="800" b="1" dirty="0">
              <a:solidFill>
                <a:schemeClr val="bg1"/>
              </a:solidFill>
              <a:latin typeface="Arial Narrow" panose="020B0606020202030204" pitchFamily="34" charset="0"/>
            </a:rPr>
            <a:t>75 casos</a:t>
          </a:r>
        </a:p>
      </dgm:t>
    </dgm:pt>
    <dgm:pt modelId="{85B57174-6200-41FF-9ACB-65DDEA879430}" type="parTrans" cxnId="{035D5009-17A7-443C-A9F6-DC402B6B44F6}">
      <dgm:prSet/>
      <dgm:spPr/>
      <dgm:t>
        <a:bodyPr/>
        <a:lstStyle/>
        <a:p>
          <a:endParaRPr lang="es-ES" sz="10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000" b="1">
            <a:solidFill>
              <a:schemeClr val="tx1"/>
            </a:solidFill>
            <a:latin typeface="Arial Narrow" panose="020B0606020202030204" pitchFamily="34" charset="0"/>
          </a:endParaRPr>
        </a:p>
      </dgm:t>
    </dgm:pt>
    <dgm:pt modelId="{DFDA11ED-11F1-482A-9387-80FD19912601}">
      <dgm:prSet phldrT="[Texto]" custT="1"/>
      <dgm:spPr/>
      <dgm:t>
        <a:bodyPr/>
        <a:lstStyle/>
        <a:p>
          <a:r>
            <a:rPr lang="es-ES" sz="700" b="1" dirty="0">
              <a:solidFill>
                <a:schemeClr val="tx1"/>
              </a:solidFill>
              <a:latin typeface="Arial Narrow" panose="020B0606020202030204" pitchFamily="34" charset="0"/>
            </a:rPr>
            <a:t>Juventud</a:t>
          </a:r>
        </a:p>
        <a:p>
          <a:r>
            <a:rPr lang="es-ES" sz="800" b="1" dirty="0">
              <a:solidFill>
                <a:schemeClr val="bg1"/>
              </a:solidFill>
              <a:latin typeface="Arial Narrow" panose="020B0606020202030204" pitchFamily="34" charset="0"/>
            </a:rPr>
            <a:t>24,6%</a:t>
          </a:r>
        </a:p>
        <a:p>
          <a:r>
            <a:rPr lang="es-ES" sz="800" b="1" dirty="0">
              <a:solidFill>
                <a:schemeClr val="bg1"/>
              </a:solidFill>
              <a:latin typeface="Arial Narrow" panose="020B0606020202030204" pitchFamily="34" charset="0"/>
            </a:rPr>
            <a:t>113 casos</a:t>
          </a:r>
        </a:p>
      </dgm:t>
    </dgm:pt>
    <dgm:pt modelId="{DE7B412C-D772-4D56-B94E-8DEF29F79628}" type="parTrans" cxnId="{CDB8A8BC-76F4-4850-980F-77A084A179C5}">
      <dgm:prSet/>
      <dgm:spPr/>
      <dgm:t>
        <a:bodyPr/>
        <a:lstStyle/>
        <a:p>
          <a:endParaRPr lang="es-ES" sz="10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000" b="1">
            <a:solidFill>
              <a:schemeClr val="tx1"/>
            </a:solidFill>
            <a:latin typeface="Arial Narrow" panose="020B0606020202030204" pitchFamily="34" charset="0"/>
          </a:endParaRPr>
        </a:p>
      </dgm:t>
    </dgm:pt>
    <dgm:pt modelId="{067DE91F-5875-416A-83FE-762AAF2680C1}">
      <dgm:prSet phldrT="[Texto]" custT="1"/>
      <dgm:spPr/>
      <dgm:t>
        <a:bodyPr/>
        <a:lstStyle/>
        <a:p>
          <a:r>
            <a:rPr lang="es-ES" sz="700" b="1" dirty="0">
              <a:solidFill>
                <a:schemeClr val="tx1"/>
              </a:solidFill>
              <a:latin typeface="Arial Narrow" panose="020B0606020202030204" pitchFamily="34" charset="0"/>
            </a:rPr>
            <a:t>Adultez</a:t>
          </a:r>
        </a:p>
        <a:p>
          <a:r>
            <a:rPr lang="es-ES" sz="800" b="1" dirty="0">
              <a:solidFill>
                <a:schemeClr val="bg1"/>
              </a:solidFill>
              <a:latin typeface="Arial Narrow" panose="020B0606020202030204" pitchFamily="34" charset="0"/>
            </a:rPr>
            <a:t>14,7%</a:t>
          </a:r>
        </a:p>
        <a:p>
          <a:r>
            <a:rPr lang="es-ES" sz="800" b="1" dirty="0">
              <a:solidFill>
                <a:schemeClr val="bg1"/>
              </a:solidFill>
              <a:latin typeface="Arial Narrow" panose="020B0606020202030204" pitchFamily="34" charset="0"/>
            </a:rPr>
            <a:t>64 casos</a:t>
          </a:r>
        </a:p>
      </dgm:t>
    </dgm:pt>
    <dgm:pt modelId="{C84AAE9B-3AAC-4E29-BB4F-A2E9139D362B}" type="parTrans" cxnId="{6A5C8540-AECB-4343-A87A-FD7C9AD35365}">
      <dgm:prSet/>
      <dgm:spPr/>
      <dgm:t>
        <a:bodyPr/>
        <a:lstStyle/>
        <a:p>
          <a:endParaRPr lang="es-ES" sz="10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000" b="1">
            <a:solidFill>
              <a:schemeClr val="tx1"/>
            </a:solidFill>
            <a:latin typeface="Arial Narrow" panose="020B0606020202030204" pitchFamily="34" charset="0"/>
          </a:endParaRPr>
        </a:p>
      </dgm:t>
    </dgm:pt>
    <dgm:pt modelId="{A2B81017-66B4-4D6E-96A6-E6632B7708F9}">
      <dgm:prSet phldrT="[Texto]" custT="1"/>
      <dgm:spPr/>
      <dgm:t>
        <a:bodyPr/>
        <a:lstStyle/>
        <a:p>
          <a:r>
            <a:rPr lang="es-ES" sz="700" b="1" dirty="0">
              <a:solidFill>
                <a:schemeClr val="tx1"/>
              </a:solidFill>
              <a:latin typeface="Arial Narrow" panose="020B0606020202030204" pitchFamily="34" charset="0"/>
            </a:rPr>
            <a:t>Adulto Mayor</a:t>
          </a:r>
        </a:p>
        <a:p>
          <a:r>
            <a:rPr lang="es-ES" sz="800" b="1" dirty="0">
              <a:solidFill>
                <a:schemeClr val="bg1"/>
              </a:solidFill>
              <a:latin typeface="Arial Narrow" panose="020B0606020202030204" pitchFamily="34" charset="0"/>
            </a:rPr>
            <a:t>2,8%</a:t>
          </a:r>
        </a:p>
        <a:p>
          <a:r>
            <a:rPr lang="es-ES" sz="800" b="1" dirty="0">
              <a:solidFill>
                <a:schemeClr val="bg1"/>
              </a:solidFill>
              <a:latin typeface="Arial Narrow" panose="020B0606020202030204" pitchFamily="34" charset="0"/>
            </a:rPr>
            <a:t>14 casos</a:t>
          </a:r>
        </a:p>
      </dgm:t>
    </dgm:pt>
    <dgm:pt modelId="{92163F71-7525-460D-9B81-4A3C3D2B3B07}" type="parTrans" cxnId="{49E3710C-9DCD-4394-A7E2-D7A3519EFD33}">
      <dgm:prSet/>
      <dgm:spPr/>
      <dgm:t>
        <a:bodyPr/>
        <a:lstStyle/>
        <a:p>
          <a:endParaRPr lang="es-ES" sz="10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0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pt>
    <dgm:pt modelId="{27D567E4-4A42-448F-AF61-85BFDC290DB9}" type="pres">
      <dgm:prSet presAssocID="{70D6C5C8-C4AE-437E-AFA5-FA9B333CF722}" presName="node" presStyleLbl="node1" presStyleIdx="0" presStyleCnt="6" custScaleX="148251">
        <dgm:presLayoutVars>
          <dgm:bulletEnabled val="1"/>
        </dgm:presLayoutVars>
      </dgm:prSet>
      <dgm:spPr/>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pt>
    <dgm:pt modelId="{0691A0E1-681C-4AB1-A224-401390FCDE9C}" type="pres">
      <dgm:prSet presAssocID="{B07DA8DE-0519-4D62-BE0B-7CA0307AA349}" presName="node" presStyleLbl="node1" presStyleIdx="1" presStyleCnt="6" custScaleX="149622">
        <dgm:presLayoutVars>
          <dgm:bulletEnabled val="1"/>
        </dgm:presLayoutVars>
      </dgm:prSet>
      <dgm:spPr/>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pt>
    <dgm:pt modelId="{CE6855D9-5D01-4C33-9AB2-7900DF22BD98}" type="pres">
      <dgm:prSet presAssocID="{BCD0C872-2890-4B0E-8947-05D96592E59C}" presName="node" presStyleLbl="node1" presStyleIdx="2" presStyleCnt="6" custScaleX="132443">
        <dgm:presLayoutVars>
          <dgm:bulletEnabled val="1"/>
        </dgm:presLayoutVars>
      </dgm:prSet>
      <dgm:spPr/>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pt>
    <dgm:pt modelId="{B3F2CECB-D49F-4F22-B7D9-7693E99EF7FF}" type="pres">
      <dgm:prSet presAssocID="{DFDA11ED-11F1-482A-9387-80FD19912601}" presName="node" presStyleLbl="node1" presStyleIdx="3" presStyleCnt="6" custScaleX="148251">
        <dgm:presLayoutVars>
          <dgm:bulletEnabled val="1"/>
        </dgm:presLayoutVars>
      </dgm:prSet>
      <dgm:spPr/>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pt>
    <dgm:pt modelId="{2FBB3DD5-4721-42EF-947B-811A6B7552C5}" type="pres">
      <dgm:prSet presAssocID="{067DE91F-5875-416A-83FE-762AAF2680C1}" presName="node" presStyleLbl="node1" presStyleIdx="4" presStyleCnt="6" custScaleX="139363">
        <dgm:presLayoutVars>
          <dgm:bulletEnabled val="1"/>
        </dgm:presLayoutVars>
      </dgm:prSet>
      <dgm:spPr/>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pt>
    <dgm:pt modelId="{95DBFE4D-3E58-4247-ADAA-C6118920DE75}" type="pres">
      <dgm:prSet presAssocID="{A2B81017-66B4-4D6E-96A6-E6632B7708F9}" presName="node" presStyleLbl="node1" presStyleIdx="5" presStyleCnt="6" custScaleX="141554">
        <dgm:presLayoutVars>
          <dgm:bulletEnabled val="1"/>
        </dgm:presLayoutVars>
      </dgm:prSet>
      <dgm:spPr/>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pt>
  </dgm:ptLst>
  <dgm:cxnLst>
    <dgm:cxn modelId="{6E1DEA04-6FDE-4B21-9F82-9ED57CBF4F45}" type="presOf" srcId="{067DE91F-5875-416A-83FE-762AAF2680C1}" destId="{2FBB3DD5-4721-42EF-947B-811A6B7552C5}"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49E3710C-9DCD-4394-A7E2-D7A3519EFD33}" srcId="{4D348A5A-39AF-4E9E-B8B8-5AABA701B047}" destId="{A2B81017-66B4-4D6E-96A6-E6632B7708F9}" srcOrd="5" destOrd="0" parTransId="{92163F71-7525-460D-9B81-4A3C3D2B3B07}" sibTransId="{FED1A0E8-AFBC-42FD-B4DC-3DDC15500C46}"/>
    <dgm:cxn modelId="{6A5C8540-AECB-4343-A87A-FD7C9AD35365}" srcId="{4D348A5A-39AF-4E9E-B8B8-5AABA701B047}" destId="{067DE91F-5875-416A-83FE-762AAF2680C1}" srcOrd="4" destOrd="0" parTransId="{C84AAE9B-3AAC-4E29-BB4F-A2E9139D362B}" sibTransId="{DEAA2F35-722B-4737-A991-BBC1ADCE9036}"/>
    <dgm:cxn modelId="{4746625B-3197-4183-BDD3-DEBBF143825F}" type="presOf" srcId="{EA57AC0D-7E14-43C1-8F5B-17573E0C9A83}" destId="{D5D4151A-971C-413B-8065-A30749D877C7}" srcOrd="0" destOrd="0" presId="urn:microsoft.com/office/officeart/2005/8/layout/cycle5"/>
    <dgm:cxn modelId="{02B5495F-9ACC-4BF2-AC56-319F7280E5A9}" type="presOf" srcId="{4D348A5A-39AF-4E9E-B8B8-5AABA701B047}" destId="{91C2CDD1-9A95-4E2C-9947-E75911752FAE}" srcOrd="0" destOrd="0" presId="urn:microsoft.com/office/officeart/2005/8/layout/cycle5"/>
    <dgm:cxn modelId="{3EC4194F-9086-4A9E-B320-60E8715C664B}" type="presOf" srcId="{B07DA8DE-0519-4D62-BE0B-7CA0307AA349}" destId="{0691A0E1-681C-4AB1-A224-401390FCDE9C}" srcOrd="0" destOrd="0" presId="urn:microsoft.com/office/officeart/2005/8/layout/cycle5"/>
    <dgm:cxn modelId="{3F513F51-777B-4361-8E1E-62E8D293A988}" type="presOf" srcId="{4C5ACF53-D587-4632-AA70-55B43EBE36B8}" destId="{91496150-CE10-4708-A73B-9B008B3F95B6}" srcOrd="0" destOrd="0" presId="urn:microsoft.com/office/officeart/2005/8/layout/cycle5"/>
    <dgm:cxn modelId="{B2A09A51-6B41-4140-86BA-8EBB3F1A0DB6}" type="presOf" srcId="{DFDA11ED-11F1-482A-9387-80FD19912601}" destId="{B3F2CECB-D49F-4F22-B7D9-7693E99EF7FF}" srcOrd="0" destOrd="0" presId="urn:microsoft.com/office/officeart/2005/8/layout/cycle5"/>
    <dgm:cxn modelId="{B91F5358-2646-4AEF-B02B-E0D016CBB351}" type="presOf" srcId="{A2B81017-66B4-4D6E-96A6-E6632B7708F9}" destId="{95DBFE4D-3E58-4247-ADAA-C6118920DE75}" srcOrd="0" destOrd="0" presId="urn:microsoft.com/office/officeart/2005/8/layout/cycle5"/>
    <dgm:cxn modelId="{45E1A786-870F-4DDE-9E46-87AA7B2CD9C1}" type="presOf" srcId="{DEAA2F35-722B-4737-A991-BBC1ADCE9036}" destId="{ED010544-6BD3-478F-92D1-42A7B6489659}" srcOrd="0" destOrd="0" presId="urn:microsoft.com/office/officeart/2005/8/layout/cycle5"/>
    <dgm:cxn modelId="{CDB8A8BC-76F4-4850-980F-77A084A179C5}" srcId="{4D348A5A-39AF-4E9E-B8B8-5AABA701B047}" destId="{DFDA11ED-11F1-482A-9387-80FD19912601}" srcOrd="3" destOrd="0" parTransId="{DE7B412C-D772-4D56-B94E-8DEF29F79628}" sibTransId="{EA57AC0D-7E14-43C1-8F5B-17573E0C9A83}"/>
    <dgm:cxn modelId="{4532DEBE-FA0B-451C-8E71-7FFD24CCA523}" type="presOf" srcId="{BCD0C872-2890-4B0E-8947-05D96592E59C}" destId="{CE6855D9-5D01-4C33-9AB2-7900DF22BD98}" srcOrd="0" destOrd="0" presId="urn:microsoft.com/office/officeart/2005/8/layout/cycle5"/>
    <dgm:cxn modelId="{DB41EFC8-ADC5-4907-9C84-7C6720BA9183}" type="presOf" srcId="{2DE7C5E0-3F77-42D0-9143-5DA0A4D17480}" destId="{97E2FCC0-7117-4E1D-BEA7-E80B12FC7A62}" srcOrd="0" destOrd="0" presId="urn:microsoft.com/office/officeart/2005/8/layout/cycle5"/>
    <dgm:cxn modelId="{AA6197D2-7AEA-4827-A0BF-12F344288236}" type="presOf" srcId="{70D6C5C8-C4AE-437E-AFA5-FA9B333CF722}" destId="{27D567E4-4A42-448F-AF61-85BFDC290DB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3DB4B9DE-B978-4144-805D-AD15E6B433A9}" type="presOf" srcId="{A462869C-5BFC-4790-97BB-90D244005F7F}" destId="{45D13642-0443-4272-9039-52251396ED66}" srcOrd="0" destOrd="0" presId="urn:microsoft.com/office/officeart/2005/8/layout/cycle5"/>
    <dgm:cxn modelId="{2B485DE6-1FC9-4CFF-93C0-7388B754C092}" type="presOf" srcId="{FED1A0E8-AFBC-42FD-B4DC-3DDC15500C46}" destId="{2527C3C0-DAF9-4F56-8A16-C76DDF47C5BB}"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C86E3493-4155-4393-A8D9-1A5DBB1899EA}" type="presParOf" srcId="{91C2CDD1-9A95-4E2C-9947-E75911752FAE}" destId="{27D567E4-4A42-448F-AF61-85BFDC290DB9}" srcOrd="0" destOrd="0" presId="urn:microsoft.com/office/officeart/2005/8/layout/cycle5"/>
    <dgm:cxn modelId="{5B217FD0-2110-4028-A7CE-AB1A9ACDE389}" type="presParOf" srcId="{91C2CDD1-9A95-4E2C-9947-E75911752FAE}" destId="{DE37BD11-E7F3-42F4-9771-FF32F3FC5D46}" srcOrd="1" destOrd="0" presId="urn:microsoft.com/office/officeart/2005/8/layout/cycle5"/>
    <dgm:cxn modelId="{93B3BE7F-2ADE-4025-9FBF-AC1A5E38E62A}" type="presParOf" srcId="{91C2CDD1-9A95-4E2C-9947-E75911752FAE}" destId="{97E2FCC0-7117-4E1D-BEA7-E80B12FC7A62}" srcOrd="2" destOrd="0" presId="urn:microsoft.com/office/officeart/2005/8/layout/cycle5"/>
    <dgm:cxn modelId="{69B68BA7-D5EA-4890-9566-64BBB1F39155}" type="presParOf" srcId="{91C2CDD1-9A95-4E2C-9947-E75911752FAE}" destId="{0691A0E1-681C-4AB1-A224-401390FCDE9C}" srcOrd="3" destOrd="0" presId="urn:microsoft.com/office/officeart/2005/8/layout/cycle5"/>
    <dgm:cxn modelId="{CE53C48D-578B-4AA5-8DF2-E9948F49EFBC}" type="presParOf" srcId="{91C2CDD1-9A95-4E2C-9947-E75911752FAE}" destId="{0342E744-403E-45E9-96B1-27CAF7293E7E}" srcOrd="4" destOrd="0" presId="urn:microsoft.com/office/officeart/2005/8/layout/cycle5"/>
    <dgm:cxn modelId="{67DF5CEB-A001-4177-B166-3C3EBE018B66}" type="presParOf" srcId="{91C2CDD1-9A95-4E2C-9947-E75911752FAE}" destId="{45D13642-0443-4272-9039-52251396ED66}" srcOrd="5" destOrd="0" presId="urn:microsoft.com/office/officeart/2005/8/layout/cycle5"/>
    <dgm:cxn modelId="{636FD205-812F-4ACE-B431-3DDA74E7A534}" type="presParOf" srcId="{91C2CDD1-9A95-4E2C-9947-E75911752FAE}" destId="{CE6855D9-5D01-4C33-9AB2-7900DF22BD98}" srcOrd="6" destOrd="0" presId="urn:microsoft.com/office/officeart/2005/8/layout/cycle5"/>
    <dgm:cxn modelId="{649C7233-0F66-4986-A4F8-E3A5F9849ACC}" type="presParOf" srcId="{91C2CDD1-9A95-4E2C-9947-E75911752FAE}" destId="{3728C71A-D821-4DDF-92F9-5D7CEBB2094D}" srcOrd="7" destOrd="0" presId="urn:microsoft.com/office/officeart/2005/8/layout/cycle5"/>
    <dgm:cxn modelId="{59C23094-F148-4A5D-A13E-847426B88E08}" type="presParOf" srcId="{91C2CDD1-9A95-4E2C-9947-E75911752FAE}" destId="{91496150-CE10-4708-A73B-9B008B3F95B6}" srcOrd="8" destOrd="0" presId="urn:microsoft.com/office/officeart/2005/8/layout/cycle5"/>
    <dgm:cxn modelId="{74C94A2E-B5AB-4CAC-A6FF-0755816F765A}" type="presParOf" srcId="{91C2CDD1-9A95-4E2C-9947-E75911752FAE}" destId="{B3F2CECB-D49F-4F22-B7D9-7693E99EF7FF}" srcOrd="9" destOrd="0" presId="urn:microsoft.com/office/officeart/2005/8/layout/cycle5"/>
    <dgm:cxn modelId="{62A6673B-78EE-442F-ADB3-F3FD4F194FE2}" type="presParOf" srcId="{91C2CDD1-9A95-4E2C-9947-E75911752FAE}" destId="{5FD747CB-B33D-40AF-84DE-C7304DDA2CB1}" srcOrd="10" destOrd="0" presId="urn:microsoft.com/office/officeart/2005/8/layout/cycle5"/>
    <dgm:cxn modelId="{605B912F-44B2-47EC-94E9-DB725C85C5F9}" type="presParOf" srcId="{91C2CDD1-9A95-4E2C-9947-E75911752FAE}" destId="{D5D4151A-971C-413B-8065-A30749D877C7}" srcOrd="11" destOrd="0" presId="urn:microsoft.com/office/officeart/2005/8/layout/cycle5"/>
    <dgm:cxn modelId="{0665B697-8FFB-4D14-9AB8-FEF945A176B6}" type="presParOf" srcId="{91C2CDD1-9A95-4E2C-9947-E75911752FAE}" destId="{2FBB3DD5-4721-42EF-947B-811A6B7552C5}" srcOrd="12" destOrd="0" presId="urn:microsoft.com/office/officeart/2005/8/layout/cycle5"/>
    <dgm:cxn modelId="{0017867F-8FD8-4C50-A10E-A6B352A7999A}" type="presParOf" srcId="{91C2CDD1-9A95-4E2C-9947-E75911752FAE}" destId="{334F2FC4-A6CA-4DFB-806B-59AE39E7D740}" srcOrd="13" destOrd="0" presId="urn:microsoft.com/office/officeart/2005/8/layout/cycle5"/>
    <dgm:cxn modelId="{D49F63EC-1D4B-4263-8615-8CD9F836BD1E}" type="presParOf" srcId="{91C2CDD1-9A95-4E2C-9947-E75911752FAE}" destId="{ED010544-6BD3-478F-92D1-42A7B6489659}" srcOrd="14" destOrd="0" presId="urn:microsoft.com/office/officeart/2005/8/layout/cycle5"/>
    <dgm:cxn modelId="{3D363028-51A6-47ED-BD0B-88E945B7D737}" type="presParOf" srcId="{91C2CDD1-9A95-4E2C-9947-E75911752FAE}" destId="{95DBFE4D-3E58-4247-ADAA-C6118920DE75}" srcOrd="15" destOrd="0" presId="urn:microsoft.com/office/officeart/2005/8/layout/cycle5"/>
    <dgm:cxn modelId="{7E93953D-3585-4F7E-8238-3F60CDE8EA0F}" type="presParOf" srcId="{91C2CDD1-9A95-4E2C-9947-E75911752FAE}" destId="{76D60FEC-5E80-4CD2-8C60-AB82131CA685}" srcOrd="16" destOrd="0" presId="urn:microsoft.com/office/officeart/2005/8/layout/cycle5"/>
    <dgm:cxn modelId="{63EAD878-85D3-4A2A-8874-D9854DFC2153}"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973327-B337-4060-938B-8300F2A6B97A}" type="doc">
      <dgm:prSet loTypeId="urn:microsoft.com/office/officeart/2005/8/layout/process1" loCatId="process" qsTypeId="urn:microsoft.com/office/officeart/2005/8/quickstyle/simple3" qsCatId="simple" csTypeId="urn:microsoft.com/office/officeart/2005/8/colors/colorful4" csCatId="colorful" phldr="1"/>
      <dgm:spPr/>
      <dgm:t>
        <a:bodyPr/>
        <a:lstStyle/>
        <a:p>
          <a:endParaRPr lang="es-ES"/>
        </a:p>
      </dgm:t>
    </dgm:pt>
    <dgm:pt modelId="{AA73C187-B0E5-4780-A5E8-782C1B738A27}">
      <dgm:prSet phldrT="[Texto]" custT="1"/>
      <dgm:spPr/>
      <dgm:t>
        <a:bodyPr/>
        <a:lstStyle/>
        <a:p>
          <a:pPr algn="ctr"/>
          <a:r>
            <a:rPr lang="es-ES" sz="1050" b="1" dirty="0">
              <a:latin typeface="Arial Narrow" panose="020B0606020202030204" pitchFamily="34" charset="0"/>
            </a:rPr>
            <a:t>Primer trimestre: 54,2% - 13 casos                  </a:t>
          </a:r>
        </a:p>
      </dgm:t>
    </dgm:pt>
    <dgm:pt modelId="{9C14E3DE-02B0-4100-A19E-562797C71E03}" type="parTrans" cxnId="{9267E529-2DDE-4C00-B8B7-7C01192BC1C5}">
      <dgm:prSet/>
      <dgm:spPr/>
      <dgm:t>
        <a:bodyPr/>
        <a:lstStyle/>
        <a:p>
          <a:pPr algn="ctr"/>
          <a:endParaRPr lang="es-ES" sz="900" b="1">
            <a:solidFill>
              <a:schemeClr val="tx1"/>
            </a:solidFill>
            <a:latin typeface="Arial Narrow" panose="020B0606020202030204" pitchFamily="34" charset="0"/>
          </a:endParaRPr>
        </a:p>
      </dgm:t>
    </dgm:pt>
    <dgm:pt modelId="{B140F048-7F24-4670-8C15-8EF15DBFC274}" type="sibTrans" cxnId="{9267E529-2DDE-4C00-B8B7-7C01192BC1C5}">
      <dgm:prSet/>
      <dgm:spPr/>
      <dgm:t>
        <a:bodyPr/>
        <a:lstStyle/>
        <a:p>
          <a:pPr algn="ctr"/>
          <a:endParaRPr lang="es-ES" sz="900" b="1">
            <a:solidFill>
              <a:schemeClr val="tx1"/>
            </a:solidFill>
            <a:latin typeface="Arial Narrow" panose="020B0606020202030204" pitchFamily="34" charset="0"/>
          </a:endParaRPr>
        </a:p>
      </dgm:t>
    </dgm:pt>
    <dgm:pt modelId="{F7FC8C51-A5D4-45DB-B9B5-40985F4623D1}">
      <dgm:prSet phldrT="[Texto]" custT="1"/>
      <dgm:spPr/>
      <dgm:t>
        <a:bodyPr/>
        <a:lstStyle/>
        <a:p>
          <a:pPr algn="ctr"/>
          <a:r>
            <a:rPr lang="es-ES" sz="1050" b="1" dirty="0">
              <a:latin typeface="Arial Narrow" panose="020B0606020202030204" pitchFamily="34" charset="0"/>
            </a:rPr>
            <a:t>Segundo trimestre: </a:t>
          </a:r>
        </a:p>
        <a:p>
          <a:pPr algn="ctr"/>
          <a:r>
            <a:rPr lang="es-ES" sz="1050" b="1" dirty="0">
              <a:latin typeface="Arial Narrow" panose="020B0606020202030204" pitchFamily="34" charset="0"/>
            </a:rPr>
            <a:t>20,8% - 5 casos</a:t>
          </a:r>
        </a:p>
      </dgm:t>
    </dgm:pt>
    <dgm:pt modelId="{B14B0BFD-4B7F-4737-9774-9FB8AF66F1F9}" type="parTrans" cxnId="{9C5C1B8D-C86C-4B6C-9C60-AEDDAB808CF2}">
      <dgm:prSet/>
      <dgm:spPr/>
      <dgm:t>
        <a:bodyPr/>
        <a:lstStyle/>
        <a:p>
          <a:pPr algn="ctr"/>
          <a:endParaRPr lang="es-ES" sz="900" b="1">
            <a:solidFill>
              <a:schemeClr val="tx1"/>
            </a:solidFill>
            <a:latin typeface="Arial Narrow" panose="020B0606020202030204" pitchFamily="34" charset="0"/>
          </a:endParaRPr>
        </a:p>
      </dgm:t>
    </dgm:pt>
    <dgm:pt modelId="{8D9AA64F-D959-4DF3-ADF8-C4C71FA70526}" type="sibTrans" cxnId="{9C5C1B8D-C86C-4B6C-9C60-AEDDAB808CF2}">
      <dgm:prSet/>
      <dgm:spPr/>
      <dgm:t>
        <a:bodyPr/>
        <a:lstStyle/>
        <a:p>
          <a:pPr algn="ctr"/>
          <a:endParaRPr lang="es-ES" sz="900" b="1">
            <a:solidFill>
              <a:schemeClr val="tx1"/>
            </a:solidFill>
            <a:latin typeface="Arial Narrow" panose="020B0606020202030204" pitchFamily="34" charset="0"/>
          </a:endParaRPr>
        </a:p>
      </dgm:t>
    </dgm:pt>
    <dgm:pt modelId="{65E1A6FD-96A5-4AC8-B348-5BF8B77D8CD1}">
      <dgm:prSet phldrT="[Texto]" custT="1"/>
      <dgm:spPr/>
      <dgm:t>
        <a:bodyPr/>
        <a:lstStyle/>
        <a:p>
          <a:pPr algn="ctr"/>
          <a:r>
            <a:rPr lang="es-ES" sz="1050" b="1" dirty="0">
              <a:latin typeface="Arial Narrow" panose="020B0606020202030204" pitchFamily="34" charset="0"/>
            </a:rPr>
            <a:t>Tercer trimestre: </a:t>
          </a:r>
        </a:p>
        <a:p>
          <a:pPr algn="ctr"/>
          <a:r>
            <a:rPr lang="es-ES" sz="1050" b="1" dirty="0">
              <a:latin typeface="Arial Narrow" panose="020B0606020202030204" pitchFamily="34" charset="0"/>
            </a:rPr>
            <a:t>0 casos </a:t>
          </a:r>
        </a:p>
      </dgm:t>
    </dgm:pt>
    <dgm:pt modelId="{F65B3F31-BBF3-452D-9D00-01470AB47815}" type="parTrans" cxnId="{61B79726-59C1-40B4-991B-372AC857E443}">
      <dgm:prSet/>
      <dgm:spPr/>
      <dgm:t>
        <a:bodyPr/>
        <a:lstStyle/>
        <a:p>
          <a:pPr algn="ctr"/>
          <a:endParaRPr lang="es-ES" sz="900" b="1">
            <a:solidFill>
              <a:schemeClr val="tx1"/>
            </a:solidFill>
            <a:latin typeface="Arial Narrow" panose="020B0606020202030204" pitchFamily="34" charset="0"/>
          </a:endParaRPr>
        </a:p>
      </dgm:t>
    </dgm:pt>
    <dgm:pt modelId="{27F9937C-E30B-4460-9DF0-193366354287}" type="sibTrans" cxnId="{61B79726-59C1-40B4-991B-372AC857E443}">
      <dgm:prSet/>
      <dgm:spPr/>
      <dgm:t>
        <a:bodyPr/>
        <a:lstStyle/>
        <a:p>
          <a:pPr algn="ctr"/>
          <a:endParaRPr lang="es-ES" sz="900" b="1">
            <a:solidFill>
              <a:schemeClr val="tx1"/>
            </a:solidFill>
            <a:latin typeface="Arial Narrow" panose="020B0606020202030204" pitchFamily="34" charset="0"/>
          </a:endParaRPr>
        </a:p>
      </dgm:t>
    </dgm:pt>
    <dgm:pt modelId="{BB0C2380-4B10-417F-A916-0DE48BF2AE9B}">
      <dgm:prSet phldrT="[Texto]" custT="1"/>
      <dgm:spPr/>
      <dgm:t>
        <a:bodyPr/>
        <a:lstStyle/>
        <a:p>
          <a:pPr algn="ctr"/>
          <a:r>
            <a:rPr lang="es-ES" sz="1050" b="1" dirty="0">
              <a:latin typeface="Arial Narrow" panose="020B0606020202030204" pitchFamily="34" charset="0"/>
            </a:rPr>
            <a:t>Sin control prenatal: </a:t>
          </a:r>
        </a:p>
        <a:p>
          <a:pPr algn="ctr"/>
          <a:r>
            <a:rPr lang="es-ES" sz="1050" b="1" dirty="0">
              <a:latin typeface="Arial Narrow" panose="020B0606020202030204" pitchFamily="34" charset="0"/>
            </a:rPr>
            <a:t>12,35%  - 3 casos                       </a:t>
          </a:r>
        </a:p>
      </dgm:t>
    </dgm:pt>
    <dgm:pt modelId="{C6973461-6E43-4BD2-92E1-D568A054F3FC}" type="parTrans" cxnId="{B5F30940-3550-4860-9A74-39BCAD78C9E8}">
      <dgm:prSet/>
      <dgm:spPr/>
      <dgm:t>
        <a:bodyPr/>
        <a:lstStyle/>
        <a:p>
          <a:pPr algn="ctr"/>
          <a:endParaRPr lang="es-ES" sz="1200" b="1">
            <a:solidFill>
              <a:schemeClr val="tx1"/>
            </a:solidFill>
          </a:endParaRPr>
        </a:p>
      </dgm:t>
    </dgm:pt>
    <dgm:pt modelId="{D2934CB9-DA0D-4E81-8D72-6E9BF2FCB566}" type="sibTrans" cxnId="{B5F30940-3550-4860-9A74-39BCAD78C9E8}">
      <dgm:prSet/>
      <dgm:spPr/>
      <dgm:t>
        <a:bodyPr/>
        <a:lstStyle/>
        <a:p>
          <a:pPr algn="ctr"/>
          <a:endParaRPr lang="es-ES" sz="1200" b="1">
            <a:solidFill>
              <a:schemeClr val="tx1"/>
            </a:solidFill>
          </a:endParaRPr>
        </a:p>
      </dgm:t>
    </dgm:pt>
    <dgm:pt modelId="{C50A714F-830B-4EAF-AEA5-8E137E0F6F4A}" type="pres">
      <dgm:prSet presAssocID="{19973327-B337-4060-938B-8300F2A6B97A}" presName="Name0" presStyleCnt="0">
        <dgm:presLayoutVars>
          <dgm:dir/>
          <dgm:resizeHandles val="exact"/>
        </dgm:presLayoutVars>
      </dgm:prSet>
      <dgm:spPr/>
    </dgm:pt>
    <dgm:pt modelId="{A1A8619D-A0D4-4F36-9D32-812BA1209AFC}" type="pres">
      <dgm:prSet presAssocID="{AA73C187-B0E5-4780-A5E8-782C1B738A27}" presName="node" presStyleLbl="node1" presStyleIdx="0" presStyleCnt="4">
        <dgm:presLayoutVars>
          <dgm:bulletEnabled val="1"/>
        </dgm:presLayoutVars>
      </dgm:prSet>
      <dgm:spPr/>
    </dgm:pt>
    <dgm:pt modelId="{8509D073-AFAB-4B66-B64F-4FB3A3F4AF61}" type="pres">
      <dgm:prSet presAssocID="{B140F048-7F24-4670-8C15-8EF15DBFC274}" presName="sibTrans" presStyleLbl="sibTrans2D1" presStyleIdx="0" presStyleCnt="3"/>
      <dgm:spPr/>
    </dgm:pt>
    <dgm:pt modelId="{E60858FA-20CB-47D9-9380-DA2D7A1FDABA}" type="pres">
      <dgm:prSet presAssocID="{B140F048-7F24-4670-8C15-8EF15DBFC274}" presName="connectorText" presStyleLbl="sibTrans2D1" presStyleIdx="0" presStyleCnt="3"/>
      <dgm:spPr/>
    </dgm:pt>
    <dgm:pt modelId="{133B1FCF-9B95-41EC-BE25-A6D9663D8938}" type="pres">
      <dgm:prSet presAssocID="{F7FC8C51-A5D4-45DB-B9B5-40985F4623D1}" presName="node" presStyleLbl="node1" presStyleIdx="1" presStyleCnt="4">
        <dgm:presLayoutVars>
          <dgm:bulletEnabled val="1"/>
        </dgm:presLayoutVars>
      </dgm:prSet>
      <dgm:spPr/>
    </dgm:pt>
    <dgm:pt modelId="{A62EA833-C113-4264-B366-249755C46984}" type="pres">
      <dgm:prSet presAssocID="{8D9AA64F-D959-4DF3-ADF8-C4C71FA70526}" presName="sibTrans" presStyleLbl="sibTrans2D1" presStyleIdx="1" presStyleCnt="3"/>
      <dgm:spPr/>
    </dgm:pt>
    <dgm:pt modelId="{8699A80E-D3B9-4D30-92C6-8BEABCE67349}" type="pres">
      <dgm:prSet presAssocID="{8D9AA64F-D959-4DF3-ADF8-C4C71FA70526}" presName="connectorText" presStyleLbl="sibTrans2D1" presStyleIdx="1" presStyleCnt="3"/>
      <dgm:spPr/>
    </dgm:pt>
    <dgm:pt modelId="{285EEBA7-6491-496F-AE77-19F33BE2BB62}" type="pres">
      <dgm:prSet presAssocID="{65E1A6FD-96A5-4AC8-B348-5BF8B77D8CD1}" presName="node" presStyleLbl="node1" presStyleIdx="2" presStyleCnt="4">
        <dgm:presLayoutVars>
          <dgm:bulletEnabled val="1"/>
        </dgm:presLayoutVars>
      </dgm:prSet>
      <dgm:spPr/>
    </dgm:pt>
    <dgm:pt modelId="{A0A199ED-8446-4B24-8434-C8486004B0FA}" type="pres">
      <dgm:prSet presAssocID="{27F9937C-E30B-4460-9DF0-193366354287}" presName="sibTrans" presStyleLbl="sibTrans2D1" presStyleIdx="2" presStyleCnt="3"/>
      <dgm:spPr/>
    </dgm:pt>
    <dgm:pt modelId="{3F81FABE-E7BE-429E-BDFD-0FCD0F2D904D}" type="pres">
      <dgm:prSet presAssocID="{27F9937C-E30B-4460-9DF0-193366354287}" presName="connectorText" presStyleLbl="sibTrans2D1" presStyleIdx="2" presStyleCnt="3"/>
      <dgm:spPr/>
    </dgm:pt>
    <dgm:pt modelId="{D7E246E9-A442-4A47-AF84-58B8FEE834D9}" type="pres">
      <dgm:prSet presAssocID="{BB0C2380-4B10-417F-A916-0DE48BF2AE9B}" presName="node" presStyleLbl="node1" presStyleIdx="3" presStyleCnt="4">
        <dgm:presLayoutVars>
          <dgm:bulletEnabled val="1"/>
        </dgm:presLayoutVars>
      </dgm:prSet>
      <dgm:spPr/>
    </dgm:pt>
  </dgm:ptLst>
  <dgm:cxnLst>
    <dgm:cxn modelId="{58E23400-6F20-44BF-A536-C9E279E18801}" type="presOf" srcId="{BB0C2380-4B10-417F-A916-0DE48BF2AE9B}" destId="{D7E246E9-A442-4A47-AF84-58B8FEE834D9}" srcOrd="0" destOrd="0" presId="urn:microsoft.com/office/officeart/2005/8/layout/process1"/>
    <dgm:cxn modelId="{CA8DF905-8987-46C9-9E78-BDF1B03F2835}" type="presOf" srcId="{65E1A6FD-96A5-4AC8-B348-5BF8B77D8CD1}" destId="{285EEBA7-6491-496F-AE77-19F33BE2BB62}" srcOrd="0" destOrd="0" presId="urn:microsoft.com/office/officeart/2005/8/layout/process1"/>
    <dgm:cxn modelId="{C9807210-796F-47A8-80E1-56D455F3F44A}" type="presOf" srcId="{8D9AA64F-D959-4DF3-ADF8-C4C71FA70526}" destId="{8699A80E-D3B9-4D30-92C6-8BEABCE67349}" srcOrd="1" destOrd="0" presId="urn:microsoft.com/office/officeart/2005/8/layout/process1"/>
    <dgm:cxn modelId="{0FB3D219-02C1-4B71-99CF-3A24A2D2ECE2}" type="presOf" srcId="{27F9937C-E30B-4460-9DF0-193366354287}" destId="{3F81FABE-E7BE-429E-BDFD-0FCD0F2D904D}" srcOrd="1" destOrd="0" presId="urn:microsoft.com/office/officeart/2005/8/layout/process1"/>
    <dgm:cxn modelId="{61B79726-59C1-40B4-991B-372AC857E443}" srcId="{19973327-B337-4060-938B-8300F2A6B97A}" destId="{65E1A6FD-96A5-4AC8-B348-5BF8B77D8CD1}" srcOrd="2" destOrd="0" parTransId="{F65B3F31-BBF3-452D-9D00-01470AB47815}" sibTransId="{27F9937C-E30B-4460-9DF0-193366354287}"/>
    <dgm:cxn modelId="{9267E529-2DDE-4C00-B8B7-7C01192BC1C5}" srcId="{19973327-B337-4060-938B-8300F2A6B97A}" destId="{AA73C187-B0E5-4780-A5E8-782C1B738A27}" srcOrd="0" destOrd="0" parTransId="{9C14E3DE-02B0-4100-A19E-562797C71E03}" sibTransId="{B140F048-7F24-4670-8C15-8EF15DBFC274}"/>
    <dgm:cxn modelId="{388DF52B-F4D2-4B7F-B339-B52B1939E0FA}" type="presOf" srcId="{8D9AA64F-D959-4DF3-ADF8-C4C71FA70526}" destId="{A62EA833-C113-4264-B366-249755C46984}" srcOrd="0" destOrd="0" presId="urn:microsoft.com/office/officeart/2005/8/layout/process1"/>
    <dgm:cxn modelId="{B5F30940-3550-4860-9A74-39BCAD78C9E8}" srcId="{19973327-B337-4060-938B-8300F2A6B97A}" destId="{BB0C2380-4B10-417F-A916-0DE48BF2AE9B}" srcOrd="3" destOrd="0" parTransId="{C6973461-6E43-4BD2-92E1-D568A054F3FC}" sibTransId="{D2934CB9-DA0D-4E81-8D72-6E9BF2FCB566}"/>
    <dgm:cxn modelId="{2E134E63-3FB0-456F-924A-3D3C79DAD5D3}" type="presOf" srcId="{F7FC8C51-A5D4-45DB-B9B5-40985F4623D1}" destId="{133B1FCF-9B95-41EC-BE25-A6D9663D8938}" srcOrd="0" destOrd="0" presId="urn:microsoft.com/office/officeart/2005/8/layout/process1"/>
    <dgm:cxn modelId="{9BB9DE8A-CB42-4DE2-83AE-39EE74384288}" type="presOf" srcId="{B140F048-7F24-4670-8C15-8EF15DBFC274}" destId="{8509D073-AFAB-4B66-B64F-4FB3A3F4AF61}" srcOrd="0" destOrd="0" presId="urn:microsoft.com/office/officeart/2005/8/layout/process1"/>
    <dgm:cxn modelId="{9C5C1B8D-C86C-4B6C-9C60-AEDDAB808CF2}" srcId="{19973327-B337-4060-938B-8300F2A6B97A}" destId="{F7FC8C51-A5D4-45DB-B9B5-40985F4623D1}" srcOrd="1" destOrd="0" parTransId="{B14B0BFD-4B7F-4737-9774-9FB8AF66F1F9}" sibTransId="{8D9AA64F-D959-4DF3-ADF8-C4C71FA70526}"/>
    <dgm:cxn modelId="{487DF8A1-1182-4D8B-9706-88D96FA0DF41}" type="presOf" srcId="{B140F048-7F24-4670-8C15-8EF15DBFC274}" destId="{E60858FA-20CB-47D9-9380-DA2D7A1FDABA}" srcOrd="1" destOrd="0" presId="urn:microsoft.com/office/officeart/2005/8/layout/process1"/>
    <dgm:cxn modelId="{8FA226AF-002F-4AF5-9677-C992A119510A}" type="presOf" srcId="{AA73C187-B0E5-4780-A5E8-782C1B738A27}" destId="{A1A8619D-A0D4-4F36-9D32-812BA1209AFC}" srcOrd="0" destOrd="0" presId="urn:microsoft.com/office/officeart/2005/8/layout/process1"/>
    <dgm:cxn modelId="{8F2C26D1-1E2A-4964-87BB-080F9CDEC43B}" type="presOf" srcId="{19973327-B337-4060-938B-8300F2A6B97A}" destId="{C50A714F-830B-4EAF-AEA5-8E137E0F6F4A}" srcOrd="0" destOrd="0" presId="urn:microsoft.com/office/officeart/2005/8/layout/process1"/>
    <dgm:cxn modelId="{7EE0C8D8-836E-4672-97BE-F8C54155BD9C}" type="presOf" srcId="{27F9937C-E30B-4460-9DF0-193366354287}" destId="{A0A199ED-8446-4B24-8434-C8486004B0FA}" srcOrd="0" destOrd="0" presId="urn:microsoft.com/office/officeart/2005/8/layout/process1"/>
    <dgm:cxn modelId="{89DB1207-A044-4A5D-89FF-3E456C04B059}" type="presParOf" srcId="{C50A714F-830B-4EAF-AEA5-8E137E0F6F4A}" destId="{A1A8619D-A0D4-4F36-9D32-812BA1209AFC}" srcOrd="0" destOrd="0" presId="urn:microsoft.com/office/officeart/2005/8/layout/process1"/>
    <dgm:cxn modelId="{10A88C12-507A-4A46-84DC-183D2A6CA526}" type="presParOf" srcId="{C50A714F-830B-4EAF-AEA5-8E137E0F6F4A}" destId="{8509D073-AFAB-4B66-B64F-4FB3A3F4AF61}" srcOrd="1" destOrd="0" presId="urn:microsoft.com/office/officeart/2005/8/layout/process1"/>
    <dgm:cxn modelId="{7F22C330-C545-4390-AA1F-A9493E784698}" type="presParOf" srcId="{8509D073-AFAB-4B66-B64F-4FB3A3F4AF61}" destId="{E60858FA-20CB-47D9-9380-DA2D7A1FDABA}" srcOrd="0" destOrd="0" presId="urn:microsoft.com/office/officeart/2005/8/layout/process1"/>
    <dgm:cxn modelId="{C706AE6F-C9FE-4B47-B03D-6B29B282F707}" type="presParOf" srcId="{C50A714F-830B-4EAF-AEA5-8E137E0F6F4A}" destId="{133B1FCF-9B95-41EC-BE25-A6D9663D8938}" srcOrd="2" destOrd="0" presId="urn:microsoft.com/office/officeart/2005/8/layout/process1"/>
    <dgm:cxn modelId="{052AF26E-C7BF-4DFF-AE97-61E496912071}" type="presParOf" srcId="{C50A714F-830B-4EAF-AEA5-8E137E0F6F4A}" destId="{A62EA833-C113-4264-B366-249755C46984}" srcOrd="3" destOrd="0" presId="urn:microsoft.com/office/officeart/2005/8/layout/process1"/>
    <dgm:cxn modelId="{8DB0A90F-0405-4C51-9918-15C9099D7B59}" type="presParOf" srcId="{A62EA833-C113-4264-B366-249755C46984}" destId="{8699A80E-D3B9-4D30-92C6-8BEABCE67349}" srcOrd="0" destOrd="0" presId="urn:microsoft.com/office/officeart/2005/8/layout/process1"/>
    <dgm:cxn modelId="{123F5750-6A0B-4317-B570-27C4AFBDD024}" type="presParOf" srcId="{C50A714F-830B-4EAF-AEA5-8E137E0F6F4A}" destId="{285EEBA7-6491-496F-AE77-19F33BE2BB62}" srcOrd="4" destOrd="0" presId="urn:microsoft.com/office/officeart/2005/8/layout/process1"/>
    <dgm:cxn modelId="{6A491153-228C-48AD-A53C-B6B842CDC96D}" type="presParOf" srcId="{C50A714F-830B-4EAF-AEA5-8E137E0F6F4A}" destId="{A0A199ED-8446-4B24-8434-C8486004B0FA}" srcOrd="5" destOrd="0" presId="urn:microsoft.com/office/officeart/2005/8/layout/process1"/>
    <dgm:cxn modelId="{935F37BC-8D57-4BB4-BAF8-8A7A0F3CB031}" type="presParOf" srcId="{A0A199ED-8446-4B24-8434-C8486004B0FA}" destId="{3F81FABE-E7BE-429E-BDFD-0FCD0F2D904D}" srcOrd="0" destOrd="0" presId="urn:microsoft.com/office/officeart/2005/8/layout/process1"/>
    <dgm:cxn modelId="{D773BB8B-98B4-48D6-ACCE-E94E9279C0E5}" type="presParOf" srcId="{C50A714F-830B-4EAF-AEA5-8E137E0F6F4A}" destId="{D7E246E9-A442-4A47-AF84-58B8FEE834D9}"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973327-B337-4060-938B-8300F2A6B97A}" type="doc">
      <dgm:prSet loTypeId="urn:microsoft.com/office/officeart/2005/8/layout/process1" loCatId="process" qsTypeId="urn:microsoft.com/office/officeart/2005/8/quickstyle/simple3" qsCatId="simple" csTypeId="urn:microsoft.com/office/officeart/2005/8/colors/colorful4" csCatId="colorful" phldr="1"/>
      <dgm:spPr/>
      <dgm:t>
        <a:bodyPr/>
        <a:lstStyle/>
        <a:p>
          <a:endParaRPr lang="es-ES"/>
        </a:p>
      </dgm:t>
    </dgm:pt>
    <dgm:pt modelId="{AA73C187-B0E5-4780-A5E8-782C1B738A27}">
      <dgm:prSet phldrT="[Texto]" custT="1"/>
      <dgm:spPr/>
      <dgm:t>
        <a:bodyPr/>
        <a:lstStyle/>
        <a:p>
          <a:pPr algn="ctr"/>
          <a:r>
            <a:rPr lang="es-ES" sz="1050" b="1" dirty="0">
              <a:latin typeface="Arial Narrow" panose="020B0606020202030204" pitchFamily="34" charset="0"/>
            </a:rPr>
            <a:t>Primer trimestre: 2 casos </a:t>
          </a:r>
        </a:p>
      </dgm:t>
    </dgm:pt>
    <dgm:pt modelId="{9C14E3DE-02B0-4100-A19E-562797C71E03}" type="parTrans" cxnId="{9267E529-2DDE-4C00-B8B7-7C01192BC1C5}">
      <dgm:prSet/>
      <dgm:spPr/>
      <dgm:t>
        <a:bodyPr/>
        <a:lstStyle/>
        <a:p>
          <a:pPr algn="ctr"/>
          <a:endParaRPr lang="es-ES" sz="900" b="1">
            <a:solidFill>
              <a:schemeClr val="tx1"/>
            </a:solidFill>
            <a:latin typeface="Arial Narrow" panose="020B0606020202030204" pitchFamily="34" charset="0"/>
          </a:endParaRPr>
        </a:p>
      </dgm:t>
    </dgm:pt>
    <dgm:pt modelId="{B140F048-7F24-4670-8C15-8EF15DBFC274}" type="sibTrans" cxnId="{9267E529-2DDE-4C00-B8B7-7C01192BC1C5}">
      <dgm:prSet/>
      <dgm:spPr/>
      <dgm:t>
        <a:bodyPr/>
        <a:lstStyle/>
        <a:p>
          <a:pPr algn="ctr"/>
          <a:endParaRPr lang="es-ES" sz="900" b="1">
            <a:solidFill>
              <a:schemeClr val="tx1"/>
            </a:solidFill>
            <a:latin typeface="Arial Narrow" panose="020B0606020202030204" pitchFamily="34" charset="0"/>
          </a:endParaRPr>
        </a:p>
      </dgm:t>
    </dgm:pt>
    <dgm:pt modelId="{F7FC8C51-A5D4-45DB-B9B5-40985F4623D1}">
      <dgm:prSet phldrT="[Texto]" custT="1"/>
      <dgm:spPr/>
      <dgm:t>
        <a:bodyPr/>
        <a:lstStyle/>
        <a:p>
          <a:pPr algn="ctr"/>
          <a:r>
            <a:rPr lang="es-ES" sz="1050" b="1" dirty="0">
              <a:latin typeface="Arial Narrow" panose="020B0606020202030204" pitchFamily="34" charset="0"/>
            </a:rPr>
            <a:t>Segundo trimestre: 2 casos</a:t>
          </a:r>
        </a:p>
      </dgm:t>
    </dgm:pt>
    <dgm:pt modelId="{B14B0BFD-4B7F-4737-9774-9FB8AF66F1F9}" type="parTrans" cxnId="{9C5C1B8D-C86C-4B6C-9C60-AEDDAB808CF2}">
      <dgm:prSet/>
      <dgm:spPr/>
      <dgm:t>
        <a:bodyPr/>
        <a:lstStyle/>
        <a:p>
          <a:pPr algn="ctr"/>
          <a:endParaRPr lang="es-ES" sz="900" b="1">
            <a:solidFill>
              <a:schemeClr val="tx1"/>
            </a:solidFill>
            <a:latin typeface="Arial Narrow" panose="020B0606020202030204" pitchFamily="34" charset="0"/>
          </a:endParaRPr>
        </a:p>
      </dgm:t>
    </dgm:pt>
    <dgm:pt modelId="{8D9AA64F-D959-4DF3-ADF8-C4C71FA70526}" type="sibTrans" cxnId="{9C5C1B8D-C86C-4B6C-9C60-AEDDAB808CF2}">
      <dgm:prSet/>
      <dgm:spPr/>
      <dgm:t>
        <a:bodyPr/>
        <a:lstStyle/>
        <a:p>
          <a:pPr algn="ctr"/>
          <a:endParaRPr lang="es-ES" sz="900" b="1">
            <a:solidFill>
              <a:schemeClr val="tx1"/>
            </a:solidFill>
            <a:latin typeface="Arial Narrow" panose="020B0606020202030204" pitchFamily="34" charset="0"/>
          </a:endParaRPr>
        </a:p>
      </dgm:t>
    </dgm:pt>
    <dgm:pt modelId="{65E1A6FD-96A5-4AC8-B348-5BF8B77D8CD1}">
      <dgm:prSet phldrT="[Texto]" custT="1"/>
      <dgm:spPr/>
      <dgm:t>
        <a:bodyPr/>
        <a:lstStyle/>
        <a:p>
          <a:pPr algn="ctr"/>
          <a:r>
            <a:rPr lang="es-ES" sz="1050" b="1" dirty="0">
              <a:latin typeface="Arial Narrow" panose="020B0606020202030204" pitchFamily="34" charset="0"/>
            </a:rPr>
            <a:t>Tercer trimestre: 0 casos </a:t>
          </a:r>
        </a:p>
      </dgm:t>
    </dgm:pt>
    <dgm:pt modelId="{F65B3F31-BBF3-452D-9D00-01470AB47815}" type="parTrans" cxnId="{61B79726-59C1-40B4-991B-372AC857E443}">
      <dgm:prSet/>
      <dgm:spPr/>
      <dgm:t>
        <a:bodyPr/>
        <a:lstStyle/>
        <a:p>
          <a:pPr algn="ctr"/>
          <a:endParaRPr lang="es-ES" sz="900" b="1">
            <a:solidFill>
              <a:schemeClr val="tx1"/>
            </a:solidFill>
            <a:latin typeface="Arial Narrow" panose="020B0606020202030204" pitchFamily="34" charset="0"/>
          </a:endParaRPr>
        </a:p>
      </dgm:t>
    </dgm:pt>
    <dgm:pt modelId="{27F9937C-E30B-4460-9DF0-193366354287}" type="sibTrans" cxnId="{61B79726-59C1-40B4-991B-372AC857E443}">
      <dgm:prSet/>
      <dgm:spPr/>
      <dgm:t>
        <a:bodyPr/>
        <a:lstStyle/>
        <a:p>
          <a:pPr algn="ctr"/>
          <a:endParaRPr lang="es-ES" sz="900" b="1">
            <a:solidFill>
              <a:schemeClr val="tx1"/>
            </a:solidFill>
            <a:latin typeface="Arial Narrow" panose="020B0606020202030204" pitchFamily="34" charset="0"/>
          </a:endParaRPr>
        </a:p>
      </dgm:t>
    </dgm:pt>
    <dgm:pt modelId="{BB0C2380-4B10-417F-A916-0DE48BF2AE9B}">
      <dgm:prSet phldrT="[Texto]" custT="1"/>
      <dgm:spPr/>
      <dgm:t>
        <a:bodyPr/>
        <a:lstStyle/>
        <a:p>
          <a:pPr algn="ctr"/>
          <a:r>
            <a:rPr lang="es-ES" sz="1050" b="1" dirty="0">
              <a:latin typeface="Arial Narrow" panose="020B0606020202030204" pitchFamily="34" charset="0"/>
            </a:rPr>
            <a:t>Sin dato: 0 casos</a:t>
          </a:r>
        </a:p>
      </dgm:t>
    </dgm:pt>
    <dgm:pt modelId="{C6973461-6E43-4BD2-92E1-D568A054F3FC}" type="parTrans" cxnId="{B5F30940-3550-4860-9A74-39BCAD78C9E8}">
      <dgm:prSet/>
      <dgm:spPr/>
      <dgm:t>
        <a:bodyPr/>
        <a:lstStyle/>
        <a:p>
          <a:pPr algn="ctr"/>
          <a:endParaRPr lang="es-ES" sz="1200" b="1">
            <a:solidFill>
              <a:schemeClr val="tx1"/>
            </a:solidFill>
          </a:endParaRPr>
        </a:p>
      </dgm:t>
    </dgm:pt>
    <dgm:pt modelId="{D2934CB9-DA0D-4E81-8D72-6E9BF2FCB566}" type="sibTrans" cxnId="{B5F30940-3550-4860-9A74-39BCAD78C9E8}">
      <dgm:prSet/>
      <dgm:spPr/>
      <dgm:t>
        <a:bodyPr/>
        <a:lstStyle/>
        <a:p>
          <a:pPr algn="ctr"/>
          <a:endParaRPr lang="es-ES" sz="1200" b="1">
            <a:solidFill>
              <a:schemeClr val="tx1"/>
            </a:solidFill>
          </a:endParaRPr>
        </a:p>
      </dgm:t>
    </dgm:pt>
    <dgm:pt modelId="{C50A714F-830B-4EAF-AEA5-8E137E0F6F4A}" type="pres">
      <dgm:prSet presAssocID="{19973327-B337-4060-938B-8300F2A6B97A}" presName="Name0" presStyleCnt="0">
        <dgm:presLayoutVars>
          <dgm:dir/>
          <dgm:resizeHandles val="exact"/>
        </dgm:presLayoutVars>
      </dgm:prSet>
      <dgm:spPr/>
    </dgm:pt>
    <dgm:pt modelId="{A1A8619D-A0D4-4F36-9D32-812BA1209AFC}" type="pres">
      <dgm:prSet presAssocID="{AA73C187-B0E5-4780-A5E8-782C1B738A27}" presName="node" presStyleLbl="node1" presStyleIdx="0" presStyleCnt="4">
        <dgm:presLayoutVars>
          <dgm:bulletEnabled val="1"/>
        </dgm:presLayoutVars>
      </dgm:prSet>
      <dgm:spPr/>
    </dgm:pt>
    <dgm:pt modelId="{8509D073-AFAB-4B66-B64F-4FB3A3F4AF61}" type="pres">
      <dgm:prSet presAssocID="{B140F048-7F24-4670-8C15-8EF15DBFC274}" presName="sibTrans" presStyleLbl="sibTrans2D1" presStyleIdx="0" presStyleCnt="3"/>
      <dgm:spPr/>
    </dgm:pt>
    <dgm:pt modelId="{E60858FA-20CB-47D9-9380-DA2D7A1FDABA}" type="pres">
      <dgm:prSet presAssocID="{B140F048-7F24-4670-8C15-8EF15DBFC274}" presName="connectorText" presStyleLbl="sibTrans2D1" presStyleIdx="0" presStyleCnt="3"/>
      <dgm:spPr/>
    </dgm:pt>
    <dgm:pt modelId="{133B1FCF-9B95-41EC-BE25-A6D9663D8938}" type="pres">
      <dgm:prSet presAssocID="{F7FC8C51-A5D4-45DB-B9B5-40985F4623D1}" presName="node" presStyleLbl="node1" presStyleIdx="1" presStyleCnt="4">
        <dgm:presLayoutVars>
          <dgm:bulletEnabled val="1"/>
        </dgm:presLayoutVars>
      </dgm:prSet>
      <dgm:spPr/>
    </dgm:pt>
    <dgm:pt modelId="{A62EA833-C113-4264-B366-249755C46984}" type="pres">
      <dgm:prSet presAssocID="{8D9AA64F-D959-4DF3-ADF8-C4C71FA70526}" presName="sibTrans" presStyleLbl="sibTrans2D1" presStyleIdx="1" presStyleCnt="3"/>
      <dgm:spPr/>
    </dgm:pt>
    <dgm:pt modelId="{8699A80E-D3B9-4D30-92C6-8BEABCE67349}" type="pres">
      <dgm:prSet presAssocID="{8D9AA64F-D959-4DF3-ADF8-C4C71FA70526}" presName="connectorText" presStyleLbl="sibTrans2D1" presStyleIdx="1" presStyleCnt="3"/>
      <dgm:spPr/>
    </dgm:pt>
    <dgm:pt modelId="{285EEBA7-6491-496F-AE77-19F33BE2BB62}" type="pres">
      <dgm:prSet presAssocID="{65E1A6FD-96A5-4AC8-B348-5BF8B77D8CD1}" presName="node" presStyleLbl="node1" presStyleIdx="2" presStyleCnt="4">
        <dgm:presLayoutVars>
          <dgm:bulletEnabled val="1"/>
        </dgm:presLayoutVars>
      </dgm:prSet>
      <dgm:spPr/>
    </dgm:pt>
    <dgm:pt modelId="{A0A199ED-8446-4B24-8434-C8486004B0FA}" type="pres">
      <dgm:prSet presAssocID="{27F9937C-E30B-4460-9DF0-193366354287}" presName="sibTrans" presStyleLbl="sibTrans2D1" presStyleIdx="2" presStyleCnt="3"/>
      <dgm:spPr/>
    </dgm:pt>
    <dgm:pt modelId="{3F81FABE-E7BE-429E-BDFD-0FCD0F2D904D}" type="pres">
      <dgm:prSet presAssocID="{27F9937C-E30B-4460-9DF0-193366354287}" presName="connectorText" presStyleLbl="sibTrans2D1" presStyleIdx="2" presStyleCnt="3"/>
      <dgm:spPr/>
    </dgm:pt>
    <dgm:pt modelId="{D7E246E9-A442-4A47-AF84-58B8FEE834D9}" type="pres">
      <dgm:prSet presAssocID="{BB0C2380-4B10-417F-A916-0DE48BF2AE9B}" presName="node" presStyleLbl="node1" presStyleIdx="3" presStyleCnt="4">
        <dgm:presLayoutVars>
          <dgm:bulletEnabled val="1"/>
        </dgm:presLayoutVars>
      </dgm:prSet>
      <dgm:spPr/>
    </dgm:pt>
  </dgm:ptLst>
  <dgm:cxnLst>
    <dgm:cxn modelId="{C9241E0F-A545-42D6-A20F-3CD4C9EE05AB}" type="presOf" srcId="{F7FC8C51-A5D4-45DB-B9B5-40985F4623D1}" destId="{133B1FCF-9B95-41EC-BE25-A6D9663D8938}" srcOrd="0" destOrd="0" presId="urn:microsoft.com/office/officeart/2005/8/layout/process1"/>
    <dgm:cxn modelId="{61B79726-59C1-40B4-991B-372AC857E443}" srcId="{19973327-B337-4060-938B-8300F2A6B97A}" destId="{65E1A6FD-96A5-4AC8-B348-5BF8B77D8CD1}" srcOrd="2" destOrd="0" parTransId="{F65B3F31-BBF3-452D-9D00-01470AB47815}" sibTransId="{27F9937C-E30B-4460-9DF0-193366354287}"/>
    <dgm:cxn modelId="{9267E529-2DDE-4C00-B8B7-7C01192BC1C5}" srcId="{19973327-B337-4060-938B-8300F2A6B97A}" destId="{AA73C187-B0E5-4780-A5E8-782C1B738A27}" srcOrd="0" destOrd="0" parTransId="{9C14E3DE-02B0-4100-A19E-562797C71E03}" sibTransId="{B140F048-7F24-4670-8C15-8EF15DBFC274}"/>
    <dgm:cxn modelId="{6C3FE234-3253-4CC0-83D5-6594CC087525}" type="presOf" srcId="{27F9937C-E30B-4460-9DF0-193366354287}" destId="{A0A199ED-8446-4B24-8434-C8486004B0FA}" srcOrd="0" destOrd="0" presId="urn:microsoft.com/office/officeart/2005/8/layout/process1"/>
    <dgm:cxn modelId="{238B0D3C-E1B8-48FA-862E-C1CFC2D7B58F}" type="presOf" srcId="{BB0C2380-4B10-417F-A916-0DE48BF2AE9B}" destId="{D7E246E9-A442-4A47-AF84-58B8FEE834D9}" srcOrd="0" destOrd="0" presId="urn:microsoft.com/office/officeart/2005/8/layout/process1"/>
    <dgm:cxn modelId="{B5F30940-3550-4860-9A74-39BCAD78C9E8}" srcId="{19973327-B337-4060-938B-8300F2A6B97A}" destId="{BB0C2380-4B10-417F-A916-0DE48BF2AE9B}" srcOrd="3" destOrd="0" parTransId="{C6973461-6E43-4BD2-92E1-D568A054F3FC}" sibTransId="{D2934CB9-DA0D-4E81-8D72-6E9BF2FCB566}"/>
    <dgm:cxn modelId="{4C3C1B5E-00A8-426E-81BB-809813D93530}" type="presOf" srcId="{8D9AA64F-D959-4DF3-ADF8-C4C71FA70526}" destId="{A62EA833-C113-4264-B366-249755C46984}" srcOrd="0" destOrd="0" presId="urn:microsoft.com/office/officeart/2005/8/layout/process1"/>
    <dgm:cxn modelId="{65F9B05E-E3E9-47E7-8452-17B98A9DBF58}" type="presOf" srcId="{65E1A6FD-96A5-4AC8-B348-5BF8B77D8CD1}" destId="{285EEBA7-6491-496F-AE77-19F33BE2BB62}" srcOrd="0" destOrd="0" presId="urn:microsoft.com/office/officeart/2005/8/layout/process1"/>
    <dgm:cxn modelId="{9E47096F-FB8F-4653-95DA-9702287B3B48}" type="presOf" srcId="{8D9AA64F-D959-4DF3-ADF8-C4C71FA70526}" destId="{8699A80E-D3B9-4D30-92C6-8BEABCE67349}" srcOrd="1" destOrd="0" presId="urn:microsoft.com/office/officeart/2005/8/layout/process1"/>
    <dgm:cxn modelId="{A5DF2556-76E6-47A3-8569-1AD57B259EF5}" type="presOf" srcId="{B140F048-7F24-4670-8C15-8EF15DBFC274}" destId="{E60858FA-20CB-47D9-9380-DA2D7A1FDABA}" srcOrd="1" destOrd="0" presId="urn:microsoft.com/office/officeart/2005/8/layout/process1"/>
    <dgm:cxn modelId="{9C5C1B8D-C86C-4B6C-9C60-AEDDAB808CF2}" srcId="{19973327-B337-4060-938B-8300F2A6B97A}" destId="{F7FC8C51-A5D4-45DB-B9B5-40985F4623D1}" srcOrd="1" destOrd="0" parTransId="{B14B0BFD-4B7F-4737-9774-9FB8AF66F1F9}" sibTransId="{8D9AA64F-D959-4DF3-ADF8-C4C71FA70526}"/>
    <dgm:cxn modelId="{6355019F-55A0-49EC-B9D4-D226AA277978}" type="presOf" srcId="{19973327-B337-4060-938B-8300F2A6B97A}" destId="{C50A714F-830B-4EAF-AEA5-8E137E0F6F4A}" srcOrd="0" destOrd="0" presId="urn:microsoft.com/office/officeart/2005/8/layout/process1"/>
    <dgm:cxn modelId="{CF1DADC7-7945-42C4-8127-8CF1D162FF5B}" type="presOf" srcId="{AA73C187-B0E5-4780-A5E8-782C1B738A27}" destId="{A1A8619D-A0D4-4F36-9D32-812BA1209AFC}" srcOrd="0" destOrd="0" presId="urn:microsoft.com/office/officeart/2005/8/layout/process1"/>
    <dgm:cxn modelId="{8F5458CC-02D5-4BF8-BFE8-4525698B5A0D}" type="presOf" srcId="{B140F048-7F24-4670-8C15-8EF15DBFC274}" destId="{8509D073-AFAB-4B66-B64F-4FB3A3F4AF61}" srcOrd="0" destOrd="0" presId="urn:microsoft.com/office/officeart/2005/8/layout/process1"/>
    <dgm:cxn modelId="{8E07EED4-166F-44EB-8376-F32A01403BC9}" type="presOf" srcId="{27F9937C-E30B-4460-9DF0-193366354287}" destId="{3F81FABE-E7BE-429E-BDFD-0FCD0F2D904D}" srcOrd="1" destOrd="0" presId="urn:microsoft.com/office/officeart/2005/8/layout/process1"/>
    <dgm:cxn modelId="{3A5F327F-55EF-409D-A57C-1E0419B639B9}" type="presParOf" srcId="{C50A714F-830B-4EAF-AEA5-8E137E0F6F4A}" destId="{A1A8619D-A0D4-4F36-9D32-812BA1209AFC}" srcOrd="0" destOrd="0" presId="urn:microsoft.com/office/officeart/2005/8/layout/process1"/>
    <dgm:cxn modelId="{B914ED5C-DFF1-4FC6-8E82-09086B84BC42}" type="presParOf" srcId="{C50A714F-830B-4EAF-AEA5-8E137E0F6F4A}" destId="{8509D073-AFAB-4B66-B64F-4FB3A3F4AF61}" srcOrd="1" destOrd="0" presId="urn:microsoft.com/office/officeart/2005/8/layout/process1"/>
    <dgm:cxn modelId="{81003BD3-8EDF-400C-BA42-C23514A391D5}" type="presParOf" srcId="{8509D073-AFAB-4B66-B64F-4FB3A3F4AF61}" destId="{E60858FA-20CB-47D9-9380-DA2D7A1FDABA}" srcOrd="0" destOrd="0" presId="urn:microsoft.com/office/officeart/2005/8/layout/process1"/>
    <dgm:cxn modelId="{52172369-164A-4164-B6A6-827461840316}" type="presParOf" srcId="{C50A714F-830B-4EAF-AEA5-8E137E0F6F4A}" destId="{133B1FCF-9B95-41EC-BE25-A6D9663D8938}" srcOrd="2" destOrd="0" presId="urn:microsoft.com/office/officeart/2005/8/layout/process1"/>
    <dgm:cxn modelId="{51FB1788-C5A1-4076-ADCD-69B58D704556}" type="presParOf" srcId="{C50A714F-830B-4EAF-AEA5-8E137E0F6F4A}" destId="{A62EA833-C113-4264-B366-249755C46984}" srcOrd="3" destOrd="0" presId="urn:microsoft.com/office/officeart/2005/8/layout/process1"/>
    <dgm:cxn modelId="{20D7403A-8457-40C1-88D2-D08CCA8C3953}" type="presParOf" srcId="{A62EA833-C113-4264-B366-249755C46984}" destId="{8699A80E-D3B9-4D30-92C6-8BEABCE67349}" srcOrd="0" destOrd="0" presId="urn:microsoft.com/office/officeart/2005/8/layout/process1"/>
    <dgm:cxn modelId="{F6886AE0-BB5D-4283-AC04-F23F268009FE}" type="presParOf" srcId="{C50A714F-830B-4EAF-AEA5-8E137E0F6F4A}" destId="{285EEBA7-6491-496F-AE77-19F33BE2BB62}" srcOrd="4" destOrd="0" presId="urn:microsoft.com/office/officeart/2005/8/layout/process1"/>
    <dgm:cxn modelId="{4193C251-7670-41B6-ACB3-5E53A1E0D184}" type="presParOf" srcId="{C50A714F-830B-4EAF-AEA5-8E137E0F6F4A}" destId="{A0A199ED-8446-4B24-8434-C8486004B0FA}" srcOrd="5" destOrd="0" presId="urn:microsoft.com/office/officeart/2005/8/layout/process1"/>
    <dgm:cxn modelId="{2BD8B376-CB6B-4D3D-B9C6-CA3992A3D4EE}" type="presParOf" srcId="{A0A199ED-8446-4B24-8434-C8486004B0FA}" destId="{3F81FABE-E7BE-429E-BDFD-0FCD0F2D904D}" srcOrd="0" destOrd="0" presId="urn:microsoft.com/office/officeart/2005/8/layout/process1"/>
    <dgm:cxn modelId="{9C59E032-BE65-4A93-B2F4-473C0CC18651}" type="presParOf" srcId="{C50A714F-830B-4EAF-AEA5-8E137E0F6F4A}" destId="{D7E246E9-A442-4A47-AF84-58B8FEE834D9}"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2813813" y="587"/>
          <a:ext cx="1408240" cy="6174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Primera infancia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19%</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25 casos</a:t>
          </a:r>
        </a:p>
      </dsp:txBody>
      <dsp:txXfrm>
        <a:off x="2843954" y="30728"/>
        <a:ext cx="1347958" cy="557154"/>
      </dsp:txXfrm>
    </dsp:sp>
    <dsp:sp modelId="{97E2FCC0-7117-4E1D-BEA7-E80B12FC7A62}">
      <dsp:nvSpPr>
        <dsp:cNvPr id="0" name=""/>
        <dsp:cNvSpPr/>
      </dsp:nvSpPr>
      <dsp:spPr>
        <a:xfrm>
          <a:off x="2063043" y="309305"/>
          <a:ext cx="2909780" cy="2909780"/>
        </a:xfrm>
        <a:custGeom>
          <a:avLst/>
          <a:gdLst/>
          <a:ahLst/>
          <a:cxnLst/>
          <a:rect l="0" t="0" r="0" b="0"/>
          <a:pathLst>
            <a:path>
              <a:moveTo>
                <a:pt x="2227230" y="221928"/>
              </a:moveTo>
              <a:arcTo wR="1454890" hR="1454890" stAng="18123808" swAng="56425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4067273" y="728032"/>
          <a:ext cx="1421263" cy="617436"/>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Infancia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15%</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20 casos</a:t>
          </a:r>
        </a:p>
      </dsp:txBody>
      <dsp:txXfrm>
        <a:off x="4097414" y="758173"/>
        <a:ext cx="1360981" cy="557154"/>
      </dsp:txXfrm>
    </dsp:sp>
    <dsp:sp modelId="{45D13642-0443-4272-9039-52251396ED66}">
      <dsp:nvSpPr>
        <dsp:cNvPr id="0" name=""/>
        <dsp:cNvSpPr/>
      </dsp:nvSpPr>
      <dsp:spPr>
        <a:xfrm>
          <a:off x="2063043" y="309305"/>
          <a:ext cx="2909780" cy="2909780"/>
        </a:xfrm>
        <a:custGeom>
          <a:avLst/>
          <a:gdLst/>
          <a:ahLst/>
          <a:cxnLst/>
          <a:rect l="0" t="0" r="0" b="0"/>
          <a:pathLst>
            <a:path>
              <a:moveTo>
                <a:pt x="2887097" y="1198985"/>
              </a:moveTo>
              <a:arcTo wR="1454890" hR="1454890" stAng="20992162" swAng="1215676"/>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4148865" y="2182922"/>
          <a:ext cx="1258080" cy="617436"/>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Adolescencia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4%</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5 casos</a:t>
          </a:r>
        </a:p>
      </dsp:txBody>
      <dsp:txXfrm>
        <a:off x="4179006" y="2213063"/>
        <a:ext cx="1197798" cy="557154"/>
      </dsp:txXfrm>
    </dsp:sp>
    <dsp:sp modelId="{91496150-CE10-4708-A73B-9B008B3F95B6}">
      <dsp:nvSpPr>
        <dsp:cNvPr id="0" name=""/>
        <dsp:cNvSpPr/>
      </dsp:nvSpPr>
      <dsp:spPr>
        <a:xfrm>
          <a:off x="2063043" y="309305"/>
          <a:ext cx="2909780" cy="2909780"/>
        </a:xfrm>
        <a:custGeom>
          <a:avLst/>
          <a:gdLst/>
          <a:ahLst/>
          <a:cxnLst/>
          <a:rect l="0" t="0" r="0" b="0"/>
          <a:pathLst>
            <a:path>
              <a:moveTo>
                <a:pt x="2418316" y="2545081"/>
              </a:moveTo>
              <a:arcTo wR="1454890" hR="1454890" stAng="2911936" swAng="564256"/>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2813813" y="2910367"/>
          <a:ext cx="1408240" cy="617436"/>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Juventud</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7%</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9 casos</a:t>
          </a:r>
        </a:p>
      </dsp:txBody>
      <dsp:txXfrm>
        <a:off x="2843954" y="2940508"/>
        <a:ext cx="1347958" cy="557154"/>
      </dsp:txXfrm>
    </dsp:sp>
    <dsp:sp modelId="{D5D4151A-971C-413B-8065-A30749D877C7}">
      <dsp:nvSpPr>
        <dsp:cNvPr id="0" name=""/>
        <dsp:cNvSpPr/>
      </dsp:nvSpPr>
      <dsp:spPr>
        <a:xfrm>
          <a:off x="2063043" y="309305"/>
          <a:ext cx="2909780" cy="2909780"/>
        </a:xfrm>
        <a:custGeom>
          <a:avLst/>
          <a:gdLst/>
          <a:ahLst/>
          <a:cxnLst/>
          <a:rect l="0" t="0" r="0" b="0"/>
          <a:pathLst>
            <a:path>
              <a:moveTo>
                <a:pt x="682549" y="2687852"/>
              </a:moveTo>
              <a:arcTo wR="1454890" hR="1454890" stAng="7323808" swAng="564256"/>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1596055" y="2182922"/>
          <a:ext cx="1323813" cy="617436"/>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Adultez</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38%</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50 casos</a:t>
          </a:r>
        </a:p>
      </dsp:txBody>
      <dsp:txXfrm>
        <a:off x="1626196" y="2213063"/>
        <a:ext cx="1263531" cy="557154"/>
      </dsp:txXfrm>
    </dsp:sp>
    <dsp:sp modelId="{ED010544-6BD3-478F-92D1-42A7B6489659}">
      <dsp:nvSpPr>
        <dsp:cNvPr id="0" name=""/>
        <dsp:cNvSpPr/>
      </dsp:nvSpPr>
      <dsp:spPr>
        <a:xfrm>
          <a:off x="2063043" y="309305"/>
          <a:ext cx="2909780" cy="2909780"/>
        </a:xfrm>
        <a:custGeom>
          <a:avLst/>
          <a:gdLst/>
          <a:ahLst/>
          <a:cxnLst/>
          <a:rect l="0" t="0" r="0" b="0"/>
          <a:pathLst>
            <a:path>
              <a:moveTo>
                <a:pt x="22682" y="1710795"/>
              </a:moveTo>
              <a:arcTo wR="1454890" hR="1454890" stAng="10192162" swAng="1215676"/>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1585649" y="728032"/>
          <a:ext cx="1344625" cy="61743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Adulto Mayor</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18 %</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24 casos</a:t>
          </a:r>
        </a:p>
      </dsp:txBody>
      <dsp:txXfrm>
        <a:off x="1615790" y="758173"/>
        <a:ext cx="1284343" cy="557154"/>
      </dsp:txXfrm>
    </dsp:sp>
    <dsp:sp modelId="{2527C3C0-DAF9-4F56-8A16-C76DDF47C5BB}">
      <dsp:nvSpPr>
        <dsp:cNvPr id="0" name=""/>
        <dsp:cNvSpPr/>
      </dsp:nvSpPr>
      <dsp:spPr>
        <a:xfrm>
          <a:off x="2063043" y="309305"/>
          <a:ext cx="2909780" cy="2909780"/>
        </a:xfrm>
        <a:custGeom>
          <a:avLst/>
          <a:gdLst/>
          <a:ahLst/>
          <a:cxnLst/>
          <a:rect l="0" t="0" r="0" b="0"/>
          <a:pathLst>
            <a:path>
              <a:moveTo>
                <a:pt x="491464" y="364699"/>
              </a:moveTo>
              <a:arcTo wR="1454890" hR="1454890" stAng="13711936" swAng="564256"/>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1639648" y="1096"/>
          <a:ext cx="976470" cy="42812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Primera infancia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29,5%</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105 casos</a:t>
          </a:r>
        </a:p>
      </dsp:txBody>
      <dsp:txXfrm>
        <a:off x="1660548" y="21996"/>
        <a:ext cx="934670" cy="386329"/>
      </dsp:txXfrm>
    </dsp:sp>
    <dsp:sp modelId="{97E2FCC0-7117-4E1D-BEA7-E80B12FC7A62}">
      <dsp:nvSpPr>
        <dsp:cNvPr id="0" name=""/>
        <dsp:cNvSpPr/>
      </dsp:nvSpPr>
      <dsp:spPr>
        <a:xfrm>
          <a:off x="1118179" y="215160"/>
          <a:ext cx="2019408" cy="2019408"/>
        </a:xfrm>
        <a:custGeom>
          <a:avLst/>
          <a:gdLst/>
          <a:ahLst/>
          <a:cxnLst/>
          <a:rect l="0" t="0" r="0" b="0"/>
          <a:pathLst>
            <a:path>
              <a:moveTo>
                <a:pt x="1545425" y="153839"/>
              </a:moveTo>
              <a:arcTo wR="1009704" hR="1009704" stAng="18122650" swAng="565815"/>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2509562" y="505948"/>
          <a:ext cx="985500" cy="428129"/>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Infancia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14%</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72 casos</a:t>
          </a:r>
        </a:p>
      </dsp:txBody>
      <dsp:txXfrm>
        <a:off x="2530462" y="526848"/>
        <a:ext cx="943700" cy="386329"/>
      </dsp:txXfrm>
    </dsp:sp>
    <dsp:sp modelId="{45D13642-0443-4272-9039-52251396ED66}">
      <dsp:nvSpPr>
        <dsp:cNvPr id="0" name=""/>
        <dsp:cNvSpPr/>
      </dsp:nvSpPr>
      <dsp:spPr>
        <a:xfrm>
          <a:off x="1118179" y="215160"/>
          <a:ext cx="2019408" cy="2019408"/>
        </a:xfrm>
        <a:custGeom>
          <a:avLst/>
          <a:gdLst/>
          <a:ahLst/>
          <a:cxnLst/>
          <a:rect l="0" t="0" r="0" b="0"/>
          <a:pathLst>
            <a:path>
              <a:moveTo>
                <a:pt x="2003644" y="831984"/>
              </a:moveTo>
              <a:arcTo wR="1009704" hR="1009704" stAng="20991749" swAng="1216502"/>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2566138" y="1515652"/>
          <a:ext cx="872349" cy="428129"/>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Adolescencia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14,5%</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75 casos</a:t>
          </a:r>
        </a:p>
      </dsp:txBody>
      <dsp:txXfrm>
        <a:off x="2587038" y="1536552"/>
        <a:ext cx="830549" cy="386329"/>
      </dsp:txXfrm>
    </dsp:sp>
    <dsp:sp modelId="{91496150-CE10-4708-A73B-9B008B3F95B6}">
      <dsp:nvSpPr>
        <dsp:cNvPr id="0" name=""/>
        <dsp:cNvSpPr/>
      </dsp:nvSpPr>
      <dsp:spPr>
        <a:xfrm>
          <a:off x="1118179" y="215160"/>
          <a:ext cx="2019408" cy="2019408"/>
        </a:xfrm>
        <a:custGeom>
          <a:avLst/>
          <a:gdLst/>
          <a:ahLst/>
          <a:cxnLst/>
          <a:rect l="0" t="0" r="0" b="0"/>
          <a:pathLst>
            <a:path>
              <a:moveTo>
                <a:pt x="1678416" y="1766226"/>
              </a:moveTo>
              <a:arcTo wR="1009704" hR="1009704" stAng="2911535" swAng="565815"/>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1639648" y="2020504"/>
          <a:ext cx="976470" cy="428129"/>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Juventud</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24,6%</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113 casos</a:t>
          </a:r>
        </a:p>
      </dsp:txBody>
      <dsp:txXfrm>
        <a:off x="1660548" y="2041404"/>
        <a:ext cx="934670" cy="386329"/>
      </dsp:txXfrm>
    </dsp:sp>
    <dsp:sp modelId="{D5D4151A-971C-413B-8065-A30749D877C7}">
      <dsp:nvSpPr>
        <dsp:cNvPr id="0" name=""/>
        <dsp:cNvSpPr/>
      </dsp:nvSpPr>
      <dsp:spPr>
        <a:xfrm>
          <a:off x="1118179" y="215160"/>
          <a:ext cx="2019408" cy="2019408"/>
        </a:xfrm>
        <a:custGeom>
          <a:avLst/>
          <a:gdLst/>
          <a:ahLst/>
          <a:cxnLst/>
          <a:rect l="0" t="0" r="0" b="0"/>
          <a:pathLst>
            <a:path>
              <a:moveTo>
                <a:pt x="473982" y="1865568"/>
              </a:moveTo>
              <a:arcTo wR="1009704" hR="1009704" stAng="7322650" swAng="565815"/>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794490" y="1515652"/>
          <a:ext cx="917928" cy="428129"/>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Adultez</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14,7%</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64 casos</a:t>
          </a:r>
        </a:p>
      </dsp:txBody>
      <dsp:txXfrm>
        <a:off x="815390" y="1536552"/>
        <a:ext cx="876128" cy="386329"/>
      </dsp:txXfrm>
    </dsp:sp>
    <dsp:sp modelId="{ED010544-6BD3-478F-92D1-42A7B6489659}">
      <dsp:nvSpPr>
        <dsp:cNvPr id="0" name=""/>
        <dsp:cNvSpPr/>
      </dsp:nvSpPr>
      <dsp:spPr>
        <a:xfrm>
          <a:off x="1118179" y="215160"/>
          <a:ext cx="2019408" cy="2019408"/>
        </a:xfrm>
        <a:custGeom>
          <a:avLst/>
          <a:gdLst/>
          <a:ahLst/>
          <a:cxnLst/>
          <a:rect l="0" t="0" r="0" b="0"/>
          <a:pathLst>
            <a:path>
              <a:moveTo>
                <a:pt x="15763" y="1187423"/>
              </a:moveTo>
              <a:arcTo wR="1009704" hR="1009704" stAng="10191749" swAng="1216502"/>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787274" y="505948"/>
          <a:ext cx="932360" cy="42812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Adulto Mayor</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2,8%</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14 casos</a:t>
          </a:r>
        </a:p>
      </dsp:txBody>
      <dsp:txXfrm>
        <a:off x="808174" y="526848"/>
        <a:ext cx="890560" cy="386329"/>
      </dsp:txXfrm>
    </dsp:sp>
    <dsp:sp modelId="{2527C3C0-DAF9-4F56-8A16-C76DDF47C5BB}">
      <dsp:nvSpPr>
        <dsp:cNvPr id="0" name=""/>
        <dsp:cNvSpPr/>
      </dsp:nvSpPr>
      <dsp:spPr>
        <a:xfrm>
          <a:off x="1118179" y="215160"/>
          <a:ext cx="2019408" cy="2019408"/>
        </a:xfrm>
        <a:custGeom>
          <a:avLst/>
          <a:gdLst/>
          <a:ahLst/>
          <a:cxnLst/>
          <a:rect l="0" t="0" r="0" b="0"/>
          <a:pathLst>
            <a:path>
              <a:moveTo>
                <a:pt x="340991" y="253181"/>
              </a:moveTo>
              <a:arcTo wR="1009704" hR="1009704" stAng="13711535" swAng="565815"/>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8619D-A0D4-4F36-9D32-812BA1209AFC}">
      <dsp:nvSpPr>
        <dsp:cNvPr id="0" name=""/>
        <dsp:cNvSpPr/>
      </dsp:nvSpPr>
      <dsp:spPr>
        <a:xfrm>
          <a:off x="2502" y="13686"/>
          <a:ext cx="1094072" cy="656443"/>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Primer trimestre: 54,2% - 13 casos                  </a:t>
          </a:r>
        </a:p>
      </dsp:txBody>
      <dsp:txXfrm>
        <a:off x="21729" y="32913"/>
        <a:ext cx="1055618" cy="617989"/>
      </dsp:txXfrm>
    </dsp:sp>
    <dsp:sp modelId="{8509D073-AFAB-4B66-B64F-4FB3A3F4AF61}">
      <dsp:nvSpPr>
        <dsp:cNvPr id="0" name=""/>
        <dsp:cNvSpPr/>
      </dsp:nvSpPr>
      <dsp:spPr>
        <a:xfrm>
          <a:off x="1205981" y="206243"/>
          <a:ext cx="231943" cy="271329"/>
        </a:xfrm>
        <a:prstGeom prst="rightArrow">
          <a:avLst>
            <a:gd name="adj1" fmla="val 60000"/>
            <a:gd name="adj2" fmla="val 5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b="1" kern="1200">
            <a:solidFill>
              <a:schemeClr val="tx1"/>
            </a:solidFill>
            <a:latin typeface="Arial Narrow" panose="020B0606020202030204" pitchFamily="34" charset="0"/>
          </a:endParaRPr>
        </a:p>
      </dsp:txBody>
      <dsp:txXfrm>
        <a:off x="1205981" y="260509"/>
        <a:ext cx="162360" cy="162797"/>
      </dsp:txXfrm>
    </dsp:sp>
    <dsp:sp modelId="{133B1FCF-9B95-41EC-BE25-A6D9663D8938}">
      <dsp:nvSpPr>
        <dsp:cNvPr id="0" name=""/>
        <dsp:cNvSpPr/>
      </dsp:nvSpPr>
      <dsp:spPr>
        <a:xfrm>
          <a:off x="1534203" y="13686"/>
          <a:ext cx="1094072" cy="656443"/>
        </a:xfrm>
        <a:prstGeom prst="roundRect">
          <a:avLst>
            <a:gd name="adj" fmla="val 10000"/>
          </a:avLst>
        </a:prstGeom>
        <a:gradFill rotWithShape="0">
          <a:gsLst>
            <a:gs pos="0">
              <a:schemeClr val="accent4">
                <a:hueOff val="-1488257"/>
                <a:satOff val="8966"/>
                <a:lumOff val="719"/>
                <a:alphaOff val="0"/>
                <a:tint val="50000"/>
                <a:satMod val="300000"/>
              </a:schemeClr>
            </a:gs>
            <a:gs pos="35000">
              <a:schemeClr val="accent4">
                <a:hueOff val="-1488257"/>
                <a:satOff val="8966"/>
                <a:lumOff val="719"/>
                <a:alphaOff val="0"/>
                <a:tint val="37000"/>
                <a:satMod val="300000"/>
              </a:schemeClr>
            </a:gs>
            <a:gs pos="100000">
              <a:schemeClr val="accent4">
                <a:hueOff val="-1488257"/>
                <a:satOff val="8966"/>
                <a:lumOff val="71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Segundo trimestre: </a:t>
          </a:r>
        </a:p>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20,8% - 5 casos</a:t>
          </a:r>
        </a:p>
      </dsp:txBody>
      <dsp:txXfrm>
        <a:off x="1553430" y="32913"/>
        <a:ext cx="1055618" cy="617989"/>
      </dsp:txXfrm>
    </dsp:sp>
    <dsp:sp modelId="{A62EA833-C113-4264-B366-249755C46984}">
      <dsp:nvSpPr>
        <dsp:cNvPr id="0" name=""/>
        <dsp:cNvSpPr/>
      </dsp:nvSpPr>
      <dsp:spPr>
        <a:xfrm>
          <a:off x="2737683" y="206243"/>
          <a:ext cx="231943" cy="271329"/>
        </a:xfrm>
        <a:prstGeom prst="rightArrow">
          <a:avLst>
            <a:gd name="adj1" fmla="val 60000"/>
            <a:gd name="adj2" fmla="val 50000"/>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b="1" kern="1200">
            <a:solidFill>
              <a:schemeClr val="tx1"/>
            </a:solidFill>
            <a:latin typeface="Arial Narrow" panose="020B0606020202030204" pitchFamily="34" charset="0"/>
          </a:endParaRPr>
        </a:p>
      </dsp:txBody>
      <dsp:txXfrm>
        <a:off x="2737683" y="260509"/>
        <a:ext cx="162360" cy="162797"/>
      </dsp:txXfrm>
    </dsp:sp>
    <dsp:sp modelId="{285EEBA7-6491-496F-AE77-19F33BE2BB62}">
      <dsp:nvSpPr>
        <dsp:cNvPr id="0" name=""/>
        <dsp:cNvSpPr/>
      </dsp:nvSpPr>
      <dsp:spPr>
        <a:xfrm>
          <a:off x="3065904" y="13686"/>
          <a:ext cx="1094072" cy="656443"/>
        </a:xfrm>
        <a:prstGeom prst="roundRect">
          <a:avLst>
            <a:gd name="adj" fmla="val 10000"/>
          </a:avLst>
        </a:prstGeom>
        <a:gradFill rotWithShape="0">
          <a:gsLst>
            <a:gs pos="0">
              <a:schemeClr val="accent4">
                <a:hueOff val="-2976513"/>
                <a:satOff val="17933"/>
                <a:lumOff val="1437"/>
                <a:alphaOff val="0"/>
                <a:tint val="50000"/>
                <a:satMod val="300000"/>
              </a:schemeClr>
            </a:gs>
            <a:gs pos="35000">
              <a:schemeClr val="accent4">
                <a:hueOff val="-2976513"/>
                <a:satOff val="17933"/>
                <a:lumOff val="1437"/>
                <a:alphaOff val="0"/>
                <a:tint val="37000"/>
                <a:satMod val="300000"/>
              </a:schemeClr>
            </a:gs>
            <a:gs pos="100000">
              <a:schemeClr val="accent4">
                <a:hueOff val="-2976513"/>
                <a:satOff val="17933"/>
                <a:lumOff val="14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Tercer trimestre: </a:t>
          </a:r>
        </a:p>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0 casos </a:t>
          </a:r>
        </a:p>
      </dsp:txBody>
      <dsp:txXfrm>
        <a:off x="3085131" y="32913"/>
        <a:ext cx="1055618" cy="617989"/>
      </dsp:txXfrm>
    </dsp:sp>
    <dsp:sp modelId="{A0A199ED-8446-4B24-8434-C8486004B0FA}">
      <dsp:nvSpPr>
        <dsp:cNvPr id="0" name=""/>
        <dsp:cNvSpPr/>
      </dsp:nvSpPr>
      <dsp:spPr>
        <a:xfrm>
          <a:off x="4269384" y="206243"/>
          <a:ext cx="231943" cy="271329"/>
        </a:xfrm>
        <a:prstGeom prst="rightArrow">
          <a:avLst>
            <a:gd name="adj1" fmla="val 60000"/>
            <a:gd name="adj2" fmla="val 5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b="1" kern="1200">
            <a:solidFill>
              <a:schemeClr val="tx1"/>
            </a:solidFill>
            <a:latin typeface="Arial Narrow" panose="020B0606020202030204" pitchFamily="34" charset="0"/>
          </a:endParaRPr>
        </a:p>
      </dsp:txBody>
      <dsp:txXfrm>
        <a:off x="4269384" y="260509"/>
        <a:ext cx="162360" cy="162797"/>
      </dsp:txXfrm>
    </dsp:sp>
    <dsp:sp modelId="{D7E246E9-A442-4A47-AF84-58B8FEE834D9}">
      <dsp:nvSpPr>
        <dsp:cNvPr id="0" name=""/>
        <dsp:cNvSpPr/>
      </dsp:nvSpPr>
      <dsp:spPr>
        <a:xfrm>
          <a:off x="4597606" y="13686"/>
          <a:ext cx="1094072" cy="656443"/>
        </a:xfrm>
        <a:prstGeom prst="roundRect">
          <a:avLst>
            <a:gd name="adj" fmla="val 1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Sin control prenatal: </a:t>
          </a:r>
        </a:p>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12,35%  - 3 casos                       </a:t>
          </a:r>
        </a:p>
      </dsp:txBody>
      <dsp:txXfrm>
        <a:off x="4616833" y="32913"/>
        <a:ext cx="1055618" cy="6179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8619D-A0D4-4F36-9D32-812BA1209AFC}">
      <dsp:nvSpPr>
        <dsp:cNvPr id="0" name=""/>
        <dsp:cNvSpPr/>
      </dsp:nvSpPr>
      <dsp:spPr>
        <a:xfrm>
          <a:off x="2502" y="13686"/>
          <a:ext cx="1094072" cy="656443"/>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Primer trimestre: 2 casos </a:t>
          </a:r>
        </a:p>
      </dsp:txBody>
      <dsp:txXfrm>
        <a:off x="21729" y="32913"/>
        <a:ext cx="1055618" cy="617989"/>
      </dsp:txXfrm>
    </dsp:sp>
    <dsp:sp modelId="{8509D073-AFAB-4B66-B64F-4FB3A3F4AF61}">
      <dsp:nvSpPr>
        <dsp:cNvPr id="0" name=""/>
        <dsp:cNvSpPr/>
      </dsp:nvSpPr>
      <dsp:spPr>
        <a:xfrm>
          <a:off x="1205981" y="206243"/>
          <a:ext cx="231943" cy="271329"/>
        </a:xfrm>
        <a:prstGeom prst="rightArrow">
          <a:avLst>
            <a:gd name="adj1" fmla="val 60000"/>
            <a:gd name="adj2" fmla="val 5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b="1" kern="1200">
            <a:solidFill>
              <a:schemeClr val="tx1"/>
            </a:solidFill>
            <a:latin typeface="Arial Narrow" panose="020B0606020202030204" pitchFamily="34" charset="0"/>
          </a:endParaRPr>
        </a:p>
      </dsp:txBody>
      <dsp:txXfrm>
        <a:off x="1205981" y="260509"/>
        <a:ext cx="162360" cy="162797"/>
      </dsp:txXfrm>
    </dsp:sp>
    <dsp:sp modelId="{133B1FCF-9B95-41EC-BE25-A6D9663D8938}">
      <dsp:nvSpPr>
        <dsp:cNvPr id="0" name=""/>
        <dsp:cNvSpPr/>
      </dsp:nvSpPr>
      <dsp:spPr>
        <a:xfrm>
          <a:off x="1534203" y="13686"/>
          <a:ext cx="1094072" cy="656443"/>
        </a:xfrm>
        <a:prstGeom prst="roundRect">
          <a:avLst>
            <a:gd name="adj" fmla="val 10000"/>
          </a:avLst>
        </a:prstGeom>
        <a:gradFill rotWithShape="0">
          <a:gsLst>
            <a:gs pos="0">
              <a:schemeClr val="accent4">
                <a:hueOff val="-1488257"/>
                <a:satOff val="8966"/>
                <a:lumOff val="719"/>
                <a:alphaOff val="0"/>
                <a:tint val="50000"/>
                <a:satMod val="300000"/>
              </a:schemeClr>
            </a:gs>
            <a:gs pos="35000">
              <a:schemeClr val="accent4">
                <a:hueOff val="-1488257"/>
                <a:satOff val="8966"/>
                <a:lumOff val="719"/>
                <a:alphaOff val="0"/>
                <a:tint val="37000"/>
                <a:satMod val="300000"/>
              </a:schemeClr>
            </a:gs>
            <a:gs pos="100000">
              <a:schemeClr val="accent4">
                <a:hueOff val="-1488257"/>
                <a:satOff val="8966"/>
                <a:lumOff val="71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Segundo trimestre: 2 casos</a:t>
          </a:r>
        </a:p>
      </dsp:txBody>
      <dsp:txXfrm>
        <a:off x="1553430" y="32913"/>
        <a:ext cx="1055618" cy="617989"/>
      </dsp:txXfrm>
    </dsp:sp>
    <dsp:sp modelId="{A62EA833-C113-4264-B366-249755C46984}">
      <dsp:nvSpPr>
        <dsp:cNvPr id="0" name=""/>
        <dsp:cNvSpPr/>
      </dsp:nvSpPr>
      <dsp:spPr>
        <a:xfrm>
          <a:off x="2737683" y="206243"/>
          <a:ext cx="231943" cy="271329"/>
        </a:xfrm>
        <a:prstGeom prst="rightArrow">
          <a:avLst>
            <a:gd name="adj1" fmla="val 60000"/>
            <a:gd name="adj2" fmla="val 50000"/>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b="1" kern="1200">
            <a:solidFill>
              <a:schemeClr val="tx1"/>
            </a:solidFill>
            <a:latin typeface="Arial Narrow" panose="020B0606020202030204" pitchFamily="34" charset="0"/>
          </a:endParaRPr>
        </a:p>
      </dsp:txBody>
      <dsp:txXfrm>
        <a:off x="2737683" y="260509"/>
        <a:ext cx="162360" cy="162797"/>
      </dsp:txXfrm>
    </dsp:sp>
    <dsp:sp modelId="{285EEBA7-6491-496F-AE77-19F33BE2BB62}">
      <dsp:nvSpPr>
        <dsp:cNvPr id="0" name=""/>
        <dsp:cNvSpPr/>
      </dsp:nvSpPr>
      <dsp:spPr>
        <a:xfrm>
          <a:off x="3065904" y="13686"/>
          <a:ext cx="1094072" cy="656443"/>
        </a:xfrm>
        <a:prstGeom prst="roundRect">
          <a:avLst>
            <a:gd name="adj" fmla="val 10000"/>
          </a:avLst>
        </a:prstGeom>
        <a:gradFill rotWithShape="0">
          <a:gsLst>
            <a:gs pos="0">
              <a:schemeClr val="accent4">
                <a:hueOff val="-2976513"/>
                <a:satOff val="17933"/>
                <a:lumOff val="1437"/>
                <a:alphaOff val="0"/>
                <a:tint val="50000"/>
                <a:satMod val="300000"/>
              </a:schemeClr>
            </a:gs>
            <a:gs pos="35000">
              <a:schemeClr val="accent4">
                <a:hueOff val="-2976513"/>
                <a:satOff val="17933"/>
                <a:lumOff val="1437"/>
                <a:alphaOff val="0"/>
                <a:tint val="37000"/>
                <a:satMod val="300000"/>
              </a:schemeClr>
            </a:gs>
            <a:gs pos="100000">
              <a:schemeClr val="accent4">
                <a:hueOff val="-2976513"/>
                <a:satOff val="17933"/>
                <a:lumOff val="14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Tercer trimestre: 0 casos </a:t>
          </a:r>
        </a:p>
      </dsp:txBody>
      <dsp:txXfrm>
        <a:off x="3085131" y="32913"/>
        <a:ext cx="1055618" cy="617989"/>
      </dsp:txXfrm>
    </dsp:sp>
    <dsp:sp modelId="{A0A199ED-8446-4B24-8434-C8486004B0FA}">
      <dsp:nvSpPr>
        <dsp:cNvPr id="0" name=""/>
        <dsp:cNvSpPr/>
      </dsp:nvSpPr>
      <dsp:spPr>
        <a:xfrm>
          <a:off x="4269384" y="206243"/>
          <a:ext cx="231943" cy="271329"/>
        </a:xfrm>
        <a:prstGeom prst="rightArrow">
          <a:avLst>
            <a:gd name="adj1" fmla="val 60000"/>
            <a:gd name="adj2" fmla="val 5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b="1" kern="1200">
            <a:solidFill>
              <a:schemeClr val="tx1"/>
            </a:solidFill>
            <a:latin typeface="Arial Narrow" panose="020B0606020202030204" pitchFamily="34" charset="0"/>
          </a:endParaRPr>
        </a:p>
      </dsp:txBody>
      <dsp:txXfrm>
        <a:off x="4269384" y="260509"/>
        <a:ext cx="162360" cy="162797"/>
      </dsp:txXfrm>
    </dsp:sp>
    <dsp:sp modelId="{D7E246E9-A442-4A47-AF84-58B8FEE834D9}">
      <dsp:nvSpPr>
        <dsp:cNvPr id="0" name=""/>
        <dsp:cNvSpPr/>
      </dsp:nvSpPr>
      <dsp:spPr>
        <a:xfrm>
          <a:off x="4597606" y="13686"/>
          <a:ext cx="1094072" cy="656443"/>
        </a:xfrm>
        <a:prstGeom prst="roundRect">
          <a:avLst>
            <a:gd name="adj" fmla="val 1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b="1" kern="1200" dirty="0">
              <a:latin typeface="Arial Narrow" panose="020B0606020202030204" pitchFamily="34" charset="0"/>
            </a:rPr>
            <a:t>Sin dato: 0 casos</a:t>
          </a:r>
        </a:p>
      </dsp:txBody>
      <dsp:txXfrm>
        <a:off x="4616833" y="32913"/>
        <a:ext cx="1055618" cy="617989"/>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ok</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40</a:t>
            </a:fld>
            <a:endParaRPr lang="es-ES"/>
          </a:p>
        </p:txBody>
      </p:sp>
    </p:spTree>
    <p:extLst>
      <p:ext uri="{BB962C8B-B14F-4D97-AF65-F5344CB8AC3E}">
        <p14:creationId xmlns:p14="http://schemas.microsoft.com/office/powerpoint/2010/main" val="154108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5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6" name="Google Shape;2596;p5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97" name="Google Shape;2597;p5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p5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2" name="Google Shape;2612;p5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3" name="Google Shape;2613;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50</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p5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7" name="Google Shape;2627;p5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28" name="Google Shape;2628;p5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3" name="Google Shape;2643;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52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ajustar los indicadores</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4</a:t>
            </a:fld>
            <a:endParaRPr lang="es-ES"/>
          </a:p>
        </p:txBody>
      </p:sp>
    </p:spTree>
    <p:extLst>
      <p:ext uri="{BB962C8B-B14F-4D97-AF65-F5344CB8AC3E}">
        <p14:creationId xmlns:p14="http://schemas.microsoft.com/office/powerpoint/2010/main" val="784191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indicador</a:t>
            </a:r>
            <a:r>
              <a:rPr lang="es-ES" baseline="0" dirty="0"/>
              <a:t> de brotes</a:t>
            </a:r>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8</a:t>
            </a:fld>
            <a:endParaRPr lang="es-ES"/>
          </a:p>
        </p:txBody>
      </p:sp>
    </p:spTree>
    <p:extLst>
      <p:ext uri="{BB962C8B-B14F-4D97-AF65-F5344CB8AC3E}">
        <p14:creationId xmlns:p14="http://schemas.microsoft.com/office/powerpoint/2010/main" val="307532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10</a:t>
            </a:fld>
            <a:endParaRPr lang="es-ES"/>
          </a:p>
        </p:txBody>
      </p:sp>
    </p:spTree>
    <p:extLst>
      <p:ext uri="{BB962C8B-B14F-4D97-AF65-F5344CB8AC3E}">
        <p14:creationId xmlns:p14="http://schemas.microsoft.com/office/powerpoint/2010/main" val="2264696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ok</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37</a:t>
            </a:fld>
            <a:endParaRPr lang="es-ES"/>
          </a:p>
        </p:txBody>
      </p:sp>
    </p:spTree>
    <p:extLst>
      <p:ext uri="{BB962C8B-B14F-4D97-AF65-F5344CB8AC3E}">
        <p14:creationId xmlns:p14="http://schemas.microsoft.com/office/powerpoint/2010/main" val="300994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ok</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38</a:t>
            </a:fld>
            <a:endParaRPr lang="es-ES"/>
          </a:p>
        </p:txBody>
      </p:sp>
    </p:spTree>
    <p:extLst>
      <p:ext uri="{BB962C8B-B14F-4D97-AF65-F5344CB8AC3E}">
        <p14:creationId xmlns:p14="http://schemas.microsoft.com/office/powerpoint/2010/main" val="315871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ok</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39</a:t>
            </a:fld>
            <a:endParaRPr lang="es-ES"/>
          </a:p>
        </p:txBody>
      </p:sp>
    </p:spTree>
    <p:extLst>
      <p:ext uri="{BB962C8B-B14F-4D97-AF65-F5344CB8AC3E}">
        <p14:creationId xmlns:p14="http://schemas.microsoft.com/office/powerpoint/2010/main" val="177270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59"/>
          <p:cNvSpPr txBox="1">
            <a:spLocks noGrp="1"/>
          </p:cNvSpPr>
          <p:nvPr>
            <p:ph type="ctrTitle"/>
          </p:nvPr>
        </p:nvSpPr>
        <p:spPr>
          <a:xfrm>
            <a:off x="540068" y="2840569"/>
            <a:ext cx="6120765"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9"/>
          <p:cNvSpPr txBox="1">
            <a:spLocks noGrp="1"/>
          </p:cNvSpPr>
          <p:nvPr>
            <p:ph type="subTitle" idx="1"/>
          </p:nvPr>
        </p:nvSpPr>
        <p:spPr>
          <a:xfrm>
            <a:off x="1080135" y="5181600"/>
            <a:ext cx="5040630" cy="2336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9"/>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1"/>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360046" y="2046817"/>
            <a:ext cx="318164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2"/>
          <p:cNvSpPr txBox="1">
            <a:spLocks noGrp="1"/>
          </p:cNvSpPr>
          <p:nvPr>
            <p:ph type="body" idx="2"/>
          </p:nvPr>
        </p:nvSpPr>
        <p:spPr>
          <a:xfrm>
            <a:off x="360046" y="2899833"/>
            <a:ext cx="318164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2"/>
          <p:cNvSpPr txBox="1">
            <a:spLocks noGrp="1"/>
          </p:cNvSpPr>
          <p:nvPr>
            <p:ph type="body" idx="3"/>
          </p:nvPr>
        </p:nvSpPr>
        <p:spPr>
          <a:xfrm>
            <a:off x="3657958" y="2046817"/>
            <a:ext cx="318289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2"/>
          <p:cNvSpPr txBox="1">
            <a:spLocks noGrp="1"/>
          </p:cNvSpPr>
          <p:nvPr>
            <p:ph type="body" idx="4"/>
          </p:nvPr>
        </p:nvSpPr>
        <p:spPr>
          <a:xfrm>
            <a:off x="3657958" y="2899833"/>
            <a:ext cx="318289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2"/>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2"/>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1411426" y="817033"/>
            <a:ext cx="4320540" cy="5486400"/>
          </a:xfrm>
          <a:prstGeom prst="rect">
            <a:avLst/>
          </a:prstGeom>
          <a:noFill/>
          <a:ln>
            <a:noFill/>
          </a:ln>
        </p:spPr>
      </p:sp>
      <p:sp>
        <p:nvSpPr>
          <p:cNvPr id="68" name="Google Shape;68;p66"/>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chart" Target="../charts/chart2.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14.png"/><Relationship Id="rId12"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chart" Target="../charts/chart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3.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9.png"/><Relationship Id="rId10" Type="http://schemas.openxmlformats.org/officeDocument/2006/relationships/chart" Target="../charts/chart7.xml"/><Relationship Id="rId4" Type="http://schemas.openxmlformats.org/officeDocument/2006/relationships/image" Target="../media/image13.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13.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png"/><Relationship Id="rId9" Type="http://schemas.microsoft.com/office/2007/relationships/hdphoto" Target="../media/hdphoto4.wdp"/><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4.png"/><Relationship Id="rId3" Type="http://schemas.openxmlformats.org/officeDocument/2006/relationships/image" Target="../media/image57.png"/><Relationship Id="rId7" Type="http://schemas.openxmlformats.org/officeDocument/2006/relationships/image" Target="../media/image13.png"/><Relationship Id="rId12" Type="http://schemas.microsoft.com/office/2007/relationships/hdphoto" Target="../media/hdphoto7.wdp"/><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60.png"/><Relationship Id="rId5" Type="http://schemas.openxmlformats.org/officeDocument/2006/relationships/image" Target="../media/image58.png"/><Relationship Id="rId10" Type="http://schemas.microsoft.com/office/2007/relationships/hdphoto" Target="../media/hdphoto6.wdp"/><Relationship Id="rId4" Type="http://schemas.openxmlformats.org/officeDocument/2006/relationships/image" Target="../media/image4.png"/><Relationship Id="rId9" Type="http://schemas.openxmlformats.org/officeDocument/2006/relationships/image" Target="../media/image59.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png"/><Relationship Id="rId9" Type="http://schemas.openxmlformats.org/officeDocument/2006/relationships/image" Target="../media/image75.emf"/></Relationships>
</file>

<file path=ppt/slides/_rels/slide24.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3.png"/><Relationship Id="rId7" Type="http://schemas.openxmlformats.org/officeDocument/2006/relationships/image" Target="../media/image78.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3.png"/><Relationship Id="rId7" Type="http://schemas.openxmlformats.org/officeDocument/2006/relationships/image" Target="../media/image82.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4.png"/><Relationship Id="rId10" Type="http://schemas.openxmlformats.org/officeDocument/2006/relationships/image" Target="../media/image85.png"/><Relationship Id="rId4" Type="http://schemas.openxmlformats.org/officeDocument/2006/relationships/image" Target="../media/image4.pn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image" Target="../media/image36.png"/><Relationship Id="rId12" Type="http://schemas.microsoft.com/office/2007/relationships/hdphoto" Target="../media/hdphoto8.wdp"/><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89.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37.png"/><Relationship Id="rId1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33.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image" Target="../media/image94.png"/><Relationship Id="rId7" Type="http://schemas.openxmlformats.org/officeDocument/2006/relationships/chart" Target="../charts/chart13.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99.jpeg"/><Relationship Id="rId4" Type="http://schemas.openxmlformats.org/officeDocument/2006/relationships/image" Target="../media/image98.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xml"/><Relationship Id="rId5" Type="http://schemas.openxmlformats.org/officeDocument/2006/relationships/chart" Target="../charts/chart20.xml"/><Relationship Id="rId4" Type="http://schemas.openxmlformats.org/officeDocument/2006/relationships/chart" Target="../charts/chart19.xml"/></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png"/><Relationship Id="rId7" Type="http://schemas.openxmlformats.org/officeDocument/2006/relationships/chart" Target="../charts/chart21.xml"/><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4.png"/></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png"/><Relationship Id="rId3" Type="http://schemas.openxmlformats.org/officeDocument/2006/relationships/image" Target="../media/image36.png"/><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08.png"/><Relationship Id="rId5" Type="http://schemas.openxmlformats.org/officeDocument/2006/relationships/image" Target="../media/image37.png"/><Relationship Id="rId10" Type="http://schemas.openxmlformats.org/officeDocument/2006/relationships/image" Target="../media/image107.png"/><Relationship Id="rId4" Type="http://schemas.microsoft.com/office/2007/relationships/hdphoto" Target="../media/hdphoto2.wdp"/><Relationship Id="rId9" Type="http://schemas.openxmlformats.org/officeDocument/2006/relationships/image" Target="../media/image19.png"/><Relationship Id="rId14" Type="http://schemas.openxmlformats.org/officeDocument/2006/relationships/image" Target="../media/image111.pn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2.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3.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2.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4.pn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5.png"/><Relationship Id="rId7" Type="http://schemas.openxmlformats.org/officeDocument/2006/relationships/image" Target="../media/image33.png"/><Relationship Id="rId12"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18.png"/><Relationship Id="rId5" Type="http://schemas.openxmlformats.org/officeDocument/2006/relationships/image" Target="../media/image4.png"/><Relationship Id="rId10" Type="http://schemas.openxmlformats.org/officeDocument/2006/relationships/image" Target="../media/image117.png"/><Relationship Id="rId4" Type="http://schemas.openxmlformats.org/officeDocument/2006/relationships/image" Target="../media/image3.png"/><Relationship Id="rId9" Type="http://schemas.openxmlformats.org/officeDocument/2006/relationships/image" Target="../media/image11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5.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20.png"/><Relationship Id="rId4" Type="http://schemas.openxmlformats.org/officeDocument/2006/relationships/image" Target="../media/image3.png"/><Relationship Id="rId9" Type="http://schemas.openxmlformats.org/officeDocument/2006/relationships/image" Target="../media/image116.png"/></Relationships>
</file>

<file path=ppt/slides/_rels/slide4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1.png"/><Relationship Id="rId7" Type="http://schemas.openxmlformats.org/officeDocument/2006/relationships/image" Target="../media/image34.png"/><Relationship Id="rId12" Type="http://schemas.openxmlformats.org/officeDocument/2006/relationships/image" Target="../media/image12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24.png"/><Relationship Id="rId5" Type="http://schemas.openxmlformats.org/officeDocument/2006/relationships/image" Target="../media/image4.png"/><Relationship Id="rId10" Type="http://schemas.openxmlformats.org/officeDocument/2006/relationships/image" Target="../media/image123.png"/><Relationship Id="rId4" Type="http://schemas.openxmlformats.org/officeDocument/2006/relationships/image" Target="../media/image3.png"/><Relationship Id="rId9"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3.png"/><Relationship Id="rId7"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diagramQuickStyle" Target="../diagrams/quickStyle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diagramLayout" Target="../diagrams/layout3.xml"/><Relationship Id="rId5" Type="http://schemas.openxmlformats.org/officeDocument/2006/relationships/image" Target="../media/image34.png"/><Relationship Id="rId15" Type="http://schemas.openxmlformats.org/officeDocument/2006/relationships/image" Target="../media/image132.png"/><Relationship Id="rId10" Type="http://schemas.openxmlformats.org/officeDocument/2006/relationships/diagramData" Target="../diagrams/data3.xml"/><Relationship Id="rId4" Type="http://schemas.openxmlformats.org/officeDocument/2006/relationships/image" Target="../media/image129.png"/><Relationship Id="rId9" Type="http://schemas.openxmlformats.org/officeDocument/2006/relationships/image" Target="../media/image131.png"/><Relationship Id="rId14" Type="http://schemas.microsoft.com/office/2007/relationships/diagramDrawing" Target="../diagrams/drawing3.xml"/></Relationships>
</file>

<file path=ppt/slides/_rels/slide44.xml.rels><?xml version="1.0" encoding="UTF-8" standalone="yes"?>
<Relationships xmlns="http://schemas.openxmlformats.org/package/2006/relationships"><Relationship Id="rId8" Type="http://schemas.openxmlformats.org/officeDocument/2006/relationships/image" Target="../media/image131.png"/><Relationship Id="rId13"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image" Target="../media/image130.png"/><Relationship Id="rId12" Type="http://schemas.openxmlformats.org/officeDocument/2006/relationships/diagramColors" Target="../diagrams/colors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diagramQuickStyle" Target="../diagrams/quickStyle4.xml"/><Relationship Id="rId5" Type="http://schemas.openxmlformats.org/officeDocument/2006/relationships/image" Target="../media/image35.png"/><Relationship Id="rId15" Type="http://schemas.openxmlformats.org/officeDocument/2006/relationships/image" Target="../media/image134.png"/><Relationship Id="rId10" Type="http://schemas.openxmlformats.org/officeDocument/2006/relationships/diagramLayout" Target="../diagrams/layout4.xml"/><Relationship Id="rId4" Type="http://schemas.openxmlformats.org/officeDocument/2006/relationships/image" Target="../media/image34.png"/><Relationship Id="rId9" Type="http://schemas.openxmlformats.org/officeDocument/2006/relationships/diagramData" Target="../diagrams/data4.xml"/><Relationship Id="rId14" Type="http://schemas.openxmlformats.org/officeDocument/2006/relationships/image" Target="../media/image13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4.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chart" Target="../charts/chart24.xml"/><Relationship Id="rId2"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38.png"/></Relationships>
</file>

<file path=ppt/slides/_rels/slide4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33.png"/><Relationship Id="rId7"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10" Type="http://schemas.openxmlformats.org/officeDocument/2006/relationships/chart" Target="../charts/chart25.xml"/><Relationship Id="rId4" Type="http://schemas.openxmlformats.org/officeDocument/2006/relationships/image" Target="../media/image34.png"/><Relationship Id="rId9" Type="http://schemas.microsoft.com/office/2007/relationships/hdphoto" Target="../media/hdphoto9.wdp"/></Relationships>
</file>

<file path=ppt/slides/_rels/slide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1.emf"/><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2.emf"/><Relationship Id="rId4" Type="http://schemas.openxmlformats.org/officeDocument/2006/relationships/image" Target="../media/image1.jpg"/></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3.emf"/><Relationship Id="rId4" Type="http://schemas.openxmlformats.org/officeDocument/2006/relationships/image" Target="../media/image1.jpg"/></Relationships>
</file>

<file path=ppt/slides/_rels/slide5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45.jp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4.png"/><Relationship Id="rId5" Type="http://schemas.openxmlformats.org/officeDocument/2006/relationships/diagramLayout" Target="../diagrams/layout2.xml"/><Relationship Id="rId10" Type="http://schemas.openxmlformats.org/officeDocument/2006/relationships/image" Target="../media/image13.png"/><Relationship Id="rId4" Type="http://schemas.openxmlformats.org/officeDocument/2006/relationships/diagramData" Target="../diagrams/data2.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216074" y="2617734"/>
            <a:ext cx="6840760" cy="58169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El </a:t>
            </a:r>
            <a:r>
              <a:rPr lang="es-ES" sz="1200" b="1" dirty="0">
                <a:solidFill>
                  <a:schemeClr val="dk1"/>
                </a:solidFill>
                <a:latin typeface="Arial Narrow"/>
                <a:ea typeface="Arial Narrow"/>
                <a:cs typeface="Arial Narrow"/>
                <a:sym typeface="Arial Narrow"/>
              </a:rPr>
              <a:t>Boletín de Período Epidemiológico </a:t>
            </a:r>
            <a:r>
              <a:rPr lang="es-ES" sz="1200" dirty="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Subsecretaría de Salud Pública</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Programa Vigilancia Epidemiológica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Líder de Programa: </a:t>
            </a:r>
            <a:r>
              <a:rPr lang="es-ES" sz="1200" dirty="0">
                <a:solidFill>
                  <a:schemeClr val="dk1"/>
                </a:solidFill>
                <a:latin typeface="Arial Narrow"/>
                <a:ea typeface="Arial Narrow"/>
                <a:cs typeface="Arial Narrow"/>
                <a:sym typeface="Arial Narrow"/>
              </a:rPr>
              <a:t>Rita Elena Almanza Payares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Epidemiólogos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Carlos Julio Montes Zuluaga</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Isabel Cristina Vallejo Zapata</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José </a:t>
            </a:r>
            <a:r>
              <a:rPr lang="es-ES" sz="1200" dirty="0" err="1">
                <a:solidFill>
                  <a:schemeClr val="dk1"/>
                </a:solidFill>
                <a:latin typeface="Arial Narrow"/>
                <a:ea typeface="Arial Narrow"/>
                <a:cs typeface="Arial Narrow"/>
                <a:sym typeface="Arial Narrow"/>
              </a:rPr>
              <a:t>José</a:t>
            </a:r>
            <a:r>
              <a:rPr lang="es-ES" sz="1200" dirty="0">
                <a:solidFill>
                  <a:schemeClr val="dk1"/>
                </a:solidFill>
                <a:latin typeface="Arial Narrow"/>
                <a:ea typeface="Arial Narrow"/>
                <a:cs typeface="Arial Narrow"/>
                <a:sym typeface="Arial Narrow"/>
              </a:rPr>
              <a:t> Arteaga García </a:t>
            </a:r>
            <a:endParaRPr dirty="0"/>
          </a:p>
          <a:p>
            <a:pPr marL="0" lvl="0" indent="0" algn="l" rtl="0">
              <a:spcBef>
                <a:spcPts val="0"/>
              </a:spcBef>
              <a:spcAft>
                <a:spcPts val="0"/>
              </a:spcAft>
              <a:buClr>
                <a:schemeClr val="dk1"/>
              </a:buClr>
              <a:buFont typeface="Arial"/>
              <a:buNone/>
            </a:pPr>
            <a:r>
              <a:rPr lang="es-ES" sz="1200" dirty="0">
                <a:solidFill>
                  <a:schemeClr val="dk1"/>
                </a:solidFill>
                <a:latin typeface="Arial Narrow"/>
                <a:ea typeface="Arial Narrow"/>
                <a:cs typeface="Arial Narrow"/>
                <a:sym typeface="Arial Narrow"/>
              </a:rPr>
              <a:t>Maritza Rodríguez</a:t>
            </a:r>
            <a:endParaRPr dirty="0">
              <a:solidFill>
                <a:schemeClr val="dk1"/>
              </a:solidFill>
            </a:endParaRPr>
          </a:p>
          <a:p>
            <a:pPr marL="0" lvl="0" indent="0" algn="l" rtl="0">
              <a:spcBef>
                <a:spcPts val="0"/>
              </a:spcBef>
              <a:spcAft>
                <a:spcPts val="0"/>
              </a:spcAft>
              <a:buNone/>
            </a:pPr>
            <a:r>
              <a:rPr lang="es-ES" sz="1200" dirty="0">
                <a:solidFill>
                  <a:schemeClr val="dk1"/>
                </a:solidFill>
                <a:latin typeface="Arial Narrow"/>
                <a:ea typeface="Arial Narrow"/>
                <a:cs typeface="Arial Narrow"/>
                <a:sym typeface="Arial Narrow"/>
              </a:rPr>
              <a:t>Sebastián Villada</a:t>
            </a:r>
            <a:endParaRPr sz="1200" dirty="0">
              <a:solidFill>
                <a:schemeClr val="dk1"/>
              </a:solidFill>
              <a:latin typeface="Arial Narrow"/>
              <a:ea typeface="Arial Narrow"/>
              <a:cs typeface="Arial Narrow"/>
              <a:sym typeface="Arial Narrow"/>
            </a:endParaRPr>
          </a:p>
          <a:p>
            <a:pPr marL="0" lvl="0" indent="0" algn="l" rtl="0">
              <a:spcBef>
                <a:spcPts val="0"/>
              </a:spcBef>
              <a:spcAft>
                <a:spcPts val="0"/>
              </a:spcAft>
              <a:buNone/>
            </a:pPr>
            <a:r>
              <a:rPr lang="es-ES" sz="1200" dirty="0">
                <a:solidFill>
                  <a:schemeClr val="dk1"/>
                </a:solidFill>
                <a:latin typeface="Arial Narrow"/>
                <a:ea typeface="Arial Narrow"/>
                <a:cs typeface="Arial Narrow"/>
                <a:sym typeface="Arial Narrow"/>
              </a:rPr>
              <a:t>John Jairo González Duque</a:t>
            </a:r>
            <a:endParaRPr sz="1300" b="1" dirty="0">
              <a:solidFill>
                <a:srgbClr val="1F1F1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Font typeface="Arial"/>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0" name="Google Shape;90;p1"/>
          <p:cNvSpPr/>
          <p:nvPr/>
        </p:nvSpPr>
        <p:spPr>
          <a:xfrm>
            <a:off x="2736354" y="6423387"/>
            <a:ext cx="4392600" cy="14157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Profesionales Vigilancia Epidemiológica  y Sistemas de Información</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err="1">
                <a:solidFill>
                  <a:schemeClr val="dk1"/>
                </a:solidFill>
                <a:latin typeface="Arial Narrow"/>
                <a:ea typeface="Arial Narrow"/>
                <a:cs typeface="Arial Narrow"/>
                <a:sym typeface="Arial Narrow"/>
              </a:rPr>
              <a:t>Adiela</a:t>
            </a:r>
            <a:r>
              <a:rPr lang="es-ES" sz="1200" dirty="0">
                <a:solidFill>
                  <a:schemeClr val="dk1"/>
                </a:solidFill>
                <a:latin typeface="Arial Narrow"/>
                <a:ea typeface="Arial Narrow"/>
                <a:cs typeface="Arial Narrow"/>
                <a:sym typeface="Arial Narrow"/>
              </a:rPr>
              <a:t> María Yepes </a:t>
            </a:r>
            <a:r>
              <a:rPr lang="es-ES" sz="1200" dirty="0" err="1">
                <a:solidFill>
                  <a:schemeClr val="dk1"/>
                </a:solidFill>
                <a:latin typeface="Arial Narrow"/>
                <a:ea typeface="Arial Narrow"/>
                <a:cs typeface="Arial Narrow"/>
                <a:sym typeface="Arial Narrow"/>
              </a:rPr>
              <a:t>Pemberthy</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Wilson Restrepo Manrique</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Catalina María Vargas Guzmán </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Mónica María Quiñones Montes</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1" name="Google Shape;91;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a:t>
            </a:r>
            <a:endParaRPr sz="1050" b="1">
              <a:solidFill>
                <a:schemeClr val="dk1"/>
              </a:solidFill>
              <a:latin typeface="Arial Narrow"/>
              <a:ea typeface="Arial Narrow"/>
              <a:cs typeface="Arial Narrow"/>
              <a:sym typeface="Arial Narrow"/>
            </a:endParaRPr>
          </a:p>
        </p:txBody>
      </p:sp>
      <p:sp>
        <p:nvSpPr>
          <p:cNvPr id="92" name="Google Shape;92;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Presentación</a:t>
            </a:r>
            <a:endParaRPr sz="2000" b="1">
              <a:latin typeface="Arial Narrow"/>
              <a:ea typeface="Arial Narrow"/>
              <a:cs typeface="Arial Narrow"/>
              <a:sym typeface="Arial Narrow"/>
            </a:endParaRPr>
          </a:p>
        </p:txBody>
      </p:sp>
      <p:grpSp>
        <p:nvGrpSpPr>
          <p:cNvPr id="93" name="Google Shape;93;p1"/>
          <p:cNvGrpSpPr/>
          <p:nvPr/>
        </p:nvGrpSpPr>
        <p:grpSpPr>
          <a:xfrm>
            <a:off x="0" y="14519"/>
            <a:ext cx="4536554" cy="2121549"/>
            <a:chOff x="0" y="14519"/>
            <a:chExt cx="4536554" cy="2121549"/>
          </a:xfrm>
        </p:grpSpPr>
        <p:sp>
          <p:nvSpPr>
            <p:cNvPr id="94" name="Google Shape;94;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05 de 2023 - Reporte Semanas 01 a </a:t>
              </a:r>
              <a:r>
                <a:rPr lang="es-ES" sz="800" b="1" dirty="0">
                  <a:latin typeface="Arial Narrow"/>
                  <a:ea typeface="Arial Narrow"/>
                  <a:cs typeface="Arial Narrow"/>
                  <a:sym typeface="Arial Narrow"/>
                </a:rPr>
                <a:t>20</a:t>
              </a:r>
              <a:r>
                <a:rPr lang="es-ES" sz="800" b="1" dirty="0">
                  <a:solidFill>
                    <a:srgbClr val="000000"/>
                  </a:solidFill>
                  <a:latin typeface="Arial Narrow"/>
                  <a:ea typeface="Arial Narrow"/>
                  <a:cs typeface="Arial Narrow"/>
                  <a:sym typeface="Arial Narrow"/>
                </a:rPr>
                <a:t> (Hasta </a:t>
              </a:r>
              <a:r>
                <a:rPr lang="es-ES" sz="800" b="1" dirty="0">
                  <a:latin typeface="Arial Narrow"/>
                  <a:ea typeface="Arial Narrow"/>
                  <a:cs typeface="Arial Narrow"/>
                  <a:sym typeface="Arial Narrow"/>
                </a:rPr>
                <a:t>Mayo</a:t>
              </a:r>
              <a:r>
                <a:rPr lang="es-ES" sz="800" b="1" dirty="0">
                  <a:solidFill>
                    <a:srgbClr val="000000"/>
                  </a:solidFill>
                  <a:latin typeface="Arial Narrow"/>
                  <a:ea typeface="Arial Narrow"/>
                  <a:cs typeface="Arial Narrow"/>
                  <a:sym typeface="Arial Narrow"/>
                </a:rPr>
                <a:t> 20 de 2023) </a:t>
              </a:r>
              <a:r>
                <a:rPr lang="es-ES" sz="9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5" name="Google Shape;95;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6" name="Google Shape;96;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97" name="Google Shape;97;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226" y="3128211"/>
            <a:ext cx="1735416" cy="223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815" y="516134"/>
            <a:ext cx="1735827" cy="237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2"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CuadroTexto"/>
          <p:cNvSpPr txBox="1"/>
          <p:nvPr/>
        </p:nvSpPr>
        <p:spPr>
          <a:xfrm>
            <a:off x="6552777" y="0"/>
            <a:ext cx="648121" cy="253916"/>
          </a:xfrm>
          <a:prstGeom prst="rect">
            <a:avLst/>
          </a:prstGeom>
          <a:noFill/>
        </p:spPr>
        <p:txBody>
          <a:bodyPr wrap="square" rtlCol="0">
            <a:spAutoFit/>
          </a:bodyPr>
          <a:lstStyle/>
          <a:p>
            <a:r>
              <a:rPr lang="es-ES" sz="1050" b="1" dirty="0">
                <a:latin typeface="Arial Narrow" panose="020B0606020202030204" pitchFamily="34" charset="0"/>
              </a:rPr>
              <a:t>Pág.. 10 </a:t>
            </a:r>
          </a:p>
        </p:txBody>
      </p:sp>
      <p:grpSp>
        <p:nvGrpSpPr>
          <p:cNvPr id="12" name="11 Grupo"/>
          <p:cNvGrpSpPr/>
          <p:nvPr/>
        </p:nvGrpSpPr>
        <p:grpSpPr>
          <a:xfrm>
            <a:off x="126430" y="59386"/>
            <a:ext cx="4338116" cy="276999"/>
            <a:chOff x="2448322" y="74775"/>
            <a:chExt cx="4338116" cy="276999"/>
          </a:xfrm>
        </p:grpSpPr>
        <p:sp>
          <p:nvSpPr>
            <p:cNvPr id="13" name="1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4" name="13 Conector recto"/>
            <p:cNvCxnSpPr>
              <a:stCxn id="1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3302538" y="74775"/>
              <a:ext cx="3483900" cy="276999"/>
            </a:xfrm>
            <a:prstGeom prst="rect">
              <a:avLst/>
            </a:prstGeom>
            <a:noFill/>
          </p:spPr>
          <p:txBody>
            <a:bodyPr wrap="square" rtlCol="0">
              <a:spAutoFit/>
            </a:bodyPr>
            <a:lstStyle/>
            <a:p>
              <a:r>
                <a:rPr lang="es-ES" sz="1200" b="1" dirty="0">
                  <a:latin typeface="Arial Narrow" panose="020B0606020202030204" pitchFamily="34" charset="0"/>
                </a:rPr>
                <a:t>Otros eventos inmunoprevenibles de baja frecuencia</a:t>
              </a:r>
            </a:p>
          </p:txBody>
        </p:sp>
      </p:gr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4" y="504056"/>
            <a:ext cx="1971345" cy="251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50" y="1043608"/>
            <a:ext cx="2095750"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5 - 2023</a:t>
            </a:r>
          </a:p>
        </p:txBody>
      </p:sp>
      <p:sp>
        <p:nvSpPr>
          <p:cNvPr id="18" name="36 Título"/>
          <p:cNvSpPr txBox="1">
            <a:spLocks/>
          </p:cNvSpPr>
          <p:nvPr/>
        </p:nvSpPr>
        <p:spPr>
          <a:xfrm>
            <a:off x="72058" y="772124"/>
            <a:ext cx="1905130"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Parálisis Flácida</a:t>
            </a:r>
          </a:p>
        </p:txBody>
      </p:sp>
      <p:sp>
        <p:nvSpPr>
          <p:cNvPr id="20" name="19 Rectángulo"/>
          <p:cNvSpPr/>
          <p:nvPr/>
        </p:nvSpPr>
        <p:spPr>
          <a:xfrm>
            <a:off x="-37977" y="2910722"/>
            <a:ext cx="7257607" cy="21089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36 Título"/>
          <p:cNvSpPr txBox="1">
            <a:spLocks/>
          </p:cNvSpPr>
          <p:nvPr/>
        </p:nvSpPr>
        <p:spPr>
          <a:xfrm>
            <a:off x="3479568" y="558210"/>
            <a:ext cx="1951371"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Síndrome de rubeola congénita</a:t>
            </a: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0" y="3128211"/>
            <a:ext cx="1978581" cy="23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26344" y="5364088"/>
            <a:ext cx="7227244" cy="19461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25 CuadroTexto"/>
          <p:cNvSpPr txBox="1"/>
          <p:nvPr/>
        </p:nvSpPr>
        <p:spPr>
          <a:xfrm>
            <a:off x="-77910" y="3750238"/>
            <a:ext cx="1902957"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5 - 2023</a:t>
            </a:r>
          </a:p>
        </p:txBody>
      </p:sp>
      <p:sp>
        <p:nvSpPr>
          <p:cNvPr id="27" name="36 Título"/>
          <p:cNvSpPr txBox="1">
            <a:spLocks/>
          </p:cNvSpPr>
          <p:nvPr/>
        </p:nvSpPr>
        <p:spPr>
          <a:xfrm>
            <a:off x="-77910" y="3306281"/>
            <a:ext cx="202217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Tétanos accidental</a:t>
            </a:r>
          </a:p>
        </p:txBody>
      </p:sp>
      <p:sp>
        <p:nvSpPr>
          <p:cNvPr id="24" name="23 CuadroTexto"/>
          <p:cNvSpPr txBox="1"/>
          <p:nvPr/>
        </p:nvSpPr>
        <p:spPr>
          <a:xfrm>
            <a:off x="1886974" y="523655"/>
            <a:ext cx="1668137"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20 se han notificado dos casos probables con residencia en Medellín para este evento. A la espera del resultado de las pruebas.</a:t>
            </a:r>
          </a:p>
        </p:txBody>
      </p:sp>
      <p:sp>
        <p:nvSpPr>
          <p:cNvPr id="32" name="31 CuadroTexto"/>
          <p:cNvSpPr txBox="1"/>
          <p:nvPr/>
        </p:nvSpPr>
        <p:spPr>
          <a:xfrm>
            <a:off x="3464655" y="3614115"/>
            <a:ext cx="1951371"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5-2023</a:t>
            </a:r>
          </a:p>
        </p:txBody>
      </p:sp>
      <p:sp>
        <p:nvSpPr>
          <p:cNvPr id="33" name="36 Título"/>
          <p:cNvSpPr txBox="1">
            <a:spLocks/>
          </p:cNvSpPr>
          <p:nvPr/>
        </p:nvSpPr>
        <p:spPr>
          <a:xfrm>
            <a:off x="3240338" y="3189766"/>
            <a:ext cx="242339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EAPV</a:t>
            </a:r>
          </a:p>
        </p:txBody>
      </p:sp>
      <p:sp>
        <p:nvSpPr>
          <p:cNvPr id="34" name="33 CuadroTexto"/>
          <p:cNvSpPr txBox="1"/>
          <p:nvPr/>
        </p:nvSpPr>
        <p:spPr>
          <a:xfrm>
            <a:off x="5399020" y="504056"/>
            <a:ext cx="1747318" cy="2354491"/>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20 se han notificado doce (21) casos  sospechosos de síndrome de rubeola congénita en residentes de la Ciudad, para una proporción de notificación de 17,5 casos por 10,000 nacidos vivos y  cumpliendo con la meta de notificación proporcional para este evento que debería ser mayor a un caso por 10,000 nacidos vivos. 19 de los casos han sido descartados.</a:t>
            </a:r>
          </a:p>
        </p:txBody>
      </p:sp>
      <p:sp>
        <p:nvSpPr>
          <p:cNvPr id="35" name="34 CuadroTexto"/>
          <p:cNvSpPr txBox="1"/>
          <p:nvPr/>
        </p:nvSpPr>
        <p:spPr>
          <a:xfrm>
            <a:off x="1937501" y="3475558"/>
            <a:ext cx="1623594"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20 no se han notificado  casos ni probables, ni confirmados por clínica para este evento en residentes en Medellín. </a:t>
            </a:r>
          </a:p>
          <a:p>
            <a:pPr algn="just"/>
            <a:endParaRPr lang="es-CO" sz="1100" dirty="0">
              <a:latin typeface="Arial Narrow" panose="020B0606020202030204" pitchFamily="34" charset="0"/>
            </a:endParaRPr>
          </a:p>
        </p:txBody>
      </p:sp>
      <p:sp>
        <p:nvSpPr>
          <p:cNvPr id="36" name="35 CuadroTexto"/>
          <p:cNvSpPr txBox="1"/>
          <p:nvPr/>
        </p:nvSpPr>
        <p:spPr>
          <a:xfrm>
            <a:off x="5430939" y="3446785"/>
            <a:ext cx="1604307" cy="1061829"/>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20 se han notificado 7 casos de EAPV en residentes de la ciudad, 2 descartados y 5 pendientes por clasificación.</a:t>
            </a: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96" y="5558706"/>
            <a:ext cx="1965732"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CuadroTexto"/>
          <p:cNvSpPr txBox="1"/>
          <p:nvPr/>
        </p:nvSpPr>
        <p:spPr>
          <a:xfrm>
            <a:off x="32148" y="5985910"/>
            <a:ext cx="1882405" cy="253916"/>
          </a:xfrm>
          <a:prstGeom prst="rect">
            <a:avLst/>
          </a:prstGeom>
          <a:noFill/>
        </p:spPr>
        <p:txBody>
          <a:bodyPr wrap="square" rtlCol="0">
            <a:spAutoFit/>
          </a:bodyPr>
          <a:lstStyle/>
          <a:p>
            <a:r>
              <a:rPr lang="es-ES" sz="1050" b="1" dirty="0">
                <a:latin typeface="Arial Narrow" panose="020B0606020202030204" pitchFamily="34" charset="0"/>
              </a:rPr>
              <a:t>Periodo epidemiológico 5- 2023</a:t>
            </a:r>
          </a:p>
        </p:txBody>
      </p:sp>
      <p:sp>
        <p:nvSpPr>
          <p:cNvPr id="39" name="36 Título"/>
          <p:cNvSpPr txBox="1">
            <a:spLocks/>
          </p:cNvSpPr>
          <p:nvPr/>
        </p:nvSpPr>
        <p:spPr>
          <a:xfrm>
            <a:off x="-174906" y="5623229"/>
            <a:ext cx="225399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Difteria</a:t>
            </a:r>
          </a:p>
        </p:txBody>
      </p:sp>
      <p:sp>
        <p:nvSpPr>
          <p:cNvPr id="40" name="39 Rectángulo"/>
          <p:cNvSpPr/>
          <p:nvPr/>
        </p:nvSpPr>
        <p:spPr>
          <a:xfrm>
            <a:off x="-13172" y="7859249"/>
            <a:ext cx="5341814"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41 CuadroTexto"/>
          <p:cNvSpPr txBox="1"/>
          <p:nvPr/>
        </p:nvSpPr>
        <p:spPr>
          <a:xfrm>
            <a:off x="1954958" y="6079909"/>
            <a:ext cx="1645490"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20 no se han notificado casos ni probables ni confirmados por clínica para este evento en residentes en Medellín. </a:t>
            </a:r>
          </a:p>
          <a:p>
            <a:pPr algn="just"/>
            <a:endParaRPr lang="es-CO" sz="1100" dirty="0">
              <a:latin typeface="Arial Narrow" panose="020B0606020202030204" pitchFamily="34" charset="0"/>
            </a:endParaRPr>
          </a:p>
        </p:txBody>
      </p:sp>
      <p:pic>
        <p:nvPicPr>
          <p:cNvPr id="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3563" y="5558706"/>
            <a:ext cx="1715080"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43 CuadroTexto"/>
          <p:cNvSpPr txBox="1"/>
          <p:nvPr/>
        </p:nvSpPr>
        <p:spPr>
          <a:xfrm>
            <a:off x="3544599" y="6170339"/>
            <a:ext cx="1886340" cy="253916"/>
          </a:xfrm>
          <a:prstGeom prst="rect">
            <a:avLst/>
          </a:prstGeom>
          <a:noFill/>
        </p:spPr>
        <p:txBody>
          <a:bodyPr wrap="square" rtlCol="0">
            <a:spAutoFit/>
          </a:bodyPr>
          <a:lstStyle/>
          <a:p>
            <a:r>
              <a:rPr lang="es-ES" sz="1050" b="1" dirty="0">
                <a:latin typeface="Arial Narrow" panose="020B0606020202030204" pitchFamily="34" charset="0"/>
              </a:rPr>
              <a:t>Periodo epidemiológico 5 - 2023</a:t>
            </a:r>
          </a:p>
        </p:txBody>
      </p:sp>
      <p:sp>
        <p:nvSpPr>
          <p:cNvPr id="45" name="36 Título"/>
          <p:cNvSpPr txBox="1">
            <a:spLocks/>
          </p:cNvSpPr>
          <p:nvPr/>
        </p:nvSpPr>
        <p:spPr>
          <a:xfrm>
            <a:off x="3546187" y="5581240"/>
            <a:ext cx="1782455"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Sarampión y Rubeola</a:t>
            </a:r>
          </a:p>
        </p:txBody>
      </p:sp>
      <p:sp>
        <p:nvSpPr>
          <p:cNvPr id="46" name="45 CuadroTexto"/>
          <p:cNvSpPr txBox="1"/>
          <p:nvPr/>
        </p:nvSpPr>
        <p:spPr>
          <a:xfrm>
            <a:off x="5315718" y="5725799"/>
            <a:ext cx="1807048" cy="2462213"/>
          </a:xfrm>
          <a:prstGeom prst="rect">
            <a:avLst/>
          </a:prstGeom>
          <a:noFill/>
        </p:spPr>
        <p:txBody>
          <a:bodyPr wrap="square" rtlCol="0">
            <a:spAutoFit/>
          </a:bodyPr>
          <a:lstStyle/>
          <a:p>
            <a:pPr algn="just"/>
            <a:r>
              <a:rPr lang="es-ES" sz="1100" dirty="0">
                <a:latin typeface="Arial Narrow" panose="020B0606020202030204" pitchFamily="34" charset="0"/>
              </a:rPr>
              <a:t>Hasta la semana epidemiológica 20 se han notificado en residentes de la Ciudad 9 casos sospechosos de Rubeola  y 54 casos sospechosos de Sarampión, para una proporción de notificación de 2,37 casos por cada 100.000 habitantes, indicando esto que se cumple con la meta de notificación de Sarampión / Rubeola  proporcional en este periodo y que para el país que debe ser</a:t>
            </a:r>
          </a:p>
        </p:txBody>
      </p:sp>
      <p:sp>
        <p:nvSpPr>
          <p:cNvPr id="2" name="1 Rectángulo"/>
          <p:cNvSpPr/>
          <p:nvPr/>
        </p:nvSpPr>
        <p:spPr>
          <a:xfrm>
            <a:off x="32148" y="8188012"/>
            <a:ext cx="7092912" cy="600164"/>
          </a:xfrm>
          <a:prstGeom prst="rect">
            <a:avLst/>
          </a:prstGeom>
          <a:noFill/>
        </p:spPr>
        <p:txBody>
          <a:bodyPr wrap="square" rtlCol="0">
            <a:spAutoFit/>
          </a:bodyPr>
          <a:lstStyle/>
          <a:p>
            <a:pPr algn="just"/>
            <a:r>
              <a:rPr lang="es-ES" sz="1100" dirty="0">
                <a:latin typeface="Arial Narrow" panose="020B0606020202030204" pitchFamily="34" charset="0"/>
              </a:rPr>
              <a:t>mayor a 2 casos por cada 100.000 habitantes durante un año (0,16 por período).  Adicionalmente,  55 de los casos fueron descartados después de haber realizado lo establecido por laboratorio e investigación de campo. No se han confirmado casos de Sarampión ni de Rubeola. Sin embargo, se debe estar alerta por la situación epidemiológica de estas enfermedades en el país y en todo el mundo.</a:t>
            </a:r>
          </a:p>
        </p:txBody>
      </p:sp>
      <p:sp>
        <p:nvSpPr>
          <p:cNvPr id="41" name="16 CuadroTexto"/>
          <p:cNvSpPr txBox="1"/>
          <p:nvPr/>
        </p:nvSpPr>
        <p:spPr>
          <a:xfrm>
            <a:off x="3404160" y="1071294"/>
            <a:ext cx="2095750" cy="3693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a:t>
            </a:r>
          </a:p>
          <a:p>
            <a:pPr algn="ctr"/>
            <a:r>
              <a:rPr lang="es-ES" sz="900" b="1" dirty="0">
                <a:latin typeface="Arial Narrow" panose="020B0606020202030204" pitchFamily="34" charset="0"/>
              </a:rPr>
              <a:t>5- 2023</a:t>
            </a:r>
          </a:p>
        </p:txBody>
      </p:sp>
    </p:spTree>
    <p:extLst>
      <p:ext uri="{BB962C8B-B14F-4D97-AF65-F5344CB8AC3E}">
        <p14:creationId xmlns:p14="http://schemas.microsoft.com/office/powerpoint/2010/main" val="367731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4078" y="-1"/>
            <a:ext cx="2148327"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2" y="755576"/>
            <a:ext cx="2208884" cy="276999"/>
          </a:xfrm>
          <a:prstGeom prst="rect">
            <a:avLst/>
          </a:prstGeom>
          <a:noFill/>
        </p:spPr>
        <p:txBody>
          <a:bodyPr wrap="square" rtlCol="0">
            <a:spAutoFit/>
          </a:bodyPr>
          <a:lstStyle/>
          <a:p>
            <a:r>
              <a:rPr lang="es-ES" sz="1200" b="1" dirty="0">
                <a:latin typeface="Arial Narrow" panose="020B0606020202030204" pitchFamily="34" charset="0"/>
              </a:rPr>
              <a:t>Periodo epidemiológico V - 2023</a:t>
            </a:r>
          </a:p>
        </p:txBody>
      </p:sp>
      <p:sp>
        <p:nvSpPr>
          <p:cNvPr id="6" name="5 Rectángulo"/>
          <p:cNvSpPr/>
          <p:nvPr/>
        </p:nvSpPr>
        <p:spPr>
          <a:xfrm>
            <a:off x="2274078" y="21677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V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196</a:t>
              </a:r>
            </a:p>
          </p:txBody>
        </p:sp>
      </p:grpSp>
      <p:sp>
        <p:nvSpPr>
          <p:cNvPr id="9" name="8 CuadroTexto"/>
          <p:cNvSpPr txBox="1"/>
          <p:nvPr/>
        </p:nvSpPr>
        <p:spPr>
          <a:xfrm>
            <a:off x="317056" y="4739632"/>
            <a:ext cx="1944216"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de 72,93%, 82 casos más respecto al mismo periodo del año anterior</a:t>
            </a:r>
          </a:p>
        </p:txBody>
      </p:sp>
      <p:sp>
        <p:nvSpPr>
          <p:cNvPr id="10" name="9 Flecha arriba"/>
          <p:cNvSpPr/>
          <p:nvPr/>
        </p:nvSpPr>
        <p:spPr>
          <a:xfrm rot="10800000" flipH="1" flipV="1">
            <a:off x="43792" y="480075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54887" y="4932040"/>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Comportamiento </a:t>
            </a:r>
            <a:r>
              <a:rPr lang="es-CO" sz="1100" dirty="0">
                <a:latin typeface="Arial Narrow" panose="020B0606020202030204" pitchFamily="34" charset="0"/>
              </a:rPr>
              <a:t>de la Hepatitis A</a:t>
            </a:r>
            <a:r>
              <a:rPr lang="es-ES" sz="1100" dirty="0">
                <a:latin typeface="Arial Narrow" panose="020B0606020202030204" pitchFamily="34" charset="0"/>
              </a:rPr>
              <a:t>. Medellín, a Periodo epidemiológico V acumulado de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11 </a:t>
            </a:r>
          </a:p>
        </p:txBody>
      </p:sp>
      <p:sp>
        <p:nvSpPr>
          <p:cNvPr id="37" name="36 Título"/>
          <p:cNvSpPr>
            <a:spLocks noGrp="1"/>
          </p:cNvSpPr>
          <p:nvPr>
            <p:ph type="ctrTitle"/>
          </p:nvPr>
        </p:nvSpPr>
        <p:spPr>
          <a:xfrm>
            <a:off x="-29713" y="21676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A</a:t>
            </a:r>
          </a:p>
        </p:txBody>
      </p:sp>
      <p:grpSp>
        <p:nvGrpSpPr>
          <p:cNvPr id="73" name="72 Grupo"/>
          <p:cNvGrpSpPr/>
          <p:nvPr/>
        </p:nvGrpSpPr>
        <p:grpSpPr>
          <a:xfrm>
            <a:off x="5114767" y="5635532"/>
            <a:ext cx="3526243" cy="276999"/>
            <a:chOff x="2448322" y="74775"/>
            <a:chExt cx="3526243"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pic>
        <p:nvPicPr>
          <p:cNvPr id="3074" name="Picture 2"/>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0000" t="4287" r="8708" b="50000"/>
          <a:stretch/>
        </p:blipFill>
        <p:spPr bwMode="auto">
          <a:xfrm>
            <a:off x="299945" y="1032575"/>
            <a:ext cx="1448718" cy="160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Rectángulo"/>
          <p:cNvSpPr/>
          <p:nvPr/>
        </p:nvSpPr>
        <p:spPr>
          <a:xfrm>
            <a:off x="87842" y="8722678"/>
            <a:ext cx="6896984"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Mapa temático de proporción de hepatitis A. Medellín, a Periodo epidemiológico V  acumulado  de  2023. </a:t>
            </a:r>
          </a:p>
        </p:txBody>
      </p:sp>
      <p:sp>
        <p:nvSpPr>
          <p:cNvPr id="39" name="38 CuadroTexto"/>
          <p:cNvSpPr txBox="1"/>
          <p:nvPr/>
        </p:nvSpPr>
        <p:spPr>
          <a:xfrm>
            <a:off x="4830504" y="6278170"/>
            <a:ext cx="2331345" cy="600164"/>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V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cxnSp>
        <p:nvCxnSpPr>
          <p:cNvPr id="40" name="39 Conector recto de flecha"/>
          <p:cNvCxnSpPr/>
          <p:nvPr/>
        </p:nvCxnSpPr>
        <p:spPr>
          <a:xfrm>
            <a:off x="4869505" y="8604448"/>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H="1">
            <a:off x="4869505" y="7380312"/>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5210545" y="6804248"/>
            <a:ext cx="157126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7,5 * cada 100 mil</a:t>
            </a:r>
          </a:p>
          <a:p>
            <a:pPr algn="ctr"/>
            <a:r>
              <a:rPr lang="es-ES" sz="1400" b="1" dirty="0">
                <a:solidFill>
                  <a:srgbClr val="C00000"/>
                </a:solidFill>
                <a:latin typeface="Arial Narrow" panose="020B0606020202030204" pitchFamily="34" charset="0"/>
              </a:rPr>
              <a:t>196 casos</a:t>
            </a:r>
          </a:p>
        </p:txBody>
      </p:sp>
      <p:sp>
        <p:nvSpPr>
          <p:cNvPr id="43" name="42 CuadroTexto"/>
          <p:cNvSpPr txBox="1"/>
          <p:nvPr/>
        </p:nvSpPr>
        <p:spPr>
          <a:xfrm>
            <a:off x="4746354" y="7524328"/>
            <a:ext cx="2382488" cy="577081"/>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4" name="43 CuadroTexto"/>
          <p:cNvSpPr txBox="1"/>
          <p:nvPr/>
        </p:nvSpPr>
        <p:spPr>
          <a:xfrm>
            <a:off x="5319326" y="8100218"/>
            <a:ext cx="1431802"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 cada 100 mil</a:t>
            </a:r>
          </a:p>
          <a:p>
            <a:pPr algn="ctr"/>
            <a:r>
              <a:rPr lang="es-ES" sz="1400" b="1" dirty="0">
                <a:latin typeface="Arial Narrow" panose="020B0606020202030204" pitchFamily="34" charset="0"/>
              </a:rPr>
              <a:t>0 casos</a:t>
            </a:r>
          </a:p>
        </p:txBody>
      </p:sp>
      <p:graphicFrame>
        <p:nvGraphicFramePr>
          <p:cNvPr id="45"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2309569" y="2734557"/>
          <a:ext cx="4797223" cy="219255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6" name="Gráfico 45">
            <a:extLst>
              <a:ext uri="{FF2B5EF4-FFF2-40B4-BE49-F238E27FC236}">
                <a16:creationId xmlns:a16="http://schemas.microsoft.com/office/drawing/2014/main" id="{00000000-0008-0000-0000-000003000000}"/>
              </a:ext>
            </a:extLst>
          </p:cNvPr>
          <p:cNvGraphicFramePr>
            <a:graphicFrameLocks/>
          </p:cNvGraphicFramePr>
          <p:nvPr/>
        </p:nvGraphicFramePr>
        <p:xfrm>
          <a:off x="2373071" y="346656"/>
          <a:ext cx="4611755" cy="1771303"/>
        </p:xfrm>
        <a:graphic>
          <a:graphicData uri="http://schemas.openxmlformats.org/drawingml/2006/chart">
            <c:chart xmlns:c="http://schemas.openxmlformats.org/drawingml/2006/chart" xmlns:r="http://schemas.openxmlformats.org/officeDocument/2006/relationships" r:id="rId7"/>
          </a:graphicData>
        </a:graphic>
      </p:graphicFrame>
      <p:pic>
        <p:nvPicPr>
          <p:cNvPr id="3" name="Imagen 2">
            <a:extLst>
              <a:ext uri="{FF2B5EF4-FFF2-40B4-BE49-F238E27FC236}">
                <a16:creationId xmlns:a16="http://schemas.microsoft.com/office/drawing/2014/main" id="{DF8965FB-F671-DA65-1740-2187AF4CAD48}"/>
              </a:ext>
            </a:extLst>
          </p:cNvPr>
          <p:cNvPicPr>
            <a:picLocks noChangeAspect="1"/>
          </p:cNvPicPr>
          <p:nvPr/>
        </p:nvPicPr>
        <p:blipFill>
          <a:blip r:embed="rId8"/>
          <a:stretch>
            <a:fillRect/>
          </a:stretch>
        </p:blipFill>
        <p:spPr>
          <a:xfrm>
            <a:off x="7293" y="6030949"/>
            <a:ext cx="4823212" cy="2680264"/>
          </a:xfrm>
          <a:prstGeom prst="rect">
            <a:avLst/>
          </a:prstGeom>
        </p:spPr>
      </p:pic>
    </p:spTree>
    <p:extLst>
      <p:ext uri="{BB962C8B-B14F-4D97-AF65-F5344CB8AC3E}">
        <p14:creationId xmlns:p14="http://schemas.microsoft.com/office/powerpoint/2010/main" val="283860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Factores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12  </a:t>
            </a:r>
          </a:p>
        </p:txBody>
      </p:sp>
      <p:grpSp>
        <p:nvGrpSpPr>
          <p:cNvPr id="6" name="5 Grupo"/>
          <p:cNvGrpSpPr/>
          <p:nvPr/>
        </p:nvGrpSpPr>
        <p:grpSpPr>
          <a:xfrm>
            <a:off x="168022" y="910500"/>
            <a:ext cx="900410" cy="1573268"/>
            <a:chOff x="1032118" y="553075"/>
            <a:chExt cx="900410" cy="1573268"/>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68%</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133 casos</a:t>
              </a:r>
              <a:endParaRPr lang="es-CO" sz="1200" dirty="0"/>
            </a:p>
          </p:txBody>
        </p:sp>
      </p:grpSp>
      <p:grpSp>
        <p:nvGrpSpPr>
          <p:cNvPr id="3" name="2 Grupo"/>
          <p:cNvGrpSpPr/>
          <p:nvPr/>
        </p:nvGrpSpPr>
        <p:grpSpPr>
          <a:xfrm>
            <a:off x="1117971" y="913240"/>
            <a:ext cx="812752" cy="1594295"/>
            <a:chOff x="1825139" y="1057131"/>
            <a:chExt cx="812752" cy="1594295"/>
          </a:xfrm>
        </p:grpSpPr>
        <p:sp>
          <p:nvSpPr>
            <p:cNvPr id="42" name="41 Rectángulo redondeado"/>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32%</a:t>
              </a:r>
            </a:p>
          </p:txBody>
        </p:sp>
        <p:sp>
          <p:nvSpPr>
            <p:cNvPr id="32" name="31 Rectángulo"/>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91954" y="2374427"/>
              <a:ext cx="720069" cy="276999"/>
            </a:xfrm>
            <a:prstGeom prst="rect">
              <a:avLst/>
            </a:prstGeom>
          </p:spPr>
          <p:txBody>
            <a:bodyPr wrap="none">
              <a:spAutoFit/>
            </a:bodyPr>
            <a:lstStyle/>
            <a:p>
              <a:r>
                <a:rPr lang="es-ES" sz="1200" b="1" dirty="0">
                  <a:latin typeface="Arial Narrow" panose="020B0606020202030204" pitchFamily="34" charset="0"/>
                </a:rPr>
                <a:t>63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210241" y="879878"/>
            <a:ext cx="1152880" cy="1582804"/>
            <a:chOff x="3115290" y="1057131"/>
            <a:chExt cx="1152880" cy="1582804"/>
          </a:xfrm>
        </p:grpSpPr>
        <p:grpSp>
          <p:nvGrpSpPr>
            <p:cNvPr id="50" name="49 Grupo"/>
            <p:cNvGrpSpPr/>
            <p:nvPr/>
          </p:nvGrpSpPr>
          <p:grpSpPr>
            <a:xfrm>
              <a:off x="3115290" y="1781104"/>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8 Grupo"/>
          <p:cNvGrpSpPr/>
          <p:nvPr/>
        </p:nvGrpSpPr>
        <p:grpSpPr>
          <a:xfrm>
            <a:off x="3371476" y="879878"/>
            <a:ext cx="740068" cy="1574421"/>
            <a:chOff x="4588574" y="1057131"/>
            <a:chExt cx="740068" cy="1574421"/>
          </a:xfrm>
        </p:grpSpPr>
        <p:grpSp>
          <p:nvGrpSpPr>
            <p:cNvPr id="8" name="7 Grupo"/>
            <p:cNvGrpSpPr/>
            <p:nvPr/>
          </p:nvGrpSpPr>
          <p:grpSpPr>
            <a:xfrm>
              <a:off x="4588574" y="1751628"/>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20117" y="7030842"/>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Ciclo de vida de los casos notificados de hepatitis A. </a:t>
            </a:r>
          </a:p>
          <a:p>
            <a:pPr algn="just"/>
            <a:r>
              <a:rPr lang="es-ES" sz="1050" dirty="0">
                <a:latin typeface="Arial Narrow" panose="020B0606020202030204" pitchFamily="34" charset="0"/>
              </a:rPr>
              <a:t>Periodo epidemiológico V 2023.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738390" y="2526303"/>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5399576" y="3257920"/>
            <a:ext cx="1720560" cy="877901"/>
            <a:chOff x="-36884" y="7072716"/>
            <a:chExt cx="1305446" cy="877901"/>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a:t>
              </a:r>
            </a:p>
          </p:txBody>
        </p:sp>
        <p:sp>
          <p:nvSpPr>
            <p:cNvPr id="75" name="74 CuadroTexto"/>
            <p:cNvSpPr txBox="1"/>
            <p:nvPr/>
          </p:nvSpPr>
          <p:spPr>
            <a:xfrm>
              <a:off x="-36884"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193 casos</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344129" y="2713810"/>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1949381" y="2946740"/>
            <a:ext cx="3277595" cy="978490"/>
            <a:chOff x="-14122" y="6517843"/>
            <a:chExt cx="2486820" cy="978490"/>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84% - 164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16% - 31 casos</a:t>
              </a:r>
            </a:p>
          </p:txBody>
        </p:sp>
      </p:grpSp>
      <p:grpSp>
        <p:nvGrpSpPr>
          <p:cNvPr id="92" name="91 Grupo"/>
          <p:cNvGrpSpPr/>
          <p:nvPr/>
        </p:nvGrpSpPr>
        <p:grpSpPr>
          <a:xfrm>
            <a:off x="4329256" y="982183"/>
            <a:ext cx="874090" cy="1513653"/>
            <a:chOff x="2507826" y="2585355"/>
            <a:chExt cx="874090" cy="151365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grpSp>
        <p:nvGrpSpPr>
          <p:cNvPr id="11" name="10 Grupo"/>
          <p:cNvGrpSpPr/>
          <p:nvPr/>
        </p:nvGrpSpPr>
        <p:grpSpPr>
          <a:xfrm>
            <a:off x="6355281" y="988099"/>
            <a:ext cx="789881" cy="1519436"/>
            <a:chOff x="3826683" y="2682487"/>
            <a:chExt cx="789881" cy="1519436"/>
          </a:xfrm>
        </p:grpSpPr>
        <p:grpSp>
          <p:nvGrpSpPr>
            <p:cNvPr id="2" name="1 Grupo"/>
            <p:cNvGrpSpPr/>
            <p:nvPr/>
          </p:nvGrpSpPr>
          <p:grpSpPr>
            <a:xfrm>
              <a:off x="3826683" y="3306763"/>
              <a:ext cx="789881" cy="895160"/>
              <a:chOff x="2507826" y="3203848"/>
              <a:chExt cx="789881" cy="895160"/>
            </a:xfrm>
          </p:grpSpPr>
          <p:sp>
            <p:nvSpPr>
              <p:cNvPr id="57" name="56 Rectángulo redondeado"/>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112618" y="932914"/>
            <a:ext cx="1380071" cy="1567357"/>
            <a:chOff x="1963587" y="2618404"/>
            <a:chExt cx="1380071" cy="1567357"/>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1963587" y="3189889"/>
              <a:ext cx="1380071" cy="995872"/>
              <a:chOff x="-325073" y="6955842"/>
              <a:chExt cx="1612468" cy="995872"/>
            </a:xfrm>
          </p:grpSpPr>
          <p:sp>
            <p:nvSpPr>
              <p:cNvPr id="77" name="76 CuadroTexto"/>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79" name="78 CuadroTexto"/>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sp>
        <p:nvSpPr>
          <p:cNvPr id="98" name="97 Rectángulo"/>
          <p:cNvSpPr/>
          <p:nvPr/>
        </p:nvSpPr>
        <p:spPr>
          <a:xfrm>
            <a:off x="3285137" y="6901925"/>
            <a:ext cx="339622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inusual para hepatitis A. Periodo epidemiológico V 2023. </a:t>
            </a:r>
          </a:p>
        </p:txBody>
      </p:sp>
      <p:sp>
        <p:nvSpPr>
          <p:cNvPr id="69" name="68 Rectángulo"/>
          <p:cNvSpPr/>
          <p:nvPr/>
        </p:nvSpPr>
        <p:spPr>
          <a:xfrm>
            <a:off x="7645" y="8100392"/>
            <a:ext cx="7193256" cy="400110"/>
          </a:xfrm>
          <a:prstGeom prst="rect">
            <a:avLst/>
          </a:prstGeom>
        </p:spPr>
        <p:txBody>
          <a:bodyPr wrap="square">
            <a:spAutoFit/>
          </a:bodyPr>
          <a:lstStyle/>
          <a:p>
            <a:pPr algn="just"/>
            <a:r>
              <a:rPr lang="es-CO" sz="1000" dirty="0">
                <a:latin typeface="Arial Narrow" panose="020B0606020202030204" pitchFamily="34" charset="0"/>
              </a:rPr>
              <a:t>Se evidencia un aumento del 72,93% en relación con el mismo periodo de año anterior. Los cursos de vida de juventud y  adultez representan el  81% de los casos, se ve una mayor frecuencia de casos en el sexo masculino siendo este del 68%. No se han reportado muertes. </a:t>
            </a:r>
            <a:endParaRPr lang="es-CO" sz="1100" dirty="0">
              <a:latin typeface="Arial Narrow" panose="020B0606020202030204" pitchFamily="34" charset="0"/>
            </a:endParaRPr>
          </a:p>
        </p:txBody>
      </p:sp>
      <p:sp>
        <p:nvSpPr>
          <p:cNvPr id="80" name="79 Rectángulo"/>
          <p:cNvSpPr/>
          <p:nvPr/>
        </p:nvSpPr>
        <p:spPr>
          <a:xfrm>
            <a:off x="-50" y="7493532"/>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1" name="80 Grupo"/>
          <p:cNvGrpSpPr/>
          <p:nvPr/>
        </p:nvGrpSpPr>
        <p:grpSpPr>
          <a:xfrm>
            <a:off x="160381" y="7558421"/>
            <a:ext cx="3446504" cy="276999"/>
            <a:chOff x="2448322" y="33831"/>
            <a:chExt cx="3446504" cy="276999"/>
          </a:xfrm>
        </p:grpSpPr>
        <p:sp>
          <p:nvSpPr>
            <p:cNvPr id="82" name="81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3" name="82 Conector recto"/>
            <p:cNvCxnSpPr>
              <a:stCxn id="82"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83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85" name="84 Grupo"/>
          <p:cNvGrpSpPr/>
          <p:nvPr/>
        </p:nvGrpSpPr>
        <p:grpSpPr>
          <a:xfrm>
            <a:off x="2338822" y="534761"/>
            <a:ext cx="1847617" cy="436841"/>
            <a:chOff x="3060727" y="484500"/>
            <a:chExt cx="2369636" cy="436841"/>
          </a:xfrm>
        </p:grpSpPr>
        <p:sp>
          <p:nvSpPr>
            <p:cNvPr id="86" name="8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7" name="96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99" name="98 Grupo"/>
          <p:cNvGrpSpPr/>
          <p:nvPr/>
        </p:nvGrpSpPr>
        <p:grpSpPr>
          <a:xfrm>
            <a:off x="205725" y="534759"/>
            <a:ext cx="1852274"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02" name="101 Grupo"/>
          <p:cNvGrpSpPr/>
          <p:nvPr/>
        </p:nvGrpSpPr>
        <p:grpSpPr>
          <a:xfrm>
            <a:off x="4410695" y="596925"/>
            <a:ext cx="2722457" cy="436841"/>
            <a:chOff x="3060727" y="484500"/>
            <a:chExt cx="2369636" cy="436841"/>
          </a:xfrm>
        </p:grpSpPr>
        <p:sp>
          <p:nvSpPr>
            <p:cNvPr id="103" name="10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4" name="103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91" name="Picture 5"/>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2379" y="2526114"/>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6" name="84 Grupo"/>
          <p:cNvGrpSpPr/>
          <p:nvPr/>
        </p:nvGrpSpPr>
        <p:grpSpPr>
          <a:xfrm>
            <a:off x="58327" y="3267797"/>
            <a:ext cx="1229607" cy="747277"/>
            <a:chOff x="-14122" y="7072716"/>
            <a:chExt cx="1229607" cy="747277"/>
          </a:xfrm>
        </p:grpSpPr>
        <p:sp>
          <p:nvSpPr>
            <p:cNvPr id="107"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8"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51 casos</a:t>
              </a:r>
            </a:p>
          </p:txBody>
        </p:sp>
      </p:grpSp>
      <p:pic>
        <p:nvPicPr>
          <p:cNvPr id="109" name="Picture 6"/>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251549" y="260172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88 Grupo"/>
          <p:cNvGrpSpPr/>
          <p:nvPr/>
        </p:nvGrpSpPr>
        <p:grpSpPr>
          <a:xfrm>
            <a:off x="1037902" y="3262906"/>
            <a:ext cx="1229607" cy="784842"/>
            <a:chOff x="-14122" y="7072716"/>
            <a:chExt cx="1229607" cy="650645"/>
          </a:xfrm>
        </p:grpSpPr>
        <p:sp>
          <p:nvSpPr>
            <p:cNvPr id="111"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112"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 casos</a:t>
              </a:r>
            </a:p>
          </p:txBody>
        </p:sp>
      </p:grpSp>
      <p:pic>
        <p:nvPicPr>
          <p:cNvPr id="15" name="Imagen 14"/>
          <p:cNvPicPr>
            <a:picLocks noChangeAspect="1"/>
          </p:cNvPicPr>
          <p:nvPr/>
        </p:nvPicPr>
        <p:blipFill>
          <a:blip r:embed="rId12"/>
          <a:stretch>
            <a:fillRect/>
          </a:stretch>
        </p:blipFill>
        <p:spPr>
          <a:xfrm>
            <a:off x="3245357" y="4698288"/>
            <a:ext cx="3874780" cy="2166784"/>
          </a:xfrm>
          <a:prstGeom prst="rect">
            <a:avLst/>
          </a:prstGeom>
        </p:spPr>
      </p:pic>
      <p:pic>
        <p:nvPicPr>
          <p:cNvPr id="13" name="Imagen 12">
            <a:extLst>
              <a:ext uri="{FF2B5EF4-FFF2-40B4-BE49-F238E27FC236}">
                <a16:creationId xmlns:a16="http://schemas.microsoft.com/office/drawing/2014/main" id="{FB75E8F2-4213-439A-9960-0E52D877018A}"/>
              </a:ext>
            </a:extLst>
          </p:cNvPr>
          <p:cNvPicPr>
            <a:picLocks noChangeAspect="1"/>
          </p:cNvPicPr>
          <p:nvPr/>
        </p:nvPicPr>
        <p:blipFill>
          <a:blip r:embed="rId13"/>
          <a:stretch>
            <a:fillRect/>
          </a:stretch>
        </p:blipFill>
        <p:spPr>
          <a:xfrm>
            <a:off x="192378" y="4716901"/>
            <a:ext cx="2880717" cy="2313942"/>
          </a:xfrm>
          <a:prstGeom prst="rect">
            <a:avLst/>
          </a:prstGeom>
        </p:spPr>
      </p:pic>
    </p:spTree>
    <p:extLst>
      <p:ext uri="{BB962C8B-B14F-4D97-AF65-F5344CB8AC3E}">
        <p14:creationId xmlns:p14="http://schemas.microsoft.com/office/powerpoint/2010/main" val="3523220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3034" b="1"/>
          <a:stretch/>
        </p:blipFill>
        <p:spPr bwMode="auto">
          <a:xfrm>
            <a:off x="50" y="6876256"/>
            <a:ext cx="2172322" cy="226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160" t="16889" r="52563" b="37555"/>
          <a:stretch/>
        </p:blipFill>
        <p:spPr bwMode="auto">
          <a:xfrm>
            <a:off x="-23417" y="13742"/>
            <a:ext cx="2175822"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5451"/>
          <a:stretch/>
        </p:blipFill>
        <p:spPr bwMode="auto">
          <a:xfrm>
            <a:off x="0" y="3419872"/>
            <a:ext cx="2180731" cy="348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05 - 2023</a:t>
            </a:r>
          </a:p>
        </p:txBody>
      </p:sp>
      <p:sp>
        <p:nvSpPr>
          <p:cNvPr id="6" name="5 Rectángulo"/>
          <p:cNvSpPr/>
          <p:nvPr/>
        </p:nvSpPr>
        <p:spPr>
          <a:xfrm>
            <a:off x="2179172" y="2968660"/>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hepatitis B. Medellín, a Periodo epidemiológico 05 acumulado de 2023. </a:t>
            </a:r>
          </a:p>
        </p:txBody>
      </p:sp>
      <p:grpSp>
        <p:nvGrpSpPr>
          <p:cNvPr id="8" name="7 Grupo"/>
          <p:cNvGrpSpPr/>
          <p:nvPr/>
        </p:nvGrpSpPr>
        <p:grpSpPr>
          <a:xfrm>
            <a:off x="179214" y="5091636"/>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59</a:t>
              </a:r>
            </a:p>
          </p:txBody>
        </p:sp>
      </p:grpSp>
      <p:sp>
        <p:nvSpPr>
          <p:cNvPr id="9" name="8 CuadroTexto"/>
          <p:cNvSpPr txBox="1"/>
          <p:nvPr/>
        </p:nvSpPr>
        <p:spPr>
          <a:xfrm>
            <a:off x="16447" y="5541203"/>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Aumentó en un 3,5%</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13 </a:t>
            </a:r>
          </a:p>
        </p:txBody>
      </p:sp>
      <p:sp>
        <p:nvSpPr>
          <p:cNvPr id="37" name="36 Título"/>
          <p:cNvSpPr>
            <a:spLocks noGrp="1"/>
          </p:cNvSpPr>
          <p:nvPr>
            <p:ph type="ctrTitle"/>
          </p:nvPr>
        </p:nvSpPr>
        <p:spPr>
          <a:xfrm>
            <a:off x="-18971" y="403841"/>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B y C</a:t>
            </a:r>
          </a:p>
        </p:txBody>
      </p:sp>
      <p:sp>
        <p:nvSpPr>
          <p:cNvPr id="32" name="31 Rectángulo"/>
          <p:cNvSpPr/>
          <p:nvPr/>
        </p:nvSpPr>
        <p:spPr>
          <a:xfrm>
            <a:off x="2179172" y="6084168"/>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hepatitis C. Medellín, a Periodo epidemiológico 05  acumulado de 2023. </a:t>
            </a:r>
          </a:p>
        </p:txBody>
      </p:sp>
      <p:sp>
        <p:nvSpPr>
          <p:cNvPr id="35" name="34 Rectángulo"/>
          <p:cNvSpPr/>
          <p:nvPr/>
        </p:nvSpPr>
        <p:spPr>
          <a:xfrm>
            <a:off x="2181225" y="8553451"/>
            <a:ext cx="4943958" cy="461665"/>
          </a:xfrm>
          <a:prstGeom prst="rect">
            <a:avLst/>
          </a:prstGeom>
        </p:spPr>
        <p:txBody>
          <a:bodyPr wrap="square">
            <a:spAutoFit/>
          </a:bodyPr>
          <a:lstStyle/>
          <a:p>
            <a:r>
              <a:rPr lang="es-ES" sz="4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a:t>
            </a:r>
            <a:r>
              <a:rPr lang="es-CO" sz="1000" dirty="0">
                <a:latin typeface="Arial Narrow" panose="020B0606020202030204" pitchFamily="34" charset="0"/>
              </a:rPr>
              <a:t>de la hepatitis B</a:t>
            </a:r>
            <a:r>
              <a:rPr lang="es-ES" sz="1000" dirty="0">
                <a:latin typeface="Arial Narrow" panose="020B0606020202030204" pitchFamily="34" charset="0"/>
              </a:rPr>
              <a:t>. Medellín, a Periodo epidemiológico 05   acumulado de 2020-2023. </a:t>
            </a:r>
          </a:p>
        </p:txBody>
      </p:sp>
      <p:sp>
        <p:nvSpPr>
          <p:cNvPr id="2" name="1 CuadroTexto"/>
          <p:cNvSpPr txBox="1"/>
          <p:nvPr/>
        </p:nvSpPr>
        <p:spPr>
          <a:xfrm flipH="1">
            <a:off x="544821" y="4845571"/>
            <a:ext cx="1255404" cy="307777"/>
          </a:xfrm>
          <a:prstGeom prst="rect">
            <a:avLst/>
          </a:prstGeom>
          <a:noFill/>
        </p:spPr>
        <p:txBody>
          <a:bodyPr wrap="square" rtlCol="0">
            <a:spAutoFit/>
          </a:bodyPr>
          <a:lstStyle/>
          <a:p>
            <a:r>
              <a:rPr lang="es-ES" sz="1400" b="1" dirty="0"/>
              <a:t>Hepatitis B</a:t>
            </a:r>
            <a:endParaRPr lang="es-CO" sz="1400" b="1" dirty="0"/>
          </a:p>
        </p:txBody>
      </p:sp>
      <p:grpSp>
        <p:nvGrpSpPr>
          <p:cNvPr id="24" name="23 Grupo"/>
          <p:cNvGrpSpPr/>
          <p:nvPr/>
        </p:nvGrpSpPr>
        <p:grpSpPr>
          <a:xfrm>
            <a:off x="144066" y="6618265"/>
            <a:ext cx="1892650" cy="488476"/>
            <a:chOff x="2397524" y="3379972"/>
            <a:chExt cx="4508500" cy="904875"/>
          </a:xfrm>
        </p:grpSpPr>
        <p:pic>
          <p:nvPicPr>
            <p:cNvPr id="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25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98</a:t>
              </a:r>
            </a:p>
          </p:txBody>
        </p:sp>
      </p:grpSp>
      <p:sp>
        <p:nvSpPr>
          <p:cNvPr id="27" name="26 CuadroTexto"/>
          <p:cNvSpPr txBox="1"/>
          <p:nvPr/>
        </p:nvSpPr>
        <p:spPr>
          <a:xfrm flipH="1">
            <a:off x="509673" y="6372200"/>
            <a:ext cx="1255404" cy="307777"/>
          </a:xfrm>
          <a:prstGeom prst="rect">
            <a:avLst/>
          </a:prstGeom>
          <a:noFill/>
        </p:spPr>
        <p:txBody>
          <a:bodyPr wrap="square" rtlCol="0">
            <a:spAutoFit/>
          </a:bodyPr>
          <a:lstStyle/>
          <a:p>
            <a:r>
              <a:rPr lang="es-ES" sz="1400" b="1" dirty="0"/>
              <a:t>Hepatitis C</a:t>
            </a:r>
            <a:endParaRPr lang="es-CO" sz="1400" b="1" dirty="0"/>
          </a:p>
        </p:txBody>
      </p:sp>
      <p:sp>
        <p:nvSpPr>
          <p:cNvPr id="29" name="28 CuadroTexto"/>
          <p:cNvSpPr txBox="1"/>
          <p:nvPr/>
        </p:nvSpPr>
        <p:spPr>
          <a:xfrm>
            <a:off x="50" y="7125379"/>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Aumentó en un 96%</a:t>
            </a:r>
          </a:p>
        </p:txBody>
      </p:sp>
      <p:graphicFrame>
        <p:nvGraphicFramePr>
          <p:cNvPr id="33" name="Gráfico 32">
            <a:extLst>
              <a:ext uri="{FF2B5EF4-FFF2-40B4-BE49-F238E27FC236}">
                <a16:creationId xmlns:a16="http://schemas.microsoft.com/office/drawing/2014/main" id="{00000000-0008-0000-1200-000003000000}"/>
              </a:ext>
            </a:extLst>
          </p:cNvPr>
          <p:cNvGraphicFramePr>
            <a:graphicFrameLocks/>
          </p:cNvGraphicFramePr>
          <p:nvPr/>
        </p:nvGraphicFramePr>
        <p:xfrm>
          <a:off x="2036716" y="351776"/>
          <a:ext cx="5308150" cy="27606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Gráfico 33">
            <a:extLst>
              <a:ext uri="{FF2B5EF4-FFF2-40B4-BE49-F238E27FC236}">
                <a16:creationId xmlns:a16="http://schemas.microsoft.com/office/drawing/2014/main" id="{00000000-0008-0000-1300-000003000000}"/>
              </a:ext>
            </a:extLst>
          </p:cNvPr>
          <p:cNvGraphicFramePr>
            <a:graphicFrameLocks/>
          </p:cNvGraphicFramePr>
          <p:nvPr/>
        </p:nvGraphicFramePr>
        <p:xfrm>
          <a:off x="2036716" y="3473184"/>
          <a:ext cx="5164184" cy="266020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4 Gráfico">
            <a:extLst>
              <a:ext uri="{FF2B5EF4-FFF2-40B4-BE49-F238E27FC236}">
                <a16:creationId xmlns:a16="http://schemas.microsoft.com/office/drawing/2014/main" id="{00000000-0008-0000-1200-000005000000}"/>
              </a:ext>
            </a:extLst>
          </p:cNvPr>
          <p:cNvGraphicFramePr>
            <a:graphicFrameLocks/>
          </p:cNvGraphicFramePr>
          <p:nvPr/>
        </p:nvGraphicFramePr>
        <p:xfrm>
          <a:off x="2036716" y="6535876"/>
          <a:ext cx="5164184" cy="225634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65615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13 Rectángulo"/>
          <p:cNvSpPr/>
          <p:nvPr/>
        </p:nvSpPr>
        <p:spPr>
          <a:xfrm>
            <a:off x="0" y="19077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14 </a:t>
            </a:r>
          </a:p>
        </p:txBody>
      </p:sp>
      <p:sp>
        <p:nvSpPr>
          <p:cNvPr id="40" name="39 Rectángulo"/>
          <p:cNvSpPr/>
          <p:nvPr/>
        </p:nvSpPr>
        <p:spPr>
          <a:xfrm>
            <a:off x="0" y="340712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30 Elipse"/>
          <p:cNvSpPr/>
          <p:nvPr/>
        </p:nvSpPr>
        <p:spPr>
          <a:xfrm>
            <a:off x="151139" y="2035624"/>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2" name="31 Conector recto"/>
          <p:cNvCxnSpPr>
            <a:stCxn id="31" idx="6"/>
          </p:cNvCxnSpPr>
          <p:nvPr/>
        </p:nvCxnSpPr>
        <p:spPr>
          <a:xfrm>
            <a:off x="439171" y="2166429"/>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1005355" y="2035624"/>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sp>
        <p:nvSpPr>
          <p:cNvPr id="36" name="35 CuadroTexto"/>
          <p:cNvSpPr txBox="1"/>
          <p:nvPr/>
        </p:nvSpPr>
        <p:spPr>
          <a:xfrm>
            <a:off x="864146" y="2607459"/>
            <a:ext cx="2592288"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de Hepatitis B en población general por 100.000 habitantes</a:t>
            </a:r>
            <a:endParaRPr lang="es-ES" sz="1100" b="1" dirty="0">
              <a:latin typeface="Arial Narrow" panose="020B0606020202030204" pitchFamily="34" charset="0"/>
            </a:endParaRPr>
          </a:p>
        </p:txBody>
      </p:sp>
      <p:sp>
        <p:nvSpPr>
          <p:cNvPr id="38" name="37 CuadroTexto"/>
          <p:cNvSpPr txBox="1"/>
          <p:nvPr/>
        </p:nvSpPr>
        <p:spPr>
          <a:xfrm>
            <a:off x="1556576" y="3059832"/>
            <a:ext cx="1096775"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2,3* 100 mil</a:t>
            </a:r>
          </a:p>
        </p:txBody>
      </p:sp>
      <p:sp>
        <p:nvSpPr>
          <p:cNvPr id="46" name="45 CuadroTexto"/>
          <p:cNvSpPr txBox="1"/>
          <p:nvPr/>
        </p:nvSpPr>
        <p:spPr>
          <a:xfrm>
            <a:off x="3967732" y="2628945"/>
            <a:ext cx="2592288"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de Hepatitis C en población general por 100.000 habitantes</a:t>
            </a:r>
            <a:endParaRPr lang="es-ES" sz="1100" b="1" dirty="0">
              <a:latin typeface="Arial Narrow" panose="020B0606020202030204" pitchFamily="34" charset="0"/>
            </a:endParaRPr>
          </a:p>
        </p:txBody>
      </p:sp>
      <p:sp>
        <p:nvSpPr>
          <p:cNvPr id="47" name="46 CuadroTexto"/>
          <p:cNvSpPr txBox="1"/>
          <p:nvPr/>
        </p:nvSpPr>
        <p:spPr>
          <a:xfrm>
            <a:off x="4660161" y="3081318"/>
            <a:ext cx="1096775"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3,8* 100 mil</a:t>
            </a:r>
          </a:p>
        </p:txBody>
      </p:sp>
      <p:sp>
        <p:nvSpPr>
          <p:cNvPr id="48" name="26 Elipse"/>
          <p:cNvSpPr/>
          <p:nvPr/>
        </p:nvSpPr>
        <p:spPr>
          <a:xfrm>
            <a:off x="118769" y="3455019"/>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9" name="27 Conector recto"/>
          <p:cNvCxnSpPr>
            <a:stCxn id="48" idx="6"/>
          </p:cNvCxnSpPr>
          <p:nvPr/>
        </p:nvCxnSpPr>
        <p:spPr>
          <a:xfrm>
            <a:off x="406801" y="3585824"/>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28 CuadroTexto"/>
          <p:cNvSpPr txBox="1"/>
          <p:nvPr/>
        </p:nvSpPr>
        <p:spPr>
          <a:xfrm>
            <a:off x="972985" y="3455019"/>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sp>
        <p:nvSpPr>
          <p:cNvPr id="51" name="69 Rectángulo"/>
          <p:cNvSpPr/>
          <p:nvPr/>
        </p:nvSpPr>
        <p:spPr>
          <a:xfrm>
            <a:off x="0" y="8656711"/>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Hepatitis B. Medellín, a Periodo epidemiológico 05 acumulado  de  2023. </a:t>
            </a:r>
          </a:p>
        </p:txBody>
      </p:sp>
      <p:sp>
        <p:nvSpPr>
          <p:cNvPr id="18" name="17 Rectángulo"/>
          <p:cNvSpPr/>
          <p:nvPr/>
        </p:nvSpPr>
        <p:spPr>
          <a:xfrm>
            <a:off x="257175" y="628650"/>
            <a:ext cx="1903115" cy="784830"/>
          </a:xfrm>
          <a:prstGeom prst="rect">
            <a:avLst/>
          </a:prstGeom>
        </p:spPr>
        <p:txBody>
          <a:bodyPr wrap="square">
            <a:spAutoFit/>
          </a:bodyPr>
          <a:lstStyle/>
          <a:p>
            <a:r>
              <a:rPr lang="es-ES" sz="500" dirty="0">
                <a:latin typeface="Arial Narrow" panose="020B0606020202030204" pitchFamily="34" charset="0"/>
              </a:rPr>
              <a:t>Fuente: SIVIGILA. Secretaria de Salud de Medellín.</a:t>
            </a:r>
            <a:endParaRPr lang="es-ES" sz="400" dirty="0">
              <a:latin typeface="Arial Narrow" panose="020B0606020202030204" pitchFamily="34" charset="0"/>
            </a:endParaRPr>
          </a:p>
          <a:p>
            <a:pPr algn="just"/>
            <a:r>
              <a:rPr lang="es-ES" sz="1000" dirty="0">
                <a:latin typeface="Arial Narrow" panose="020B0606020202030204" pitchFamily="34" charset="0"/>
              </a:rPr>
              <a:t>Figura. Comportamiento </a:t>
            </a:r>
            <a:r>
              <a:rPr lang="es-CO" sz="1000" dirty="0">
                <a:latin typeface="Arial Narrow" panose="020B0606020202030204" pitchFamily="34" charset="0"/>
              </a:rPr>
              <a:t>de la hepatitis C</a:t>
            </a:r>
            <a:r>
              <a:rPr lang="es-ES" sz="1000" dirty="0">
                <a:latin typeface="Arial Narrow" panose="020B0606020202030204" pitchFamily="34" charset="0"/>
              </a:rPr>
              <a:t>. Medellín, a Periodo epidemiológico 05   acumulado de 2020-2023. </a:t>
            </a:r>
          </a:p>
        </p:txBody>
      </p:sp>
      <p:graphicFrame>
        <p:nvGraphicFramePr>
          <p:cNvPr id="20" name="4 Gráfico">
            <a:extLst>
              <a:ext uri="{FF2B5EF4-FFF2-40B4-BE49-F238E27FC236}">
                <a16:creationId xmlns:a16="http://schemas.microsoft.com/office/drawing/2014/main" id="{00000000-0008-0000-1300-000005000000}"/>
              </a:ext>
            </a:extLst>
          </p:cNvPr>
          <p:cNvGraphicFramePr>
            <a:graphicFrameLocks/>
          </p:cNvGraphicFramePr>
          <p:nvPr/>
        </p:nvGraphicFramePr>
        <p:xfrm>
          <a:off x="2092597" y="12505"/>
          <a:ext cx="4460180" cy="18952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a:extLst>
              <a:ext uri="{FF2B5EF4-FFF2-40B4-BE49-F238E27FC236}">
                <a16:creationId xmlns:a16="http://schemas.microsoft.com/office/drawing/2014/main" id="{FEC16E4F-1259-4C08-94EC-C4DDA42B4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88608"/>
            <a:ext cx="7200900" cy="4659406"/>
          </a:xfrm>
          <a:prstGeom prst="rect">
            <a:avLst/>
          </a:prstGeom>
        </p:spPr>
      </p:pic>
    </p:spTree>
    <p:extLst>
      <p:ext uri="{BB962C8B-B14F-4D97-AF65-F5344CB8AC3E}">
        <p14:creationId xmlns:p14="http://schemas.microsoft.com/office/powerpoint/2010/main" val="1756075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5 Grupo"/>
          <p:cNvGrpSpPr/>
          <p:nvPr/>
        </p:nvGrpSpPr>
        <p:grpSpPr>
          <a:xfrm>
            <a:off x="122078" y="6179675"/>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66,10%</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17033" y="6209407"/>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33,90%</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26041" y="6213471"/>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8" y="1553220"/>
                <a:ext cx="802181"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1,69%</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06913" y="6232761"/>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40293" y="7447480"/>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01137" y="7901115"/>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94,92%</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780820" y="7430207"/>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49891" y="7771259"/>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Régimen contributivo: 62,71%</a:t>
              </a:r>
            </a:p>
            <a:p>
              <a:pPr algn="ctr"/>
              <a:r>
                <a:rPr lang="es-ES" sz="1100" b="1" dirty="0">
                  <a:solidFill>
                    <a:schemeClr val="tx1"/>
                  </a:solidFill>
                  <a:latin typeface="Arial Narrow" panose="020B0606020202030204" pitchFamily="34" charset="0"/>
                </a:rPr>
                <a:t>Régimen subsidiado: 32,20%</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41863" y="6264784"/>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4,84%</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287033" y="6211979"/>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3,23%</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5991697" y="6108613"/>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grpSp>
      </p:grpSp>
      <p:grpSp>
        <p:nvGrpSpPr>
          <p:cNvPr id="56" name="96 Grupo"/>
          <p:cNvGrpSpPr/>
          <p:nvPr/>
        </p:nvGrpSpPr>
        <p:grpSpPr>
          <a:xfrm>
            <a:off x="2172466" y="5827943"/>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20877" y="5816081"/>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51911" y="5846641"/>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15</a:t>
            </a:r>
          </a:p>
        </p:txBody>
      </p:sp>
      <p:sp>
        <p:nvSpPr>
          <p:cNvPr id="67" name="66 Rectángulo"/>
          <p:cNvSpPr/>
          <p:nvPr/>
        </p:nvSpPr>
        <p:spPr>
          <a:xfrm>
            <a:off x="3252012" y="7280827"/>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68" name="67 Rectángulo"/>
          <p:cNvSpPr/>
          <p:nvPr/>
        </p:nvSpPr>
        <p:spPr>
          <a:xfrm>
            <a:off x="2339359" y="7291708"/>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sp>
        <p:nvSpPr>
          <p:cNvPr id="69" name="68 Rectángulo"/>
          <p:cNvSpPr/>
          <p:nvPr/>
        </p:nvSpPr>
        <p:spPr>
          <a:xfrm>
            <a:off x="184508" y="7288390"/>
            <a:ext cx="720069" cy="276999"/>
          </a:xfrm>
          <a:prstGeom prst="rect">
            <a:avLst/>
          </a:prstGeom>
        </p:spPr>
        <p:txBody>
          <a:bodyPr wrap="none">
            <a:spAutoFit/>
          </a:bodyPr>
          <a:lstStyle/>
          <a:p>
            <a:r>
              <a:rPr lang="es-ES" sz="1200" b="1" dirty="0">
                <a:latin typeface="Arial Narrow" panose="020B0606020202030204" pitchFamily="34" charset="0"/>
              </a:rPr>
              <a:t>39 casos</a:t>
            </a:r>
            <a:endParaRPr lang="es-CO" sz="1200" dirty="0"/>
          </a:p>
        </p:txBody>
      </p:sp>
      <p:sp>
        <p:nvSpPr>
          <p:cNvPr id="70" name="69 Rectángulo"/>
          <p:cNvSpPr/>
          <p:nvPr/>
        </p:nvSpPr>
        <p:spPr>
          <a:xfrm>
            <a:off x="1087841" y="7280827"/>
            <a:ext cx="720069" cy="276999"/>
          </a:xfrm>
          <a:prstGeom prst="rect">
            <a:avLst/>
          </a:prstGeom>
        </p:spPr>
        <p:txBody>
          <a:bodyPr wrap="none">
            <a:spAutoFit/>
          </a:bodyPr>
          <a:lstStyle/>
          <a:p>
            <a:r>
              <a:rPr lang="es-ES" sz="1200" b="1" dirty="0">
                <a:latin typeface="Arial Narrow" panose="020B0606020202030204" pitchFamily="34" charset="0"/>
              </a:rPr>
              <a:t>20 casos</a:t>
            </a:r>
            <a:endParaRPr lang="es-CO" sz="1200" dirty="0"/>
          </a:p>
        </p:txBody>
      </p:sp>
      <p:sp>
        <p:nvSpPr>
          <p:cNvPr id="71" name="70 Rectángulo"/>
          <p:cNvSpPr/>
          <p:nvPr/>
        </p:nvSpPr>
        <p:spPr>
          <a:xfrm>
            <a:off x="4399309" y="7294727"/>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sp>
        <p:nvSpPr>
          <p:cNvPr id="72" name="71 Rectángulo"/>
          <p:cNvSpPr/>
          <p:nvPr/>
        </p:nvSpPr>
        <p:spPr>
          <a:xfrm>
            <a:off x="5354139" y="7288389"/>
            <a:ext cx="649537" cy="276999"/>
          </a:xfrm>
          <a:prstGeom prst="rect">
            <a:avLst/>
          </a:prstGeom>
        </p:spPr>
        <p:txBody>
          <a:bodyPr wrap="none">
            <a:spAutoFit/>
          </a:bodyPr>
          <a:lstStyle/>
          <a:p>
            <a:r>
              <a:rPr lang="es-ES" sz="1200" b="1" dirty="0">
                <a:latin typeface="Arial Narrow" panose="020B0606020202030204" pitchFamily="34" charset="0"/>
              </a:rPr>
              <a:t>3 casos</a:t>
            </a:r>
            <a:endParaRPr lang="es-CO" sz="1200" dirty="0"/>
          </a:p>
        </p:txBody>
      </p:sp>
      <p:sp>
        <p:nvSpPr>
          <p:cNvPr id="73" name="72 Rectángulo"/>
          <p:cNvSpPr/>
          <p:nvPr/>
        </p:nvSpPr>
        <p:spPr>
          <a:xfrm>
            <a:off x="6317141" y="7280826"/>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74" name="26 Elipse"/>
          <p:cNvSpPr/>
          <p:nvPr/>
        </p:nvSpPr>
        <p:spPr>
          <a:xfrm>
            <a:off x="126295" y="113528"/>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5" name="27 Conector recto"/>
          <p:cNvCxnSpPr>
            <a:stCxn id="74" idx="6"/>
          </p:cNvCxnSpPr>
          <p:nvPr/>
        </p:nvCxnSpPr>
        <p:spPr>
          <a:xfrm>
            <a:off x="414327" y="244333"/>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6" name="28 CuadroTexto"/>
          <p:cNvSpPr txBox="1"/>
          <p:nvPr/>
        </p:nvSpPr>
        <p:spPr>
          <a:xfrm>
            <a:off x="1080170" y="118537"/>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sp>
        <p:nvSpPr>
          <p:cNvPr id="136" name="13 Rectángulo"/>
          <p:cNvSpPr/>
          <p:nvPr/>
        </p:nvSpPr>
        <p:spPr>
          <a:xfrm>
            <a:off x="0" y="523008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7" name="26 Elipse"/>
          <p:cNvSpPr/>
          <p:nvPr/>
        </p:nvSpPr>
        <p:spPr>
          <a:xfrm>
            <a:off x="126295" y="5343616"/>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8" name="27 Conector recto"/>
          <p:cNvCxnSpPr>
            <a:stCxn id="137" idx="6"/>
          </p:cNvCxnSpPr>
          <p:nvPr/>
        </p:nvCxnSpPr>
        <p:spPr>
          <a:xfrm>
            <a:off x="414327" y="5474421"/>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9" name="28 CuadroTexto"/>
          <p:cNvSpPr txBox="1"/>
          <p:nvPr/>
        </p:nvSpPr>
        <p:spPr>
          <a:xfrm>
            <a:off x="980511" y="5234944"/>
            <a:ext cx="2592288" cy="461665"/>
          </a:xfrm>
          <a:prstGeom prst="rect">
            <a:avLst/>
          </a:prstGeom>
          <a:noFill/>
        </p:spPr>
        <p:txBody>
          <a:bodyPr wrap="square" rtlCol="0">
            <a:spAutoFit/>
          </a:bodyPr>
          <a:lstStyle/>
          <a:p>
            <a:r>
              <a:rPr lang="es-ES" sz="1200" b="1" dirty="0">
                <a:latin typeface="Arial Narrow" panose="020B0606020202030204" pitchFamily="34" charset="0"/>
              </a:rPr>
              <a:t>Comportamiento variables de interés Hepatitis B</a:t>
            </a:r>
          </a:p>
        </p:txBody>
      </p:sp>
      <p:sp>
        <p:nvSpPr>
          <p:cNvPr id="140" name="69 Rectángulo"/>
          <p:cNvSpPr/>
          <p:nvPr/>
        </p:nvSpPr>
        <p:spPr>
          <a:xfrm>
            <a:off x="29741" y="4840287"/>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Hepatitis C. Medellín, a Periodo epidemiológico 05 acumulado  de  2023. </a:t>
            </a:r>
          </a:p>
        </p:txBody>
      </p:sp>
      <p:pic>
        <p:nvPicPr>
          <p:cNvPr id="3" name="Imagen 2">
            <a:extLst>
              <a:ext uri="{FF2B5EF4-FFF2-40B4-BE49-F238E27FC236}">
                <a16:creationId xmlns:a16="http://schemas.microsoft.com/office/drawing/2014/main" id="{0351474F-5EC6-4E2A-8321-838F918403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690" y="515433"/>
            <a:ext cx="6747925" cy="4366305"/>
          </a:xfrm>
          <a:prstGeom prst="rect">
            <a:avLst/>
          </a:prstGeom>
        </p:spPr>
      </p:pic>
    </p:spTree>
    <p:extLst>
      <p:ext uri="{BB962C8B-B14F-4D97-AF65-F5344CB8AC3E}">
        <p14:creationId xmlns:p14="http://schemas.microsoft.com/office/powerpoint/2010/main" val="95270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pSp>
        <p:nvGrpSpPr>
          <p:cNvPr id="75" name="Grupo 74"/>
          <p:cNvGrpSpPr/>
          <p:nvPr/>
        </p:nvGrpSpPr>
        <p:grpSpPr>
          <a:xfrm>
            <a:off x="1070784" y="2796492"/>
            <a:ext cx="1881594" cy="1358120"/>
            <a:chOff x="3232545" y="2931806"/>
            <a:chExt cx="1881594" cy="1358120"/>
          </a:xfrm>
        </p:grpSpPr>
        <p:pic>
          <p:nvPicPr>
            <p:cNvPr id="22" name="Picture 5"/>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685453" y="293180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87 Grupo"/>
            <p:cNvGrpSpPr/>
            <p:nvPr/>
          </p:nvGrpSpPr>
          <p:grpSpPr>
            <a:xfrm>
              <a:off x="3232545" y="3564985"/>
              <a:ext cx="1881594" cy="724941"/>
              <a:chOff x="-103304" y="7072716"/>
              <a:chExt cx="1427628" cy="724941"/>
            </a:xfrm>
          </p:grpSpPr>
          <p:sp>
            <p:nvSpPr>
              <p:cNvPr id="2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Afiliación al SGSS</a:t>
                </a:r>
              </a:p>
            </p:txBody>
          </p:sp>
          <p:sp>
            <p:nvSpPr>
              <p:cNvPr id="2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prstClr val="black"/>
                  </a:solidFill>
                  <a:latin typeface="Arial Narrow" panose="020B0606020202030204" pitchFamily="34" charset="0"/>
                </a:endParaRPr>
              </a:p>
              <a:p>
                <a:pPr algn="ctr"/>
                <a:r>
                  <a:rPr lang="es-ES" sz="1100" b="1" dirty="0">
                    <a:solidFill>
                      <a:prstClr val="black"/>
                    </a:solidFill>
                    <a:latin typeface="Arial Narrow" panose="020B0606020202030204" pitchFamily="34" charset="0"/>
                  </a:rPr>
                  <a:t>Régimen contributivo: 89,80%</a:t>
                </a:r>
              </a:p>
              <a:p>
                <a:pPr algn="ctr"/>
                <a:r>
                  <a:rPr lang="es-ES" sz="1100" b="1" dirty="0">
                    <a:solidFill>
                      <a:prstClr val="black"/>
                    </a:solidFill>
                    <a:latin typeface="Arial Narrow" panose="020B0606020202030204" pitchFamily="34" charset="0"/>
                  </a:rPr>
                  <a:t>Régimen subsidiado: 6,12%</a:t>
                </a:r>
              </a:p>
              <a:p>
                <a:pPr algn="ctr"/>
                <a:endParaRPr lang="es-ES" sz="1400" b="1" dirty="0">
                  <a:solidFill>
                    <a:prstClr val="black"/>
                  </a:solidFill>
                  <a:latin typeface="Arial Narrow" panose="020B0606020202030204" pitchFamily="34" charset="0"/>
                </a:endParaRPr>
              </a:p>
            </p:txBody>
          </p:sp>
        </p:grpSp>
      </p:grpSp>
      <p:grpSp>
        <p:nvGrpSpPr>
          <p:cNvPr id="76" name="Grupo 75"/>
          <p:cNvGrpSpPr/>
          <p:nvPr/>
        </p:nvGrpSpPr>
        <p:grpSpPr>
          <a:xfrm>
            <a:off x="4430170" y="2764717"/>
            <a:ext cx="1690560" cy="1385678"/>
            <a:chOff x="5322204" y="2849006"/>
            <a:chExt cx="1690560" cy="1385678"/>
          </a:xfrm>
        </p:grpSpPr>
        <p:pic>
          <p:nvPicPr>
            <p:cNvPr id="26"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575328" y="284900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71 Grupo"/>
            <p:cNvGrpSpPr/>
            <p:nvPr/>
          </p:nvGrpSpPr>
          <p:grpSpPr>
            <a:xfrm>
              <a:off x="5322204" y="3584039"/>
              <a:ext cx="1690560" cy="650645"/>
              <a:chOff x="-14122" y="7072716"/>
              <a:chExt cx="1282684" cy="650645"/>
            </a:xfrm>
          </p:grpSpPr>
          <p:sp>
            <p:nvSpPr>
              <p:cNvPr id="28"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Área de ocurrencia</a:t>
                </a:r>
              </a:p>
            </p:txBody>
          </p:sp>
          <p:sp>
            <p:nvSpPr>
              <p:cNvPr id="29"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prstClr val="black"/>
                    </a:solidFill>
                    <a:latin typeface="Arial Narrow" panose="020B0606020202030204" pitchFamily="34" charset="0"/>
                  </a:rPr>
                  <a:t>Cabecera municipal</a:t>
                </a:r>
              </a:p>
              <a:p>
                <a:pPr algn="ctr"/>
                <a:r>
                  <a:rPr lang="es-ES" sz="1600" b="1" dirty="0">
                    <a:solidFill>
                      <a:prstClr val="black"/>
                    </a:solidFill>
                    <a:latin typeface="Arial Narrow" panose="020B0606020202030204" pitchFamily="34" charset="0"/>
                  </a:rPr>
                  <a:t>100%</a:t>
                </a:r>
              </a:p>
            </p:txBody>
          </p:sp>
        </p:grpSp>
      </p:grpSp>
      <p:sp>
        <p:nvSpPr>
          <p:cNvPr id="80" name="62 CuadroTexto"/>
          <p:cNvSpPr txBox="1"/>
          <p:nvPr/>
        </p:nvSpPr>
        <p:spPr>
          <a:xfrm>
            <a:off x="6552777" y="12504"/>
            <a:ext cx="648121" cy="253916"/>
          </a:xfrm>
          <a:prstGeom prst="rect">
            <a:avLst/>
          </a:prstGeom>
          <a:noFill/>
        </p:spPr>
        <p:txBody>
          <a:bodyPr wrap="square" rtlCol="0">
            <a:spAutoFit/>
          </a:bodyPr>
          <a:lstStyle/>
          <a:p>
            <a:r>
              <a:rPr lang="es-ES" sz="1050" b="1" dirty="0">
                <a:solidFill>
                  <a:prstClr val="black"/>
                </a:solidFill>
                <a:latin typeface="Arial Narrow" panose="020B0606020202030204" pitchFamily="34" charset="0"/>
              </a:rPr>
              <a:t>Pág.. 16</a:t>
            </a:r>
          </a:p>
        </p:txBody>
      </p:sp>
      <p:grpSp>
        <p:nvGrpSpPr>
          <p:cNvPr id="102" name="25 Grupo"/>
          <p:cNvGrpSpPr/>
          <p:nvPr/>
        </p:nvGrpSpPr>
        <p:grpSpPr>
          <a:xfrm>
            <a:off x="160662" y="75973"/>
            <a:ext cx="936104" cy="261610"/>
            <a:chOff x="2448322" y="74775"/>
            <a:chExt cx="936104" cy="261610"/>
          </a:xfrm>
        </p:grpSpPr>
        <p:sp>
          <p:nvSpPr>
            <p:cNvPr id="103"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Arial Narrow" panose="020B0606020202030204" pitchFamily="34" charset="0"/>
              </a:endParaRPr>
            </a:p>
          </p:txBody>
        </p:sp>
        <p:cxnSp>
          <p:nvCxnSpPr>
            <p:cNvPr id="104" name="27 Conector recto"/>
            <p:cNvCxnSpPr>
              <a:stCxn id="10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6" name="13 Rectángulo"/>
          <p:cNvSpPr/>
          <p:nvPr/>
        </p:nvSpPr>
        <p:spPr>
          <a:xfrm>
            <a:off x="-2" y="435597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pSp>
        <p:nvGrpSpPr>
          <p:cNvPr id="107" name="25 Grupo"/>
          <p:cNvGrpSpPr/>
          <p:nvPr/>
        </p:nvGrpSpPr>
        <p:grpSpPr>
          <a:xfrm>
            <a:off x="30478" y="4469504"/>
            <a:ext cx="936104" cy="261610"/>
            <a:chOff x="2448322" y="74775"/>
            <a:chExt cx="936104" cy="261610"/>
          </a:xfrm>
        </p:grpSpPr>
        <p:sp>
          <p:nvSpPr>
            <p:cNvPr id="108"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Arial Narrow" panose="020B0606020202030204" pitchFamily="34" charset="0"/>
              </a:endParaRPr>
            </a:p>
          </p:txBody>
        </p:sp>
        <p:cxnSp>
          <p:nvCxnSpPr>
            <p:cNvPr id="109" name="27 Conector recto"/>
            <p:cNvCxnSpPr>
              <a:stCxn id="10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2" name="5 Grupo"/>
          <p:cNvGrpSpPr/>
          <p:nvPr/>
        </p:nvGrpSpPr>
        <p:grpSpPr>
          <a:xfrm>
            <a:off x="180838" y="920327"/>
            <a:ext cx="850854" cy="1573970"/>
            <a:chOff x="1068833" y="553075"/>
            <a:chExt cx="850854" cy="1573970"/>
          </a:xfrm>
        </p:grpSpPr>
        <p:pic>
          <p:nvPicPr>
            <p:cNvPr id="113"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97,96%</a:t>
              </a:r>
            </a:p>
          </p:txBody>
        </p:sp>
        <p:sp>
          <p:nvSpPr>
            <p:cNvPr id="115" name="3 Rectángulo"/>
            <p:cNvSpPr/>
            <p:nvPr/>
          </p:nvSpPr>
          <p:spPr>
            <a:xfrm>
              <a:off x="1068833" y="1243369"/>
              <a:ext cx="803425" cy="276999"/>
            </a:xfrm>
            <a:prstGeom prst="rect">
              <a:avLst/>
            </a:prstGeom>
          </p:spPr>
          <p:txBody>
            <a:bodyPr wrap="none">
              <a:spAutoFit/>
            </a:bodyPr>
            <a:lstStyle/>
            <a:p>
              <a:r>
                <a:rPr lang="es-ES" sz="1200" b="1" u="sng" dirty="0">
                  <a:solidFill>
                    <a:prstClr val="black"/>
                  </a:solidFill>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16" name="4 Rectángulo"/>
            <p:cNvSpPr/>
            <p:nvPr/>
          </p:nvSpPr>
          <p:spPr>
            <a:xfrm>
              <a:off x="1136020" y="1850046"/>
              <a:ext cx="720069" cy="276999"/>
            </a:xfrm>
            <a:prstGeom prst="rect">
              <a:avLst/>
            </a:prstGeom>
          </p:spPr>
          <p:txBody>
            <a:bodyPr wrap="none">
              <a:spAutoFit/>
            </a:bodyPr>
            <a:lstStyle/>
            <a:p>
              <a:r>
                <a:rPr lang="es-ES" sz="1200" b="1" dirty="0">
                  <a:solidFill>
                    <a:prstClr val="black"/>
                  </a:solidFill>
                  <a:latin typeface="Arial Narrow" panose="020B0606020202030204" pitchFamily="34" charset="0"/>
                </a:rPr>
                <a:t>96 casos</a:t>
              </a:r>
              <a:endParaRPr lang="es-CO" sz="1200" dirty="0">
                <a:solidFill>
                  <a:prstClr val="black"/>
                </a:solidFill>
              </a:endParaRPr>
            </a:p>
          </p:txBody>
        </p:sp>
      </p:grpSp>
      <p:grpSp>
        <p:nvGrpSpPr>
          <p:cNvPr id="117" name="2 Grupo"/>
          <p:cNvGrpSpPr/>
          <p:nvPr/>
        </p:nvGrpSpPr>
        <p:grpSpPr>
          <a:xfrm>
            <a:off x="1175708" y="920327"/>
            <a:ext cx="811840" cy="1560887"/>
            <a:chOff x="1752268" y="1227775"/>
            <a:chExt cx="811840" cy="1560887"/>
          </a:xfrm>
        </p:grpSpPr>
        <p:sp>
          <p:nvSpPr>
            <p:cNvPr id="118"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2,04%</a:t>
              </a:r>
            </a:p>
          </p:txBody>
        </p:sp>
        <p:sp>
          <p:nvSpPr>
            <p:cNvPr id="119" name="31 Rectángulo"/>
            <p:cNvSpPr/>
            <p:nvPr/>
          </p:nvSpPr>
          <p:spPr>
            <a:xfrm>
              <a:off x="1756023" y="1908120"/>
              <a:ext cx="780983" cy="276999"/>
            </a:xfrm>
            <a:prstGeom prst="rect">
              <a:avLst/>
            </a:prstGeom>
          </p:spPr>
          <p:txBody>
            <a:bodyPr wrap="none">
              <a:spAutoFit/>
            </a:bodyPr>
            <a:lstStyle/>
            <a:p>
              <a:r>
                <a:rPr lang="es-ES" sz="1200" b="1" u="sng" dirty="0">
                  <a:solidFill>
                    <a:prstClr val="black"/>
                  </a:solidFill>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0" name="34 Rectángulo"/>
            <p:cNvSpPr/>
            <p:nvPr/>
          </p:nvSpPr>
          <p:spPr>
            <a:xfrm>
              <a:off x="1816937" y="2511663"/>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2 casos</a:t>
              </a:r>
              <a:endParaRPr lang="es-CO" sz="1200" dirty="0">
                <a:solidFill>
                  <a:prstClr val="black"/>
                </a:solidFill>
              </a:endParaRPr>
            </a:p>
          </p:txBody>
        </p:sp>
        <p:pic>
          <p:nvPicPr>
            <p:cNvPr id="121"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2" name="124 Grupo"/>
          <p:cNvGrpSpPr/>
          <p:nvPr/>
        </p:nvGrpSpPr>
        <p:grpSpPr>
          <a:xfrm>
            <a:off x="125886" y="560287"/>
            <a:ext cx="1852274" cy="436841"/>
            <a:chOff x="3054754" y="484500"/>
            <a:chExt cx="2375609" cy="436841"/>
          </a:xfrm>
        </p:grpSpPr>
        <p:sp>
          <p:nvSpPr>
            <p:cNvPr id="12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24"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Sexo</a:t>
              </a:r>
            </a:p>
          </p:txBody>
        </p:sp>
      </p:grpSp>
      <p:grpSp>
        <p:nvGrpSpPr>
          <p:cNvPr id="125" name="91 Grupo"/>
          <p:cNvGrpSpPr/>
          <p:nvPr/>
        </p:nvGrpSpPr>
        <p:grpSpPr>
          <a:xfrm>
            <a:off x="2070944" y="857976"/>
            <a:ext cx="874090" cy="1631193"/>
            <a:chOff x="2507826" y="2454167"/>
            <a:chExt cx="874090" cy="1631193"/>
          </a:xfrm>
        </p:grpSpPr>
        <p:sp>
          <p:nvSpPr>
            <p:cNvPr id="126"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pic>
          <p:nvPicPr>
            <p:cNvPr id="127"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 name="94 Rectángulo"/>
            <p:cNvSpPr/>
            <p:nvPr/>
          </p:nvSpPr>
          <p:spPr>
            <a:xfrm>
              <a:off x="2566290" y="3203848"/>
              <a:ext cx="724878" cy="276999"/>
            </a:xfrm>
            <a:prstGeom prst="rect">
              <a:avLst/>
            </a:prstGeom>
          </p:spPr>
          <p:txBody>
            <a:bodyPr wrap="none">
              <a:spAutoFit/>
            </a:bodyPr>
            <a:lstStyle/>
            <a:p>
              <a:pPr algn="ctr"/>
              <a:r>
                <a:rPr lang="es-ES" sz="1200" b="1" u="sng" dirty="0">
                  <a:solidFill>
                    <a:prstClr val="black"/>
                  </a:solidFill>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sp>
          <p:nvSpPr>
            <p:cNvPr id="129" name="95 Rectángulo"/>
            <p:cNvSpPr/>
            <p:nvPr/>
          </p:nvSpPr>
          <p:spPr>
            <a:xfrm>
              <a:off x="2620874" y="3808361"/>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grpSp>
        <p:nvGrpSpPr>
          <p:cNvPr id="130" name="15 Grupo"/>
          <p:cNvGrpSpPr/>
          <p:nvPr/>
        </p:nvGrpSpPr>
        <p:grpSpPr>
          <a:xfrm>
            <a:off x="3039937" y="950012"/>
            <a:ext cx="874090" cy="1519436"/>
            <a:chOff x="3826683" y="2822224"/>
            <a:chExt cx="874090" cy="1519436"/>
          </a:xfrm>
        </p:grpSpPr>
        <p:grpSp>
          <p:nvGrpSpPr>
            <p:cNvPr id="131" name="1 Grupo"/>
            <p:cNvGrpSpPr/>
            <p:nvPr/>
          </p:nvGrpSpPr>
          <p:grpSpPr>
            <a:xfrm>
              <a:off x="3826683" y="3446500"/>
              <a:ext cx="874090" cy="895160"/>
              <a:chOff x="2507826" y="3203848"/>
              <a:chExt cx="874090" cy="895160"/>
            </a:xfrm>
          </p:grpSpPr>
          <p:sp>
            <p:nvSpPr>
              <p:cNvPr id="133"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34" name="133 Rectángulo"/>
              <p:cNvSpPr/>
              <p:nvPr/>
            </p:nvSpPr>
            <p:spPr>
              <a:xfrm>
                <a:off x="2572704" y="3203848"/>
                <a:ext cx="712054" cy="276999"/>
              </a:xfrm>
              <a:prstGeom prst="rect">
                <a:avLst/>
              </a:prstGeom>
            </p:spPr>
            <p:txBody>
              <a:bodyPr wrap="none">
                <a:spAutoFit/>
              </a:bodyPr>
              <a:lstStyle/>
              <a:p>
                <a:pPr algn="ctr"/>
                <a:r>
                  <a:rPr lang="es-ES" sz="1200" b="1" u="sng" dirty="0">
                    <a:solidFill>
                      <a:prstClr val="black"/>
                    </a:solidFill>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135" name="40 Rectángulo"/>
              <p:cNvSpPr/>
              <p:nvPr/>
            </p:nvSpPr>
            <p:spPr>
              <a:xfrm>
                <a:off x="2648170" y="3822009"/>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pic>
          <p:nvPicPr>
            <p:cNvPr id="132"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75 Grupo"/>
          <p:cNvGrpSpPr/>
          <p:nvPr/>
        </p:nvGrpSpPr>
        <p:grpSpPr>
          <a:xfrm>
            <a:off x="3914027" y="1550561"/>
            <a:ext cx="1275167" cy="891591"/>
            <a:chOff x="-177188" y="7086322"/>
            <a:chExt cx="1489900" cy="891591"/>
          </a:xfrm>
        </p:grpSpPr>
        <p:sp>
          <p:nvSpPr>
            <p:cNvPr id="139" name="76 CuadroTexto"/>
            <p:cNvSpPr txBox="1"/>
            <p:nvPr/>
          </p:nvSpPr>
          <p:spPr>
            <a:xfrm>
              <a:off x="-177188" y="7086322"/>
              <a:ext cx="1489900"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Habitante de calle</a:t>
              </a:r>
            </a:p>
          </p:txBody>
        </p:sp>
        <p:sp>
          <p:nvSpPr>
            <p:cNvPr id="140"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1,02%</a:t>
              </a:r>
            </a:p>
          </p:txBody>
        </p:sp>
        <p:sp>
          <p:nvSpPr>
            <p:cNvPr id="141" name="78 CuadroTexto"/>
            <p:cNvSpPr txBox="1"/>
            <p:nvPr/>
          </p:nvSpPr>
          <p:spPr>
            <a:xfrm>
              <a:off x="-164454" y="7700914"/>
              <a:ext cx="1229607" cy="276999"/>
            </a:xfrm>
            <a:prstGeom prst="rect">
              <a:avLst/>
            </a:prstGeom>
            <a:noFill/>
          </p:spPr>
          <p:txBody>
            <a:bodyPr wrap="square" rtlCol="0">
              <a:spAutoFit/>
            </a:bodyPr>
            <a:lstStyle/>
            <a:p>
              <a:pPr algn="ctr"/>
              <a:r>
                <a:rPr lang="es-ES" sz="1200" b="1" dirty="0">
                  <a:solidFill>
                    <a:prstClr val="black"/>
                  </a:solidFill>
                  <a:latin typeface="Arial Narrow" panose="020B0606020202030204" pitchFamily="34" charset="0"/>
                </a:rPr>
                <a:t>1 caso</a:t>
              </a:r>
            </a:p>
          </p:txBody>
        </p:sp>
      </p:grpSp>
      <p:grpSp>
        <p:nvGrpSpPr>
          <p:cNvPr id="142" name="127 Grupo"/>
          <p:cNvGrpSpPr/>
          <p:nvPr/>
        </p:nvGrpSpPr>
        <p:grpSpPr>
          <a:xfrm>
            <a:off x="2282182" y="528496"/>
            <a:ext cx="2722457" cy="436841"/>
            <a:chOff x="3060727" y="484500"/>
            <a:chExt cx="2369636" cy="436841"/>
          </a:xfrm>
        </p:grpSpPr>
        <p:sp>
          <p:nvSpPr>
            <p:cNvPr id="143"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44"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Poblaciones especiales</a:t>
              </a:r>
            </a:p>
          </p:txBody>
        </p:sp>
      </p:grpSp>
      <p:grpSp>
        <p:nvGrpSpPr>
          <p:cNvPr id="145" name="Grupo 76"/>
          <p:cNvGrpSpPr/>
          <p:nvPr/>
        </p:nvGrpSpPr>
        <p:grpSpPr>
          <a:xfrm>
            <a:off x="5098921" y="528496"/>
            <a:ext cx="2129010" cy="1936247"/>
            <a:chOff x="616494" y="2584689"/>
            <a:chExt cx="2129010" cy="1936247"/>
          </a:xfrm>
        </p:grpSpPr>
        <p:grpSp>
          <p:nvGrpSpPr>
            <p:cNvPr id="146" name="6 Grupo"/>
            <p:cNvGrpSpPr/>
            <p:nvPr/>
          </p:nvGrpSpPr>
          <p:grpSpPr>
            <a:xfrm>
              <a:off x="616494" y="2934239"/>
              <a:ext cx="1152880" cy="1582804"/>
              <a:chOff x="3115290" y="1227775"/>
              <a:chExt cx="1152880" cy="1582804"/>
            </a:xfrm>
          </p:grpSpPr>
          <p:grpSp>
            <p:nvGrpSpPr>
              <p:cNvPr id="156" name="49 Grupo"/>
              <p:cNvGrpSpPr/>
              <p:nvPr/>
            </p:nvGrpSpPr>
            <p:grpSpPr>
              <a:xfrm>
                <a:off x="3115290" y="1951748"/>
                <a:ext cx="1152880" cy="858831"/>
                <a:chOff x="3744466" y="1301912"/>
                <a:chExt cx="1152880" cy="858831"/>
              </a:xfrm>
            </p:grpSpPr>
            <p:sp>
              <p:nvSpPr>
                <p:cNvPr id="158"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59" name="52 Rectángulo"/>
                <p:cNvSpPr/>
                <p:nvPr/>
              </p:nvSpPr>
              <p:spPr>
                <a:xfrm>
                  <a:off x="3744466" y="1301912"/>
                  <a:ext cx="1152880" cy="276999"/>
                </a:xfrm>
                <a:prstGeom prst="rect">
                  <a:avLst/>
                </a:prstGeom>
              </p:spPr>
              <p:txBody>
                <a:bodyPr wrap="none">
                  <a:spAutoFit/>
                </a:bodyPr>
                <a:lstStyle/>
                <a:p>
                  <a:r>
                    <a:rPr lang="es-ES" sz="1200" b="1" u="sng" dirty="0">
                      <a:solidFill>
                        <a:prstClr val="black"/>
                      </a:solidFill>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60" name="53 Rectángulo"/>
                <p:cNvSpPr/>
                <p:nvPr/>
              </p:nvSpPr>
              <p:spPr>
                <a:xfrm>
                  <a:off x="3957784" y="1883744"/>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pic>
            <p:nvPicPr>
              <p:cNvPr id="157"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1" name="7 Grupo"/>
            <p:cNvGrpSpPr/>
            <p:nvPr/>
          </p:nvGrpSpPr>
          <p:grpSpPr>
            <a:xfrm>
              <a:off x="1741326" y="3641012"/>
              <a:ext cx="1004178" cy="879924"/>
              <a:chOff x="5245046" y="1274868"/>
              <a:chExt cx="1004178" cy="879924"/>
            </a:xfrm>
          </p:grpSpPr>
          <p:sp>
            <p:nvSpPr>
              <p:cNvPr id="153"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54" name="33 Rectángulo"/>
              <p:cNvSpPr/>
              <p:nvPr/>
            </p:nvSpPr>
            <p:spPr>
              <a:xfrm>
                <a:off x="5272675" y="1274868"/>
                <a:ext cx="976549" cy="276999"/>
              </a:xfrm>
              <a:prstGeom prst="rect">
                <a:avLst/>
              </a:prstGeom>
            </p:spPr>
            <p:txBody>
              <a:bodyPr wrap="none">
                <a:spAutoFit/>
              </a:bodyPr>
              <a:lstStyle/>
              <a:p>
                <a:r>
                  <a:rPr lang="es-ES" sz="1200" b="1" u="sng" dirty="0" err="1">
                    <a:solidFill>
                      <a:prstClr val="black"/>
                    </a:solidFill>
                    <a:latin typeface="Arial Narrow" panose="020B0606020202030204" pitchFamily="34" charset="0"/>
                  </a:rPr>
                  <a:t>Rom</a:t>
                </a:r>
                <a:r>
                  <a:rPr lang="es-ES" sz="1200" b="1" u="sng" dirty="0">
                    <a:solidFill>
                      <a:prstClr val="black"/>
                    </a:solidFill>
                    <a:latin typeface="Arial Narrow" panose="020B0606020202030204" pitchFamily="34" charset="0"/>
                  </a:rPr>
                  <a:t> - Gitano</a:t>
                </a:r>
                <a:endParaRPr lang="es-ES" sz="1200" b="1" u="sng" dirty="0">
                  <a:solidFill>
                    <a:sysClr val="windowText" lastClr="000000"/>
                  </a:solidFill>
                  <a:latin typeface="Arial Narrow" panose="020B0606020202030204" pitchFamily="34" charset="0"/>
                </a:endParaRPr>
              </a:p>
            </p:txBody>
          </p:sp>
          <p:sp>
            <p:nvSpPr>
              <p:cNvPr id="155" name="36 Rectángulo"/>
              <p:cNvSpPr/>
              <p:nvPr/>
            </p:nvSpPr>
            <p:spPr>
              <a:xfrm>
                <a:off x="5286277" y="1877793"/>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grpSp>
          <p:nvGrpSpPr>
            <p:cNvPr id="148" name="114 Grupo"/>
            <p:cNvGrpSpPr/>
            <p:nvPr/>
          </p:nvGrpSpPr>
          <p:grpSpPr>
            <a:xfrm>
              <a:off x="734175" y="2584689"/>
              <a:ext cx="1847617" cy="436841"/>
              <a:chOff x="3060727" y="484500"/>
              <a:chExt cx="2369636" cy="436841"/>
            </a:xfrm>
          </p:grpSpPr>
          <p:sp>
            <p:nvSpPr>
              <p:cNvPr id="149"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50"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Etnia</a:t>
                </a:r>
              </a:p>
            </p:txBody>
          </p:sp>
        </p:grpSp>
      </p:gr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7755" y="930627"/>
            <a:ext cx="503801" cy="67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9300" y="930961"/>
            <a:ext cx="1203640" cy="71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69 Rectángulo"/>
          <p:cNvSpPr/>
          <p:nvPr/>
        </p:nvSpPr>
        <p:spPr>
          <a:xfrm>
            <a:off x="11918" y="7956376"/>
            <a:ext cx="7216013" cy="307777"/>
          </a:xfrm>
          <a:prstGeom prst="rect">
            <a:avLst/>
          </a:prstGeom>
        </p:spPr>
        <p:txBody>
          <a:bodyPr wrap="square">
            <a:spAutoFit/>
          </a:bodyPr>
          <a:lstStyle/>
          <a:p>
            <a:r>
              <a:rPr lang="es-ES" sz="700" dirty="0">
                <a:solidFill>
                  <a:prstClr val="black"/>
                </a:solidFill>
                <a:latin typeface="Arial Narrow" panose="020B0606020202030204" pitchFamily="34" charset="0"/>
              </a:rPr>
              <a:t>Fuente: SIVIGILA. Secretaria de Salud de Medellín.</a:t>
            </a:r>
          </a:p>
          <a:p>
            <a:r>
              <a:rPr lang="es-ES" sz="700" dirty="0">
                <a:latin typeface="Arial Narrow" panose="020B0606020202030204" pitchFamily="34" charset="0"/>
              </a:rPr>
              <a:t>Figura. Poblaciones y factores de riesgo de los casos notificados de Hepatitis B, C y </a:t>
            </a:r>
            <a:r>
              <a:rPr lang="es-ES" sz="700" dirty="0" err="1">
                <a:latin typeface="Arial Narrow" panose="020B0606020202030204" pitchFamily="34" charset="0"/>
              </a:rPr>
              <a:t>Coinfecciòn</a:t>
            </a:r>
            <a:r>
              <a:rPr lang="es-ES" sz="700" dirty="0">
                <a:latin typeface="Arial Narrow" panose="020B0606020202030204" pitchFamily="34" charset="0"/>
              </a:rPr>
              <a:t>/</a:t>
            </a:r>
            <a:r>
              <a:rPr lang="es-ES" sz="700" dirty="0" err="1">
                <a:latin typeface="Arial Narrow" panose="020B0606020202030204" pitchFamily="34" charset="0"/>
              </a:rPr>
              <a:t>Superinfección</a:t>
            </a:r>
            <a:r>
              <a:rPr lang="es-ES" sz="700" dirty="0">
                <a:latin typeface="Arial Narrow" panose="020B0606020202030204" pitchFamily="34" charset="0"/>
              </a:rPr>
              <a:t> B - Delta. Periodo epidemiológico 05. 2023</a:t>
            </a:r>
            <a:r>
              <a:rPr lang="es-ES" sz="700" dirty="0">
                <a:solidFill>
                  <a:prstClr val="black"/>
                </a:solidFill>
                <a:latin typeface="Arial Narrow" panose="020B0606020202030204" pitchFamily="34" charset="0"/>
              </a:rPr>
              <a:t>. </a:t>
            </a:r>
          </a:p>
        </p:txBody>
      </p:sp>
      <p:sp>
        <p:nvSpPr>
          <p:cNvPr id="78" name="28 CuadroTexto"/>
          <p:cNvSpPr txBox="1"/>
          <p:nvPr/>
        </p:nvSpPr>
        <p:spPr>
          <a:xfrm>
            <a:off x="1080170" y="-66129"/>
            <a:ext cx="2592288" cy="461665"/>
          </a:xfrm>
          <a:prstGeom prst="rect">
            <a:avLst/>
          </a:prstGeom>
          <a:noFill/>
        </p:spPr>
        <p:txBody>
          <a:bodyPr wrap="square" rtlCol="0">
            <a:spAutoFit/>
          </a:bodyPr>
          <a:lstStyle/>
          <a:p>
            <a:r>
              <a:rPr lang="es-ES" sz="1200" b="1" dirty="0">
                <a:latin typeface="Arial Narrow" panose="020B0606020202030204" pitchFamily="34" charset="0"/>
              </a:rPr>
              <a:t>Comportamiento variables de interés Hepatitis C</a:t>
            </a:r>
          </a:p>
        </p:txBody>
      </p:sp>
      <p:sp>
        <p:nvSpPr>
          <p:cNvPr id="79" name="78 CuadroTexto"/>
          <p:cNvSpPr txBox="1"/>
          <p:nvPr/>
        </p:nvSpPr>
        <p:spPr>
          <a:xfrm>
            <a:off x="936154" y="4427984"/>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5937" t="56778" r="29313" b="35333"/>
          <a:stretch/>
        </p:blipFill>
        <p:spPr bwMode="auto">
          <a:xfrm>
            <a:off x="5652632" y="5652121"/>
            <a:ext cx="937120" cy="87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73 Rectángulo redondeado"/>
          <p:cNvSpPr/>
          <p:nvPr/>
        </p:nvSpPr>
        <p:spPr>
          <a:xfrm>
            <a:off x="5189193" y="6660232"/>
            <a:ext cx="1725328" cy="50405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prstClr val="black"/>
                </a:solidFill>
                <a:latin typeface="Arial Narrow" panose="020B0606020202030204" pitchFamily="34" charset="0"/>
              </a:rPr>
              <a:t>Sin vacunación previa para Hepatitis B</a:t>
            </a:r>
          </a:p>
          <a:p>
            <a:pPr algn="ctr"/>
            <a:r>
              <a:rPr lang="es-ES" sz="1600" b="1" dirty="0">
                <a:solidFill>
                  <a:prstClr val="black"/>
                </a:solidFill>
                <a:latin typeface="Arial Narrow" panose="020B0606020202030204" pitchFamily="34" charset="0"/>
              </a:rPr>
              <a:t>96,6%</a:t>
            </a:r>
          </a:p>
        </p:txBody>
      </p:sp>
      <p:graphicFrame>
        <p:nvGraphicFramePr>
          <p:cNvPr id="74" name="1 Gráfico">
            <a:extLst>
              <a:ext uri="{FF2B5EF4-FFF2-40B4-BE49-F238E27FC236}">
                <a16:creationId xmlns:a16="http://schemas.microsoft.com/office/drawing/2014/main" id="{00000000-0008-0000-0D00-000002000000}"/>
              </a:ext>
            </a:extLst>
          </p:cNvPr>
          <p:cNvGraphicFramePr>
            <a:graphicFrameLocks/>
          </p:cNvGraphicFramePr>
          <p:nvPr/>
        </p:nvGraphicFramePr>
        <p:xfrm>
          <a:off x="174494" y="5241926"/>
          <a:ext cx="4572000" cy="27432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418997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17 </a:t>
            </a:r>
          </a:p>
        </p:txBody>
      </p:sp>
      <p:sp>
        <p:nvSpPr>
          <p:cNvPr id="70" name="69 Rectángulo"/>
          <p:cNvSpPr/>
          <p:nvPr/>
        </p:nvSpPr>
        <p:spPr>
          <a:xfrm>
            <a:off x="245381" y="4860032"/>
            <a:ext cx="6924326" cy="292388"/>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Complicaciones de los casos notificados de Hepatitis B, C y </a:t>
            </a:r>
            <a:r>
              <a:rPr lang="es-ES" sz="700" dirty="0" err="1">
                <a:latin typeface="Arial Narrow" panose="020B0606020202030204" pitchFamily="34" charset="0"/>
              </a:rPr>
              <a:t>Coinfección</a:t>
            </a:r>
            <a:r>
              <a:rPr lang="es-ES" sz="700" dirty="0">
                <a:latin typeface="Arial Narrow" panose="020B0606020202030204" pitchFamily="34" charset="0"/>
              </a:rPr>
              <a:t>/</a:t>
            </a:r>
            <a:r>
              <a:rPr lang="es-ES" sz="700" dirty="0" err="1">
                <a:latin typeface="Arial Narrow" panose="020B0606020202030204" pitchFamily="34" charset="0"/>
              </a:rPr>
              <a:t>superinfección</a:t>
            </a:r>
            <a:r>
              <a:rPr lang="es-ES" sz="700" dirty="0">
                <a:latin typeface="Arial Narrow" panose="020B0606020202030204" pitchFamily="34" charset="0"/>
              </a:rPr>
              <a:t> Hepatitis B-Delta. Periodo epidemiológico 05. 2023. </a:t>
            </a:r>
          </a:p>
        </p:txBody>
      </p:sp>
      <p:sp>
        <p:nvSpPr>
          <p:cNvPr id="113" name="112 CuadroTexto"/>
          <p:cNvSpPr txBox="1"/>
          <p:nvPr/>
        </p:nvSpPr>
        <p:spPr>
          <a:xfrm>
            <a:off x="1506577" y="1846729"/>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5 casos</a:t>
            </a:r>
          </a:p>
        </p:txBody>
      </p:sp>
      <p:sp>
        <p:nvSpPr>
          <p:cNvPr id="114" name="113 CuadroTexto"/>
          <p:cNvSpPr txBox="1"/>
          <p:nvPr/>
        </p:nvSpPr>
        <p:spPr>
          <a:xfrm>
            <a:off x="3996069" y="1817088"/>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sp>
        <p:nvSpPr>
          <p:cNvPr id="115" name="114 CuadroTexto"/>
          <p:cNvSpPr txBox="1"/>
          <p:nvPr/>
        </p:nvSpPr>
        <p:spPr>
          <a:xfrm>
            <a:off x="2844198" y="1817088"/>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140 casos</a:t>
            </a:r>
          </a:p>
        </p:txBody>
      </p:sp>
      <p:sp>
        <p:nvSpPr>
          <p:cNvPr id="85" name="84 Rectángulo"/>
          <p:cNvSpPr/>
          <p:nvPr/>
        </p:nvSpPr>
        <p:spPr>
          <a:xfrm>
            <a:off x="-27139" y="7924844"/>
            <a:ext cx="7135004" cy="1223412"/>
          </a:xfrm>
          <a:prstGeom prst="rect">
            <a:avLst/>
          </a:prstGeom>
        </p:spPr>
        <p:txBody>
          <a:bodyPr wrap="square">
            <a:spAutoFit/>
          </a:bodyPr>
          <a:lstStyle/>
          <a:p>
            <a:pPr algn="just"/>
            <a:r>
              <a:rPr lang="es-CO" sz="1050" dirty="0">
                <a:latin typeface="Arial Narrow" panose="020B0606020202030204" pitchFamily="34" charset="0"/>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segura y eficaz que confiere una protección del 98% al 100% contra la enfermedad de la hepatitis B, lo que conlleva a evitar las complicaciones que pueden derivarse de la enfermedad.  La relación hombre: mujer es de aproximadamente 6 hombres por cada mujer. Los grupos de edad en los que más se presenta el evento se ubican entre los 25 y los 39 años con un 59,9%. El principal mecanismo de transmisión es el sexual, por lo que se hace vital la orientación de las estrategias hacia la promoción de la salud sexual y reproductiva. No se han notificado casos de Hepatitis B-Delta. </a:t>
            </a:r>
            <a:r>
              <a:rPr lang="es-ES" sz="1050" dirty="0">
                <a:latin typeface="Arial Narrow" panose="020B0606020202030204" pitchFamily="34" charset="0"/>
              </a:rPr>
              <a:t>Nota: Los datos del presente boletín corresponden a cifras preliminares.</a:t>
            </a: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8" name="107 Rectángulo"/>
          <p:cNvSpPr/>
          <p:nvPr/>
        </p:nvSpPr>
        <p:spPr>
          <a:xfrm>
            <a:off x="1830187" y="2124700"/>
            <a:ext cx="3507593" cy="369332"/>
          </a:xfrm>
          <a:prstGeom prst="rect">
            <a:avLst/>
          </a:prstGeom>
        </p:spPr>
        <p:txBody>
          <a:bodyPr wrap="square">
            <a:spAutoFit/>
          </a:bodyPr>
          <a:lstStyle/>
          <a:p>
            <a:pPr algn="just"/>
            <a:r>
              <a:rPr lang="es-ES" sz="900" dirty="0">
                <a:latin typeface="Arial Narrow" panose="020B0606020202030204" pitchFamily="34" charset="0"/>
              </a:rPr>
              <a:t>Figura. Mecanismo probable de transmisión de Hepatitis B, C y </a:t>
            </a:r>
            <a:r>
              <a:rPr lang="es-ES" sz="900" dirty="0" err="1">
                <a:latin typeface="Arial Narrow" panose="020B0606020202030204" pitchFamily="34" charset="0"/>
              </a:rPr>
              <a:t>Coinfección</a:t>
            </a:r>
            <a:r>
              <a:rPr lang="es-ES" sz="900" dirty="0">
                <a:latin typeface="Arial Narrow" panose="020B0606020202030204" pitchFamily="34" charset="0"/>
              </a:rPr>
              <a:t>/</a:t>
            </a:r>
            <a:r>
              <a:rPr lang="es-ES" sz="900" dirty="0" err="1">
                <a:latin typeface="Arial Narrow" panose="020B0606020202030204" pitchFamily="34" charset="0"/>
              </a:rPr>
              <a:t>superinfección</a:t>
            </a:r>
            <a:r>
              <a:rPr lang="es-ES" sz="900" dirty="0">
                <a:latin typeface="Arial Narrow" panose="020B0606020202030204" pitchFamily="34" charset="0"/>
              </a:rPr>
              <a:t> B-Delta. Periodo epidemiológico 05  2023 </a:t>
            </a:r>
          </a:p>
        </p:txBody>
      </p:sp>
      <p:sp>
        <p:nvSpPr>
          <p:cNvPr id="39" name="38 Redondear rectángulo de esquina diagonal"/>
          <p:cNvSpPr/>
          <p:nvPr/>
        </p:nvSpPr>
        <p:spPr>
          <a:xfrm>
            <a:off x="1981961"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3,18%</a:t>
            </a:r>
          </a:p>
        </p:txBody>
      </p:sp>
      <p:sp>
        <p:nvSpPr>
          <p:cNvPr id="43" name="42 Redondear rectángulo de esquina diagonal"/>
          <p:cNvSpPr/>
          <p:nvPr/>
        </p:nvSpPr>
        <p:spPr>
          <a:xfrm>
            <a:off x="3310557"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97,17%</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813" t="36222" r="37500" b="51667"/>
          <a:stretch/>
        </p:blipFill>
        <p:spPr bwMode="auto">
          <a:xfrm>
            <a:off x="3364889" y="666852"/>
            <a:ext cx="579224" cy="69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926" t="33444" r="56250" b="51667"/>
          <a:stretch/>
        </p:blipFill>
        <p:spPr bwMode="auto">
          <a:xfrm>
            <a:off x="1906804" y="629434"/>
            <a:ext cx="1119923" cy="793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76875" t="32666" r="16562" b="52222"/>
          <a:stretch/>
        </p:blipFill>
        <p:spPr bwMode="auto">
          <a:xfrm>
            <a:off x="4551282" y="663074"/>
            <a:ext cx="556360" cy="72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44 Redondear rectángulo de esquina diagonal"/>
          <p:cNvSpPr/>
          <p:nvPr/>
        </p:nvSpPr>
        <p:spPr>
          <a:xfrm>
            <a:off x="4409385"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0,0%</a:t>
            </a:r>
          </a:p>
        </p:txBody>
      </p:sp>
      <p:sp>
        <p:nvSpPr>
          <p:cNvPr id="29" name="28 Rectángulo"/>
          <p:cNvSpPr/>
          <p:nvPr/>
        </p:nvSpPr>
        <p:spPr>
          <a:xfrm>
            <a:off x="50" y="7360567"/>
            <a:ext cx="687612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Clasificación del caso Hepatitis B, C </a:t>
            </a:r>
            <a:r>
              <a:rPr lang="es-ES" sz="700" dirty="0" err="1">
                <a:latin typeface="Arial Narrow" panose="020B0606020202030204" pitchFamily="34" charset="0"/>
              </a:rPr>
              <a:t>Coinfección</a:t>
            </a:r>
            <a:r>
              <a:rPr lang="es-ES" sz="700" dirty="0">
                <a:latin typeface="Arial Narrow" panose="020B0606020202030204" pitchFamily="34" charset="0"/>
              </a:rPr>
              <a:t>/</a:t>
            </a:r>
            <a:r>
              <a:rPr lang="es-ES" sz="700" dirty="0" err="1">
                <a:latin typeface="Arial Narrow" panose="020B0606020202030204" pitchFamily="34" charset="0"/>
              </a:rPr>
              <a:t>Superinfecciòn</a:t>
            </a:r>
            <a:r>
              <a:rPr lang="es-ES" sz="700" dirty="0">
                <a:latin typeface="Arial Narrow" panose="020B0606020202030204" pitchFamily="34" charset="0"/>
              </a:rPr>
              <a:t> B-Delta. Periodo epidemiológico 05. 2023. </a:t>
            </a:r>
          </a:p>
        </p:txBody>
      </p:sp>
      <p:graphicFrame>
        <p:nvGraphicFramePr>
          <p:cNvPr id="30" name="3 Gráfico">
            <a:extLst>
              <a:ext uri="{FF2B5EF4-FFF2-40B4-BE49-F238E27FC236}">
                <a16:creationId xmlns:a16="http://schemas.microsoft.com/office/drawing/2014/main" id="{00000000-0008-0000-1000-000004000000}"/>
              </a:ext>
            </a:extLst>
          </p:cNvPr>
          <p:cNvGraphicFramePr>
            <a:graphicFrameLocks/>
          </p:cNvGraphicFramePr>
          <p:nvPr/>
        </p:nvGraphicFramePr>
        <p:xfrm>
          <a:off x="1404495" y="2679545"/>
          <a:ext cx="4271736" cy="22756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1 Gráfico">
            <a:extLst>
              <a:ext uri="{FF2B5EF4-FFF2-40B4-BE49-F238E27FC236}">
                <a16:creationId xmlns:a16="http://schemas.microsoft.com/office/drawing/2014/main" id="{00000000-0008-0000-0C00-000002000000}"/>
              </a:ext>
            </a:extLst>
          </p:cNvPr>
          <p:cNvGraphicFramePr>
            <a:graphicFrameLocks/>
          </p:cNvGraphicFramePr>
          <p:nvPr/>
        </p:nvGraphicFramePr>
        <p:xfrm>
          <a:off x="1437435" y="5040155"/>
          <a:ext cx="4555556" cy="247979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8185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8413"/>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V - 2023</a:t>
            </a:r>
          </a:p>
        </p:txBody>
      </p:sp>
      <p:grpSp>
        <p:nvGrpSpPr>
          <p:cNvPr id="8" name="7 Grupo"/>
          <p:cNvGrpSpPr/>
          <p:nvPr/>
        </p:nvGrpSpPr>
        <p:grpSpPr>
          <a:xfrm>
            <a:off x="146258" y="417829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a:latin typeface="Arial Narrow" panose="020B0606020202030204" pitchFamily="34" charset="0"/>
                </a:rPr>
                <a:t>333</a:t>
              </a:r>
            </a:p>
          </p:txBody>
        </p:sp>
      </p:grpSp>
      <p:sp>
        <p:nvSpPr>
          <p:cNvPr id="9" name="8 CuadroTexto"/>
          <p:cNvSpPr txBox="1"/>
          <p:nvPr/>
        </p:nvSpPr>
        <p:spPr>
          <a:xfrm>
            <a:off x="-4630" y="4682418"/>
            <a:ext cx="2135310"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52,77%.</a:t>
            </a:r>
          </a:p>
        </p:txBody>
      </p:sp>
      <p:sp>
        <p:nvSpPr>
          <p:cNvPr id="18" name="17 Rectángulo"/>
          <p:cNvSpPr/>
          <p:nvPr/>
        </p:nvSpPr>
        <p:spPr>
          <a:xfrm>
            <a:off x="2231041" y="2085526"/>
            <a:ext cx="494601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a:t>
            </a:r>
            <a:r>
              <a:rPr lang="es-CO" sz="1050" dirty="0">
                <a:latin typeface="Arial Narrow" panose="020B0606020202030204" pitchFamily="34" charset="0"/>
              </a:rPr>
              <a:t>intoxicaciones</a:t>
            </a:r>
            <a:r>
              <a:rPr lang="es-ES" sz="1050" dirty="0">
                <a:latin typeface="Arial Narrow" panose="020B0606020202030204" pitchFamily="34" charset="0"/>
              </a:rPr>
              <a:t>. Medellín, a periodo epidemiológico V acumulado de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2223346" y="3706456"/>
            <a:ext cx="4961400" cy="3604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516904" y="3736932"/>
            <a:ext cx="3446504" cy="286016"/>
            <a:chOff x="2448322" y="-7125"/>
            <a:chExt cx="3446504" cy="286016"/>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12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18 </a:t>
            </a:r>
          </a:p>
        </p:txBody>
      </p:sp>
      <p:sp>
        <p:nvSpPr>
          <p:cNvPr id="37" name="36 Título"/>
          <p:cNvSpPr>
            <a:spLocks noGrp="1"/>
          </p:cNvSpPr>
          <p:nvPr>
            <p:ph type="ctrTitle"/>
          </p:nvPr>
        </p:nvSpPr>
        <p:spPr>
          <a:xfrm>
            <a:off x="-30096" y="177934"/>
            <a:ext cx="2208885"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Intoxicaciones</a:t>
            </a:r>
          </a:p>
        </p:txBody>
      </p:sp>
      <p:grpSp>
        <p:nvGrpSpPr>
          <p:cNvPr id="89" name="88 Grupo"/>
          <p:cNvGrpSpPr/>
          <p:nvPr/>
        </p:nvGrpSpPr>
        <p:grpSpPr>
          <a:xfrm>
            <a:off x="2274030" y="4873984"/>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58%</a:t>
              </a: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a:latin typeface="Arial Narrow" panose="020B0606020202030204" pitchFamily="34" charset="0"/>
                </a:rPr>
                <a:t>192 casos</a:t>
              </a:r>
              <a:endParaRPr lang="es-CO" sz="1200" dirty="0"/>
            </a:p>
          </p:txBody>
        </p:sp>
      </p:grpSp>
      <p:grpSp>
        <p:nvGrpSpPr>
          <p:cNvPr id="6" name="5 Grupo"/>
          <p:cNvGrpSpPr/>
          <p:nvPr/>
        </p:nvGrpSpPr>
        <p:grpSpPr>
          <a:xfrm>
            <a:off x="4522309" y="6596400"/>
            <a:ext cx="853119" cy="883043"/>
            <a:chOff x="1033171" y="8262441"/>
            <a:chExt cx="853119"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29%</a:t>
              </a: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20069" cy="276999"/>
            </a:xfrm>
            <a:prstGeom prst="rect">
              <a:avLst/>
            </a:prstGeom>
          </p:spPr>
          <p:txBody>
            <a:bodyPr wrap="none">
              <a:spAutoFit/>
            </a:bodyPr>
            <a:lstStyle/>
            <a:p>
              <a:r>
                <a:rPr lang="es-ES" sz="1200" b="1" dirty="0">
                  <a:latin typeface="Arial Narrow" panose="020B0606020202030204" pitchFamily="34" charset="0"/>
                </a:rPr>
                <a:t>97 casos</a:t>
              </a:r>
              <a:endParaRPr lang="es-CO" sz="1200" dirty="0"/>
            </a:p>
          </p:txBody>
        </p:sp>
      </p:grpSp>
      <p:pic>
        <p:nvPicPr>
          <p:cNvPr id="96"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2442384" y="4383828"/>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6911" y="7668344"/>
            <a:ext cx="5556050"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CO" sz="1100" dirty="0">
                <a:latin typeface="Arial Narrow" panose="020B0606020202030204" pitchFamily="34" charset="0"/>
              </a:rPr>
              <a:t>Figura grupo de sustancia, intoxicaciones, a periodo epidemiológico V acumulado. Medellín 2023</a:t>
            </a:r>
          </a:p>
        </p:txBody>
      </p:sp>
      <p:grpSp>
        <p:nvGrpSpPr>
          <p:cNvPr id="67" name="66 Grupo"/>
          <p:cNvGrpSpPr/>
          <p:nvPr/>
        </p:nvGrpSpPr>
        <p:grpSpPr>
          <a:xfrm>
            <a:off x="4905808" y="4866208"/>
            <a:ext cx="842294" cy="894649"/>
            <a:chOff x="5265956" y="1265576"/>
            <a:chExt cx="842294" cy="894649"/>
          </a:xfrm>
        </p:grpSpPr>
        <p:sp>
          <p:nvSpPr>
            <p:cNvPr id="68" name="67 Rectángulo redondeado"/>
            <p:cNvSpPr/>
            <p:nvPr/>
          </p:nvSpPr>
          <p:spPr>
            <a:xfrm>
              <a:off x="5327048" y="1561312"/>
              <a:ext cx="78120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9%</a:t>
              </a:r>
            </a:p>
          </p:txBody>
        </p:sp>
        <p:sp>
          <p:nvSpPr>
            <p:cNvPr id="69" name="68 Rectángulo"/>
            <p:cNvSpPr/>
            <p:nvPr/>
          </p:nvSpPr>
          <p:spPr>
            <a:xfrm>
              <a:off x="5265956" y="1265576"/>
              <a:ext cx="797013" cy="276999"/>
            </a:xfrm>
            <a:prstGeom prst="rect">
              <a:avLst/>
            </a:prstGeom>
          </p:spPr>
          <p:txBody>
            <a:bodyPr wrap="none">
              <a:spAutoFit/>
            </a:bodyPr>
            <a:lstStyle/>
            <a:p>
              <a:r>
                <a:rPr lang="es-ES" sz="1200" b="1" u="sng" dirty="0">
                  <a:latin typeface="Arial Narrow" panose="020B0606020202030204" pitchFamily="34" charset="0"/>
                </a:rPr>
                <a:t>0 a 5 años</a:t>
              </a:r>
              <a:endParaRPr lang="es-ES" sz="1200" b="1" u="sng" dirty="0">
                <a:solidFill>
                  <a:sysClr val="windowText" lastClr="000000"/>
                </a:solidFill>
                <a:latin typeface="Arial Narrow" panose="020B0606020202030204" pitchFamily="34" charset="0"/>
              </a:endParaRPr>
            </a:p>
          </p:txBody>
        </p:sp>
        <p:sp>
          <p:nvSpPr>
            <p:cNvPr id="71" name="70 Rectángulo"/>
            <p:cNvSpPr/>
            <p:nvPr/>
          </p:nvSpPr>
          <p:spPr>
            <a:xfrm>
              <a:off x="5298050" y="1883226"/>
              <a:ext cx="720069" cy="276999"/>
            </a:xfrm>
            <a:prstGeom prst="rect">
              <a:avLst/>
            </a:prstGeom>
          </p:spPr>
          <p:txBody>
            <a:bodyPr wrap="none">
              <a:spAutoFit/>
            </a:bodyPr>
            <a:lstStyle/>
            <a:p>
              <a:r>
                <a:rPr lang="es-ES" sz="1200" b="1" dirty="0">
                  <a:latin typeface="Arial Narrow" panose="020B0606020202030204" pitchFamily="34" charset="0"/>
                </a:rPr>
                <a:t>30 casos</a:t>
              </a:r>
              <a:endParaRPr lang="es-CO" sz="1200" dirty="0"/>
            </a:p>
          </p:txBody>
        </p:sp>
      </p:grpSp>
      <p:grpSp>
        <p:nvGrpSpPr>
          <p:cNvPr id="74" name="73 Grupo"/>
          <p:cNvGrpSpPr/>
          <p:nvPr/>
        </p:nvGrpSpPr>
        <p:grpSpPr>
          <a:xfrm>
            <a:off x="5986396" y="4877806"/>
            <a:ext cx="1253869" cy="895160"/>
            <a:chOff x="2370037" y="3162904"/>
            <a:chExt cx="1253869" cy="895160"/>
          </a:xfrm>
        </p:grpSpPr>
        <p:sp>
          <p:nvSpPr>
            <p:cNvPr id="76" name="75 Rectángulo redondeado"/>
            <p:cNvSpPr/>
            <p:nvPr/>
          </p:nvSpPr>
          <p:spPr>
            <a:xfrm>
              <a:off x="2576066" y="3431176"/>
              <a:ext cx="874090"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Oral</a:t>
              </a:r>
              <a:endParaRPr lang="es-ES" sz="11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54%</a:t>
              </a:r>
            </a:p>
          </p:txBody>
        </p:sp>
        <p:sp>
          <p:nvSpPr>
            <p:cNvPr id="77" name="76 Rectángulo"/>
            <p:cNvSpPr/>
            <p:nvPr/>
          </p:nvSpPr>
          <p:spPr>
            <a:xfrm>
              <a:off x="2370037" y="3162904"/>
              <a:ext cx="1253869" cy="276999"/>
            </a:xfrm>
            <a:prstGeom prst="rect">
              <a:avLst/>
            </a:prstGeom>
          </p:spPr>
          <p:txBody>
            <a:bodyPr wrap="none">
              <a:spAutoFit/>
            </a:bodyPr>
            <a:lstStyle/>
            <a:p>
              <a:pPr algn="ctr"/>
              <a:r>
                <a:rPr lang="es-ES" sz="1200" b="1" u="sng" dirty="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716410" y="3781065"/>
              <a:ext cx="790601" cy="276999"/>
            </a:xfrm>
            <a:prstGeom prst="rect">
              <a:avLst/>
            </a:prstGeom>
          </p:spPr>
          <p:txBody>
            <a:bodyPr wrap="none">
              <a:spAutoFit/>
            </a:bodyPr>
            <a:lstStyle/>
            <a:p>
              <a:r>
                <a:rPr lang="es-ES" sz="1200" b="1" dirty="0">
                  <a:latin typeface="Arial Narrow" panose="020B0606020202030204" pitchFamily="34" charset="0"/>
                </a:rPr>
                <a:t>180 casos</a:t>
              </a:r>
              <a:endParaRPr lang="es-CO" sz="1200" dirty="0"/>
            </a:p>
          </p:txBody>
        </p:sp>
      </p:grpSp>
      <p:sp>
        <p:nvSpPr>
          <p:cNvPr id="65" name="64 CuadroTexto"/>
          <p:cNvSpPr txBox="1"/>
          <p:nvPr/>
        </p:nvSpPr>
        <p:spPr>
          <a:xfrm>
            <a:off x="1989184" y="2911116"/>
            <a:ext cx="2331346" cy="430887"/>
          </a:xfrm>
          <a:prstGeom prst="rect">
            <a:avLst/>
          </a:prstGeom>
          <a:noFill/>
        </p:spPr>
        <p:txBody>
          <a:bodyPr wrap="square" rtlCol="0">
            <a:spAutoFit/>
          </a:bodyPr>
          <a:lstStyle/>
          <a:p>
            <a:pPr algn="ctr"/>
            <a:r>
              <a:rPr lang="es-ES" sz="1050" b="1" dirty="0">
                <a:latin typeface="Arial Narrow" panose="020B0606020202030204" pitchFamily="34" charset="0"/>
              </a:rPr>
              <a:t>Incidencia en población general </a:t>
            </a:r>
            <a:r>
              <a:rPr lang="es-CO" sz="1050" b="1" dirty="0">
                <a:latin typeface="Arial Narrow" panose="020B0606020202030204" pitchFamily="34" charset="0"/>
              </a:rPr>
              <a:t>x 100,000 habitantes</a:t>
            </a:r>
            <a:endParaRPr lang="es-ES" sz="1050" b="1" dirty="0">
              <a:latin typeface="Arial Narrow" panose="020B0606020202030204" pitchFamily="34" charset="0"/>
            </a:endParaRPr>
          </a:p>
        </p:txBody>
      </p:sp>
      <p:sp>
        <p:nvSpPr>
          <p:cNvPr id="75" name="74 CuadroTexto"/>
          <p:cNvSpPr txBox="1"/>
          <p:nvPr/>
        </p:nvSpPr>
        <p:spPr>
          <a:xfrm>
            <a:off x="2370260" y="3271156"/>
            <a:ext cx="1491114"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7,08 * cada 100 mil</a:t>
            </a:r>
          </a:p>
        </p:txBody>
      </p:sp>
      <p:sp>
        <p:nvSpPr>
          <p:cNvPr id="80" name="79 CuadroTexto"/>
          <p:cNvSpPr txBox="1"/>
          <p:nvPr/>
        </p:nvSpPr>
        <p:spPr>
          <a:xfrm>
            <a:off x="4083293" y="2911116"/>
            <a:ext cx="1605389" cy="577081"/>
          </a:xfrm>
          <a:prstGeom prst="rect">
            <a:avLst/>
          </a:prstGeom>
          <a:noFill/>
        </p:spPr>
        <p:txBody>
          <a:bodyPr wrap="square" rtlCol="0">
            <a:spAutoFit/>
          </a:bodyPr>
          <a:lstStyle/>
          <a:p>
            <a:pPr algn="ctr"/>
            <a:r>
              <a:rPr lang="es-CO" sz="1050" b="1" dirty="0">
                <a:latin typeface="Arial Narrow" panose="020B0606020202030204" pitchFamily="34" charset="0"/>
              </a:rPr>
              <a:t>Casos confirmados por laboratorio de intoxicación por metanol</a:t>
            </a:r>
            <a:endParaRPr lang="es-ES" sz="1050" b="1" dirty="0">
              <a:latin typeface="Arial Narrow" panose="020B0606020202030204" pitchFamily="34" charset="0"/>
            </a:endParaRPr>
          </a:p>
        </p:txBody>
      </p:sp>
      <p:sp>
        <p:nvSpPr>
          <p:cNvPr id="81" name="80 CuadroTexto"/>
          <p:cNvSpPr txBox="1"/>
          <p:nvPr/>
        </p:nvSpPr>
        <p:spPr>
          <a:xfrm>
            <a:off x="4703339" y="3449170"/>
            <a:ext cx="397866"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0%</a:t>
            </a:r>
          </a:p>
        </p:txBody>
      </p:sp>
      <p:sp>
        <p:nvSpPr>
          <p:cNvPr id="82" name="81 Rectángulo"/>
          <p:cNvSpPr/>
          <p:nvPr/>
        </p:nvSpPr>
        <p:spPr>
          <a:xfrm>
            <a:off x="2235549" y="2533188"/>
            <a:ext cx="4965349"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3" name="82 Grupo"/>
          <p:cNvGrpSpPr/>
          <p:nvPr/>
        </p:nvGrpSpPr>
        <p:grpSpPr>
          <a:xfrm>
            <a:off x="2424996" y="2603074"/>
            <a:ext cx="3446504" cy="276999"/>
            <a:chOff x="2448322" y="74775"/>
            <a:chExt cx="3446504" cy="276999"/>
          </a:xfrm>
        </p:grpSpPr>
        <p:sp>
          <p:nvSpPr>
            <p:cNvPr id="84" name="8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5" name="84 Conector recto"/>
            <p:cNvCxnSpPr>
              <a:stCxn id="8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85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87" name="86 CuadroTexto"/>
          <p:cNvSpPr txBox="1"/>
          <p:nvPr/>
        </p:nvSpPr>
        <p:spPr>
          <a:xfrm>
            <a:off x="5894826" y="2920771"/>
            <a:ext cx="1282226" cy="577081"/>
          </a:xfrm>
          <a:prstGeom prst="rect">
            <a:avLst/>
          </a:prstGeom>
          <a:noFill/>
        </p:spPr>
        <p:txBody>
          <a:bodyPr wrap="square" rtlCol="0">
            <a:spAutoFit/>
          </a:bodyPr>
          <a:lstStyle/>
          <a:p>
            <a:pPr algn="ctr"/>
            <a:r>
              <a:rPr lang="es-CO" sz="1050" b="1" dirty="0">
                <a:latin typeface="Arial Narrow" panose="020B0606020202030204" pitchFamily="34" charset="0"/>
              </a:rPr>
              <a:t>Proporción de brotes en población confinada</a:t>
            </a:r>
            <a:endParaRPr lang="es-ES" sz="1050" b="1" dirty="0">
              <a:latin typeface="Arial Narrow" panose="020B0606020202030204" pitchFamily="34" charset="0"/>
            </a:endParaRPr>
          </a:p>
        </p:txBody>
      </p:sp>
      <p:pic>
        <p:nvPicPr>
          <p:cNvPr id="2052" name="Picture 4"/>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t="14232"/>
          <a:stretch/>
        </p:blipFill>
        <p:spPr bwMode="auto">
          <a:xfrm>
            <a:off x="4270803" y="4456042"/>
            <a:ext cx="508027" cy="48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5094423" y="4375173"/>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51745" y="4189418"/>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2389" y="6025389"/>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6123" y="6009827"/>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805" y="6605790"/>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47%</a:t>
              </a: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a:latin typeface="Arial Narrow" panose="020B0606020202030204" pitchFamily="34" charset="0"/>
                </a:rPr>
                <a:t>158 casos</a:t>
              </a:r>
              <a:endParaRPr lang="es-CO" sz="1200" dirty="0"/>
            </a:p>
          </p:txBody>
        </p:sp>
      </p:grpSp>
      <p:grpSp>
        <p:nvGrpSpPr>
          <p:cNvPr id="106" name="105 Grupo"/>
          <p:cNvGrpSpPr/>
          <p:nvPr/>
        </p:nvGrpSpPr>
        <p:grpSpPr>
          <a:xfrm>
            <a:off x="4013888" y="4872449"/>
            <a:ext cx="867545" cy="883043"/>
            <a:chOff x="1033171" y="8262441"/>
            <a:chExt cx="867545" cy="883043"/>
          </a:xfrm>
        </p:grpSpPr>
        <p:sp>
          <p:nvSpPr>
            <p:cNvPr id="107" name="106 Rectángulo redondeado"/>
            <p:cNvSpPr/>
            <p:nvPr/>
          </p:nvSpPr>
          <p:spPr>
            <a:xfrm>
              <a:off x="1073490" y="8535741"/>
              <a:ext cx="826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a:t>
              </a:r>
            </a:p>
          </p:txBody>
        </p:sp>
        <p:sp>
          <p:nvSpPr>
            <p:cNvPr id="108" name="107 Rectángulo"/>
            <p:cNvSpPr/>
            <p:nvPr/>
          </p:nvSpPr>
          <p:spPr>
            <a:xfrm>
              <a:off x="1033171" y="8262441"/>
              <a:ext cx="867545" cy="276999"/>
            </a:xfrm>
            <a:prstGeom prst="rect">
              <a:avLst/>
            </a:prstGeom>
          </p:spPr>
          <p:txBody>
            <a:bodyPr wrap="none">
              <a:spAutoFit/>
            </a:bodyPr>
            <a:lstStyle/>
            <a:p>
              <a:r>
                <a:rPr lang="es-ES" sz="1200" b="1" u="sng" dirty="0">
                  <a:latin typeface="Arial Narrow" panose="020B0606020202030204" pitchFamily="34" charset="0"/>
                </a:rPr>
                <a:t>6 a 18 años</a:t>
              </a:r>
              <a:endParaRPr lang="es-ES" sz="1200" b="1" u="sng" dirty="0">
                <a:solidFill>
                  <a:sysClr val="windowText" lastClr="000000"/>
                </a:solidFill>
                <a:latin typeface="Arial Narrow" panose="020B0606020202030204" pitchFamily="34" charset="0"/>
              </a:endParaRPr>
            </a:p>
          </p:txBody>
        </p:sp>
        <p:sp>
          <p:nvSpPr>
            <p:cNvPr id="109" name="108 Rectángulo"/>
            <p:cNvSpPr/>
            <p:nvPr/>
          </p:nvSpPr>
          <p:spPr>
            <a:xfrm>
              <a:off x="1146985" y="8868485"/>
              <a:ext cx="649537" cy="276999"/>
            </a:xfrm>
            <a:prstGeom prst="rect">
              <a:avLst/>
            </a:prstGeom>
          </p:spPr>
          <p:txBody>
            <a:bodyPr wrap="none">
              <a:spAutoFit/>
            </a:bodyPr>
            <a:lstStyle/>
            <a:p>
              <a:r>
                <a:rPr lang="es-ES" sz="1200" b="1" dirty="0">
                  <a:latin typeface="Arial Narrow" panose="020B0606020202030204" pitchFamily="34" charset="0"/>
                </a:rPr>
                <a:t>5 casos</a:t>
              </a:r>
              <a:endParaRPr lang="es-CO" sz="1200" dirty="0"/>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54409" y="5996223"/>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83433" y="6588420"/>
            <a:ext cx="774775" cy="903208"/>
            <a:chOff x="5327048" y="1270665"/>
            <a:chExt cx="774775"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10,2%</a:t>
              </a:r>
            </a:p>
          </p:txBody>
        </p:sp>
        <p:sp>
          <p:nvSpPr>
            <p:cNvPr id="112" name="111 Rectángulo"/>
            <p:cNvSpPr/>
            <p:nvPr/>
          </p:nvSpPr>
          <p:spPr>
            <a:xfrm>
              <a:off x="5338616" y="1270665"/>
              <a:ext cx="669863" cy="276999"/>
            </a:xfrm>
            <a:prstGeom prst="rect">
              <a:avLst/>
            </a:prstGeom>
          </p:spPr>
          <p:txBody>
            <a:bodyPr wrap="none">
              <a:spAutoFit/>
            </a:bodyPr>
            <a:lstStyle/>
            <a:p>
              <a:r>
                <a:rPr lang="es-ES" sz="1200" b="1" u="sng" dirty="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20069" cy="276999"/>
            </a:xfrm>
            <a:prstGeom prst="rect">
              <a:avLst/>
            </a:prstGeom>
          </p:spPr>
          <p:txBody>
            <a:bodyPr wrap="none">
              <a:spAutoFit/>
            </a:bodyPr>
            <a:lstStyle/>
            <a:p>
              <a:r>
                <a:rPr lang="es-ES" sz="1200" b="1" dirty="0">
                  <a:latin typeface="Arial Narrow" panose="020B0606020202030204" pitchFamily="34" charset="0"/>
                </a:rPr>
                <a:t>34 casos</a:t>
              </a:r>
              <a:endParaRPr lang="es-CO" sz="1200" dirty="0"/>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783" y="6036718"/>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13815"/>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5,4%</a:t>
              </a: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20069" cy="276999"/>
            </a:xfrm>
            <a:prstGeom prst="rect">
              <a:avLst/>
            </a:prstGeom>
          </p:spPr>
          <p:txBody>
            <a:bodyPr wrap="none">
              <a:spAutoFit/>
            </a:bodyPr>
            <a:lstStyle/>
            <a:p>
              <a:r>
                <a:rPr lang="es-ES" sz="1200" b="1" dirty="0">
                  <a:latin typeface="Arial Narrow" panose="020B0606020202030204" pitchFamily="34" charset="0"/>
                </a:rPr>
                <a:t>18 casos</a:t>
              </a:r>
              <a:endParaRPr lang="es-CO" sz="1200" dirty="0"/>
            </a:p>
          </p:txBody>
        </p:sp>
      </p:grpSp>
      <p:sp>
        <p:nvSpPr>
          <p:cNvPr id="95" name="94 CuadroTexto"/>
          <p:cNvSpPr txBox="1"/>
          <p:nvPr/>
        </p:nvSpPr>
        <p:spPr>
          <a:xfrm>
            <a:off x="5902928" y="3440403"/>
            <a:ext cx="1239442"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No hubo casos</a:t>
            </a:r>
          </a:p>
        </p:txBody>
      </p:sp>
      <p:grpSp>
        <p:nvGrpSpPr>
          <p:cNvPr id="79" name="78 Grupo"/>
          <p:cNvGrpSpPr/>
          <p:nvPr/>
        </p:nvGrpSpPr>
        <p:grpSpPr>
          <a:xfrm>
            <a:off x="2405662" y="4024402"/>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 y Edad</a:t>
              </a:r>
            </a:p>
          </p:txBody>
        </p:sp>
      </p:grpSp>
      <p:grpSp>
        <p:nvGrpSpPr>
          <p:cNvPr id="99" name="98 Grupo"/>
          <p:cNvGrpSpPr/>
          <p:nvPr/>
        </p:nvGrpSpPr>
        <p:grpSpPr>
          <a:xfrm>
            <a:off x="3861366" y="5640349"/>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Lugar de exposición</a:t>
              </a:r>
            </a:p>
          </p:txBody>
        </p:sp>
      </p:grpSp>
      <p:sp>
        <p:nvSpPr>
          <p:cNvPr id="120" name="84 Rectángulo"/>
          <p:cNvSpPr/>
          <p:nvPr/>
        </p:nvSpPr>
        <p:spPr>
          <a:xfrm>
            <a:off x="-11634" y="8358695"/>
            <a:ext cx="7135004" cy="830997"/>
          </a:xfrm>
          <a:prstGeom prst="rect">
            <a:avLst/>
          </a:prstGeom>
        </p:spPr>
        <p:txBody>
          <a:bodyPr wrap="square">
            <a:spAutoFit/>
          </a:bodyPr>
          <a:lstStyle/>
          <a:p>
            <a:pPr algn="just"/>
            <a:r>
              <a:rPr lang="es-CO" sz="1200" dirty="0">
                <a:latin typeface="Arial Narrow" panose="020B0606020202030204" pitchFamily="34" charset="0"/>
              </a:rPr>
              <a:t>El comportamiento de la notificación tuvo una disminución del  52,77% respecto al mismo periodo del año anterior.</a:t>
            </a:r>
          </a:p>
          <a:p>
            <a:pPr algn="just"/>
            <a:r>
              <a:rPr lang="es-CO" sz="1200" dirty="0">
                <a:latin typeface="Arial Narrow" panose="020B0606020202030204" pitchFamily="34" charset="0"/>
              </a:rPr>
              <a:t>Alrededor del 49% de las notificaciones relacionadas con las intoxicaciones corresponden a intoxicaciones por sustancias psicoactivas, viéndose mas afectado el sexo masculino con un  58%.  El lugar de mayor ocurrencia de las intoxicaciones en general es el hogar 47%, la mayoría de ellas ocurrieron de manera accidental, seguidas de la intencional psicoactiva. </a:t>
            </a:r>
            <a:endParaRPr lang="es-ES" sz="1200" dirty="0">
              <a:latin typeface="Arial Narrow" panose="020B0606020202030204" pitchFamily="34" charset="0"/>
            </a:endParaRPr>
          </a:p>
        </p:txBody>
      </p:sp>
      <p:sp>
        <p:nvSpPr>
          <p:cNvPr id="121" name="108 Rectángulo"/>
          <p:cNvSpPr/>
          <p:nvPr/>
        </p:nvSpPr>
        <p:spPr>
          <a:xfrm>
            <a:off x="-1849" y="8013308"/>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2" name="105 Grupo"/>
          <p:cNvGrpSpPr/>
          <p:nvPr/>
        </p:nvGrpSpPr>
        <p:grpSpPr>
          <a:xfrm>
            <a:off x="93859" y="8056850"/>
            <a:ext cx="3446504" cy="276999"/>
            <a:chOff x="2448322" y="33831"/>
            <a:chExt cx="3446504" cy="276999"/>
          </a:xfrm>
        </p:grpSpPr>
        <p:sp>
          <p:nvSpPr>
            <p:cNvPr id="123"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4" name="112 Conector recto"/>
            <p:cNvCxnSpPr>
              <a:stCxn id="123"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5" name="113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126" name="2 Grupo"/>
          <p:cNvGrpSpPr/>
          <p:nvPr/>
        </p:nvGrpSpPr>
        <p:grpSpPr>
          <a:xfrm>
            <a:off x="3132739" y="4419182"/>
            <a:ext cx="879488" cy="1377146"/>
            <a:chOff x="1708524" y="1209162"/>
            <a:chExt cx="1075155" cy="1830651"/>
          </a:xfrm>
        </p:grpSpPr>
        <p:sp>
          <p:nvSpPr>
            <p:cNvPr id="127" name="41 Rectángulo redondeado"/>
            <p:cNvSpPr/>
            <p:nvPr/>
          </p:nvSpPr>
          <p:spPr>
            <a:xfrm>
              <a:off x="1708524" y="2181418"/>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42%</a:t>
              </a:r>
            </a:p>
          </p:txBody>
        </p:sp>
        <p:sp>
          <p:nvSpPr>
            <p:cNvPr id="128" name="31 Rectángulo"/>
            <p:cNvSpPr/>
            <p:nvPr/>
          </p:nvSpPr>
          <p:spPr>
            <a:xfrm>
              <a:off x="1715245" y="1803779"/>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817186" y="2671596"/>
              <a:ext cx="966493" cy="368217"/>
            </a:xfrm>
            <a:prstGeom prst="rect">
              <a:avLst/>
            </a:prstGeom>
          </p:spPr>
          <p:txBody>
            <a:bodyPr wrap="none">
              <a:spAutoFit/>
            </a:bodyPr>
            <a:lstStyle/>
            <a:p>
              <a:r>
                <a:rPr lang="es-ES" sz="1200" b="1" dirty="0">
                  <a:latin typeface="Arial Narrow" panose="020B0606020202030204" pitchFamily="34" charset="0"/>
                </a:rPr>
                <a:t>141 casos</a:t>
              </a:r>
              <a:endParaRPr lang="es-CO" sz="1200" dirty="0"/>
            </a:p>
          </p:txBody>
        </p:sp>
        <p:pic>
          <p:nvPicPr>
            <p:cNvPr id="13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75394" y="1209162"/>
              <a:ext cx="530003" cy="69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 name="Imagen 2"/>
          <p:cNvPicPr>
            <a:picLocks noChangeAspect="1"/>
          </p:cNvPicPr>
          <p:nvPr/>
        </p:nvPicPr>
        <p:blipFill>
          <a:blip r:embed="rId14"/>
          <a:stretch>
            <a:fillRect/>
          </a:stretch>
        </p:blipFill>
        <p:spPr>
          <a:xfrm>
            <a:off x="76770" y="5763077"/>
            <a:ext cx="3083365" cy="1851661"/>
          </a:xfrm>
          <a:prstGeom prst="rect">
            <a:avLst/>
          </a:prstGeom>
        </p:spPr>
      </p:pic>
      <p:pic>
        <p:nvPicPr>
          <p:cNvPr id="4" name="Imagen 3"/>
          <p:cNvPicPr>
            <a:picLocks noChangeAspect="1"/>
          </p:cNvPicPr>
          <p:nvPr/>
        </p:nvPicPr>
        <p:blipFill>
          <a:blip r:embed="rId15"/>
          <a:stretch>
            <a:fillRect/>
          </a:stretch>
        </p:blipFill>
        <p:spPr>
          <a:xfrm>
            <a:off x="2178789" y="291815"/>
            <a:ext cx="4867327" cy="1913276"/>
          </a:xfrm>
          <a:prstGeom prst="rect">
            <a:avLst/>
          </a:prstGeom>
        </p:spPr>
      </p:pic>
    </p:spTree>
    <p:extLst>
      <p:ext uri="{BB962C8B-B14F-4D97-AF65-F5344CB8AC3E}">
        <p14:creationId xmlns:p14="http://schemas.microsoft.com/office/powerpoint/2010/main" val="2599090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10"/>
            <a:ext cx="2180731" cy="143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0"/>
            <a:ext cx="2166585"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2824178"/>
            <a:ext cx="2180731" cy="285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54" y="2367583"/>
            <a:ext cx="2251490" cy="276999"/>
          </a:xfrm>
          <a:prstGeom prst="rect">
            <a:avLst/>
          </a:prstGeom>
          <a:noFill/>
        </p:spPr>
        <p:txBody>
          <a:bodyPr wrap="square" rtlCol="0">
            <a:spAutoFit/>
          </a:bodyPr>
          <a:lstStyle/>
          <a:p>
            <a:r>
              <a:rPr lang="es-ES" sz="1200" b="1" dirty="0">
                <a:latin typeface="Arial Narrow" panose="020B0606020202030204" pitchFamily="34" charset="0"/>
              </a:rPr>
              <a:t>Periodo epidemiológico V - 2023</a:t>
            </a:r>
          </a:p>
        </p:txBody>
      </p:sp>
      <p:grpSp>
        <p:nvGrpSpPr>
          <p:cNvPr id="8" name="7 Grupo"/>
          <p:cNvGrpSpPr/>
          <p:nvPr/>
        </p:nvGrpSpPr>
        <p:grpSpPr>
          <a:xfrm>
            <a:off x="144066" y="4161193"/>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674</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19</a:t>
            </a:r>
          </a:p>
        </p:txBody>
      </p:sp>
      <p:sp>
        <p:nvSpPr>
          <p:cNvPr id="37" name="36 Título"/>
          <p:cNvSpPr>
            <a:spLocks noGrp="1"/>
          </p:cNvSpPr>
          <p:nvPr>
            <p:ph type="ctrTitle"/>
          </p:nvPr>
        </p:nvSpPr>
        <p:spPr>
          <a:xfrm>
            <a:off x="-28154" y="14590"/>
            <a:ext cx="2208885" cy="1323439"/>
          </a:xfrm>
          <a:noFill/>
        </p:spPr>
        <p:txBody>
          <a:bodyPr wrap="square" rtlCol="0">
            <a:spAutoFit/>
          </a:bodyPr>
          <a:lstStyle/>
          <a:p>
            <a:r>
              <a:rPr lang="es-ES" sz="2000" b="1" dirty="0">
                <a:solidFill>
                  <a:srgbClr val="C00000"/>
                </a:solidFill>
                <a:latin typeface="Arial Narrow" panose="020B0606020202030204" pitchFamily="34" charset="0"/>
              </a:rPr>
              <a:t>Enfermedad transmitida por alimentos </a:t>
            </a:r>
            <a:r>
              <a:rPr lang="es-ES" sz="2000" b="1" dirty="0">
                <a:solidFill>
                  <a:srgbClr val="C00000"/>
                </a:solidFill>
                <a:latin typeface="Arial Narrow" panose="020B0606020202030204" pitchFamily="34" charset="0"/>
                <a:ea typeface="+mn-ea"/>
                <a:cs typeface="+mn-cs"/>
              </a:rPr>
              <a:t>ETA</a:t>
            </a:r>
            <a:br>
              <a:rPr lang="es-ES" sz="2000" b="1" dirty="0">
                <a:solidFill>
                  <a:srgbClr val="C00000"/>
                </a:solidFill>
                <a:latin typeface="Arial Narrow" panose="020B0606020202030204" pitchFamily="34" charset="0"/>
                <a:ea typeface="+mn-ea"/>
                <a:cs typeface="+mn-cs"/>
              </a:rPr>
            </a:br>
            <a:endParaRPr lang="es-ES" sz="2000" b="1" dirty="0">
              <a:solidFill>
                <a:srgbClr val="C00000"/>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288082" y="1043608"/>
            <a:ext cx="1519238"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p:cNvSpPr/>
          <p:nvPr/>
        </p:nvSpPr>
        <p:spPr>
          <a:xfrm>
            <a:off x="2212396" y="5545163"/>
            <a:ext cx="4895141"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densidad de ETA. Medellín, a periodo epidemiológico V acumulado  de  2023</a:t>
            </a:r>
            <a:endParaRPr lang="es-ES" sz="1000" b="1" dirty="0">
              <a:latin typeface="Arial Narrow" panose="020B0606020202030204" pitchFamily="34" charset="0"/>
            </a:endParaRPr>
          </a:p>
        </p:txBody>
      </p:sp>
      <p:sp>
        <p:nvSpPr>
          <p:cNvPr id="38" name="37 Rectángulo"/>
          <p:cNvSpPr/>
          <p:nvPr/>
        </p:nvSpPr>
        <p:spPr>
          <a:xfrm>
            <a:off x="-16570" y="62281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260834" y="6355360"/>
            <a:ext cx="3446504" cy="276999"/>
            <a:chOff x="2448322" y="74775"/>
            <a:chExt cx="3446504" cy="276999"/>
          </a:xfrm>
        </p:grpSpPr>
        <p:sp>
          <p:nvSpPr>
            <p:cNvPr id="54" name="5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stCxn id="5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8" name="57 Grupo"/>
          <p:cNvGrpSpPr/>
          <p:nvPr/>
        </p:nvGrpSpPr>
        <p:grpSpPr>
          <a:xfrm>
            <a:off x="473331" y="6875809"/>
            <a:ext cx="873454" cy="1573268"/>
            <a:chOff x="1059074" y="553075"/>
            <a:chExt cx="873454" cy="1573268"/>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59074" y="1520368"/>
              <a:ext cx="796277"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a:t>
              </a: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323 casos</a:t>
              </a:r>
              <a:endParaRPr lang="es-CO" sz="1200" dirty="0"/>
            </a:p>
          </p:txBody>
        </p:sp>
      </p:grpSp>
      <p:grpSp>
        <p:nvGrpSpPr>
          <p:cNvPr id="3" name="2 Grupo"/>
          <p:cNvGrpSpPr/>
          <p:nvPr/>
        </p:nvGrpSpPr>
        <p:grpSpPr>
          <a:xfrm>
            <a:off x="1352672" y="6885689"/>
            <a:ext cx="826373" cy="1582088"/>
            <a:chOff x="3159269" y="6660232"/>
            <a:chExt cx="826373" cy="1582088"/>
          </a:xfrm>
        </p:grpSpPr>
        <p:sp>
          <p:nvSpPr>
            <p:cNvPr id="57" name="56 Rectángulo redondeado"/>
            <p:cNvSpPr/>
            <p:nvPr/>
          </p:nvSpPr>
          <p:spPr>
            <a:xfrm>
              <a:off x="3171391" y="7613877"/>
              <a:ext cx="79514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52%</a:t>
              </a: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159269" y="7965321"/>
              <a:ext cx="790601" cy="276999"/>
            </a:xfrm>
            <a:prstGeom prst="rect">
              <a:avLst/>
            </a:prstGeom>
          </p:spPr>
          <p:txBody>
            <a:bodyPr wrap="none">
              <a:spAutoFit/>
            </a:bodyPr>
            <a:lstStyle/>
            <a:p>
              <a:r>
                <a:rPr lang="es-ES" sz="1200" b="1" dirty="0">
                  <a:latin typeface="Arial Narrow" panose="020B0606020202030204" pitchFamily="34" charset="0"/>
                </a:rPr>
                <a:t>351 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3694124" y="6997057"/>
            <a:ext cx="816548" cy="1463375"/>
            <a:chOff x="838588" y="8382748"/>
            <a:chExt cx="816548" cy="1463375"/>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838588" y="8963149"/>
              <a:ext cx="816548" cy="882974"/>
              <a:chOff x="1115283" y="1243369"/>
              <a:chExt cx="816548" cy="882974"/>
            </a:xfrm>
          </p:grpSpPr>
          <p:sp>
            <p:nvSpPr>
              <p:cNvPr id="77" name="76 Rectángulo redondeado"/>
              <p:cNvSpPr/>
              <p:nvPr/>
            </p:nvSpPr>
            <p:spPr>
              <a:xfrm>
                <a:off x="1115283" y="1520368"/>
                <a:ext cx="81654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7,86%</a:t>
                </a: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79" name="78 Rectángulo"/>
              <p:cNvSpPr/>
              <p:nvPr/>
            </p:nvSpPr>
            <p:spPr>
              <a:xfrm>
                <a:off x="1141927" y="1849344"/>
                <a:ext cx="720069" cy="276999"/>
              </a:xfrm>
              <a:prstGeom prst="rect">
                <a:avLst/>
              </a:prstGeom>
            </p:spPr>
            <p:txBody>
              <a:bodyPr wrap="none">
                <a:spAutoFit/>
              </a:bodyPr>
              <a:lstStyle/>
              <a:p>
                <a:r>
                  <a:rPr lang="es-ES" sz="1200" b="1" dirty="0">
                    <a:latin typeface="Arial Narrow" panose="020B0606020202030204" pitchFamily="34" charset="0"/>
                  </a:rPr>
                  <a:t>53 casos</a:t>
                </a:r>
                <a:endParaRPr lang="es-CO" sz="1200" dirty="0"/>
              </a:p>
            </p:txBody>
          </p:sp>
        </p:grpSp>
      </p:grpSp>
      <p:grpSp>
        <p:nvGrpSpPr>
          <p:cNvPr id="9" name="8 Grupo"/>
          <p:cNvGrpSpPr/>
          <p:nvPr/>
        </p:nvGrpSpPr>
        <p:grpSpPr>
          <a:xfrm>
            <a:off x="5894826" y="6883495"/>
            <a:ext cx="915635" cy="1545833"/>
            <a:chOff x="2206271" y="8300359"/>
            <a:chExt cx="915635" cy="1545833"/>
          </a:xfrm>
        </p:grpSpPr>
        <p:grpSp>
          <p:nvGrpSpPr>
            <p:cNvPr id="71" name="70 Grupo"/>
            <p:cNvGrpSpPr/>
            <p:nvPr/>
          </p:nvGrpSpPr>
          <p:grpSpPr>
            <a:xfrm>
              <a:off x="2206271" y="8963149"/>
              <a:ext cx="915635" cy="883043"/>
              <a:chOff x="1033171" y="8262441"/>
              <a:chExt cx="915635" cy="883043"/>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6,37%</a:t>
                </a: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76999"/>
              </a:xfrm>
              <a:prstGeom prst="rect">
                <a:avLst/>
              </a:prstGeom>
            </p:spPr>
            <p:txBody>
              <a:bodyPr wrap="none">
                <a:spAutoFit/>
              </a:bodyPr>
              <a:lstStyle/>
              <a:p>
                <a:r>
                  <a:rPr lang="es-ES" sz="1200" b="1" dirty="0">
                    <a:latin typeface="Arial Narrow" panose="020B0606020202030204" pitchFamily="34" charset="0"/>
                  </a:rPr>
                  <a:t>43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4818108" y="6876256"/>
            <a:ext cx="861100" cy="1584176"/>
            <a:chOff x="3633824" y="8315126"/>
            <a:chExt cx="861100" cy="1584176"/>
          </a:xfrm>
        </p:grpSpPr>
        <p:grpSp>
          <p:nvGrpSpPr>
            <p:cNvPr id="80" name="79 Grupo"/>
            <p:cNvGrpSpPr/>
            <p:nvPr/>
          </p:nvGrpSpPr>
          <p:grpSpPr>
            <a:xfrm>
              <a:off x="3633824" y="8987827"/>
              <a:ext cx="861100" cy="911475"/>
              <a:chOff x="5301781" y="1270665"/>
              <a:chExt cx="861100" cy="911475"/>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4,89%</a:t>
                </a: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301781" y="1905141"/>
                <a:ext cx="649537" cy="276999"/>
              </a:xfrm>
              <a:prstGeom prst="rect">
                <a:avLst/>
              </a:prstGeom>
            </p:spPr>
            <p:txBody>
              <a:bodyPr wrap="none">
                <a:spAutoFit/>
              </a:bodyPr>
              <a:lstStyle/>
              <a:p>
                <a:r>
                  <a:rPr lang="es-ES" sz="1200" b="1" dirty="0">
                    <a:latin typeface="Arial Narrow" panose="020B0606020202030204" pitchFamily="34" charset="0"/>
                  </a:rPr>
                  <a:t>33 caso</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128575" y="6929556"/>
            <a:ext cx="1465466" cy="1519521"/>
            <a:chOff x="4557698" y="6783372"/>
            <a:chExt cx="1465466" cy="1519521"/>
          </a:xfrm>
        </p:grpSpPr>
        <p:grpSp>
          <p:nvGrpSpPr>
            <p:cNvPr id="66" name="65 Grupo"/>
            <p:cNvGrpSpPr/>
            <p:nvPr/>
          </p:nvGrpSpPr>
          <p:grpSpPr>
            <a:xfrm>
              <a:off x="4557698" y="7444062"/>
              <a:ext cx="1465466" cy="858831"/>
              <a:chOff x="3600450" y="1301912"/>
              <a:chExt cx="1465466" cy="858831"/>
            </a:xfrm>
          </p:grpSpPr>
          <p:sp>
            <p:nvSpPr>
              <p:cNvPr id="67" name="66 Rectángulo redondeado"/>
              <p:cNvSpPr/>
              <p:nvPr/>
            </p:nvSpPr>
            <p:spPr>
              <a:xfrm>
                <a:off x="3912518" y="1553220"/>
                <a:ext cx="78301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64,09%</a:t>
                </a:r>
              </a:p>
            </p:txBody>
          </p:sp>
          <p:sp>
            <p:nvSpPr>
              <p:cNvPr id="68" name="67 Rectángulo"/>
              <p:cNvSpPr/>
              <p:nvPr/>
            </p:nvSpPr>
            <p:spPr>
              <a:xfrm>
                <a:off x="3600450" y="1301912"/>
                <a:ext cx="1465466"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Privado de la libertad</a:t>
                </a:r>
              </a:p>
            </p:txBody>
          </p:sp>
          <p:sp>
            <p:nvSpPr>
              <p:cNvPr id="69" name="68 Rectángulo"/>
              <p:cNvSpPr/>
              <p:nvPr/>
            </p:nvSpPr>
            <p:spPr>
              <a:xfrm>
                <a:off x="3920197" y="1883744"/>
                <a:ext cx="790601" cy="276999"/>
              </a:xfrm>
              <a:prstGeom prst="rect">
                <a:avLst/>
              </a:prstGeom>
            </p:spPr>
            <p:txBody>
              <a:bodyPr wrap="none">
                <a:spAutoFit/>
              </a:bodyPr>
              <a:lstStyle/>
              <a:p>
                <a:r>
                  <a:rPr lang="es-ES" sz="1200" b="1" dirty="0">
                    <a:latin typeface="Arial Narrow" panose="020B0606020202030204" pitchFamily="34" charset="0"/>
                  </a:rPr>
                  <a:t>432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320" y="678337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16570" y="4771410"/>
            <a:ext cx="2095750" cy="1323439"/>
          </a:xfrm>
          <a:prstGeom prst="rect">
            <a:avLst/>
          </a:prstGeom>
          <a:noFill/>
        </p:spPr>
        <p:txBody>
          <a:bodyPr wrap="square" rtlCol="0">
            <a:spAutoFit/>
          </a:bodyPr>
          <a:lstStyle/>
          <a:p>
            <a:pPr algn="ctr"/>
            <a:r>
              <a:rPr lang="es-ES" sz="1200" b="1" dirty="0">
                <a:latin typeface="Arial Narrow" panose="020B0606020202030204" pitchFamily="34" charset="0"/>
              </a:rPr>
              <a:t>Total de personas por brotes</a:t>
            </a:r>
          </a:p>
          <a:p>
            <a:pPr algn="ctr"/>
            <a:r>
              <a:rPr lang="es-ES" sz="1600" b="1" dirty="0">
                <a:solidFill>
                  <a:srgbClr val="C00000"/>
                </a:solidFill>
                <a:latin typeface="Arial Narrow" panose="020B0606020202030204" pitchFamily="34" charset="0"/>
              </a:rPr>
              <a:t>559 Personas</a:t>
            </a:r>
            <a:endParaRPr lang="es-ES" sz="1600" b="1" dirty="0">
              <a:latin typeface="Arial Narrow" panose="020B0606020202030204" pitchFamily="34" charset="0"/>
            </a:endParaRPr>
          </a:p>
          <a:p>
            <a:pPr algn="ctr"/>
            <a:endParaRPr lang="es-ES" sz="1200" b="1" dirty="0">
              <a:latin typeface="Arial Narrow" panose="020B0606020202030204" pitchFamily="34" charset="0"/>
            </a:endParaRPr>
          </a:p>
          <a:p>
            <a:pPr algn="ctr"/>
            <a:r>
              <a:rPr lang="es-ES" sz="1200" b="1" dirty="0">
                <a:latin typeface="Arial Narrow" panose="020B0606020202030204" pitchFamily="34" charset="0"/>
              </a:rPr>
              <a:t>Total de personas reporte individual </a:t>
            </a:r>
          </a:p>
          <a:p>
            <a:pPr algn="ctr"/>
            <a:r>
              <a:rPr lang="es-ES" sz="1600" b="1" dirty="0">
                <a:solidFill>
                  <a:srgbClr val="C00000"/>
                </a:solidFill>
                <a:latin typeface="Arial Narrow" panose="020B0606020202030204" pitchFamily="34" charset="0"/>
              </a:rPr>
              <a:t>115 Personas</a:t>
            </a:r>
          </a:p>
        </p:txBody>
      </p:sp>
      <p:pic>
        <p:nvPicPr>
          <p:cNvPr id="12" name="Imagen 11">
            <a:extLst>
              <a:ext uri="{FF2B5EF4-FFF2-40B4-BE49-F238E27FC236}">
                <a16:creationId xmlns:a16="http://schemas.microsoft.com/office/drawing/2014/main" id="{D5BB2671-8947-F4DC-E7A4-6DD1EA64536B}"/>
              </a:ext>
            </a:extLst>
          </p:cNvPr>
          <p:cNvPicPr>
            <a:picLocks noChangeAspect="1"/>
          </p:cNvPicPr>
          <p:nvPr/>
        </p:nvPicPr>
        <p:blipFill>
          <a:blip r:embed="rId14"/>
          <a:stretch>
            <a:fillRect/>
          </a:stretch>
        </p:blipFill>
        <p:spPr>
          <a:xfrm>
            <a:off x="2228358" y="354087"/>
            <a:ext cx="4972542" cy="4929105"/>
          </a:xfrm>
          <a:prstGeom prst="rect">
            <a:avLst/>
          </a:prstGeom>
        </p:spPr>
      </p:pic>
    </p:spTree>
    <p:extLst>
      <p:ext uri="{BB962C8B-B14F-4D97-AF65-F5344CB8AC3E}">
        <p14:creationId xmlns:p14="http://schemas.microsoft.com/office/powerpoint/2010/main" val="4273443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a:t>
            </a:r>
            <a:endParaRPr sz="1050" b="1">
              <a:solidFill>
                <a:schemeClr val="dk1"/>
              </a:solidFill>
              <a:latin typeface="Arial Narrow"/>
              <a:ea typeface="Arial Narrow"/>
              <a:cs typeface="Arial Narrow"/>
              <a:sym typeface="Arial Narrow"/>
            </a:endParaRPr>
          </a:p>
        </p:txBody>
      </p:sp>
      <p:sp>
        <p:nvSpPr>
          <p:cNvPr id="104" name="Google Shape;104;p2"/>
          <p:cNvSpPr txBox="1">
            <a:spLocks noGrp="1"/>
          </p:cNvSpPr>
          <p:nvPr>
            <p:ph type="title"/>
          </p:nvPr>
        </p:nvSpPr>
        <p:spPr>
          <a:xfrm>
            <a:off x="216073" y="3030174"/>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05" name="Google Shape;105;p2"/>
          <p:cNvGrpSpPr/>
          <p:nvPr/>
        </p:nvGrpSpPr>
        <p:grpSpPr>
          <a:xfrm>
            <a:off x="0" y="107504"/>
            <a:ext cx="4536554" cy="1534801"/>
            <a:chOff x="0" y="14519"/>
            <a:chExt cx="4536554" cy="1605153"/>
          </a:xfrm>
        </p:grpSpPr>
        <p:sp>
          <p:nvSpPr>
            <p:cNvPr id="106" name="Google Shape;106;p2"/>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07" name="Google Shape;107;p2"/>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08" name="Google Shape;108;p2"/>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05 de 2023 - Reporte Semanas 01 a </a:t>
            </a:r>
            <a:r>
              <a:rPr lang="es-ES" sz="800" b="1" dirty="0">
                <a:latin typeface="Arial Narrow"/>
                <a:ea typeface="Arial Narrow"/>
                <a:cs typeface="Arial Narrow"/>
                <a:sym typeface="Arial Narrow"/>
              </a:rPr>
              <a:t>20</a:t>
            </a:r>
            <a:r>
              <a:rPr lang="es-ES" sz="800" b="1" dirty="0">
                <a:solidFill>
                  <a:srgbClr val="000000"/>
                </a:solidFill>
                <a:latin typeface="Arial Narrow"/>
                <a:ea typeface="Arial Narrow"/>
                <a:cs typeface="Arial Narrow"/>
                <a:sym typeface="Arial Narrow"/>
              </a:rPr>
              <a:t> (Hasta </a:t>
            </a:r>
            <a:r>
              <a:rPr lang="es-ES" sz="800" b="1" dirty="0">
                <a:latin typeface="Arial Narrow"/>
                <a:ea typeface="Arial Narrow"/>
                <a:cs typeface="Arial Narrow"/>
                <a:sym typeface="Arial Narrow"/>
              </a:rPr>
              <a:t>Mayo</a:t>
            </a:r>
            <a:r>
              <a:rPr lang="es-ES" sz="800" b="1" dirty="0">
                <a:solidFill>
                  <a:srgbClr val="000000"/>
                </a:solidFill>
                <a:latin typeface="Arial Narrow"/>
                <a:ea typeface="Arial Narrow"/>
                <a:cs typeface="Arial Narrow"/>
                <a:sym typeface="Arial Narrow"/>
              </a:rPr>
              <a:t> 20 de 2023)</a:t>
            </a:r>
            <a:endParaRPr sz="1200" dirty="0">
              <a:solidFill>
                <a:schemeClr val="dk1"/>
              </a:solidFill>
              <a:latin typeface="Times New Roman"/>
              <a:ea typeface="Times New Roman"/>
              <a:cs typeface="Times New Roman"/>
              <a:sym typeface="Times New Roman"/>
            </a:endParaRPr>
          </a:p>
        </p:txBody>
      </p:sp>
      <p:graphicFrame>
        <p:nvGraphicFramePr>
          <p:cNvPr id="109" name="Google Shape;109;p2"/>
          <p:cNvGraphicFramePr/>
          <p:nvPr>
            <p:extLst>
              <p:ext uri="{D42A27DB-BD31-4B8C-83A1-F6EECF244321}">
                <p14:modId xmlns:p14="http://schemas.microsoft.com/office/powerpoint/2010/main" val="3155697057"/>
              </p:ext>
            </p:extLst>
          </p:nvPr>
        </p:nvGraphicFramePr>
        <p:xfrm>
          <a:off x="216073" y="3656318"/>
          <a:ext cx="6645450" cy="3539240"/>
        </p:xfrm>
        <a:graphic>
          <a:graphicData uri="http://schemas.openxmlformats.org/drawingml/2006/table">
            <a:tbl>
              <a:tblPr>
                <a:noFill/>
                <a:tableStyleId>{93BA0192-C984-429C-8F2B-7130667B95A3}</a:tableStyleId>
              </a:tblPr>
              <a:tblGrid>
                <a:gridCol w="2966550">
                  <a:extLst>
                    <a:ext uri="{9D8B030D-6E8A-4147-A177-3AD203B41FA5}">
                      <a16:colId xmlns:a16="http://schemas.microsoft.com/office/drawing/2014/main" val="20000"/>
                    </a:ext>
                  </a:extLst>
                </a:gridCol>
                <a:gridCol w="2966550">
                  <a:extLst>
                    <a:ext uri="{9D8B030D-6E8A-4147-A177-3AD203B41FA5}">
                      <a16:colId xmlns:a16="http://schemas.microsoft.com/office/drawing/2014/main" val="20002"/>
                    </a:ext>
                  </a:extLst>
                </a:gridCol>
                <a:gridCol w="356175">
                  <a:extLst>
                    <a:ext uri="{9D8B030D-6E8A-4147-A177-3AD203B41FA5}">
                      <a16:colId xmlns:a16="http://schemas.microsoft.com/office/drawing/2014/main" val="20004"/>
                    </a:ext>
                  </a:extLst>
                </a:gridCol>
                <a:gridCol w="356175">
                  <a:extLst>
                    <a:ext uri="{9D8B030D-6E8A-4147-A177-3AD203B41FA5}">
                      <a16:colId xmlns:a16="http://schemas.microsoft.com/office/drawing/2014/main" val="20005"/>
                    </a:ext>
                  </a:extLst>
                </a:gridCol>
              </a:tblGrid>
              <a:tr h="179775">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nmunoprevenibles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Tosferina</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4</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Parotiditis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5</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Varicela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7</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Meningitis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9</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Parálisis flácida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10</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Síndrome de rubéola congénita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10</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Tétanos accidental</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10</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EAPV</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10</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Difteria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10</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Sarampión y rubéola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10</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A</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11</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B</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13</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r h="212875">
                <a:tc>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Hepatitis 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13</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4"/>
                  </a:ext>
                </a:extLst>
              </a:tr>
              <a:tr h="139700">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ntoxicaciones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18</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5"/>
                  </a:ext>
                </a:extLst>
              </a:tr>
              <a:tr h="418725">
                <a:tc>
                  <a:txBody>
                    <a:bodyPr/>
                    <a:lstStyle/>
                    <a:p>
                      <a:pPr marL="0" marR="0" lvl="0" indent="0" algn="l" rtl="0">
                        <a:spcBef>
                          <a:spcPts val="0"/>
                        </a:spcBef>
                        <a:spcAft>
                          <a:spcPts val="0"/>
                        </a:spcAft>
                        <a:buNone/>
                      </a:pPr>
                      <a:r>
                        <a:rPr lang="es-ES" sz="1100" b="1" i="0" u="none" strike="noStrike">
                          <a:solidFill>
                            <a:schemeClr val="dk1"/>
                          </a:solidFill>
                          <a:latin typeface="Arial Narrow"/>
                          <a:ea typeface="Arial Narrow"/>
                          <a:cs typeface="Arial Narrow"/>
                          <a:sym typeface="Arial Narrow"/>
                        </a:rPr>
                        <a:t>Enfermedades Transmitidas por Alimentos ETA y vehiculizadas por agua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19</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6"/>
                  </a:ext>
                </a:extLst>
              </a:tr>
            </a:tbl>
          </a:graphicData>
        </a:graphic>
      </p:graphicFrame>
      <p:pic>
        <p:nvPicPr>
          <p:cNvPr id="110" name="Google Shape;110;p2"/>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4</a:t>
              </a: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Curso de vida y agente identificado en la muestra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20  </a:t>
            </a:r>
          </a:p>
        </p:txBody>
      </p:sp>
      <p:sp>
        <p:nvSpPr>
          <p:cNvPr id="70" name="69 Rectángulo"/>
          <p:cNvSpPr/>
          <p:nvPr/>
        </p:nvSpPr>
        <p:spPr>
          <a:xfrm>
            <a:off x="77562" y="4093862"/>
            <a:ext cx="6902777"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Distribución por grupos de edad de los casos notificados de ETA. Periodo epidemiológico V de 2023. </a:t>
            </a: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8" name="127 Rectángulo"/>
          <p:cNvSpPr/>
          <p:nvPr/>
        </p:nvSpPr>
        <p:spPr>
          <a:xfrm>
            <a:off x="-6279" y="8469924"/>
            <a:ext cx="362015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Alimentos implicados en brotes ETA. Periodo epidemiológico V de 2023. </a:t>
            </a:r>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Tipo de alimento y síntomas</a:t>
              </a:r>
            </a:p>
          </p:txBody>
        </p:sp>
      </p:grpSp>
      <p:sp>
        <p:nvSpPr>
          <p:cNvPr id="65" name="64 Rectángulo"/>
          <p:cNvSpPr/>
          <p:nvPr/>
        </p:nvSpPr>
        <p:spPr>
          <a:xfrm>
            <a:off x="3759605" y="8469923"/>
            <a:ext cx="346037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Sitio de ocurrencia de las ETA. Periodo epidemiológico V de 2023. </a:t>
            </a:r>
          </a:p>
        </p:txBody>
      </p:sp>
      <p:pic>
        <p:nvPicPr>
          <p:cNvPr id="2" name="Imagen 1"/>
          <p:cNvPicPr>
            <a:picLocks noChangeAspect="1"/>
          </p:cNvPicPr>
          <p:nvPr/>
        </p:nvPicPr>
        <p:blipFill>
          <a:blip r:embed="rId2"/>
          <a:stretch>
            <a:fillRect/>
          </a:stretch>
        </p:blipFill>
        <p:spPr>
          <a:xfrm>
            <a:off x="77562" y="5227460"/>
            <a:ext cx="3536318" cy="2982742"/>
          </a:xfrm>
          <a:prstGeom prst="rect">
            <a:avLst/>
          </a:prstGeom>
        </p:spPr>
      </p:pic>
      <p:pic>
        <p:nvPicPr>
          <p:cNvPr id="4" name="Imagen 3"/>
          <p:cNvPicPr>
            <a:picLocks noChangeAspect="1"/>
          </p:cNvPicPr>
          <p:nvPr/>
        </p:nvPicPr>
        <p:blipFill>
          <a:blip r:embed="rId3"/>
          <a:stretch>
            <a:fillRect/>
          </a:stretch>
        </p:blipFill>
        <p:spPr>
          <a:xfrm>
            <a:off x="313647" y="916452"/>
            <a:ext cx="6666691" cy="3184441"/>
          </a:xfrm>
          <a:prstGeom prst="rect">
            <a:avLst/>
          </a:prstGeom>
        </p:spPr>
      </p:pic>
      <p:pic>
        <p:nvPicPr>
          <p:cNvPr id="8" name="Imagen 7"/>
          <p:cNvPicPr>
            <a:picLocks noChangeAspect="1"/>
          </p:cNvPicPr>
          <p:nvPr/>
        </p:nvPicPr>
        <p:blipFill>
          <a:blip r:embed="rId4"/>
          <a:stretch>
            <a:fillRect/>
          </a:stretch>
        </p:blipFill>
        <p:spPr>
          <a:xfrm>
            <a:off x="3613880" y="5227460"/>
            <a:ext cx="3561377" cy="3062138"/>
          </a:xfrm>
          <a:prstGeom prst="rect">
            <a:avLst/>
          </a:prstGeom>
        </p:spPr>
      </p:pic>
    </p:spTree>
    <p:extLst>
      <p:ext uri="{BB962C8B-B14F-4D97-AF65-F5344CB8AC3E}">
        <p14:creationId xmlns:p14="http://schemas.microsoft.com/office/powerpoint/2010/main" val="391303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4</a:t>
              </a: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Curso de vida y agente identificado en la muestra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21 </a:t>
            </a:r>
          </a:p>
        </p:txBody>
      </p:sp>
      <p:sp>
        <p:nvSpPr>
          <p:cNvPr id="70" name="69 Rectángulo"/>
          <p:cNvSpPr/>
          <p:nvPr/>
        </p:nvSpPr>
        <p:spPr>
          <a:xfrm>
            <a:off x="3456434" y="4076180"/>
            <a:ext cx="3744464"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Agente etiológico identificado en los casos de ETA, Periodo epidemiológico V de 2023. </a:t>
            </a: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Tipo de alimento y síntomas</a:t>
              </a:r>
            </a:p>
          </p:txBody>
        </p:sp>
      </p:grpSp>
      <p:pic>
        <p:nvPicPr>
          <p:cNvPr id="8" name="Imagen 7"/>
          <p:cNvPicPr>
            <a:picLocks noChangeAspect="1"/>
          </p:cNvPicPr>
          <p:nvPr/>
        </p:nvPicPr>
        <p:blipFill>
          <a:blip r:embed="rId2"/>
          <a:stretch>
            <a:fillRect/>
          </a:stretch>
        </p:blipFill>
        <p:spPr>
          <a:xfrm>
            <a:off x="3560561" y="867142"/>
            <a:ext cx="3528392" cy="2984777"/>
          </a:xfrm>
          <a:prstGeom prst="rect">
            <a:avLst/>
          </a:prstGeom>
        </p:spPr>
      </p:pic>
      <p:pic>
        <p:nvPicPr>
          <p:cNvPr id="9" name="Imagen 8"/>
          <p:cNvPicPr>
            <a:picLocks noChangeAspect="1"/>
          </p:cNvPicPr>
          <p:nvPr/>
        </p:nvPicPr>
        <p:blipFill>
          <a:blip r:embed="rId3"/>
          <a:stretch>
            <a:fillRect/>
          </a:stretch>
        </p:blipFill>
        <p:spPr>
          <a:xfrm>
            <a:off x="36243" y="929332"/>
            <a:ext cx="3678635" cy="2922588"/>
          </a:xfrm>
          <a:prstGeom prst="rect">
            <a:avLst/>
          </a:prstGeom>
        </p:spPr>
      </p:pic>
      <p:sp>
        <p:nvSpPr>
          <p:cNvPr id="24" name="64 Rectángulo"/>
          <p:cNvSpPr/>
          <p:nvPr/>
        </p:nvSpPr>
        <p:spPr>
          <a:xfrm>
            <a:off x="-41007" y="4031982"/>
            <a:ext cx="346037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Síntomas en pacientes. ETA. Periodo epidemiológico V de 2023. </a:t>
            </a:r>
          </a:p>
        </p:txBody>
      </p:sp>
      <p:pic>
        <p:nvPicPr>
          <p:cNvPr id="10" name="Imagen 9"/>
          <p:cNvPicPr>
            <a:picLocks noChangeAspect="1"/>
          </p:cNvPicPr>
          <p:nvPr/>
        </p:nvPicPr>
        <p:blipFill>
          <a:blip r:embed="rId4"/>
          <a:stretch>
            <a:fillRect/>
          </a:stretch>
        </p:blipFill>
        <p:spPr>
          <a:xfrm>
            <a:off x="155623" y="5289121"/>
            <a:ext cx="7200900" cy="3039504"/>
          </a:xfrm>
          <a:prstGeom prst="rect">
            <a:avLst/>
          </a:prstGeom>
        </p:spPr>
      </p:pic>
      <p:sp>
        <p:nvSpPr>
          <p:cNvPr id="26" name="97 Rectángulo"/>
          <p:cNvSpPr/>
          <p:nvPr/>
        </p:nvSpPr>
        <p:spPr>
          <a:xfrm>
            <a:off x="52388" y="8614693"/>
            <a:ext cx="7036565"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inusual para ETA. Periodo epidemiológico V 2023. </a:t>
            </a:r>
          </a:p>
        </p:txBody>
      </p:sp>
    </p:spTree>
    <p:extLst>
      <p:ext uri="{BB962C8B-B14F-4D97-AF65-F5344CB8AC3E}">
        <p14:creationId xmlns:p14="http://schemas.microsoft.com/office/powerpoint/2010/main" val="774752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22 </a:t>
            </a: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a:blip r:embed="rId2"/>
          <a:stretch>
            <a:fillRect/>
          </a:stretch>
        </p:blipFill>
        <p:spPr>
          <a:xfrm>
            <a:off x="1126293" y="114180"/>
            <a:ext cx="2597121" cy="323116"/>
          </a:xfrm>
          <a:prstGeom prst="rect">
            <a:avLst/>
          </a:prstGeom>
        </p:spPr>
      </p:pic>
      <p:sp>
        <p:nvSpPr>
          <p:cNvPr id="30" name="17 Rectángulo"/>
          <p:cNvSpPr/>
          <p:nvPr/>
        </p:nvSpPr>
        <p:spPr>
          <a:xfrm>
            <a:off x="196649" y="4367042"/>
            <a:ext cx="4946011"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ETA. Medellín, a periodo epidemiológico V acumulado de 2023. </a:t>
            </a:r>
          </a:p>
        </p:txBody>
      </p:sp>
      <p:sp>
        <p:nvSpPr>
          <p:cNvPr id="11" name="13 Rectángulo"/>
          <p:cNvSpPr/>
          <p:nvPr/>
        </p:nvSpPr>
        <p:spPr>
          <a:xfrm>
            <a:off x="9418" y="4795018"/>
            <a:ext cx="7201344"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286822" y="4922194"/>
            <a:ext cx="3446504" cy="276999"/>
            <a:chOff x="2448322" y="74775"/>
            <a:chExt cx="3446504" cy="276999"/>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7" name="38 CuadroTexto"/>
          <p:cNvSpPr txBox="1"/>
          <p:nvPr/>
        </p:nvSpPr>
        <p:spPr>
          <a:xfrm>
            <a:off x="24182" y="5337462"/>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de notificación inmediata notificados oportunamente</a:t>
            </a:r>
            <a:endParaRPr lang="es-ES" sz="1050" b="1" dirty="0">
              <a:latin typeface="Arial Narrow" panose="020B0606020202030204" pitchFamily="34" charset="0"/>
            </a:endParaRPr>
          </a:p>
        </p:txBody>
      </p:sp>
      <p:sp>
        <p:nvSpPr>
          <p:cNvPr id="18" name="42 CuadroTexto"/>
          <p:cNvSpPr txBox="1"/>
          <p:nvPr/>
        </p:nvSpPr>
        <p:spPr>
          <a:xfrm>
            <a:off x="-17169" y="6228912"/>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detecto modo de transmisión</a:t>
            </a:r>
            <a:endParaRPr lang="es-ES" sz="1050" b="1" dirty="0">
              <a:latin typeface="Arial Narrow" panose="020B0606020202030204" pitchFamily="34" charset="0"/>
            </a:endParaRPr>
          </a:p>
        </p:txBody>
      </p:sp>
      <p:sp>
        <p:nvSpPr>
          <p:cNvPr id="19" name="46 CuadroTexto"/>
          <p:cNvSpPr txBox="1"/>
          <p:nvPr/>
        </p:nvSpPr>
        <p:spPr>
          <a:xfrm>
            <a:off x="537378" y="6691519"/>
            <a:ext cx="9348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a:t>
            </a:r>
          </a:p>
        </p:txBody>
      </p:sp>
      <p:sp>
        <p:nvSpPr>
          <p:cNvPr id="20" name="47 CuadroTexto"/>
          <p:cNvSpPr txBox="1"/>
          <p:nvPr/>
        </p:nvSpPr>
        <p:spPr>
          <a:xfrm>
            <a:off x="4891562" y="5305939"/>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de agente etiológico</a:t>
            </a:r>
          </a:p>
        </p:txBody>
      </p:sp>
      <p:sp>
        <p:nvSpPr>
          <p:cNvPr id="21" name="48 CuadroTexto"/>
          <p:cNvSpPr txBox="1"/>
          <p:nvPr/>
        </p:nvSpPr>
        <p:spPr>
          <a:xfrm>
            <a:off x="5386476" y="5767899"/>
            <a:ext cx="8819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60,00% </a:t>
            </a:r>
          </a:p>
        </p:txBody>
      </p:sp>
      <p:sp>
        <p:nvSpPr>
          <p:cNvPr id="22" name="43 CuadroTexto"/>
          <p:cNvSpPr txBox="1"/>
          <p:nvPr/>
        </p:nvSpPr>
        <p:spPr>
          <a:xfrm>
            <a:off x="4851272" y="6230425"/>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toma de muestra</a:t>
            </a:r>
          </a:p>
        </p:txBody>
      </p:sp>
      <p:sp>
        <p:nvSpPr>
          <p:cNvPr id="23" name="49 CuadroTexto"/>
          <p:cNvSpPr txBox="1"/>
          <p:nvPr/>
        </p:nvSpPr>
        <p:spPr>
          <a:xfrm>
            <a:off x="5511199" y="6684045"/>
            <a:ext cx="829074"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60,00%</a:t>
            </a:r>
          </a:p>
        </p:txBody>
      </p:sp>
      <p:cxnSp>
        <p:nvCxnSpPr>
          <p:cNvPr id="24" name="51 Conector recto de flecha"/>
          <p:cNvCxnSpPr/>
          <p:nvPr/>
        </p:nvCxnSpPr>
        <p:spPr>
          <a:xfrm flipH="1">
            <a:off x="1103436" y="6189281"/>
            <a:ext cx="472402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729040" y="5738556"/>
            <a:ext cx="9877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 </a:t>
            </a:r>
          </a:p>
        </p:txBody>
      </p:sp>
      <p:sp>
        <p:nvSpPr>
          <p:cNvPr id="26" name="31 Rectángulo"/>
          <p:cNvSpPr/>
          <p:nvPr/>
        </p:nvSpPr>
        <p:spPr>
          <a:xfrm>
            <a:off x="24182" y="7553752"/>
            <a:ext cx="7171815" cy="1200329"/>
          </a:xfrm>
          <a:prstGeom prst="rect">
            <a:avLst/>
          </a:prstGeom>
        </p:spPr>
        <p:txBody>
          <a:bodyPr wrap="square">
            <a:spAutoFit/>
          </a:bodyPr>
          <a:lstStyle/>
          <a:p>
            <a:pPr algn="just"/>
            <a:r>
              <a:rPr lang="es-CO" sz="1200" dirty="0">
                <a:latin typeface="Arial Narrow" panose="020B0606020202030204" pitchFamily="34" charset="0"/>
              </a:rPr>
              <a:t>A nivel individual el sitio de mayor ocurrencia de las ETA es el hogar. Se evidencia un incremento de casos en la semana 11 a expensas de dos brotes de personal privado de la libertad PPL (COPED- Bunker Fiscalía).</a:t>
            </a:r>
          </a:p>
          <a:p>
            <a:pPr algn="just"/>
            <a:r>
              <a:rPr lang="es-ES" sz="1200" dirty="0">
                <a:latin typeface="Arial Narrow" panose="020B0606020202030204" pitchFamily="34" charset="0"/>
              </a:rPr>
              <a:t>El grupo de edad mas afectado es el grupo etario de 20 a 49 años </a:t>
            </a:r>
            <a:endParaRPr lang="es-CO" sz="1200" dirty="0">
              <a:latin typeface="Arial Narrow" panose="020B0606020202030204" pitchFamily="34" charset="0"/>
            </a:endParaRPr>
          </a:p>
          <a:p>
            <a:pPr algn="just"/>
            <a:r>
              <a:rPr lang="es-CO" sz="1200" dirty="0">
                <a:latin typeface="Arial Narrow" panose="020B0606020202030204" pitchFamily="34" charset="0"/>
              </a:rPr>
              <a:t>Los alimentos más involucrados son los mixtos y la sintomatología más predominante es la gastrointestinal.</a:t>
            </a:r>
          </a:p>
          <a:p>
            <a:pPr algn="just"/>
            <a:r>
              <a:rPr lang="es-CO" sz="1200" dirty="0">
                <a:latin typeface="Arial Narrow" panose="020B0606020202030204" pitchFamily="34" charset="0"/>
              </a:rPr>
              <a:t>A pesar de todas las acciones  y esfuerzos se ven algunos indicadores por debajo del 80% como la identificación del agente causal  debido a la falta de muestras para el análisis, lo que no permite un estudio más asertivo.</a:t>
            </a:r>
          </a:p>
        </p:txBody>
      </p:sp>
      <p:sp>
        <p:nvSpPr>
          <p:cNvPr id="27" name="32 Rectángulo"/>
          <p:cNvSpPr/>
          <p:nvPr/>
        </p:nvSpPr>
        <p:spPr>
          <a:xfrm>
            <a:off x="0" y="7093007"/>
            <a:ext cx="7200900" cy="42111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92038" y="7147421"/>
            <a:ext cx="3446504" cy="304699"/>
            <a:chOff x="2448322" y="33831"/>
            <a:chExt cx="3446504" cy="276999"/>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pic>
        <p:nvPicPr>
          <p:cNvPr id="2" name="Imagen 1"/>
          <p:cNvPicPr>
            <a:picLocks noChangeAspect="1"/>
          </p:cNvPicPr>
          <p:nvPr/>
        </p:nvPicPr>
        <p:blipFill>
          <a:blip r:embed="rId3"/>
          <a:stretch>
            <a:fillRect/>
          </a:stretch>
        </p:blipFill>
        <p:spPr>
          <a:xfrm>
            <a:off x="108035" y="736059"/>
            <a:ext cx="6768802" cy="3500179"/>
          </a:xfrm>
          <a:prstGeom prst="rect">
            <a:avLst/>
          </a:prstGeom>
        </p:spPr>
      </p:pic>
      <p:sp>
        <p:nvSpPr>
          <p:cNvPr id="33" name="47 CuadroTexto"/>
          <p:cNvSpPr txBox="1"/>
          <p:nvPr/>
        </p:nvSpPr>
        <p:spPr>
          <a:xfrm>
            <a:off x="2658823" y="5328679"/>
            <a:ext cx="2241210" cy="253916"/>
          </a:xfrm>
          <a:prstGeom prst="rect">
            <a:avLst/>
          </a:prstGeom>
          <a:noFill/>
        </p:spPr>
        <p:txBody>
          <a:bodyPr wrap="square" rtlCol="0">
            <a:spAutoFit/>
          </a:bodyPr>
          <a:lstStyle/>
          <a:p>
            <a:pPr algn="ctr"/>
            <a:r>
              <a:rPr lang="es-CO" sz="1050" b="1" dirty="0">
                <a:latin typeface="Arial Narrow" panose="020B0606020202030204" pitchFamily="34" charset="0"/>
              </a:rPr>
              <a:t>Porcentaje de brotes Con IVC</a:t>
            </a:r>
          </a:p>
        </p:txBody>
      </p:sp>
      <p:sp>
        <p:nvSpPr>
          <p:cNvPr id="34" name="42 CuadroTexto"/>
          <p:cNvSpPr txBox="1"/>
          <p:nvPr/>
        </p:nvSpPr>
        <p:spPr>
          <a:xfrm>
            <a:off x="2376314" y="6210105"/>
            <a:ext cx="2474957" cy="577081"/>
          </a:xfrm>
          <a:prstGeom prst="rect">
            <a:avLst/>
          </a:prstGeom>
          <a:noFill/>
        </p:spPr>
        <p:txBody>
          <a:bodyPr wrap="square" rtlCol="0">
            <a:spAutoFit/>
          </a:bodyPr>
          <a:lstStyle/>
          <a:p>
            <a:pPr algn="ctr"/>
            <a:r>
              <a:rPr lang="es-ES" sz="1050" b="1" dirty="0">
                <a:latin typeface="Arial Narrow" panose="020B0606020202030204" pitchFamily="34" charset="0"/>
              </a:rPr>
              <a:t>% de brotes de ETA de notificación inmediata con caracterización social y demográfica</a:t>
            </a:r>
          </a:p>
        </p:txBody>
      </p:sp>
      <p:sp>
        <p:nvSpPr>
          <p:cNvPr id="35" name="91 CuadroTexto"/>
          <p:cNvSpPr txBox="1"/>
          <p:nvPr/>
        </p:nvSpPr>
        <p:spPr>
          <a:xfrm>
            <a:off x="3282427" y="5659018"/>
            <a:ext cx="8819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80,00% </a:t>
            </a:r>
          </a:p>
        </p:txBody>
      </p:sp>
      <p:sp>
        <p:nvSpPr>
          <p:cNvPr id="36" name="46 CuadroTexto"/>
          <p:cNvSpPr txBox="1"/>
          <p:nvPr/>
        </p:nvSpPr>
        <p:spPr>
          <a:xfrm>
            <a:off x="3132964" y="6758075"/>
            <a:ext cx="9348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a:t>
            </a:r>
          </a:p>
        </p:txBody>
      </p:sp>
    </p:spTree>
    <p:extLst>
      <p:ext uri="{BB962C8B-B14F-4D97-AF65-F5344CB8AC3E}">
        <p14:creationId xmlns:p14="http://schemas.microsoft.com/office/powerpoint/2010/main" val="2177290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042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3888" y="753116"/>
            <a:ext cx="2232241"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5 -2023</a:t>
            </a:r>
          </a:p>
        </p:txBody>
      </p:sp>
      <p:sp>
        <p:nvSpPr>
          <p:cNvPr id="6" name="5 Rectángulo"/>
          <p:cNvSpPr/>
          <p:nvPr/>
        </p:nvSpPr>
        <p:spPr>
          <a:xfrm>
            <a:off x="2274078" y="2167727"/>
            <a:ext cx="4946011" cy="384721"/>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ambulatorias. Medellín, a Periodo 5 acumulado de 2023. </a:t>
            </a:r>
          </a:p>
        </p:txBody>
      </p:sp>
      <p:grpSp>
        <p:nvGrpSpPr>
          <p:cNvPr id="8" name="7 Grupo"/>
          <p:cNvGrpSpPr/>
          <p:nvPr/>
        </p:nvGrpSpPr>
        <p:grpSpPr>
          <a:xfrm>
            <a:off x="110974" y="4211962"/>
            <a:ext cx="1981076" cy="488476"/>
            <a:chOff x="2234969" y="3379972"/>
            <a:chExt cx="4719140" cy="904874"/>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90" y="3554602"/>
              <a:ext cx="1912279" cy="570139"/>
            </a:xfrm>
            <a:prstGeom prst="rect">
              <a:avLst/>
            </a:prstGeom>
            <a:noFill/>
          </p:spPr>
          <p:txBody>
            <a:bodyPr wrap="square" rtlCol="0">
              <a:spAutoFit/>
            </a:bodyPr>
            <a:lstStyle/>
            <a:p>
              <a:pPr algn="ctr"/>
              <a:r>
                <a:rPr lang="es-ES" sz="1400" b="1" dirty="0">
                  <a:latin typeface="Arial Narrow" panose="020B0606020202030204" pitchFamily="34" charset="0"/>
                </a:rPr>
                <a:t>249.795</a:t>
              </a:r>
            </a:p>
          </p:txBody>
        </p:sp>
      </p:grpSp>
      <p:sp>
        <p:nvSpPr>
          <p:cNvPr id="9" name="8 CuadroTexto"/>
          <p:cNvSpPr txBox="1"/>
          <p:nvPr/>
        </p:nvSpPr>
        <p:spPr>
          <a:xfrm>
            <a:off x="-38575" y="4709843"/>
            <a:ext cx="2309371"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aumentó en un 4% (240,170 casos)</a:t>
            </a:r>
          </a:p>
        </p:txBody>
      </p:sp>
      <p:sp>
        <p:nvSpPr>
          <p:cNvPr id="18" name="17 Rectángulo"/>
          <p:cNvSpPr/>
          <p:nvPr/>
        </p:nvSpPr>
        <p:spPr>
          <a:xfrm>
            <a:off x="2295483" y="4843626"/>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consultas por IRA ambulatorias, Medellín, a Periodo epidemiológico 5 acumulado, años 2022-2023.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7247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36911" y="7766119"/>
            <a:ext cx="4357592" cy="523220"/>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r>
              <a:rPr lang="es-ES" sz="1000" dirty="0">
                <a:latin typeface="Arial Narrow" panose="020B0606020202030204" pitchFamily="34" charset="0"/>
              </a:rPr>
              <a:t>Figura. Comportamiento inusual de la IRA consulta ambulatoria. Medellín, a Periodo epidemiológico 5 acumulado de 2023. </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23 </a:t>
            </a:r>
          </a:p>
        </p:txBody>
      </p:sp>
      <p:sp>
        <p:nvSpPr>
          <p:cNvPr id="37" name="36 Título"/>
          <p:cNvSpPr>
            <a:spLocks noGrp="1"/>
          </p:cNvSpPr>
          <p:nvPr>
            <p:ph type="ctrTitle"/>
          </p:nvPr>
        </p:nvSpPr>
        <p:spPr>
          <a:xfrm>
            <a:off x="85115" y="-31714"/>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4751" y="2452420"/>
            <a:ext cx="2121094" cy="369332"/>
          </a:xfrm>
          <a:prstGeom prst="rect">
            <a:avLst/>
          </a:prstGeom>
        </p:spPr>
        <p:txBody>
          <a:bodyPr wrap="none">
            <a:spAutoFit/>
          </a:bodyPr>
          <a:lstStyle/>
          <a:p>
            <a:pPr algn="ctr"/>
            <a:r>
              <a:rPr lang="es-ES" b="1" dirty="0">
                <a:latin typeface="Arial Narrow" panose="020B0606020202030204" pitchFamily="34" charset="0"/>
              </a:rPr>
              <a:t>Consulta ambulatoria</a:t>
            </a:r>
          </a:p>
        </p:txBody>
      </p:sp>
      <p:sp>
        <p:nvSpPr>
          <p:cNvPr id="3" name="2 Rectángulo"/>
          <p:cNvSpPr/>
          <p:nvPr/>
        </p:nvSpPr>
        <p:spPr>
          <a:xfrm>
            <a:off x="4368786" y="7243977"/>
            <a:ext cx="2878356" cy="477054"/>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 </a:t>
            </a:r>
          </a:p>
          <a:p>
            <a:pPr algn="just"/>
            <a:r>
              <a:rPr lang="es-ES" sz="900" dirty="0">
                <a:latin typeface="Arial Narrow" panose="020B0606020202030204" pitchFamily="34" charset="0"/>
              </a:rPr>
              <a:t>Figura. Proporción  de casos de IRA  ambulatorios, por grupos de edad a Periodo epidemiológico 5 acumulado, 2023</a:t>
            </a:r>
          </a:p>
        </p:txBody>
      </p:sp>
      <p:sp>
        <p:nvSpPr>
          <p:cNvPr id="49" name="48 CuadroTexto"/>
          <p:cNvSpPr txBox="1"/>
          <p:nvPr/>
        </p:nvSpPr>
        <p:spPr>
          <a:xfrm>
            <a:off x="85115" y="8540792"/>
            <a:ext cx="1401244" cy="307777"/>
          </a:xfrm>
          <a:prstGeom prst="rect">
            <a:avLst/>
          </a:prstGeom>
          <a:noFill/>
        </p:spPr>
        <p:txBody>
          <a:bodyPr wrap="square" rtlCol="0">
            <a:spAutoFit/>
          </a:bodyPr>
          <a:lstStyle/>
          <a:p>
            <a:pPr algn="ctr"/>
            <a:r>
              <a:rPr lang="es-ES" sz="1400" b="1" dirty="0">
                <a:latin typeface="Arial Narrow" panose="020B0606020202030204" pitchFamily="34" charset="0"/>
              </a:rPr>
              <a:t>346 Muertes</a:t>
            </a:r>
          </a:p>
        </p:txBody>
      </p:sp>
      <p:cxnSp>
        <p:nvCxnSpPr>
          <p:cNvPr id="12" name="11 Conector recto de flecha"/>
          <p:cNvCxnSpPr/>
          <p:nvPr/>
        </p:nvCxnSpPr>
        <p:spPr>
          <a:xfrm>
            <a:off x="4177681" y="8581667"/>
            <a:ext cx="216822" cy="300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1299962" y="8309961"/>
            <a:ext cx="2918785" cy="769441"/>
          </a:xfrm>
          <a:prstGeom prst="rect">
            <a:avLst/>
          </a:prstGeom>
        </p:spPr>
        <p:txBody>
          <a:bodyPr wrap="square">
            <a:spAutoFit/>
          </a:bodyPr>
          <a:lstStyle/>
          <a:p>
            <a:pPr algn="just"/>
            <a:r>
              <a:rPr lang="es-ES" sz="1100" dirty="0">
                <a:latin typeface="Arial Narrow" panose="020B0606020202030204" pitchFamily="34" charset="0"/>
              </a:rPr>
              <a:t>El mayor porcentaje se registró en el grupo de mayores de 60 años (67%).  La mayoría corresponden a pacientes  con otras  comorbilidades. Se notificaron  13 muertes en menores de 5 años.</a:t>
            </a:r>
          </a:p>
        </p:txBody>
      </p:sp>
      <p:sp>
        <p:nvSpPr>
          <p:cNvPr id="59" name="58 Rectángulo"/>
          <p:cNvSpPr/>
          <p:nvPr/>
        </p:nvSpPr>
        <p:spPr>
          <a:xfrm>
            <a:off x="4394504" y="8695764"/>
            <a:ext cx="2796050" cy="484748"/>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a:t>
            </a:r>
            <a:r>
              <a:rPr lang="es-ES" sz="850" dirty="0">
                <a:latin typeface="Arial Narrow" panose="020B0606020202030204" pitchFamily="34" charset="0"/>
              </a:rPr>
              <a:t>. </a:t>
            </a:r>
          </a:p>
          <a:p>
            <a:pPr algn="just"/>
            <a:r>
              <a:rPr lang="es-ES" sz="850" dirty="0">
                <a:latin typeface="Arial Narrow" panose="020B0606020202030204" pitchFamily="34" charset="0"/>
              </a:rPr>
              <a:t>Figura. Proporción  de muertes por  IRAG,   por grupos de edad a Periodo epidemiológico 5 acumulado, 2023</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2630" y="2600270"/>
            <a:ext cx="4672195" cy="224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4420" y="336386"/>
            <a:ext cx="4568518" cy="183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975" y="6159043"/>
            <a:ext cx="3977294" cy="156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093" y="6012160"/>
            <a:ext cx="2891578" cy="123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6949" y="7687274"/>
            <a:ext cx="2659885" cy="106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448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81646"/>
            <a:ext cx="2232223" cy="272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666" y="741756"/>
            <a:ext cx="2231500" cy="276999"/>
          </a:xfrm>
          <a:prstGeom prst="rect">
            <a:avLst/>
          </a:prstGeom>
          <a:noFill/>
        </p:spPr>
        <p:txBody>
          <a:bodyPr wrap="square" rtlCol="0">
            <a:spAutoFit/>
          </a:bodyPr>
          <a:lstStyle/>
          <a:p>
            <a:r>
              <a:rPr lang="es-ES" sz="1200" b="1" dirty="0">
                <a:latin typeface="Arial Narrow" panose="020B0606020202030204" pitchFamily="34" charset="0"/>
              </a:rPr>
              <a:t>Periodo epidemiológico 5-2023</a:t>
            </a:r>
          </a:p>
        </p:txBody>
      </p:sp>
      <p:sp>
        <p:nvSpPr>
          <p:cNvPr id="6" name="5 Rectángulo"/>
          <p:cNvSpPr/>
          <p:nvPr/>
        </p:nvSpPr>
        <p:spPr>
          <a:xfrm>
            <a:off x="2274078" y="2304207"/>
            <a:ext cx="4946011" cy="553998"/>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 Hospitalización. Medellín, a Periodo epidemiológico 5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9.933</a:t>
              </a:r>
            </a:p>
          </p:txBody>
        </p:sp>
      </p:grpSp>
      <p:sp>
        <p:nvSpPr>
          <p:cNvPr id="9" name="8 CuadroTexto"/>
          <p:cNvSpPr txBox="1"/>
          <p:nvPr/>
        </p:nvSpPr>
        <p:spPr>
          <a:xfrm>
            <a:off x="-34895" y="4708900"/>
            <a:ext cx="2243336"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8,2% (10,749 casos)</a:t>
            </a:r>
          </a:p>
        </p:txBody>
      </p:sp>
      <p:sp>
        <p:nvSpPr>
          <p:cNvPr id="18" name="17 Rectángulo"/>
          <p:cNvSpPr/>
          <p:nvPr/>
        </p:nvSpPr>
        <p:spPr>
          <a:xfrm>
            <a:off x="2230463" y="4964775"/>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por IRAG, Medellín, a Periodo epidemiológico 5 acumulado.</a:t>
            </a:r>
          </a:p>
          <a:p>
            <a:pPr algn="just"/>
            <a:r>
              <a:rPr lang="es-ES" sz="1100" dirty="0">
                <a:latin typeface="Arial Narrow" panose="020B0606020202030204" pitchFamily="34" charset="0"/>
              </a:rPr>
              <a:t> Años  2022-2023.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50069" y="8119764"/>
            <a:ext cx="4126445" cy="523220"/>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1050" dirty="0">
                <a:latin typeface="Arial Narrow" panose="020B0606020202030204" pitchFamily="34" charset="0"/>
              </a:rPr>
              <a:t>Figura. Comportamiento inusual de la IRA en hospitalización. Medellín, a Periodo epidemiológico 5 acumulado de 2023</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24 </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rPr>
              <a:t> </a:t>
            </a:r>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98067" y="2452420"/>
            <a:ext cx="1574469" cy="369332"/>
          </a:xfrm>
          <a:prstGeom prst="rect">
            <a:avLst/>
          </a:prstGeom>
        </p:spPr>
        <p:txBody>
          <a:bodyPr wrap="none">
            <a:spAutoFit/>
          </a:bodyPr>
          <a:lstStyle/>
          <a:p>
            <a:pPr algn="ctr"/>
            <a:r>
              <a:rPr lang="es-ES" b="1" dirty="0">
                <a:latin typeface="Arial Narrow" panose="020B0606020202030204" pitchFamily="34" charset="0"/>
              </a:rPr>
              <a:t>Hospitalizados </a:t>
            </a:r>
          </a:p>
        </p:txBody>
      </p:sp>
      <p:sp>
        <p:nvSpPr>
          <p:cNvPr id="3" name="2 Rectángulo"/>
          <p:cNvSpPr/>
          <p:nvPr/>
        </p:nvSpPr>
        <p:spPr>
          <a:xfrm>
            <a:off x="4206941" y="8152800"/>
            <a:ext cx="2799703" cy="661720"/>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 </a:t>
            </a:r>
          </a:p>
          <a:p>
            <a:pPr algn="just"/>
            <a:r>
              <a:rPr lang="es-ES" sz="1000" dirty="0">
                <a:latin typeface="Arial Narrow" panose="020B0606020202030204" pitchFamily="34" charset="0"/>
              </a:rPr>
              <a:t>Figura. Proporción  de pacientes con IRA  hospitalizados en sala general por grupos de edad, a Periodo epidemiológico 5 acumulado, 2023</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4078" y="371663"/>
            <a:ext cx="4796451" cy="193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4078" y="2821752"/>
            <a:ext cx="4732567" cy="21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70" y="6015454"/>
            <a:ext cx="4089636" cy="213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0529" y="6234920"/>
            <a:ext cx="2726932" cy="179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23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10387"/>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50" y="2805169"/>
            <a:ext cx="2232223" cy="268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136" y="741756"/>
            <a:ext cx="2304256"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5-2023</a:t>
            </a:r>
          </a:p>
        </p:txBody>
      </p:sp>
      <p:sp>
        <p:nvSpPr>
          <p:cNvPr id="6" name="5 Rectángulo"/>
          <p:cNvSpPr/>
          <p:nvPr/>
        </p:nvSpPr>
        <p:spPr>
          <a:xfrm>
            <a:off x="2274078" y="2317855"/>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-UCI. Medellín, a Periodo epidemiológico 5 acumulado de 2023 </a:t>
            </a:r>
          </a:p>
        </p:txBody>
      </p:sp>
      <p:grpSp>
        <p:nvGrpSpPr>
          <p:cNvPr id="8" name="7 Grupo"/>
          <p:cNvGrpSpPr/>
          <p:nvPr/>
        </p:nvGrpSpPr>
        <p:grpSpPr>
          <a:xfrm>
            <a:off x="191132" y="421153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1.347</a:t>
              </a:r>
            </a:p>
          </p:txBody>
        </p:sp>
      </p:grpSp>
      <p:sp>
        <p:nvSpPr>
          <p:cNvPr id="9" name="8 CuadroTexto"/>
          <p:cNvSpPr txBox="1"/>
          <p:nvPr/>
        </p:nvSpPr>
        <p:spPr>
          <a:xfrm>
            <a:off x="0" y="4724560"/>
            <a:ext cx="2180732"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45%. (1.953 casos)</a:t>
            </a:r>
          </a:p>
        </p:txBody>
      </p:sp>
      <p:sp>
        <p:nvSpPr>
          <p:cNvPr id="18" name="17 Rectángulo"/>
          <p:cNvSpPr/>
          <p:nvPr/>
        </p:nvSpPr>
        <p:spPr>
          <a:xfrm>
            <a:off x="2295483" y="4912876"/>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en UCI por IRAG, Medellín, a Periodo epidemiológico 5 acumulado  Años 2022-2023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1936" y="8348750"/>
            <a:ext cx="4357592" cy="538609"/>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r>
              <a:rPr lang="es-ES" sz="1000" dirty="0">
                <a:latin typeface="Arial Narrow" panose="020B0606020202030204" pitchFamily="34" charset="0"/>
              </a:rPr>
              <a:t>Figura. Comportamiento inusual de la IRA hospitalización en UCI. Medellín, a Periodo epidemiológico 5 acumulado de 2023. </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25 </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1695" y="2452420"/>
            <a:ext cx="2173993" cy="369332"/>
          </a:xfrm>
          <a:prstGeom prst="rect">
            <a:avLst/>
          </a:prstGeom>
        </p:spPr>
        <p:txBody>
          <a:bodyPr wrap="none">
            <a:spAutoFit/>
          </a:bodyPr>
          <a:lstStyle/>
          <a:p>
            <a:pPr algn="ctr"/>
            <a:r>
              <a:rPr lang="es-ES" b="1" dirty="0">
                <a:latin typeface="Arial Narrow" panose="020B0606020202030204" pitchFamily="34" charset="0"/>
              </a:rPr>
              <a:t>Hospitalizados en UCI</a:t>
            </a:r>
          </a:p>
        </p:txBody>
      </p:sp>
      <p:sp>
        <p:nvSpPr>
          <p:cNvPr id="3" name="2 Rectángulo"/>
          <p:cNvSpPr/>
          <p:nvPr/>
        </p:nvSpPr>
        <p:spPr>
          <a:xfrm>
            <a:off x="4256423" y="8310277"/>
            <a:ext cx="2824952" cy="615553"/>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 </a:t>
            </a:r>
          </a:p>
          <a:p>
            <a:pPr algn="just"/>
            <a:r>
              <a:rPr lang="es-ES" sz="900" dirty="0">
                <a:latin typeface="Arial Narrow" panose="020B0606020202030204" pitchFamily="34" charset="0"/>
              </a:rPr>
              <a:t>Figura. Proporción  de pacientes de IRAG  Hospitalizados en UCI por grupos de edad, a Periodo epidemiológico 5 acumulado de 2023</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5483" y="2821752"/>
            <a:ext cx="4654931" cy="209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8353" y="351773"/>
            <a:ext cx="4886340" cy="196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22" y="6084167"/>
            <a:ext cx="4341206" cy="222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6164" y="6156176"/>
            <a:ext cx="2726547"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395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24338" y="-41475"/>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51189"/>
            <a:ext cx="2232223" cy="273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6293" y="741756"/>
            <a:ext cx="220658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5-2023</a:t>
            </a:r>
          </a:p>
        </p:txBody>
      </p:sp>
      <p:grpSp>
        <p:nvGrpSpPr>
          <p:cNvPr id="8" name="7 Grupo"/>
          <p:cNvGrpSpPr/>
          <p:nvPr/>
        </p:nvGrpSpPr>
        <p:grpSpPr>
          <a:xfrm>
            <a:off x="72058" y="4067944"/>
            <a:ext cx="2071864" cy="635617"/>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519038"/>
              <a:ext cx="1593561" cy="481971"/>
            </a:xfrm>
            <a:prstGeom prst="rect">
              <a:avLst/>
            </a:prstGeom>
            <a:noFill/>
          </p:spPr>
          <p:txBody>
            <a:bodyPr wrap="square" rtlCol="0">
              <a:spAutoFit/>
            </a:bodyPr>
            <a:lstStyle/>
            <a:p>
              <a:pPr algn="ctr"/>
              <a:r>
                <a:rPr lang="es-ES" sz="1600" b="1" dirty="0">
                  <a:latin typeface="Arial Narrow" panose="020B0606020202030204" pitchFamily="34" charset="0"/>
                </a:rPr>
                <a:t>314</a:t>
              </a:r>
            </a:p>
          </p:txBody>
        </p:sp>
      </p:grpSp>
      <p:sp>
        <p:nvSpPr>
          <p:cNvPr id="18" name="17 Rectángulo"/>
          <p:cNvSpPr/>
          <p:nvPr/>
        </p:nvSpPr>
        <p:spPr>
          <a:xfrm>
            <a:off x="2263759" y="2751189"/>
            <a:ext cx="4946011" cy="723275"/>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muestras captadas por la unidad centinela HUSVF, para  estudio  de circulación viral, a Periodo epidemiológico 5 acumulado, 2023</a:t>
            </a:r>
          </a:p>
          <a:p>
            <a:pPr algn="just"/>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26 </a:t>
            </a:r>
          </a:p>
        </p:txBody>
      </p:sp>
      <p:sp>
        <p:nvSpPr>
          <p:cNvPr id="37" name="36 Título"/>
          <p:cNvSpPr>
            <a:spLocks noGrp="1"/>
          </p:cNvSpPr>
          <p:nvPr>
            <p:ph type="ctrTitle"/>
          </p:nvPr>
        </p:nvSpPr>
        <p:spPr>
          <a:xfrm>
            <a:off x="85115" y="-94400"/>
            <a:ext cx="2075175" cy="954107"/>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ESI – IRAG Centinela</a:t>
            </a:r>
          </a:p>
        </p:txBody>
      </p:sp>
      <p:sp>
        <p:nvSpPr>
          <p:cNvPr id="40" name="39 CuadroTexto"/>
          <p:cNvSpPr txBox="1"/>
          <p:nvPr/>
        </p:nvSpPr>
        <p:spPr>
          <a:xfrm>
            <a:off x="113975" y="4716016"/>
            <a:ext cx="2016079"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19</a:t>
            </a:r>
            <a:r>
              <a:rPr lang="es-CO" sz="1200" b="1" dirty="0">
                <a:latin typeface="Arial Narrow" panose="020B0606020202030204" pitchFamily="34" charset="0"/>
              </a:rPr>
              <a:t>%</a:t>
            </a:r>
            <a:endParaRPr lang="es-ES" sz="1200" b="1" dirty="0">
              <a:latin typeface="Arial Narrow" panose="020B0606020202030204" pitchFamily="34" charset="0"/>
            </a:endParaRPr>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8" y="6382190"/>
            <a:ext cx="1089717"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11 Grupo"/>
          <p:cNvGrpSpPr/>
          <p:nvPr/>
        </p:nvGrpSpPr>
        <p:grpSpPr>
          <a:xfrm>
            <a:off x="1051937" y="6726660"/>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209546" y="7363321"/>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52%</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462" r="83073" b="1"/>
          <a:stretch/>
        </p:blipFill>
        <p:spPr bwMode="auto">
          <a:xfrm>
            <a:off x="1269027" y="6025808"/>
            <a:ext cx="804283" cy="77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57 Grupo"/>
          <p:cNvGrpSpPr/>
          <p:nvPr/>
        </p:nvGrpSpPr>
        <p:grpSpPr>
          <a:xfrm>
            <a:off x="-58310" y="7244599"/>
            <a:ext cx="1241624" cy="1071817"/>
            <a:chOff x="-14122" y="7072716"/>
            <a:chExt cx="1241624" cy="1071817"/>
          </a:xfrm>
        </p:grpSpPr>
        <p:sp>
          <p:nvSpPr>
            <p:cNvPr id="59" name="58 CuadroTexto"/>
            <p:cNvSpPr txBox="1"/>
            <p:nvPr/>
          </p:nvSpPr>
          <p:spPr>
            <a:xfrm>
              <a:off x="-14122" y="7072716"/>
              <a:ext cx="1229607" cy="461665"/>
            </a:xfrm>
            <a:prstGeom prst="rect">
              <a:avLst/>
            </a:prstGeom>
            <a:noFill/>
          </p:spPr>
          <p:txBody>
            <a:bodyPr wrap="square" rtlCol="0">
              <a:spAutoFit/>
            </a:bodyPr>
            <a:lstStyle/>
            <a:p>
              <a:pPr algn="ctr"/>
              <a:r>
                <a:rPr lang="es-ES" sz="1200" b="1" u="sng" dirty="0">
                  <a:latin typeface="Arial Narrow" panose="020B0606020202030204" pitchFamily="34" charset="0"/>
                </a:rPr>
                <a:t>Confirmados por laboratorio</a:t>
              </a:r>
            </a:p>
          </p:txBody>
        </p:sp>
        <p:sp>
          <p:nvSpPr>
            <p:cNvPr id="60" name="59 Rectángulo redondeado"/>
            <p:cNvSpPr/>
            <p:nvPr/>
          </p:nvSpPr>
          <p:spPr>
            <a:xfrm>
              <a:off x="242917" y="7543341"/>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41,5%</a:t>
              </a:r>
            </a:p>
          </p:txBody>
        </p:sp>
        <p:sp>
          <p:nvSpPr>
            <p:cNvPr id="61" name="60 CuadroTexto"/>
            <p:cNvSpPr txBox="1"/>
            <p:nvPr/>
          </p:nvSpPr>
          <p:spPr>
            <a:xfrm>
              <a:off x="-2105" y="786753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142 Casos</a:t>
              </a:r>
            </a:p>
          </p:txBody>
        </p:sp>
      </p:grpSp>
      <p:pic>
        <p:nvPicPr>
          <p:cNvPr id="6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990" t="5393" r="53581" b="1382"/>
          <a:stretch/>
        </p:blipFill>
        <p:spPr bwMode="auto">
          <a:xfrm>
            <a:off x="2124273" y="6025808"/>
            <a:ext cx="828105" cy="79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938795" y="6726660"/>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6" y="7363321"/>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10247" name="Picture 7"/>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l="13773" r="11756"/>
          <a:stretch/>
        </p:blipFill>
        <p:spPr bwMode="auto">
          <a:xfrm>
            <a:off x="2094883" y="7695354"/>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descr="https://www.comb.cat/Upload/Imatges/2979.JPG"/>
          <p:cNvPicPr>
            <a:picLocks noChangeAspect="1" noChangeArrowheads="1"/>
          </p:cNvPicPr>
          <p:nvPr/>
        </p:nvPicPr>
        <p:blipFill rotWithShape="1">
          <a:blip r:embed="rId8" cstate="print">
            <a:biLevel thresh="75000"/>
            <a:extLst>
              <a:ext uri="{BEBA8EAE-BF5A-486C-A8C5-ECC9F3942E4B}">
                <a14:imgProps xmlns:a14="http://schemas.microsoft.com/office/drawing/2010/main">
                  <a14:imgLayer r:embed="rId9">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1216367" y="7604561"/>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70 Grupo"/>
          <p:cNvGrpSpPr/>
          <p:nvPr/>
        </p:nvGrpSpPr>
        <p:grpSpPr>
          <a:xfrm>
            <a:off x="1034152" y="8322080"/>
            <a:ext cx="1229607" cy="877901"/>
            <a:chOff x="-14122" y="7072716"/>
            <a:chExt cx="1229607" cy="877901"/>
          </a:xfrm>
        </p:grpSpPr>
        <p:sp>
          <p:nvSpPr>
            <p:cNvPr id="72" name="71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3" name="72 Rectángulo redondeado"/>
            <p:cNvSpPr/>
            <p:nvPr/>
          </p:nvSpPr>
          <p:spPr>
            <a:xfrm>
              <a:off x="209546" y="7363321"/>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82%</a:t>
              </a:r>
            </a:p>
          </p:txBody>
        </p:sp>
        <p:sp>
          <p:nvSpPr>
            <p:cNvPr id="74" name="73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328 Casos</a:t>
              </a:r>
            </a:p>
          </p:txBody>
        </p:sp>
      </p:grpSp>
      <p:grpSp>
        <p:nvGrpSpPr>
          <p:cNvPr id="75" name="74 Grupo"/>
          <p:cNvGrpSpPr/>
          <p:nvPr/>
        </p:nvGrpSpPr>
        <p:grpSpPr>
          <a:xfrm>
            <a:off x="1925147" y="8312486"/>
            <a:ext cx="1229607" cy="877901"/>
            <a:chOff x="-14122" y="7072716"/>
            <a:chExt cx="1229607" cy="877901"/>
          </a:xfrm>
        </p:grpSpPr>
        <p:sp>
          <p:nvSpPr>
            <p:cNvPr id="76" name="7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7" name="76 Rectángulo redondeado"/>
            <p:cNvSpPr/>
            <p:nvPr/>
          </p:nvSpPr>
          <p:spPr>
            <a:xfrm>
              <a:off x="209546"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a:t>
              </a:r>
            </a:p>
          </p:txBody>
        </p:sp>
        <p:sp>
          <p:nvSpPr>
            <p:cNvPr id="78" name="77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32 Casos</a:t>
              </a:r>
            </a:p>
          </p:txBody>
        </p:sp>
      </p:grpSp>
      <p:grpSp>
        <p:nvGrpSpPr>
          <p:cNvPr id="79" name="78 Grupo"/>
          <p:cNvGrpSpPr/>
          <p:nvPr/>
        </p:nvGrpSpPr>
        <p:grpSpPr>
          <a:xfrm>
            <a:off x="3528442" y="5635532"/>
            <a:ext cx="3446504" cy="276999"/>
            <a:chOff x="2448322" y="74775"/>
            <a:chExt cx="3446504"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1544" y="374762"/>
            <a:ext cx="4693402" cy="237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68 Rectángulo"/>
          <p:cNvSpPr/>
          <p:nvPr/>
        </p:nvSpPr>
        <p:spPr>
          <a:xfrm>
            <a:off x="2281544" y="3416181"/>
            <a:ext cx="4454511" cy="2031325"/>
          </a:xfrm>
          <a:prstGeom prst="rect">
            <a:avLst/>
          </a:prstGeom>
        </p:spPr>
        <p:txBody>
          <a:bodyPr wrap="square">
            <a:spAutoFit/>
          </a:bodyPr>
          <a:lstStyle/>
          <a:p>
            <a:pPr algn="just"/>
            <a:r>
              <a:rPr lang="es-CO" sz="1400" dirty="0">
                <a:latin typeface="Arial Narrow" panose="020B0606020202030204" pitchFamily="34" charset="0"/>
              </a:rPr>
              <a:t>La unidad centinela Hospital Universitario San Vicente Fundación ha captado en promedio por semana 18 casos para el estudio de circulación viral y bacteriana. La meta para esta Unidad es de 5 muestras por semana, según lineamientos del evento 345 del INS, lo que denota que ha cumplido con la meta establecida.</a:t>
            </a:r>
          </a:p>
          <a:p>
            <a:pPr algn="just"/>
            <a:endParaRPr lang="es-CO" sz="1400" dirty="0">
              <a:latin typeface="Arial Narrow" panose="020B0606020202030204" pitchFamily="34" charset="0"/>
            </a:endParaRPr>
          </a:p>
          <a:p>
            <a:pPr algn="just"/>
            <a:r>
              <a:rPr lang="es-CO" sz="1400" dirty="0">
                <a:latin typeface="Arial Narrow" panose="020B0606020202030204" pitchFamily="34" charset="0"/>
              </a:rPr>
              <a:t>Se han captado 314 muestras estudiadas en la Unidad, se tienen resultados a la fecha del 90% de las cuales se han confirmado por laboratorio  142 casos el 41,5%.</a:t>
            </a:r>
          </a:p>
        </p:txBody>
      </p:sp>
    </p:spTree>
    <p:extLst>
      <p:ext uri="{BB962C8B-B14F-4D97-AF65-F5344CB8AC3E}">
        <p14:creationId xmlns:p14="http://schemas.microsoft.com/office/powerpoint/2010/main" val="1177355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Circulación viral</a:t>
              </a:r>
            </a:p>
          </p:txBody>
        </p:sp>
      </p:grpSp>
      <p:sp>
        <p:nvSpPr>
          <p:cNvPr id="60" name="59 Rectángulo"/>
          <p:cNvSpPr/>
          <p:nvPr/>
        </p:nvSpPr>
        <p:spPr>
          <a:xfrm>
            <a:off x="0" y="428396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397496"/>
            <a:ext cx="3446504" cy="461665"/>
            <a:chOff x="2448322" y="74775"/>
            <a:chExt cx="3446504" cy="461665"/>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461665"/>
            </a:xfrm>
            <a:prstGeom prst="rect">
              <a:avLst/>
            </a:prstGeom>
            <a:noFill/>
          </p:spPr>
          <p:txBody>
            <a:bodyPr wrap="square" rtlCol="0">
              <a:spAutoFit/>
            </a:bodyPr>
            <a:lstStyle/>
            <a:p>
              <a:r>
                <a:rPr lang="es-ES" sz="1200" b="1" dirty="0">
                  <a:latin typeface="Arial Narrow" panose="020B0606020202030204" pitchFamily="34" charset="0"/>
                </a:rPr>
                <a:t>Grupos de edad y circulación viral Unidad Centinela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27</a:t>
            </a:r>
          </a:p>
        </p:txBody>
      </p:sp>
      <p:sp>
        <p:nvSpPr>
          <p:cNvPr id="2" name="1 Rectángulo"/>
          <p:cNvSpPr/>
          <p:nvPr/>
        </p:nvSpPr>
        <p:spPr>
          <a:xfrm>
            <a:off x="288082" y="3704129"/>
            <a:ext cx="6912816" cy="361637"/>
          </a:xfrm>
          <a:prstGeom prst="rect">
            <a:avLst/>
          </a:prstGeom>
        </p:spPr>
        <p:txBody>
          <a:bodyPr wrap="square">
            <a:spAutoFit/>
          </a:bodyPr>
          <a:lstStyle/>
          <a:p>
            <a:r>
              <a:rPr lang="es-ES" sz="700" dirty="0">
                <a:latin typeface="Arial Narrow" panose="020B0606020202030204" pitchFamily="34" charset="0"/>
              </a:rPr>
              <a:t>Fuente: LDSP de Antioquia y SIVIGILA 2022. Secretaria de Salud de Medellín</a:t>
            </a:r>
          </a:p>
          <a:p>
            <a:r>
              <a:rPr lang="es-ES" sz="1050" dirty="0">
                <a:latin typeface="Arial Narrow" panose="020B0606020202030204" pitchFamily="34" charset="0"/>
              </a:rPr>
              <a:t>Figura .  Comportamiento de la  Circulación viral por semana epidemiológica, Medellín a Periodo epidemiológico 5 acumulado de 2023</a:t>
            </a:r>
          </a:p>
        </p:txBody>
      </p:sp>
      <p:sp>
        <p:nvSpPr>
          <p:cNvPr id="4" name="3 Rectángulo"/>
          <p:cNvSpPr/>
          <p:nvPr/>
        </p:nvSpPr>
        <p:spPr>
          <a:xfrm>
            <a:off x="288082" y="8540311"/>
            <a:ext cx="6455417" cy="523220"/>
          </a:xfrm>
          <a:prstGeom prst="rect">
            <a:avLst/>
          </a:prstGeom>
        </p:spPr>
        <p:txBody>
          <a:bodyPr wrap="square">
            <a:spAutoFit/>
          </a:bodyPr>
          <a:lstStyle/>
          <a:p>
            <a:r>
              <a:rPr lang="es-ES" sz="700" dirty="0">
                <a:latin typeface="Arial Narrow" panose="020B0606020202030204" pitchFamily="34" charset="0"/>
              </a:rPr>
              <a:t>Fuente: Unidad Centinela IRAG y SIVIGILA 2022. Secretaria de Salud de Medellín</a:t>
            </a:r>
          </a:p>
          <a:p>
            <a:r>
              <a:rPr lang="es-ES" sz="1050" dirty="0">
                <a:latin typeface="Arial Narrow" panose="020B0606020202030204" pitchFamily="34" charset="0"/>
              </a:rPr>
              <a:t>Figura . Número de muestras positivas  por virus respiratorios Captados por la Unidad Centinela, según grupo de edad, a Periodo epidemiológico 13 acumulado de 2022</a:t>
            </a:r>
          </a:p>
        </p:txBody>
      </p:sp>
      <p:sp>
        <p:nvSpPr>
          <p:cNvPr id="3" name="2 CuadroTexto"/>
          <p:cNvSpPr txBox="1"/>
          <p:nvPr/>
        </p:nvSpPr>
        <p:spPr>
          <a:xfrm>
            <a:off x="5112618" y="1115616"/>
            <a:ext cx="184731" cy="369332"/>
          </a:xfrm>
          <a:prstGeom prst="rect">
            <a:avLst/>
          </a:prstGeom>
          <a:noFill/>
        </p:spPr>
        <p:txBody>
          <a:bodyPr wrap="none" rtlCol="0">
            <a:spAutoFit/>
          </a:bodyPr>
          <a:lstStyle/>
          <a:p>
            <a:endParaRPr lang="es-CO" dirty="0"/>
          </a:p>
        </p:txBody>
      </p:sp>
      <p:sp>
        <p:nvSpPr>
          <p:cNvPr id="19" name="18 Rectángulo"/>
          <p:cNvSpPr/>
          <p:nvPr/>
        </p:nvSpPr>
        <p:spPr>
          <a:xfrm>
            <a:off x="5592836" y="695557"/>
            <a:ext cx="1502869" cy="2970044"/>
          </a:xfrm>
          <a:prstGeom prst="rect">
            <a:avLst/>
          </a:prstGeom>
        </p:spPr>
        <p:txBody>
          <a:bodyPr wrap="square">
            <a:spAutoFit/>
          </a:bodyPr>
          <a:lstStyle/>
          <a:p>
            <a:r>
              <a:rPr lang="es-CO" sz="1100" b="1" dirty="0">
                <a:latin typeface="Arial Narrow" panose="020B0606020202030204" pitchFamily="34" charset="0"/>
              </a:rPr>
              <a:t>Para conocer la circulación viral en la Ciudad, se tuvo en cuenta además de los casos evaluados en la unidad centinela, los virus de mayor circulación son el </a:t>
            </a:r>
            <a:r>
              <a:rPr lang="es-ES" sz="1100" b="1" dirty="0"/>
              <a:t>VSR  67casos, </a:t>
            </a:r>
            <a:r>
              <a:rPr lang="es-ES" sz="1100" b="1" dirty="0" err="1"/>
              <a:t>Metapneumovirus</a:t>
            </a:r>
            <a:r>
              <a:rPr lang="es-ES" sz="1100" b="1" dirty="0"/>
              <a:t> 20 casos, </a:t>
            </a:r>
            <a:r>
              <a:rPr lang="es-ES" sz="1100" b="1" dirty="0" err="1"/>
              <a:t>Parainfluenza</a:t>
            </a:r>
            <a:r>
              <a:rPr lang="es-ES" sz="1100" b="1" dirty="0"/>
              <a:t>  15 casos, Influenza A 9 casos, Rinovirus 9 casos, Adenovirus 4 casos, Influenza B 3 casos </a:t>
            </a:r>
            <a:endParaRPr lang="es-CO" sz="1100" b="1" dirty="0"/>
          </a:p>
          <a:p>
            <a:pPr algn="just"/>
            <a:endParaRPr lang="es-CO" sz="1100" b="1" dirty="0">
              <a:latin typeface="Arial Narrow" panose="020B060602020203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15" y="4865839"/>
            <a:ext cx="6737711" cy="367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57" y="533594"/>
            <a:ext cx="5472074" cy="3170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149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4287" y="280516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 y="741756"/>
            <a:ext cx="2218353" cy="276999"/>
          </a:xfrm>
          <a:prstGeom prst="rect">
            <a:avLst/>
          </a:prstGeom>
          <a:noFill/>
        </p:spPr>
        <p:txBody>
          <a:bodyPr wrap="square" rtlCol="0">
            <a:spAutoFit/>
          </a:bodyPr>
          <a:lstStyle/>
          <a:p>
            <a:r>
              <a:rPr lang="es-ES" sz="1200" b="1" dirty="0">
                <a:latin typeface="Arial Narrow" panose="020B0606020202030204" pitchFamily="34" charset="0"/>
              </a:rPr>
              <a:t>Periodo epidemiológico 5-2023</a:t>
            </a:r>
          </a:p>
        </p:txBody>
      </p:sp>
      <p:sp>
        <p:nvSpPr>
          <p:cNvPr id="6" name="5 Rectángulo"/>
          <p:cNvSpPr/>
          <p:nvPr/>
        </p:nvSpPr>
        <p:spPr>
          <a:xfrm>
            <a:off x="2254889" y="2300959"/>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IRAG inusitado, notificados al SIVIGILA,  Medellín  a Periodo epidemiológico 5 acumulado, 2022-2023. </a:t>
            </a:r>
          </a:p>
        </p:txBody>
      </p:sp>
      <p:grpSp>
        <p:nvGrpSpPr>
          <p:cNvPr id="8" name="7 Grupo"/>
          <p:cNvGrpSpPr/>
          <p:nvPr/>
        </p:nvGrpSpPr>
        <p:grpSpPr>
          <a:xfrm>
            <a:off x="149112" y="4139952"/>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7.578</a:t>
              </a:r>
            </a:p>
          </p:txBody>
        </p:sp>
      </p:grpSp>
      <p:sp>
        <p:nvSpPr>
          <p:cNvPr id="9" name="8 CuadroTexto"/>
          <p:cNvSpPr txBox="1"/>
          <p:nvPr/>
        </p:nvSpPr>
        <p:spPr>
          <a:xfrm>
            <a:off x="2229324" y="5035596"/>
            <a:ext cx="4971576" cy="430887"/>
          </a:xfrm>
          <a:prstGeom prst="rect">
            <a:avLst/>
          </a:prstGeom>
          <a:noFill/>
        </p:spPr>
        <p:txBody>
          <a:bodyPr wrap="square" rtlCol="0">
            <a:spAutoFit/>
          </a:bodyPr>
          <a:lstStyle/>
          <a:p>
            <a:r>
              <a:rPr lang="es-CO" sz="1100" dirty="0">
                <a:latin typeface="Arial Narrow" panose="020B0606020202030204" pitchFamily="34" charset="0"/>
              </a:rPr>
              <a:t>Los 1.938 confirmados corresponden todos a casos que cumplen con el criterio 5 del protocolo, es decir IRAG por Covid-19.</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 casos confirmados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28 </a:t>
            </a:r>
          </a:p>
        </p:txBody>
      </p:sp>
      <p:sp>
        <p:nvSpPr>
          <p:cNvPr id="37" name="36 Título"/>
          <p:cNvSpPr>
            <a:spLocks noGrp="1"/>
          </p:cNvSpPr>
          <p:nvPr>
            <p:ph type="ctrTitle"/>
          </p:nvPr>
        </p:nvSpPr>
        <p:spPr>
          <a:xfrm>
            <a:off x="85115" y="-32846"/>
            <a:ext cx="2075175" cy="830997"/>
          </a:xfrm>
          <a:noFill/>
        </p:spPr>
        <p:txBody>
          <a:bodyPr wrap="square" rtlCol="0">
            <a:spAutoFit/>
          </a:bodyPr>
          <a:lstStyle/>
          <a:p>
            <a:r>
              <a:rPr lang="es-ES" sz="1600" b="1" dirty="0">
                <a:solidFill>
                  <a:srgbClr val="C00000"/>
                </a:solidFill>
                <a:latin typeface="Arial Narrow" panose="020B0606020202030204" pitchFamily="34" charset="0"/>
                <a:ea typeface="+mn-ea"/>
                <a:cs typeface="+mn-cs"/>
              </a:rPr>
              <a:t>Infección Respiratoria Aguda Grave Inusitada - IRAG</a:t>
            </a:r>
          </a:p>
        </p:txBody>
      </p:sp>
      <p:grpSp>
        <p:nvGrpSpPr>
          <p:cNvPr id="12" name="11 Grupo"/>
          <p:cNvGrpSpPr/>
          <p:nvPr/>
        </p:nvGrpSpPr>
        <p:grpSpPr>
          <a:xfrm>
            <a:off x="190340" y="6848803"/>
            <a:ext cx="149959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60879" y="7363321"/>
              <a:ext cx="888735"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4.282 casos</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83073"/>
          <a:stretch/>
        </p:blipFill>
        <p:spPr bwMode="auto">
          <a:xfrm>
            <a:off x="654660" y="6062295"/>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990" t="-1382" r="53581" b="1382"/>
          <a:stretch/>
        </p:blipFill>
        <p:spPr bwMode="auto">
          <a:xfrm>
            <a:off x="1725930" y="6076655"/>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540452" y="6848803"/>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3.296 casos</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1" name="70 Grupo"/>
          <p:cNvGrpSpPr/>
          <p:nvPr/>
        </p:nvGrpSpPr>
        <p:grpSpPr>
          <a:xfrm>
            <a:off x="190340" y="7806669"/>
            <a:ext cx="2237424" cy="1105852"/>
            <a:chOff x="-788022" y="6983264"/>
            <a:chExt cx="2237424" cy="1105852"/>
          </a:xfrm>
        </p:grpSpPr>
        <p:sp>
          <p:nvSpPr>
            <p:cNvPr id="72" name="71 CuadroTexto"/>
            <p:cNvSpPr txBox="1"/>
            <p:nvPr/>
          </p:nvSpPr>
          <p:spPr>
            <a:xfrm>
              <a:off x="-788022" y="6983264"/>
              <a:ext cx="2237424" cy="461665"/>
            </a:xfrm>
            <a:prstGeom prst="rect">
              <a:avLst/>
            </a:prstGeom>
            <a:noFill/>
          </p:spPr>
          <p:txBody>
            <a:bodyPr wrap="square" rtlCol="0">
              <a:spAutoFit/>
            </a:bodyPr>
            <a:lstStyle/>
            <a:p>
              <a:pPr algn="ctr"/>
              <a:r>
                <a:rPr lang="es-ES" sz="1200" b="1" u="sng" dirty="0">
                  <a:latin typeface="Arial Narrow" panose="020B0606020202030204" pitchFamily="34" charset="0"/>
                </a:rPr>
                <a:t>Antecedentes de viaje internacional</a:t>
              </a:r>
            </a:p>
          </p:txBody>
        </p:sp>
        <p:sp>
          <p:nvSpPr>
            <p:cNvPr id="73" name="72 Rectángulo redondeado"/>
            <p:cNvSpPr/>
            <p:nvPr/>
          </p:nvSpPr>
          <p:spPr>
            <a:xfrm>
              <a:off x="-51253" y="7444929"/>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14</a:t>
              </a:r>
            </a:p>
          </p:txBody>
        </p:sp>
        <p:sp>
          <p:nvSpPr>
            <p:cNvPr id="74" name="73 CuadroTexto"/>
            <p:cNvSpPr txBox="1"/>
            <p:nvPr/>
          </p:nvSpPr>
          <p:spPr>
            <a:xfrm>
              <a:off x="-358760" y="7812117"/>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5" name="74 Grupo"/>
          <p:cNvGrpSpPr/>
          <p:nvPr/>
        </p:nvGrpSpPr>
        <p:grpSpPr>
          <a:xfrm>
            <a:off x="5019370" y="7920176"/>
            <a:ext cx="1857467" cy="877901"/>
            <a:chOff x="-14122" y="7072716"/>
            <a:chExt cx="1857467" cy="877901"/>
          </a:xfrm>
        </p:grpSpPr>
        <p:sp>
          <p:nvSpPr>
            <p:cNvPr id="76" name="75 CuadroTexto"/>
            <p:cNvSpPr txBox="1"/>
            <p:nvPr/>
          </p:nvSpPr>
          <p:spPr>
            <a:xfrm>
              <a:off x="-14122" y="7072716"/>
              <a:ext cx="1857467" cy="276999"/>
            </a:xfrm>
            <a:prstGeom prst="rect">
              <a:avLst/>
            </a:prstGeom>
            <a:noFill/>
          </p:spPr>
          <p:txBody>
            <a:bodyPr wrap="square" rtlCol="0">
              <a:spAutoFit/>
            </a:bodyPr>
            <a:lstStyle/>
            <a:p>
              <a:pPr algn="ctr"/>
              <a:r>
                <a:rPr lang="es-ES" sz="1200" b="1" u="sng" dirty="0">
                  <a:latin typeface="Arial Narrow" panose="020B0606020202030204" pitchFamily="34" charset="0"/>
                </a:rPr>
                <a:t>Contacto con aves o cerdos</a:t>
              </a:r>
            </a:p>
          </p:txBody>
        </p:sp>
        <p:sp>
          <p:nvSpPr>
            <p:cNvPr id="77" name="76 Rectángulo redondeado"/>
            <p:cNvSpPr/>
            <p:nvPr/>
          </p:nvSpPr>
          <p:spPr>
            <a:xfrm>
              <a:off x="476451"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17</a:t>
              </a:r>
            </a:p>
          </p:txBody>
        </p:sp>
        <p:sp>
          <p:nvSpPr>
            <p:cNvPr id="78" name="77 CuadroTexto"/>
            <p:cNvSpPr txBox="1"/>
            <p:nvPr/>
          </p:nvSpPr>
          <p:spPr>
            <a:xfrm>
              <a:off x="231681"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pic>
        <p:nvPicPr>
          <p:cNvPr id="6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5438539" y="6073446"/>
            <a:ext cx="998542" cy="87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l="50528"/>
          <a:stretch/>
        </p:blipFill>
        <p:spPr bwMode="auto">
          <a:xfrm>
            <a:off x="2041762" y="7933690"/>
            <a:ext cx="949056" cy="84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045857" y="6162832"/>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84 Grupo"/>
          <p:cNvGrpSpPr/>
          <p:nvPr/>
        </p:nvGrpSpPr>
        <p:grpSpPr>
          <a:xfrm>
            <a:off x="2874133" y="6840926"/>
            <a:ext cx="1229607" cy="747277"/>
            <a:chOff x="-14122" y="7072716"/>
            <a:chExt cx="1229607" cy="747277"/>
          </a:xfrm>
        </p:grpSpPr>
        <p:sp>
          <p:nvSpPr>
            <p:cNvPr id="86"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7"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7.578 casos</a:t>
              </a:r>
            </a:p>
          </p:txBody>
        </p:sp>
      </p:grpSp>
      <p:pic>
        <p:nvPicPr>
          <p:cNvPr id="12294"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4108267" y="621953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88 Grupo"/>
          <p:cNvGrpSpPr/>
          <p:nvPr/>
        </p:nvGrpSpPr>
        <p:grpSpPr>
          <a:xfrm>
            <a:off x="3965962" y="6848803"/>
            <a:ext cx="1229607" cy="650645"/>
            <a:chOff x="-14122" y="7072716"/>
            <a:chExt cx="1229607" cy="650645"/>
          </a:xfrm>
        </p:grpSpPr>
        <p:sp>
          <p:nvSpPr>
            <p:cNvPr id="90"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1"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36 casos</a:t>
              </a:r>
            </a:p>
          </p:txBody>
        </p:sp>
      </p:grpSp>
      <p:grpSp>
        <p:nvGrpSpPr>
          <p:cNvPr id="93" name="92 Grupo"/>
          <p:cNvGrpSpPr/>
          <p:nvPr/>
        </p:nvGrpSpPr>
        <p:grpSpPr>
          <a:xfrm>
            <a:off x="4974074" y="6852567"/>
            <a:ext cx="1794728" cy="631184"/>
            <a:chOff x="-14122" y="7072716"/>
            <a:chExt cx="1794728" cy="631184"/>
          </a:xfrm>
        </p:grpSpPr>
        <p:sp>
          <p:nvSpPr>
            <p:cNvPr id="94" name="93 CuadroTexto"/>
            <p:cNvSpPr txBox="1"/>
            <p:nvPr/>
          </p:nvSpPr>
          <p:spPr>
            <a:xfrm>
              <a:off x="-14122" y="7072716"/>
              <a:ext cx="1794728" cy="276999"/>
            </a:xfrm>
            <a:prstGeom prst="rect">
              <a:avLst/>
            </a:prstGeom>
            <a:noFill/>
          </p:spPr>
          <p:txBody>
            <a:bodyPr wrap="square" rtlCol="0">
              <a:spAutoFit/>
            </a:bodyPr>
            <a:lstStyle/>
            <a:p>
              <a:pPr algn="ctr"/>
              <a:r>
                <a:rPr lang="es-ES" sz="1200" b="1" u="sng" dirty="0">
                  <a:latin typeface="Arial Narrow" panose="020B0606020202030204" pitchFamily="34" charset="0"/>
                </a:rPr>
                <a:t>Trabajadores de la salud</a:t>
              </a:r>
            </a:p>
          </p:txBody>
        </p:sp>
        <p:sp>
          <p:nvSpPr>
            <p:cNvPr id="95" name="94 Rectángulo redondeado"/>
            <p:cNvSpPr/>
            <p:nvPr/>
          </p:nvSpPr>
          <p:spPr>
            <a:xfrm>
              <a:off x="537468" y="7343860"/>
              <a:ext cx="865807"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30 casos</a:t>
              </a:r>
            </a:p>
          </p:txBody>
        </p:sp>
      </p:grpSp>
      <p:pic>
        <p:nvPicPr>
          <p:cNvPr id="12297" name="Picture 9"/>
          <p:cNvPicPr>
            <a:picLocks noChangeAspect="1" noChangeArrowheads="1"/>
          </p:cNvPicPr>
          <p:nvPr/>
        </p:nvPicPr>
        <p:blipFill>
          <a:blip r:embed="rId11">
            <a:biLevel thresh="50000"/>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46244" y="7906739"/>
            <a:ext cx="904875"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p:cNvSpPr txBox="1"/>
          <p:nvPr/>
        </p:nvSpPr>
        <p:spPr>
          <a:xfrm>
            <a:off x="-1" y="4635320"/>
            <a:ext cx="2153415" cy="923330"/>
          </a:xfrm>
          <a:prstGeom prst="rect">
            <a:avLst/>
          </a:prstGeom>
          <a:noFill/>
        </p:spPr>
        <p:txBody>
          <a:bodyPr wrap="square" rtlCol="0">
            <a:spAutoFit/>
          </a:bodyPr>
          <a:lstStyle/>
          <a:p>
            <a:r>
              <a:rPr lang="es-CO" sz="900" b="1" dirty="0">
                <a:latin typeface="Arial Narrow" panose="020B0606020202030204" pitchFamily="34" charset="0"/>
              </a:rPr>
              <a:t>El lineamiento para la vigilancia de este evento cambió a partir del 1º de mayo de 2022, incluyendo en su reporte los pacientes hospitalizados y fallecidos con sospecha o confirmación de Covid-19.</a:t>
            </a:r>
            <a:endParaRPr lang="es-ES" sz="900" b="1" dirty="0">
              <a:latin typeface="Arial Narrow" panose="020B0606020202030204" pitchFamily="34" charset="0"/>
            </a:endParaRPr>
          </a:p>
          <a:p>
            <a:endParaRPr lang="es-ES" sz="900" dirty="0"/>
          </a:p>
        </p:txBody>
      </p:sp>
      <p:sp>
        <p:nvSpPr>
          <p:cNvPr id="3" name="Rectángulo 2"/>
          <p:cNvSpPr/>
          <p:nvPr/>
        </p:nvSpPr>
        <p:spPr>
          <a:xfrm>
            <a:off x="2218352" y="4895586"/>
            <a:ext cx="3600450" cy="200055"/>
          </a:xfrm>
          <a:prstGeom prst="rect">
            <a:avLst/>
          </a:prstGeom>
        </p:spPr>
        <p:txBody>
          <a:bodyPr>
            <a:spAutoFit/>
          </a:bodyPr>
          <a:lstStyle/>
          <a:p>
            <a:r>
              <a:rPr lang="es-ES" sz="700" dirty="0">
                <a:latin typeface="Arial Narrow" panose="020B0606020202030204" pitchFamily="34" charset="0"/>
              </a:rPr>
              <a:t>Fuente: SIVIGILA. Secretaria de Salud de Medellín.</a:t>
            </a:r>
          </a:p>
        </p:txBody>
      </p:sp>
      <p:pic>
        <p:nvPicPr>
          <p:cNvPr id="4098"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27764" y="467544"/>
            <a:ext cx="4653757" cy="183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34215" y="2869402"/>
            <a:ext cx="4761793" cy="2040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024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9669" y="10266"/>
            <a:ext cx="2148327" cy="391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3938064"/>
            <a:ext cx="2180731" cy="30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05 - 2023</a:t>
            </a:r>
          </a:p>
        </p:txBody>
      </p:sp>
      <p:sp>
        <p:nvSpPr>
          <p:cNvPr id="6" name="5 Rectángulo"/>
          <p:cNvSpPr/>
          <p:nvPr/>
        </p:nvSpPr>
        <p:spPr>
          <a:xfrm>
            <a:off x="2179172" y="352095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intento de suicidio</a:t>
            </a:r>
            <a:r>
              <a:rPr lang="es-ES" sz="1100" dirty="0">
                <a:latin typeface="Arial Narrow" panose="020B0606020202030204" pitchFamily="34" charset="0"/>
              </a:rPr>
              <a:t>. Medellín, a Periodo epidemiológico 05  acumulado de 2023. </a:t>
            </a:r>
          </a:p>
        </p:txBody>
      </p:sp>
      <p:grpSp>
        <p:nvGrpSpPr>
          <p:cNvPr id="8" name="7 Grupo"/>
          <p:cNvGrpSpPr/>
          <p:nvPr/>
        </p:nvGrpSpPr>
        <p:grpSpPr>
          <a:xfrm>
            <a:off x="179214" y="5325845"/>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1111</a:t>
              </a:r>
            </a:p>
          </p:txBody>
        </p:sp>
      </p:grpSp>
      <p:sp>
        <p:nvSpPr>
          <p:cNvPr id="9" name="8 CuadroTexto"/>
          <p:cNvSpPr txBox="1"/>
          <p:nvPr/>
        </p:nvSpPr>
        <p:spPr>
          <a:xfrm>
            <a:off x="16447" y="5980058"/>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Aumentó en un 11,9%</a:t>
            </a:r>
          </a:p>
        </p:txBody>
      </p:sp>
      <p:sp>
        <p:nvSpPr>
          <p:cNvPr id="18" name="17 Rectángulo"/>
          <p:cNvSpPr/>
          <p:nvPr/>
        </p:nvSpPr>
        <p:spPr>
          <a:xfrm>
            <a:off x="2163040" y="650449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a:t>
            </a:r>
            <a:r>
              <a:rPr lang="es-CO" sz="1100" dirty="0">
                <a:latin typeface="Arial Narrow" panose="020B0606020202030204" pitchFamily="34" charset="0"/>
              </a:rPr>
              <a:t>del intento de suicidio</a:t>
            </a:r>
            <a:r>
              <a:rPr lang="es-ES" sz="1100" dirty="0">
                <a:latin typeface="Arial Narrow" panose="020B0606020202030204" pitchFamily="34" charset="0"/>
              </a:rPr>
              <a:t>. Medellín, a Periodo epidemiológico 05   acumulado de 2020-2023.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29</a:t>
            </a:r>
          </a:p>
        </p:txBody>
      </p:sp>
      <p:sp>
        <p:nvSpPr>
          <p:cNvPr id="37" name="36 Título"/>
          <p:cNvSpPr>
            <a:spLocks noGrp="1"/>
          </p:cNvSpPr>
          <p:nvPr>
            <p:ph type="ctrTitle"/>
          </p:nvPr>
        </p:nvSpPr>
        <p:spPr>
          <a:xfrm>
            <a:off x="-18971" y="211481"/>
            <a:ext cx="2208885" cy="86177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Intento de suicidio</a:t>
            </a:r>
          </a:p>
        </p:txBody>
      </p:sp>
      <p:sp>
        <p:nvSpPr>
          <p:cNvPr id="71" name="70 CuadroTexto"/>
          <p:cNvSpPr txBox="1"/>
          <p:nvPr/>
        </p:nvSpPr>
        <p:spPr>
          <a:xfrm>
            <a:off x="879294" y="7889918"/>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72" name="71 CuadroTexto"/>
          <p:cNvSpPr txBox="1"/>
          <p:nvPr/>
        </p:nvSpPr>
        <p:spPr>
          <a:xfrm>
            <a:off x="1396775" y="8342291"/>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42,8 * 100 mil</a:t>
            </a:r>
          </a:p>
        </p:txBody>
      </p:sp>
      <p:sp>
        <p:nvSpPr>
          <p:cNvPr id="33" name="32 CuadroTexto"/>
          <p:cNvSpPr txBox="1"/>
          <p:nvPr/>
        </p:nvSpPr>
        <p:spPr>
          <a:xfrm>
            <a:off x="3456434" y="7889918"/>
            <a:ext cx="2314792" cy="430887"/>
          </a:xfrm>
          <a:prstGeom prst="rect">
            <a:avLst/>
          </a:prstGeom>
          <a:noFill/>
        </p:spPr>
        <p:txBody>
          <a:bodyPr wrap="square" rtlCol="0">
            <a:spAutoFit/>
          </a:bodyPr>
          <a:lstStyle/>
          <a:p>
            <a:pPr algn="ctr"/>
            <a:r>
              <a:rPr lang="es-CO" sz="1100" b="1" dirty="0">
                <a:latin typeface="Arial Narrow" panose="020B0606020202030204" pitchFamily="34" charset="0"/>
              </a:rPr>
              <a:t>Cobertura de visita de campo</a:t>
            </a:r>
          </a:p>
          <a:p>
            <a:pPr algn="ctr"/>
            <a:r>
              <a:rPr lang="es-CO" sz="1100" b="1" dirty="0">
                <a:latin typeface="Arial Narrow" panose="020B0606020202030204" pitchFamily="34" charset="0"/>
              </a:rPr>
              <a:t>Acciones de vigilancia</a:t>
            </a:r>
            <a:endParaRPr lang="es-ES" sz="1100" b="1" dirty="0">
              <a:latin typeface="Arial Narrow" panose="020B0606020202030204" pitchFamily="34" charset="0"/>
            </a:endParaRPr>
          </a:p>
        </p:txBody>
      </p:sp>
      <p:sp>
        <p:nvSpPr>
          <p:cNvPr id="34" name="33 CuadroTexto"/>
          <p:cNvSpPr txBox="1"/>
          <p:nvPr/>
        </p:nvSpPr>
        <p:spPr>
          <a:xfrm>
            <a:off x="3600750" y="8342291"/>
            <a:ext cx="2136129"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46,6% (518 casos)</a:t>
            </a:r>
          </a:p>
        </p:txBody>
      </p:sp>
      <p:sp>
        <p:nvSpPr>
          <p:cNvPr id="40" name="39 Rectángulo"/>
          <p:cNvSpPr/>
          <p:nvPr/>
        </p:nvSpPr>
        <p:spPr>
          <a:xfrm>
            <a:off x="23310" y="705033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1" name="40 Grupo"/>
          <p:cNvGrpSpPr/>
          <p:nvPr/>
        </p:nvGrpSpPr>
        <p:grpSpPr>
          <a:xfrm>
            <a:off x="97999" y="7076361"/>
            <a:ext cx="3446504" cy="276999"/>
            <a:chOff x="2448322" y="74775"/>
            <a:chExt cx="3446504" cy="276999"/>
          </a:xfrm>
        </p:grpSpPr>
        <p:sp>
          <p:nvSpPr>
            <p:cNvPr id="42" name="4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3" name="42 Conector recto"/>
            <p:cNvCxnSpPr>
              <a:stCxn id="4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graphicFrame>
        <p:nvGraphicFramePr>
          <p:cNvPr id="30" name="Gráfico 29">
            <a:extLst>
              <a:ext uri="{FF2B5EF4-FFF2-40B4-BE49-F238E27FC236}">
                <a16:creationId xmlns:a16="http://schemas.microsoft.com/office/drawing/2014/main" id="{00000000-0008-0000-0E00-000003000000}"/>
              </a:ext>
            </a:extLst>
          </p:cNvPr>
          <p:cNvGraphicFramePr>
            <a:graphicFrameLocks/>
          </p:cNvGraphicFramePr>
          <p:nvPr/>
        </p:nvGraphicFramePr>
        <p:xfrm>
          <a:off x="2014892" y="401010"/>
          <a:ext cx="5186008" cy="31549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4 Gráfico">
            <a:extLst>
              <a:ext uri="{FF2B5EF4-FFF2-40B4-BE49-F238E27FC236}">
                <a16:creationId xmlns:a16="http://schemas.microsoft.com/office/drawing/2014/main" id="{00000000-0008-0000-0E00-000005000000}"/>
              </a:ext>
            </a:extLst>
          </p:cNvPr>
          <p:cNvGraphicFramePr>
            <a:graphicFrameLocks/>
          </p:cNvGraphicFramePr>
          <p:nvPr/>
        </p:nvGraphicFramePr>
        <p:xfrm>
          <a:off x="2078328" y="3935019"/>
          <a:ext cx="5106125" cy="274092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51446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a:t>
            </a:r>
            <a:endParaRPr sz="1050" b="1">
              <a:solidFill>
                <a:schemeClr val="dk1"/>
              </a:solidFill>
              <a:latin typeface="Arial Narrow"/>
              <a:ea typeface="Arial Narrow"/>
              <a:cs typeface="Arial Narrow"/>
              <a:sym typeface="Arial Narrow"/>
            </a:endParaRPr>
          </a:p>
        </p:txBody>
      </p:sp>
      <p:sp>
        <p:nvSpPr>
          <p:cNvPr id="117" name="Google Shape;117;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18" name="Google Shape;118;p3"/>
          <p:cNvGrpSpPr/>
          <p:nvPr/>
        </p:nvGrpSpPr>
        <p:grpSpPr>
          <a:xfrm>
            <a:off x="0" y="107504"/>
            <a:ext cx="4536554" cy="1534801"/>
            <a:chOff x="0" y="14519"/>
            <a:chExt cx="4536554" cy="1605153"/>
          </a:xfrm>
        </p:grpSpPr>
        <p:sp>
          <p:nvSpPr>
            <p:cNvPr id="119" name="Google Shape;119;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0" name="Google Shape;120;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1" name="Google Shape;121;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05 de 2023 - Reporte Semanas 01 a </a:t>
            </a:r>
            <a:r>
              <a:rPr lang="es-ES" sz="800" b="1" dirty="0">
                <a:latin typeface="Arial Narrow"/>
                <a:ea typeface="Arial Narrow"/>
                <a:cs typeface="Arial Narrow"/>
                <a:sym typeface="Arial Narrow"/>
              </a:rPr>
              <a:t>20</a:t>
            </a:r>
            <a:r>
              <a:rPr lang="es-ES" sz="800" b="1" dirty="0">
                <a:solidFill>
                  <a:srgbClr val="000000"/>
                </a:solidFill>
                <a:latin typeface="Arial Narrow"/>
                <a:ea typeface="Arial Narrow"/>
                <a:cs typeface="Arial Narrow"/>
                <a:sym typeface="Arial Narrow"/>
              </a:rPr>
              <a:t> (Hasta </a:t>
            </a:r>
            <a:r>
              <a:rPr lang="es-ES" sz="800" b="1" dirty="0">
                <a:latin typeface="Arial Narrow"/>
                <a:ea typeface="Arial Narrow"/>
                <a:cs typeface="Arial Narrow"/>
                <a:sym typeface="Arial Narrow"/>
              </a:rPr>
              <a:t>Mayo</a:t>
            </a:r>
            <a:r>
              <a:rPr lang="es-ES" sz="800" b="1" dirty="0">
                <a:solidFill>
                  <a:srgbClr val="000000"/>
                </a:solidFill>
                <a:latin typeface="Arial Narrow"/>
                <a:ea typeface="Arial Narrow"/>
                <a:cs typeface="Arial Narrow"/>
                <a:sym typeface="Arial Narrow"/>
              </a:rPr>
              <a:t> 20 de 2023)</a:t>
            </a:r>
            <a:endParaRPr sz="1200" dirty="0">
              <a:solidFill>
                <a:schemeClr val="dk1"/>
              </a:solidFill>
              <a:latin typeface="Times New Roman"/>
              <a:ea typeface="Times New Roman"/>
              <a:cs typeface="Times New Roman"/>
              <a:sym typeface="Times New Roman"/>
            </a:endParaRPr>
          </a:p>
        </p:txBody>
      </p:sp>
      <p:graphicFrame>
        <p:nvGraphicFramePr>
          <p:cNvPr id="122" name="Google Shape;122;p3"/>
          <p:cNvGraphicFramePr/>
          <p:nvPr>
            <p:extLst>
              <p:ext uri="{D42A27DB-BD31-4B8C-83A1-F6EECF244321}">
                <p14:modId xmlns:p14="http://schemas.microsoft.com/office/powerpoint/2010/main" val="1490147872"/>
              </p:ext>
            </p:extLst>
          </p:nvPr>
        </p:nvGraphicFramePr>
        <p:xfrm>
          <a:off x="288082" y="3347864"/>
          <a:ext cx="6645500" cy="3278610"/>
        </p:xfrm>
        <a:graphic>
          <a:graphicData uri="http://schemas.openxmlformats.org/drawingml/2006/table">
            <a:tbl>
              <a:tblPr>
                <a:noFill/>
                <a:tableStyleId>{93BA0192-C984-429C-8F2B-7130667B95A3}</a:tableStyleId>
              </a:tblPr>
              <a:tblGrid>
                <a:gridCol w="2966575">
                  <a:extLst>
                    <a:ext uri="{9D8B030D-6E8A-4147-A177-3AD203B41FA5}">
                      <a16:colId xmlns:a16="http://schemas.microsoft.com/office/drawing/2014/main" val="20000"/>
                    </a:ext>
                  </a:extLst>
                </a:gridCol>
                <a:gridCol w="2966575">
                  <a:extLst>
                    <a:ext uri="{9D8B030D-6E8A-4147-A177-3AD203B41FA5}">
                      <a16:colId xmlns:a16="http://schemas.microsoft.com/office/drawing/2014/main" val="20001"/>
                    </a:ext>
                  </a:extLst>
                </a:gridCol>
                <a:gridCol w="712350">
                  <a:extLst>
                    <a:ext uri="{9D8B030D-6E8A-4147-A177-3AD203B41FA5}">
                      <a16:colId xmlns:a16="http://schemas.microsoft.com/office/drawing/2014/main" val="20002"/>
                    </a:ext>
                  </a:extLst>
                </a:gridCol>
              </a:tblGrid>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IRA-Consulta ambulatoria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23</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24</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 en UCI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25</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5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ESI – IRAG Centinela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26</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164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Grave Inusitada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28</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Intento de suicidio</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29</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0075">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32</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0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Dengue</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35</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Mortalidad Materna - MM</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37</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Morbilidad materna extrema - MME</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38</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Mortalidad perinatal y neonatal tardía MPNNT</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39</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Defectos congénitos</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40</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Gestacional SG</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41</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Sífilis Congénita  SC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42</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6522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Gestantes con diagnóstico de VIH y Trasmisión Materno Infantil TMI de 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43</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Gestantes con diagnóstico de Hepatitis B y Trasmisión Materno Infantil TMI de la Hepatitis B.</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44</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Violencia de género e intrafamiliar</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45</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Búsqueda Activa Institucional BAI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49 </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pic>
        <p:nvPicPr>
          <p:cNvPr id="123" name="Google Shape;123;p3"/>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13 Rectángulo"/>
          <p:cNvSpPr/>
          <p:nvPr/>
        </p:nvSpPr>
        <p:spPr>
          <a:xfrm>
            <a:off x="0" y="5840406"/>
            <a:ext cx="7200900" cy="37017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25 Grupo"/>
          <p:cNvGrpSpPr/>
          <p:nvPr/>
        </p:nvGrpSpPr>
        <p:grpSpPr>
          <a:xfrm>
            <a:off x="277404" y="127176"/>
            <a:ext cx="3446504" cy="276999"/>
            <a:chOff x="2448322" y="74775"/>
            <a:chExt cx="3446504" cy="276999"/>
          </a:xfrm>
        </p:grpSpPr>
        <p:sp>
          <p:nvSpPr>
            <p:cNvPr id="6"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27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9" name="69 Rectángulo"/>
          <p:cNvSpPr/>
          <p:nvPr/>
        </p:nvSpPr>
        <p:spPr>
          <a:xfrm>
            <a:off x="0" y="5215609"/>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intento de suicidio. Medellín, a Periodo epidemiológico 05 acumulado  de  2023. </a:t>
            </a:r>
          </a:p>
        </p:txBody>
      </p:sp>
      <p:grpSp>
        <p:nvGrpSpPr>
          <p:cNvPr id="11" name="25 Grupo"/>
          <p:cNvGrpSpPr/>
          <p:nvPr/>
        </p:nvGrpSpPr>
        <p:grpSpPr>
          <a:xfrm>
            <a:off x="277404" y="5868144"/>
            <a:ext cx="3446504" cy="276999"/>
            <a:chOff x="2448322" y="74775"/>
            <a:chExt cx="3446504" cy="276999"/>
          </a:xfrm>
        </p:grpSpPr>
        <p:sp>
          <p:nvSpPr>
            <p:cNvPr id="12"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27 Conector recto"/>
            <p:cNvCxnSpPr>
              <a:stCxn id="1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15" name="5 Grupo"/>
          <p:cNvGrpSpPr/>
          <p:nvPr/>
        </p:nvGrpSpPr>
        <p:grpSpPr>
          <a:xfrm>
            <a:off x="155575" y="6559629"/>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33,12%</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50530" y="6589361"/>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66,88%</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59538" y="6593425"/>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0,09%</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40410" y="6612715"/>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73790" y="7827434"/>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34634" y="8281069"/>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98,7%</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814317" y="7810161"/>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83388" y="8151213"/>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Régimen contributivo: </a:t>
              </a:r>
              <a:r>
                <a:rPr lang="es-ES" sz="1100" b="1" dirty="0">
                  <a:solidFill>
                    <a:schemeClr val="tx1"/>
                  </a:solidFill>
                  <a:latin typeface="Arial Narrow" panose="020B0606020202030204" pitchFamily="34" charset="0"/>
                </a:rPr>
                <a:t>65,80%</a:t>
              </a:r>
            </a:p>
            <a:p>
              <a:pPr algn="ctr"/>
              <a:r>
                <a:rPr lang="es-ES" sz="1100" b="1" dirty="0">
                  <a:solidFill>
                    <a:schemeClr val="tx1"/>
                  </a:solidFill>
                  <a:latin typeface="Arial Narrow" panose="020B0606020202030204" pitchFamily="34" charset="0"/>
                </a:rPr>
                <a:t>Régimen subsidiado: 27,81%</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75360" y="6644738"/>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0,34%</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320530" y="6591933"/>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1,20%</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6025194" y="6488567"/>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1,37%</a:t>
                </a:r>
              </a:p>
            </p:txBody>
          </p:sp>
        </p:grpSp>
      </p:grpSp>
      <p:grpSp>
        <p:nvGrpSpPr>
          <p:cNvPr id="56" name="96 Grupo"/>
          <p:cNvGrpSpPr/>
          <p:nvPr/>
        </p:nvGrpSpPr>
        <p:grpSpPr>
          <a:xfrm>
            <a:off x="2205963" y="6207897"/>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54374" y="6196035"/>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85408" y="6226595"/>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30</a:t>
            </a:r>
          </a:p>
        </p:txBody>
      </p:sp>
      <p:sp>
        <p:nvSpPr>
          <p:cNvPr id="67" name="66 Rectángulo"/>
          <p:cNvSpPr/>
          <p:nvPr/>
        </p:nvSpPr>
        <p:spPr>
          <a:xfrm>
            <a:off x="3285509" y="7660781"/>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68" name="67 Rectángulo"/>
          <p:cNvSpPr/>
          <p:nvPr/>
        </p:nvSpPr>
        <p:spPr>
          <a:xfrm>
            <a:off x="2372856" y="7671662"/>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sp>
        <p:nvSpPr>
          <p:cNvPr id="69" name="68 Rectángulo"/>
          <p:cNvSpPr/>
          <p:nvPr/>
        </p:nvSpPr>
        <p:spPr>
          <a:xfrm>
            <a:off x="218005" y="7668344"/>
            <a:ext cx="790601" cy="276999"/>
          </a:xfrm>
          <a:prstGeom prst="rect">
            <a:avLst/>
          </a:prstGeom>
        </p:spPr>
        <p:txBody>
          <a:bodyPr wrap="none">
            <a:spAutoFit/>
          </a:bodyPr>
          <a:lstStyle/>
          <a:p>
            <a:r>
              <a:rPr lang="es-ES" sz="1200" b="1" dirty="0">
                <a:latin typeface="Arial Narrow" panose="020B0606020202030204" pitchFamily="34" charset="0"/>
              </a:rPr>
              <a:t>368 casos</a:t>
            </a:r>
            <a:endParaRPr lang="es-CO" sz="1200" dirty="0"/>
          </a:p>
        </p:txBody>
      </p:sp>
      <p:sp>
        <p:nvSpPr>
          <p:cNvPr id="70" name="69 Rectángulo"/>
          <p:cNvSpPr/>
          <p:nvPr/>
        </p:nvSpPr>
        <p:spPr>
          <a:xfrm>
            <a:off x="1121338" y="7660781"/>
            <a:ext cx="790601" cy="276999"/>
          </a:xfrm>
          <a:prstGeom prst="rect">
            <a:avLst/>
          </a:prstGeom>
        </p:spPr>
        <p:txBody>
          <a:bodyPr wrap="none">
            <a:spAutoFit/>
          </a:bodyPr>
          <a:lstStyle/>
          <a:p>
            <a:r>
              <a:rPr lang="es-ES" sz="1200" b="1" dirty="0">
                <a:latin typeface="Arial Narrow" panose="020B0606020202030204" pitchFamily="34" charset="0"/>
              </a:rPr>
              <a:t>743 casos</a:t>
            </a:r>
            <a:endParaRPr lang="es-CO" sz="1200" dirty="0"/>
          </a:p>
        </p:txBody>
      </p:sp>
      <p:sp>
        <p:nvSpPr>
          <p:cNvPr id="71" name="70 Rectángulo"/>
          <p:cNvSpPr/>
          <p:nvPr/>
        </p:nvSpPr>
        <p:spPr>
          <a:xfrm>
            <a:off x="4432806" y="7674681"/>
            <a:ext cx="720069" cy="276999"/>
          </a:xfrm>
          <a:prstGeom prst="rect">
            <a:avLst/>
          </a:prstGeom>
        </p:spPr>
        <p:txBody>
          <a:bodyPr wrap="none">
            <a:spAutoFit/>
          </a:bodyPr>
          <a:lstStyle/>
          <a:p>
            <a:r>
              <a:rPr lang="es-ES" sz="1200" b="1" dirty="0">
                <a:latin typeface="Arial Narrow" panose="020B0606020202030204" pitchFamily="34" charset="0"/>
              </a:rPr>
              <a:t>14 casos</a:t>
            </a:r>
            <a:endParaRPr lang="es-CO" sz="1200" dirty="0"/>
          </a:p>
        </p:txBody>
      </p:sp>
      <p:sp>
        <p:nvSpPr>
          <p:cNvPr id="72" name="71 Rectángulo"/>
          <p:cNvSpPr/>
          <p:nvPr/>
        </p:nvSpPr>
        <p:spPr>
          <a:xfrm>
            <a:off x="5387636" y="7668343"/>
            <a:ext cx="649537" cy="276999"/>
          </a:xfrm>
          <a:prstGeom prst="rect">
            <a:avLst/>
          </a:prstGeom>
        </p:spPr>
        <p:txBody>
          <a:bodyPr wrap="none">
            <a:spAutoFit/>
          </a:bodyPr>
          <a:lstStyle/>
          <a:p>
            <a:r>
              <a:rPr lang="es-ES" sz="1200" b="1" dirty="0">
                <a:latin typeface="Arial Narrow" panose="020B0606020202030204" pitchFamily="34" charset="0"/>
              </a:rPr>
              <a:t>4 casos</a:t>
            </a:r>
            <a:endParaRPr lang="es-CO" sz="1200" dirty="0"/>
          </a:p>
        </p:txBody>
      </p:sp>
      <p:sp>
        <p:nvSpPr>
          <p:cNvPr id="73" name="72 Rectángulo"/>
          <p:cNvSpPr/>
          <p:nvPr/>
        </p:nvSpPr>
        <p:spPr>
          <a:xfrm>
            <a:off x="6350638" y="7660780"/>
            <a:ext cx="720069" cy="276999"/>
          </a:xfrm>
          <a:prstGeom prst="rect">
            <a:avLst/>
          </a:prstGeom>
        </p:spPr>
        <p:txBody>
          <a:bodyPr wrap="none">
            <a:spAutoFit/>
          </a:bodyPr>
          <a:lstStyle/>
          <a:p>
            <a:r>
              <a:rPr lang="es-ES" sz="1200" b="1" dirty="0">
                <a:latin typeface="Arial Narrow" panose="020B0606020202030204" pitchFamily="34" charset="0"/>
              </a:rPr>
              <a:t>16 casos</a:t>
            </a:r>
            <a:endParaRPr lang="es-CO" sz="1200" dirty="0"/>
          </a:p>
        </p:txBody>
      </p:sp>
      <p:pic>
        <p:nvPicPr>
          <p:cNvPr id="3" name="Imagen 2">
            <a:extLst>
              <a:ext uri="{FF2B5EF4-FFF2-40B4-BE49-F238E27FC236}">
                <a16:creationId xmlns:a16="http://schemas.microsoft.com/office/drawing/2014/main" id="{E916CD92-F401-414C-8C76-51069357D1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08" y="594235"/>
            <a:ext cx="7181290" cy="4646717"/>
          </a:xfrm>
          <a:prstGeom prst="rect">
            <a:avLst/>
          </a:prstGeom>
        </p:spPr>
      </p:pic>
    </p:spTree>
    <p:extLst>
      <p:ext uri="{BB962C8B-B14F-4D97-AF65-F5344CB8AC3E}">
        <p14:creationId xmlns:p14="http://schemas.microsoft.com/office/powerpoint/2010/main" val="1629909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31</a:t>
            </a:r>
          </a:p>
        </p:txBody>
      </p:sp>
      <p:sp>
        <p:nvSpPr>
          <p:cNvPr id="70" name="69 Rectángulo"/>
          <p:cNvSpPr/>
          <p:nvPr/>
        </p:nvSpPr>
        <p:spPr>
          <a:xfrm>
            <a:off x="239512" y="4829476"/>
            <a:ext cx="3181350" cy="40011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Curso de vida de los casos notificados de intento de suicidio. Periodo epidemiológico 05. 2023. </a:t>
            </a:r>
          </a:p>
        </p:txBody>
      </p:sp>
      <p:grpSp>
        <p:nvGrpSpPr>
          <p:cNvPr id="80" name="79 Grupo"/>
          <p:cNvGrpSpPr/>
          <p:nvPr/>
        </p:nvGrpSpPr>
        <p:grpSpPr>
          <a:xfrm>
            <a:off x="1566124" y="614149"/>
            <a:ext cx="3599812" cy="1558333"/>
            <a:chOff x="201462" y="-3092190"/>
            <a:chExt cx="5615467" cy="2421116"/>
          </a:xfrm>
        </p:grpSpPr>
        <p:pic>
          <p:nvPicPr>
            <p:cNvPr id="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2" y="-3092190"/>
              <a:ext cx="117157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5" y="-1890274"/>
              <a:ext cx="1028699"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961" y="-1883222"/>
              <a:ext cx="1029111" cy="117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9" name="98 Flecha izquierda"/>
            <p:cNvSpPr/>
            <p:nvPr/>
          </p:nvSpPr>
          <p:spPr>
            <a:xfrm rot="10800000">
              <a:off x="1444980" y="-2715136"/>
              <a:ext cx="269965" cy="352089"/>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0" name="99 Redondear rectángulo de esquina diagonal"/>
            <p:cNvSpPr/>
            <p:nvPr/>
          </p:nvSpPr>
          <p:spPr>
            <a:xfrm>
              <a:off x="1813500" y="-2825077"/>
              <a:ext cx="1238547"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74,80%</a:t>
              </a:r>
            </a:p>
          </p:txBody>
        </p:sp>
        <p:sp>
          <p:nvSpPr>
            <p:cNvPr id="101" name="100 Flecha izquierda"/>
            <p:cNvSpPr/>
            <p:nvPr/>
          </p:nvSpPr>
          <p:spPr>
            <a:xfrm rot="10800000">
              <a:off x="4276386" y="-2735518"/>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2" name="101 Redondear rectángulo de esquina diagonal"/>
            <p:cNvSpPr/>
            <p:nvPr/>
          </p:nvSpPr>
          <p:spPr>
            <a:xfrm>
              <a:off x="4644907" y="-2845458"/>
              <a:ext cx="1172022"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12,42%</a:t>
              </a:r>
            </a:p>
          </p:txBody>
        </p:sp>
        <p:sp>
          <p:nvSpPr>
            <p:cNvPr id="103" name="102 Flecha izquierda"/>
            <p:cNvSpPr/>
            <p:nvPr/>
          </p:nvSpPr>
          <p:spPr>
            <a:xfrm rot="10800000">
              <a:off x="1440801" y="-1456720"/>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4" name="103 Redondear rectángulo de esquina diagonal"/>
            <p:cNvSpPr/>
            <p:nvPr/>
          </p:nvSpPr>
          <p:spPr>
            <a:xfrm>
              <a:off x="1809321" y="-1566661"/>
              <a:ext cx="1124063"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5,86%</a:t>
              </a:r>
            </a:p>
          </p:txBody>
        </p:sp>
        <p:sp>
          <p:nvSpPr>
            <p:cNvPr id="106" name="105 Flecha izquierda"/>
            <p:cNvSpPr/>
            <p:nvPr/>
          </p:nvSpPr>
          <p:spPr>
            <a:xfrm rot="10800000">
              <a:off x="4365499" y="-1491264"/>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7" name="106 Redondear rectángulo de esquina diagonal"/>
            <p:cNvSpPr/>
            <p:nvPr/>
          </p:nvSpPr>
          <p:spPr>
            <a:xfrm>
              <a:off x="4734017" y="-1601205"/>
              <a:ext cx="1082910"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4,02%</a:t>
              </a:r>
            </a:p>
          </p:txBody>
        </p:sp>
      </p:grpSp>
      <p:sp>
        <p:nvSpPr>
          <p:cNvPr id="113" name="112 CuadroTexto"/>
          <p:cNvSpPr txBox="1"/>
          <p:nvPr/>
        </p:nvSpPr>
        <p:spPr>
          <a:xfrm>
            <a:off x="2195869" y="111075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855 casos</a:t>
            </a:r>
          </a:p>
        </p:txBody>
      </p:sp>
      <p:sp>
        <p:nvSpPr>
          <p:cNvPr id="114" name="113 CuadroTexto"/>
          <p:cNvSpPr txBox="1"/>
          <p:nvPr/>
        </p:nvSpPr>
        <p:spPr>
          <a:xfrm>
            <a:off x="3917158" y="115686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142 casos</a:t>
            </a:r>
          </a:p>
        </p:txBody>
      </p:sp>
      <p:sp>
        <p:nvSpPr>
          <p:cNvPr id="115" name="114 CuadroTexto"/>
          <p:cNvSpPr txBox="1"/>
          <p:nvPr/>
        </p:nvSpPr>
        <p:spPr>
          <a:xfrm>
            <a:off x="2069427" y="196678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67 casos</a:t>
            </a:r>
          </a:p>
        </p:txBody>
      </p:sp>
      <p:sp>
        <p:nvSpPr>
          <p:cNvPr id="116" name="115 CuadroTexto"/>
          <p:cNvSpPr txBox="1"/>
          <p:nvPr/>
        </p:nvSpPr>
        <p:spPr>
          <a:xfrm>
            <a:off x="3996069" y="199074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46 casos</a:t>
            </a:r>
          </a:p>
        </p:txBody>
      </p:sp>
      <p:sp>
        <p:nvSpPr>
          <p:cNvPr id="117" name="116 Rectángulo"/>
          <p:cNvSpPr/>
          <p:nvPr/>
        </p:nvSpPr>
        <p:spPr>
          <a:xfrm>
            <a:off x="3732411" y="4963406"/>
            <a:ext cx="350759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desencadenantes de intento de suicidio. Periodo epidemiológico 05. 2023. </a:t>
            </a:r>
          </a:p>
        </p:txBody>
      </p:sp>
      <p:sp>
        <p:nvSpPr>
          <p:cNvPr id="118" name="117 Rectángulo"/>
          <p:cNvSpPr/>
          <p:nvPr/>
        </p:nvSpPr>
        <p:spPr>
          <a:xfrm>
            <a:off x="1925567" y="7380312"/>
            <a:ext cx="3520439"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 riesgo de intento de suicidio. Periodo epidemiológico 05. 2023. </a:t>
            </a:r>
          </a:p>
        </p:txBody>
      </p:sp>
      <p:sp>
        <p:nvSpPr>
          <p:cNvPr id="85" name="84 Rectángulo"/>
          <p:cNvSpPr/>
          <p:nvPr/>
        </p:nvSpPr>
        <p:spPr>
          <a:xfrm>
            <a:off x="-27139" y="7924844"/>
            <a:ext cx="7135004" cy="1223412"/>
          </a:xfrm>
          <a:prstGeom prst="rect">
            <a:avLst/>
          </a:prstGeom>
        </p:spPr>
        <p:txBody>
          <a:bodyPr wrap="square">
            <a:spAutoFit/>
          </a:bodyPr>
          <a:lstStyle/>
          <a:p>
            <a:pPr algn="just"/>
            <a:r>
              <a:rPr lang="es-CO" sz="1050" dirty="0">
                <a:latin typeface="Arial Narrow" panose="020B0606020202030204" pitchFamily="34" charset="0"/>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29 años de edad, siendo el 61,7% del total de los casos. La cobertura de las visitas de campo que realizan los psicólogos de la secretaría de salud es del 46,6</a:t>
            </a:r>
            <a:r>
              <a:rPr lang="es-CO" sz="1050" b="1" dirty="0">
                <a:latin typeface="Arial Narrow" panose="020B0606020202030204" pitchFamily="34" charset="0"/>
              </a:rPr>
              <a:t>%, </a:t>
            </a:r>
            <a:r>
              <a:rPr lang="es-CO" sz="1050" dirty="0">
                <a:latin typeface="Arial Narrow" panose="020B0606020202030204" pitchFamily="34" charset="0"/>
              </a:rPr>
              <a:t>con respecto a los casos notificados en el período epidemiológico 5. El evento se está registrando desde la primera infancia, situación que debe ser tenida en cuenta al momento de diseñar estrategias de prevención</a:t>
            </a:r>
            <a:endParaRPr lang="es-ES" sz="1050" dirty="0">
              <a:latin typeface="Arial Narrow" panose="020B0606020202030204" pitchFamily="34" charset="0"/>
            </a:endParaRP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Picture 6"/>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420861" y="706877"/>
            <a:ext cx="704106" cy="37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107 Rectángulo"/>
          <p:cNvSpPr/>
          <p:nvPr/>
        </p:nvSpPr>
        <p:spPr>
          <a:xfrm>
            <a:off x="1786566" y="2239347"/>
            <a:ext cx="3507593" cy="415498"/>
          </a:xfrm>
          <a:prstGeom prst="rect">
            <a:avLst/>
          </a:prstGeom>
        </p:spPr>
        <p:txBody>
          <a:bodyPr wrap="square">
            <a:spAutoFit/>
          </a:bodyPr>
          <a:lstStyle/>
          <a:p>
            <a:pPr algn="just"/>
            <a:r>
              <a:rPr lang="es-ES" sz="1050" dirty="0">
                <a:latin typeface="Arial Narrow" panose="020B0606020202030204" pitchFamily="34" charset="0"/>
              </a:rPr>
              <a:t>Figura. Mecanismo de intento de suicidio. Periodo epidemiológico 05  2023 </a:t>
            </a:r>
          </a:p>
        </p:txBody>
      </p:sp>
      <p:graphicFrame>
        <p:nvGraphicFramePr>
          <p:cNvPr id="39" name="1 Gráfico">
            <a:extLst>
              <a:ext uri="{FF2B5EF4-FFF2-40B4-BE49-F238E27FC236}">
                <a16:creationId xmlns:a16="http://schemas.microsoft.com/office/drawing/2014/main" id="{00000000-0008-0000-0200-000002000000}"/>
              </a:ext>
            </a:extLst>
          </p:cNvPr>
          <p:cNvGraphicFramePr>
            <a:graphicFrameLocks/>
          </p:cNvGraphicFramePr>
          <p:nvPr/>
        </p:nvGraphicFramePr>
        <p:xfrm>
          <a:off x="-55372" y="2541278"/>
          <a:ext cx="3745404" cy="236903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3" name="1 Gráfico">
            <a:extLst>
              <a:ext uri="{FF2B5EF4-FFF2-40B4-BE49-F238E27FC236}">
                <a16:creationId xmlns:a16="http://schemas.microsoft.com/office/drawing/2014/main" id="{00000000-0008-0000-0A00-000002000000}"/>
              </a:ext>
            </a:extLst>
          </p:cNvPr>
          <p:cNvGraphicFramePr>
            <a:graphicFrameLocks/>
          </p:cNvGraphicFramePr>
          <p:nvPr/>
        </p:nvGraphicFramePr>
        <p:xfrm>
          <a:off x="3434453" y="2636540"/>
          <a:ext cx="3805551" cy="26090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4" name="1 Gráfico">
            <a:extLst>
              <a:ext uri="{FF2B5EF4-FFF2-40B4-BE49-F238E27FC236}">
                <a16:creationId xmlns:a16="http://schemas.microsoft.com/office/drawing/2014/main" id="{00000000-0008-0000-0B00-000002000000}"/>
              </a:ext>
            </a:extLst>
          </p:cNvPr>
          <p:cNvGraphicFramePr>
            <a:graphicFrameLocks/>
          </p:cNvGraphicFramePr>
          <p:nvPr/>
        </p:nvGraphicFramePr>
        <p:xfrm>
          <a:off x="1607871" y="5286381"/>
          <a:ext cx="3805551" cy="227007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18652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 y="-756"/>
            <a:ext cx="2259818" cy="363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a:xfrm>
            <a:off x="913302" y="403934"/>
            <a:ext cx="429926" cy="307777"/>
          </a:xfrm>
          <a:prstGeom prst="rect">
            <a:avLst/>
          </a:prstGeom>
        </p:spPr>
        <p:txBody>
          <a:bodyPr wrap="none">
            <a:spAutoFit/>
          </a:bodyPr>
          <a:lstStyle/>
          <a:p>
            <a:r>
              <a:rPr lang="es-ES" b="1" dirty="0">
                <a:solidFill>
                  <a:srgbClr val="C00000"/>
                </a:solidFill>
                <a:latin typeface="Arial Narrow" panose="020B0606020202030204" pitchFamily="34" charset="0"/>
              </a:rPr>
              <a:t>VIH</a:t>
            </a:r>
            <a:endParaRPr lang="en-US" dirty="0"/>
          </a:p>
        </p:txBody>
      </p:sp>
      <p:sp>
        <p:nvSpPr>
          <p:cNvPr id="6" name="4 CuadroTexto"/>
          <p:cNvSpPr txBox="1"/>
          <p:nvPr/>
        </p:nvSpPr>
        <p:spPr>
          <a:xfrm>
            <a:off x="-629" y="3275856"/>
            <a:ext cx="2220905" cy="276999"/>
          </a:xfrm>
          <a:prstGeom prst="rect">
            <a:avLst/>
          </a:prstGeom>
          <a:noFill/>
        </p:spPr>
        <p:txBody>
          <a:bodyPr wrap="square" rtlCol="0">
            <a:spAutoFit/>
          </a:bodyPr>
          <a:lstStyle/>
          <a:p>
            <a:r>
              <a:rPr lang="es-ES" sz="1200" b="1" dirty="0">
                <a:latin typeface="Arial Narrow" panose="020B0606020202030204" pitchFamily="34" charset="0"/>
              </a:rPr>
              <a:t>Periodo epidemiológico 05 - 2023</a:t>
            </a:r>
          </a:p>
        </p:txBody>
      </p:sp>
      <p:pic>
        <p:nvPicPr>
          <p:cNvPr id="8"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628" y="3635896"/>
            <a:ext cx="2295053" cy="372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7 Grupo"/>
          <p:cNvGrpSpPr/>
          <p:nvPr/>
        </p:nvGrpSpPr>
        <p:grpSpPr>
          <a:xfrm>
            <a:off x="109142" y="5846294"/>
            <a:ext cx="1892650" cy="488476"/>
            <a:chOff x="2397524" y="3379972"/>
            <a:chExt cx="4508500" cy="904875"/>
          </a:xfrm>
        </p:grpSpPr>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6 CuadroTexto"/>
            <p:cNvSpPr txBox="1"/>
            <p:nvPr/>
          </p:nvSpPr>
          <p:spPr>
            <a:xfrm>
              <a:off x="3213823" y="3478755"/>
              <a:ext cx="1906762" cy="684167"/>
            </a:xfrm>
            <a:prstGeom prst="rect">
              <a:avLst/>
            </a:prstGeom>
            <a:noFill/>
          </p:spPr>
          <p:txBody>
            <a:bodyPr wrap="square" rtlCol="0">
              <a:spAutoFit/>
            </a:bodyPr>
            <a:lstStyle/>
            <a:p>
              <a:pPr algn="ctr"/>
              <a:r>
                <a:rPr lang="es-ES" b="1" dirty="0">
                  <a:latin typeface="Arial Narrow" panose="020B0606020202030204" pitchFamily="34" charset="0"/>
                </a:rPr>
                <a:t>628</a:t>
              </a:r>
            </a:p>
          </p:txBody>
        </p:sp>
      </p:grpSp>
      <p:sp>
        <p:nvSpPr>
          <p:cNvPr id="12" name="5 Rectángulo"/>
          <p:cNvSpPr/>
          <p:nvPr/>
        </p:nvSpPr>
        <p:spPr>
          <a:xfrm>
            <a:off x="2171614" y="3260571"/>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pPr algn="just"/>
            <a:r>
              <a:rPr lang="es-ES" sz="700" dirty="0">
                <a:latin typeface="Arial" panose="020B0604020202020204" pitchFamily="34" charset="0"/>
                <a:cs typeface="Arial" panose="020B0604020202020204" pitchFamily="34" charset="0"/>
              </a:rPr>
              <a:t>Figura. Canal endémico de </a:t>
            </a:r>
            <a:r>
              <a:rPr lang="es-CO" sz="700" dirty="0">
                <a:latin typeface="Arial" panose="020B0604020202020204" pitchFamily="34" charset="0"/>
                <a:cs typeface="Arial" panose="020B0604020202020204" pitchFamily="34" charset="0"/>
              </a:rPr>
              <a:t>VIH</a:t>
            </a:r>
            <a:r>
              <a:rPr lang="es-ES" sz="700" dirty="0">
                <a:latin typeface="Arial" panose="020B0604020202020204" pitchFamily="34" charset="0"/>
                <a:cs typeface="Arial" panose="020B0604020202020204" pitchFamily="34" charset="0"/>
              </a:rPr>
              <a:t>. Medellín, a Periodo epidemiológico 05  acumulado  de 2023. </a:t>
            </a:r>
          </a:p>
        </p:txBody>
      </p:sp>
      <p:sp>
        <p:nvSpPr>
          <p:cNvPr id="14"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sp>
        <p:nvSpPr>
          <p:cNvPr id="15"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cxnSp>
        <p:nvCxnSpPr>
          <p:cNvPr id="16" name="12 Conector recto"/>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17 Rectángulo"/>
          <p:cNvSpPr/>
          <p:nvPr/>
        </p:nvSpPr>
        <p:spPr>
          <a:xfrm>
            <a:off x="2259190" y="6935461"/>
            <a:ext cx="4946011" cy="338554"/>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800" dirty="0">
                <a:latin typeface="Arial Narrow" panose="020B0606020202030204" pitchFamily="34" charset="0"/>
              </a:rPr>
              <a:t>Figura. Comportamiento </a:t>
            </a:r>
            <a:r>
              <a:rPr lang="es-CO" sz="800" dirty="0">
                <a:latin typeface="Arial Narrow" panose="020B0606020202030204" pitchFamily="34" charset="0"/>
              </a:rPr>
              <a:t>de VIH</a:t>
            </a:r>
            <a:r>
              <a:rPr lang="es-ES" sz="800" dirty="0">
                <a:latin typeface="Arial Narrow" panose="020B0606020202030204" pitchFamily="34" charset="0"/>
              </a:rPr>
              <a:t>. Medellín, a Periodo epidemiológico 05  acumulado de 2020-2023. </a:t>
            </a:r>
          </a:p>
        </p:txBody>
      </p:sp>
      <p:sp>
        <p:nvSpPr>
          <p:cNvPr id="19" name="8 CuadroTexto"/>
          <p:cNvSpPr txBox="1"/>
          <p:nvPr/>
        </p:nvSpPr>
        <p:spPr>
          <a:xfrm>
            <a:off x="7150" y="6519963"/>
            <a:ext cx="2243575"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6,1%</a:t>
            </a:r>
          </a:p>
        </p:txBody>
      </p:sp>
      <p:sp>
        <p:nvSpPr>
          <p:cNvPr id="2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32</a:t>
            </a:r>
          </a:p>
        </p:txBody>
      </p:sp>
      <p:sp>
        <p:nvSpPr>
          <p:cNvPr id="24" name="13 Rectángulo"/>
          <p:cNvSpPr/>
          <p:nvPr/>
        </p:nvSpPr>
        <p:spPr>
          <a:xfrm>
            <a:off x="21382" y="738031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9" name="25 Grupo"/>
          <p:cNvGrpSpPr/>
          <p:nvPr/>
        </p:nvGrpSpPr>
        <p:grpSpPr>
          <a:xfrm>
            <a:off x="144066" y="7493840"/>
            <a:ext cx="3446504" cy="276999"/>
            <a:chOff x="2448322" y="74775"/>
            <a:chExt cx="3446504" cy="276999"/>
          </a:xfrm>
        </p:grpSpPr>
        <p:sp>
          <p:nvSpPr>
            <p:cNvPr id="30"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27 Conector recto"/>
            <p:cNvCxnSpPr>
              <a:stCxn id="3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02" name="101 CuadroTexto"/>
          <p:cNvSpPr txBox="1"/>
          <p:nvPr/>
        </p:nvSpPr>
        <p:spPr>
          <a:xfrm>
            <a:off x="2294426" y="8139590"/>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103" name="102 CuadroTexto"/>
          <p:cNvSpPr txBox="1"/>
          <p:nvPr/>
        </p:nvSpPr>
        <p:spPr>
          <a:xfrm>
            <a:off x="2811907" y="8591963"/>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24,2 * 100 mil</a:t>
            </a:r>
          </a:p>
        </p:txBody>
      </p:sp>
      <p:graphicFrame>
        <p:nvGraphicFramePr>
          <p:cNvPr id="27" name="Gráfico 26">
            <a:extLst>
              <a:ext uri="{FF2B5EF4-FFF2-40B4-BE49-F238E27FC236}">
                <a16:creationId xmlns:a16="http://schemas.microsoft.com/office/drawing/2014/main" id="{00000000-0008-0000-0D00-000003000000}"/>
              </a:ext>
            </a:extLst>
          </p:cNvPr>
          <p:cNvGraphicFramePr>
            <a:graphicFrameLocks/>
          </p:cNvGraphicFramePr>
          <p:nvPr/>
        </p:nvGraphicFramePr>
        <p:xfrm>
          <a:off x="2171613" y="403934"/>
          <a:ext cx="5106933" cy="29266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4 Gráfico">
            <a:extLst>
              <a:ext uri="{FF2B5EF4-FFF2-40B4-BE49-F238E27FC236}">
                <a16:creationId xmlns:a16="http://schemas.microsoft.com/office/drawing/2014/main" id="{00000000-0008-0000-0D00-000005000000}"/>
              </a:ext>
            </a:extLst>
          </p:cNvPr>
          <p:cNvGraphicFramePr>
            <a:graphicFrameLocks/>
          </p:cNvGraphicFramePr>
          <p:nvPr/>
        </p:nvGraphicFramePr>
        <p:xfrm>
          <a:off x="2111563" y="3681876"/>
          <a:ext cx="5166984" cy="323063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08429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5" name="Grupo 74"/>
          <p:cNvGrpSpPr/>
          <p:nvPr/>
        </p:nvGrpSpPr>
        <p:grpSpPr>
          <a:xfrm>
            <a:off x="2491847" y="2792275"/>
            <a:ext cx="1881594" cy="1358120"/>
            <a:chOff x="3232545" y="2931806"/>
            <a:chExt cx="1881594" cy="1358120"/>
          </a:xfrm>
        </p:grpSpPr>
        <p:pic>
          <p:nvPicPr>
            <p:cNvPr id="22" name="Picture 5"/>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685453" y="293180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87 Grupo"/>
            <p:cNvGrpSpPr/>
            <p:nvPr/>
          </p:nvGrpSpPr>
          <p:grpSpPr>
            <a:xfrm>
              <a:off x="3232545" y="3564985"/>
              <a:ext cx="1881594" cy="724941"/>
              <a:chOff x="-103304" y="7072716"/>
              <a:chExt cx="1427628" cy="724941"/>
            </a:xfrm>
          </p:grpSpPr>
          <p:sp>
            <p:nvSpPr>
              <p:cNvPr id="2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2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68,95%</a:t>
                </a:r>
              </a:p>
              <a:p>
                <a:pPr algn="ctr"/>
                <a:r>
                  <a:rPr lang="es-ES" sz="1100" b="1" dirty="0">
                    <a:solidFill>
                      <a:schemeClr val="tx1"/>
                    </a:solidFill>
                    <a:latin typeface="Arial Narrow" panose="020B0606020202030204" pitchFamily="34" charset="0"/>
                  </a:rPr>
                  <a:t>Régimen subsidiado: 24,84%</a:t>
                </a:r>
              </a:p>
              <a:p>
                <a:pPr algn="ctr"/>
                <a:endParaRPr lang="es-ES" sz="1400" b="1" dirty="0">
                  <a:solidFill>
                    <a:schemeClr val="tx1"/>
                  </a:solidFill>
                  <a:latin typeface="Arial Narrow" panose="020B0606020202030204" pitchFamily="34" charset="0"/>
                </a:endParaRPr>
              </a:p>
            </p:txBody>
          </p:sp>
        </p:grpSp>
      </p:grpSp>
      <p:grpSp>
        <p:nvGrpSpPr>
          <p:cNvPr id="76" name="Grupo 75"/>
          <p:cNvGrpSpPr/>
          <p:nvPr/>
        </p:nvGrpSpPr>
        <p:grpSpPr>
          <a:xfrm>
            <a:off x="5004639" y="2764717"/>
            <a:ext cx="1690560" cy="1385678"/>
            <a:chOff x="5322204" y="2849006"/>
            <a:chExt cx="1690560" cy="1385678"/>
          </a:xfrm>
        </p:grpSpPr>
        <p:pic>
          <p:nvPicPr>
            <p:cNvPr id="26"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575328" y="284900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71 Grupo"/>
            <p:cNvGrpSpPr/>
            <p:nvPr/>
          </p:nvGrpSpPr>
          <p:grpSpPr>
            <a:xfrm>
              <a:off x="5322204" y="3584039"/>
              <a:ext cx="1690560" cy="650645"/>
              <a:chOff x="-14122" y="7072716"/>
              <a:chExt cx="1282684" cy="650645"/>
            </a:xfrm>
          </p:grpSpPr>
          <p:sp>
            <p:nvSpPr>
              <p:cNvPr id="28"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29"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98,41%</a:t>
                </a:r>
              </a:p>
            </p:txBody>
          </p:sp>
        </p:grpSp>
      </p:grpSp>
      <p:grpSp>
        <p:nvGrpSpPr>
          <p:cNvPr id="72" name="Grupo 71"/>
          <p:cNvGrpSpPr/>
          <p:nvPr/>
        </p:nvGrpSpPr>
        <p:grpSpPr>
          <a:xfrm>
            <a:off x="787056" y="2483768"/>
            <a:ext cx="957314" cy="1846065"/>
            <a:chOff x="691281" y="4516650"/>
            <a:chExt cx="957314" cy="1846065"/>
          </a:xfrm>
        </p:grpSpPr>
        <p:grpSp>
          <p:nvGrpSpPr>
            <p:cNvPr id="66" name="75 Grupo"/>
            <p:cNvGrpSpPr/>
            <p:nvPr/>
          </p:nvGrpSpPr>
          <p:grpSpPr>
            <a:xfrm>
              <a:off x="691281" y="4516650"/>
              <a:ext cx="957314" cy="1238542"/>
              <a:chOff x="525339" y="2886622"/>
              <a:chExt cx="957314" cy="1238542"/>
            </a:xfrm>
          </p:grpSpPr>
          <p:pic>
            <p:nvPicPr>
              <p:cNvPr id="68" name="Picture 4"/>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646430" y="2886622"/>
                <a:ext cx="7048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79 Rectángulo"/>
              <p:cNvSpPr/>
              <p:nvPr/>
            </p:nvSpPr>
            <p:spPr>
              <a:xfrm>
                <a:off x="525339" y="3848165"/>
                <a:ext cx="957314" cy="276999"/>
              </a:xfrm>
              <a:prstGeom prst="rect">
                <a:avLst/>
              </a:prstGeom>
            </p:spPr>
            <p:txBody>
              <a:bodyPr wrap="none">
                <a:spAutoFit/>
              </a:bodyPr>
              <a:lstStyle/>
              <a:p>
                <a:pPr algn="ctr"/>
                <a:r>
                  <a:rPr lang="es-ES" sz="1200" b="1" u="sng" dirty="0">
                    <a:latin typeface="Arial Narrow" panose="020B0606020202030204" pitchFamily="34" charset="0"/>
                  </a:rPr>
                  <a:t>Donó sangre</a:t>
                </a:r>
                <a:endParaRPr lang="es-ES" sz="1200" b="1" u="sng" dirty="0">
                  <a:solidFill>
                    <a:sysClr val="windowText" lastClr="000000"/>
                  </a:solidFill>
                  <a:latin typeface="Arial Narrow" panose="020B0606020202030204" pitchFamily="34" charset="0"/>
                </a:endParaRPr>
              </a:p>
            </p:txBody>
          </p:sp>
        </p:grpSp>
        <p:sp>
          <p:nvSpPr>
            <p:cNvPr id="70" name="50 Rectángulo redondeado"/>
            <p:cNvSpPr/>
            <p:nvPr/>
          </p:nvSpPr>
          <p:spPr>
            <a:xfrm>
              <a:off x="784547" y="5755192"/>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0,3%</a:t>
              </a:r>
            </a:p>
          </p:txBody>
        </p:sp>
        <p:sp>
          <p:nvSpPr>
            <p:cNvPr id="71" name="53 Rectángulo"/>
            <p:cNvSpPr/>
            <p:nvPr/>
          </p:nvSpPr>
          <p:spPr>
            <a:xfrm>
              <a:off x="829812" y="6085716"/>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grpSp>
      <p:sp>
        <p:nvSpPr>
          <p:cNvPr id="8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33</a:t>
            </a:r>
          </a:p>
        </p:txBody>
      </p:sp>
      <p:grpSp>
        <p:nvGrpSpPr>
          <p:cNvPr id="102" name="25 Grupo"/>
          <p:cNvGrpSpPr/>
          <p:nvPr/>
        </p:nvGrpSpPr>
        <p:grpSpPr>
          <a:xfrm>
            <a:off x="160662" y="75973"/>
            <a:ext cx="3446504" cy="276999"/>
            <a:chOff x="2448322" y="74775"/>
            <a:chExt cx="3446504" cy="276999"/>
          </a:xfrm>
        </p:grpSpPr>
        <p:sp>
          <p:nvSpPr>
            <p:cNvPr id="103"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4" name="27 Conector recto"/>
            <p:cNvCxnSpPr>
              <a:stCxn id="10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5"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106" name="13 Rectángulo"/>
          <p:cNvSpPr/>
          <p:nvPr/>
        </p:nvSpPr>
        <p:spPr>
          <a:xfrm>
            <a:off x="-2" y="435597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7" name="25 Grupo"/>
          <p:cNvGrpSpPr/>
          <p:nvPr/>
        </p:nvGrpSpPr>
        <p:grpSpPr>
          <a:xfrm>
            <a:off x="30478" y="4469504"/>
            <a:ext cx="3446504" cy="276999"/>
            <a:chOff x="2448322" y="74775"/>
            <a:chExt cx="3446504" cy="276999"/>
          </a:xfrm>
        </p:grpSpPr>
        <p:sp>
          <p:nvSpPr>
            <p:cNvPr id="108"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9" name="27 Conector recto"/>
            <p:cNvCxnSpPr>
              <a:stCxn id="10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0"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grpSp>
        <p:nvGrpSpPr>
          <p:cNvPr id="112" name="5 Grupo"/>
          <p:cNvGrpSpPr/>
          <p:nvPr/>
        </p:nvGrpSpPr>
        <p:grpSpPr>
          <a:xfrm>
            <a:off x="180838" y="920327"/>
            <a:ext cx="857788" cy="1573970"/>
            <a:chOff x="1068833" y="553075"/>
            <a:chExt cx="857788" cy="1573970"/>
          </a:xfrm>
        </p:grpSpPr>
        <p:pic>
          <p:nvPicPr>
            <p:cNvPr id="113"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84,2%</a:t>
              </a:r>
            </a:p>
          </p:txBody>
        </p:sp>
        <p:sp>
          <p:nvSpPr>
            <p:cNvPr id="115"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16" name="4 Rectángulo"/>
            <p:cNvSpPr/>
            <p:nvPr/>
          </p:nvSpPr>
          <p:spPr>
            <a:xfrm>
              <a:off x="1136020" y="1850046"/>
              <a:ext cx="790601" cy="276999"/>
            </a:xfrm>
            <a:prstGeom prst="rect">
              <a:avLst/>
            </a:prstGeom>
          </p:spPr>
          <p:txBody>
            <a:bodyPr wrap="none">
              <a:spAutoFit/>
            </a:bodyPr>
            <a:lstStyle/>
            <a:p>
              <a:r>
                <a:rPr lang="es-ES" sz="1200" b="1" dirty="0">
                  <a:latin typeface="Arial Narrow" panose="020B0606020202030204" pitchFamily="34" charset="0"/>
                </a:rPr>
                <a:t>529 casos</a:t>
              </a:r>
              <a:endParaRPr lang="es-CO" sz="1200" dirty="0"/>
            </a:p>
          </p:txBody>
        </p:sp>
      </p:grpSp>
      <p:grpSp>
        <p:nvGrpSpPr>
          <p:cNvPr id="117" name="2 Grupo"/>
          <p:cNvGrpSpPr/>
          <p:nvPr/>
        </p:nvGrpSpPr>
        <p:grpSpPr>
          <a:xfrm>
            <a:off x="1175708" y="920327"/>
            <a:ext cx="811840" cy="1560887"/>
            <a:chOff x="1752268" y="1227775"/>
            <a:chExt cx="811840" cy="1560887"/>
          </a:xfrm>
        </p:grpSpPr>
        <p:sp>
          <p:nvSpPr>
            <p:cNvPr id="118"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15,8%</a:t>
              </a:r>
            </a:p>
          </p:txBody>
        </p:sp>
        <p:sp>
          <p:nvSpPr>
            <p:cNvPr id="119"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0" name="34 Rectángulo"/>
            <p:cNvSpPr/>
            <p:nvPr/>
          </p:nvSpPr>
          <p:spPr>
            <a:xfrm>
              <a:off x="1816937" y="2511663"/>
              <a:ext cx="720069" cy="276999"/>
            </a:xfrm>
            <a:prstGeom prst="rect">
              <a:avLst/>
            </a:prstGeom>
          </p:spPr>
          <p:txBody>
            <a:bodyPr wrap="none">
              <a:spAutoFit/>
            </a:bodyPr>
            <a:lstStyle/>
            <a:p>
              <a:r>
                <a:rPr lang="es-ES" sz="1200" b="1" dirty="0">
                  <a:latin typeface="Arial Narrow" panose="020B0606020202030204" pitchFamily="34" charset="0"/>
                </a:rPr>
                <a:t>99 casos</a:t>
              </a:r>
              <a:endParaRPr lang="es-CO" sz="1200" dirty="0"/>
            </a:p>
          </p:txBody>
        </p:sp>
        <p:pic>
          <p:nvPicPr>
            <p:cNvPr id="121"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2" name="124 Grupo"/>
          <p:cNvGrpSpPr/>
          <p:nvPr/>
        </p:nvGrpSpPr>
        <p:grpSpPr>
          <a:xfrm>
            <a:off x="125886" y="560287"/>
            <a:ext cx="1852274" cy="436841"/>
            <a:chOff x="3054754" y="484500"/>
            <a:chExt cx="2375609" cy="436841"/>
          </a:xfrm>
        </p:grpSpPr>
        <p:sp>
          <p:nvSpPr>
            <p:cNvPr id="12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5" name="91 Grupo"/>
          <p:cNvGrpSpPr/>
          <p:nvPr/>
        </p:nvGrpSpPr>
        <p:grpSpPr>
          <a:xfrm>
            <a:off x="2070944" y="857976"/>
            <a:ext cx="874090" cy="1631193"/>
            <a:chOff x="2507826" y="2454167"/>
            <a:chExt cx="874090" cy="1631193"/>
          </a:xfrm>
        </p:grpSpPr>
        <p:sp>
          <p:nvSpPr>
            <p:cNvPr id="126"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1,38%</a:t>
              </a:r>
            </a:p>
          </p:txBody>
        </p:sp>
        <p:pic>
          <p:nvPicPr>
            <p:cNvPr id="127" name="Picture 2"/>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sp>
          <p:nvSpPr>
            <p:cNvPr id="129" name="95 Rectángulo"/>
            <p:cNvSpPr/>
            <p:nvPr/>
          </p:nvSpPr>
          <p:spPr>
            <a:xfrm>
              <a:off x="2620874" y="3808361"/>
              <a:ext cx="649537" cy="276999"/>
            </a:xfrm>
            <a:prstGeom prst="rect">
              <a:avLst/>
            </a:prstGeom>
          </p:spPr>
          <p:txBody>
            <a:bodyPr wrap="none">
              <a:spAutoFit/>
            </a:bodyPr>
            <a:lstStyle/>
            <a:p>
              <a:r>
                <a:rPr lang="es-ES" sz="1200" b="1" dirty="0">
                  <a:latin typeface="Arial Narrow" panose="020B0606020202030204" pitchFamily="34" charset="0"/>
                </a:rPr>
                <a:t>9 casos</a:t>
              </a:r>
              <a:endParaRPr lang="es-CO" sz="1200" dirty="0"/>
            </a:p>
          </p:txBody>
        </p:sp>
      </p:grpSp>
      <p:grpSp>
        <p:nvGrpSpPr>
          <p:cNvPr id="130" name="15 Grupo"/>
          <p:cNvGrpSpPr/>
          <p:nvPr/>
        </p:nvGrpSpPr>
        <p:grpSpPr>
          <a:xfrm>
            <a:off x="3039937" y="950012"/>
            <a:ext cx="874090" cy="1519436"/>
            <a:chOff x="3826683" y="2822224"/>
            <a:chExt cx="874090" cy="1519436"/>
          </a:xfrm>
        </p:grpSpPr>
        <p:grpSp>
          <p:nvGrpSpPr>
            <p:cNvPr id="131" name="1 Grupo"/>
            <p:cNvGrpSpPr/>
            <p:nvPr/>
          </p:nvGrpSpPr>
          <p:grpSpPr>
            <a:xfrm>
              <a:off x="3826683" y="3446500"/>
              <a:ext cx="874090" cy="895160"/>
              <a:chOff x="2507826" y="3203848"/>
              <a:chExt cx="874090" cy="895160"/>
            </a:xfrm>
          </p:grpSpPr>
          <p:sp>
            <p:nvSpPr>
              <p:cNvPr id="133"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7,03%</a:t>
                </a:r>
              </a:p>
            </p:txBody>
          </p:sp>
          <p:sp>
            <p:nvSpPr>
              <p:cNvPr id="134" name="133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135" name="40 Rectángulo"/>
              <p:cNvSpPr/>
              <p:nvPr/>
            </p:nvSpPr>
            <p:spPr>
              <a:xfrm>
                <a:off x="2648170" y="3822009"/>
                <a:ext cx="720069" cy="276999"/>
              </a:xfrm>
              <a:prstGeom prst="rect">
                <a:avLst/>
              </a:prstGeom>
            </p:spPr>
            <p:txBody>
              <a:bodyPr wrap="none">
                <a:spAutoFit/>
              </a:bodyPr>
              <a:lstStyle/>
              <a:p>
                <a:r>
                  <a:rPr lang="es-ES" sz="1200" b="1" dirty="0">
                    <a:latin typeface="Arial Narrow" panose="020B0606020202030204" pitchFamily="34" charset="0"/>
                  </a:rPr>
                  <a:t>46 casos</a:t>
                </a:r>
                <a:endParaRPr lang="es-CO" sz="1200" dirty="0"/>
              </a:p>
            </p:txBody>
          </p:sp>
        </p:grpSp>
        <p:pic>
          <p:nvPicPr>
            <p:cNvPr id="132" name="Picture 6"/>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75 Grupo"/>
          <p:cNvGrpSpPr/>
          <p:nvPr/>
        </p:nvGrpSpPr>
        <p:grpSpPr>
          <a:xfrm>
            <a:off x="3914027" y="1550561"/>
            <a:ext cx="1275167" cy="891591"/>
            <a:chOff x="-177188" y="7086322"/>
            <a:chExt cx="1489900" cy="891591"/>
          </a:xfrm>
        </p:grpSpPr>
        <p:sp>
          <p:nvSpPr>
            <p:cNvPr id="139" name="76 CuadroTexto"/>
            <p:cNvSpPr txBox="1"/>
            <p:nvPr/>
          </p:nvSpPr>
          <p:spPr>
            <a:xfrm>
              <a:off x="-177188" y="7086322"/>
              <a:ext cx="1489900"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p>
          </p:txBody>
        </p:sp>
        <p:sp>
          <p:nvSpPr>
            <p:cNvPr id="140"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2,14%</a:t>
              </a:r>
            </a:p>
          </p:txBody>
        </p:sp>
        <p:sp>
          <p:nvSpPr>
            <p:cNvPr id="141"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14 casos</a:t>
              </a:r>
            </a:p>
          </p:txBody>
        </p:sp>
      </p:grpSp>
      <p:grpSp>
        <p:nvGrpSpPr>
          <p:cNvPr id="142" name="127 Grupo"/>
          <p:cNvGrpSpPr/>
          <p:nvPr/>
        </p:nvGrpSpPr>
        <p:grpSpPr>
          <a:xfrm>
            <a:off x="2282182" y="528496"/>
            <a:ext cx="2722457" cy="436841"/>
            <a:chOff x="3060727" y="484500"/>
            <a:chExt cx="2369636" cy="436841"/>
          </a:xfrm>
        </p:grpSpPr>
        <p:sp>
          <p:nvSpPr>
            <p:cNvPr id="143"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4"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grpSp>
        <p:nvGrpSpPr>
          <p:cNvPr id="145" name="Grupo 76"/>
          <p:cNvGrpSpPr/>
          <p:nvPr/>
        </p:nvGrpSpPr>
        <p:grpSpPr>
          <a:xfrm>
            <a:off x="5098921" y="528496"/>
            <a:ext cx="2129010" cy="1936247"/>
            <a:chOff x="616494" y="2584689"/>
            <a:chExt cx="2129010" cy="1936247"/>
          </a:xfrm>
        </p:grpSpPr>
        <p:grpSp>
          <p:nvGrpSpPr>
            <p:cNvPr id="146" name="6 Grupo"/>
            <p:cNvGrpSpPr/>
            <p:nvPr/>
          </p:nvGrpSpPr>
          <p:grpSpPr>
            <a:xfrm>
              <a:off x="616494" y="2934239"/>
              <a:ext cx="1152880" cy="1582804"/>
              <a:chOff x="3115290" y="1227775"/>
              <a:chExt cx="1152880" cy="1582804"/>
            </a:xfrm>
          </p:grpSpPr>
          <p:grpSp>
            <p:nvGrpSpPr>
              <p:cNvPr id="156" name="49 Grupo"/>
              <p:cNvGrpSpPr/>
              <p:nvPr/>
            </p:nvGrpSpPr>
            <p:grpSpPr>
              <a:xfrm>
                <a:off x="3115290" y="1951748"/>
                <a:ext cx="1152880" cy="858831"/>
                <a:chOff x="3744466" y="1301912"/>
                <a:chExt cx="1152880" cy="858831"/>
              </a:xfrm>
            </p:grpSpPr>
            <p:sp>
              <p:nvSpPr>
                <p:cNvPr id="158"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1,0%</a:t>
                  </a:r>
                </a:p>
              </p:txBody>
            </p:sp>
            <p:sp>
              <p:nvSpPr>
                <p:cNvPr id="159"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60"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6 casos</a:t>
                  </a:r>
                  <a:endParaRPr lang="es-CO" sz="1200" dirty="0"/>
                </a:p>
              </p:txBody>
            </p:sp>
          </p:grpSp>
          <p:pic>
            <p:nvPicPr>
              <p:cNvPr id="157"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1" name="7 Grupo"/>
            <p:cNvGrpSpPr/>
            <p:nvPr/>
          </p:nvGrpSpPr>
          <p:grpSpPr>
            <a:xfrm>
              <a:off x="1741326" y="3641012"/>
              <a:ext cx="1004178" cy="879924"/>
              <a:chOff x="5245046" y="1274868"/>
              <a:chExt cx="1004178" cy="879924"/>
            </a:xfrm>
          </p:grpSpPr>
          <p:sp>
            <p:nvSpPr>
              <p:cNvPr id="153"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0,2%</a:t>
                </a:r>
              </a:p>
            </p:txBody>
          </p:sp>
          <p:sp>
            <p:nvSpPr>
              <p:cNvPr id="154" name="33 Rectángulo"/>
              <p:cNvSpPr/>
              <p:nvPr/>
            </p:nvSpPr>
            <p:spPr>
              <a:xfrm>
                <a:off x="5272675" y="1274868"/>
                <a:ext cx="976549" cy="276999"/>
              </a:xfrm>
              <a:prstGeom prst="rect">
                <a:avLst/>
              </a:prstGeom>
            </p:spPr>
            <p:txBody>
              <a:bodyPr wrap="none">
                <a:spAutoFit/>
              </a:bodyPr>
              <a:lstStyle/>
              <a:p>
                <a:r>
                  <a:rPr lang="es-ES" sz="1200" b="1" u="sng" dirty="0" err="1">
                    <a:latin typeface="Arial Narrow" panose="020B0606020202030204" pitchFamily="34" charset="0"/>
                  </a:rPr>
                  <a:t>Rom</a:t>
                </a:r>
                <a:r>
                  <a:rPr lang="es-ES" sz="1200" b="1" u="sng" dirty="0">
                    <a:latin typeface="Arial Narrow" panose="020B0606020202030204" pitchFamily="34" charset="0"/>
                  </a:rPr>
                  <a:t> - Gitano</a:t>
                </a:r>
                <a:endParaRPr lang="es-ES" sz="1200" b="1" u="sng" dirty="0">
                  <a:solidFill>
                    <a:sysClr val="windowText" lastClr="000000"/>
                  </a:solidFill>
                  <a:latin typeface="Arial Narrow" panose="020B0606020202030204" pitchFamily="34" charset="0"/>
                </a:endParaRPr>
              </a:p>
            </p:txBody>
          </p:sp>
          <p:sp>
            <p:nvSpPr>
              <p:cNvPr id="155" name="36 Rectángulo"/>
              <p:cNvSpPr/>
              <p:nvPr/>
            </p:nvSpPr>
            <p:spPr>
              <a:xfrm>
                <a:off x="5286277" y="1877793"/>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grpSp>
        <p:grpSp>
          <p:nvGrpSpPr>
            <p:cNvPr id="148" name="114 Grupo"/>
            <p:cNvGrpSpPr/>
            <p:nvPr/>
          </p:nvGrpSpPr>
          <p:grpSpPr>
            <a:xfrm>
              <a:off x="734175" y="2584689"/>
              <a:ext cx="1847617" cy="436841"/>
              <a:chOff x="3060727" y="484500"/>
              <a:chExt cx="2369636" cy="436841"/>
            </a:xfrm>
          </p:grpSpPr>
          <p:sp>
            <p:nvSpPr>
              <p:cNvPr id="149"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0"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7755" y="930627"/>
            <a:ext cx="503801" cy="67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9300" y="930961"/>
            <a:ext cx="1203640" cy="71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69 Rectángulo"/>
          <p:cNvSpPr/>
          <p:nvPr/>
        </p:nvSpPr>
        <p:spPr>
          <a:xfrm>
            <a:off x="-7559" y="8829673"/>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VIH. Medellín, a Periodo epidemiológico 05 acumulado  de  2023. </a:t>
            </a:r>
          </a:p>
        </p:txBody>
      </p:sp>
      <p:pic>
        <p:nvPicPr>
          <p:cNvPr id="3" name="Imagen 2">
            <a:extLst>
              <a:ext uri="{FF2B5EF4-FFF2-40B4-BE49-F238E27FC236}">
                <a16:creationId xmlns:a16="http://schemas.microsoft.com/office/drawing/2014/main" id="{F4DDD550-486D-42DB-86C6-2235193931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546" y="4912014"/>
            <a:ext cx="6126356" cy="3964113"/>
          </a:xfrm>
          <a:prstGeom prst="rect">
            <a:avLst/>
          </a:prstGeom>
        </p:spPr>
      </p:pic>
    </p:spTree>
    <p:extLst>
      <p:ext uri="{BB962C8B-B14F-4D97-AF65-F5344CB8AC3E}">
        <p14:creationId xmlns:p14="http://schemas.microsoft.com/office/powerpoint/2010/main" val="3665956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7 Rectángulo"/>
          <p:cNvSpPr/>
          <p:nvPr/>
        </p:nvSpPr>
        <p:spPr>
          <a:xfrm>
            <a:off x="141752" y="2915816"/>
            <a:ext cx="3600449" cy="50783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Tabla. </a:t>
            </a:r>
            <a:r>
              <a:rPr lang="es-CO" sz="900" dirty="0">
                <a:latin typeface="Arial Narrow" panose="020B0606020202030204" pitchFamily="34" charset="0"/>
              </a:rPr>
              <a:t>Distribución de pruebas realizadas en diagnóstico VIH</a:t>
            </a:r>
            <a:r>
              <a:rPr lang="es-ES" sz="900" dirty="0">
                <a:latin typeface="Arial Narrow" panose="020B0606020202030204" pitchFamily="34" charset="0"/>
              </a:rPr>
              <a:t>, a Periodo epidemiológico 05  de 2023. </a:t>
            </a:r>
          </a:p>
        </p:txBody>
      </p:sp>
      <p:sp>
        <p:nvSpPr>
          <p:cNvPr id="6" name="17 Rectángulo"/>
          <p:cNvSpPr/>
          <p:nvPr/>
        </p:nvSpPr>
        <p:spPr>
          <a:xfrm>
            <a:off x="3873226" y="2915816"/>
            <a:ext cx="3105989" cy="50783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Tabla. </a:t>
            </a:r>
            <a:r>
              <a:rPr lang="es-CO" sz="900" dirty="0">
                <a:latin typeface="Arial Narrow" panose="020B0606020202030204" pitchFamily="34" charset="0"/>
              </a:rPr>
              <a:t>Distribución de estado Clínico en diagnóstico VIH</a:t>
            </a:r>
            <a:r>
              <a:rPr lang="es-ES" sz="900" dirty="0">
                <a:latin typeface="Arial Narrow" panose="020B0606020202030204" pitchFamily="34" charset="0"/>
              </a:rPr>
              <a:t>, a Periodo epidemiológico 05  de 2023. </a:t>
            </a:r>
          </a:p>
        </p:txBody>
      </p:sp>
      <p:sp>
        <p:nvSpPr>
          <p:cNvPr id="9" name="13 Rectángulo"/>
          <p:cNvSpPr/>
          <p:nvPr/>
        </p:nvSpPr>
        <p:spPr>
          <a:xfrm>
            <a:off x="-2" y="-649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 name="25 Grupo"/>
          <p:cNvGrpSpPr/>
          <p:nvPr/>
        </p:nvGrpSpPr>
        <p:grpSpPr>
          <a:xfrm>
            <a:off x="30478" y="107029"/>
            <a:ext cx="5655484" cy="276999"/>
            <a:chOff x="2448322" y="74775"/>
            <a:chExt cx="5655484" cy="276999"/>
          </a:xfrm>
        </p:grpSpPr>
        <p:sp>
          <p:nvSpPr>
            <p:cNvPr id="11"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 name="27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28 CuadroTexto"/>
            <p:cNvSpPr txBox="1"/>
            <p:nvPr/>
          </p:nvSpPr>
          <p:spPr>
            <a:xfrm>
              <a:off x="3302538" y="74775"/>
              <a:ext cx="4801268"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9" name="18 Rectángulo"/>
          <p:cNvSpPr/>
          <p:nvPr/>
        </p:nvSpPr>
        <p:spPr>
          <a:xfrm>
            <a:off x="1368202" y="6012160"/>
            <a:ext cx="4680520" cy="38472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Curso de vida de los casos notificados de VIH. Periodo epidemiológico 05. 2023. </a:t>
            </a:r>
          </a:p>
        </p:txBody>
      </p:sp>
      <p:sp>
        <p:nvSpPr>
          <p:cNvPr id="16" name="21 Rectángulo"/>
          <p:cNvSpPr/>
          <p:nvPr/>
        </p:nvSpPr>
        <p:spPr>
          <a:xfrm>
            <a:off x="1260190" y="8676456"/>
            <a:ext cx="4680520" cy="384721"/>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9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Mecanismo probable de transmisión de VIH. Periodo epidemiológico 05. 2023. </a:t>
            </a:r>
          </a:p>
        </p:txBody>
      </p:sp>
      <p:graphicFrame>
        <p:nvGraphicFramePr>
          <p:cNvPr id="18" name="1 Gráfico">
            <a:extLst>
              <a:ext uri="{FF2B5EF4-FFF2-40B4-BE49-F238E27FC236}">
                <a16:creationId xmlns:a16="http://schemas.microsoft.com/office/drawing/2014/main" id="{00000000-0008-0000-0A00-000002000000}"/>
              </a:ext>
            </a:extLst>
          </p:cNvPr>
          <p:cNvGraphicFramePr>
            <a:graphicFrameLocks/>
          </p:cNvGraphicFramePr>
          <p:nvPr/>
        </p:nvGraphicFramePr>
        <p:xfrm>
          <a:off x="-2" y="514833"/>
          <a:ext cx="3600449" cy="23879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1 Gráfico">
            <a:extLst>
              <a:ext uri="{FF2B5EF4-FFF2-40B4-BE49-F238E27FC236}">
                <a16:creationId xmlns:a16="http://schemas.microsoft.com/office/drawing/2014/main" id="{00000000-0008-0000-0B00-000002000000}"/>
              </a:ext>
            </a:extLst>
          </p:cNvPr>
          <p:cNvGraphicFramePr>
            <a:graphicFrameLocks/>
          </p:cNvGraphicFramePr>
          <p:nvPr/>
        </p:nvGraphicFramePr>
        <p:xfrm>
          <a:off x="3600448" y="481099"/>
          <a:ext cx="3672410" cy="26370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1 Gráfico">
            <a:extLst>
              <a:ext uri="{FF2B5EF4-FFF2-40B4-BE49-F238E27FC236}">
                <a16:creationId xmlns:a16="http://schemas.microsoft.com/office/drawing/2014/main" id="{00000000-0008-0000-0200-000002000000}"/>
              </a:ext>
            </a:extLst>
          </p:cNvPr>
          <p:cNvGraphicFramePr>
            <a:graphicFrameLocks/>
          </p:cNvGraphicFramePr>
          <p:nvPr/>
        </p:nvGraphicFramePr>
        <p:xfrm>
          <a:off x="714117" y="3509223"/>
          <a:ext cx="5840211" cy="27325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1 Gráfico">
            <a:extLst>
              <a:ext uri="{FF2B5EF4-FFF2-40B4-BE49-F238E27FC236}">
                <a16:creationId xmlns:a16="http://schemas.microsoft.com/office/drawing/2014/main" id="{00000000-0008-0000-0800-000002000000}"/>
              </a:ext>
            </a:extLst>
          </p:cNvPr>
          <p:cNvGraphicFramePr>
            <a:graphicFrameLocks/>
          </p:cNvGraphicFramePr>
          <p:nvPr/>
        </p:nvGraphicFramePr>
        <p:xfrm>
          <a:off x="862596" y="6327327"/>
          <a:ext cx="4970102" cy="2417361"/>
        </p:xfrm>
        <a:graphic>
          <a:graphicData uri="http://schemas.openxmlformats.org/drawingml/2006/chart">
            <c:chart xmlns:c="http://schemas.openxmlformats.org/drawingml/2006/chart" xmlns:r="http://schemas.openxmlformats.org/officeDocument/2006/relationships" r:id="rId5"/>
          </a:graphicData>
        </a:graphic>
      </p:graphicFrame>
      <p:sp>
        <p:nvSpPr>
          <p:cNvPr id="2" name="62 CuadroTexto">
            <a:extLst>
              <a:ext uri="{FF2B5EF4-FFF2-40B4-BE49-F238E27FC236}">
                <a16:creationId xmlns:a16="http://schemas.microsoft.com/office/drawing/2014/main" id="{A319F702-B70F-ADF5-9565-A259521CA150}"/>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34</a:t>
            </a:r>
          </a:p>
        </p:txBody>
      </p:sp>
    </p:spTree>
    <p:extLst>
      <p:ext uri="{BB962C8B-B14F-4D97-AF65-F5344CB8AC3E}">
        <p14:creationId xmlns:p14="http://schemas.microsoft.com/office/powerpoint/2010/main" val="3219726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2"/>
          <a:stretch>
            <a:fillRect/>
          </a:stretch>
        </p:blipFill>
        <p:spPr>
          <a:xfrm>
            <a:off x="3118380" y="6403309"/>
            <a:ext cx="4018434" cy="1697083"/>
          </a:xfrm>
          <a:prstGeom prst="rect">
            <a:avLst/>
          </a:prstGeom>
        </p:spPr>
      </p:pic>
      <p:sp>
        <p:nvSpPr>
          <p:cNvPr id="12" name="CuadroTexto 11"/>
          <p:cNvSpPr txBox="1"/>
          <p:nvPr/>
        </p:nvSpPr>
        <p:spPr>
          <a:xfrm>
            <a:off x="0" y="2699792"/>
            <a:ext cx="2251096" cy="2862322"/>
          </a:xfrm>
          <a:prstGeom prst="rect">
            <a:avLst/>
          </a:prstGeom>
          <a:solidFill>
            <a:schemeClr val="accent6"/>
          </a:solidFill>
        </p:spPr>
        <p:txBody>
          <a:bodyPr wrap="square" rtlCol="0">
            <a:spAutoFit/>
          </a:bodyPr>
          <a:lstStyle/>
          <a:p>
            <a:pPr algn="ctr"/>
            <a:r>
              <a:rPr lang="es-ES" dirty="0">
                <a:solidFill>
                  <a:schemeClr val="bg1"/>
                </a:solidFill>
              </a:rPr>
              <a:t>¿Cómo se comporta el evento?</a:t>
            </a:r>
          </a:p>
          <a:p>
            <a:endParaRPr lang="es-ES" dirty="0"/>
          </a:p>
          <a:p>
            <a:endParaRPr lang="es-ES" dirty="0"/>
          </a:p>
          <a:p>
            <a:endParaRPr lang="es-ES" dirty="0"/>
          </a:p>
          <a:p>
            <a:endParaRPr lang="es-ES" dirty="0"/>
          </a:p>
          <a:p>
            <a:endParaRPr lang="es-ES" dirty="0"/>
          </a:p>
          <a:p>
            <a:endParaRPr lang="es-ES" dirty="0"/>
          </a:p>
          <a:p>
            <a:endParaRPr lang="es-ES" dirty="0"/>
          </a:p>
          <a:p>
            <a:endParaRPr lang="es-CO" dirty="0"/>
          </a:p>
        </p:txBody>
      </p:sp>
      <p:grpSp>
        <p:nvGrpSpPr>
          <p:cNvPr id="8" name="7 Grupo"/>
          <p:cNvGrpSpPr/>
          <p:nvPr/>
        </p:nvGrpSpPr>
        <p:grpSpPr>
          <a:xfrm>
            <a:off x="110974" y="3347864"/>
            <a:ext cx="1981076" cy="488476"/>
            <a:chOff x="2234969" y="3379972"/>
            <a:chExt cx="4719140" cy="904874"/>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90" y="3554602"/>
              <a:ext cx="1912279" cy="570139"/>
            </a:xfrm>
            <a:prstGeom prst="rect">
              <a:avLst/>
            </a:prstGeom>
            <a:noFill/>
          </p:spPr>
          <p:txBody>
            <a:bodyPr wrap="square" rtlCol="0">
              <a:spAutoFit/>
            </a:bodyPr>
            <a:lstStyle/>
            <a:p>
              <a:pPr algn="ctr"/>
              <a:r>
                <a:rPr lang="es-ES" sz="1400" b="1" dirty="0">
                  <a:latin typeface="Arial Narrow" panose="020B0606020202030204" pitchFamily="34" charset="0"/>
                </a:rPr>
                <a:t>118</a:t>
              </a:r>
            </a:p>
          </p:txBody>
        </p:sp>
      </p:grpSp>
      <p:sp>
        <p:nvSpPr>
          <p:cNvPr id="9" name="8 CuadroTexto"/>
          <p:cNvSpPr txBox="1"/>
          <p:nvPr/>
        </p:nvSpPr>
        <p:spPr>
          <a:xfrm>
            <a:off x="-38575" y="4644008"/>
            <a:ext cx="2309371" cy="646331"/>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aumentó en un 21,7%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7247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9" name="58 Rectángulo"/>
          <p:cNvSpPr/>
          <p:nvPr/>
        </p:nvSpPr>
        <p:spPr>
          <a:xfrm>
            <a:off x="146095" y="8885366"/>
            <a:ext cx="6625534" cy="223138"/>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a:t>
            </a:r>
            <a:r>
              <a:rPr lang="es-ES" sz="850" dirty="0">
                <a:latin typeface="Arial Narrow" panose="020B0606020202030204" pitchFamily="34" charset="0"/>
              </a:rPr>
              <a:t>. </a:t>
            </a:r>
          </a:p>
        </p:txBody>
      </p:sp>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3" y="311281"/>
            <a:ext cx="2411411" cy="181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41 CuadroTexto"/>
          <p:cNvSpPr txBox="1"/>
          <p:nvPr/>
        </p:nvSpPr>
        <p:spPr>
          <a:xfrm>
            <a:off x="97386" y="2447445"/>
            <a:ext cx="2232241"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5 de 2023</a:t>
            </a:r>
          </a:p>
        </p:txBody>
      </p:sp>
      <p:sp>
        <p:nvSpPr>
          <p:cNvPr id="43" name="36 Título"/>
          <p:cNvSpPr txBox="1">
            <a:spLocks/>
          </p:cNvSpPr>
          <p:nvPr/>
        </p:nvSpPr>
        <p:spPr>
          <a:xfrm>
            <a:off x="175920" y="2126846"/>
            <a:ext cx="2075175" cy="369332"/>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b="1" dirty="0">
                <a:solidFill>
                  <a:srgbClr val="C00000"/>
                </a:solidFill>
                <a:latin typeface="Arial Narrow" panose="020B0606020202030204" pitchFamily="34" charset="0"/>
                <a:ea typeface="+mn-ea"/>
                <a:cs typeface="+mn-cs"/>
              </a:rPr>
              <a:t>Dengue</a:t>
            </a:r>
          </a:p>
        </p:txBody>
      </p:sp>
      <p:sp>
        <p:nvSpPr>
          <p:cNvPr id="3" name="2 Rectángulo"/>
          <p:cNvSpPr/>
          <p:nvPr/>
        </p:nvSpPr>
        <p:spPr>
          <a:xfrm>
            <a:off x="3060389" y="6069563"/>
            <a:ext cx="4157437" cy="615553"/>
          </a:xfrm>
          <a:prstGeom prst="rect">
            <a:avLst/>
          </a:prstGeom>
        </p:spPr>
        <p:txBody>
          <a:bodyPr wrap="square">
            <a:spAutoFit/>
          </a:bodyPr>
          <a:lstStyle/>
          <a:p>
            <a:pPr algn="ctr"/>
            <a:r>
              <a:rPr lang="es-CO" sz="800" b="1" i="1" dirty="0">
                <a:solidFill>
                  <a:prstClr val="black"/>
                </a:solidFill>
              </a:rPr>
              <a:t>Casos e incidencia de Dengue por grupo de edad y sexo. Medellín a periodo epidemiológico 5 de 2023</a:t>
            </a:r>
          </a:p>
          <a:p>
            <a:endParaRPr lang="es-ES" dirty="0">
              <a:latin typeface="Arial Narrow" panose="020B0606020202030204" pitchFamily="34" charset="0"/>
            </a:endParaRPr>
          </a:p>
        </p:txBody>
      </p:sp>
      <p:sp>
        <p:nvSpPr>
          <p:cNvPr id="37" name="17 Rectángulo"/>
          <p:cNvSpPr/>
          <p:nvPr/>
        </p:nvSpPr>
        <p:spPr>
          <a:xfrm>
            <a:off x="2259497" y="4976931"/>
            <a:ext cx="4958330" cy="215444"/>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p:txBody>
      </p:sp>
      <p:sp>
        <p:nvSpPr>
          <p:cNvPr id="39" name="17 Rectángulo"/>
          <p:cNvSpPr/>
          <p:nvPr/>
        </p:nvSpPr>
        <p:spPr>
          <a:xfrm>
            <a:off x="2451831" y="2670092"/>
            <a:ext cx="4958330" cy="261610"/>
          </a:xfrm>
          <a:prstGeom prst="rect">
            <a:avLst/>
          </a:prstGeom>
        </p:spPr>
        <p:txBody>
          <a:bodyPr wrap="square">
            <a:spAutoFit/>
          </a:bodyPr>
          <a:lstStyle/>
          <a:p>
            <a:pPr algn="just"/>
            <a:r>
              <a:rPr lang="es-ES" sz="900" b="1" i="1" dirty="0">
                <a:solidFill>
                  <a:prstClr val="black"/>
                </a:solidFill>
              </a:rPr>
              <a:t>Figura 2. Número de casos de Dengue, Medellín, a Periodo epidemiológico 5, años 2022-2023</a:t>
            </a:r>
            <a:r>
              <a:rPr lang="es-ES" sz="1100" dirty="0">
                <a:latin typeface="Arial Narrow" panose="020B0606020202030204" pitchFamily="34" charset="0"/>
              </a:rPr>
              <a:t>. </a:t>
            </a:r>
          </a:p>
        </p:txBody>
      </p:sp>
      <p:cxnSp>
        <p:nvCxnSpPr>
          <p:cNvPr id="10" name="Conector recto de flecha 9"/>
          <p:cNvCxnSpPr/>
          <p:nvPr/>
        </p:nvCxnSpPr>
        <p:spPr>
          <a:xfrm>
            <a:off x="3600450" y="7136483"/>
            <a:ext cx="330248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3 CuadroTexto"/>
          <p:cNvSpPr txBox="1"/>
          <p:nvPr/>
        </p:nvSpPr>
        <p:spPr>
          <a:xfrm flipH="1">
            <a:off x="5568789" y="6990298"/>
            <a:ext cx="1143924" cy="200055"/>
          </a:xfrm>
          <a:prstGeom prst="rect">
            <a:avLst/>
          </a:prstGeom>
          <a:noFill/>
        </p:spPr>
        <p:txBody>
          <a:bodyPr wrap="square" rtlCol="0">
            <a:spAutoFit/>
          </a:bodyPr>
          <a:lstStyle/>
          <a:p>
            <a:r>
              <a:rPr lang="es-ES" sz="700" b="1" dirty="0"/>
              <a:t>Incidencia Distrital: 4,5</a:t>
            </a:r>
            <a:endParaRPr lang="es-CO" sz="700" b="1" dirty="0"/>
          </a:p>
        </p:txBody>
      </p:sp>
      <p:pic>
        <p:nvPicPr>
          <p:cNvPr id="46" name="Imagen 45">
            <a:extLst>
              <a:ext uri="{FF2B5EF4-FFF2-40B4-BE49-F238E27FC236}">
                <a16:creationId xmlns:a16="http://schemas.microsoft.com/office/drawing/2014/main" id="{A3FF35CE-DEE5-B09A-6A03-B6DA6648FCF9}"/>
              </a:ext>
            </a:extLst>
          </p:cNvPr>
          <p:cNvPicPr>
            <a:picLocks noChangeAspect="1"/>
          </p:cNvPicPr>
          <p:nvPr/>
        </p:nvPicPr>
        <p:blipFill>
          <a:blip r:embed="rId5"/>
          <a:stretch>
            <a:fillRect/>
          </a:stretch>
        </p:blipFill>
        <p:spPr>
          <a:xfrm>
            <a:off x="31749" y="4018638"/>
            <a:ext cx="472357" cy="481354"/>
          </a:xfrm>
          <a:prstGeom prst="rect">
            <a:avLst/>
          </a:prstGeom>
        </p:spPr>
      </p:pic>
      <p:sp>
        <p:nvSpPr>
          <p:cNvPr id="48" name="CuadroTexto 47">
            <a:extLst>
              <a:ext uri="{FF2B5EF4-FFF2-40B4-BE49-F238E27FC236}">
                <a16:creationId xmlns:a16="http://schemas.microsoft.com/office/drawing/2014/main" id="{C3D75460-B7B8-DF8B-EA22-0517B7528A0E}"/>
              </a:ext>
            </a:extLst>
          </p:cNvPr>
          <p:cNvSpPr txBox="1"/>
          <p:nvPr/>
        </p:nvSpPr>
        <p:spPr>
          <a:xfrm>
            <a:off x="455659" y="3923441"/>
            <a:ext cx="1873968" cy="230832"/>
          </a:xfrm>
          <a:prstGeom prst="rect">
            <a:avLst/>
          </a:prstGeom>
          <a:noFill/>
        </p:spPr>
        <p:txBody>
          <a:bodyPr wrap="square" rtlCol="0">
            <a:spAutoFit/>
          </a:bodyPr>
          <a:lstStyle/>
          <a:p>
            <a:r>
              <a:rPr lang="es-ES" sz="900" b="1" dirty="0"/>
              <a:t> 82 (69,5%)   33</a:t>
            </a:r>
            <a:r>
              <a:rPr lang="es-CO" sz="900" b="1" dirty="0"/>
              <a:t> (28,0 %)   3</a:t>
            </a:r>
            <a:r>
              <a:rPr lang="es-ES" sz="900" b="1" dirty="0"/>
              <a:t> (2,5%)</a:t>
            </a:r>
            <a:endParaRPr lang="es-CO" sz="800" b="1" dirty="0"/>
          </a:p>
        </p:txBody>
      </p:sp>
      <p:sp>
        <p:nvSpPr>
          <p:cNvPr id="16" name="CuadroTexto 15"/>
          <p:cNvSpPr txBox="1"/>
          <p:nvPr/>
        </p:nvSpPr>
        <p:spPr>
          <a:xfrm>
            <a:off x="524664" y="4120207"/>
            <a:ext cx="555506" cy="307777"/>
          </a:xfrm>
          <a:prstGeom prst="rect">
            <a:avLst/>
          </a:prstGeom>
          <a:solidFill>
            <a:schemeClr val="bg1"/>
          </a:solidFill>
        </p:spPr>
        <p:txBody>
          <a:bodyPr wrap="square" rtlCol="0">
            <a:spAutoFit/>
          </a:bodyPr>
          <a:lstStyle/>
          <a:p>
            <a:pPr algn="ctr"/>
            <a:r>
              <a:rPr lang="es-ES" sz="700" dirty="0">
                <a:solidFill>
                  <a:srgbClr val="00B050"/>
                </a:solidFill>
              </a:rPr>
              <a:t>Sin signos de alarma</a:t>
            </a:r>
            <a:endParaRPr lang="es-CO" sz="700" dirty="0">
              <a:solidFill>
                <a:srgbClr val="00B050"/>
              </a:solidFill>
            </a:endParaRPr>
          </a:p>
        </p:txBody>
      </p:sp>
      <p:sp>
        <p:nvSpPr>
          <p:cNvPr id="51" name="CuadroTexto 50"/>
          <p:cNvSpPr txBox="1"/>
          <p:nvPr/>
        </p:nvSpPr>
        <p:spPr>
          <a:xfrm>
            <a:off x="1748800" y="4120207"/>
            <a:ext cx="482595" cy="307777"/>
          </a:xfrm>
          <a:prstGeom prst="rect">
            <a:avLst/>
          </a:prstGeom>
          <a:solidFill>
            <a:schemeClr val="bg1"/>
          </a:solidFill>
        </p:spPr>
        <p:txBody>
          <a:bodyPr wrap="square" rtlCol="0">
            <a:spAutoFit/>
          </a:bodyPr>
          <a:lstStyle/>
          <a:p>
            <a:pPr algn="ctr"/>
            <a:r>
              <a:rPr lang="es-ES" sz="700" dirty="0">
                <a:solidFill>
                  <a:srgbClr val="FF0000"/>
                </a:solidFill>
              </a:rPr>
              <a:t>Dengue Grave</a:t>
            </a:r>
            <a:endParaRPr lang="es-CO" sz="700" dirty="0">
              <a:solidFill>
                <a:srgbClr val="FF0000"/>
              </a:solidFill>
            </a:endParaRPr>
          </a:p>
        </p:txBody>
      </p:sp>
      <p:sp>
        <p:nvSpPr>
          <p:cNvPr id="52" name="CuadroTexto 51"/>
          <p:cNvSpPr txBox="1"/>
          <p:nvPr/>
        </p:nvSpPr>
        <p:spPr>
          <a:xfrm>
            <a:off x="1105344" y="4120207"/>
            <a:ext cx="622898" cy="307777"/>
          </a:xfrm>
          <a:prstGeom prst="rect">
            <a:avLst/>
          </a:prstGeom>
          <a:solidFill>
            <a:schemeClr val="bg1"/>
          </a:solidFill>
        </p:spPr>
        <p:txBody>
          <a:bodyPr wrap="square" rtlCol="0">
            <a:spAutoFit/>
          </a:bodyPr>
          <a:lstStyle/>
          <a:p>
            <a:pPr algn="ctr"/>
            <a:r>
              <a:rPr lang="es-ES" sz="700" dirty="0">
                <a:solidFill>
                  <a:schemeClr val="accent6"/>
                </a:solidFill>
              </a:rPr>
              <a:t>Con signos de alarma</a:t>
            </a:r>
            <a:endParaRPr lang="es-CO" sz="700" dirty="0">
              <a:solidFill>
                <a:schemeClr val="accent6"/>
              </a:solidFill>
            </a:endParaRPr>
          </a:p>
        </p:txBody>
      </p:sp>
      <p:graphicFrame>
        <p:nvGraphicFramePr>
          <p:cNvPr id="17" name="Tabla 16"/>
          <p:cNvGraphicFramePr>
            <a:graphicFrameLocks noGrp="1"/>
          </p:cNvGraphicFramePr>
          <p:nvPr/>
        </p:nvGraphicFramePr>
        <p:xfrm>
          <a:off x="56047" y="6444208"/>
          <a:ext cx="3027362" cy="762000"/>
        </p:xfrm>
        <a:graphic>
          <a:graphicData uri="http://schemas.openxmlformats.org/drawingml/2006/table">
            <a:tbl>
              <a:tblPr/>
              <a:tblGrid>
                <a:gridCol w="758825">
                  <a:extLst>
                    <a:ext uri="{9D8B030D-6E8A-4147-A177-3AD203B41FA5}">
                      <a16:colId xmlns:a16="http://schemas.microsoft.com/office/drawing/2014/main" val="20000"/>
                    </a:ext>
                  </a:extLst>
                </a:gridCol>
                <a:gridCol w="493713">
                  <a:extLst>
                    <a:ext uri="{9D8B030D-6E8A-4147-A177-3AD203B41FA5}">
                      <a16:colId xmlns:a16="http://schemas.microsoft.com/office/drawing/2014/main" val="20001"/>
                    </a:ext>
                  </a:extLst>
                </a:gridCol>
                <a:gridCol w="846137">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71487">
                  <a:extLst>
                    <a:ext uri="{9D8B030D-6E8A-4147-A177-3AD203B41FA5}">
                      <a16:colId xmlns:a16="http://schemas.microsoft.com/office/drawing/2014/main" val="20004"/>
                    </a:ext>
                  </a:extLst>
                </a:gridCol>
              </a:tblGrid>
              <a:tr h="190500">
                <a:tc>
                  <a:txBody>
                    <a:bodyPr/>
                    <a:lstStyle/>
                    <a:p>
                      <a:pPr algn="l" fontAlgn="b"/>
                      <a:r>
                        <a:rPr lang="es-CO" sz="1100" b="1" i="0" u="none" strike="noStrike" dirty="0">
                          <a:solidFill>
                            <a:srgbClr val="000000"/>
                          </a:solidFill>
                          <a:effectLst/>
                          <a:latin typeface="Calibri" panose="020F0502020204030204" pitchFamily="34" charset="0"/>
                        </a:rPr>
                        <a:t>Procedencia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1" i="0" u="none" strike="noStrike">
                          <a:solidFill>
                            <a:srgbClr val="000000"/>
                          </a:solidFill>
                          <a:effectLst/>
                          <a:latin typeface="Calibri" panose="020F0502020204030204" pitchFamily="34" charset="0"/>
                        </a:rPr>
                        <a:t>Dengue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1" i="0" u="none" strike="noStrike">
                          <a:solidFill>
                            <a:srgbClr val="000000"/>
                          </a:solidFill>
                          <a:effectLst/>
                          <a:latin typeface="Calibri" panose="020F0502020204030204" pitchFamily="34" charset="0"/>
                        </a:rPr>
                        <a:t>Dengue grave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10000"/>
                  </a:ext>
                </a:extLst>
              </a:tr>
              <a:tr h="190500">
                <a:tc>
                  <a:txBody>
                    <a:bodyPr/>
                    <a:lstStyle/>
                    <a:p>
                      <a:pPr algn="l" fontAlgn="b"/>
                      <a:r>
                        <a:rPr lang="es-CO" sz="1100" b="1" i="0" u="none" strike="noStrike">
                          <a:solidFill>
                            <a:srgbClr val="000000"/>
                          </a:solidFill>
                          <a:effectLst/>
                          <a:latin typeface="Calibri" panose="020F0502020204030204" pitchFamily="34" charset="0"/>
                        </a:rPr>
                        <a:t>Colombia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0" i="0" u="none" strike="noStrike" dirty="0">
                          <a:solidFill>
                            <a:srgbClr val="000000"/>
                          </a:solidFill>
                          <a:effectLst/>
                          <a:latin typeface="Calibri" panose="020F0502020204030204" pitchFamily="34" charset="0"/>
                        </a:rPr>
                        <a:t>39282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521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39803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panose="020F0502020204030204" pitchFamily="34" charset="0"/>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s-CO" sz="1100" b="1" i="0" u="none" strike="noStrike">
                          <a:solidFill>
                            <a:srgbClr val="000000"/>
                          </a:solidFill>
                          <a:effectLst/>
                          <a:latin typeface="Calibri" panose="020F0502020204030204" pitchFamily="34" charset="0"/>
                        </a:rPr>
                        <a:t>Antioquia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CO" sz="1100" b="0" i="0" u="none" strike="noStrike" dirty="0">
                          <a:solidFill>
                            <a:srgbClr val="000000"/>
                          </a:solidFill>
                          <a:effectLst/>
                          <a:latin typeface="Calibri" panose="020F0502020204030204" pitchFamily="34" charset="0"/>
                        </a:rPr>
                        <a:t>1212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1236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l" fontAlgn="b"/>
                      <a:r>
                        <a:rPr lang="es-CO" sz="1100" b="1" i="0" u="none" strike="noStrike">
                          <a:solidFill>
                            <a:srgbClr val="000000"/>
                          </a:solidFill>
                          <a:effectLst/>
                          <a:latin typeface="Calibri" panose="020F0502020204030204" pitchFamily="34" charset="0"/>
                        </a:rPr>
                        <a:t>Medellín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es-ES" sz="1100" b="0" i="0" u="none" strike="noStrike" dirty="0">
                          <a:solidFill>
                            <a:srgbClr val="000000"/>
                          </a:solidFill>
                          <a:effectLst/>
                          <a:latin typeface="Calibri" panose="020F0502020204030204" pitchFamily="34" charset="0"/>
                        </a:rPr>
                        <a:t>115</a:t>
                      </a:r>
                      <a:endParaRPr lang="es-CO"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100" b="0" i="0" u="none" strike="noStrike" dirty="0">
                          <a:solidFill>
                            <a:srgbClr val="000000"/>
                          </a:solidFill>
                          <a:effectLst/>
                          <a:latin typeface="Calibri" panose="020F0502020204030204" pitchFamily="34" charset="0"/>
                        </a:rPr>
                        <a:t>3</a:t>
                      </a:r>
                      <a:endParaRPr lang="es-CO"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panose="020F050202020403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4" name="88 CuadroTexto"/>
          <p:cNvSpPr txBox="1"/>
          <p:nvPr/>
        </p:nvSpPr>
        <p:spPr>
          <a:xfrm>
            <a:off x="-99726" y="8039417"/>
            <a:ext cx="1620605" cy="461665"/>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a:p>
            <a:pPr algn="ctr"/>
            <a:r>
              <a:rPr lang="es-ES" sz="1200" b="1" u="sng" dirty="0">
                <a:latin typeface="Arial Narrow" panose="020B0606020202030204" pitchFamily="34" charset="0"/>
              </a:rPr>
              <a:t>Medellín</a:t>
            </a:r>
          </a:p>
        </p:txBody>
      </p:sp>
      <p:pic>
        <p:nvPicPr>
          <p:cNvPr id="56" name="Picture 5"/>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243852" y="7365094"/>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ángulo 18"/>
          <p:cNvSpPr/>
          <p:nvPr/>
        </p:nvSpPr>
        <p:spPr>
          <a:xfrm>
            <a:off x="0" y="6084168"/>
            <a:ext cx="3060389" cy="338554"/>
          </a:xfrm>
          <a:prstGeom prst="rect">
            <a:avLst/>
          </a:prstGeom>
        </p:spPr>
        <p:txBody>
          <a:bodyPr wrap="square">
            <a:spAutoFit/>
          </a:bodyPr>
          <a:lstStyle/>
          <a:p>
            <a:pPr algn="just"/>
            <a:r>
              <a:rPr lang="es-ES" sz="800" b="1" dirty="0"/>
              <a:t>Tabla 1: </a:t>
            </a:r>
            <a:r>
              <a:rPr lang="es-CO" sz="800" b="1" i="1" dirty="0">
                <a:solidFill>
                  <a:prstClr val="black"/>
                </a:solidFill>
              </a:rPr>
              <a:t>Número de casos de Dengue a nivel nacional, departamental y distrital a periodo epidemiológico 5 de 2023</a:t>
            </a:r>
            <a:endParaRPr lang="es-ES" sz="800" b="1" i="1" dirty="0">
              <a:solidFill>
                <a:prstClr val="black"/>
              </a:solidFill>
            </a:endParaRPr>
          </a:p>
        </p:txBody>
      </p:sp>
      <p:sp>
        <p:nvSpPr>
          <p:cNvPr id="44" name="5 Rectángulo"/>
          <p:cNvSpPr/>
          <p:nvPr/>
        </p:nvSpPr>
        <p:spPr>
          <a:xfrm>
            <a:off x="2634168" y="2339752"/>
            <a:ext cx="4566732" cy="215444"/>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p:txBody>
      </p:sp>
      <p:sp>
        <p:nvSpPr>
          <p:cNvPr id="47" name="Rectángulo 46"/>
          <p:cNvSpPr/>
          <p:nvPr/>
        </p:nvSpPr>
        <p:spPr>
          <a:xfrm>
            <a:off x="2757734" y="319435"/>
            <a:ext cx="4145204" cy="230832"/>
          </a:xfrm>
          <a:prstGeom prst="rect">
            <a:avLst/>
          </a:prstGeom>
        </p:spPr>
        <p:txBody>
          <a:bodyPr wrap="square">
            <a:spAutoFit/>
          </a:bodyPr>
          <a:lstStyle/>
          <a:p>
            <a:pPr algn="just"/>
            <a:r>
              <a:rPr lang="es-ES" sz="900" b="1" i="1" dirty="0">
                <a:solidFill>
                  <a:prstClr val="black"/>
                </a:solidFill>
              </a:rPr>
              <a:t>Figura 1. Canal endémico de Dengue. Medellín, a Periodo 5 acumulado de 2023. </a:t>
            </a:r>
          </a:p>
        </p:txBody>
      </p:sp>
      <p:graphicFrame>
        <p:nvGraphicFramePr>
          <p:cNvPr id="49" name="Gráfico 48"/>
          <p:cNvGraphicFramePr>
            <a:graphicFrameLocks/>
          </p:cNvGraphicFramePr>
          <p:nvPr/>
        </p:nvGraphicFramePr>
        <p:xfrm>
          <a:off x="2302545" y="2915297"/>
          <a:ext cx="4834773" cy="2160180"/>
        </p:xfrm>
        <a:graphic>
          <a:graphicData uri="http://schemas.openxmlformats.org/drawingml/2006/chart">
            <c:chart xmlns:c="http://schemas.openxmlformats.org/drawingml/2006/chart" xmlns:r="http://schemas.openxmlformats.org/officeDocument/2006/relationships" r:id="rId7"/>
          </a:graphicData>
        </a:graphic>
      </p:graphicFrame>
      <p:pic>
        <p:nvPicPr>
          <p:cNvPr id="2" name="Imagen 1"/>
          <p:cNvPicPr>
            <a:picLocks noChangeAspect="1"/>
          </p:cNvPicPr>
          <p:nvPr/>
        </p:nvPicPr>
        <p:blipFill>
          <a:blip r:embed="rId8"/>
          <a:stretch>
            <a:fillRect/>
          </a:stretch>
        </p:blipFill>
        <p:spPr>
          <a:xfrm>
            <a:off x="2483099" y="513426"/>
            <a:ext cx="4654218" cy="1677615"/>
          </a:xfrm>
          <a:prstGeom prst="rect">
            <a:avLst/>
          </a:prstGeom>
        </p:spPr>
      </p:pic>
      <p:pic>
        <p:nvPicPr>
          <p:cNvPr id="18" name="Imagen 17"/>
          <p:cNvPicPr>
            <a:picLocks noChangeAspect="1"/>
          </p:cNvPicPr>
          <p:nvPr/>
        </p:nvPicPr>
        <p:blipFill>
          <a:blip r:embed="rId9"/>
          <a:stretch>
            <a:fillRect/>
          </a:stretch>
        </p:blipFill>
        <p:spPr>
          <a:xfrm>
            <a:off x="1282983" y="7287215"/>
            <a:ext cx="1856767" cy="1213867"/>
          </a:xfrm>
          <a:prstGeom prst="rect">
            <a:avLst/>
          </a:prstGeom>
        </p:spPr>
      </p:pic>
      <p:sp>
        <p:nvSpPr>
          <p:cNvPr id="4" name="62 CuadroTexto">
            <a:extLst>
              <a:ext uri="{FF2B5EF4-FFF2-40B4-BE49-F238E27FC236}">
                <a16:creationId xmlns:a16="http://schemas.microsoft.com/office/drawing/2014/main" id="{72FF5432-5087-F9A2-66EE-562A85E910E9}"/>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35</a:t>
            </a:r>
          </a:p>
        </p:txBody>
      </p:sp>
    </p:spTree>
    <p:extLst>
      <p:ext uri="{BB962C8B-B14F-4D97-AF65-F5344CB8AC3E}">
        <p14:creationId xmlns:p14="http://schemas.microsoft.com/office/powerpoint/2010/main" val="3285425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14 Grupo"/>
          <p:cNvGrpSpPr/>
          <p:nvPr/>
        </p:nvGrpSpPr>
        <p:grpSpPr>
          <a:xfrm>
            <a:off x="72058"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4742147"/>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grpSp>
        <p:nvGrpSpPr>
          <p:cNvPr id="12" name="11 Grupo"/>
          <p:cNvGrpSpPr/>
          <p:nvPr/>
        </p:nvGrpSpPr>
        <p:grpSpPr>
          <a:xfrm>
            <a:off x="288082" y="6006580"/>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60879" y="7363321"/>
              <a:ext cx="888735"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68 casos</a:t>
              </a:r>
            </a:p>
            <a:p>
              <a:pPr algn="ctr"/>
              <a:r>
                <a:rPr lang="es-ES" sz="1200" b="1" dirty="0">
                  <a:solidFill>
                    <a:schemeClr val="tx1"/>
                  </a:solidFill>
                  <a:latin typeface="Arial Narrow" panose="020B0606020202030204" pitchFamily="34" charset="0"/>
                </a:rPr>
                <a:t>57,6%</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83073"/>
          <a:stretch/>
        </p:blipFill>
        <p:spPr bwMode="auto">
          <a:xfrm>
            <a:off x="505172" y="5220072"/>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990" t="-1382" r="53581" b="1382"/>
          <a:stretch/>
        </p:blipFill>
        <p:spPr bwMode="auto">
          <a:xfrm>
            <a:off x="1576442" y="5234432"/>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390964" y="6006580"/>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50 casos</a:t>
              </a:r>
            </a:p>
            <a:p>
              <a:pPr algn="ctr"/>
              <a:r>
                <a:rPr lang="es-ES" sz="1200" b="1" dirty="0">
                  <a:solidFill>
                    <a:schemeClr val="tx1"/>
                  </a:solidFill>
                  <a:latin typeface="Arial Narrow" panose="020B0606020202030204" pitchFamily="34" charset="0"/>
                </a:rPr>
                <a:t>42,4%</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5" name="74 Grupo"/>
          <p:cNvGrpSpPr/>
          <p:nvPr/>
        </p:nvGrpSpPr>
        <p:grpSpPr>
          <a:xfrm>
            <a:off x="5059534" y="5997495"/>
            <a:ext cx="1857467" cy="684610"/>
            <a:chOff x="48617" y="6901656"/>
            <a:chExt cx="1857467" cy="684610"/>
          </a:xfrm>
        </p:grpSpPr>
        <p:sp>
          <p:nvSpPr>
            <p:cNvPr id="76" name="75 CuadroTexto"/>
            <p:cNvSpPr txBox="1"/>
            <p:nvPr/>
          </p:nvSpPr>
          <p:spPr>
            <a:xfrm>
              <a:off x="48617" y="6901656"/>
              <a:ext cx="1857467" cy="276999"/>
            </a:xfrm>
            <a:prstGeom prst="rect">
              <a:avLst/>
            </a:prstGeom>
            <a:noFill/>
          </p:spPr>
          <p:txBody>
            <a:bodyPr wrap="square" rtlCol="0">
              <a:spAutoFit/>
            </a:bodyPr>
            <a:lstStyle/>
            <a:p>
              <a:pPr algn="ctr"/>
              <a:r>
                <a:rPr lang="es-ES" sz="1200" b="1" u="sng" dirty="0">
                  <a:latin typeface="Arial Narrow" panose="020B0606020202030204" pitchFamily="34" charset="0"/>
                </a:rPr>
                <a:t>Confirmado por laboratorio</a:t>
              </a:r>
            </a:p>
          </p:txBody>
        </p:sp>
        <p:sp>
          <p:nvSpPr>
            <p:cNvPr id="77" name="76 Rectángulo redondeado"/>
            <p:cNvSpPr/>
            <p:nvPr/>
          </p:nvSpPr>
          <p:spPr>
            <a:xfrm>
              <a:off x="617911" y="7226226"/>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65 casos</a:t>
              </a:r>
            </a:p>
            <a:p>
              <a:pPr algn="ctr"/>
              <a:r>
                <a:rPr lang="es-ES" sz="1100" b="1" dirty="0">
                  <a:solidFill>
                    <a:schemeClr val="tx1"/>
                  </a:solidFill>
                  <a:latin typeface="Arial Narrow" panose="020B0606020202030204" pitchFamily="34" charset="0"/>
                </a:rPr>
                <a:t>55,1%</a:t>
              </a:r>
              <a:endParaRPr lang="es-ES" sz="1600" b="1" dirty="0">
                <a:solidFill>
                  <a:schemeClr val="tx1"/>
                </a:solidFill>
                <a:latin typeface="Arial Narrow" panose="020B0606020202030204" pitchFamily="34" charset="0"/>
              </a:endParaRPr>
            </a:p>
          </p:txBody>
        </p:sp>
      </p:grpSp>
      <p:sp>
        <p:nvSpPr>
          <p:cNvPr id="2" name="1 Rectángulo"/>
          <p:cNvSpPr/>
          <p:nvPr/>
        </p:nvSpPr>
        <p:spPr>
          <a:xfrm>
            <a:off x="72058" y="4263840"/>
            <a:ext cx="6283561" cy="415498"/>
          </a:xfrm>
          <a:prstGeom prst="rect">
            <a:avLst/>
          </a:prstGeom>
        </p:spPr>
        <p:txBody>
          <a:bodyPr wrap="square">
            <a:spAutoFit/>
          </a:bodyPr>
          <a:lstStyle/>
          <a:p>
            <a:r>
              <a:rPr lang="es-ES" sz="1050" dirty="0">
                <a:latin typeface="Arial Narrow" panose="020B0606020202030204" pitchFamily="34" charset="0"/>
              </a:rPr>
              <a:t>Tabla . </a:t>
            </a:r>
            <a:r>
              <a:rPr lang="es-CO" sz="1050" b="1" i="1" dirty="0">
                <a:solidFill>
                  <a:prstClr val="black"/>
                </a:solidFill>
              </a:rPr>
              <a:t>Georreferenciación de casos de Dengue por comuna. Medellín hasta periodo epidemiológico 5 de 2023</a:t>
            </a:r>
          </a:p>
          <a:p>
            <a:endParaRPr lang="es-ES" sz="1050" dirty="0">
              <a:latin typeface="Arial Narrow" panose="020B0606020202030204" pitchFamily="34" charset="0"/>
            </a:endParaRPr>
          </a:p>
        </p:txBody>
      </p:sp>
      <p:pic>
        <p:nvPicPr>
          <p:cNvPr id="12293"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2896369" y="5320609"/>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84 Grupo"/>
          <p:cNvGrpSpPr/>
          <p:nvPr/>
        </p:nvGrpSpPr>
        <p:grpSpPr>
          <a:xfrm>
            <a:off x="2724645" y="5998703"/>
            <a:ext cx="1229607" cy="747277"/>
            <a:chOff x="-14122" y="7072716"/>
            <a:chExt cx="1229607" cy="747277"/>
          </a:xfrm>
        </p:grpSpPr>
        <p:sp>
          <p:nvSpPr>
            <p:cNvPr id="86"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7"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71 casos</a:t>
              </a:r>
            </a:p>
            <a:p>
              <a:pPr algn="ctr"/>
              <a:r>
                <a:rPr lang="es-ES" sz="1200" b="1" dirty="0">
                  <a:solidFill>
                    <a:schemeClr val="tx1"/>
                  </a:solidFill>
                  <a:latin typeface="Arial Narrow" panose="020B0606020202030204" pitchFamily="34" charset="0"/>
                </a:rPr>
                <a:t>39,2%</a:t>
              </a:r>
            </a:p>
          </p:txBody>
        </p:sp>
      </p:grpSp>
      <p:pic>
        <p:nvPicPr>
          <p:cNvPr id="12294" name="Picture 6"/>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3958779" y="5377307"/>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88 Grupo"/>
          <p:cNvGrpSpPr/>
          <p:nvPr/>
        </p:nvGrpSpPr>
        <p:grpSpPr>
          <a:xfrm>
            <a:off x="3834390" y="5998702"/>
            <a:ext cx="1229607" cy="658523"/>
            <a:chOff x="3794" y="7064838"/>
            <a:chExt cx="1229607" cy="658523"/>
          </a:xfrm>
        </p:grpSpPr>
        <p:sp>
          <p:nvSpPr>
            <p:cNvPr id="90" name="89 CuadroTexto"/>
            <p:cNvSpPr txBox="1"/>
            <p:nvPr/>
          </p:nvSpPr>
          <p:spPr>
            <a:xfrm>
              <a:off x="3794" y="7064838"/>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1"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 casos</a:t>
              </a:r>
            </a:p>
          </p:txBody>
        </p:sp>
      </p:grpSp>
      <p:sp>
        <p:nvSpPr>
          <p:cNvPr id="10" name="AutoShape 2" descr="C:\Users\98493498\Desktop\Laboratorio-Cli%CC%81nico.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AutoShape 4" descr="C:\Users\98493498\Desktop\Laboratorio-Cli%CC%81nico.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4433" y="10917"/>
            <a:ext cx="1134224" cy="85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68 CuadroTexto"/>
          <p:cNvSpPr txBox="1"/>
          <p:nvPr/>
        </p:nvSpPr>
        <p:spPr>
          <a:xfrm>
            <a:off x="3050757" y="272909"/>
            <a:ext cx="2218353" cy="276999"/>
          </a:xfrm>
          <a:prstGeom prst="rect">
            <a:avLst/>
          </a:prstGeom>
          <a:noFill/>
        </p:spPr>
        <p:txBody>
          <a:bodyPr wrap="square" rtlCol="0">
            <a:spAutoFit/>
          </a:bodyPr>
          <a:lstStyle/>
          <a:p>
            <a:r>
              <a:rPr lang="es-ES" sz="1200" b="1" dirty="0">
                <a:latin typeface="Arial Narrow" panose="020B0606020202030204" pitchFamily="34" charset="0"/>
              </a:rPr>
              <a:t>Periodo epidemiológico 5 de 2023</a:t>
            </a:r>
          </a:p>
        </p:txBody>
      </p:sp>
      <p:sp>
        <p:nvSpPr>
          <p:cNvPr id="70" name="36 Título"/>
          <p:cNvSpPr txBox="1">
            <a:spLocks/>
          </p:cNvSpPr>
          <p:nvPr/>
        </p:nvSpPr>
        <p:spPr>
          <a:xfrm>
            <a:off x="3168402" y="35496"/>
            <a:ext cx="207517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DENGUE</a:t>
            </a:r>
          </a:p>
        </p:txBody>
      </p:sp>
      <p:pic>
        <p:nvPicPr>
          <p:cNvPr id="3" name="Imagen 2"/>
          <p:cNvPicPr>
            <a:picLocks noChangeAspect="1"/>
          </p:cNvPicPr>
          <p:nvPr/>
        </p:nvPicPr>
        <p:blipFill>
          <a:blip r:embed="rId8"/>
          <a:stretch>
            <a:fillRect/>
          </a:stretch>
        </p:blipFill>
        <p:spPr>
          <a:xfrm>
            <a:off x="5538334" y="5320609"/>
            <a:ext cx="1058848" cy="727161"/>
          </a:xfrm>
          <a:prstGeom prst="rect">
            <a:avLst/>
          </a:prstGeom>
        </p:spPr>
      </p:pic>
      <p:sp>
        <p:nvSpPr>
          <p:cNvPr id="72" name="42 Rectángulo redondeado"/>
          <p:cNvSpPr/>
          <p:nvPr/>
        </p:nvSpPr>
        <p:spPr>
          <a:xfrm>
            <a:off x="348946" y="8197926"/>
            <a:ext cx="768322"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3,4%</a:t>
            </a:r>
          </a:p>
          <a:p>
            <a:pPr algn="ctr"/>
            <a:r>
              <a:rPr lang="es-ES" sz="1200" b="1" dirty="0">
                <a:solidFill>
                  <a:schemeClr val="tx1"/>
                </a:solidFill>
                <a:latin typeface="Arial Narrow" panose="020B0606020202030204" pitchFamily="34" charset="0"/>
              </a:rPr>
              <a:t>4 casos</a:t>
            </a:r>
          </a:p>
        </p:txBody>
      </p:sp>
      <p:sp>
        <p:nvSpPr>
          <p:cNvPr id="73" name="43 Rectángulo redondeado"/>
          <p:cNvSpPr/>
          <p:nvPr/>
        </p:nvSpPr>
        <p:spPr>
          <a:xfrm>
            <a:off x="1368202" y="8197926"/>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 casos</a:t>
            </a:r>
          </a:p>
        </p:txBody>
      </p:sp>
      <p:pic>
        <p:nvPicPr>
          <p:cNvPr id="74"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910" t="12083" r="27482"/>
          <a:stretch/>
        </p:blipFill>
        <p:spPr bwMode="auto">
          <a:xfrm>
            <a:off x="419123" y="7307600"/>
            <a:ext cx="555369" cy="69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7770"/>
          <a:stretch/>
        </p:blipFill>
        <p:spPr bwMode="auto">
          <a:xfrm>
            <a:off x="1472173" y="7313097"/>
            <a:ext cx="581113" cy="741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71 Abrir llave"/>
          <p:cNvSpPr/>
          <p:nvPr/>
        </p:nvSpPr>
        <p:spPr>
          <a:xfrm rot="16200000">
            <a:off x="1543092" y="5681188"/>
            <a:ext cx="286123" cy="3028168"/>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76 Rectángulo"/>
          <p:cNvSpPr/>
          <p:nvPr/>
        </p:nvSpPr>
        <p:spPr>
          <a:xfrm>
            <a:off x="72058" y="7870496"/>
            <a:ext cx="1205779"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82" name="9 Rectángulo"/>
          <p:cNvSpPr/>
          <p:nvPr/>
        </p:nvSpPr>
        <p:spPr>
          <a:xfrm>
            <a:off x="1368202" y="7956376"/>
            <a:ext cx="739305" cy="276999"/>
          </a:xfrm>
          <a:prstGeom prst="rect">
            <a:avLst/>
          </a:prstGeom>
        </p:spPr>
        <p:txBody>
          <a:bodyPr wrap="none">
            <a:spAutoFit/>
          </a:bodyPr>
          <a:lstStyle/>
          <a:p>
            <a:pPr algn="ctr"/>
            <a:r>
              <a:rPr lang="es-ES" sz="1200" b="1" dirty="0">
                <a:latin typeface="Arial Narrow" panose="020B0606020202030204" pitchFamily="34" charset="0"/>
              </a:rPr>
              <a:t> </a:t>
            </a:r>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nvGrpSpPr>
          <p:cNvPr id="83" name="7 Grupo"/>
          <p:cNvGrpSpPr/>
          <p:nvPr/>
        </p:nvGrpSpPr>
        <p:grpSpPr>
          <a:xfrm>
            <a:off x="2363374" y="7940124"/>
            <a:ext cx="740068" cy="621374"/>
            <a:chOff x="5403751" y="1274444"/>
            <a:chExt cx="740068" cy="621374"/>
          </a:xfrm>
        </p:grpSpPr>
        <p:sp>
          <p:nvSpPr>
            <p:cNvPr id="84" name="43 Rectángulo redondeado"/>
            <p:cNvSpPr/>
            <p:nvPr/>
          </p:nvSpPr>
          <p:spPr>
            <a:xfrm>
              <a:off x="5403751" y="1535778"/>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3,4%</a:t>
              </a:r>
            </a:p>
            <a:p>
              <a:pPr algn="ctr"/>
              <a:r>
                <a:rPr lang="es-ES" sz="1200" b="1" dirty="0">
                  <a:solidFill>
                    <a:schemeClr val="tx1"/>
                  </a:solidFill>
                  <a:latin typeface="Arial Narrow" panose="020B0606020202030204" pitchFamily="34" charset="0"/>
                </a:rPr>
                <a:t> 4 casos</a:t>
              </a:r>
            </a:p>
          </p:txBody>
        </p:sp>
        <p:sp>
          <p:nvSpPr>
            <p:cNvPr id="88" name="33 Rectángulo"/>
            <p:cNvSpPr/>
            <p:nvPr/>
          </p:nvSpPr>
          <p:spPr>
            <a:xfrm>
              <a:off x="5502960" y="1274444"/>
              <a:ext cx="550151" cy="276999"/>
            </a:xfrm>
            <a:prstGeom prst="rect">
              <a:avLst/>
            </a:prstGeom>
          </p:spPr>
          <p:txBody>
            <a:bodyPr wrap="none">
              <a:spAutoFit/>
            </a:bodyPr>
            <a:lstStyle/>
            <a:p>
              <a:r>
                <a:rPr lang="es-ES" sz="1200" b="1" u="sng" dirty="0">
                  <a:latin typeface="Arial Narrow" panose="020B0606020202030204" pitchFamily="34" charset="0"/>
                </a:rPr>
                <a:t>Raizal</a:t>
              </a:r>
              <a:endParaRPr lang="es-ES" sz="1200" b="1" u="sng" dirty="0">
                <a:solidFill>
                  <a:sysClr val="windowText" lastClr="000000"/>
                </a:solidFill>
                <a:latin typeface="Arial Narrow" panose="020B0606020202030204" pitchFamily="34" charset="0"/>
              </a:endParaRPr>
            </a:p>
          </p:txBody>
        </p:sp>
      </p:grpSp>
      <p:graphicFrame>
        <p:nvGraphicFramePr>
          <p:cNvPr id="95" name="54 Tabla"/>
          <p:cNvGraphicFramePr>
            <a:graphicFrameLocks noGrp="1"/>
          </p:cNvGraphicFramePr>
          <p:nvPr/>
        </p:nvGraphicFramePr>
        <p:xfrm>
          <a:off x="3185343" y="7945576"/>
          <a:ext cx="3411839" cy="370840"/>
        </p:xfrm>
        <a:graphic>
          <a:graphicData uri="http://schemas.openxmlformats.org/drawingml/2006/table">
            <a:tbl>
              <a:tblPr firstRow="1" bandRow="1">
                <a:tableStyleId>{2D5ABB26-0587-4C30-8999-92F81FD0307C}</a:tableStyleId>
              </a:tblPr>
              <a:tblGrid>
                <a:gridCol w="1689040">
                  <a:extLst>
                    <a:ext uri="{9D8B030D-6E8A-4147-A177-3AD203B41FA5}">
                      <a16:colId xmlns:a16="http://schemas.microsoft.com/office/drawing/2014/main" val="20000"/>
                    </a:ext>
                  </a:extLst>
                </a:gridCol>
                <a:gridCol w="1722799">
                  <a:extLst>
                    <a:ext uri="{9D8B030D-6E8A-4147-A177-3AD203B41FA5}">
                      <a16:colId xmlns:a16="http://schemas.microsoft.com/office/drawing/2014/main" val="20001"/>
                    </a:ext>
                  </a:extLst>
                </a:gridCol>
              </a:tblGrid>
              <a:tr h="370840">
                <a:tc>
                  <a:txBody>
                    <a:bodyPr/>
                    <a:lstStyle/>
                    <a:p>
                      <a:pPr algn="ctr"/>
                      <a:r>
                        <a:rPr lang="es-ES" sz="1200" b="1" u="sng" dirty="0">
                          <a:latin typeface="Arial Narrow" panose="020B0606020202030204" pitchFamily="34" charset="0"/>
                        </a:rPr>
                        <a:t>Paciente Psiquiátrico</a:t>
                      </a:r>
                      <a:endParaRPr lang="es-ES" sz="1200" b="1" u="sng" dirty="0">
                        <a:solidFill>
                          <a:sysClr val="windowText" lastClr="000000"/>
                        </a:solidFill>
                        <a:latin typeface="Arial Narrow" panose="020B0606020202030204" pitchFamily="34" charset="0"/>
                      </a:endParaRPr>
                    </a:p>
                  </a:txBody>
                  <a:tcPr/>
                </a:tc>
                <a:tc>
                  <a:txBody>
                    <a:bodyPr/>
                    <a:lstStyle/>
                    <a:p>
                      <a:pPr algn="l"/>
                      <a:r>
                        <a:rPr lang="es-ES" sz="1200" b="1" u="none" baseline="0" dirty="0">
                          <a:latin typeface="Arial Narrow" panose="020B0606020202030204" pitchFamily="34" charset="0"/>
                        </a:rPr>
                        <a:t>      </a:t>
                      </a: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0000"/>
                  </a:ext>
                </a:extLst>
              </a:tr>
            </a:tbl>
          </a:graphicData>
        </a:graphic>
      </p:graphicFrame>
      <p:sp>
        <p:nvSpPr>
          <p:cNvPr id="122" name="55 Rectángulo redondeado"/>
          <p:cNvSpPr/>
          <p:nvPr/>
        </p:nvSpPr>
        <p:spPr>
          <a:xfrm>
            <a:off x="3521341" y="8205397"/>
            <a:ext cx="89388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1,7%</a:t>
            </a:r>
          </a:p>
          <a:p>
            <a:pPr algn="ctr"/>
            <a:r>
              <a:rPr lang="es-ES" sz="1200" b="1" dirty="0">
                <a:solidFill>
                  <a:schemeClr val="tx1"/>
                </a:solidFill>
                <a:latin typeface="Arial Narrow" panose="020B0606020202030204" pitchFamily="34" charset="0"/>
              </a:rPr>
              <a:t>2 casos</a:t>
            </a:r>
          </a:p>
          <a:p>
            <a:pPr algn="ctr"/>
            <a:endParaRPr lang="es-ES" sz="1200" b="1" dirty="0">
              <a:solidFill>
                <a:schemeClr val="tx1"/>
              </a:solidFill>
              <a:latin typeface="Arial Narrow" panose="020B0606020202030204" pitchFamily="34" charset="0"/>
            </a:endParaRPr>
          </a:p>
        </p:txBody>
      </p:sp>
      <p:sp>
        <p:nvSpPr>
          <p:cNvPr id="123" name="56 Rectángulo redondeado"/>
          <p:cNvSpPr/>
          <p:nvPr/>
        </p:nvSpPr>
        <p:spPr>
          <a:xfrm>
            <a:off x="4977777" y="8205397"/>
            <a:ext cx="971485"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0,8%</a:t>
            </a:r>
          </a:p>
          <a:p>
            <a:pPr algn="ctr"/>
            <a:r>
              <a:rPr lang="es-ES" sz="1200" b="1" dirty="0">
                <a:solidFill>
                  <a:schemeClr val="tx1"/>
                </a:solidFill>
                <a:latin typeface="Arial Narrow" panose="020B0606020202030204" pitchFamily="34" charset="0"/>
              </a:rPr>
              <a:t>1 caso</a:t>
            </a:r>
          </a:p>
        </p:txBody>
      </p:sp>
      <p:sp>
        <p:nvSpPr>
          <p:cNvPr id="124" name="83 Abrir llave"/>
          <p:cNvSpPr/>
          <p:nvPr/>
        </p:nvSpPr>
        <p:spPr>
          <a:xfrm rot="16200000">
            <a:off x="5186218" y="5499931"/>
            <a:ext cx="234027" cy="3392306"/>
          </a:xfrm>
          <a:prstGeom prst="leftBrac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125" name="Picture 2"/>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6256540" y="724644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6" name="88 Grupo"/>
          <p:cNvGrpSpPr/>
          <p:nvPr/>
        </p:nvGrpSpPr>
        <p:grpSpPr>
          <a:xfrm>
            <a:off x="5760690" y="7956376"/>
            <a:ext cx="1610597" cy="607115"/>
            <a:chOff x="5622828" y="1311622"/>
            <a:chExt cx="1610597" cy="607115"/>
          </a:xfrm>
        </p:grpSpPr>
        <p:sp>
          <p:nvSpPr>
            <p:cNvPr id="127" name="90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128" name="91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0,8%</a:t>
              </a:r>
            </a:p>
            <a:p>
              <a:pPr algn="ctr"/>
              <a:r>
                <a:rPr lang="es-ES" sz="1200" b="1" dirty="0">
                  <a:solidFill>
                    <a:schemeClr val="tx1"/>
                  </a:solidFill>
                  <a:latin typeface="Arial Narrow" panose="020B0606020202030204" pitchFamily="34" charset="0"/>
                </a:rPr>
                <a:t>1 casos</a:t>
              </a:r>
            </a:p>
          </p:txBody>
        </p:sp>
      </p:grpSp>
      <p:sp>
        <p:nvSpPr>
          <p:cNvPr id="129" name="75 CuadroTexto"/>
          <p:cNvSpPr txBox="1"/>
          <p:nvPr/>
        </p:nvSpPr>
        <p:spPr>
          <a:xfrm>
            <a:off x="861784" y="6804248"/>
            <a:ext cx="1571320" cy="413920"/>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sp>
        <p:nvSpPr>
          <p:cNvPr id="130" name="85 CuadroTexto"/>
          <p:cNvSpPr txBox="1"/>
          <p:nvPr/>
        </p:nvSpPr>
        <p:spPr>
          <a:xfrm>
            <a:off x="3607077" y="6876256"/>
            <a:ext cx="3321580" cy="338554"/>
          </a:xfrm>
          <a:prstGeom prst="rect">
            <a:avLst/>
          </a:prstGeom>
          <a:noFill/>
        </p:spPr>
        <p:txBody>
          <a:bodyPr wrap="square" rtlCol="0">
            <a:spAutoFit/>
          </a:bodyPr>
          <a:lstStyle/>
          <a:p>
            <a:pPr algn="ctr"/>
            <a:r>
              <a:rPr lang="es-ES" sz="1600" b="1" dirty="0">
                <a:latin typeface="Arial Narrow" panose="020B0606020202030204" pitchFamily="34" charset="0"/>
              </a:rPr>
              <a:t>Poblaciones especiales</a:t>
            </a:r>
          </a:p>
        </p:txBody>
      </p:sp>
      <p:pic>
        <p:nvPicPr>
          <p:cNvPr id="131" name="Imagen 130"/>
          <p:cNvPicPr>
            <a:picLocks noChangeAspect="1"/>
          </p:cNvPicPr>
          <p:nvPr/>
        </p:nvPicPr>
        <p:blipFill>
          <a:blip r:embed="rId10"/>
          <a:stretch>
            <a:fillRect/>
          </a:stretch>
        </p:blipFill>
        <p:spPr>
          <a:xfrm>
            <a:off x="3594640" y="7284258"/>
            <a:ext cx="663921" cy="709512"/>
          </a:xfrm>
          <a:prstGeom prst="rect">
            <a:avLst/>
          </a:prstGeom>
        </p:spPr>
      </p:pic>
      <p:pic>
        <p:nvPicPr>
          <p:cNvPr id="132" name="Imagen 131"/>
          <p:cNvPicPr>
            <a:picLocks noChangeAspect="1"/>
          </p:cNvPicPr>
          <p:nvPr/>
        </p:nvPicPr>
        <p:blipFill>
          <a:blip r:embed="rId11"/>
          <a:stretch>
            <a:fillRect/>
          </a:stretch>
        </p:blipFill>
        <p:spPr>
          <a:xfrm>
            <a:off x="2331339" y="7307600"/>
            <a:ext cx="731915" cy="686170"/>
          </a:xfrm>
          <a:prstGeom prst="rect">
            <a:avLst/>
          </a:prstGeom>
        </p:spPr>
      </p:pic>
      <p:pic>
        <p:nvPicPr>
          <p:cNvPr id="133" name="Imagen 132"/>
          <p:cNvPicPr>
            <a:picLocks noChangeAspect="1"/>
          </p:cNvPicPr>
          <p:nvPr/>
        </p:nvPicPr>
        <p:blipFill>
          <a:blip r:embed="rId12"/>
          <a:stretch>
            <a:fillRect/>
          </a:stretch>
        </p:blipFill>
        <p:spPr>
          <a:xfrm>
            <a:off x="4977777" y="7334011"/>
            <a:ext cx="871923" cy="706717"/>
          </a:xfrm>
          <a:prstGeom prst="rect">
            <a:avLst/>
          </a:prstGeom>
        </p:spPr>
      </p:pic>
      <p:pic>
        <p:nvPicPr>
          <p:cNvPr id="4" name="Imagen 3"/>
          <p:cNvPicPr>
            <a:picLocks noChangeAspect="1"/>
          </p:cNvPicPr>
          <p:nvPr/>
        </p:nvPicPr>
        <p:blipFill>
          <a:blip r:embed="rId13"/>
          <a:stretch>
            <a:fillRect/>
          </a:stretch>
        </p:blipFill>
        <p:spPr>
          <a:xfrm>
            <a:off x="2592338" y="931186"/>
            <a:ext cx="4536504" cy="3368447"/>
          </a:xfrm>
          <a:prstGeom prst="rect">
            <a:avLst/>
          </a:prstGeom>
        </p:spPr>
      </p:pic>
      <p:pic>
        <p:nvPicPr>
          <p:cNvPr id="68" name="Imagen 67"/>
          <p:cNvPicPr>
            <a:picLocks noChangeAspect="1"/>
          </p:cNvPicPr>
          <p:nvPr/>
        </p:nvPicPr>
        <p:blipFill>
          <a:blip r:embed="rId14"/>
          <a:stretch>
            <a:fillRect/>
          </a:stretch>
        </p:blipFill>
        <p:spPr>
          <a:xfrm>
            <a:off x="2642212" y="1021474"/>
            <a:ext cx="454182" cy="454182"/>
          </a:xfrm>
          <a:prstGeom prst="rect">
            <a:avLst/>
          </a:prstGeom>
        </p:spPr>
      </p:pic>
      <p:graphicFrame>
        <p:nvGraphicFramePr>
          <p:cNvPr id="7" name="Tabla 6"/>
          <p:cNvGraphicFramePr>
            <a:graphicFrameLocks noGrp="1"/>
          </p:cNvGraphicFramePr>
          <p:nvPr/>
        </p:nvGraphicFramePr>
        <p:xfrm>
          <a:off x="90255" y="395536"/>
          <a:ext cx="2474625" cy="3852002"/>
        </p:xfrm>
        <a:graphic>
          <a:graphicData uri="http://schemas.openxmlformats.org/drawingml/2006/table">
            <a:tbl>
              <a:tblPr/>
              <a:tblGrid>
                <a:gridCol w="1522125">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tblGrid>
              <a:tr h="167115">
                <a:tc>
                  <a:txBody>
                    <a:bodyPr/>
                    <a:lstStyle/>
                    <a:p>
                      <a:pPr algn="l" rtl="0" fontAlgn="b"/>
                      <a:r>
                        <a:rPr lang="es-CO" sz="1000" b="1" i="0" u="none" strike="noStrike">
                          <a:solidFill>
                            <a:srgbClr val="000000"/>
                          </a:solidFill>
                          <a:effectLst/>
                          <a:latin typeface="Calibri" panose="020F0502020204030204" pitchFamily="34" charset="0"/>
                        </a:rPr>
                        <a:t>Comuna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es-CO" sz="1000" b="1" i="0" u="none" strike="noStrike">
                          <a:solidFill>
                            <a:srgbClr val="000000"/>
                          </a:solidFill>
                          <a:effectLst/>
                          <a:latin typeface="Calibri" panose="020F0502020204030204" pitchFamily="34" charset="0"/>
                        </a:rPr>
                        <a:t>Número de casos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0000"/>
                  </a:ext>
                </a:extLst>
              </a:tr>
              <a:tr h="167115">
                <a:tc>
                  <a:txBody>
                    <a:bodyPr/>
                    <a:lstStyle/>
                    <a:p>
                      <a:pPr algn="l" fontAlgn="b"/>
                      <a:r>
                        <a:rPr lang="es-CO" sz="1000" b="0" i="0" u="none" strike="noStrike">
                          <a:solidFill>
                            <a:srgbClr val="000000"/>
                          </a:solidFill>
                          <a:effectLst/>
                          <a:latin typeface="Calibri" panose="020F0502020204030204" pitchFamily="34" charset="0"/>
                        </a:rPr>
                        <a:t>NO UBICADA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7115">
                <a:tc>
                  <a:txBody>
                    <a:bodyPr/>
                    <a:lstStyle/>
                    <a:p>
                      <a:pPr algn="l" fontAlgn="b"/>
                      <a:r>
                        <a:rPr lang="es-CO" sz="1000" b="0" i="0" u="none" strike="noStrike">
                          <a:solidFill>
                            <a:srgbClr val="000000"/>
                          </a:solidFill>
                          <a:effectLst/>
                          <a:latin typeface="Calibri" panose="020F0502020204030204" pitchFamily="34" charset="0"/>
                        </a:rPr>
                        <a:t>EL POBLADO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7115">
                <a:tc>
                  <a:txBody>
                    <a:bodyPr/>
                    <a:lstStyle/>
                    <a:p>
                      <a:pPr algn="l" fontAlgn="b"/>
                      <a:r>
                        <a:rPr lang="es-CO" sz="1000" b="0" i="0" u="none" strike="noStrike">
                          <a:solidFill>
                            <a:srgbClr val="000000"/>
                          </a:solidFill>
                          <a:effectLst/>
                          <a:latin typeface="Calibri" panose="020F0502020204030204" pitchFamily="34" charset="0"/>
                        </a:rPr>
                        <a:t>ROBLEDO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7115">
                <a:tc>
                  <a:txBody>
                    <a:bodyPr/>
                    <a:lstStyle/>
                    <a:p>
                      <a:pPr algn="l" fontAlgn="b"/>
                      <a:r>
                        <a:rPr lang="es-CO" sz="1000" b="0" i="0" u="none" strike="noStrike">
                          <a:solidFill>
                            <a:srgbClr val="000000"/>
                          </a:solidFill>
                          <a:effectLst/>
                          <a:latin typeface="Calibri" panose="020F0502020204030204" pitchFamily="34" charset="0"/>
                        </a:rPr>
                        <a:t>VILLA HERMOSA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7115">
                <a:tc>
                  <a:txBody>
                    <a:bodyPr/>
                    <a:lstStyle/>
                    <a:p>
                      <a:pPr algn="l" fontAlgn="b"/>
                      <a:r>
                        <a:rPr lang="es-CO" sz="1000" b="0" i="0" u="none" strike="noStrike">
                          <a:solidFill>
                            <a:srgbClr val="000000"/>
                          </a:solidFill>
                          <a:effectLst/>
                          <a:latin typeface="Calibri" panose="020F0502020204030204" pitchFamily="34" charset="0"/>
                        </a:rPr>
                        <a:t>DOCE DE OCTUBRE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7115">
                <a:tc>
                  <a:txBody>
                    <a:bodyPr/>
                    <a:lstStyle/>
                    <a:p>
                      <a:pPr algn="l" fontAlgn="b"/>
                      <a:r>
                        <a:rPr lang="es-CO" sz="1000" b="0" i="0" u="none" strike="noStrike">
                          <a:solidFill>
                            <a:srgbClr val="000000"/>
                          </a:solidFill>
                          <a:effectLst/>
                          <a:latin typeface="Calibri" panose="020F0502020204030204" pitchFamily="34" charset="0"/>
                        </a:rPr>
                        <a:t>LA CANDELARIA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7115">
                <a:tc>
                  <a:txBody>
                    <a:bodyPr/>
                    <a:lstStyle/>
                    <a:p>
                      <a:pPr algn="l" fontAlgn="b"/>
                      <a:r>
                        <a:rPr lang="es-CO" sz="1000" b="0" i="0" u="none" strike="noStrike">
                          <a:solidFill>
                            <a:srgbClr val="000000"/>
                          </a:solidFill>
                          <a:effectLst/>
                          <a:latin typeface="Calibri" panose="020F0502020204030204" pitchFamily="34" charset="0"/>
                        </a:rPr>
                        <a:t>MANRIQUE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7115">
                <a:tc>
                  <a:txBody>
                    <a:bodyPr/>
                    <a:lstStyle/>
                    <a:p>
                      <a:pPr algn="l" fontAlgn="b"/>
                      <a:r>
                        <a:rPr lang="es-CO" sz="1000" b="0" i="0" u="none" strike="noStrike">
                          <a:solidFill>
                            <a:srgbClr val="000000"/>
                          </a:solidFill>
                          <a:effectLst/>
                          <a:latin typeface="Calibri" panose="020F0502020204030204" pitchFamily="34" charset="0"/>
                        </a:rPr>
                        <a:t>POPULAR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7115">
                <a:tc>
                  <a:txBody>
                    <a:bodyPr/>
                    <a:lstStyle/>
                    <a:p>
                      <a:pPr algn="l" fontAlgn="b"/>
                      <a:r>
                        <a:rPr lang="es-CO" sz="1000" b="0" i="0" u="none" strike="noStrike">
                          <a:solidFill>
                            <a:srgbClr val="000000"/>
                          </a:solidFill>
                          <a:effectLst/>
                          <a:latin typeface="Calibri" panose="020F0502020204030204" pitchFamily="34" charset="0"/>
                        </a:rPr>
                        <a:t>ARANJUEZ</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7115">
                <a:tc>
                  <a:txBody>
                    <a:bodyPr/>
                    <a:lstStyle/>
                    <a:p>
                      <a:pPr algn="l" fontAlgn="b"/>
                      <a:r>
                        <a:rPr lang="es-CO" sz="1000" b="0" i="0" u="none" strike="noStrike">
                          <a:solidFill>
                            <a:srgbClr val="000000"/>
                          </a:solidFill>
                          <a:effectLst/>
                          <a:latin typeface="Calibri" panose="020F0502020204030204" pitchFamily="34" charset="0"/>
                        </a:rPr>
                        <a:t>SAN CRISTOBAL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7115">
                <a:tc>
                  <a:txBody>
                    <a:bodyPr/>
                    <a:lstStyle/>
                    <a:p>
                      <a:pPr algn="l" fontAlgn="b"/>
                      <a:r>
                        <a:rPr lang="es-CO" sz="1000" b="0" i="0" u="none" strike="noStrike">
                          <a:solidFill>
                            <a:srgbClr val="000000"/>
                          </a:solidFill>
                          <a:effectLst/>
                          <a:latin typeface="Calibri" panose="020F0502020204030204" pitchFamily="34" charset="0"/>
                        </a:rPr>
                        <a:t>BELEN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7115">
                <a:tc>
                  <a:txBody>
                    <a:bodyPr/>
                    <a:lstStyle/>
                    <a:p>
                      <a:pPr algn="l" fontAlgn="b"/>
                      <a:r>
                        <a:rPr lang="es-CO" sz="1000" b="0" i="0" u="none" strike="noStrike">
                          <a:solidFill>
                            <a:srgbClr val="000000"/>
                          </a:solidFill>
                          <a:effectLst/>
                          <a:latin typeface="Calibri" panose="020F0502020204030204" pitchFamily="34" charset="0"/>
                        </a:rPr>
                        <a:t>CASTILLA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67115">
                <a:tc>
                  <a:txBody>
                    <a:bodyPr/>
                    <a:lstStyle/>
                    <a:p>
                      <a:pPr algn="l" fontAlgn="b"/>
                      <a:r>
                        <a:rPr lang="es-CO" sz="1000" b="0" i="0" u="none" strike="noStrike">
                          <a:solidFill>
                            <a:srgbClr val="000000"/>
                          </a:solidFill>
                          <a:effectLst/>
                          <a:latin typeface="Calibri" panose="020F0502020204030204" pitchFamily="34" charset="0"/>
                        </a:rPr>
                        <a:t>LAURELES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67115">
                <a:tc>
                  <a:txBody>
                    <a:bodyPr/>
                    <a:lstStyle/>
                    <a:p>
                      <a:pPr algn="l" fontAlgn="b"/>
                      <a:r>
                        <a:rPr lang="es-CO" sz="1000" b="0" i="0" u="none" strike="noStrike">
                          <a:solidFill>
                            <a:srgbClr val="000000"/>
                          </a:solidFill>
                          <a:effectLst/>
                          <a:latin typeface="Calibri" panose="020F0502020204030204" pitchFamily="34" charset="0"/>
                        </a:rPr>
                        <a:t>SAN JAVIER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67115">
                <a:tc>
                  <a:txBody>
                    <a:bodyPr/>
                    <a:lstStyle/>
                    <a:p>
                      <a:pPr algn="l" fontAlgn="b"/>
                      <a:r>
                        <a:rPr lang="es-CO" sz="1000" b="0" i="0" u="none" strike="noStrike">
                          <a:solidFill>
                            <a:srgbClr val="000000"/>
                          </a:solidFill>
                          <a:effectLst/>
                          <a:latin typeface="Calibri" panose="020F0502020204030204" pitchFamily="34" charset="0"/>
                        </a:rPr>
                        <a:t>BUENOS AIRES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67115">
                <a:tc>
                  <a:txBody>
                    <a:bodyPr/>
                    <a:lstStyle/>
                    <a:p>
                      <a:pPr algn="l" fontAlgn="b"/>
                      <a:r>
                        <a:rPr lang="es-CO" sz="1000" b="0" i="0" u="none" strike="noStrike">
                          <a:solidFill>
                            <a:srgbClr val="000000"/>
                          </a:solidFill>
                          <a:effectLst/>
                          <a:latin typeface="Calibri" panose="020F0502020204030204" pitchFamily="34" charset="0"/>
                        </a:rPr>
                        <a:t>SANTA CRUZ</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67115">
                <a:tc>
                  <a:txBody>
                    <a:bodyPr/>
                    <a:lstStyle/>
                    <a:p>
                      <a:pPr algn="l" fontAlgn="b"/>
                      <a:r>
                        <a:rPr lang="es-CO" sz="1000" b="0" i="0" u="none" strike="noStrike">
                          <a:solidFill>
                            <a:srgbClr val="000000"/>
                          </a:solidFill>
                          <a:effectLst/>
                          <a:latin typeface="Calibri" panose="020F0502020204030204" pitchFamily="34" charset="0"/>
                        </a:rPr>
                        <a:t>LA AMERICA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67115">
                <a:tc>
                  <a:txBody>
                    <a:bodyPr/>
                    <a:lstStyle/>
                    <a:p>
                      <a:pPr algn="l" fontAlgn="b"/>
                      <a:r>
                        <a:rPr lang="es-CO" sz="1000" b="0" i="0" u="none" strike="noStrike">
                          <a:solidFill>
                            <a:srgbClr val="000000"/>
                          </a:solidFill>
                          <a:effectLst/>
                          <a:latin typeface="Calibri" panose="020F0502020204030204" pitchFamily="34" charset="0"/>
                        </a:rPr>
                        <a:t>ALTAVISTA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67115">
                <a:tc>
                  <a:txBody>
                    <a:bodyPr/>
                    <a:lstStyle/>
                    <a:p>
                      <a:pPr algn="l" fontAlgn="b"/>
                      <a:r>
                        <a:rPr lang="es-CO" sz="1000" b="0" i="0" u="none" strike="noStrike">
                          <a:solidFill>
                            <a:srgbClr val="000000"/>
                          </a:solidFill>
                          <a:effectLst/>
                          <a:latin typeface="Calibri" panose="020F0502020204030204" pitchFamily="34" charset="0"/>
                        </a:rPr>
                        <a:t>GUAYABAL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67115">
                <a:tc>
                  <a:txBody>
                    <a:bodyPr/>
                    <a:lstStyle/>
                    <a:p>
                      <a:pPr algn="l" fontAlgn="b"/>
                      <a:r>
                        <a:rPr lang="es-CO" sz="1000" b="0" i="0" u="none" strike="noStrike">
                          <a:solidFill>
                            <a:srgbClr val="000000"/>
                          </a:solidFill>
                          <a:effectLst/>
                          <a:latin typeface="Calibri" panose="020F0502020204030204" pitchFamily="34" charset="0"/>
                        </a:rPr>
                        <a:t>SAN ANTONIO DE PRADO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67115">
                <a:tc>
                  <a:txBody>
                    <a:bodyPr/>
                    <a:lstStyle/>
                    <a:p>
                      <a:pPr algn="l" fontAlgn="b"/>
                      <a:r>
                        <a:rPr lang="es-CO" sz="1000" b="0" i="0" u="none" strike="noStrike">
                          <a:solidFill>
                            <a:srgbClr val="000000"/>
                          </a:solidFill>
                          <a:effectLst/>
                          <a:latin typeface="Calibri" panose="020F0502020204030204" pitchFamily="34" charset="0"/>
                        </a:rPr>
                        <a:t>SANTA ELENA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75472">
                <a:tc>
                  <a:txBody>
                    <a:bodyPr/>
                    <a:lstStyle/>
                    <a:p>
                      <a:pPr algn="l" rtl="0" fontAlgn="b"/>
                      <a:r>
                        <a:rPr lang="es-CO" sz="1000" b="1" i="0" u="none" strike="noStrike" dirty="0">
                          <a:solidFill>
                            <a:srgbClr val="000000"/>
                          </a:solidFill>
                          <a:effectLst/>
                          <a:latin typeface="Calibri" panose="020F0502020204030204" pitchFamily="34" charset="0"/>
                        </a:rPr>
                        <a:t>Total general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s-CO" sz="1000" b="1" i="0" u="none" strike="noStrike" dirty="0">
                          <a:solidFill>
                            <a:srgbClr val="000000"/>
                          </a:solidFill>
                          <a:effectLst/>
                          <a:latin typeface="Calibri" panose="020F0502020204030204" pitchFamily="34" charset="0"/>
                        </a:rPr>
                        <a:t>118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22"/>
                  </a:ext>
                </a:extLst>
              </a:tr>
            </a:tbl>
          </a:graphicData>
        </a:graphic>
      </p:graphicFrame>
      <p:sp>
        <p:nvSpPr>
          <p:cNvPr id="5" name="62 CuadroTexto">
            <a:extLst>
              <a:ext uri="{FF2B5EF4-FFF2-40B4-BE49-F238E27FC236}">
                <a16:creationId xmlns:a16="http://schemas.microsoft.com/office/drawing/2014/main" id="{370CA193-941F-954E-84FC-1601F57A5B0A}"/>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36</a:t>
            </a:r>
          </a:p>
        </p:txBody>
      </p:sp>
    </p:spTree>
    <p:extLst>
      <p:ext uri="{BB962C8B-B14F-4D97-AF65-F5344CB8AC3E}">
        <p14:creationId xmlns:p14="http://schemas.microsoft.com/office/powerpoint/2010/main" val="4274610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28"/>
            <a:ext cx="2167808" cy="2845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8"/>
            <a:ext cx="2180731" cy="27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9943" y="766609"/>
            <a:ext cx="2207751" cy="276999"/>
          </a:xfrm>
          <a:prstGeom prst="rect">
            <a:avLst/>
          </a:prstGeom>
          <a:noFill/>
        </p:spPr>
        <p:txBody>
          <a:bodyPr wrap="square" rtlCol="0">
            <a:spAutoFit/>
          </a:bodyPr>
          <a:lstStyle/>
          <a:p>
            <a:r>
              <a:rPr lang="es-ES" sz="1200" b="1" dirty="0">
                <a:latin typeface="Arial Narrow" panose="020B0606020202030204" pitchFamily="34" charset="0"/>
              </a:rPr>
              <a:t>Periodo epidemiológico 5- 2023</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1</a:t>
              </a:r>
            </a:p>
          </p:txBody>
        </p:sp>
      </p:grpSp>
      <p:sp>
        <p:nvSpPr>
          <p:cNvPr id="9" name="8 CuadroTexto"/>
          <p:cNvSpPr txBox="1"/>
          <p:nvPr/>
        </p:nvSpPr>
        <p:spPr>
          <a:xfrm>
            <a:off x="-52866" y="4799603"/>
            <a:ext cx="2220674" cy="923330"/>
          </a:xfrm>
          <a:prstGeom prst="rect">
            <a:avLst/>
          </a:prstGeom>
          <a:noFill/>
        </p:spPr>
        <p:txBody>
          <a:bodyPr wrap="square" rtlCol="0">
            <a:spAutoFit/>
          </a:bodyPr>
          <a:lstStyle/>
          <a:p>
            <a:pPr algn="ctr"/>
            <a:r>
              <a:rPr lang="es-CO" sz="1400" b="1" dirty="0">
                <a:latin typeface="Arial Narrow" panose="020B0606020202030204" pitchFamily="34" charset="0"/>
              </a:rPr>
              <a:t>Variación respecto al mismo período del año anterior, </a:t>
            </a:r>
            <a:r>
              <a:rPr lang="es-CO" sz="1400" b="1" dirty="0">
                <a:solidFill>
                  <a:srgbClr val="00B050"/>
                </a:solidFill>
                <a:latin typeface="Arial Narrow" panose="020B0606020202030204" pitchFamily="34" charset="0"/>
              </a:rPr>
              <a:t>disminución de un 50%.</a:t>
            </a:r>
            <a:endParaRPr lang="es-ES" sz="1400" b="1" dirty="0">
              <a:solidFill>
                <a:srgbClr val="00B050"/>
              </a:solidFill>
              <a:latin typeface="Arial Narrow" panose="020B0606020202030204" pitchFamily="34" charset="0"/>
            </a:endParaRPr>
          </a:p>
          <a:p>
            <a:pPr algn="ctr"/>
            <a:r>
              <a:rPr lang="es-ES" sz="1200" b="1" dirty="0">
                <a:latin typeface="Arial Narrow" panose="020B0606020202030204" pitchFamily="34" charset="0"/>
              </a:rPr>
              <a:t>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615617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63756" y="6256056"/>
            <a:ext cx="5971403" cy="340261"/>
            <a:chOff x="2448322" y="74775"/>
            <a:chExt cx="3513839" cy="266582"/>
          </a:xfrm>
        </p:grpSpPr>
        <p:sp>
          <p:nvSpPr>
            <p:cNvPr id="27" name="26 Elipse"/>
            <p:cNvSpPr/>
            <p:nvPr/>
          </p:nvSpPr>
          <p:spPr>
            <a:xfrm>
              <a:off x="2448322" y="74775"/>
              <a:ext cx="218596"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666918" y="205580"/>
              <a:ext cx="7175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69873" y="76112"/>
              <a:ext cx="2592288" cy="265245"/>
            </a:xfrm>
            <a:prstGeom prst="rect">
              <a:avLst/>
            </a:prstGeom>
            <a:noFill/>
          </p:spPr>
          <p:txBody>
            <a:bodyPr wrap="square" rtlCol="0">
              <a:spAutoFit/>
            </a:bodyPr>
            <a:lstStyle/>
            <a:p>
              <a:r>
                <a:rPr lang="es-ES" sz="16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37 </a:t>
            </a:r>
          </a:p>
        </p:txBody>
      </p:sp>
      <p:sp>
        <p:nvSpPr>
          <p:cNvPr id="37" name="36 Título"/>
          <p:cNvSpPr>
            <a:spLocks noGrp="1"/>
          </p:cNvSpPr>
          <p:nvPr>
            <p:ph type="ctrTitle"/>
          </p:nvPr>
        </p:nvSpPr>
        <p:spPr>
          <a:xfrm>
            <a:off x="-29713" y="286011"/>
            <a:ext cx="2208885" cy="338554"/>
          </a:xfrm>
          <a:noFill/>
        </p:spPr>
        <p:txBody>
          <a:bodyPr wrap="square" rtlCol="0">
            <a:spAutoFit/>
          </a:bodyPr>
          <a:lstStyle/>
          <a:p>
            <a:r>
              <a:rPr lang="es-ES" sz="1600" b="1" dirty="0">
                <a:solidFill>
                  <a:srgbClr val="C00000"/>
                </a:solidFill>
                <a:latin typeface="Arial Narrow" panose="020B0606020202030204" pitchFamily="34" charset="0"/>
                <a:ea typeface="+mn-ea"/>
                <a:cs typeface="+mn-cs"/>
              </a:rPr>
              <a:t>Mortalidad materna- MM</a:t>
            </a:r>
          </a:p>
        </p:txBody>
      </p:sp>
      <p:grpSp>
        <p:nvGrpSpPr>
          <p:cNvPr id="41" name="40 Grupo"/>
          <p:cNvGrpSpPr/>
          <p:nvPr/>
        </p:nvGrpSpPr>
        <p:grpSpPr>
          <a:xfrm>
            <a:off x="2410562" y="7703262"/>
            <a:ext cx="757840" cy="646484"/>
            <a:chOff x="5227274" y="1274868"/>
            <a:chExt cx="757840" cy="646484"/>
          </a:xfrm>
        </p:grpSpPr>
        <p:sp>
          <p:nvSpPr>
            <p:cNvPr id="42" name="41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43" name="42 Rectángulo"/>
            <p:cNvSpPr/>
            <p:nvPr/>
          </p:nvSpPr>
          <p:spPr>
            <a:xfrm>
              <a:off x="5227274"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45"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86761"/>
          <a:stretch/>
        </p:blipFill>
        <p:spPr bwMode="auto">
          <a:xfrm>
            <a:off x="2529565" y="7108318"/>
            <a:ext cx="537606" cy="67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6"/>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470011" y="7111801"/>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7" name="46 Grupo"/>
          <p:cNvGrpSpPr/>
          <p:nvPr/>
        </p:nvGrpSpPr>
        <p:grpSpPr>
          <a:xfrm>
            <a:off x="116195" y="7726547"/>
            <a:ext cx="1720560" cy="877901"/>
            <a:chOff x="-36884" y="7072716"/>
            <a:chExt cx="1305446" cy="877901"/>
          </a:xfrm>
        </p:grpSpPr>
        <p:sp>
          <p:nvSpPr>
            <p:cNvPr id="48" name="47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49" name="48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100%</a:t>
              </a:r>
            </a:p>
          </p:txBody>
        </p:sp>
        <p:sp>
          <p:nvSpPr>
            <p:cNvPr id="50" name="49 CuadroTexto"/>
            <p:cNvSpPr txBox="1"/>
            <p:nvPr/>
          </p:nvSpPr>
          <p:spPr>
            <a:xfrm>
              <a:off x="-36884"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a:t>
              </a:r>
            </a:p>
          </p:txBody>
        </p:sp>
      </p:grpSp>
      <p:grpSp>
        <p:nvGrpSpPr>
          <p:cNvPr id="52" name="51 Grupo"/>
          <p:cNvGrpSpPr/>
          <p:nvPr/>
        </p:nvGrpSpPr>
        <p:grpSpPr>
          <a:xfrm>
            <a:off x="2251078" y="3275856"/>
            <a:ext cx="2203493" cy="1580707"/>
            <a:chOff x="-2126797" y="7102671"/>
            <a:chExt cx="1561980" cy="494356"/>
          </a:xfrm>
        </p:grpSpPr>
        <p:sp>
          <p:nvSpPr>
            <p:cNvPr id="53" name="52 CuadroTexto"/>
            <p:cNvSpPr txBox="1"/>
            <p:nvPr/>
          </p:nvSpPr>
          <p:spPr>
            <a:xfrm>
              <a:off x="-2073520" y="7102671"/>
              <a:ext cx="1229607" cy="121583"/>
            </a:xfrm>
            <a:prstGeom prst="rect">
              <a:avLst/>
            </a:prstGeom>
            <a:noFill/>
          </p:spPr>
          <p:txBody>
            <a:bodyPr wrap="square" rtlCol="0">
              <a:spAutoFit/>
            </a:bodyPr>
            <a:lstStyle/>
            <a:p>
              <a:pPr algn="ctr"/>
              <a:r>
                <a:rPr lang="es-ES" sz="1000" b="1" u="sng" dirty="0">
                  <a:latin typeface="Arial Narrow" panose="020B0606020202030204" pitchFamily="34" charset="0"/>
                </a:rPr>
                <a:t>Afiliación al SGSS</a:t>
              </a:r>
            </a:p>
          </p:txBody>
        </p:sp>
        <p:sp>
          <p:nvSpPr>
            <p:cNvPr id="54" name="53 Rectángulo redondeado"/>
            <p:cNvSpPr/>
            <p:nvPr/>
          </p:nvSpPr>
          <p:spPr>
            <a:xfrm>
              <a:off x="-2126797" y="7178843"/>
              <a:ext cx="1561980" cy="41818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subsidiado: 0</a:t>
              </a:r>
            </a:p>
            <a:p>
              <a:pPr algn="ctr"/>
              <a:r>
                <a:rPr lang="es-ES" sz="1200" b="1" dirty="0">
                  <a:solidFill>
                    <a:schemeClr val="tx1"/>
                  </a:solidFill>
                  <a:latin typeface="Arial Narrow" panose="020B0606020202030204" pitchFamily="34" charset="0"/>
                </a:rPr>
                <a:t>No Afiliado: 0</a:t>
              </a:r>
            </a:p>
            <a:p>
              <a:pPr algn="ctr"/>
              <a:r>
                <a:rPr lang="es-ES" sz="1200" b="1" dirty="0">
                  <a:solidFill>
                    <a:schemeClr val="tx1"/>
                  </a:solidFill>
                  <a:latin typeface="Arial Narrow" panose="020B0606020202030204" pitchFamily="34" charset="0"/>
                </a:rPr>
                <a:t>Contributivo: 1 caso</a:t>
              </a:r>
            </a:p>
            <a:p>
              <a:pPr algn="ctr"/>
              <a:r>
                <a:rPr lang="es-ES" sz="1200" b="1" dirty="0">
                  <a:solidFill>
                    <a:schemeClr val="tx1"/>
                  </a:solidFill>
                  <a:latin typeface="Arial Narrow" panose="020B0606020202030204" pitchFamily="34" charset="0"/>
                </a:rPr>
                <a:t>Excepción – especial : 0</a:t>
              </a:r>
            </a:p>
            <a:p>
              <a:pPr algn="ctr"/>
              <a:endParaRPr lang="es-ES" sz="1200" b="1" dirty="0">
                <a:solidFill>
                  <a:schemeClr val="tx1"/>
                </a:solidFill>
                <a:latin typeface="Arial Narrow" panose="020B0606020202030204" pitchFamily="34" charset="0"/>
              </a:endParaRPr>
            </a:p>
          </p:txBody>
        </p:sp>
      </p:grpSp>
      <p:sp>
        <p:nvSpPr>
          <p:cNvPr id="72" name="71 CuadroTexto"/>
          <p:cNvSpPr txBox="1"/>
          <p:nvPr/>
        </p:nvSpPr>
        <p:spPr>
          <a:xfrm>
            <a:off x="2372884" y="5031566"/>
            <a:ext cx="2241210" cy="307777"/>
          </a:xfrm>
          <a:prstGeom prst="rect">
            <a:avLst/>
          </a:prstGeom>
          <a:noFill/>
        </p:spPr>
        <p:txBody>
          <a:bodyPr wrap="square" rtlCol="0">
            <a:spAutoFit/>
          </a:bodyPr>
          <a:lstStyle/>
          <a:p>
            <a:pPr algn="ctr"/>
            <a:r>
              <a:rPr lang="es-ES" sz="1400" b="1" dirty="0">
                <a:latin typeface="Arial Narrow" panose="020B0606020202030204" pitchFamily="34" charset="0"/>
              </a:rPr>
              <a:t>Muertes maternas tardías</a:t>
            </a:r>
            <a:endParaRPr lang="es-CO" sz="1400" b="1" dirty="0">
              <a:latin typeface="Arial Narrow" panose="020B0606020202030204" pitchFamily="34" charset="0"/>
            </a:endParaRPr>
          </a:p>
        </p:txBody>
      </p:sp>
      <p:sp>
        <p:nvSpPr>
          <p:cNvPr id="73" name="72 CuadroTexto"/>
          <p:cNvSpPr txBox="1"/>
          <p:nvPr/>
        </p:nvSpPr>
        <p:spPr>
          <a:xfrm>
            <a:off x="2638905" y="5353905"/>
            <a:ext cx="172194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casos reportados</a:t>
            </a:r>
          </a:p>
        </p:txBody>
      </p:sp>
      <p:sp>
        <p:nvSpPr>
          <p:cNvPr id="56" name="55 CuadroTexto"/>
          <p:cNvSpPr txBox="1"/>
          <p:nvPr/>
        </p:nvSpPr>
        <p:spPr>
          <a:xfrm>
            <a:off x="4739178" y="3285032"/>
            <a:ext cx="2241210" cy="276999"/>
          </a:xfrm>
          <a:prstGeom prst="rect">
            <a:avLst/>
          </a:prstGeom>
          <a:noFill/>
        </p:spPr>
        <p:txBody>
          <a:bodyPr wrap="square" rtlCol="0">
            <a:spAutoFit/>
          </a:bodyPr>
          <a:lstStyle/>
          <a:p>
            <a:pPr algn="ctr"/>
            <a:r>
              <a:rPr lang="es-ES" sz="1200" b="1" dirty="0">
                <a:latin typeface="Arial Narrow" panose="020B0606020202030204" pitchFamily="34" charset="0"/>
              </a:rPr>
              <a:t>Razón MM temprana</a:t>
            </a:r>
            <a:endParaRPr lang="es-CO" sz="1200" b="1" dirty="0">
              <a:latin typeface="Arial Narrow" panose="020B0606020202030204" pitchFamily="34" charset="0"/>
            </a:endParaRPr>
          </a:p>
        </p:txBody>
      </p:sp>
      <p:sp>
        <p:nvSpPr>
          <p:cNvPr id="65" name="64 CuadroTexto"/>
          <p:cNvSpPr txBox="1"/>
          <p:nvPr/>
        </p:nvSpPr>
        <p:spPr>
          <a:xfrm>
            <a:off x="4538572" y="3627188"/>
            <a:ext cx="2642455"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11,3 por cien mil nacidos vivos</a:t>
            </a:r>
          </a:p>
        </p:txBody>
      </p:sp>
      <p:cxnSp>
        <p:nvCxnSpPr>
          <p:cNvPr id="66" name="65 Conector recto de flecha"/>
          <p:cNvCxnSpPr/>
          <p:nvPr/>
        </p:nvCxnSpPr>
        <p:spPr>
          <a:xfrm flipH="1">
            <a:off x="3613116" y="2896506"/>
            <a:ext cx="21547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61" name="Picture 2"/>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a:off x="4536554" y="7125256"/>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48 Rectángulo redondeado"/>
          <p:cNvSpPr/>
          <p:nvPr/>
        </p:nvSpPr>
        <p:spPr>
          <a:xfrm>
            <a:off x="4032498" y="7993831"/>
            <a:ext cx="1735382" cy="666161"/>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Grupo de edad </a:t>
            </a:r>
          </a:p>
          <a:p>
            <a:pPr algn="ctr"/>
            <a:r>
              <a:rPr lang="es-ES" sz="1600" b="1" dirty="0">
                <a:solidFill>
                  <a:schemeClr val="tx1"/>
                </a:solidFill>
                <a:latin typeface="Arial Narrow" panose="020B0606020202030204" pitchFamily="34" charset="0"/>
              </a:rPr>
              <a:t>40 y más: 1 caso</a:t>
            </a:r>
          </a:p>
        </p:txBody>
      </p:sp>
      <p:sp>
        <p:nvSpPr>
          <p:cNvPr id="77" name="41 Rectángulo redondeado"/>
          <p:cNvSpPr/>
          <p:nvPr/>
        </p:nvSpPr>
        <p:spPr>
          <a:xfrm>
            <a:off x="135900" y="8456431"/>
            <a:ext cx="1711149" cy="61343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Sitio de ocurrencia: Hospital</a:t>
            </a:r>
          </a:p>
        </p:txBody>
      </p:sp>
      <p:pic>
        <p:nvPicPr>
          <p:cNvPr id="2" name="Imagen 1"/>
          <p:cNvPicPr>
            <a:picLocks noChangeAspect="1"/>
          </p:cNvPicPr>
          <p:nvPr/>
        </p:nvPicPr>
        <p:blipFill>
          <a:blip r:embed="rId9"/>
          <a:stretch>
            <a:fillRect/>
          </a:stretch>
        </p:blipFill>
        <p:spPr>
          <a:xfrm>
            <a:off x="2197522" y="433831"/>
            <a:ext cx="4848943" cy="2371929"/>
          </a:xfrm>
          <a:prstGeom prst="rect">
            <a:avLst/>
          </a:prstGeom>
        </p:spPr>
      </p:pic>
      <p:sp>
        <p:nvSpPr>
          <p:cNvPr id="44" name="55 CuadroTexto"/>
          <p:cNvSpPr txBox="1"/>
          <p:nvPr/>
        </p:nvSpPr>
        <p:spPr>
          <a:xfrm>
            <a:off x="4690498" y="4215666"/>
            <a:ext cx="2241210" cy="276999"/>
          </a:xfrm>
          <a:prstGeom prst="rect">
            <a:avLst/>
          </a:prstGeom>
          <a:noFill/>
        </p:spPr>
        <p:txBody>
          <a:bodyPr wrap="square" rtlCol="0">
            <a:spAutoFit/>
          </a:bodyPr>
          <a:lstStyle/>
          <a:p>
            <a:pPr algn="ctr"/>
            <a:r>
              <a:rPr lang="es-ES" sz="1200" b="1" dirty="0">
                <a:latin typeface="Arial Narrow" panose="020B0606020202030204" pitchFamily="34" charset="0"/>
              </a:rPr>
              <a:t>Razón MM temprana evitable</a:t>
            </a:r>
            <a:endParaRPr lang="es-CO" sz="1200" b="1" dirty="0">
              <a:latin typeface="Arial Narrow" panose="020B0606020202030204" pitchFamily="34" charset="0"/>
            </a:endParaRPr>
          </a:p>
        </p:txBody>
      </p:sp>
      <p:sp>
        <p:nvSpPr>
          <p:cNvPr id="51" name="64 CuadroTexto"/>
          <p:cNvSpPr txBox="1"/>
          <p:nvPr/>
        </p:nvSpPr>
        <p:spPr>
          <a:xfrm>
            <a:off x="5544355" y="4544828"/>
            <a:ext cx="567784"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Cero</a:t>
            </a:r>
          </a:p>
        </p:txBody>
      </p:sp>
    </p:spTree>
    <p:extLst>
      <p:ext uri="{BB962C8B-B14F-4D97-AF65-F5344CB8AC3E}">
        <p14:creationId xmlns:p14="http://schemas.microsoft.com/office/powerpoint/2010/main" val="884748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28"/>
            <a:ext cx="2167808" cy="2845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8"/>
            <a:ext cx="2180731" cy="27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9943" y="766609"/>
            <a:ext cx="2207751" cy="276999"/>
          </a:xfrm>
          <a:prstGeom prst="rect">
            <a:avLst/>
          </a:prstGeom>
          <a:noFill/>
        </p:spPr>
        <p:txBody>
          <a:bodyPr wrap="square" rtlCol="0">
            <a:spAutoFit/>
          </a:bodyPr>
          <a:lstStyle/>
          <a:p>
            <a:r>
              <a:rPr lang="es-ES" sz="1200" b="1" dirty="0">
                <a:latin typeface="Arial Narrow" panose="020B0606020202030204" pitchFamily="34" charset="0"/>
              </a:rPr>
              <a:t>Periodo epidemiológico 5- 2023</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640</a:t>
              </a:r>
            </a:p>
          </p:txBody>
        </p:sp>
      </p:grpSp>
      <p:sp>
        <p:nvSpPr>
          <p:cNvPr id="9" name="8 CuadroTexto"/>
          <p:cNvSpPr txBox="1"/>
          <p:nvPr/>
        </p:nvSpPr>
        <p:spPr>
          <a:xfrm>
            <a:off x="-67583" y="4711683"/>
            <a:ext cx="2220674" cy="707886"/>
          </a:xfrm>
          <a:prstGeom prst="rect">
            <a:avLst/>
          </a:prstGeom>
          <a:noFill/>
        </p:spPr>
        <p:txBody>
          <a:bodyPr wrap="square" rtlCol="0">
            <a:spAutoFit/>
          </a:bodyPr>
          <a:lstStyle/>
          <a:p>
            <a:pPr algn="ctr"/>
            <a:r>
              <a:rPr lang="es-ES" sz="1200" b="1" dirty="0">
                <a:latin typeface="Arial Narrow" panose="020B0606020202030204" pitchFamily="34" charset="0"/>
              </a:rPr>
              <a:t>Variación porcentual respecto al </a:t>
            </a:r>
            <a:r>
              <a:rPr lang="es-CO" sz="1200" b="1" dirty="0">
                <a:latin typeface="Arial Narrow" panose="020B0606020202030204" pitchFamily="34" charset="0"/>
              </a:rPr>
              <a:t>mismo período del año anterior:</a:t>
            </a:r>
            <a:endParaRPr lang="es-ES" sz="1200" b="1" dirty="0">
              <a:latin typeface="Arial Narrow" panose="020B0606020202030204" pitchFamily="34" charset="0"/>
            </a:endParaRPr>
          </a:p>
          <a:p>
            <a:pPr algn="ctr"/>
            <a:r>
              <a:rPr lang="es-ES" sz="1200" b="1" dirty="0">
                <a:solidFill>
                  <a:srgbClr val="FF0000"/>
                </a:solidFill>
                <a:latin typeface="Arial Narrow" panose="020B0606020202030204" pitchFamily="34" charset="0"/>
              </a:rPr>
              <a:t> </a:t>
            </a:r>
            <a:r>
              <a:rPr lang="es-ES" sz="1600" b="1" dirty="0">
                <a:solidFill>
                  <a:srgbClr val="FF0000"/>
                </a:solidFill>
                <a:latin typeface="Arial Narrow" panose="020B0606020202030204" pitchFamily="34" charset="0"/>
              </a:rPr>
              <a:t>aumentó  en un 24%</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4904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63756" y="5648928"/>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38 </a:t>
            </a:r>
          </a:p>
        </p:txBody>
      </p:sp>
      <p:sp>
        <p:nvSpPr>
          <p:cNvPr id="37" name="36 Título"/>
          <p:cNvSpPr>
            <a:spLocks noGrp="1"/>
          </p:cNvSpPr>
          <p:nvPr>
            <p:ph type="ctrTitle"/>
          </p:nvPr>
        </p:nvSpPr>
        <p:spPr>
          <a:xfrm>
            <a:off x="-29713" y="162901"/>
            <a:ext cx="2208885" cy="584775"/>
          </a:xfrm>
          <a:noFill/>
        </p:spPr>
        <p:txBody>
          <a:bodyPr wrap="square" rtlCol="0">
            <a:spAutoFit/>
          </a:bodyPr>
          <a:lstStyle/>
          <a:p>
            <a:r>
              <a:rPr lang="es-ES" sz="1600" b="1" dirty="0">
                <a:solidFill>
                  <a:srgbClr val="C00000"/>
                </a:solidFill>
                <a:latin typeface="Arial Narrow" panose="020B0606020202030204" pitchFamily="34" charset="0"/>
                <a:ea typeface="+mn-ea"/>
                <a:cs typeface="+mn-cs"/>
              </a:rPr>
              <a:t>Morbilidad materna extrema - MME</a:t>
            </a:r>
          </a:p>
        </p:txBody>
      </p:sp>
      <p:grpSp>
        <p:nvGrpSpPr>
          <p:cNvPr id="41" name="40 Grupo"/>
          <p:cNvGrpSpPr/>
          <p:nvPr/>
        </p:nvGrpSpPr>
        <p:grpSpPr>
          <a:xfrm>
            <a:off x="2053097" y="6684285"/>
            <a:ext cx="757840" cy="646484"/>
            <a:chOff x="5227274" y="1274868"/>
            <a:chExt cx="757840" cy="646484"/>
          </a:xfrm>
        </p:grpSpPr>
        <p:sp>
          <p:nvSpPr>
            <p:cNvPr id="42" name="41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0,8%</a:t>
              </a:r>
            </a:p>
          </p:txBody>
        </p:sp>
        <p:sp>
          <p:nvSpPr>
            <p:cNvPr id="43" name="42 Rectángulo"/>
            <p:cNvSpPr/>
            <p:nvPr/>
          </p:nvSpPr>
          <p:spPr>
            <a:xfrm>
              <a:off x="5227274"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45"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86761"/>
          <a:stretch/>
        </p:blipFill>
        <p:spPr bwMode="auto">
          <a:xfrm>
            <a:off x="2172100" y="6089341"/>
            <a:ext cx="537606" cy="67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6"/>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470011" y="6092824"/>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7" name="46 Grupo"/>
          <p:cNvGrpSpPr/>
          <p:nvPr/>
        </p:nvGrpSpPr>
        <p:grpSpPr>
          <a:xfrm>
            <a:off x="116195" y="6707570"/>
            <a:ext cx="1720560" cy="877901"/>
            <a:chOff x="-36884" y="7072716"/>
            <a:chExt cx="1305446" cy="877901"/>
          </a:xfrm>
        </p:grpSpPr>
        <p:sp>
          <p:nvSpPr>
            <p:cNvPr id="48" name="47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49" name="48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98,1%</a:t>
              </a:r>
            </a:p>
          </p:txBody>
        </p:sp>
        <p:sp>
          <p:nvSpPr>
            <p:cNvPr id="50" name="49 CuadroTexto"/>
            <p:cNvSpPr txBox="1"/>
            <p:nvPr/>
          </p:nvSpPr>
          <p:spPr>
            <a:xfrm>
              <a:off x="-36884"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a:t>
              </a:r>
            </a:p>
          </p:txBody>
        </p:sp>
      </p:grpSp>
      <p:grpSp>
        <p:nvGrpSpPr>
          <p:cNvPr id="52" name="51 Grupo"/>
          <p:cNvGrpSpPr/>
          <p:nvPr/>
        </p:nvGrpSpPr>
        <p:grpSpPr>
          <a:xfrm>
            <a:off x="2352285" y="3135309"/>
            <a:ext cx="2203493" cy="1580707"/>
            <a:chOff x="-2126797" y="7102671"/>
            <a:chExt cx="1561980" cy="494356"/>
          </a:xfrm>
        </p:grpSpPr>
        <p:sp>
          <p:nvSpPr>
            <p:cNvPr id="53" name="52 CuadroTexto"/>
            <p:cNvSpPr txBox="1"/>
            <p:nvPr/>
          </p:nvSpPr>
          <p:spPr>
            <a:xfrm>
              <a:off x="-2073520" y="7102671"/>
              <a:ext cx="1229607" cy="121583"/>
            </a:xfrm>
            <a:prstGeom prst="rect">
              <a:avLst/>
            </a:prstGeom>
            <a:noFill/>
          </p:spPr>
          <p:txBody>
            <a:bodyPr wrap="square" rtlCol="0">
              <a:spAutoFit/>
            </a:bodyPr>
            <a:lstStyle/>
            <a:p>
              <a:pPr algn="ctr"/>
              <a:r>
                <a:rPr lang="es-ES" sz="1000" b="1" u="sng" dirty="0">
                  <a:latin typeface="Arial Narrow" panose="020B0606020202030204" pitchFamily="34" charset="0"/>
                </a:rPr>
                <a:t>Afiliación al SGSS</a:t>
              </a:r>
            </a:p>
          </p:txBody>
        </p:sp>
        <p:sp>
          <p:nvSpPr>
            <p:cNvPr id="54" name="53 Rectángulo redondeado"/>
            <p:cNvSpPr/>
            <p:nvPr/>
          </p:nvSpPr>
          <p:spPr>
            <a:xfrm>
              <a:off x="-2126797" y="7178843"/>
              <a:ext cx="1561980" cy="41818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subsidiado: 34,9%</a:t>
              </a:r>
            </a:p>
            <a:p>
              <a:pPr algn="ctr"/>
              <a:r>
                <a:rPr lang="es-ES" sz="1200" b="1" dirty="0">
                  <a:solidFill>
                    <a:schemeClr val="tx1"/>
                  </a:solidFill>
                  <a:latin typeface="Arial Narrow" panose="020B0606020202030204" pitchFamily="34" charset="0"/>
                </a:rPr>
                <a:t>Contributivo: 57,2%</a:t>
              </a:r>
            </a:p>
            <a:p>
              <a:pPr algn="ctr"/>
              <a:r>
                <a:rPr lang="es-ES" sz="1200" b="1" dirty="0">
                  <a:solidFill>
                    <a:schemeClr val="tx1"/>
                  </a:solidFill>
                  <a:latin typeface="Arial Narrow" panose="020B0606020202030204" pitchFamily="34" charset="0"/>
                </a:rPr>
                <a:t>Excepción – especial : 1,9%</a:t>
              </a:r>
            </a:p>
            <a:p>
              <a:pPr algn="ctr"/>
              <a:r>
                <a:rPr lang="es-ES" sz="1200" b="1" dirty="0">
                  <a:solidFill>
                    <a:schemeClr val="tx1"/>
                  </a:solidFill>
                  <a:latin typeface="Arial Narrow" panose="020B0606020202030204" pitchFamily="34" charset="0"/>
                </a:rPr>
                <a:t>No asegurado: 6%</a:t>
              </a:r>
            </a:p>
          </p:txBody>
        </p:sp>
      </p:grpSp>
      <p:sp>
        <p:nvSpPr>
          <p:cNvPr id="64" name="63 Flecha derecha"/>
          <p:cNvSpPr/>
          <p:nvPr/>
        </p:nvSpPr>
        <p:spPr>
          <a:xfrm>
            <a:off x="778015" y="8118196"/>
            <a:ext cx="356964" cy="372311"/>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6" name="5 Grupo"/>
          <p:cNvGrpSpPr/>
          <p:nvPr/>
        </p:nvGrpSpPr>
        <p:grpSpPr>
          <a:xfrm>
            <a:off x="-39943" y="7494269"/>
            <a:ext cx="3814052" cy="1628187"/>
            <a:chOff x="-39943" y="7494269"/>
            <a:chExt cx="3814052" cy="1628187"/>
          </a:xfrm>
        </p:grpSpPr>
        <p:grpSp>
          <p:nvGrpSpPr>
            <p:cNvPr id="57" name="56 Grupo"/>
            <p:cNvGrpSpPr/>
            <p:nvPr/>
          </p:nvGrpSpPr>
          <p:grpSpPr>
            <a:xfrm>
              <a:off x="-39943" y="7494269"/>
              <a:ext cx="3796415" cy="1570985"/>
              <a:chOff x="2127781" y="2180567"/>
              <a:chExt cx="3796415" cy="1570985"/>
            </a:xfrm>
          </p:grpSpPr>
          <p:sp>
            <p:nvSpPr>
              <p:cNvPr id="58" name="57 Rectángulo redondeado"/>
              <p:cNvSpPr/>
              <p:nvPr/>
            </p:nvSpPr>
            <p:spPr>
              <a:xfrm>
                <a:off x="3381915" y="2180567"/>
                <a:ext cx="2542281" cy="52423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Trastornos Hipertensivos: </a:t>
                </a:r>
                <a:r>
                  <a:rPr lang="es-ES" sz="1600" b="1" dirty="0">
                    <a:solidFill>
                      <a:srgbClr val="FF0000"/>
                    </a:solidFill>
                    <a:latin typeface="Arial Narrow" panose="020B0606020202030204" pitchFamily="34" charset="0"/>
                  </a:rPr>
                  <a:t>66,2%</a:t>
                </a:r>
              </a:p>
            </p:txBody>
          </p:sp>
          <p:pic>
            <p:nvPicPr>
              <p:cNvPr id="59" name="Picture 2"/>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a:off x="2283919" y="2344762"/>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p:cNvSpPr/>
              <p:nvPr/>
            </p:nvSpPr>
            <p:spPr>
              <a:xfrm>
                <a:off x="2127781" y="3197554"/>
                <a:ext cx="1254133" cy="553998"/>
              </a:xfrm>
              <a:prstGeom prst="rect">
                <a:avLst/>
              </a:prstGeom>
            </p:spPr>
            <p:txBody>
              <a:bodyPr wrap="square">
                <a:spAutoFit/>
              </a:bodyPr>
              <a:lstStyle/>
              <a:p>
                <a:pPr algn="ctr"/>
                <a:r>
                  <a:rPr lang="es-ES" sz="1000" b="1" u="sng" dirty="0">
                    <a:latin typeface="Arial Narrow" panose="020B0606020202030204" pitchFamily="34" charset="0"/>
                  </a:rPr>
                  <a:t>Causas agrupadas de</a:t>
                </a:r>
              </a:p>
              <a:p>
                <a:pPr algn="ctr"/>
                <a:r>
                  <a:rPr lang="es-ES" sz="1000" b="1" u="sng" dirty="0">
                    <a:latin typeface="Arial Narrow" panose="020B0606020202030204" pitchFamily="34" charset="0"/>
                  </a:rPr>
                  <a:t>morbilidad materna</a:t>
                </a:r>
              </a:p>
              <a:p>
                <a:pPr algn="ctr"/>
                <a:r>
                  <a:rPr lang="es-ES" sz="1000" b="1" u="sng" dirty="0">
                    <a:latin typeface="Arial Narrow" panose="020B0606020202030204" pitchFamily="34" charset="0"/>
                  </a:rPr>
                  <a:t>extrema</a:t>
                </a:r>
                <a:endParaRPr lang="es-ES" sz="1000" b="1" u="sng" dirty="0">
                  <a:solidFill>
                    <a:sysClr val="windowText" lastClr="000000"/>
                  </a:solidFill>
                  <a:latin typeface="Arial Narrow" panose="020B0606020202030204" pitchFamily="34" charset="0"/>
                </a:endParaRPr>
              </a:p>
            </p:txBody>
          </p:sp>
        </p:grpSp>
        <p:sp>
          <p:nvSpPr>
            <p:cNvPr id="62" name="61 Rectángulo redondeado"/>
            <p:cNvSpPr/>
            <p:nvPr/>
          </p:nvSpPr>
          <p:spPr>
            <a:xfrm>
              <a:off x="1234406" y="8088130"/>
              <a:ext cx="2499154" cy="510194"/>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Complicaciones</a:t>
              </a:r>
            </a:p>
            <a:p>
              <a:pPr algn="ctr"/>
              <a:r>
                <a:rPr lang="es-ES" sz="1600" b="1" dirty="0">
                  <a:solidFill>
                    <a:schemeClr val="tx1"/>
                  </a:solidFill>
                  <a:latin typeface="Arial Narrow" panose="020B0606020202030204" pitchFamily="34" charset="0"/>
                </a:rPr>
                <a:t>hemorrágicas: </a:t>
              </a:r>
              <a:r>
                <a:rPr lang="es-ES" sz="1600" b="1" dirty="0">
                  <a:solidFill>
                    <a:srgbClr val="FF0000"/>
                  </a:solidFill>
                  <a:latin typeface="Arial Narrow" panose="020B0606020202030204" pitchFamily="34" charset="0"/>
                </a:rPr>
                <a:t>21,5%</a:t>
              </a:r>
            </a:p>
          </p:txBody>
        </p:sp>
        <p:sp>
          <p:nvSpPr>
            <p:cNvPr id="71" name="70 Rectángulo redondeado"/>
            <p:cNvSpPr/>
            <p:nvPr/>
          </p:nvSpPr>
          <p:spPr>
            <a:xfrm>
              <a:off x="1231828" y="8674264"/>
              <a:ext cx="2542281" cy="448192"/>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Sepsis relacionada con el embarazo: 3,6</a:t>
              </a:r>
              <a:r>
                <a:rPr lang="es-ES" sz="1600" b="1" dirty="0">
                  <a:solidFill>
                    <a:srgbClr val="FF0000"/>
                  </a:solidFill>
                  <a:latin typeface="Arial Narrow" panose="020B0606020202030204" pitchFamily="34" charset="0"/>
                </a:rPr>
                <a:t>%</a:t>
              </a:r>
            </a:p>
          </p:txBody>
        </p:sp>
      </p:grpSp>
      <p:sp>
        <p:nvSpPr>
          <p:cNvPr id="72" name="71 CuadroTexto"/>
          <p:cNvSpPr txBox="1"/>
          <p:nvPr/>
        </p:nvSpPr>
        <p:spPr>
          <a:xfrm>
            <a:off x="4821817" y="3683504"/>
            <a:ext cx="2241210" cy="461665"/>
          </a:xfrm>
          <a:prstGeom prst="rect">
            <a:avLst/>
          </a:prstGeom>
          <a:noFill/>
        </p:spPr>
        <p:txBody>
          <a:bodyPr wrap="square" rtlCol="0">
            <a:spAutoFit/>
          </a:bodyPr>
          <a:lstStyle/>
          <a:p>
            <a:pPr algn="ctr"/>
            <a:r>
              <a:rPr lang="es-ES" sz="1200" b="1" dirty="0">
                <a:latin typeface="Arial Narrow" panose="020B0606020202030204" pitchFamily="34" charset="0"/>
              </a:rPr>
              <a:t>Proporción de casos con 3 o más criterios </a:t>
            </a:r>
            <a:endParaRPr lang="es-CO" sz="1200" b="1" dirty="0">
              <a:latin typeface="Arial Narrow" panose="020B0606020202030204" pitchFamily="34" charset="0"/>
            </a:endParaRPr>
          </a:p>
        </p:txBody>
      </p:sp>
      <p:sp>
        <p:nvSpPr>
          <p:cNvPr id="73" name="72 CuadroTexto"/>
          <p:cNvSpPr txBox="1"/>
          <p:nvPr/>
        </p:nvSpPr>
        <p:spPr>
          <a:xfrm>
            <a:off x="5575176" y="4079573"/>
            <a:ext cx="659156" cy="338554"/>
          </a:xfrm>
          <a:prstGeom prst="rect">
            <a:avLst/>
          </a:prstGeom>
          <a:noFill/>
        </p:spPr>
        <p:txBody>
          <a:bodyPr wrap="none" rtlCol="0">
            <a:spAutoFit/>
          </a:bodyPr>
          <a:lstStyle/>
          <a:p>
            <a:pPr algn="ctr"/>
            <a:r>
              <a:rPr lang="es-ES" sz="1600" b="1" dirty="0">
                <a:solidFill>
                  <a:srgbClr val="FFC000"/>
                </a:solidFill>
                <a:latin typeface="Arial Narrow" panose="020B0606020202030204" pitchFamily="34" charset="0"/>
              </a:rPr>
              <a:t>15,3%</a:t>
            </a:r>
          </a:p>
        </p:txBody>
      </p:sp>
      <p:cxnSp>
        <p:nvCxnSpPr>
          <p:cNvPr id="75" name="74 Conector recto de flecha"/>
          <p:cNvCxnSpPr/>
          <p:nvPr/>
        </p:nvCxnSpPr>
        <p:spPr>
          <a:xfrm flipH="1">
            <a:off x="4895020" y="3526058"/>
            <a:ext cx="21547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4831563" y="2993764"/>
            <a:ext cx="2241210" cy="276999"/>
          </a:xfrm>
          <a:prstGeom prst="rect">
            <a:avLst/>
          </a:prstGeom>
          <a:noFill/>
        </p:spPr>
        <p:txBody>
          <a:bodyPr wrap="square" rtlCol="0">
            <a:spAutoFit/>
          </a:bodyPr>
          <a:lstStyle/>
          <a:p>
            <a:pPr algn="ctr"/>
            <a:r>
              <a:rPr lang="es-ES" sz="1200" b="1" dirty="0">
                <a:latin typeface="Arial Narrow" panose="020B0606020202030204" pitchFamily="34" charset="0"/>
              </a:rPr>
              <a:t>Razón MME</a:t>
            </a:r>
            <a:endParaRPr lang="es-CO" sz="1200" b="1" dirty="0">
              <a:latin typeface="Arial Narrow" panose="020B0606020202030204" pitchFamily="34" charset="0"/>
            </a:endParaRPr>
          </a:p>
        </p:txBody>
      </p:sp>
      <p:sp>
        <p:nvSpPr>
          <p:cNvPr id="65" name="64 CuadroTexto"/>
          <p:cNvSpPr txBox="1"/>
          <p:nvPr/>
        </p:nvSpPr>
        <p:spPr>
          <a:xfrm>
            <a:off x="5622590" y="3187504"/>
            <a:ext cx="65915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65,2%</a:t>
            </a:r>
          </a:p>
        </p:txBody>
      </p:sp>
      <p:cxnSp>
        <p:nvCxnSpPr>
          <p:cNvPr id="66" name="65 Conector recto de flecha"/>
          <p:cNvCxnSpPr/>
          <p:nvPr/>
        </p:nvCxnSpPr>
        <p:spPr>
          <a:xfrm flipH="1">
            <a:off x="4865040" y="2974289"/>
            <a:ext cx="21547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grpSp>
        <p:nvGrpSpPr>
          <p:cNvPr id="67" name="66 Grupo"/>
          <p:cNvGrpSpPr/>
          <p:nvPr/>
        </p:nvGrpSpPr>
        <p:grpSpPr>
          <a:xfrm>
            <a:off x="3754394" y="5641233"/>
            <a:ext cx="3446504" cy="276999"/>
            <a:chOff x="2448322" y="74775"/>
            <a:chExt cx="3446504" cy="276999"/>
          </a:xfrm>
        </p:grpSpPr>
        <p:sp>
          <p:nvSpPr>
            <p:cNvPr id="68" name="67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4" name="3 Rectángulo"/>
          <p:cNvSpPr/>
          <p:nvPr/>
        </p:nvSpPr>
        <p:spPr>
          <a:xfrm>
            <a:off x="3918671" y="6012160"/>
            <a:ext cx="3158190" cy="3970318"/>
          </a:xfrm>
          <a:prstGeom prst="rect">
            <a:avLst/>
          </a:prstGeom>
        </p:spPr>
        <p:txBody>
          <a:bodyPr wrap="square">
            <a:spAutoFit/>
          </a:bodyPr>
          <a:lstStyle/>
          <a:p>
            <a:pPr algn="just"/>
            <a:r>
              <a:rPr lang="es-CO" sz="1200" dirty="0">
                <a:latin typeface="Arial Narrow" panose="020B0606020202030204" pitchFamily="34" charset="0"/>
              </a:rPr>
              <a:t>Al quinto período epidemiológico se han presentado </a:t>
            </a:r>
            <a:r>
              <a:rPr lang="es-CO" sz="1200" b="1" dirty="0">
                <a:latin typeface="Arial Narrow" panose="020B0606020202030204" pitchFamily="34" charset="0"/>
              </a:rPr>
              <a:t>11 casos de eclampsia </a:t>
            </a:r>
            <a:r>
              <a:rPr lang="es-CO" sz="1200" dirty="0">
                <a:latin typeface="Arial Narrow" panose="020B0606020202030204" pitchFamily="34" charset="0"/>
              </a:rPr>
              <a:t>y </a:t>
            </a:r>
            <a:r>
              <a:rPr lang="es-CO" sz="1200" b="1" dirty="0">
                <a:latin typeface="Arial Narrow" panose="020B0606020202030204" pitchFamily="34" charset="0"/>
              </a:rPr>
              <a:t>3 casos de ruptura uterina</a:t>
            </a:r>
            <a:r>
              <a:rPr lang="es-CO" sz="1200" dirty="0">
                <a:latin typeface="Arial Narrow" panose="020B0606020202030204" pitchFamily="34" charset="0"/>
              </a:rPr>
              <a:t>.</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El Protocolo actualizado en 2023;  se reportan con un criterio excepto en sepsis. Se clasifican en relacionados con: -disfunción de órgano, -enfermedad específica, -el manejo. Los seguimientos luego del alta se ajustaron a los 7, 14 21 y 28 días.</a:t>
            </a:r>
          </a:p>
          <a:p>
            <a:pPr algn="just"/>
            <a:r>
              <a:rPr lang="es-CO" sz="1200" dirty="0">
                <a:latin typeface="Arial Narrow" panose="020B0606020202030204" pitchFamily="34" charset="0"/>
              </a:rPr>
              <a:t>La notificación es inmediata, desde el momento en que se confirma el diagnóstico. </a:t>
            </a: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La notificación </a:t>
            </a:r>
            <a:r>
              <a:rPr lang="es-CO" sz="1200" b="1" dirty="0">
                <a:latin typeface="Arial Narrow" panose="020B0606020202030204" pitchFamily="34" charset="0"/>
              </a:rPr>
              <a:t>súper inmediata </a:t>
            </a:r>
            <a:r>
              <a:rPr lang="es-CO" sz="1200" dirty="0">
                <a:latin typeface="Arial Narrow" panose="020B0606020202030204" pitchFamily="34" charset="0"/>
              </a:rPr>
              <a:t>en morbilidad materna extrema está configurada para los casos con al menos uno de los siguientes criterios: -</a:t>
            </a:r>
            <a:r>
              <a:rPr lang="es-CO" sz="1200" b="1" dirty="0">
                <a:latin typeface="Arial Narrow" panose="020B0606020202030204" pitchFamily="34" charset="0"/>
              </a:rPr>
              <a:t>pre-eclampsia severa, -eclampsia y -hemorragia obstétrica severa.</a:t>
            </a:r>
          </a:p>
          <a:p>
            <a:pPr algn="just"/>
            <a:endParaRPr lang="es-CO" sz="1200" dirty="0">
              <a:latin typeface="Arial Narrow" panose="020B0606020202030204" pitchFamily="34" charset="0"/>
            </a:endParaRPr>
          </a:p>
          <a:p>
            <a:pPr algn="just"/>
            <a:endParaRPr lang="es-CO" sz="1200" dirty="0">
              <a:latin typeface="Arial Narrow" panose="020B0606020202030204" pitchFamily="34" charset="0"/>
            </a:endParaRPr>
          </a:p>
          <a:p>
            <a:pPr algn="just"/>
            <a:r>
              <a:rPr lang="es-CO" sz="1200" dirty="0">
                <a:latin typeface="Arial Narrow" panose="020B0606020202030204" pitchFamily="34" charset="0"/>
              </a:rPr>
              <a:t> </a:t>
            </a:r>
          </a:p>
          <a:p>
            <a:pPr algn="just"/>
            <a:endParaRPr lang="es-CO" sz="1200" dirty="0">
              <a:latin typeface="Arial Narrow" panose="020B0606020202030204" pitchFamily="34" charset="0"/>
            </a:endParaRPr>
          </a:p>
        </p:txBody>
      </p:sp>
      <p:cxnSp>
        <p:nvCxnSpPr>
          <p:cNvPr id="55" name="74 Conector recto de flecha"/>
          <p:cNvCxnSpPr/>
          <p:nvPr/>
        </p:nvCxnSpPr>
        <p:spPr>
          <a:xfrm flipH="1">
            <a:off x="4902070" y="4426953"/>
            <a:ext cx="21547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61" name="71 CuadroTexto"/>
          <p:cNvSpPr txBox="1"/>
          <p:nvPr/>
        </p:nvSpPr>
        <p:spPr>
          <a:xfrm>
            <a:off x="4902982" y="4618195"/>
            <a:ext cx="2241210" cy="276999"/>
          </a:xfrm>
          <a:prstGeom prst="rect">
            <a:avLst/>
          </a:prstGeom>
          <a:noFill/>
        </p:spPr>
        <p:txBody>
          <a:bodyPr wrap="square" rtlCol="0">
            <a:spAutoFit/>
          </a:bodyPr>
          <a:lstStyle/>
          <a:p>
            <a:pPr algn="ctr"/>
            <a:r>
              <a:rPr lang="es-ES" sz="1200" b="1" dirty="0">
                <a:latin typeface="Arial Narrow" panose="020B0606020202030204" pitchFamily="34" charset="0"/>
              </a:rPr>
              <a:t>Índice de letalidad</a:t>
            </a:r>
            <a:endParaRPr lang="es-CO" sz="1200" b="1" dirty="0">
              <a:latin typeface="Arial Narrow" panose="020B0606020202030204" pitchFamily="34" charset="0"/>
            </a:endParaRPr>
          </a:p>
        </p:txBody>
      </p:sp>
      <p:sp>
        <p:nvSpPr>
          <p:cNvPr id="74" name="72 CuadroTexto"/>
          <p:cNvSpPr txBox="1"/>
          <p:nvPr/>
        </p:nvSpPr>
        <p:spPr>
          <a:xfrm>
            <a:off x="5717255" y="4871409"/>
            <a:ext cx="612668" cy="507831"/>
          </a:xfrm>
          <a:prstGeom prst="rect">
            <a:avLst/>
          </a:prstGeom>
          <a:noFill/>
        </p:spPr>
        <p:txBody>
          <a:bodyPr wrap="none" rtlCol="0">
            <a:spAutoFit/>
          </a:bodyPr>
          <a:lstStyle/>
          <a:p>
            <a:pPr algn="ctr"/>
            <a:r>
              <a:rPr lang="es-ES" sz="1600" b="1" dirty="0">
                <a:solidFill>
                  <a:srgbClr val="00B050"/>
                </a:solidFill>
                <a:latin typeface="Arial Narrow" panose="020B0606020202030204" pitchFamily="34" charset="0"/>
              </a:rPr>
              <a:t>0,2% </a:t>
            </a:r>
          </a:p>
          <a:p>
            <a:pPr algn="ctr"/>
            <a:endParaRPr lang="es-ES" sz="1100" b="1" dirty="0">
              <a:solidFill>
                <a:srgbClr val="00B050"/>
              </a:solidFill>
              <a:latin typeface="Arial Narrow" panose="020B0606020202030204" pitchFamily="34" charset="0"/>
            </a:endParaRPr>
          </a:p>
        </p:txBody>
      </p:sp>
      <p:pic>
        <p:nvPicPr>
          <p:cNvPr id="2" name="Imagen 1"/>
          <p:cNvPicPr>
            <a:picLocks noChangeAspect="1"/>
          </p:cNvPicPr>
          <p:nvPr/>
        </p:nvPicPr>
        <p:blipFill>
          <a:blip r:embed="rId9"/>
          <a:stretch>
            <a:fillRect/>
          </a:stretch>
        </p:blipFill>
        <p:spPr>
          <a:xfrm>
            <a:off x="2228658" y="409353"/>
            <a:ext cx="4941945" cy="2381267"/>
          </a:xfrm>
          <a:prstGeom prst="rect">
            <a:avLst/>
          </a:prstGeom>
        </p:spPr>
      </p:pic>
    </p:spTree>
    <p:extLst>
      <p:ext uri="{BB962C8B-B14F-4D97-AF65-F5344CB8AC3E}">
        <p14:creationId xmlns:p14="http://schemas.microsoft.com/office/powerpoint/2010/main" val="3728899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6504"/>
            <a:ext cx="2167806" cy="284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8"/>
            <a:ext cx="2180731" cy="27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241" y="838617"/>
            <a:ext cx="2230057" cy="276999"/>
          </a:xfrm>
          <a:prstGeom prst="rect">
            <a:avLst/>
          </a:prstGeom>
          <a:noFill/>
        </p:spPr>
        <p:txBody>
          <a:bodyPr wrap="square" rtlCol="0">
            <a:spAutoFit/>
          </a:bodyPr>
          <a:lstStyle/>
          <a:p>
            <a:r>
              <a:rPr lang="es-ES" sz="1200" b="1" dirty="0">
                <a:latin typeface="Arial Narrow" panose="020B0606020202030204" pitchFamily="34" charset="0"/>
              </a:rPr>
              <a:t>Periodo epidemiológico 5 - 2023</a:t>
            </a:r>
          </a:p>
        </p:txBody>
      </p:sp>
      <p:grpSp>
        <p:nvGrpSpPr>
          <p:cNvPr id="8" name="7 Grupo"/>
          <p:cNvGrpSpPr/>
          <p:nvPr/>
        </p:nvGrpSpPr>
        <p:grpSpPr>
          <a:xfrm>
            <a:off x="183110" y="4142321"/>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119</a:t>
              </a:r>
            </a:p>
          </p:txBody>
        </p:sp>
      </p:grpSp>
      <p:grpSp>
        <p:nvGrpSpPr>
          <p:cNvPr id="15" name="14 Grupo"/>
          <p:cNvGrpSpPr/>
          <p:nvPr/>
        </p:nvGrpSpPr>
        <p:grpSpPr>
          <a:xfrm>
            <a:off x="2448322" y="46529"/>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39 </a:t>
            </a:r>
          </a:p>
        </p:txBody>
      </p:sp>
      <p:sp>
        <p:nvSpPr>
          <p:cNvPr id="37" name="36 Título"/>
          <p:cNvSpPr>
            <a:spLocks noGrp="1"/>
          </p:cNvSpPr>
          <p:nvPr>
            <p:ph type="ctrTitle"/>
          </p:nvPr>
        </p:nvSpPr>
        <p:spPr>
          <a:xfrm>
            <a:off x="-29713" y="162901"/>
            <a:ext cx="2208885" cy="584775"/>
          </a:xfrm>
          <a:noFill/>
        </p:spPr>
        <p:txBody>
          <a:bodyPr wrap="square" rtlCol="0">
            <a:spAutoFit/>
          </a:bodyPr>
          <a:lstStyle/>
          <a:p>
            <a:r>
              <a:rPr lang="es-CO" sz="1600" b="1" dirty="0">
                <a:solidFill>
                  <a:srgbClr val="C00000"/>
                </a:solidFill>
                <a:latin typeface="Arial Narrow" panose="020B0606020202030204" pitchFamily="34" charset="0"/>
                <a:ea typeface="+mn-ea"/>
                <a:cs typeface="+mn-cs"/>
              </a:rPr>
              <a:t>Mortalidad perinatal y neonatal tardía MPNNT</a:t>
            </a:r>
            <a:endParaRPr lang="es-ES" sz="1600" b="1" dirty="0">
              <a:solidFill>
                <a:srgbClr val="C00000"/>
              </a:solidFill>
              <a:latin typeface="Arial Narrow" panose="020B0606020202030204" pitchFamily="34" charset="0"/>
              <a:ea typeface="+mn-ea"/>
              <a:cs typeface="+mn-cs"/>
            </a:endParaRPr>
          </a:p>
        </p:txBody>
      </p:sp>
      <p:grpSp>
        <p:nvGrpSpPr>
          <p:cNvPr id="10" name="Grupo 9"/>
          <p:cNvGrpSpPr/>
          <p:nvPr/>
        </p:nvGrpSpPr>
        <p:grpSpPr>
          <a:xfrm>
            <a:off x="4521236" y="4860032"/>
            <a:ext cx="757840" cy="1359035"/>
            <a:chOff x="4830630" y="3075226"/>
            <a:chExt cx="757840" cy="1359035"/>
          </a:xfrm>
        </p:grpSpPr>
        <p:grpSp>
          <p:nvGrpSpPr>
            <p:cNvPr id="65" name="64 Grupo"/>
            <p:cNvGrpSpPr/>
            <p:nvPr/>
          </p:nvGrpSpPr>
          <p:grpSpPr>
            <a:xfrm>
              <a:off x="4830630" y="3554337"/>
              <a:ext cx="757840" cy="879924"/>
              <a:chOff x="5227274" y="1274868"/>
              <a:chExt cx="757840" cy="879924"/>
            </a:xfrm>
          </p:grpSpPr>
          <p:sp>
            <p:nvSpPr>
              <p:cNvPr id="66" name="65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a:t>
                </a:r>
              </a:p>
            </p:txBody>
          </p:sp>
          <p:sp>
            <p:nvSpPr>
              <p:cNvPr id="67" name="66 Rectángulo"/>
              <p:cNvSpPr/>
              <p:nvPr/>
            </p:nvSpPr>
            <p:spPr>
              <a:xfrm>
                <a:off x="5227274"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68" name="67 Rectángulo"/>
              <p:cNvSpPr/>
              <p:nvPr/>
            </p:nvSpPr>
            <p:spPr>
              <a:xfrm>
                <a:off x="5286277" y="1877793"/>
                <a:ext cx="184731" cy="276999"/>
              </a:xfrm>
              <a:prstGeom prst="rect">
                <a:avLst/>
              </a:prstGeom>
            </p:spPr>
            <p:txBody>
              <a:bodyPr wrap="none">
                <a:spAutoFit/>
              </a:bodyPr>
              <a:lstStyle/>
              <a:p>
                <a:endParaRPr lang="es-CO" sz="1200" dirty="0"/>
              </a:p>
            </p:txBody>
          </p:sp>
        </p:grpSp>
        <p:pic>
          <p:nvPicPr>
            <p:cNvPr id="79"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86761"/>
            <a:stretch/>
          </p:blipFill>
          <p:spPr bwMode="auto">
            <a:xfrm>
              <a:off x="4977133" y="3075226"/>
              <a:ext cx="409613" cy="51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upo 15"/>
          <p:cNvGrpSpPr/>
          <p:nvPr/>
        </p:nvGrpSpPr>
        <p:grpSpPr>
          <a:xfrm>
            <a:off x="5540226" y="4886454"/>
            <a:ext cx="1660672" cy="1091421"/>
            <a:chOff x="5476980" y="2996813"/>
            <a:chExt cx="1660672" cy="1091421"/>
          </a:xfrm>
        </p:grpSpPr>
        <p:pic>
          <p:nvPicPr>
            <p:cNvPr id="81" name="Picture 6"/>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6140200" y="2996813"/>
              <a:ext cx="503333" cy="45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2" name="81 Grupo"/>
            <p:cNvGrpSpPr/>
            <p:nvPr/>
          </p:nvGrpSpPr>
          <p:grpSpPr>
            <a:xfrm>
              <a:off x="5476980" y="3314759"/>
              <a:ext cx="1660672" cy="773475"/>
              <a:chOff x="-303585" y="7072716"/>
              <a:chExt cx="1731490" cy="773475"/>
            </a:xfrm>
          </p:grpSpPr>
          <p:sp>
            <p:nvSpPr>
              <p:cNvPr id="83" name="82 CuadroTexto"/>
              <p:cNvSpPr txBox="1"/>
              <p:nvPr/>
            </p:nvSpPr>
            <p:spPr>
              <a:xfrm>
                <a:off x="-14122" y="7072716"/>
                <a:ext cx="1282684" cy="461665"/>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84" name="83 Rectángulo redondeado"/>
              <p:cNvSpPr/>
              <p:nvPr/>
            </p:nvSpPr>
            <p:spPr>
              <a:xfrm>
                <a:off x="-303585" y="7502904"/>
                <a:ext cx="1731490" cy="343287"/>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92,4% </a:t>
                </a:r>
                <a:r>
                  <a:rPr lang="es-ES" sz="1100" b="1" dirty="0">
                    <a:solidFill>
                      <a:schemeClr val="tx1"/>
                    </a:solidFill>
                    <a:latin typeface="Arial Narrow" panose="020B0606020202030204" pitchFamily="34" charset="0"/>
                  </a:rPr>
                  <a:t>(110 casos)</a:t>
                </a:r>
              </a:p>
            </p:txBody>
          </p:sp>
        </p:grpSp>
      </p:grpSp>
      <p:pic>
        <p:nvPicPr>
          <p:cNvPr id="86" name="Picture 5"/>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493855" y="5549099"/>
            <a:ext cx="933450" cy="75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7" name="86 Grupo"/>
          <p:cNvGrpSpPr/>
          <p:nvPr/>
        </p:nvGrpSpPr>
        <p:grpSpPr>
          <a:xfrm>
            <a:off x="125067" y="6228184"/>
            <a:ext cx="2154861" cy="1397365"/>
            <a:chOff x="-33250" y="6908037"/>
            <a:chExt cx="1480055" cy="1275795"/>
          </a:xfrm>
        </p:grpSpPr>
        <p:sp>
          <p:nvSpPr>
            <p:cNvPr id="88" name="87 CuadroTexto"/>
            <p:cNvSpPr txBox="1"/>
            <p:nvPr/>
          </p:nvSpPr>
          <p:spPr>
            <a:xfrm>
              <a:off x="14082" y="6908037"/>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89" name="88 Rectángulo redondeado"/>
            <p:cNvSpPr/>
            <p:nvPr/>
          </p:nvSpPr>
          <p:spPr>
            <a:xfrm>
              <a:off x="-33250" y="7171010"/>
              <a:ext cx="1480055" cy="101282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Régimen contributivo</a:t>
              </a:r>
            </a:p>
            <a:p>
              <a:pPr algn="ctr"/>
              <a:r>
                <a:rPr lang="es-ES" sz="1100" b="1" dirty="0">
                  <a:solidFill>
                    <a:schemeClr val="tx1"/>
                  </a:solidFill>
                  <a:latin typeface="Arial Narrow" panose="020B0606020202030204" pitchFamily="34" charset="0"/>
                </a:rPr>
                <a:t>50,4% - 60 casos</a:t>
              </a:r>
            </a:p>
            <a:p>
              <a:pPr algn="ctr"/>
              <a:r>
                <a:rPr lang="es-ES" sz="1100" b="1" dirty="0">
                  <a:solidFill>
                    <a:schemeClr val="tx1"/>
                  </a:solidFill>
                  <a:latin typeface="Arial Narrow" panose="020B0606020202030204" pitchFamily="34" charset="0"/>
                </a:rPr>
                <a:t>Régimen subsidiado</a:t>
              </a:r>
            </a:p>
            <a:p>
              <a:pPr algn="ctr"/>
              <a:r>
                <a:rPr lang="es-ES" sz="1100" b="1" dirty="0">
                  <a:solidFill>
                    <a:schemeClr val="tx1"/>
                  </a:solidFill>
                  <a:latin typeface="Arial Narrow" panose="020B0606020202030204" pitchFamily="34" charset="0"/>
                </a:rPr>
                <a:t>42,9% - 51 casos</a:t>
              </a:r>
            </a:p>
            <a:p>
              <a:pPr algn="ctr"/>
              <a:r>
                <a:rPr lang="es-ES" sz="1100" b="1" dirty="0">
                  <a:solidFill>
                    <a:schemeClr val="tx1"/>
                  </a:solidFill>
                  <a:latin typeface="Arial Narrow" panose="020B0606020202030204" pitchFamily="34" charset="0"/>
                </a:rPr>
                <a:t>No afiliado 5,9% - 7 casos</a:t>
              </a:r>
            </a:p>
            <a:p>
              <a:pPr algn="ctr"/>
              <a:r>
                <a:rPr lang="es-ES" sz="1100" b="1" dirty="0">
                  <a:solidFill>
                    <a:schemeClr val="tx1"/>
                  </a:solidFill>
                  <a:latin typeface="Arial Narrow" panose="020B0606020202030204" pitchFamily="34" charset="0"/>
                </a:rPr>
                <a:t>Régimen Especial 0,8% - 1 caso</a:t>
              </a:r>
            </a:p>
          </p:txBody>
        </p:sp>
      </p:grpSp>
      <p:sp>
        <p:nvSpPr>
          <p:cNvPr id="51" name="50 CuadroTexto"/>
          <p:cNvSpPr txBox="1"/>
          <p:nvPr/>
        </p:nvSpPr>
        <p:spPr>
          <a:xfrm>
            <a:off x="-15637" y="4603438"/>
            <a:ext cx="2180731" cy="954107"/>
          </a:xfrm>
          <a:prstGeom prst="rect">
            <a:avLst/>
          </a:prstGeom>
          <a:noFill/>
        </p:spPr>
        <p:txBody>
          <a:bodyPr wrap="square" rtlCol="0">
            <a:spAutoFit/>
          </a:bodyPr>
          <a:lstStyle/>
          <a:p>
            <a:pPr algn="ctr"/>
            <a:r>
              <a:rPr lang="es-ES" sz="1400" b="1" dirty="0">
                <a:latin typeface="Arial Narrow" panose="020B0606020202030204" pitchFamily="34" charset="0"/>
              </a:rPr>
              <a:t>Variación porcentual respecto al </a:t>
            </a:r>
            <a:r>
              <a:rPr lang="es-CO" sz="1400" b="1" dirty="0">
                <a:latin typeface="Arial Narrow" panose="020B0606020202030204" pitchFamily="34" charset="0"/>
              </a:rPr>
              <a:t>mismo período del año anterior:</a:t>
            </a:r>
            <a:endParaRPr lang="es-ES" sz="1400" b="1" dirty="0">
              <a:latin typeface="Arial Narrow" panose="020B0606020202030204" pitchFamily="34" charset="0"/>
            </a:endParaRPr>
          </a:p>
          <a:p>
            <a:pPr algn="ctr"/>
            <a:r>
              <a:rPr lang="es-ES" sz="1400" b="1" dirty="0">
                <a:solidFill>
                  <a:srgbClr val="FF0000"/>
                </a:solidFill>
                <a:latin typeface="Arial Narrow" panose="020B0606020202030204" pitchFamily="34" charset="0"/>
              </a:rPr>
              <a:t> aumentó  en un 9,2%</a:t>
            </a:r>
          </a:p>
        </p:txBody>
      </p:sp>
      <p:sp>
        <p:nvSpPr>
          <p:cNvPr id="59" name="58 Rectángulo"/>
          <p:cNvSpPr/>
          <p:nvPr/>
        </p:nvSpPr>
        <p:spPr>
          <a:xfrm>
            <a:off x="2186603" y="4469505"/>
            <a:ext cx="5020169"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 name="1 Grupo"/>
          <p:cNvGrpSpPr/>
          <p:nvPr/>
        </p:nvGrpSpPr>
        <p:grpSpPr>
          <a:xfrm>
            <a:off x="255659" y="7632128"/>
            <a:ext cx="1832623" cy="1490530"/>
            <a:chOff x="1979044" y="5463081"/>
            <a:chExt cx="1832623" cy="1490530"/>
          </a:xfrm>
        </p:grpSpPr>
        <p:pic>
          <p:nvPicPr>
            <p:cNvPr id="6149" name="Picture 5"/>
            <p:cNvPicPr>
              <a:picLocks noChangeAspect="1" noChangeArrowheads="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2567526" y="5463081"/>
              <a:ext cx="529058" cy="61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79 Grupo"/>
            <p:cNvGrpSpPr/>
            <p:nvPr/>
          </p:nvGrpSpPr>
          <p:grpSpPr>
            <a:xfrm>
              <a:off x="1979044" y="5901728"/>
              <a:ext cx="1832623" cy="1051883"/>
              <a:chOff x="4697795" y="921542"/>
              <a:chExt cx="1832623" cy="1051883"/>
            </a:xfrm>
          </p:grpSpPr>
          <p:sp>
            <p:nvSpPr>
              <p:cNvPr id="95" name="94 Rectángulo redondeado"/>
              <p:cNvSpPr/>
              <p:nvPr/>
            </p:nvSpPr>
            <p:spPr>
              <a:xfrm>
                <a:off x="4697795" y="1383207"/>
                <a:ext cx="1832623" cy="590218"/>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7030A0"/>
                    </a:solidFill>
                    <a:latin typeface="Arial Narrow" panose="020B0606020202030204" pitchFamily="34" charset="0"/>
                  </a:rPr>
                  <a:t>Fetales: </a:t>
                </a:r>
              </a:p>
              <a:p>
                <a:pPr algn="ctr"/>
                <a:r>
                  <a:rPr lang="es-ES" sz="1100" b="1" dirty="0">
                    <a:solidFill>
                      <a:schemeClr val="tx1"/>
                    </a:solidFill>
                    <a:latin typeface="Arial Narrow" panose="020B0606020202030204" pitchFamily="34" charset="0"/>
                  </a:rPr>
                  <a:t>Ante parto 78,2% (61) </a:t>
                </a:r>
              </a:p>
              <a:p>
                <a:pPr algn="ctr"/>
                <a:r>
                  <a:rPr lang="es-ES" sz="1100" b="1" dirty="0">
                    <a:solidFill>
                      <a:schemeClr val="tx1"/>
                    </a:solidFill>
                    <a:latin typeface="Arial Narrow" panose="020B0606020202030204" pitchFamily="34" charset="0"/>
                  </a:rPr>
                  <a:t> Intra parto 21,8% (17)</a:t>
                </a:r>
              </a:p>
            </p:txBody>
          </p:sp>
          <p:sp>
            <p:nvSpPr>
              <p:cNvPr id="96" name="95 Rectángulo"/>
              <p:cNvSpPr/>
              <p:nvPr/>
            </p:nvSpPr>
            <p:spPr>
              <a:xfrm>
                <a:off x="4697795" y="921542"/>
                <a:ext cx="1816200" cy="461665"/>
              </a:xfrm>
              <a:prstGeom prst="rect">
                <a:avLst/>
              </a:prstGeom>
            </p:spPr>
            <p:txBody>
              <a:bodyPr wrap="square">
                <a:spAutoFit/>
              </a:bodyPr>
              <a:lstStyle/>
              <a:p>
                <a:pPr algn="ctr"/>
                <a:r>
                  <a:rPr lang="es-CO" sz="1200" b="1" u="sng" dirty="0">
                    <a:latin typeface="Arial Narrow" panose="020B0606020202030204" pitchFamily="34" charset="0"/>
                  </a:rPr>
                  <a:t>Momento de ocurrencia </a:t>
                </a:r>
              </a:p>
              <a:p>
                <a:pPr algn="ctr"/>
                <a:r>
                  <a:rPr lang="es-CO" sz="1200" b="1" u="sng" dirty="0">
                    <a:latin typeface="Arial Narrow" panose="020B0606020202030204" pitchFamily="34" charset="0"/>
                  </a:rPr>
                  <a:t>de la muerte</a:t>
                </a:r>
                <a:endParaRPr lang="es-ES" sz="1200" b="1" u="sng" dirty="0">
                  <a:solidFill>
                    <a:sysClr val="windowText" lastClr="000000"/>
                  </a:solidFill>
                  <a:latin typeface="Arial Narrow" panose="020B0606020202030204" pitchFamily="34" charset="0"/>
                </a:endParaRPr>
              </a:p>
            </p:txBody>
          </p:sp>
        </p:grpSp>
      </p:grpSp>
      <p:grpSp>
        <p:nvGrpSpPr>
          <p:cNvPr id="47" name="46 Grupo"/>
          <p:cNvGrpSpPr/>
          <p:nvPr/>
        </p:nvGrpSpPr>
        <p:grpSpPr>
          <a:xfrm>
            <a:off x="2505747" y="4559503"/>
            <a:ext cx="3446504" cy="276999"/>
            <a:chOff x="2448322" y="74775"/>
            <a:chExt cx="3446504" cy="276999"/>
          </a:xfrm>
        </p:grpSpPr>
        <p:sp>
          <p:nvSpPr>
            <p:cNvPr id="48" name="47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9" name="48 Conector recto"/>
            <p:cNvCxnSpPr>
              <a:stCxn id="4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49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 e indicadores</a:t>
              </a:r>
            </a:p>
          </p:txBody>
        </p:sp>
      </p:grpSp>
      <p:sp>
        <p:nvSpPr>
          <p:cNvPr id="72" name="53 CuadroTexto"/>
          <p:cNvSpPr txBox="1"/>
          <p:nvPr/>
        </p:nvSpPr>
        <p:spPr>
          <a:xfrm>
            <a:off x="2153639" y="5534526"/>
            <a:ext cx="2241210" cy="261610"/>
          </a:xfrm>
          <a:prstGeom prst="rect">
            <a:avLst/>
          </a:prstGeom>
          <a:noFill/>
        </p:spPr>
        <p:txBody>
          <a:bodyPr wrap="square" rtlCol="0">
            <a:spAutoFit/>
          </a:bodyPr>
          <a:lstStyle/>
          <a:p>
            <a:pPr algn="ctr"/>
            <a:r>
              <a:rPr lang="es-CO" sz="1100" b="1" dirty="0">
                <a:latin typeface="Arial Narrow" panose="020B0606020202030204" pitchFamily="34" charset="0"/>
              </a:rPr>
              <a:t>Razón de mortalidad neonatal tardía</a:t>
            </a:r>
          </a:p>
        </p:txBody>
      </p:sp>
      <p:sp>
        <p:nvSpPr>
          <p:cNvPr id="75" name="54 CuadroTexto"/>
          <p:cNvSpPr txBox="1"/>
          <p:nvPr/>
        </p:nvSpPr>
        <p:spPr>
          <a:xfrm>
            <a:off x="2206193" y="5653861"/>
            <a:ext cx="2071665" cy="646331"/>
          </a:xfrm>
          <a:prstGeom prst="rect">
            <a:avLst/>
          </a:prstGeom>
          <a:noFill/>
        </p:spPr>
        <p:txBody>
          <a:bodyPr wrap="square" rtlCol="0">
            <a:spAutoFit/>
          </a:bodyPr>
          <a:lstStyle/>
          <a:p>
            <a:pPr algn="ctr"/>
            <a:r>
              <a:rPr lang="es-CO" sz="1200" b="1" dirty="0">
                <a:solidFill>
                  <a:srgbClr val="C00000"/>
                </a:solidFill>
                <a:latin typeface="Arial Narrow" panose="020B0606020202030204" pitchFamily="34" charset="0"/>
              </a:rPr>
              <a:t>1,5 muertes por cada 1000 nacidos vivos y muertos</a:t>
            </a:r>
          </a:p>
          <a:p>
            <a:pPr algn="ctr"/>
            <a:r>
              <a:rPr lang="es-CO" sz="1200" b="1" dirty="0">
                <a:solidFill>
                  <a:srgbClr val="C00000"/>
                </a:solidFill>
                <a:latin typeface="Arial Narrow" panose="020B0606020202030204" pitchFamily="34" charset="0"/>
              </a:rPr>
              <a:t> (13 /8.928) *1000</a:t>
            </a:r>
            <a:endParaRPr lang="es-ES" sz="1200" b="1" dirty="0">
              <a:solidFill>
                <a:srgbClr val="C00000"/>
              </a:solidFill>
              <a:latin typeface="Arial Narrow" panose="020B0606020202030204" pitchFamily="34" charset="0"/>
            </a:endParaRPr>
          </a:p>
        </p:txBody>
      </p:sp>
      <p:sp>
        <p:nvSpPr>
          <p:cNvPr id="77" name="56 CuadroTexto"/>
          <p:cNvSpPr txBox="1"/>
          <p:nvPr/>
        </p:nvSpPr>
        <p:spPr>
          <a:xfrm>
            <a:off x="2032035" y="4886454"/>
            <a:ext cx="2241210" cy="261610"/>
          </a:xfrm>
          <a:prstGeom prst="rect">
            <a:avLst/>
          </a:prstGeom>
          <a:noFill/>
        </p:spPr>
        <p:txBody>
          <a:bodyPr wrap="square" rtlCol="0">
            <a:spAutoFit/>
          </a:bodyPr>
          <a:lstStyle/>
          <a:p>
            <a:pPr algn="ctr"/>
            <a:r>
              <a:rPr lang="es-ES" sz="1100" b="1" dirty="0">
                <a:latin typeface="Arial Narrow" panose="020B0606020202030204" pitchFamily="34" charset="0"/>
              </a:rPr>
              <a:t>Razón de mortalidad perinatal</a:t>
            </a:r>
            <a:endParaRPr lang="es-CO" sz="1100" b="1" dirty="0">
              <a:latin typeface="Arial Narrow" panose="020B0606020202030204" pitchFamily="34" charset="0"/>
            </a:endParaRPr>
          </a:p>
        </p:txBody>
      </p:sp>
      <p:sp>
        <p:nvSpPr>
          <p:cNvPr id="78" name="57 CuadroTexto"/>
          <p:cNvSpPr txBox="1"/>
          <p:nvPr/>
        </p:nvSpPr>
        <p:spPr>
          <a:xfrm>
            <a:off x="2279929" y="5005789"/>
            <a:ext cx="1912345" cy="646331"/>
          </a:xfrm>
          <a:prstGeom prst="rect">
            <a:avLst/>
          </a:prstGeom>
          <a:noFill/>
        </p:spPr>
        <p:txBody>
          <a:bodyPr wrap="square" rtlCol="0">
            <a:spAutoFit/>
          </a:bodyPr>
          <a:lstStyle/>
          <a:p>
            <a:pPr algn="ctr"/>
            <a:r>
              <a:rPr lang="es-CO" sz="1200" b="1" dirty="0">
                <a:solidFill>
                  <a:srgbClr val="C00000"/>
                </a:solidFill>
                <a:latin typeface="Arial Narrow" panose="020B0606020202030204" pitchFamily="34" charset="0"/>
              </a:rPr>
              <a:t>11,9 muertes por cada 1000 nacidos vivos y muertos (106 /8.928) *1000</a:t>
            </a:r>
            <a:endParaRPr lang="es-ES" sz="1200" b="1" dirty="0">
              <a:solidFill>
                <a:srgbClr val="C00000"/>
              </a:solidFill>
              <a:latin typeface="Arial Narrow" panose="020B0606020202030204" pitchFamily="34" charset="0"/>
            </a:endParaRPr>
          </a:p>
        </p:txBody>
      </p:sp>
      <p:pic>
        <p:nvPicPr>
          <p:cNvPr id="3" name="Imagen 2"/>
          <p:cNvPicPr>
            <a:picLocks noChangeAspect="1"/>
          </p:cNvPicPr>
          <p:nvPr/>
        </p:nvPicPr>
        <p:blipFill>
          <a:blip r:embed="rId10"/>
          <a:stretch>
            <a:fillRect/>
          </a:stretch>
        </p:blipFill>
        <p:spPr>
          <a:xfrm>
            <a:off x="2724775" y="311743"/>
            <a:ext cx="4191047" cy="1992601"/>
          </a:xfrm>
          <a:prstGeom prst="rect">
            <a:avLst/>
          </a:prstGeom>
        </p:spPr>
      </p:pic>
      <p:pic>
        <p:nvPicPr>
          <p:cNvPr id="4" name="Imagen 3"/>
          <p:cNvPicPr>
            <a:picLocks noChangeAspect="1"/>
          </p:cNvPicPr>
          <p:nvPr/>
        </p:nvPicPr>
        <p:blipFill>
          <a:blip r:embed="rId11"/>
          <a:stretch>
            <a:fillRect/>
          </a:stretch>
        </p:blipFill>
        <p:spPr>
          <a:xfrm>
            <a:off x="2676876" y="2394342"/>
            <a:ext cx="4238946" cy="2061433"/>
          </a:xfrm>
          <a:prstGeom prst="rect">
            <a:avLst/>
          </a:prstGeom>
        </p:spPr>
      </p:pic>
      <p:pic>
        <p:nvPicPr>
          <p:cNvPr id="6" name="Imagen 5"/>
          <p:cNvPicPr>
            <a:picLocks noChangeAspect="1"/>
          </p:cNvPicPr>
          <p:nvPr/>
        </p:nvPicPr>
        <p:blipFill>
          <a:blip r:embed="rId12"/>
          <a:stretch>
            <a:fillRect/>
          </a:stretch>
        </p:blipFill>
        <p:spPr>
          <a:xfrm>
            <a:off x="2811207" y="6372200"/>
            <a:ext cx="3741571" cy="2746976"/>
          </a:xfrm>
          <a:prstGeom prst="rect">
            <a:avLst/>
          </a:prstGeom>
        </p:spPr>
      </p:pic>
    </p:spTree>
    <p:extLst>
      <p:ext uri="{BB962C8B-B14F-4D97-AF65-F5344CB8AC3E}">
        <p14:creationId xmlns:p14="http://schemas.microsoft.com/office/powerpoint/2010/main" val="1517738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 y="1"/>
            <a:ext cx="2223924"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09" y="623805"/>
            <a:ext cx="2231109" cy="276999"/>
          </a:xfrm>
          <a:prstGeom prst="rect">
            <a:avLst/>
          </a:prstGeom>
          <a:noFill/>
        </p:spPr>
        <p:txBody>
          <a:bodyPr wrap="square" rtlCol="0">
            <a:spAutoFit/>
          </a:bodyPr>
          <a:lstStyle/>
          <a:p>
            <a:r>
              <a:rPr lang="es-ES" sz="1200" b="1" dirty="0">
                <a:latin typeface="Arial Narrow" panose="020B0606020202030204" pitchFamily="34" charset="0"/>
              </a:rPr>
              <a:t>Periodo epidemiológico 5 - 2023</a:t>
            </a:r>
          </a:p>
        </p:txBody>
      </p:sp>
      <p:sp>
        <p:nvSpPr>
          <p:cNvPr id="6" name="5 Rectángulo"/>
          <p:cNvSpPr/>
          <p:nvPr/>
        </p:nvSpPr>
        <p:spPr>
          <a:xfrm>
            <a:off x="2249598" y="221511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Tosferina. Medellín, a Período epidemiológico 5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0</a:t>
              </a:r>
            </a:p>
          </p:txBody>
        </p:sp>
      </p:grpSp>
      <p:sp>
        <p:nvSpPr>
          <p:cNvPr id="10" name="9 Flecha arriba"/>
          <p:cNvSpPr/>
          <p:nvPr/>
        </p:nvSpPr>
        <p:spPr>
          <a:xfrm flipH="1" flipV="1">
            <a:off x="58294"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4" y="4890908"/>
            <a:ext cx="490416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Tosferina. Medellín, a Período epidemiológico 5 acumulado, años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125495"/>
            <a:ext cx="2331345" cy="261610"/>
          </a:xfrm>
          <a:prstGeom prst="rect">
            <a:avLst/>
          </a:prstGeom>
          <a:noFill/>
        </p:spPr>
        <p:txBody>
          <a:bodyPr wrap="square" rtlCol="0">
            <a:spAutoFit/>
          </a:bodyPr>
          <a:lstStyle/>
          <a:p>
            <a:pPr algn="ctr"/>
            <a:r>
              <a:rPr lang="es-ES" sz="1100" b="1" dirty="0">
                <a:latin typeface="Arial Narrow" panose="020B0606020202030204" pitchFamily="34" charset="0"/>
              </a:rPr>
              <a:t>Letalidad</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5005790" y="6835158"/>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672788" y="6256300"/>
            <a:ext cx="72487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a:t>
            </a:r>
          </a:p>
          <a:p>
            <a:pPr algn="ctr"/>
            <a:r>
              <a:rPr lang="es-ES" sz="1400" b="1" dirty="0">
                <a:latin typeface="Arial Narrow" panose="020B0606020202030204" pitchFamily="34" charset="0"/>
              </a:rPr>
              <a:t>0 casos</a:t>
            </a:r>
          </a:p>
        </p:txBody>
      </p:sp>
      <p:sp>
        <p:nvSpPr>
          <p:cNvPr id="54" name="53 Rectángulo"/>
          <p:cNvSpPr/>
          <p:nvPr/>
        </p:nvSpPr>
        <p:spPr>
          <a:xfrm>
            <a:off x="35816" y="8449122"/>
            <a:ext cx="4417817" cy="492443"/>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inusual de la Tosferina. Medellín, a Periodo epidemiológico    5 acumulado  de 2023. </a:t>
            </a:r>
          </a:p>
        </p:txBody>
      </p:sp>
      <p:sp>
        <p:nvSpPr>
          <p:cNvPr id="58" name="57 CuadroTexto"/>
          <p:cNvSpPr txBox="1"/>
          <p:nvPr/>
        </p:nvSpPr>
        <p:spPr>
          <a:xfrm>
            <a:off x="4722604" y="6835158"/>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Porcentaje de investigación de campo oportuna</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 </a:t>
            </a: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Tosferina</a:t>
            </a:r>
          </a:p>
        </p:txBody>
      </p:sp>
      <p:sp>
        <p:nvSpPr>
          <p:cNvPr id="47" name="46 CuadroTexto"/>
          <p:cNvSpPr txBox="1"/>
          <p:nvPr/>
        </p:nvSpPr>
        <p:spPr>
          <a:xfrm>
            <a:off x="4927273" y="7250656"/>
            <a:ext cx="2247196"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65%</a:t>
            </a:r>
          </a:p>
        </p:txBody>
      </p:sp>
      <p:sp>
        <p:nvSpPr>
          <p:cNvPr id="9" name="Rectángulo 8"/>
          <p:cNvSpPr/>
          <p:nvPr/>
        </p:nvSpPr>
        <p:spPr>
          <a:xfrm>
            <a:off x="534909" y="4679265"/>
            <a:ext cx="1759328" cy="900246"/>
          </a:xfrm>
          <a:prstGeom prst="rect">
            <a:avLst/>
          </a:prstGeom>
        </p:spPr>
        <p:txBody>
          <a:bodyPr wrap="square">
            <a:spAutoFit/>
          </a:bodyPr>
          <a:lstStyle/>
          <a:p>
            <a:r>
              <a:rPr lang="es-ES" sz="1050" b="1" dirty="0">
                <a:latin typeface="Arial Narrow" panose="020B0606020202030204" pitchFamily="34" charset="0"/>
              </a:rPr>
              <a:t>Variación porcentual de 700% menos respecto al mismo periodo del año anterior. Variación de notificación de 6% (100 casos notificados).</a:t>
            </a:r>
            <a:endParaRPr lang="en-US" sz="1050" dirty="0"/>
          </a:p>
        </p:txBody>
      </p:sp>
      <p:sp>
        <p:nvSpPr>
          <p:cNvPr id="55" name="46 CuadroTexto"/>
          <p:cNvSpPr txBox="1"/>
          <p:nvPr/>
        </p:nvSpPr>
        <p:spPr>
          <a:xfrm>
            <a:off x="4829662" y="8034330"/>
            <a:ext cx="2247196" cy="792525"/>
          </a:xfrm>
          <a:prstGeom prst="rect">
            <a:avLst/>
          </a:prstGeom>
          <a:noFill/>
        </p:spPr>
        <p:txBody>
          <a:bodyPr wrap="square" rtlCol="0">
            <a:spAutoFit/>
          </a:bodyPr>
          <a:lstStyle/>
          <a:p>
            <a:pPr algn="ctr"/>
            <a:r>
              <a:rPr lang="es-ES" sz="1050" b="1" dirty="0">
                <a:latin typeface="Arial Narrow" panose="020B0606020202030204" pitchFamily="34" charset="0"/>
              </a:rPr>
              <a:t>Cumplimiento en la notificación</a:t>
            </a:r>
          </a:p>
          <a:p>
            <a:pPr algn="ctr"/>
            <a:r>
              <a:rPr lang="es-ES" sz="1400" b="1" dirty="0">
                <a:latin typeface="Arial Narrow" panose="020B0606020202030204" pitchFamily="34" charset="0"/>
              </a:rPr>
              <a:t> </a:t>
            </a:r>
            <a:r>
              <a:rPr lang="es-ES" sz="1050" b="1" dirty="0">
                <a:latin typeface="Arial Narrow" panose="020B0606020202030204" pitchFamily="34" charset="0"/>
              </a:rPr>
              <a:t>casos probables notificados </a:t>
            </a:r>
          </a:p>
          <a:p>
            <a:pPr algn="ctr"/>
            <a:r>
              <a:rPr lang="es-ES" sz="1050" b="1" dirty="0">
                <a:latin typeface="Arial Narrow" panose="020B0606020202030204" pitchFamily="34" charset="0"/>
              </a:rPr>
              <a:t>91/100 casos notificados por vigilancia rutinaria</a:t>
            </a:r>
          </a:p>
        </p:txBody>
      </p:sp>
      <p:pic>
        <p:nvPicPr>
          <p:cNvPr id="12" name="Imagen 11"/>
          <p:cNvPicPr>
            <a:picLocks noChangeAspect="1"/>
          </p:cNvPicPr>
          <p:nvPr/>
        </p:nvPicPr>
        <p:blipFill>
          <a:blip r:embed="rId6"/>
          <a:stretch>
            <a:fillRect/>
          </a:stretch>
        </p:blipFill>
        <p:spPr>
          <a:xfrm>
            <a:off x="2160289" y="405449"/>
            <a:ext cx="5014179" cy="1895015"/>
          </a:xfrm>
          <a:prstGeom prst="rect">
            <a:avLst/>
          </a:prstGeom>
        </p:spPr>
      </p:pic>
      <p:pic>
        <p:nvPicPr>
          <p:cNvPr id="17" name="Imagen 16"/>
          <p:cNvPicPr>
            <a:picLocks noChangeAspect="1"/>
          </p:cNvPicPr>
          <p:nvPr/>
        </p:nvPicPr>
        <p:blipFill>
          <a:blip r:embed="rId7"/>
          <a:stretch>
            <a:fillRect/>
          </a:stretch>
        </p:blipFill>
        <p:spPr>
          <a:xfrm>
            <a:off x="2100855" y="2651253"/>
            <a:ext cx="5073614" cy="2239655"/>
          </a:xfrm>
          <a:prstGeom prst="rect">
            <a:avLst/>
          </a:prstGeom>
        </p:spPr>
      </p:pic>
      <p:pic>
        <p:nvPicPr>
          <p:cNvPr id="20" name="Imagen 19"/>
          <p:cNvPicPr>
            <a:picLocks noChangeAspect="1"/>
          </p:cNvPicPr>
          <p:nvPr/>
        </p:nvPicPr>
        <p:blipFill>
          <a:blip r:embed="rId8"/>
          <a:stretch>
            <a:fillRect/>
          </a:stretch>
        </p:blipFill>
        <p:spPr>
          <a:xfrm>
            <a:off x="35816" y="6095558"/>
            <a:ext cx="4793846" cy="2328488"/>
          </a:xfrm>
          <a:prstGeom prst="rect">
            <a:avLst/>
          </a:prstGeom>
        </p:spPr>
      </p:pic>
    </p:spTree>
    <p:extLst>
      <p:ext uri="{BB962C8B-B14F-4D97-AF65-F5344CB8AC3E}">
        <p14:creationId xmlns:p14="http://schemas.microsoft.com/office/powerpoint/2010/main" val="3158191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6504"/>
            <a:ext cx="2167806" cy="284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8"/>
            <a:ext cx="2180731" cy="27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241" y="838617"/>
            <a:ext cx="2230057" cy="276999"/>
          </a:xfrm>
          <a:prstGeom prst="rect">
            <a:avLst/>
          </a:prstGeom>
          <a:noFill/>
        </p:spPr>
        <p:txBody>
          <a:bodyPr wrap="square" rtlCol="0">
            <a:spAutoFit/>
          </a:bodyPr>
          <a:lstStyle/>
          <a:p>
            <a:r>
              <a:rPr lang="es-ES" sz="1200" b="1" dirty="0">
                <a:latin typeface="Arial Narrow" panose="020B0606020202030204" pitchFamily="34" charset="0"/>
              </a:rPr>
              <a:t>Periodo epidemiológico 5 - 2023</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368</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40 </a:t>
            </a:r>
          </a:p>
        </p:txBody>
      </p:sp>
      <p:sp>
        <p:nvSpPr>
          <p:cNvPr id="37" name="36 Título"/>
          <p:cNvSpPr>
            <a:spLocks noGrp="1"/>
          </p:cNvSpPr>
          <p:nvPr>
            <p:ph type="ctrTitle"/>
          </p:nvPr>
        </p:nvSpPr>
        <p:spPr>
          <a:xfrm>
            <a:off x="-29713" y="286011"/>
            <a:ext cx="2208885" cy="338554"/>
          </a:xfrm>
          <a:noFill/>
        </p:spPr>
        <p:txBody>
          <a:bodyPr wrap="square" rtlCol="0">
            <a:spAutoFit/>
          </a:bodyPr>
          <a:lstStyle/>
          <a:p>
            <a:r>
              <a:rPr lang="es-CO" sz="1600" b="1" dirty="0">
                <a:solidFill>
                  <a:srgbClr val="C00000"/>
                </a:solidFill>
                <a:latin typeface="Arial Narrow" panose="020B0606020202030204" pitchFamily="34" charset="0"/>
                <a:ea typeface="+mn-ea"/>
                <a:cs typeface="+mn-cs"/>
              </a:rPr>
              <a:t>Defectos congénitos</a:t>
            </a:r>
            <a:endParaRPr lang="es-ES" sz="1600" b="1" dirty="0">
              <a:solidFill>
                <a:srgbClr val="C00000"/>
              </a:solidFill>
              <a:latin typeface="Arial Narrow" panose="020B0606020202030204" pitchFamily="34" charset="0"/>
              <a:ea typeface="+mn-ea"/>
              <a:cs typeface="+mn-cs"/>
            </a:endParaRPr>
          </a:p>
        </p:txBody>
      </p:sp>
      <p:grpSp>
        <p:nvGrpSpPr>
          <p:cNvPr id="10" name="Grupo 9"/>
          <p:cNvGrpSpPr/>
          <p:nvPr/>
        </p:nvGrpSpPr>
        <p:grpSpPr>
          <a:xfrm>
            <a:off x="3186173" y="5860158"/>
            <a:ext cx="2052818" cy="2981396"/>
            <a:chOff x="4717178" y="1992361"/>
            <a:chExt cx="2052818" cy="2981396"/>
          </a:xfrm>
        </p:grpSpPr>
        <p:grpSp>
          <p:nvGrpSpPr>
            <p:cNvPr id="65" name="64 Grupo"/>
            <p:cNvGrpSpPr/>
            <p:nvPr/>
          </p:nvGrpSpPr>
          <p:grpSpPr>
            <a:xfrm>
              <a:off x="4717178" y="2537349"/>
              <a:ext cx="2052818" cy="2436408"/>
              <a:chOff x="5113822" y="257880"/>
              <a:chExt cx="2052818" cy="2436408"/>
            </a:xfrm>
          </p:grpSpPr>
          <p:sp>
            <p:nvSpPr>
              <p:cNvPr id="66" name="65 Rectángulo redondeado"/>
              <p:cNvSpPr/>
              <p:nvPr/>
            </p:nvSpPr>
            <p:spPr>
              <a:xfrm>
                <a:off x="5113822" y="852830"/>
                <a:ext cx="2052818" cy="1841458"/>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b="1" dirty="0">
                  <a:solidFill>
                    <a:schemeClr val="tx1"/>
                  </a:solidFill>
                  <a:latin typeface="Arial Narrow" panose="020B0606020202030204" pitchFamily="34" charset="0"/>
                </a:endParaRPr>
              </a:p>
            </p:txBody>
          </p:sp>
          <p:sp>
            <p:nvSpPr>
              <p:cNvPr id="67" name="66 Rectángulo"/>
              <p:cNvSpPr/>
              <p:nvPr/>
            </p:nvSpPr>
            <p:spPr>
              <a:xfrm>
                <a:off x="5124000" y="257880"/>
                <a:ext cx="1233030" cy="276999"/>
              </a:xfrm>
              <a:prstGeom prst="rect">
                <a:avLst/>
              </a:prstGeom>
            </p:spPr>
            <p:txBody>
              <a:bodyPr wrap="none">
                <a:spAutoFit/>
              </a:bodyPr>
              <a:lstStyle/>
              <a:p>
                <a:r>
                  <a:rPr lang="es-ES" sz="1200" b="1" u="sng" dirty="0">
                    <a:latin typeface="Arial Narrow" panose="020B0606020202030204" pitchFamily="34" charset="0"/>
                  </a:rPr>
                  <a:t>Edad de la madre</a:t>
                </a:r>
                <a:endParaRPr lang="es-ES" sz="1200" b="1" u="sng" dirty="0">
                  <a:solidFill>
                    <a:sysClr val="windowText" lastClr="000000"/>
                  </a:solidFill>
                  <a:latin typeface="Arial Narrow" panose="020B0606020202030204" pitchFamily="34" charset="0"/>
                </a:endParaRPr>
              </a:p>
            </p:txBody>
          </p:sp>
          <p:sp>
            <p:nvSpPr>
              <p:cNvPr id="68" name="67 Rectángulo"/>
              <p:cNvSpPr/>
              <p:nvPr/>
            </p:nvSpPr>
            <p:spPr>
              <a:xfrm>
                <a:off x="5166523" y="939962"/>
                <a:ext cx="1935298" cy="1754326"/>
              </a:xfrm>
              <a:prstGeom prst="rect">
                <a:avLst/>
              </a:prstGeom>
            </p:spPr>
            <p:txBody>
              <a:bodyPr wrap="square">
                <a:spAutoFit/>
              </a:bodyPr>
              <a:lstStyle/>
              <a:p>
                <a:r>
                  <a:rPr lang="es-ES" sz="1200" b="1" dirty="0">
                    <a:latin typeface="Arial Narrow" panose="020B0606020202030204" pitchFamily="34" charset="0"/>
                  </a:rPr>
                  <a:t>Menor 20:  13,9% - 51 casos</a:t>
                </a:r>
              </a:p>
              <a:p>
                <a:endParaRPr lang="es-ES" sz="1200" b="1" dirty="0">
                  <a:latin typeface="Arial Narrow" panose="020B0606020202030204" pitchFamily="34" charset="0"/>
                </a:endParaRPr>
              </a:p>
              <a:p>
                <a:r>
                  <a:rPr lang="es-CO" sz="1200" b="1" dirty="0">
                    <a:latin typeface="Arial Narrow" panose="020B0606020202030204" pitchFamily="34" charset="0"/>
                  </a:rPr>
                  <a:t>20 a 29:     48,4% - 178 casos</a:t>
                </a:r>
              </a:p>
              <a:p>
                <a:endParaRPr lang="es-CO" sz="1200" b="1" dirty="0">
                  <a:latin typeface="Arial Narrow" panose="020B0606020202030204" pitchFamily="34" charset="0"/>
                </a:endParaRPr>
              </a:p>
              <a:p>
                <a:r>
                  <a:rPr lang="es-CO" sz="1200" b="1" dirty="0">
                    <a:latin typeface="Arial Narrow" panose="020B0606020202030204" pitchFamily="34" charset="0"/>
                  </a:rPr>
                  <a:t>30 a 39:      33,4% - 123 casos</a:t>
                </a:r>
              </a:p>
              <a:p>
                <a:endParaRPr lang="es-CO" sz="1200" b="1" dirty="0">
                  <a:latin typeface="Arial Narrow" panose="020B0606020202030204" pitchFamily="34" charset="0"/>
                </a:endParaRPr>
              </a:p>
              <a:p>
                <a:r>
                  <a:rPr lang="es-CO" sz="1200" b="1" dirty="0">
                    <a:latin typeface="Arial Narrow" panose="020B0606020202030204" pitchFamily="34" charset="0"/>
                  </a:rPr>
                  <a:t>40 y más:    2,7% - 10 casos</a:t>
                </a:r>
              </a:p>
              <a:p>
                <a:endParaRPr lang="es-CO" sz="1200" b="1" dirty="0">
                  <a:latin typeface="Arial Narrow" panose="020B0606020202030204" pitchFamily="34" charset="0"/>
                </a:endParaRPr>
              </a:p>
              <a:p>
                <a:r>
                  <a:rPr lang="es-ES" sz="1200" b="1" dirty="0">
                    <a:latin typeface="Arial Narrow" panose="020B0606020202030204" pitchFamily="34" charset="0"/>
                  </a:rPr>
                  <a:t>Sin dato:     1,6% - 6 casos</a:t>
                </a:r>
              </a:p>
            </p:txBody>
          </p:sp>
        </p:grpSp>
        <p:pic>
          <p:nvPicPr>
            <p:cNvPr id="79"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86761"/>
            <a:stretch/>
          </p:blipFill>
          <p:spPr bwMode="auto">
            <a:xfrm>
              <a:off x="5315922" y="1992361"/>
              <a:ext cx="409613" cy="51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upo 15"/>
          <p:cNvGrpSpPr/>
          <p:nvPr/>
        </p:nvGrpSpPr>
        <p:grpSpPr>
          <a:xfrm>
            <a:off x="5403457" y="5780311"/>
            <a:ext cx="1462028" cy="2280453"/>
            <a:chOff x="5754603" y="2996813"/>
            <a:chExt cx="1462028" cy="2280453"/>
          </a:xfrm>
        </p:grpSpPr>
        <p:pic>
          <p:nvPicPr>
            <p:cNvPr id="81" name="Picture 6"/>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6140200" y="2996813"/>
              <a:ext cx="503333" cy="45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2" name="81 Grupo"/>
            <p:cNvGrpSpPr/>
            <p:nvPr/>
          </p:nvGrpSpPr>
          <p:grpSpPr>
            <a:xfrm>
              <a:off x="5754603" y="3495378"/>
              <a:ext cx="1462028" cy="1781888"/>
              <a:chOff x="-14123" y="7253335"/>
              <a:chExt cx="1524375" cy="1781888"/>
            </a:xfrm>
          </p:grpSpPr>
          <p:sp>
            <p:nvSpPr>
              <p:cNvPr id="83" name="82 CuadroTexto"/>
              <p:cNvSpPr txBox="1"/>
              <p:nvPr/>
            </p:nvSpPr>
            <p:spPr>
              <a:xfrm>
                <a:off x="8974" y="7253335"/>
                <a:ext cx="1282684" cy="461665"/>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84" name="83 Rectángulo redondeado"/>
              <p:cNvSpPr/>
              <p:nvPr/>
            </p:nvSpPr>
            <p:spPr>
              <a:xfrm>
                <a:off x="-14123" y="8159100"/>
                <a:ext cx="1524375" cy="84374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95,7%</a:t>
                </a:r>
              </a:p>
            </p:txBody>
          </p:sp>
          <p:sp>
            <p:nvSpPr>
              <p:cNvPr id="85" name="84 CuadroTexto"/>
              <p:cNvSpPr txBox="1"/>
              <p:nvPr/>
            </p:nvSpPr>
            <p:spPr>
              <a:xfrm>
                <a:off x="5603" y="875822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363 casos</a:t>
                </a:r>
              </a:p>
            </p:txBody>
          </p:sp>
        </p:grpSp>
      </p:grpSp>
      <p:pic>
        <p:nvPicPr>
          <p:cNvPr id="86" name="Picture 5"/>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66800" y="5633605"/>
            <a:ext cx="933450" cy="75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7" name="86 Grupo"/>
          <p:cNvGrpSpPr/>
          <p:nvPr/>
        </p:nvGrpSpPr>
        <p:grpSpPr>
          <a:xfrm>
            <a:off x="101613" y="6443990"/>
            <a:ext cx="2404134" cy="2602668"/>
            <a:chOff x="-103305" y="7072717"/>
            <a:chExt cx="1504560" cy="1139404"/>
          </a:xfrm>
        </p:grpSpPr>
        <p:sp>
          <p:nvSpPr>
            <p:cNvPr id="88" name="87 CuadroTexto"/>
            <p:cNvSpPr txBox="1"/>
            <p:nvPr/>
          </p:nvSpPr>
          <p:spPr>
            <a:xfrm>
              <a:off x="81480" y="7072717"/>
              <a:ext cx="1103580" cy="149998"/>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89" name="88 Rectángulo redondeado"/>
            <p:cNvSpPr/>
            <p:nvPr/>
          </p:nvSpPr>
          <p:spPr>
            <a:xfrm>
              <a:off x="-103305" y="7254821"/>
              <a:ext cx="1504560" cy="95730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 </a:t>
              </a:r>
            </a:p>
            <a:p>
              <a:pPr algn="ctr"/>
              <a:r>
                <a:rPr lang="es-ES" sz="1200" b="1" dirty="0">
                  <a:solidFill>
                    <a:schemeClr val="tx1"/>
                  </a:solidFill>
                  <a:latin typeface="Arial Narrow" panose="020B0606020202030204" pitchFamily="34" charset="0"/>
                </a:rPr>
                <a:t>69,6% - 215 casos</a:t>
              </a:r>
            </a:p>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Régimen subsidiado</a:t>
              </a:r>
            </a:p>
            <a:p>
              <a:pPr algn="ctr"/>
              <a:r>
                <a:rPr lang="es-ES" sz="1200" b="1" dirty="0">
                  <a:solidFill>
                    <a:schemeClr val="tx1"/>
                  </a:solidFill>
                  <a:latin typeface="Arial Narrow" panose="020B0606020202030204" pitchFamily="34" charset="0"/>
                </a:rPr>
                <a:t> 26,9% - 83 casos</a:t>
              </a:r>
            </a:p>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No afiliado  </a:t>
              </a:r>
            </a:p>
            <a:p>
              <a:pPr algn="ctr"/>
              <a:r>
                <a:rPr lang="es-ES" sz="1200" b="1" dirty="0">
                  <a:solidFill>
                    <a:schemeClr val="tx1"/>
                  </a:solidFill>
                  <a:latin typeface="Arial Narrow" panose="020B0606020202030204" pitchFamily="34" charset="0"/>
                </a:rPr>
                <a:t>2,6% - 8 casos</a:t>
              </a:r>
            </a:p>
            <a:p>
              <a:pPr algn="ctr"/>
              <a:endParaRPr lang="es-ES" sz="1200" b="1" dirty="0">
                <a:solidFill>
                  <a:schemeClr val="tx1"/>
                </a:solidFill>
                <a:latin typeface="Arial Narrow" panose="020B0606020202030204" pitchFamily="34" charset="0"/>
              </a:endParaRPr>
            </a:p>
            <a:p>
              <a:pPr algn="ctr"/>
              <a:r>
                <a:rPr lang="es-ES" sz="1200" b="1" dirty="0">
                  <a:solidFill>
                    <a:schemeClr val="tx1"/>
                  </a:solidFill>
                  <a:latin typeface="Arial Narrow" panose="020B0606020202030204" pitchFamily="34" charset="0"/>
                </a:rPr>
                <a:t>Excepción-especial  </a:t>
              </a:r>
            </a:p>
            <a:p>
              <a:pPr algn="ctr"/>
              <a:r>
                <a:rPr lang="es-ES" sz="1200" b="1" dirty="0">
                  <a:solidFill>
                    <a:schemeClr val="tx1"/>
                  </a:solidFill>
                  <a:latin typeface="Arial Narrow" panose="020B0606020202030204" pitchFamily="34" charset="0"/>
                </a:rPr>
                <a:t>1% - 3 casos</a:t>
              </a:r>
            </a:p>
          </p:txBody>
        </p:sp>
      </p:grpSp>
      <p:sp>
        <p:nvSpPr>
          <p:cNvPr id="51" name="50 CuadroTexto"/>
          <p:cNvSpPr txBox="1"/>
          <p:nvPr/>
        </p:nvSpPr>
        <p:spPr>
          <a:xfrm>
            <a:off x="0" y="4830415"/>
            <a:ext cx="2180731" cy="738664"/>
          </a:xfrm>
          <a:prstGeom prst="rect">
            <a:avLst/>
          </a:prstGeom>
          <a:noFill/>
        </p:spPr>
        <p:txBody>
          <a:bodyPr wrap="square" rtlCol="0">
            <a:spAutoFit/>
          </a:bodyPr>
          <a:lstStyle/>
          <a:p>
            <a:pPr algn="ctr"/>
            <a:r>
              <a:rPr lang="es-ES" sz="1400" b="1" dirty="0">
                <a:latin typeface="Arial Narrow" panose="020B0606020202030204" pitchFamily="34" charset="0"/>
              </a:rPr>
              <a:t>NO hubo variación respecto al mismo periodo del año anterior  </a:t>
            </a:r>
          </a:p>
        </p:txBody>
      </p:sp>
      <p:sp>
        <p:nvSpPr>
          <p:cNvPr id="59" name="58 Rectángulo"/>
          <p:cNvSpPr/>
          <p:nvPr/>
        </p:nvSpPr>
        <p:spPr>
          <a:xfrm>
            <a:off x="2186603" y="2843808"/>
            <a:ext cx="5020169"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7" name="46 Grupo"/>
          <p:cNvGrpSpPr/>
          <p:nvPr/>
        </p:nvGrpSpPr>
        <p:grpSpPr>
          <a:xfrm>
            <a:off x="2505747" y="2915816"/>
            <a:ext cx="3446504" cy="276999"/>
            <a:chOff x="2448322" y="-1568912"/>
            <a:chExt cx="3446504" cy="276999"/>
          </a:xfrm>
        </p:grpSpPr>
        <p:sp>
          <p:nvSpPr>
            <p:cNvPr id="48" name="47 Elipse"/>
            <p:cNvSpPr/>
            <p:nvPr/>
          </p:nvSpPr>
          <p:spPr>
            <a:xfrm>
              <a:off x="2448322" y="-1568912"/>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9" name="48 Conector recto"/>
            <p:cNvCxnSpPr>
              <a:stCxn id="48" idx="6"/>
            </p:cNvCxnSpPr>
            <p:nvPr/>
          </p:nvCxnSpPr>
          <p:spPr>
            <a:xfrm>
              <a:off x="2736354" y="-1438107"/>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49 CuadroTexto"/>
            <p:cNvSpPr txBox="1"/>
            <p:nvPr/>
          </p:nvSpPr>
          <p:spPr>
            <a:xfrm>
              <a:off x="3302538" y="-1568912"/>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 e indicadores</a:t>
              </a:r>
            </a:p>
          </p:txBody>
        </p:sp>
      </p:grpSp>
      <p:sp>
        <p:nvSpPr>
          <p:cNvPr id="77" name="56 CuadroTexto"/>
          <p:cNvSpPr txBox="1"/>
          <p:nvPr/>
        </p:nvSpPr>
        <p:spPr>
          <a:xfrm>
            <a:off x="2186603" y="3203848"/>
            <a:ext cx="5026041" cy="1169551"/>
          </a:xfrm>
          <a:prstGeom prst="rect">
            <a:avLst/>
          </a:prstGeom>
          <a:noFill/>
        </p:spPr>
        <p:txBody>
          <a:bodyPr wrap="square" rtlCol="0">
            <a:spAutoFit/>
          </a:bodyPr>
          <a:lstStyle/>
          <a:p>
            <a:pPr algn="ctr"/>
            <a:r>
              <a:rPr lang="es-ES" sz="1400" b="1" dirty="0">
                <a:latin typeface="Arial Narrow" panose="020B0606020202030204" pitchFamily="34" charset="0"/>
              </a:rPr>
              <a:t>Indicadores defectos congénitos en Medellín</a:t>
            </a:r>
          </a:p>
          <a:p>
            <a:pPr algn="ctr"/>
            <a:endParaRPr lang="es-ES" sz="1400" b="1" dirty="0">
              <a:latin typeface="Arial Narrow" panose="020B0606020202030204" pitchFamily="34" charset="0"/>
            </a:endParaRPr>
          </a:p>
          <a:p>
            <a:r>
              <a:rPr lang="es-ES" sz="1400" b="1" dirty="0">
                <a:latin typeface="Arial Narrow" panose="020B0606020202030204" pitchFamily="34" charset="0"/>
              </a:rPr>
              <a:t>-362 casos de defectos congénitos por cada 10000 nacidos vivos n.v.</a:t>
            </a:r>
          </a:p>
          <a:p>
            <a:r>
              <a:rPr lang="es-ES" sz="1400" b="1" dirty="0">
                <a:latin typeface="Arial Narrow" panose="020B0606020202030204" pitchFamily="34" charset="0"/>
              </a:rPr>
              <a:t>-11,2 casos de defectos del tubo neural por cada 10.000 n.v.</a:t>
            </a:r>
          </a:p>
          <a:p>
            <a:r>
              <a:rPr lang="es-ES" sz="1400" b="1" dirty="0">
                <a:latin typeface="Arial Narrow" panose="020B0606020202030204" pitchFamily="34" charset="0"/>
              </a:rPr>
              <a:t>-Proporción de mortalidad por defectos congénitos 3,5% </a:t>
            </a:r>
            <a:endParaRPr lang="es-CO" sz="1400" b="1" dirty="0">
              <a:latin typeface="Arial Narrow" panose="020B0606020202030204" pitchFamily="34" charset="0"/>
            </a:endParaRPr>
          </a:p>
        </p:txBody>
      </p:sp>
      <p:sp>
        <p:nvSpPr>
          <p:cNvPr id="78" name="57 CuadroTexto"/>
          <p:cNvSpPr txBox="1"/>
          <p:nvPr/>
        </p:nvSpPr>
        <p:spPr>
          <a:xfrm>
            <a:off x="2272673" y="4593195"/>
            <a:ext cx="4742813" cy="738664"/>
          </a:xfrm>
          <a:prstGeom prst="rect">
            <a:avLst/>
          </a:prstGeom>
          <a:noFill/>
        </p:spPr>
        <p:txBody>
          <a:bodyPr wrap="square" rtlCol="0">
            <a:spAutoFit/>
          </a:bodyPr>
          <a:lstStyle/>
          <a:p>
            <a:r>
              <a:rPr lang="es-ES" sz="1400" b="1" dirty="0">
                <a:latin typeface="Arial Narrow" panose="020B0606020202030204" pitchFamily="34" charset="0"/>
              </a:rPr>
              <a:t>Malformación:	        187,6 casos por 10.000 n.v.  (185)</a:t>
            </a:r>
          </a:p>
          <a:p>
            <a:r>
              <a:rPr lang="es-ES" sz="1400" b="1" dirty="0">
                <a:latin typeface="Arial Narrow" panose="020B0606020202030204" pitchFamily="34" charset="0"/>
              </a:rPr>
              <a:t>Defecto metabólico:                    45,6 casos por 10.000 n.v. (45)</a:t>
            </a:r>
          </a:p>
          <a:p>
            <a:r>
              <a:rPr lang="es-ES" sz="1400" b="1" dirty="0">
                <a:latin typeface="Arial Narrow" panose="020B0606020202030204" pitchFamily="34" charset="0"/>
              </a:rPr>
              <a:t>Metabólico y malformación:         1 caso por 10.000 n.v. (1)</a:t>
            </a:r>
          </a:p>
        </p:txBody>
      </p:sp>
      <p:pic>
        <p:nvPicPr>
          <p:cNvPr id="53" name="Picture 5"/>
          <p:cNvPicPr>
            <a:picLocks noChangeAspect="1" noChangeArrowheads="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624299" y="1442030"/>
            <a:ext cx="529058" cy="61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10"/>
          <a:stretch>
            <a:fillRect/>
          </a:stretch>
        </p:blipFill>
        <p:spPr>
          <a:xfrm>
            <a:off x="2562175" y="416616"/>
            <a:ext cx="4447740" cy="2336948"/>
          </a:xfrm>
          <a:prstGeom prst="rect">
            <a:avLst/>
          </a:prstGeom>
        </p:spPr>
      </p:pic>
      <p:cxnSp>
        <p:nvCxnSpPr>
          <p:cNvPr id="42" name="65 Conector recto de flecha"/>
          <p:cNvCxnSpPr/>
          <p:nvPr/>
        </p:nvCxnSpPr>
        <p:spPr>
          <a:xfrm flipH="1">
            <a:off x="3423627" y="5549047"/>
            <a:ext cx="21547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332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5142203" y="3851920"/>
            <a:ext cx="486249" cy="502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 y="-32726"/>
            <a:ext cx="2192018" cy="285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8"/>
            <a:ext cx="2180731" cy="27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1287" y="766609"/>
            <a:ext cx="2179095"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5 - 2023</a:t>
            </a:r>
          </a:p>
        </p:txBody>
      </p:sp>
      <p:grpSp>
        <p:nvGrpSpPr>
          <p:cNvPr id="8" name="7 Grupo"/>
          <p:cNvGrpSpPr/>
          <p:nvPr/>
        </p:nvGrpSpPr>
        <p:grpSpPr>
          <a:xfrm>
            <a:off x="207161" y="4165896"/>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201</a:t>
              </a:r>
            </a:p>
          </p:txBody>
        </p:sp>
      </p:grpSp>
      <p:sp>
        <p:nvSpPr>
          <p:cNvPr id="9" name="8 CuadroTexto"/>
          <p:cNvSpPr txBox="1"/>
          <p:nvPr/>
        </p:nvSpPr>
        <p:spPr>
          <a:xfrm>
            <a:off x="0" y="4716016"/>
            <a:ext cx="2180731"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a:t>
            </a:r>
          </a:p>
          <a:p>
            <a:pPr algn="ctr"/>
            <a:r>
              <a:rPr lang="es-ES" sz="1200" b="1" dirty="0">
                <a:latin typeface="Arial Narrow" panose="020B0606020202030204" pitchFamily="34" charset="0"/>
              </a:rPr>
              <a:t> </a:t>
            </a:r>
            <a:r>
              <a:rPr lang="es-ES" sz="1200" b="1" dirty="0">
                <a:solidFill>
                  <a:srgbClr val="00B050"/>
                </a:solidFill>
                <a:latin typeface="Arial Narrow" panose="020B0606020202030204" pitchFamily="34" charset="0"/>
              </a:rPr>
              <a:t>disminuyó  en un 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41 </a:t>
            </a:r>
          </a:p>
        </p:txBody>
      </p:sp>
      <p:sp>
        <p:nvSpPr>
          <p:cNvPr id="37" name="36 Título"/>
          <p:cNvSpPr>
            <a:spLocks noGrp="1"/>
          </p:cNvSpPr>
          <p:nvPr>
            <p:ph type="ctrTitle"/>
          </p:nvPr>
        </p:nvSpPr>
        <p:spPr>
          <a:xfrm>
            <a:off x="-29713" y="101346"/>
            <a:ext cx="2208885" cy="707886"/>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Sífilis Gestacional SG</a:t>
            </a:r>
          </a:p>
        </p:txBody>
      </p:sp>
      <p:pic>
        <p:nvPicPr>
          <p:cNvPr id="81"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2507697" y="3843931"/>
            <a:ext cx="739835" cy="605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2" name="81 Grupo"/>
          <p:cNvGrpSpPr/>
          <p:nvPr/>
        </p:nvGrpSpPr>
        <p:grpSpPr>
          <a:xfrm>
            <a:off x="2121823" y="4366966"/>
            <a:ext cx="1475707" cy="1246088"/>
            <a:chOff x="-14122" y="7072716"/>
            <a:chExt cx="1229607" cy="1076642"/>
          </a:xfrm>
        </p:grpSpPr>
        <p:sp>
          <p:nvSpPr>
            <p:cNvPr id="83" name="82 CuadroTexto"/>
            <p:cNvSpPr txBox="1"/>
            <p:nvPr/>
          </p:nvSpPr>
          <p:spPr>
            <a:xfrm>
              <a:off x="-14122" y="7072716"/>
              <a:ext cx="1229607" cy="219388"/>
            </a:xfrm>
            <a:prstGeom prst="rect">
              <a:avLst/>
            </a:prstGeom>
            <a:noFill/>
          </p:spPr>
          <p:txBody>
            <a:bodyPr wrap="square" rtlCol="0">
              <a:spAutoFit/>
            </a:bodyPr>
            <a:lstStyle/>
            <a:p>
              <a:pPr algn="ctr"/>
              <a:r>
                <a:rPr lang="es-ES" sz="1050" b="1" u="sng" dirty="0">
                  <a:latin typeface="Arial Narrow" panose="020B0606020202030204" pitchFamily="34" charset="0"/>
                </a:rPr>
                <a:t>Área de residencia</a:t>
              </a:r>
            </a:p>
          </p:txBody>
        </p:sp>
        <p:sp>
          <p:nvSpPr>
            <p:cNvPr id="84" name="83 Rectángulo redondeado"/>
            <p:cNvSpPr/>
            <p:nvPr/>
          </p:nvSpPr>
          <p:spPr>
            <a:xfrm>
              <a:off x="137916" y="7295136"/>
              <a:ext cx="1045872" cy="85422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tx1"/>
                  </a:solidFill>
                  <a:latin typeface="Arial Narrow" panose="020B0606020202030204" pitchFamily="34" charset="0"/>
                </a:rPr>
                <a:t>Cabecera  </a:t>
              </a:r>
            </a:p>
            <a:p>
              <a:pPr algn="ctr"/>
              <a:r>
                <a:rPr lang="pt-BR" sz="1200" b="1" dirty="0">
                  <a:solidFill>
                    <a:schemeClr val="tx1"/>
                  </a:solidFill>
                  <a:latin typeface="Arial Narrow" panose="020B0606020202030204" pitchFamily="34" charset="0"/>
                </a:rPr>
                <a:t>97% (195)</a:t>
              </a:r>
            </a:p>
            <a:p>
              <a:pPr algn="ctr"/>
              <a:endParaRPr lang="pt-BR" sz="1200" b="1" dirty="0">
                <a:solidFill>
                  <a:schemeClr val="tx1"/>
                </a:solidFill>
                <a:latin typeface="Arial Narrow" panose="020B0606020202030204" pitchFamily="34" charset="0"/>
              </a:endParaRPr>
            </a:p>
            <a:p>
              <a:pPr algn="ctr"/>
              <a:r>
                <a:rPr lang="pt-BR" sz="1200" b="1" dirty="0">
                  <a:solidFill>
                    <a:schemeClr val="tx1"/>
                  </a:solidFill>
                  <a:latin typeface="Arial Narrow" panose="020B0606020202030204" pitchFamily="34" charset="0"/>
                </a:rPr>
                <a:t>Centro poblado </a:t>
              </a:r>
            </a:p>
            <a:p>
              <a:pPr algn="ctr"/>
              <a:r>
                <a:rPr lang="pt-BR" sz="1200" b="1" dirty="0">
                  <a:solidFill>
                    <a:schemeClr val="tx1"/>
                  </a:solidFill>
                  <a:latin typeface="Arial Narrow" panose="020B0606020202030204" pitchFamily="34" charset="0"/>
                </a:rPr>
                <a:t>2,5% (5)</a:t>
              </a:r>
              <a:endParaRPr lang="es-ES" sz="1600" b="1" dirty="0">
                <a:solidFill>
                  <a:schemeClr val="tx1"/>
                </a:solidFill>
                <a:latin typeface="Arial Narrow" panose="020B0606020202030204" pitchFamily="34" charset="0"/>
              </a:endParaRPr>
            </a:p>
          </p:txBody>
        </p:sp>
      </p:grpSp>
      <p:pic>
        <p:nvPicPr>
          <p:cNvPr id="86"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3725404" y="3832056"/>
            <a:ext cx="751217" cy="597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7" name="86 Grupo"/>
          <p:cNvGrpSpPr/>
          <p:nvPr/>
        </p:nvGrpSpPr>
        <p:grpSpPr>
          <a:xfrm>
            <a:off x="3411381" y="4348743"/>
            <a:ext cx="1475706" cy="1303374"/>
            <a:chOff x="-14122" y="7072716"/>
            <a:chExt cx="1229607" cy="1553978"/>
          </a:xfrm>
        </p:grpSpPr>
        <p:sp>
          <p:nvSpPr>
            <p:cNvPr id="88" name="87 CuadroTexto"/>
            <p:cNvSpPr txBox="1"/>
            <p:nvPr/>
          </p:nvSpPr>
          <p:spPr>
            <a:xfrm>
              <a:off x="-14122" y="7072716"/>
              <a:ext cx="1229607" cy="311910"/>
            </a:xfrm>
            <a:prstGeom prst="rect">
              <a:avLst/>
            </a:prstGeom>
            <a:noFill/>
          </p:spPr>
          <p:txBody>
            <a:bodyPr wrap="square" rtlCol="0">
              <a:spAutoFit/>
            </a:bodyPr>
            <a:lstStyle/>
            <a:p>
              <a:pPr algn="ctr"/>
              <a:r>
                <a:rPr lang="es-ES" sz="1050" b="1" u="sng" dirty="0">
                  <a:latin typeface="Arial Narrow" panose="020B0606020202030204" pitchFamily="34" charset="0"/>
                </a:rPr>
                <a:t>Afiliación al SGSS</a:t>
              </a:r>
            </a:p>
          </p:txBody>
        </p:sp>
        <p:sp>
          <p:nvSpPr>
            <p:cNvPr id="89" name="88 Rectángulo redondeado"/>
            <p:cNvSpPr/>
            <p:nvPr/>
          </p:nvSpPr>
          <p:spPr>
            <a:xfrm>
              <a:off x="177665" y="7389679"/>
              <a:ext cx="925764" cy="1237015"/>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Subsidiado 68,1% (94)</a:t>
              </a:r>
            </a:p>
            <a:p>
              <a:pPr algn="ctr"/>
              <a:r>
                <a:rPr lang="es-ES" sz="1200" b="1" dirty="0">
                  <a:solidFill>
                    <a:schemeClr val="tx1"/>
                  </a:solidFill>
                  <a:latin typeface="Arial Narrow" panose="020B0606020202030204" pitchFamily="34" charset="0"/>
                </a:rPr>
                <a:t>Contributivo</a:t>
              </a:r>
            </a:p>
            <a:p>
              <a:pPr algn="ctr"/>
              <a:r>
                <a:rPr lang="es-ES" sz="1200" b="1" dirty="0">
                  <a:solidFill>
                    <a:schemeClr val="tx1"/>
                  </a:solidFill>
                  <a:latin typeface="Arial Narrow" panose="020B0606020202030204" pitchFamily="34" charset="0"/>
                </a:rPr>
                <a:t>39,8 (80)</a:t>
              </a:r>
            </a:p>
            <a:p>
              <a:pPr algn="ctr"/>
              <a:r>
                <a:rPr lang="es-ES" sz="1200" b="1" dirty="0">
                  <a:solidFill>
                    <a:schemeClr val="tx1"/>
                  </a:solidFill>
                  <a:latin typeface="Arial Narrow" panose="020B0606020202030204" pitchFamily="34" charset="0"/>
                </a:rPr>
                <a:t>No afiliadas 13,4% (27)</a:t>
              </a:r>
              <a:endParaRPr lang="es-ES" sz="1600" b="1" dirty="0">
                <a:solidFill>
                  <a:schemeClr val="tx1"/>
                </a:solidFill>
                <a:latin typeface="Arial Narrow" panose="020B0606020202030204" pitchFamily="34" charset="0"/>
              </a:endParaRPr>
            </a:p>
          </p:txBody>
        </p:sp>
      </p:grpSp>
      <p:grpSp>
        <p:nvGrpSpPr>
          <p:cNvPr id="53" name="52 Grupo"/>
          <p:cNvGrpSpPr/>
          <p:nvPr/>
        </p:nvGrpSpPr>
        <p:grpSpPr>
          <a:xfrm>
            <a:off x="4790644" y="4302137"/>
            <a:ext cx="1069524" cy="556413"/>
            <a:chOff x="3752084" y="554831"/>
            <a:chExt cx="1174540" cy="663396"/>
          </a:xfrm>
        </p:grpSpPr>
        <p:sp>
          <p:nvSpPr>
            <p:cNvPr id="56" name="55 Rectángulo redondeado"/>
            <p:cNvSpPr/>
            <p:nvPr/>
          </p:nvSpPr>
          <p:spPr>
            <a:xfrm>
              <a:off x="3937262" y="962170"/>
              <a:ext cx="869989" cy="256057"/>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2,5 % (5)</a:t>
              </a:r>
            </a:p>
          </p:txBody>
        </p:sp>
        <p:sp>
          <p:nvSpPr>
            <p:cNvPr id="57" name="56 Rectángulo"/>
            <p:cNvSpPr/>
            <p:nvPr/>
          </p:nvSpPr>
          <p:spPr>
            <a:xfrm>
              <a:off x="3752084" y="554831"/>
              <a:ext cx="1174540" cy="311910"/>
            </a:xfrm>
            <a:prstGeom prst="rect">
              <a:avLst/>
            </a:prstGeom>
          </p:spPr>
          <p:txBody>
            <a:bodyPr wrap="none">
              <a:spAutoFit/>
            </a:bodyPr>
            <a:lstStyle/>
            <a:p>
              <a:r>
                <a:rPr lang="es-ES" sz="1050" b="1" u="sng" dirty="0">
                  <a:latin typeface="Arial Narrow" panose="020B0606020202030204" pitchFamily="34" charset="0"/>
                </a:rPr>
                <a:t>Afrocolombiano</a:t>
              </a:r>
              <a:endParaRPr lang="es-ES" sz="1050" b="1" u="sng" dirty="0">
                <a:solidFill>
                  <a:sysClr val="windowText" lastClr="000000"/>
                </a:solidFill>
                <a:latin typeface="Arial Narrow" panose="020B0606020202030204" pitchFamily="34" charset="0"/>
              </a:endParaRPr>
            </a:p>
          </p:txBody>
        </p:sp>
      </p:grpSp>
      <p:sp>
        <p:nvSpPr>
          <p:cNvPr id="51" name="50 Rectángulo"/>
          <p:cNvSpPr/>
          <p:nvPr/>
        </p:nvSpPr>
        <p:spPr>
          <a:xfrm>
            <a:off x="2199157" y="2627784"/>
            <a:ext cx="5020167"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2" name="61 Grupo"/>
          <p:cNvGrpSpPr/>
          <p:nvPr/>
        </p:nvGrpSpPr>
        <p:grpSpPr>
          <a:xfrm>
            <a:off x="2256412" y="2699687"/>
            <a:ext cx="3495056" cy="288137"/>
            <a:chOff x="2448322" y="-794404"/>
            <a:chExt cx="3495056" cy="288137"/>
          </a:xfrm>
        </p:grpSpPr>
        <p:sp>
          <p:nvSpPr>
            <p:cNvPr id="64" name="63 Elipse"/>
            <p:cNvSpPr/>
            <p:nvPr/>
          </p:nvSpPr>
          <p:spPr>
            <a:xfrm>
              <a:off x="2448322" y="-767877"/>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4" idx="6"/>
            </p:cNvCxnSpPr>
            <p:nvPr/>
          </p:nvCxnSpPr>
          <p:spPr>
            <a:xfrm>
              <a:off x="2736354" y="-637072"/>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51090" y="-794404"/>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grpSp>
        <p:nvGrpSpPr>
          <p:cNvPr id="52" name="51 Grupo"/>
          <p:cNvGrpSpPr/>
          <p:nvPr/>
        </p:nvGrpSpPr>
        <p:grpSpPr>
          <a:xfrm>
            <a:off x="6143346" y="4330875"/>
            <a:ext cx="818862" cy="753422"/>
            <a:chOff x="2507826" y="2724731"/>
            <a:chExt cx="874090" cy="753422"/>
          </a:xfrm>
        </p:grpSpPr>
        <p:sp>
          <p:nvSpPr>
            <p:cNvPr id="54" name="53 Rectángulo redondeado"/>
            <p:cNvSpPr/>
            <p:nvPr/>
          </p:nvSpPr>
          <p:spPr>
            <a:xfrm>
              <a:off x="2507826" y="3048313"/>
              <a:ext cx="874090" cy="4298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22,9% </a:t>
              </a:r>
            </a:p>
            <a:p>
              <a:pPr algn="ctr"/>
              <a:r>
                <a:rPr lang="es-ES" sz="1400" b="1" dirty="0">
                  <a:solidFill>
                    <a:schemeClr val="tx1"/>
                  </a:solidFill>
                  <a:latin typeface="Arial Narrow" panose="020B0606020202030204" pitchFamily="34" charset="0"/>
                </a:rPr>
                <a:t>(50)</a:t>
              </a:r>
            </a:p>
          </p:txBody>
        </p:sp>
        <p:sp>
          <p:nvSpPr>
            <p:cNvPr id="60" name="59 Rectángulo"/>
            <p:cNvSpPr/>
            <p:nvPr/>
          </p:nvSpPr>
          <p:spPr>
            <a:xfrm>
              <a:off x="2580819" y="2724731"/>
              <a:ext cx="665567" cy="261610"/>
            </a:xfrm>
            <a:prstGeom prst="rect">
              <a:avLst/>
            </a:prstGeom>
          </p:spPr>
          <p:txBody>
            <a:bodyPr wrap="none">
              <a:spAutoFit/>
            </a:bodyPr>
            <a:lstStyle/>
            <a:p>
              <a:pPr algn="ctr"/>
              <a:r>
                <a:rPr lang="es-ES" sz="1100" b="1" u="sng" dirty="0">
                  <a:latin typeface="Arial Narrow" panose="020B0606020202030204" pitchFamily="34" charset="0"/>
                </a:rPr>
                <a:t>Migrante</a:t>
              </a:r>
              <a:endParaRPr lang="es-ES" sz="1100" b="1" u="sng" dirty="0">
                <a:solidFill>
                  <a:sysClr val="windowText" lastClr="000000"/>
                </a:solidFill>
                <a:latin typeface="Arial Narrow" panose="020B0606020202030204" pitchFamily="34" charset="0"/>
              </a:endParaRPr>
            </a:p>
          </p:txBody>
        </p:sp>
      </p:grpSp>
      <p:pic>
        <p:nvPicPr>
          <p:cNvPr id="65" name="Picture 6"/>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6330464" y="3923928"/>
            <a:ext cx="414384" cy="478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56 CuadroTexto"/>
          <p:cNvSpPr txBox="1"/>
          <p:nvPr/>
        </p:nvSpPr>
        <p:spPr>
          <a:xfrm>
            <a:off x="3046648" y="3083410"/>
            <a:ext cx="3287128" cy="738664"/>
          </a:xfrm>
          <a:prstGeom prst="rect">
            <a:avLst/>
          </a:prstGeom>
          <a:noFill/>
        </p:spPr>
        <p:txBody>
          <a:bodyPr wrap="square" rtlCol="0">
            <a:spAutoFit/>
          </a:bodyPr>
          <a:lstStyle/>
          <a:p>
            <a:pPr algn="ctr"/>
            <a:r>
              <a:rPr lang="es-CO" sz="1400" b="1" dirty="0">
                <a:latin typeface="Arial Narrow" panose="020B0606020202030204" pitchFamily="34" charset="0"/>
              </a:rPr>
              <a:t>Prevalencia de sífilis gestacional:  </a:t>
            </a:r>
          </a:p>
          <a:p>
            <a:pPr algn="ctr"/>
            <a:r>
              <a:rPr lang="es-CO" sz="1400" b="1" dirty="0">
                <a:latin typeface="Arial Narrow" panose="020B0606020202030204" pitchFamily="34" charset="0"/>
              </a:rPr>
              <a:t>21,1 por mil n.v. mas mortinatos</a:t>
            </a:r>
          </a:p>
          <a:p>
            <a:pPr algn="ctr"/>
            <a:r>
              <a:rPr lang="es-CO" sz="1400" b="1" dirty="0">
                <a:latin typeface="Arial Narrow" panose="020B0606020202030204" pitchFamily="34" charset="0"/>
              </a:rPr>
              <a:t>(189 casos por 8850 n.v. y 88 mortinatos</a:t>
            </a:r>
            <a:r>
              <a:rPr lang="es-CO" sz="1100" b="1" dirty="0">
                <a:latin typeface="Arial Narrow" panose="020B0606020202030204" pitchFamily="34" charset="0"/>
              </a:rPr>
              <a:t>) </a:t>
            </a:r>
          </a:p>
        </p:txBody>
      </p:sp>
      <p:pic>
        <p:nvPicPr>
          <p:cNvPr id="2" name="Imagen 1"/>
          <p:cNvPicPr>
            <a:picLocks noChangeAspect="1"/>
          </p:cNvPicPr>
          <p:nvPr/>
        </p:nvPicPr>
        <p:blipFill>
          <a:blip r:embed="rId9"/>
          <a:stretch>
            <a:fillRect/>
          </a:stretch>
        </p:blipFill>
        <p:spPr>
          <a:xfrm>
            <a:off x="2578294" y="381484"/>
            <a:ext cx="4478540" cy="2160574"/>
          </a:xfrm>
          <a:prstGeom prst="rect">
            <a:avLst/>
          </a:prstGeom>
        </p:spPr>
      </p:pic>
      <p:sp>
        <p:nvSpPr>
          <p:cNvPr id="41" name="56 Rectángulo"/>
          <p:cNvSpPr/>
          <p:nvPr/>
        </p:nvSpPr>
        <p:spPr>
          <a:xfrm>
            <a:off x="4834222" y="5000090"/>
            <a:ext cx="667170" cy="253916"/>
          </a:xfrm>
          <a:prstGeom prst="rect">
            <a:avLst/>
          </a:prstGeom>
        </p:spPr>
        <p:txBody>
          <a:bodyPr wrap="none">
            <a:spAutoFit/>
          </a:bodyPr>
          <a:lstStyle/>
          <a:p>
            <a:r>
              <a:rPr lang="es-ES" sz="1050" b="1" u="sng" dirty="0">
                <a:latin typeface="Arial Narrow" panose="020B0606020202030204" pitchFamily="34" charset="0"/>
              </a:rPr>
              <a:t>Indígena </a:t>
            </a:r>
            <a:endParaRPr lang="es-ES" sz="1050" b="1" u="sng" dirty="0">
              <a:solidFill>
                <a:sysClr val="windowText" lastClr="000000"/>
              </a:solidFill>
              <a:latin typeface="Arial Narrow" panose="020B0606020202030204" pitchFamily="34" charset="0"/>
            </a:endParaRPr>
          </a:p>
        </p:txBody>
      </p:sp>
      <p:sp>
        <p:nvSpPr>
          <p:cNvPr id="42" name="55 Rectángulo redondeado"/>
          <p:cNvSpPr/>
          <p:nvPr/>
        </p:nvSpPr>
        <p:spPr>
          <a:xfrm>
            <a:off x="4957792" y="5292080"/>
            <a:ext cx="793676" cy="259467"/>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2% (4)</a:t>
            </a:r>
          </a:p>
        </p:txBody>
      </p:sp>
      <p:pic>
        <p:nvPicPr>
          <p:cNvPr id="4" name="Imagen 3"/>
          <p:cNvPicPr>
            <a:picLocks noChangeAspect="1"/>
          </p:cNvPicPr>
          <p:nvPr/>
        </p:nvPicPr>
        <p:blipFill>
          <a:blip r:embed="rId10"/>
          <a:stretch>
            <a:fillRect/>
          </a:stretch>
        </p:blipFill>
        <p:spPr>
          <a:xfrm>
            <a:off x="100419" y="5724128"/>
            <a:ext cx="3390900" cy="3371850"/>
          </a:xfrm>
          <a:prstGeom prst="rect">
            <a:avLst/>
          </a:prstGeom>
        </p:spPr>
      </p:pic>
      <p:pic>
        <p:nvPicPr>
          <p:cNvPr id="12" name="Imagen 11"/>
          <p:cNvPicPr>
            <a:picLocks noChangeAspect="1"/>
          </p:cNvPicPr>
          <p:nvPr/>
        </p:nvPicPr>
        <p:blipFill>
          <a:blip r:embed="rId11"/>
          <a:stretch>
            <a:fillRect/>
          </a:stretch>
        </p:blipFill>
        <p:spPr>
          <a:xfrm>
            <a:off x="3518180" y="8691133"/>
            <a:ext cx="3381375" cy="342900"/>
          </a:xfrm>
          <a:prstGeom prst="rect">
            <a:avLst/>
          </a:prstGeom>
        </p:spPr>
      </p:pic>
      <p:pic>
        <p:nvPicPr>
          <p:cNvPr id="16" name="Imagen 15"/>
          <p:cNvPicPr>
            <a:picLocks noChangeAspect="1"/>
          </p:cNvPicPr>
          <p:nvPr/>
        </p:nvPicPr>
        <p:blipFill>
          <a:blip r:embed="rId12"/>
          <a:stretch>
            <a:fillRect/>
          </a:stretch>
        </p:blipFill>
        <p:spPr>
          <a:xfrm>
            <a:off x="3645536" y="5826219"/>
            <a:ext cx="3254019" cy="906021"/>
          </a:xfrm>
          <a:prstGeom prst="rect">
            <a:avLst/>
          </a:prstGeom>
        </p:spPr>
      </p:pic>
      <p:cxnSp>
        <p:nvCxnSpPr>
          <p:cNvPr id="49" name="65 Conector recto de flecha"/>
          <p:cNvCxnSpPr/>
          <p:nvPr/>
        </p:nvCxnSpPr>
        <p:spPr>
          <a:xfrm flipH="1">
            <a:off x="2507697" y="3822074"/>
            <a:ext cx="4045080"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5" name="65 Conector recto de flecha"/>
          <p:cNvCxnSpPr/>
          <p:nvPr/>
        </p:nvCxnSpPr>
        <p:spPr>
          <a:xfrm flipH="1">
            <a:off x="2121823" y="5652117"/>
            <a:ext cx="4045080"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75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9" y="-29810"/>
            <a:ext cx="2183097" cy="285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8"/>
            <a:ext cx="2180731" cy="27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5289" y="766609"/>
            <a:ext cx="2183097" cy="276999"/>
          </a:xfrm>
          <a:prstGeom prst="rect">
            <a:avLst/>
          </a:prstGeom>
          <a:noFill/>
        </p:spPr>
        <p:txBody>
          <a:bodyPr wrap="square" rtlCol="0">
            <a:spAutoFit/>
          </a:bodyPr>
          <a:lstStyle/>
          <a:p>
            <a:r>
              <a:rPr lang="es-ES" sz="1200" b="1" dirty="0">
                <a:latin typeface="Arial Narrow" panose="020B0606020202030204" pitchFamily="34" charset="0"/>
              </a:rPr>
              <a:t>Periodo epidemiológico 5 - 2023</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21</a:t>
              </a:r>
            </a:p>
          </p:txBody>
        </p:sp>
      </p:grpSp>
      <p:sp>
        <p:nvSpPr>
          <p:cNvPr id="9" name="8 CuadroTexto"/>
          <p:cNvSpPr txBox="1"/>
          <p:nvPr/>
        </p:nvSpPr>
        <p:spPr>
          <a:xfrm>
            <a:off x="0" y="4716016"/>
            <a:ext cx="2180731"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a:t>
            </a:r>
            <a:r>
              <a:rPr lang="es-ES" sz="1200" b="1" dirty="0">
                <a:solidFill>
                  <a:srgbClr val="FF0000"/>
                </a:solidFill>
                <a:latin typeface="Arial Narrow" panose="020B0606020202030204" pitchFamily="34" charset="0"/>
              </a:rPr>
              <a:t> </a:t>
            </a:r>
          </a:p>
          <a:p>
            <a:pPr algn="ctr"/>
            <a:r>
              <a:rPr lang="es-ES" sz="1200" b="1" dirty="0">
                <a:solidFill>
                  <a:srgbClr val="00B050"/>
                </a:solidFill>
                <a:latin typeface="Arial Narrow" panose="020B0606020202030204" pitchFamily="34" charset="0"/>
              </a:rPr>
              <a:t>disminución del 50% </a:t>
            </a:r>
          </a:p>
        </p:txBody>
      </p:sp>
      <p:grpSp>
        <p:nvGrpSpPr>
          <p:cNvPr id="15" name="14 Grupo"/>
          <p:cNvGrpSpPr/>
          <p:nvPr/>
        </p:nvGrpSpPr>
        <p:grpSpPr>
          <a:xfrm>
            <a:off x="2448322" y="35496"/>
            <a:ext cx="3446504" cy="316278"/>
            <a:chOff x="2448322" y="35496"/>
            <a:chExt cx="3446504" cy="316278"/>
          </a:xfrm>
        </p:grpSpPr>
        <p:sp>
          <p:nvSpPr>
            <p:cNvPr id="11" name="10 Elipse"/>
            <p:cNvSpPr/>
            <p:nvPr/>
          </p:nvSpPr>
          <p:spPr>
            <a:xfrm>
              <a:off x="2448322" y="35496"/>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166301"/>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19798" y="607310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159474" y="6128328"/>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42 </a:t>
            </a:r>
          </a:p>
        </p:txBody>
      </p:sp>
      <p:sp>
        <p:nvSpPr>
          <p:cNvPr id="37" name="36 Título"/>
          <p:cNvSpPr>
            <a:spLocks noGrp="1"/>
          </p:cNvSpPr>
          <p:nvPr>
            <p:ph type="ctrTitle"/>
          </p:nvPr>
        </p:nvSpPr>
        <p:spPr>
          <a:xfrm>
            <a:off x="-29713" y="101346"/>
            <a:ext cx="2208885" cy="707886"/>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Sífilis Congénita  SC</a:t>
            </a:r>
          </a:p>
        </p:txBody>
      </p:sp>
      <p:grpSp>
        <p:nvGrpSpPr>
          <p:cNvPr id="82" name="81 Grupo"/>
          <p:cNvGrpSpPr/>
          <p:nvPr/>
        </p:nvGrpSpPr>
        <p:grpSpPr>
          <a:xfrm>
            <a:off x="118915" y="6647989"/>
            <a:ext cx="1717840" cy="757524"/>
            <a:chOff x="-34820" y="6965837"/>
            <a:chExt cx="1303382" cy="757524"/>
          </a:xfrm>
        </p:grpSpPr>
        <p:sp>
          <p:nvSpPr>
            <p:cNvPr id="83" name="82 CuadroTexto"/>
            <p:cNvSpPr txBox="1"/>
            <p:nvPr/>
          </p:nvSpPr>
          <p:spPr>
            <a:xfrm>
              <a:off x="-34820" y="6965837"/>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84" name="8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200" b="1" dirty="0">
                  <a:solidFill>
                    <a:schemeClr val="tx1"/>
                  </a:solidFill>
                  <a:latin typeface="Arial Narrow" panose="020B0606020202030204" pitchFamily="34" charset="0"/>
                </a:rPr>
                <a:t>100% - 21 casos</a:t>
              </a:r>
            </a:p>
          </p:txBody>
        </p:sp>
      </p:grpSp>
      <p:pic>
        <p:nvPicPr>
          <p:cNvPr id="86" name="Picture 5"/>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2834634" y="7516725"/>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7" name="86 Grupo"/>
          <p:cNvGrpSpPr/>
          <p:nvPr/>
        </p:nvGrpSpPr>
        <p:grpSpPr>
          <a:xfrm>
            <a:off x="2429055" y="8195241"/>
            <a:ext cx="1761059" cy="931767"/>
            <a:chOff x="-103304" y="7072716"/>
            <a:chExt cx="1336174" cy="931767"/>
          </a:xfrm>
        </p:grpSpPr>
        <p:sp>
          <p:nvSpPr>
            <p:cNvPr id="88" name="87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89" name="88 Rectángulo redondeado"/>
            <p:cNvSpPr/>
            <p:nvPr/>
          </p:nvSpPr>
          <p:spPr>
            <a:xfrm>
              <a:off x="-103304" y="7363321"/>
              <a:ext cx="1336174" cy="64116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Subsidiado 63% - 17</a:t>
              </a:r>
            </a:p>
            <a:p>
              <a:pPr algn="ctr"/>
              <a:r>
                <a:rPr lang="es-ES" sz="1200" b="1" dirty="0">
                  <a:solidFill>
                    <a:schemeClr val="tx1"/>
                  </a:solidFill>
                  <a:latin typeface="Arial Narrow" panose="020B0606020202030204" pitchFamily="34" charset="0"/>
                </a:rPr>
                <a:t>Contributivo: 29,6% - 8</a:t>
              </a:r>
            </a:p>
            <a:p>
              <a:pPr algn="ctr"/>
              <a:r>
                <a:rPr lang="es-ES" sz="1200" b="1" dirty="0">
                  <a:solidFill>
                    <a:schemeClr val="tx1"/>
                  </a:solidFill>
                  <a:latin typeface="Arial Narrow" panose="020B0606020202030204" pitchFamily="34" charset="0"/>
                </a:rPr>
                <a:t>No afiliadas 3,7% - 1</a:t>
              </a:r>
              <a:endParaRPr lang="es-ES" sz="1600" b="1" dirty="0">
                <a:solidFill>
                  <a:schemeClr val="tx1"/>
                </a:solidFill>
                <a:latin typeface="Arial Narrow" panose="020B0606020202030204" pitchFamily="34" charset="0"/>
              </a:endParaRPr>
            </a:p>
          </p:txBody>
        </p:sp>
      </p:grpSp>
      <p:grpSp>
        <p:nvGrpSpPr>
          <p:cNvPr id="59" name="58 Grupo"/>
          <p:cNvGrpSpPr/>
          <p:nvPr/>
        </p:nvGrpSpPr>
        <p:grpSpPr>
          <a:xfrm>
            <a:off x="312062" y="7596336"/>
            <a:ext cx="911150" cy="1327333"/>
            <a:chOff x="1008590" y="553075"/>
            <a:chExt cx="911150" cy="1327333"/>
          </a:xfrm>
        </p:grpSpPr>
        <p:pic>
          <p:nvPicPr>
            <p:cNvPr id="60"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60 Rectángulo redondeado"/>
            <p:cNvSpPr/>
            <p:nvPr/>
          </p:nvSpPr>
          <p:spPr>
            <a:xfrm>
              <a:off x="1008590" y="1520368"/>
              <a:ext cx="911150"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74% - </a:t>
              </a:r>
            </a:p>
            <a:p>
              <a:pPr algn="ctr"/>
              <a:r>
                <a:rPr lang="es-ES" sz="1100" b="1" dirty="0">
                  <a:solidFill>
                    <a:schemeClr val="tx1"/>
                  </a:solidFill>
                  <a:latin typeface="Arial Narrow" panose="020B0606020202030204" pitchFamily="34" charset="0"/>
                </a:rPr>
                <a:t>20 casos</a:t>
              </a:r>
            </a:p>
          </p:txBody>
        </p:sp>
        <p:sp>
          <p:nvSpPr>
            <p:cNvPr id="62" name="61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3" name="2 Grupo"/>
          <p:cNvGrpSpPr/>
          <p:nvPr/>
        </p:nvGrpSpPr>
        <p:grpSpPr>
          <a:xfrm>
            <a:off x="1431777" y="7606216"/>
            <a:ext cx="901898" cy="1313685"/>
            <a:chOff x="1512218" y="7507641"/>
            <a:chExt cx="901898" cy="1313685"/>
          </a:xfrm>
        </p:grpSpPr>
        <p:sp>
          <p:nvSpPr>
            <p:cNvPr id="58" name="57 Rectángulo redondeado"/>
            <p:cNvSpPr/>
            <p:nvPr/>
          </p:nvSpPr>
          <p:spPr>
            <a:xfrm>
              <a:off x="1512218" y="8461286"/>
              <a:ext cx="90189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26% -</a:t>
              </a:r>
            </a:p>
            <a:p>
              <a:pPr algn="ctr"/>
              <a:r>
                <a:rPr lang="es-ES" sz="1100" b="1" dirty="0">
                  <a:solidFill>
                    <a:schemeClr val="tx1"/>
                  </a:solidFill>
                  <a:latin typeface="Arial Narrow" panose="020B0606020202030204" pitchFamily="34" charset="0"/>
                </a:rPr>
                <a:t> 7 casos</a:t>
              </a:r>
            </a:p>
          </p:txBody>
        </p:sp>
        <p:sp>
          <p:nvSpPr>
            <p:cNvPr id="69" name="68 Rectángulo"/>
            <p:cNvSpPr/>
            <p:nvPr/>
          </p:nvSpPr>
          <p:spPr>
            <a:xfrm>
              <a:off x="1595331" y="818798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71" name="Picture 3"/>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29313" t="7366" r="56038"/>
            <a:stretch/>
          </p:blipFill>
          <p:spPr bwMode="auto">
            <a:xfrm>
              <a:off x="1584226" y="750764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3" name="72 Grupo"/>
          <p:cNvGrpSpPr/>
          <p:nvPr/>
        </p:nvGrpSpPr>
        <p:grpSpPr>
          <a:xfrm>
            <a:off x="1994950" y="6656658"/>
            <a:ext cx="1127232" cy="795662"/>
            <a:chOff x="-1330354" y="2862231"/>
            <a:chExt cx="1127232" cy="795662"/>
          </a:xfrm>
        </p:grpSpPr>
        <p:sp>
          <p:nvSpPr>
            <p:cNvPr id="74" name="73 Rectángulo redondeado"/>
            <p:cNvSpPr/>
            <p:nvPr/>
          </p:nvSpPr>
          <p:spPr>
            <a:xfrm>
              <a:off x="-1138856" y="3297853"/>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75" name="74 Rectángulo"/>
            <p:cNvSpPr/>
            <p:nvPr/>
          </p:nvSpPr>
          <p:spPr>
            <a:xfrm>
              <a:off x="-1330354" y="2862231"/>
              <a:ext cx="1127232" cy="276999"/>
            </a:xfrm>
            <a:prstGeom prst="rect">
              <a:avLst/>
            </a:prstGeom>
          </p:spPr>
          <p:txBody>
            <a:bodyPr wrap="none">
              <a:spAutoFit/>
            </a:bodyPr>
            <a:lstStyle/>
            <a:p>
              <a:pPr algn="ctr"/>
              <a:r>
                <a:rPr lang="es-ES" sz="1200" b="1" u="sng" dirty="0">
                  <a:latin typeface="Arial Narrow" panose="020B0606020202030204" pitchFamily="34" charset="0"/>
                </a:rPr>
                <a:t>Madre migrante</a:t>
              </a:r>
              <a:endParaRPr lang="es-ES" sz="1200" b="1" u="sng" dirty="0">
                <a:solidFill>
                  <a:sysClr val="windowText" lastClr="000000"/>
                </a:solidFill>
                <a:latin typeface="Arial Narrow" panose="020B0606020202030204" pitchFamily="34" charset="0"/>
              </a:endParaRPr>
            </a:p>
          </p:txBody>
        </p:sp>
      </p:grpSp>
      <p:sp>
        <p:nvSpPr>
          <p:cNvPr id="99" name="98 CuadroTexto"/>
          <p:cNvSpPr txBox="1"/>
          <p:nvPr/>
        </p:nvSpPr>
        <p:spPr>
          <a:xfrm>
            <a:off x="4410150" y="7042408"/>
            <a:ext cx="2241210" cy="253916"/>
          </a:xfrm>
          <a:prstGeom prst="rect">
            <a:avLst/>
          </a:prstGeom>
          <a:noFill/>
        </p:spPr>
        <p:txBody>
          <a:bodyPr wrap="square" rtlCol="0">
            <a:spAutoFit/>
          </a:bodyPr>
          <a:lstStyle/>
          <a:p>
            <a:pPr algn="ctr"/>
            <a:r>
              <a:rPr lang="es-ES" sz="1050" b="1" dirty="0">
                <a:latin typeface="Arial Narrow" panose="020B0606020202030204" pitchFamily="34" charset="0"/>
              </a:rPr>
              <a:t>Tasa de incidencia </a:t>
            </a:r>
            <a:endParaRPr lang="es-CO" sz="1050" b="1" dirty="0">
              <a:latin typeface="Arial Narrow" panose="020B0606020202030204" pitchFamily="34" charset="0"/>
            </a:endParaRPr>
          </a:p>
        </p:txBody>
      </p:sp>
      <p:sp>
        <p:nvSpPr>
          <p:cNvPr id="100" name="99 CuadroTexto"/>
          <p:cNvSpPr txBox="1"/>
          <p:nvPr/>
        </p:nvSpPr>
        <p:spPr>
          <a:xfrm>
            <a:off x="3716857" y="7296324"/>
            <a:ext cx="3541355" cy="477054"/>
          </a:xfrm>
          <a:prstGeom prst="rect">
            <a:avLst/>
          </a:prstGeom>
          <a:noFill/>
        </p:spPr>
        <p:txBody>
          <a:bodyPr wrap="none" rtlCol="0">
            <a:spAutoFit/>
          </a:bodyPr>
          <a:lstStyle/>
          <a:p>
            <a:pPr algn="ctr"/>
            <a:r>
              <a:rPr lang="es-ES" sz="1400" b="1" dirty="0">
                <a:latin typeface="Arial Narrow" panose="020B0606020202030204" pitchFamily="34" charset="0"/>
              </a:rPr>
              <a:t>2,3 casos por mil nacidos vivos más mortinatos</a:t>
            </a:r>
          </a:p>
          <a:p>
            <a:pPr algn="ctr"/>
            <a:endParaRPr lang="es-ES" sz="1100" b="1" dirty="0">
              <a:solidFill>
                <a:srgbClr val="C00000"/>
              </a:solidFill>
              <a:latin typeface="Arial Narrow" panose="020B0606020202030204" pitchFamily="34" charset="0"/>
            </a:endParaRPr>
          </a:p>
        </p:txBody>
      </p:sp>
      <p:cxnSp>
        <p:nvCxnSpPr>
          <p:cNvPr id="101" name="100 Conector recto de flecha"/>
          <p:cNvCxnSpPr/>
          <p:nvPr/>
        </p:nvCxnSpPr>
        <p:spPr>
          <a:xfrm flipH="1">
            <a:off x="4398013" y="7980363"/>
            <a:ext cx="21547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102" name="101 CuadroTexto"/>
          <p:cNvSpPr txBox="1"/>
          <p:nvPr/>
        </p:nvSpPr>
        <p:spPr>
          <a:xfrm>
            <a:off x="4366927" y="8199151"/>
            <a:ext cx="2241210" cy="253916"/>
          </a:xfrm>
          <a:prstGeom prst="rect">
            <a:avLst/>
          </a:prstGeom>
          <a:noFill/>
        </p:spPr>
        <p:txBody>
          <a:bodyPr wrap="square" rtlCol="0">
            <a:spAutoFit/>
          </a:bodyPr>
          <a:lstStyle/>
          <a:p>
            <a:pPr algn="ctr"/>
            <a:r>
              <a:rPr lang="es-CO" sz="1050" b="1" dirty="0">
                <a:latin typeface="Arial Narrow" panose="020B0606020202030204" pitchFamily="34" charset="0"/>
              </a:rPr>
              <a:t>Cumplen con la definición de caso </a:t>
            </a:r>
          </a:p>
        </p:txBody>
      </p:sp>
      <p:sp>
        <p:nvSpPr>
          <p:cNvPr id="103" name="102 CuadroTexto"/>
          <p:cNvSpPr txBox="1"/>
          <p:nvPr/>
        </p:nvSpPr>
        <p:spPr>
          <a:xfrm>
            <a:off x="4417791" y="8480677"/>
            <a:ext cx="2666115" cy="646331"/>
          </a:xfrm>
          <a:prstGeom prst="rect">
            <a:avLst/>
          </a:prstGeom>
          <a:noFill/>
        </p:spPr>
        <p:txBody>
          <a:bodyPr wrap="none" rtlCol="0">
            <a:spAutoFit/>
          </a:bodyPr>
          <a:lstStyle/>
          <a:p>
            <a:pPr algn="ctr"/>
            <a:r>
              <a:rPr lang="es-ES" sz="1200" b="1" dirty="0">
                <a:latin typeface="Arial Narrow" panose="020B0606020202030204" pitchFamily="34" charset="0"/>
              </a:rPr>
              <a:t>En el quinto período epimiológico se </a:t>
            </a:r>
          </a:p>
          <a:p>
            <a:pPr algn="ctr"/>
            <a:r>
              <a:rPr lang="es-ES" sz="1200" b="1" dirty="0">
                <a:latin typeface="Arial Narrow" panose="020B0606020202030204" pitchFamily="34" charset="0"/>
              </a:rPr>
              <a:t>analizaron 27 casos; 77,8% (21) cumplen </a:t>
            </a:r>
          </a:p>
          <a:p>
            <a:pPr algn="ctr"/>
            <a:r>
              <a:rPr lang="es-ES" sz="1200" b="1" dirty="0">
                <a:latin typeface="Arial Narrow" panose="020B0606020202030204" pitchFamily="34" charset="0"/>
              </a:rPr>
              <a:t>con la definición, .</a:t>
            </a:r>
          </a:p>
        </p:txBody>
      </p:sp>
      <p:cxnSp>
        <p:nvCxnSpPr>
          <p:cNvPr id="104" name="103 Conector recto de flecha"/>
          <p:cNvCxnSpPr/>
          <p:nvPr/>
        </p:nvCxnSpPr>
        <p:spPr>
          <a:xfrm flipH="1">
            <a:off x="2834634" y="2824178"/>
            <a:ext cx="21547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79" name="103 Conector recto de flecha"/>
          <p:cNvCxnSpPr/>
          <p:nvPr/>
        </p:nvCxnSpPr>
        <p:spPr>
          <a:xfrm flipH="1">
            <a:off x="4410150" y="6907535"/>
            <a:ext cx="21547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7"/>
          <a:stretch>
            <a:fillRect/>
          </a:stretch>
        </p:blipFill>
        <p:spPr>
          <a:xfrm>
            <a:off x="2546595" y="323528"/>
            <a:ext cx="4408479" cy="2417985"/>
          </a:xfrm>
          <a:prstGeom prst="rect">
            <a:avLst/>
          </a:prstGeom>
        </p:spPr>
      </p:pic>
      <p:pic>
        <p:nvPicPr>
          <p:cNvPr id="4" name="Imagen 3"/>
          <p:cNvPicPr>
            <a:picLocks noChangeAspect="1"/>
          </p:cNvPicPr>
          <p:nvPr/>
        </p:nvPicPr>
        <p:blipFill>
          <a:blip r:embed="rId8"/>
          <a:stretch>
            <a:fillRect/>
          </a:stretch>
        </p:blipFill>
        <p:spPr>
          <a:xfrm>
            <a:off x="2397941" y="3063331"/>
            <a:ext cx="4154836" cy="2822152"/>
          </a:xfrm>
          <a:prstGeom prst="rect">
            <a:avLst/>
          </a:prstGeom>
        </p:spPr>
      </p:pic>
    </p:spTree>
    <p:extLst>
      <p:ext uri="{BB962C8B-B14F-4D97-AF65-F5344CB8AC3E}">
        <p14:creationId xmlns:p14="http://schemas.microsoft.com/office/powerpoint/2010/main" val="154253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2824178"/>
            <a:ext cx="2180731" cy="27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27</a:t>
              </a:r>
            </a:p>
          </p:txBody>
        </p:sp>
      </p:grpSp>
      <p:grpSp>
        <p:nvGrpSpPr>
          <p:cNvPr id="15" name="14 Grupo"/>
          <p:cNvGrpSpPr/>
          <p:nvPr/>
        </p:nvGrpSpPr>
        <p:grpSpPr>
          <a:xfrm>
            <a:off x="2448322" y="74775"/>
            <a:ext cx="936104" cy="261610"/>
            <a:chOff x="2448322" y="74775"/>
            <a:chExt cx="936104" cy="261610"/>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 name="13 Rectángulo"/>
          <p:cNvSpPr/>
          <p:nvPr/>
        </p:nvSpPr>
        <p:spPr>
          <a:xfrm>
            <a:off x="2149285" y="2915816"/>
            <a:ext cx="5033092"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458085" y="301588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sociodemográficas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43 </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67808" cy="2820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66 CuadroTexto"/>
          <p:cNvSpPr txBox="1"/>
          <p:nvPr/>
        </p:nvSpPr>
        <p:spPr>
          <a:xfrm>
            <a:off x="-15461" y="2552525"/>
            <a:ext cx="2183097" cy="276999"/>
          </a:xfrm>
          <a:prstGeom prst="rect">
            <a:avLst/>
          </a:prstGeom>
          <a:noFill/>
        </p:spPr>
        <p:txBody>
          <a:bodyPr wrap="square" rtlCol="0">
            <a:spAutoFit/>
          </a:bodyPr>
          <a:lstStyle/>
          <a:p>
            <a:r>
              <a:rPr lang="es-ES" sz="1200" b="1" dirty="0">
                <a:latin typeface="Arial Narrow" panose="020B0606020202030204" pitchFamily="34" charset="0"/>
              </a:rPr>
              <a:t>Periodo epidemiológico 5 - 2023</a:t>
            </a:r>
          </a:p>
        </p:txBody>
      </p:sp>
      <p:sp>
        <p:nvSpPr>
          <p:cNvPr id="72" name="36 Título"/>
          <p:cNvSpPr txBox="1">
            <a:spLocks/>
          </p:cNvSpPr>
          <p:nvPr/>
        </p:nvSpPr>
        <p:spPr>
          <a:xfrm>
            <a:off x="-15633" y="247183"/>
            <a:ext cx="2208885" cy="73866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b="1" dirty="0">
                <a:solidFill>
                  <a:srgbClr val="C00000"/>
                </a:solidFill>
                <a:latin typeface="Arial Narrow" panose="020B0606020202030204" pitchFamily="34" charset="0"/>
                <a:ea typeface="+mn-ea"/>
                <a:cs typeface="+mn-cs"/>
              </a:rPr>
              <a:t>Gestantes con diagnóstico de VIH y Trasmisión Materno Infantil TMI de VIH. </a:t>
            </a:r>
          </a:p>
        </p:txBody>
      </p:sp>
      <p:grpSp>
        <p:nvGrpSpPr>
          <p:cNvPr id="12" name="11 Grupo"/>
          <p:cNvGrpSpPr/>
          <p:nvPr/>
        </p:nvGrpSpPr>
        <p:grpSpPr>
          <a:xfrm>
            <a:off x="5152880" y="3491880"/>
            <a:ext cx="1976198" cy="2088232"/>
            <a:chOff x="2595205" y="6248992"/>
            <a:chExt cx="1976198" cy="2088232"/>
          </a:xfrm>
        </p:grpSpPr>
        <p:pic>
          <p:nvPicPr>
            <p:cNvPr id="131" name="Picture 5"/>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3050954" y="6248992"/>
              <a:ext cx="774423" cy="616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2" name="131 Grupo"/>
            <p:cNvGrpSpPr/>
            <p:nvPr/>
          </p:nvGrpSpPr>
          <p:grpSpPr>
            <a:xfrm>
              <a:off x="2595205" y="6908097"/>
              <a:ext cx="1976198" cy="1429127"/>
              <a:chOff x="-104959" y="9649899"/>
              <a:chExt cx="1499407" cy="1429127"/>
            </a:xfrm>
          </p:grpSpPr>
          <p:sp>
            <p:nvSpPr>
              <p:cNvPr id="133" name="132 CuadroTexto"/>
              <p:cNvSpPr txBox="1"/>
              <p:nvPr/>
            </p:nvSpPr>
            <p:spPr>
              <a:xfrm>
                <a:off x="-26542" y="9649899"/>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134" name="133 Rectángulo redondeado"/>
              <p:cNvSpPr/>
              <p:nvPr/>
            </p:nvSpPr>
            <p:spPr>
              <a:xfrm>
                <a:off x="-104959" y="10085185"/>
                <a:ext cx="1499407" cy="993841"/>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Contributivo: 54,2% - 13 casos</a:t>
                </a:r>
              </a:p>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Subsidiado: 29,2% -  7 casos</a:t>
                </a:r>
              </a:p>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No afiliadas: 12,5% -  3 casos</a:t>
                </a:r>
              </a:p>
            </p:txBody>
          </p:sp>
        </p:grpSp>
      </p:grpSp>
      <p:grpSp>
        <p:nvGrpSpPr>
          <p:cNvPr id="135" name="134 Grupo"/>
          <p:cNvGrpSpPr/>
          <p:nvPr/>
        </p:nvGrpSpPr>
        <p:grpSpPr>
          <a:xfrm>
            <a:off x="2124145" y="4139952"/>
            <a:ext cx="1260281" cy="792088"/>
            <a:chOff x="2298589" y="2618605"/>
            <a:chExt cx="1260281" cy="792088"/>
          </a:xfrm>
        </p:grpSpPr>
        <p:sp>
          <p:nvSpPr>
            <p:cNvPr id="136" name="135 Rectángulo redondeado"/>
            <p:cNvSpPr/>
            <p:nvPr/>
          </p:nvSpPr>
          <p:spPr>
            <a:xfrm>
              <a:off x="2507826" y="3050653"/>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0</a:t>
              </a:r>
            </a:p>
          </p:txBody>
        </p:sp>
        <p:sp>
          <p:nvSpPr>
            <p:cNvPr id="138" name="137 Rectángulo"/>
            <p:cNvSpPr/>
            <p:nvPr/>
          </p:nvSpPr>
          <p:spPr>
            <a:xfrm>
              <a:off x="2298589" y="2618605"/>
              <a:ext cx="1260281" cy="276999"/>
            </a:xfrm>
            <a:prstGeom prst="rect">
              <a:avLst/>
            </a:prstGeom>
          </p:spPr>
          <p:txBody>
            <a:bodyPr wrap="none">
              <a:spAutoFit/>
            </a:bodyPr>
            <a:lstStyle/>
            <a:p>
              <a:pPr algn="ctr"/>
              <a:r>
                <a:rPr lang="es-ES" sz="1200" b="1" u="sng" dirty="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grpSp>
      <p:grpSp>
        <p:nvGrpSpPr>
          <p:cNvPr id="140" name="139 Grupo"/>
          <p:cNvGrpSpPr/>
          <p:nvPr/>
        </p:nvGrpSpPr>
        <p:grpSpPr>
          <a:xfrm>
            <a:off x="3425377" y="3491880"/>
            <a:ext cx="1674039" cy="1440160"/>
            <a:chOff x="2958443" y="2061749"/>
            <a:chExt cx="1674039" cy="1440160"/>
          </a:xfrm>
        </p:grpSpPr>
        <p:grpSp>
          <p:nvGrpSpPr>
            <p:cNvPr id="141" name="140 Grupo"/>
            <p:cNvGrpSpPr/>
            <p:nvPr/>
          </p:nvGrpSpPr>
          <p:grpSpPr>
            <a:xfrm>
              <a:off x="3867627" y="2720854"/>
              <a:ext cx="764855" cy="781055"/>
              <a:chOff x="2548770" y="2617939"/>
              <a:chExt cx="764855" cy="781055"/>
            </a:xfrm>
          </p:grpSpPr>
          <p:sp>
            <p:nvSpPr>
              <p:cNvPr id="143" name="142 Rectángulo redondeado"/>
              <p:cNvSpPr/>
              <p:nvPr/>
            </p:nvSpPr>
            <p:spPr>
              <a:xfrm>
                <a:off x="2548770" y="3038954"/>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4 casos</a:t>
                </a:r>
              </a:p>
            </p:txBody>
          </p:sp>
          <p:sp>
            <p:nvSpPr>
              <p:cNvPr id="144" name="143 Rectángulo"/>
              <p:cNvSpPr/>
              <p:nvPr/>
            </p:nvSpPr>
            <p:spPr>
              <a:xfrm>
                <a:off x="2572704" y="2617939"/>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142"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2958443" y="2061749"/>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8" name="147 Grupo"/>
          <p:cNvGrpSpPr/>
          <p:nvPr/>
        </p:nvGrpSpPr>
        <p:grpSpPr>
          <a:xfrm>
            <a:off x="3084475" y="4150985"/>
            <a:ext cx="1380071" cy="772460"/>
            <a:chOff x="-285907" y="6909957"/>
            <a:chExt cx="1612468" cy="772460"/>
          </a:xfrm>
        </p:grpSpPr>
        <p:sp>
          <p:nvSpPr>
            <p:cNvPr id="149" name="148 CuadroTexto"/>
            <p:cNvSpPr txBox="1"/>
            <p:nvPr/>
          </p:nvSpPr>
          <p:spPr>
            <a:xfrm>
              <a:off x="-285907" y="6909957"/>
              <a:ext cx="1612468" cy="276999"/>
            </a:xfrm>
            <a:prstGeom prst="rect">
              <a:avLst/>
            </a:prstGeom>
            <a:noFill/>
          </p:spPr>
          <p:txBody>
            <a:bodyPr wrap="square" rtlCol="0">
              <a:spAutoFit/>
            </a:bodyPr>
            <a:lstStyle/>
            <a:p>
              <a:pPr algn="ctr"/>
              <a:r>
                <a:rPr lang="es-ES" sz="1200" b="1" u="sng" dirty="0">
                  <a:latin typeface="Arial Narrow" panose="020B0606020202030204" pitchFamily="34" charset="0"/>
                </a:rPr>
                <a:t>Carcelario</a:t>
              </a:r>
            </a:p>
          </p:txBody>
        </p:sp>
        <p:sp>
          <p:nvSpPr>
            <p:cNvPr id="150" name="149 Rectángulo redondeado"/>
            <p:cNvSpPr/>
            <p:nvPr/>
          </p:nvSpPr>
          <p:spPr>
            <a:xfrm>
              <a:off x="-36885" y="7322377"/>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0 casos</a:t>
              </a:r>
            </a:p>
          </p:txBody>
        </p:sp>
      </p:grpSp>
      <p:sp>
        <p:nvSpPr>
          <p:cNvPr id="16" name="15 Rectángulo"/>
          <p:cNvSpPr/>
          <p:nvPr/>
        </p:nvSpPr>
        <p:spPr>
          <a:xfrm>
            <a:off x="-53464" y="4677400"/>
            <a:ext cx="2374517" cy="830997"/>
          </a:xfrm>
          <a:prstGeom prst="rect">
            <a:avLst/>
          </a:prstGeom>
        </p:spPr>
        <p:txBody>
          <a:bodyPr wrap="square">
            <a:spAutoFit/>
          </a:bodyPr>
          <a:lstStyle/>
          <a:p>
            <a:pPr algn="ctr"/>
            <a:r>
              <a:rPr lang="es-CO" sz="1200" b="1" dirty="0">
                <a:latin typeface="Arial Narrow" panose="020B0606020202030204" pitchFamily="34" charset="0"/>
              </a:rPr>
              <a:t>Gestantes en seguimiento, conviviendo con VIH</a:t>
            </a:r>
          </a:p>
          <a:p>
            <a:pPr algn="ctr"/>
            <a:r>
              <a:rPr lang="es-CO" sz="1200" b="1" dirty="0">
                <a:latin typeface="Arial Narrow" panose="020B0606020202030204" pitchFamily="34" charset="0"/>
              </a:rPr>
              <a:t>Respecto al año anterior: </a:t>
            </a:r>
            <a:r>
              <a:rPr lang="es-CO" sz="1200" b="1" dirty="0">
                <a:solidFill>
                  <a:srgbClr val="00B050"/>
                </a:solidFill>
                <a:latin typeface="Arial Narrow" panose="020B0606020202030204" pitchFamily="34" charset="0"/>
              </a:rPr>
              <a:t>disminución  de un 13% de casos</a:t>
            </a:r>
            <a:endParaRPr lang="es-ES" sz="1200" b="1" dirty="0">
              <a:latin typeface="Arial Narrow" panose="020B0606020202030204" pitchFamily="34" charset="0"/>
            </a:endParaRPr>
          </a:p>
        </p:txBody>
      </p:sp>
      <p:pic>
        <p:nvPicPr>
          <p:cNvPr id="163"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l="58247"/>
          <a:stretch/>
        </p:blipFill>
        <p:spPr bwMode="auto">
          <a:xfrm>
            <a:off x="2321053" y="3563888"/>
            <a:ext cx="739337" cy="66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a:off x="4308526" y="3526578"/>
            <a:ext cx="694975" cy="59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5" name="Grupo 2"/>
          <p:cNvGrpSpPr/>
          <p:nvPr/>
        </p:nvGrpSpPr>
        <p:grpSpPr>
          <a:xfrm>
            <a:off x="24532" y="6590700"/>
            <a:ext cx="7176368" cy="1060446"/>
            <a:chOff x="2156559" y="5141236"/>
            <a:chExt cx="5549235" cy="1060446"/>
          </a:xfrm>
        </p:grpSpPr>
        <p:grpSp>
          <p:nvGrpSpPr>
            <p:cNvPr id="166" name="165 Grupo"/>
            <p:cNvGrpSpPr/>
            <p:nvPr/>
          </p:nvGrpSpPr>
          <p:grpSpPr>
            <a:xfrm>
              <a:off x="2156559" y="5141236"/>
              <a:ext cx="5549235" cy="1015818"/>
              <a:chOff x="2145310" y="5221006"/>
              <a:chExt cx="5549235" cy="1015818"/>
            </a:xfrm>
          </p:grpSpPr>
          <p:grpSp>
            <p:nvGrpSpPr>
              <p:cNvPr id="168" name="167 Grupo"/>
              <p:cNvGrpSpPr/>
              <p:nvPr/>
            </p:nvGrpSpPr>
            <p:grpSpPr>
              <a:xfrm>
                <a:off x="3438855" y="5497953"/>
                <a:ext cx="3623277" cy="459976"/>
                <a:chOff x="1214190" y="7290191"/>
                <a:chExt cx="4097229" cy="459976"/>
              </a:xfrm>
              <a:solidFill>
                <a:schemeClr val="accent2">
                  <a:lumMod val="60000"/>
                  <a:lumOff val="40000"/>
                </a:schemeClr>
              </a:solidFill>
            </p:grpSpPr>
            <p:sp>
              <p:nvSpPr>
                <p:cNvPr id="173" name="172 Rectángulo redondeado"/>
                <p:cNvSpPr/>
                <p:nvPr/>
              </p:nvSpPr>
              <p:spPr>
                <a:xfrm>
                  <a:off x="1214190" y="7290191"/>
                  <a:ext cx="4097229" cy="174971"/>
                </a:xfrm>
                <a:prstGeom prst="roundRect">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Previo a la gestación:	 54,2 - 13 casos </a:t>
                  </a:r>
                  <a:endParaRPr lang="es-ES" sz="1050" b="1" dirty="0">
                    <a:solidFill>
                      <a:srgbClr val="C00000"/>
                    </a:solidFill>
                    <a:latin typeface="Arial Narrow" panose="020B0606020202030204" pitchFamily="34" charset="0"/>
                  </a:endParaRPr>
                </a:p>
              </p:txBody>
            </p:sp>
            <p:sp>
              <p:nvSpPr>
                <p:cNvPr id="174" name="173 Rectángulo redondeado"/>
                <p:cNvSpPr/>
                <p:nvPr/>
              </p:nvSpPr>
              <p:spPr>
                <a:xfrm>
                  <a:off x="1218088" y="7537707"/>
                  <a:ext cx="4093331" cy="212460"/>
                </a:xfrm>
                <a:prstGeom prst="roundRect">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Durante la gestación:	 41,7% -  10 casos </a:t>
                  </a:r>
                  <a:endParaRPr lang="es-ES" sz="1050" b="1" dirty="0">
                    <a:solidFill>
                      <a:srgbClr val="C00000"/>
                    </a:solidFill>
                    <a:latin typeface="Arial Narrow" panose="020B0606020202030204" pitchFamily="34" charset="0"/>
                  </a:endParaRPr>
                </a:p>
              </p:txBody>
            </p:sp>
          </p:grpSp>
          <p:grpSp>
            <p:nvGrpSpPr>
              <p:cNvPr id="169" name="168 Grupo"/>
              <p:cNvGrpSpPr/>
              <p:nvPr/>
            </p:nvGrpSpPr>
            <p:grpSpPr>
              <a:xfrm>
                <a:off x="2145310" y="5221006"/>
                <a:ext cx="5549235" cy="1015818"/>
                <a:chOff x="2109481" y="5652225"/>
                <a:chExt cx="5549235" cy="1015818"/>
              </a:xfrm>
            </p:grpSpPr>
            <p:sp>
              <p:nvSpPr>
                <p:cNvPr id="171" name="170 CuadroTexto"/>
                <p:cNvSpPr txBox="1"/>
                <p:nvPr/>
              </p:nvSpPr>
              <p:spPr>
                <a:xfrm>
                  <a:off x="2436996" y="5652225"/>
                  <a:ext cx="5221720" cy="253916"/>
                </a:xfrm>
                <a:prstGeom prst="rect">
                  <a:avLst/>
                </a:prstGeom>
                <a:noFill/>
              </p:spPr>
              <p:txBody>
                <a:bodyPr wrap="square" rtlCol="0">
                  <a:spAutoFit/>
                </a:bodyPr>
                <a:lstStyle/>
                <a:p>
                  <a:pPr algn="ctr"/>
                  <a:r>
                    <a:rPr lang="es-ES" sz="1050" b="1" u="sng" dirty="0">
                      <a:latin typeface="Arial Narrow" panose="020B0606020202030204" pitchFamily="34" charset="0"/>
                    </a:rPr>
                    <a:t>Momento de ocurrencia del diagnóstico</a:t>
                  </a:r>
                </a:p>
              </p:txBody>
            </p:sp>
            <p:pic>
              <p:nvPicPr>
                <p:cNvPr id="172" name="Picture 5"/>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2109481" y="5947085"/>
                  <a:ext cx="910301" cy="72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0" name="169 Flecha derecha"/>
              <p:cNvSpPr/>
              <p:nvPr/>
            </p:nvSpPr>
            <p:spPr>
              <a:xfrm>
                <a:off x="3017279" y="5731890"/>
                <a:ext cx="356964" cy="3723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167" name="166 Rectángulo redondeado"/>
            <p:cNvSpPr/>
            <p:nvPr/>
          </p:nvSpPr>
          <p:spPr>
            <a:xfrm>
              <a:off x="3461979" y="5944839"/>
              <a:ext cx="3611402" cy="256843"/>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latin typeface="Arial Narrow" panose="020B0606020202030204" pitchFamily="34" charset="0"/>
                </a:rPr>
                <a:t>Sin dato :		 4,2% - 1 caso </a:t>
              </a:r>
              <a:endParaRPr lang="es-ES" sz="1000" b="1" dirty="0">
                <a:solidFill>
                  <a:srgbClr val="C00000"/>
                </a:solidFill>
                <a:latin typeface="Arial Narrow" panose="020B0606020202030204" pitchFamily="34" charset="0"/>
              </a:endParaRPr>
            </a:p>
          </p:txBody>
        </p:sp>
      </p:grpSp>
      <p:graphicFrame>
        <p:nvGraphicFramePr>
          <p:cNvPr id="17" name="16 Diagrama"/>
          <p:cNvGraphicFramePr/>
          <p:nvPr/>
        </p:nvGraphicFramePr>
        <p:xfrm>
          <a:off x="1487470" y="8060733"/>
          <a:ext cx="5694181" cy="68381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76" name="175 Grupo"/>
          <p:cNvGrpSpPr/>
          <p:nvPr/>
        </p:nvGrpSpPr>
        <p:grpSpPr>
          <a:xfrm>
            <a:off x="0" y="7760753"/>
            <a:ext cx="7065799" cy="1015818"/>
            <a:chOff x="2145310" y="5221006"/>
            <a:chExt cx="6785852" cy="1015818"/>
          </a:xfrm>
        </p:grpSpPr>
        <p:grpSp>
          <p:nvGrpSpPr>
            <p:cNvPr id="179" name="178 Grupo"/>
            <p:cNvGrpSpPr/>
            <p:nvPr/>
          </p:nvGrpSpPr>
          <p:grpSpPr>
            <a:xfrm>
              <a:off x="2145310" y="5221006"/>
              <a:ext cx="6785852" cy="1015818"/>
              <a:chOff x="2109481" y="5652225"/>
              <a:chExt cx="6785852" cy="1015818"/>
            </a:xfrm>
          </p:grpSpPr>
          <p:sp>
            <p:nvSpPr>
              <p:cNvPr id="181" name="180 CuadroTexto"/>
              <p:cNvSpPr txBox="1"/>
              <p:nvPr/>
            </p:nvSpPr>
            <p:spPr>
              <a:xfrm>
                <a:off x="3673613" y="5652225"/>
                <a:ext cx="5221720" cy="253916"/>
              </a:xfrm>
              <a:prstGeom prst="rect">
                <a:avLst/>
              </a:prstGeom>
              <a:noFill/>
            </p:spPr>
            <p:txBody>
              <a:bodyPr wrap="square" rtlCol="0">
                <a:spAutoFit/>
              </a:bodyPr>
              <a:lstStyle/>
              <a:p>
                <a:pPr algn="ctr"/>
                <a:r>
                  <a:rPr lang="es-ES" sz="1050" b="1" u="sng" dirty="0">
                    <a:latin typeface="Arial Narrow" panose="020B0606020202030204" pitchFamily="34" charset="0"/>
                  </a:rPr>
                  <a:t>Trimestre de ingreso al control prenatal </a:t>
                </a:r>
              </a:p>
            </p:txBody>
          </p:sp>
          <p:pic>
            <p:nvPicPr>
              <p:cNvPr id="182" name="Picture 5"/>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2109481" y="5947085"/>
                <a:ext cx="910301" cy="72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0" name="179 Flecha derecha"/>
            <p:cNvSpPr/>
            <p:nvPr/>
          </p:nvSpPr>
          <p:spPr>
            <a:xfrm>
              <a:off x="3105942" y="5731890"/>
              <a:ext cx="356964" cy="3723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82" name="13 Rectángulo"/>
          <p:cNvSpPr/>
          <p:nvPr/>
        </p:nvSpPr>
        <p:spPr>
          <a:xfrm>
            <a:off x="24532" y="5724128"/>
            <a:ext cx="722882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3" name="25 Grupo"/>
          <p:cNvGrpSpPr/>
          <p:nvPr/>
        </p:nvGrpSpPr>
        <p:grpSpPr>
          <a:xfrm>
            <a:off x="1031068" y="5879177"/>
            <a:ext cx="4536382" cy="276999"/>
            <a:chOff x="2736354" y="74775"/>
            <a:chExt cx="3158472" cy="276999"/>
          </a:xfrm>
        </p:grpSpPr>
        <p:cxnSp>
          <p:nvCxnSpPr>
            <p:cNvPr id="85" name="27 Conector recto"/>
            <p:cNvCxnSpPr/>
            <p:nvPr/>
          </p:nvCxnSpPr>
          <p:spPr>
            <a:xfrm>
              <a:off x="2736354" y="204814"/>
              <a:ext cx="648072" cy="76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 Variables clínicas</a:t>
              </a:r>
            </a:p>
          </p:txBody>
        </p:sp>
      </p:grpSp>
      <p:sp>
        <p:nvSpPr>
          <p:cNvPr id="90" name="26 Elipse"/>
          <p:cNvSpPr/>
          <p:nvPr/>
        </p:nvSpPr>
        <p:spPr>
          <a:xfrm>
            <a:off x="743036" y="5859343"/>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sp>
        <p:nvSpPr>
          <p:cNvPr id="62" name="22 CuadroTexto"/>
          <p:cNvSpPr txBox="1"/>
          <p:nvPr/>
        </p:nvSpPr>
        <p:spPr>
          <a:xfrm>
            <a:off x="3383042" y="62923"/>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pic>
        <p:nvPicPr>
          <p:cNvPr id="2" name="Imagen 1"/>
          <p:cNvPicPr>
            <a:picLocks noChangeAspect="1"/>
          </p:cNvPicPr>
          <p:nvPr/>
        </p:nvPicPr>
        <p:blipFill>
          <a:blip r:embed="rId15"/>
          <a:stretch>
            <a:fillRect/>
          </a:stretch>
        </p:blipFill>
        <p:spPr>
          <a:xfrm>
            <a:off x="2336192" y="371243"/>
            <a:ext cx="4548043" cy="2400557"/>
          </a:xfrm>
          <a:prstGeom prst="rect">
            <a:avLst/>
          </a:prstGeom>
        </p:spPr>
      </p:pic>
      <p:sp>
        <p:nvSpPr>
          <p:cNvPr id="61" name="142 Rectángulo redondeado"/>
          <p:cNvSpPr/>
          <p:nvPr/>
        </p:nvSpPr>
        <p:spPr>
          <a:xfrm>
            <a:off x="6320562" y="8795255"/>
            <a:ext cx="664264" cy="313249"/>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Sin dato  3 casos</a:t>
            </a:r>
          </a:p>
        </p:txBody>
      </p:sp>
    </p:spTree>
    <p:extLst>
      <p:ext uri="{BB962C8B-B14F-4D97-AF65-F5344CB8AC3E}">
        <p14:creationId xmlns:p14="http://schemas.microsoft.com/office/powerpoint/2010/main" val="2281472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2824178"/>
            <a:ext cx="2180731" cy="27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4</a:t>
              </a:r>
            </a:p>
          </p:txBody>
        </p:sp>
      </p:grpSp>
      <p:grpSp>
        <p:nvGrpSpPr>
          <p:cNvPr id="15" name="14 Grupo"/>
          <p:cNvGrpSpPr/>
          <p:nvPr/>
        </p:nvGrpSpPr>
        <p:grpSpPr>
          <a:xfrm>
            <a:off x="2448322" y="74775"/>
            <a:ext cx="936104" cy="261610"/>
            <a:chOff x="2448322" y="74775"/>
            <a:chExt cx="936104" cy="261610"/>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4" name="13 Rectángulo"/>
          <p:cNvSpPr/>
          <p:nvPr/>
        </p:nvSpPr>
        <p:spPr>
          <a:xfrm>
            <a:off x="179214" y="6588224"/>
            <a:ext cx="6886635"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910927" y="6688103"/>
            <a:ext cx="4715752" cy="298119"/>
            <a:chOff x="2448322" y="74774"/>
            <a:chExt cx="3446504" cy="298119"/>
          </a:xfrm>
        </p:grpSpPr>
        <p:sp>
          <p:nvSpPr>
            <p:cNvPr id="27" name="26 Elipse"/>
            <p:cNvSpPr/>
            <p:nvPr/>
          </p:nvSpPr>
          <p:spPr>
            <a:xfrm>
              <a:off x="2448322" y="74774"/>
              <a:ext cx="236414" cy="2981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flipV="1">
              <a:off x="2684736" y="205580"/>
              <a:ext cx="699690" cy="1825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    Variables Clínicas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44 </a:t>
            </a:r>
          </a:p>
        </p:txBody>
      </p:sp>
      <p:grpSp>
        <p:nvGrpSpPr>
          <p:cNvPr id="115" name="114 Grupo"/>
          <p:cNvGrpSpPr/>
          <p:nvPr/>
        </p:nvGrpSpPr>
        <p:grpSpPr>
          <a:xfrm>
            <a:off x="216074" y="5904868"/>
            <a:ext cx="1152880" cy="611348"/>
            <a:chOff x="3744466" y="1301912"/>
            <a:chExt cx="1152880" cy="611348"/>
          </a:xfrm>
        </p:grpSpPr>
        <p:sp>
          <p:nvSpPr>
            <p:cNvPr id="117" name="116 Rectángulo redondeado"/>
            <p:cNvSpPr/>
            <p:nvPr/>
          </p:nvSpPr>
          <p:spPr>
            <a:xfrm>
              <a:off x="3912519" y="1553220"/>
              <a:ext cx="884336"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 casos</a:t>
              </a:r>
            </a:p>
          </p:txBody>
        </p:sp>
        <p:sp>
          <p:nvSpPr>
            <p:cNvPr id="118" name="117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grpSp>
        <p:nvGrpSpPr>
          <p:cNvPr id="121" name="120 Grupo"/>
          <p:cNvGrpSpPr/>
          <p:nvPr/>
        </p:nvGrpSpPr>
        <p:grpSpPr>
          <a:xfrm>
            <a:off x="1368954" y="5869732"/>
            <a:ext cx="847750" cy="646484"/>
            <a:chOff x="5236691" y="1418884"/>
            <a:chExt cx="847750" cy="646484"/>
          </a:xfrm>
        </p:grpSpPr>
        <p:sp>
          <p:nvSpPr>
            <p:cNvPr id="123" name="122 Rectángulo redondeado"/>
            <p:cNvSpPr/>
            <p:nvPr/>
          </p:nvSpPr>
          <p:spPr>
            <a:xfrm>
              <a:off x="5236691" y="1705328"/>
              <a:ext cx="84775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 casos</a:t>
              </a:r>
            </a:p>
          </p:txBody>
        </p:sp>
        <p:sp>
          <p:nvSpPr>
            <p:cNvPr id="124" name="123 Rectángulo"/>
            <p:cNvSpPr/>
            <p:nvPr/>
          </p:nvSpPr>
          <p:spPr>
            <a:xfrm>
              <a:off x="5272675" y="1418884"/>
              <a:ext cx="521297" cy="276999"/>
            </a:xfrm>
            <a:prstGeom prst="rect">
              <a:avLst/>
            </a:prstGeom>
          </p:spPr>
          <p:txBody>
            <a:bodyPr wrap="none">
              <a:spAutoFit/>
            </a:bodyPr>
            <a:lstStyle/>
            <a:p>
              <a:r>
                <a:rPr lang="es-ES" sz="1200" b="1" u="sng" dirty="0">
                  <a:latin typeface="Arial Narrow" panose="020B0606020202030204" pitchFamily="34" charset="0"/>
                </a:rPr>
                <a:t>Otros</a:t>
              </a:r>
              <a:endParaRPr lang="es-ES" sz="1200" b="1" u="sng" dirty="0">
                <a:solidFill>
                  <a:sysClr val="windowText" lastClr="000000"/>
                </a:solidFill>
                <a:latin typeface="Arial Narrow" panose="020B0606020202030204" pitchFamily="34" charset="0"/>
              </a:endParaRPr>
            </a:p>
          </p:txBody>
        </p:sp>
      </p:grpSp>
      <p:grpSp>
        <p:nvGrpSpPr>
          <p:cNvPr id="12" name="11 Grupo"/>
          <p:cNvGrpSpPr/>
          <p:nvPr/>
        </p:nvGrpSpPr>
        <p:grpSpPr>
          <a:xfrm>
            <a:off x="5140793" y="4480107"/>
            <a:ext cx="1993597" cy="2061136"/>
            <a:chOff x="2580891" y="3325852"/>
            <a:chExt cx="1993597" cy="2061136"/>
          </a:xfrm>
        </p:grpSpPr>
        <p:pic>
          <p:nvPicPr>
            <p:cNvPr id="131"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3050954" y="3325852"/>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2" name="131 Grupo"/>
            <p:cNvGrpSpPr/>
            <p:nvPr/>
          </p:nvGrpSpPr>
          <p:grpSpPr>
            <a:xfrm>
              <a:off x="2580891" y="4074879"/>
              <a:ext cx="1993597" cy="1312109"/>
              <a:chOff x="-115820" y="6816681"/>
              <a:chExt cx="1512608" cy="1312109"/>
            </a:xfrm>
          </p:grpSpPr>
          <p:sp>
            <p:nvSpPr>
              <p:cNvPr id="133" name="13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134" name="133 Rectángulo redondeado"/>
              <p:cNvSpPr/>
              <p:nvPr/>
            </p:nvSpPr>
            <p:spPr>
              <a:xfrm>
                <a:off x="-115820" y="6816681"/>
                <a:ext cx="1512608" cy="1312109"/>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a:t>
                </a:r>
                <a:endParaRPr lang="es-ES" sz="1400" b="1" dirty="0">
                  <a:solidFill>
                    <a:schemeClr val="tx1"/>
                  </a:solidFill>
                  <a:latin typeface="Arial Narrow" panose="020B0606020202030204" pitchFamily="34" charset="0"/>
                </a:endParaRPr>
              </a:p>
              <a:p>
                <a:pPr algn="ctr"/>
                <a:r>
                  <a:rPr lang="es-ES" sz="1400" b="1" dirty="0">
                    <a:solidFill>
                      <a:schemeClr val="tx1"/>
                    </a:solidFill>
                    <a:latin typeface="Arial Narrow" panose="020B0606020202030204" pitchFamily="34" charset="0"/>
                  </a:rPr>
                  <a:t>0 casos</a:t>
                </a:r>
              </a:p>
              <a:p>
                <a:pPr algn="ctr"/>
                <a:r>
                  <a:rPr lang="es-ES" sz="1100" b="1" dirty="0">
                    <a:solidFill>
                      <a:schemeClr val="tx1"/>
                    </a:solidFill>
                    <a:latin typeface="Arial Narrow" panose="020B0606020202030204" pitchFamily="34" charset="0"/>
                  </a:rPr>
                  <a:t>Régimen</a:t>
                </a:r>
                <a:r>
                  <a:rPr lang="es-ES" sz="1400" b="1" dirty="0">
                    <a:solidFill>
                      <a:schemeClr val="tx1"/>
                    </a:solidFill>
                    <a:latin typeface="Arial Narrow" panose="020B0606020202030204" pitchFamily="34" charset="0"/>
                  </a:rPr>
                  <a:t> </a:t>
                </a:r>
                <a:r>
                  <a:rPr lang="es-ES" sz="1100" b="1" dirty="0">
                    <a:solidFill>
                      <a:schemeClr val="tx1"/>
                    </a:solidFill>
                    <a:latin typeface="Arial Narrow" panose="020B0606020202030204" pitchFamily="34" charset="0"/>
                  </a:rPr>
                  <a:t> subsidiado</a:t>
                </a:r>
                <a:endParaRPr lang="es-ES" sz="1400" b="1" dirty="0">
                  <a:solidFill>
                    <a:schemeClr val="tx1"/>
                  </a:solidFill>
                  <a:latin typeface="Arial Narrow" panose="020B0606020202030204" pitchFamily="34" charset="0"/>
                </a:endParaRPr>
              </a:p>
              <a:p>
                <a:pPr algn="ctr"/>
                <a:r>
                  <a:rPr lang="es-ES" sz="1400" b="1" dirty="0">
                    <a:solidFill>
                      <a:schemeClr val="tx1"/>
                    </a:solidFill>
                    <a:latin typeface="Arial Narrow" panose="020B0606020202030204" pitchFamily="34" charset="0"/>
                  </a:rPr>
                  <a:t>3 casos</a:t>
                </a:r>
              </a:p>
              <a:p>
                <a:pPr algn="ctr"/>
                <a:r>
                  <a:rPr lang="es-ES" sz="1100" b="1" dirty="0">
                    <a:solidFill>
                      <a:schemeClr val="tx1"/>
                    </a:solidFill>
                    <a:latin typeface="Arial Narrow" panose="020B0606020202030204" pitchFamily="34" charset="0"/>
                  </a:rPr>
                  <a:t>No afiliadas</a:t>
                </a:r>
              </a:p>
              <a:p>
                <a:pPr algn="ctr"/>
                <a:r>
                  <a:rPr lang="es-ES" sz="1400" b="1" dirty="0">
                    <a:solidFill>
                      <a:schemeClr val="tx1"/>
                    </a:solidFill>
                    <a:latin typeface="Arial Narrow" panose="020B0606020202030204" pitchFamily="34" charset="0"/>
                  </a:rPr>
                  <a:t>1 caso</a:t>
                </a:r>
              </a:p>
            </p:txBody>
          </p:sp>
        </p:grpSp>
      </p:grpSp>
      <p:grpSp>
        <p:nvGrpSpPr>
          <p:cNvPr id="135" name="134 Grupo"/>
          <p:cNvGrpSpPr/>
          <p:nvPr/>
        </p:nvGrpSpPr>
        <p:grpSpPr>
          <a:xfrm>
            <a:off x="2124145" y="5071695"/>
            <a:ext cx="1260281" cy="628312"/>
            <a:chOff x="2298589" y="3203848"/>
            <a:chExt cx="1260281" cy="628312"/>
          </a:xfrm>
        </p:grpSpPr>
        <p:sp>
          <p:nvSpPr>
            <p:cNvPr id="136" name="135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 casos</a:t>
              </a:r>
            </a:p>
          </p:txBody>
        </p:sp>
        <p:sp>
          <p:nvSpPr>
            <p:cNvPr id="138" name="137 Rectángulo"/>
            <p:cNvSpPr/>
            <p:nvPr/>
          </p:nvSpPr>
          <p:spPr>
            <a:xfrm>
              <a:off x="2298589" y="3203848"/>
              <a:ext cx="1260281" cy="276999"/>
            </a:xfrm>
            <a:prstGeom prst="rect">
              <a:avLst/>
            </a:prstGeom>
          </p:spPr>
          <p:txBody>
            <a:bodyPr wrap="none">
              <a:spAutoFit/>
            </a:bodyPr>
            <a:lstStyle/>
            <a:p>
              <a:pPr algn="ctr"/>
              <a:r>
                <a:rPr lang="es-ES" sz="1200" b="1" u="sng" dirty="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grpSp>
      <p:grpSp>
        <p:nvGrpSpPr>
          <p:cNvPr id="140" name="139 Grupo"/>
          <p:cNvGrpSpPr/>
          <p:nvPr/>
        </p:nvGrpSpPr>
        <p:grpSpPr>
          <a:xfrm>
            <a:off x="4334561" y="4427984"/>
            <a:ext cx="764855" cy="1238940"/>
            <a:chOff x="3867627" y="2682487"/>
            <a:chExt cx="764855" cy="1238940"/>
          </a:xfrm>
        </p:grpSpPr>
        <p:grpSp>
          <p:nvGrpSpPr>
            <p:cNvPr id="141" name="140 Grupo"/>
            <p:cNvGrpSpPr/>
            <p:nvPr/>
          </p:nvGrpSpPr>
          <p:grpSpPr>
            <a:xfrm>
              <a:off x="3867627" y="3306763"/>
              <a:ext cx="764855" cy="614664"/>
              <a:chOff x="2548770" y="3203848"/>
              <a:chExt cx="764855" cy="614664"/>
            </a:xfrm>
          </p:grpSpPr>
          <p:sp>
            <p:nvSpPr>
              <p:cNvPr id="143" name="142 Rectángulo redondeado"/>
              <p:cNvSpPr/>
              <p:nvPr/>
            </p:nvSpPr>
            <p:spPr>
              <a:xfrm>
                <a:off x="2548770" y="3458472"/>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 caso</a:t>
                </a:r>
              </a:p>
            </p:txBody>
          </p:sp>
          <p:sp>
            <p:nvSpPr>
              <p:cNvPr id="144" name="143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142" name="Picture 6"/>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8" name="147 Grupo"/>
          <p:cNvGrpSpPr/>
          <p:nvPr/>
        </p:nvGrpSpPr>
        <p:grpSpPr>
          <a:xfrm>
            <a:off x="3084475" y="5076056"/>
            <a:ext cx="1380071" cy="625937"/>
            <a:chOff x="-285907" y="7056480"/>
            <a:chExt cx="1612468" cy="625937"/>
          </a:xfrm>
        </p:grpSpPr>
        <p:sp>
          <p:nvSpPr>
            <p:cNvPr id="149" name="148 CuadroTexto"/>
            <p:cNvSpPr txBox="1"/>
            <p:nvPr/>
          </p:nvSpPr>
          <p:spPr>
            <a:xfrm>
              <a:off x="-285907" y="7056480"/>
              <a:ext cx="1612468" cy="276999"/>
            </a:xfrm>
            <a:prstGeom prst="rect">
              <a:avLst/>
            </a:prstGeom>
            <a:noFill/>
          </p:spPr>
          <p:txBody>
            <a:bodyPr wrap="square" rtlCol="0">
              <a:spAutoFit/>
            </a:bodyPr>
            <a:lstStyle/>
            <a:p>
              <a:pPr algn="ctr"/>
              <a:r>
                <a:rPr lang="es-ES" sz="1200" b="1" u="sng" dirty="0">
                  <a:latin typeface="Arial Narrow" panose="020B0606020202030204" pitchFamily="34" charset="0"/>
                </a:rPr>
                <a:t>Desplazado</a:t>
              </a:r>
            </a:p>
          </p:txBody>
        </p:sp>
        <p:sp>
          <p:nvSpPr>
            <p:cNvPr id="150" name="149 Rectángulo redondeado"/>
            <p:cNvSpPr/>
            <p:nvPr/>
          </p:nvSpPr>
          <p:spPr>
            <a:xfrm>
              <a:off x="-36885" y="7322377"/>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 casos</a:t>
              </a:r>
            </a:p>
          </p:txBody>
        </p:sp>
      </p:grpSp>
      <p:grpSp>
        <p:nvGrpSpPr>
          <p:cNvPr id="152" name="151 Grupo"/>
          <p:cNvGrpSpPr/>
          <p:nvPr/>
        </p:nvGrpSpPr>
        <p:grpSpPr>
          <a:xfrm>
            <a:off x="362827" y="5503125"/>
            <a:ext cx="1847617" cy="436841"/>
            <a:chOff x="3060727" y="484500"/>
            <a:chExt cx="2369636" cy="436841"/>
          </a:xfrm>
        </p:grpSpPr>
        <p:sp>
          <p:nvSpPr>
            <p:cNvPr id="153" name="15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4" name="15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158" name="157 Grupo"/>
          <p:cNvGrpSpPr/>
          <p:nvPr/>
        </p:nvGrpSpPr>
        <p:grpSpPr>
          <a:xfrm>
            <a:off x="2349031" y="4067944"/>
            <a:ext cx="2722457" cy="436841"/>
            <a:chOff x="3060727" y="484500"/>
            <a:chExt cx="2369636" cy="436841"/>
          </a:xfrm>
        </p:grpSpPr>
        <p:sp>
          <p:nvSpPr>
            <p:cNvPr id="159" name="15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0" name="15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16" name="15 Rectángulo"/>
          <p:cNvSpPr/>
          <p:nvPr/>
        </p:nvSpPr>
        <p:spPr>
          <a:xfrm>
            <a:off x="-11034" y="4663853"/>
            <a:ext cx="2221477" cy="830997"/>
          </a:xfrm>
          <a:prstGeom prst="rect">
            <a:avLst/>
          </a:prstGeom>
        </p:spPr>
        <p:txBody>
          <a:bodyPr wrap="square">
            <a:spAutoFit/>
          </a:bodyPr>
          <a:lstStyle/>
          <a:p>
            <a:pPr algn="ctr"/>
            <a:r>
              <a:rPr lang="es-CO" sz="1200" b="1" dirty="0">
                <a:latin typeface="Arial Narrow" panose="020B0606020202030204" pitchFamily="34" charset="0"/>
              </a:rPr>
              <a:t>Gestantes en seguimiento con diagnóstico de HB. </a:t>
            </a:r>
            <a:r>
              <a:rPr lang="es-ES" sz="1200" b="1">
                <a:latin typeface="Arial Narrow" panose="020B0606020202030204" pitchFamily="34" charset="0"/>
              </a:rPr>
              <a:t>NO hubo variación respecto al mismo periodo del año anterior  </a:t>
            </a:r>
            <a:endParaRPr lang="es-ES" sz="1200" b="1" dirty="0">
              <a:latin typeface="Arial Narrow" panose="020B0606020202030204" pitchFamily="34" charset="0"/>
            </a:endParaRPr>
          </a:p>
        </p:txBody>
      </p:sp>
      <p:pic>
        <p:nvPicPr>
          <p:cNvPr id="163" name="Picture 4"/>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l="58247"/>
          <a:stretch/>
        </p:blipFill>
        <p:spPr bwMode="auto">
          <a:xfrm>
            <a:off x="2321053" y="4419368"/>
            <a:ext cx="739337" cy="66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7">
            <a:biLevel thresh="75000"/>
            <a:extLst>
              <a:ext uri="{28A0092B-C50C-407E-A947-70E740481C1C}">
                <a14:useLocalDpi xmlns:a14="http://schemas.microsoft.com/office/drawing/2010/main" val="0"/>
              </a:ext>
            </a:extLst>
          </a:blip>
          <a:srcRect/>
          <a:stretch>
            <a:fillRect/>
          </a:stretch>
        </p:blipFill>
        <p:spPr bwMode="auto">
          <a:xfrm>
            <a:off x="3383042" y="4538352"/>
            <a:ext cx="694975" cy="59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6" name="165 Grupo"/>
          <p:cNvGrpSpPr/>
          <p:nvPr/>
        </p:nvGrpSpPr>
        <p:grpSpPr>
          <a:xfrm>
            <a:off x="144066" y="7037921"/>
            <a:ext cx="6681893" cy="848101"/>
            <a:chOff x="21203" y="7774533"/>
            <a:chExt cx="6681893" cy="848101"/>
          </a:xfrm>
        </p:grpSpPr>
        <p:grpSp>
          <p:nvGrpSpPr>
            <p:cNvPr id="168" name="167 Grupo"/>
            <p:cNvGrpSpPr/>
            <p:nvPr/>
          </p:nvGrpSpPr>
          <p:grpSpPr>
            <a:xfrm>
              <a:off x="1385705" y="8075430"/>
              <a:ext cx="5188226" cy="547204"/>
              <a:chOff x="-1107522" y="9867668"/>
              <a:chExt cx="5866885" cy="547204"/>
            </a:xfrm>
            <a:solidFill>
              <a:schemeClr val="accent2">
                <a:lumMod val="60000"/>
                <a:lumOff val="40000"/>
              </a:schemeClr>
            </a:solidFill>
          </p:grpSpPr>
          <p:sp>
            <p:nvSpPr>
              <p:cNvPr id="173" name="172 Rectángulo redondeado"/>
              <p:cNvSpPr/>
              <p:nvPr/>
            </p:nvSpPr>
            <p:spPr>
              <a:xfrm>
                <a:off x="-1107522" y="9867668"/>
                <a:ext cx="5866885" cy="241439"/>
              </a:xfrm>
              <a:prstGeom prst="roundRect">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Durante la gestación: 3 casos </a:t>
                </a:r>
                <a:endParaRPr lang="es-ES" sz="1050" b="1" dirty="0">
                  <a:solidFill>
                    <a:srgbClr val="C00000"/>
                  </a:solidFill>
                  <a:latin typeface="Arial Narrow" panose="020B0606020202030204" pitchFamily="34" charset="0"/>
                </a:endParaRPr>
              </a:p>
            </p:txBody>
          </p:sp>
          <p:sp>
            <p:nvSpPr>
              <p:cNvPr id="174" name="173 Rectángulo redondeado"/>
              <p:cNvSpPr/>
              <p:nvPr/>
            </p:nvSpPr>
            <p:spPr>
              <a:xfrm>
                <a:off x="-1103625" y="10115184"/>
                <a:ext cx="5862987" cy="299688"/>
              </a:xfrm>
              <a:prstGeom prst="roundRect">
                <a:avLst/>
              </a:prstGeom>
              <a:grp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Previo a la gestación: 1 caso</a:t>
                </a:r>
                <a:endParaRPr lang="es-ES" sz="1050" b="1" dirty="0">
                  <a:solidFill>
                    <a:srgbClr val="C00000"/>
                  </a:solidFill>
                  <a:latin typeface="Arial Narrow" panose="020B0606020202030204" pitchFamily="34" charset="0"/>
                </a:endParaRPr>
              </a:p>
            </p:txBody>
          </p:sp>
        </p:grpSp>
        <p:grpSp>
          <p:nvGrpSpPr>
            <p:cNvPr id="169" name="168 Grupo"/>
            <p:cNvGrpSpPr/>
            <p:nvPr/>
          </p:nvGrpSpPr>
          <p:grpSpPr>
            <a:xfrm>
              <a:off x="21203" y="7774533"/>
              <a:ext cx="6681893" cy="774439"/>
              <a:chOff x="-14626" y="8205752"/>
              <a:chExt cx="6681893" cy="774439"/>
            </a:xfrm>
          </p:grpSpPr>
          <p:sp>
            <p:nvSpPr>
              <p:cNvPr id="171" name="170 CuadroTexto"/>
              <p:cNvSpPr txBox="1"/>
              <p:nvPr/>
            </p:nvSpPr>
            <p:spPr>
              <a:xfrm>
                <a:off x="1445547" y="8205752"/>
                <a:ext cx="5221720" cy="253916"/>
              </a:xfrm>
              <a:prstGeom prst="rect">
                <a:avLst/>
              </a:prstGeom>
              <a:noFill/>
            </p:spPr>
            <p:txBody>
              <a:bodyPr wrap="square" rtlCol="0">
                <a:spAutoFit/>
              </a:bodyPr>
              <a:lstStyle/>
              <a:p>
                <a:pPr algn="ctr"/>
                <a:r>
                  <a:rPr lang="es-ES" sz="1050" b="1" u="sng" dirty="0">
                    <a:latin typeface="Arial Narrow" panose="020B0606020202030204" pitchFamily="34" charset="0"/>
                  </a:rPr>
                  <a:t>Momento de ocurrencia del diagnóstico</a:t>
                </a:r>
              </a:p>
            </p:txBody>
          </p:sp>
          <p:pic>
            <p:nvPicPr>
              <p:cNvPr id="172" name="Picture 5"/>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a:off x="-14626" y="8259233"/>
                <a:ext cx="910301" cy="72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0" name="169 Flecha derecha"/>
            <p:cNvSpPr/>
            <p:nvPr/>
          </p:nvSpPr>
          <p:spPr>
            <a:xfrm>
              <a:off x="980545" y="8100574"/>
              <a:ext cx="356964" cy="3723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aphicFrame>
        <p:nvGraphicFramePr>
          <p:cNvPr id="17" name="16 Diagrama"/>
          <p:cNvGraphicFramePr/>
          <p:nvPr/>
        </p:nvGraphicFramePr>
        <p:xfrm>
          <a:off x="1440210" y="8208663"/>
          <a:ext cx="5694181" cy="6838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76" name="175 Grupo"/>
          <p:cNvGrpSpPr/>
          <p:nvPr/>
        </p:nvGrpSpPr>
        <p:grpSpPr>
          <a:xfrm>
            <a:off x="50" y="7948670"/>
            <a:ext cx="7065799" cy="1015818"/>
            <a:chOff x="2145310" y="5221006"/>
            <a:chExt cx="6785852" cy="1015818"/>
          </a:xfrm>
        </p:grpSpPr>
        <p:grpSp>
          <p:nvGrpSpPr>
            <p:cNvPr id="179" name="178 Grupo"/>
            <p:cNvGrpSpPr/>
            <p:nvPr/>
          </p:nvGrpSpPr>
          <p:grpSpPr>
            <a:xfrm>
              <a:off x="2145310" y="5221006"/>
              <a:ext cx="6785852" cy="1015818"/>
              <a:chOff x="2109481" y="5652225"/>
              <a:chExt cx="6785852" cy="1015818"/>
            </a:xfrm>
          </p:grpSpPr>
          <p:sp>
            <p:nvSpPr>
              <p:cNvPr id="181" name="180 CuadroTexto"/>
              <p:cNvSpPr txBox="1"/>
              <p:nvPr/>
            </p:nvSpPr>
            <p:spPr>
              <a:xfrm>
                <a:off x="3673613" y="5652225"/>
                <a:ext cx="5221720" cy="253916"/>
              </a:xfrm>
              <a:prstGeom prst="rect">
                <a:avLst/>
              </a:prstGeom>
              <a:noFill/>
            </p:spPr>
            <p:txBody>
              <a:bodyPr wrap="square" rtlCol="0">
                <a:spAutoFit/>
              </a:bodyPr>
              <a:lstStyle/>
              <a:p>
                <a:pPr algn="ctr"/>
                <a:r>
                  <a:rPr lang="es-ES" sz="1050" b="1" u="sng" dirty="0">
                    <a:latin typeface="Arial Narrow" panose="020B0606020202030204" pitchFamily="34" charset="0"/>
                  </a:rPr>
                  <a:t>Trimestre de ingreso al control prenatal </a:t>
                </a:r>
              </a:p>
            </p:txBody>
          </p:sp>
          <p:pic>
            <p:nvPicPr>
              <p:cNvPr id="182" name="Picture 5"/>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a:off x="2109481" y="5947085"/>
                <a:ext cx="910301" cy="72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0" name="179 Flecha derecha"/>
            <p:cNvSpPr/>
            <p:nvPr/>
          </p:nvSpPr>
          <p:spPr>
            <a:xfrm>
              <a:off x="3105942" y="5731890"/>
              <a:ext cx="356964" cy="37231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713" y="-1"/>
            <a:ext cx="2153858" cy="2846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36 Título"/>
          <p:cNvSpPr txBox="1">
            <a:spLocks/>
          </p:cNvSpPr>
          <p:nvPr/>
        </p:nvSpPr>
        <p:spPr>
          <a:xfrm>
            <a:off x="-104131" y="139462"/>
            <a:ext cx="2208885"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b="1" dirty="0">
                <a:solidFill>
                  <a:srgbClr val="C00000"/>
                </a:solidFill>
                <a:latin typeface="Arial Narrow" panose="020B0606020202030204" pitchFamily="34" charset="0"/>
                <a:ea typeface="+mn-ea"/>
                <a:cs typeface="+mn-cs"/>
              </a:rPr>
              <a:t>Gestantes con diagnóstico de Hepatitis B y Trasmisión Materno Infantil TMI de la Hepatitis B. </a:t>
            </a:r>
          </a:p>
        </p:txBody>
      </p:sp>
      <p:sp>
        <p:nvSpPr>
          <p:cNvPr id="86" name="85 CuadroTexto"/>
          <p:cNvSpPr txBox="1"/>
          <p:nvPr/>
        </p:nvSpPr>
        <p:spPr>
          <a:xfrm>
            <a:off x="-44333" y="2524097"/>
            <a:ext cx="2183097" cy="276999"/>
          </a:xfrm>
          <a:prstGeom prst="rect">
            <a:avLst/>
          </a:prstGeom>
          <a:noFill/>
        </p:spPr>
        <p:txBody>
          <a:bodyPr wrap="square" rtlCol="0">
            <a:spAutoFit/>
          </a:bodyPr>
          <a:lstStyle/>
          <a:p>
            <a:r>
              <a:rPr lang="es-ES" sz="1200" b="1" dirty="0">
                <a:latin typeface="Arial Narrow" panose="020B0606020202030204" pitchFamily="34" charset="0"/>
              </a:rPr>
              <a:t>Periodo epidemiológico 05 - 2023</a:t>
            </a:r>
          </a:p>
        </p:txBody>
      </p:sp>
      <p:sp>
        <p:nvSpPr>
          <p:cNvPr id="67" name="22 CuadroTexto"/>
          <p:cNvSpPr txBox="1"/>
          <p:nvPr/>
        </p:nvSpPr>
        <p:spPr>
          <a:xfrm>
            <a:off x="3383042" y="62923"/>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sp>
        <p:nvSpPr>
          <p:cNvPr id="68" name="13 Rectángulo"/>
          <p:cNvSpPr/>
          <p:nvPr/>
        </p:nvSpPr>
        <p:spPr>
          <a:xfrm>
            <a:off x="2167758" y="2987824"/>
            <a:ext cx="5033092"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9" name="25 Grupo"/>
          <p:cNvGrpSpPr/>
          <p:nvPr/>
        </p:nvGrpSpPr>
        <p:grpSpPr>
          <a:xfrm>
            <a:off x="2458085" y="3087897"/>
            <a:ext cx="3446504" cy="276999"/>
            <a:chOff x="2448322" y="74775"/>
            <a:chExt cx="3446504" cy="276999"/>
          </a:xfrm>
        </p:grpSpPr>
        <p:sp>
          <p:nvSpPr>
            <p:cNvPr id="70"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1" name="27 Conector recto"/>
            <p:cNvCxnSpPr>
              <a:stCxn id="7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2"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sociodemográficas</a:t>
              </a:r>
            </a:p>
          </p:txBody>
        </p:sp>
      </p:grpSp>
      <p:pic>
        <p:nvPicPr>
          <p:cNvPr id="2" name="Imagen 1"/>
          <p:cNvPicPr>
            <a:picLocks noChangeAspect="1"/>
          </p:cNvPicPr>
          <p:nvPr/>
        </p:nvPicPr>
        <p:blipFill>
          <a:blip r:embed="rId15"/>
          <a:stretch>
            <a:fillRect/>
          </a:stretch>
        </p:blipFill>
        <p:spPr>
          <a:xfrm>
            <a:off x="2258411" y="412740"/>
            <a:ext cx="4805236" cy="2317911"/>
          </a:xfrm>
          <a:prstGeom prst="rect">
            <a:avLst/>
          </a:prstGeom>
        </p:spPr>
      </p:pic>
    </p:spTree>
    <p:extLst>
      <p:ext uri="{BB962C8B-B14F-4D97-AF65-F5344CB8AC3E}">
        <p14:creationId xmlns:p14="http://schemas.microsoft.com/office/powerpoint/2010/main" val="3028561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 y="-756"/>
            <a:ext cx="2159959" cy="349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23413" y="4597101"/>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4017" y="3180550"/>
            <a:ext cx="2220905" cy="276999"/>
          </a:xfrm>
          <a:prstGeom prst="rect">
            <a:avLst/>
          </a:prstGeom>
          <a:noFill/>
        </p:spPr>
        <p:txBody>
          <a:bodyPr wrap="square" rtlCol="0">
            <a:spAutoFit/>
          </a:bodyPr>
          <a:lstStyle/>
          <a:p>
            <a:r>
              <a:rPr lang="es-ES" sz="1200" b="1" dirty="0">
                <a:latin typeface="Arial Narrow" panose="020B0606020202030204" pitchFamily="34" charset="0"/>
              </a:rPr>
              <a:t>Periodo epidemiológico 05 - 2023</a:t>
            </a:r>
          </a:p>
        </p:txBody>
      </p:sp>
      <p:sp>
        <p:nvSpPr>
          <p:cNvPr id="6" name="5 Rectángulo"/>
          <p:cNvSpPr/>
          <p:nvPr/>
        </p:nvSpPr>
        <p:spPr>
          <a:xfrm>
            <a:off x="2356909" y="3423572"/>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pPr algn="just"/>
            <a:r>
              <a:rPr lang="es-ES" sz="700" dirty="0">
                <a:latin typeface="Arial" panose="020B0604020202020204" pitchFamily="34" charset="0"/>
                <a:cs typeface="Arial" panose="020B0604020202020204" pitchFamily="34" charset="0"/>
              </a:rPr>
              <a:t>Figura 1. Canal endémico de </a:t>
            </a:r>
            <a:r>
              <a:rPr lang="es-CO" sz="700" dirty="0">
                <a:latin typeface="Arial" panose="020B0604020202020204" pitchFamily="34" charset="0"/>
                <a:cs typeface="Arial" panose="020B0604020202020204" pitchFamily="34" charset="0"/>
              </a:rPr>
              <a:t>las violencias</a:t>
            </a:r>
            <a:r>
              <a:rPr lang="es-ES" sz="700" dirty="0">
                <a:latin typeface="Arial" panose="020B0604020202020204" pitchFamily="34" charset="0"/>
                <a:cs typeface="Arial" panose="020B0604020202020204" pitchFamily="34" charset="0"/>
              </a:rPr>
              <a:t>. Medellín, a Periodo epidemiológico 05 acumulado  de 2.023. </a:t>
            </a:r>
          </a:p>
        </p:txBody>
      </p:sp>
      <p:grpSp>
        <p:nvGrpSpPr>
          <p:cNvPr id="8" name="7 Grupo"/>
          <p:cNvGrpSpPr/>
          <p:nvPr/>
        </p:nvGrpSpPr>
        <p:grpSpPr>
          <a:xfrm>
            <a:off x="204943" y="5792408"/>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13823" y="3478755"/>
              <a:ext cx="1906762" cy="684167"/>
            </a:xfrm>
            <a:prstGeom prst="rect">
              <a:avLst/>
            </a:prstGeom>
            <a:noFill/>
          </p:spPr>
          <p:txBody>
            <a:bodyPr wrap="square" rtlCol="0">
              <a:spAutoFit/>
            </a:bodyPr>
            <a:lstStyle/>
            <a:p>
              <a:pPr algn="ctr"/>
              <a:r>
                <a:rPr lang="es-ES" b="1" dirty="0">
                  <a:latin typeface="Arial Narrow" panose="020B0606020202030204" pitchFamily="34" charset="0"/>
                </a:rPr>
                <a:t>780</a:t>
              </a:r>
            </a:p>
          </p:txBody>
        </p:sp>
      </p:grpSp>
      <p:sp>
        <p:nvSpPr>
          <p:cNvPr id="9" name="8 CuadroTexto"/>
          <p:cNvSpPr txBox="1"/>
          <p:nvPr/>
        </p:nvSpPr>
        <p:spPr>
          <a:xfrm>
            <a:off x="9231" y="6271096"/>
            <a:ext cx="2194913" cy="646331"/>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aumentó en un 6,7%.</a:t>
            </a:r>
          </a:p>
        </p:txBody>
      </p:sp>
      <p:sp>
        <p:nvSpPr>
          <p:cNvPr id="18" name="17 Rectángulo"/>
          <p:cNvSpPr/>
          <p:nvPr/>
        </p:nvSpPr>
        <p:spPr>
          <a:xfrm>
            <a:off x="2174917" y="7417660"/>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r>
              <a:rPr lang="es-ES" sz="700" dirty="0">
                <a:latin typeface="Arial" panose="020B0604020202020204" pitchFamily="34" charset="0"/>
                <a:cs typeface="Arial" panose="020B0604020202020204" pitchFamily="34" charset="0"/>
              </a:rPr>
              <a:t>Figura 2. Comportamiento </a:t>
            </a:r>
            <a:r>
              <a:rPr lang="es-CO" sz="700" dirty="0">
                <a:latin typeface="Arial" panose="020B0604020202020204" pitchFamily="34" charset="0"/>
                <a:cs typeface="Arial" panose="020B0604020202020204" pitchFamily="34" charset="0"/>
              </a:rPr>
              <a:t>de las violencias</a:t>
            </a:r>
            <a:r>
              <a:rPr lang="es-ES" sz="700" dirty="0">
                <a:latin typeface="Arial" panose="020B0604020202020204" pitchFamily="34" charset="0"/>
                <a:cs typeface="Arial" panose="020B0604020202020204" pitchFamily="34" charset="0"/>
              </a:rPr>
              <a:t>. Medellín, a Periodo epidemiológico 05 acumulado 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45</a:t>
            </a:r>
          </a:p>
        </p:txBody>
      </p:sp>
      <p:sp>
        <p:nvSpPr>
          <p:cNvPr id="37" name="36 Título"/>
          <p:cNvSpPr>
            <a:spLocks noGrp="1"/>
          </p:cNvSpPr>
          <p:nvPr>
            <p:ph type="ctrTitle"/>
          </p:nvPr>
        </p:nvSpPr>
        <p:spPr>
          <a:xfrm>
            <a:off x="23413" y="-27471"/>
            <a:ext cx="2208885" cy="1400383"/>
          </a:xfrm>
          <a:noFill/>
        </p:spPr>
        <p:txBody>
          <a:bodyPr wrap="square" rtlCol="0">
            <a:spAutoFit/>
          </a:bodyPr>
          <a:lstStyle/>
          <a:p>
            <a:r>
              <a:rPr lang="es-CO" sz="2000" b="1" dirty="0">
                <a:solidFill>
                  <a:srgbClr val="C00000"/>
                </a:solidFill>
                <a:latin typeface="Arial Narrow" panose="020B0606020202030204" pitchFamily="34" charset="0"/>
                <a:ea typeface="+mn-ea"/>
                <a:cs typeface="+mn-cs"/>
              </a:rPr>
              <a:t>Violencia de género, intrafamiliar y ataques con agentes químicos</a:t>
            </a:r>
            <a:r>
              <a:rPr lang="es-CO" sz="2500" b="1" dirty="0">
                <a:solidFill>
                  <a:srgbClr val="C00000"/>
                </a:solidFill>
                <a:latin typeface="Arial Narrow" panose="020B0606020202030204" pitchFamily="34" charset="0"/>
                <a:ea typeface="+mn-ea"/>
                <a:cs typeface="+mn-cs"/>
              </a:rPr>
              <a:t>. </a:t>
            </a:r>
          </a:p>
        </p:txBody>
      </p:sp>
      <p:graphicFrame>
        <p:nvGraphicFramePr>
          <p:cNvPr id="21" name="Gráfico 20">
            <a:extLst>
              <a:ext uri="{FF2B5EF4-FFF2-40B4-BE49-F238E27FC236}">
                <a16:creationId xmlns:a16="http://schemas.microsoft.com/office/drawing/2014/main" id="{00000000-0008-0000-0000-000003000000}"/>
              </a:ext>
            </a:extLst>
          </p:cNvPr>
          <p:cNvGraphicFramePr>
            <a:graphicFrameLocks/>
          </p:cNvGraphicFramePr>
          <p:nvPr/>
        </p:nvGraphicFramePr>
        <p:xfrm>
          <a:off x="2220276" y="505371"/>
          <a:ext cx="4980623" cy="29204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2264336" y="4569386"/>
          <a:ext cx="4923273" cy="266696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04725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13 Rectángulo"/>
          <p:cNvSpPr/>
          <p:nvPr/>
        </p:nvSpPr>
        <p:spPr>
          <a:xfrm>
            <a:off x="-8797"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0" name="25 Grupo"/>
          <p:cNvGrpSpPr/>
          <p:nvPr/>
        </p:nvGrpSpPr>
        <p:grpSpPr>
          <a:xfrm>
            <a:off x="268607" y="127176"/>
            <a:ext cx="3446504" cy="276999"/>
            <a:chOff x="2448322" y="74775"/>
            <a:chExt cx="3446504" cy="276999"/>
          </a:xfrm>
        </p:grpSpPr>
        <p:sp>
          <p:nvSpPr>
            <p:cNvPr id="121"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2" name="27 Conector recto"/>
            <p:cNvCxnSpPr>
              <a:stCxn id="12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3"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14" name="13 Rectángulo"/>
          <p:cNvSpPr/>
          <p:nvPr/>
        </p:nvSpPr>
        <p:spPr>
          <a:xfrm>
            <a:off x="-8797" y="5669074"/>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68607" y="5717420"/>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46</a:t>
            </a:r>
          </a:p>
        </p:txBody>
      </p:sp>
      <p:grpSp>
        <p:nvGrpSpPr>
          <p:cNvPr id="6" name="5 Grupo"/>
          <p:cNvGrpSpPr/>
          <p:nvPr/>
        </p:nvGrpSpPr>
        <p:grpSpPr>
          <a:xfrm>
            <a:off x="81902" y="6897132"/>
            <a:ext cx="808178" cy="1628596"/>
            <a:chOff x="1064080" y="553075"/>
            <a:chExt cx="808178" cy="1628596"/>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64080" y="1520368"/>
              <a:ext cx="79127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16,4%</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064080" y="1904672"/>
              <a:ext cx="720069" cy="276999"/>
            </a:xfrm>
            <a:prstGeom prst="rect">
              <a:avLst/>
            </a:prstGeom>
          </p:spPr>
          <p:txBody>
            <a:bodyPr wrap="none">
              <a:spAutoFit/>
            </a:bodyPr>
            <a:lstStyle/>
            <a:p>
              <a:r>
                <a:rPr lang="es-ES" sz="1200" b="1" dirty="0">
                  <a:latin typeface="Arial Narrow" panose="020B0606020202030204" pitchFamily="34" charset="0"/>
                </a:rPr>
                <a:t>59 casos</a:t>
              </a:r>
              <a:endParaRPr lang="es-CO" sz="1200" dirty="0"/>
            </a:p>
          </p:txBody>
        </p:sp>
      </p:grpSp>
      <p:grpSp>
        <p:nvGrpSpPr>
          <p:cNvPr id="3" name="2 Grupo"/>
          <p:cNvGrpSpPr/>
          <p:nvPr/>
        </p:nvGrpSpPr>
        <p:grpSpPr>
          <a:xfrm>
            <a:off x="1085280" y="6897132"/>
            <a:ext cx="851515" cy="1596380"/>
            <a:chOff x="1756023" y="1227775"/>
            <a:chExt cx="851515" cy="1596380"/>
          </a:xfrm>
        </p:grpSpPr>
        <p:sp>
          <p:nvSpPr>
            <p:cNvPr id="42" name="41 Rectángulo redondeado"/>
            <p:cNvSpPr/>
            <p:nvPr/>
          </p:nvSpPr>
          <p:spPr>
            <a:xfrm>
              <a:off x="1777835" y="2181420"/>
              <a:ext cx="80788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83,6%</a:t>
              </a:r>
            </a:p>
          </p:txBody>
        </p:sp>
        <p:sp>
          <p:nvSpPr>
            <p:cNvPr id="32"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16937" y="2547156"/>
              <a:ext cx="790601" cy="276999"/>
            </a:xfrm>
            <a:prstGeom prst="rect">
              <a:avLst/>
            </a:prstGeom>
          </p:spPr>
          <p:txBody>
            <a:bodyPr wrap="none">
              <a:spAutoFit/>
            </a:bodyPr>
            <a:lstStyle/>
            <a:p>
              <a:r>
                <a:rPr lang="es-ES" sz="1200" b="1" dirty="0">
                  <a:latin typeface="Arial Narrow" panose="020B0606020202030204" pitchFamily="34" charset="0"/>
                </a:rPr>
                <a:t>302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065192" y="6898504"/>
            <a:ext cx="1152880" cy="1582804"/>
            <a:chOff x="3115290" y="1227775"/>
            <a:chExt cx="1152880" cy="1582804"/>
          </a:xfrm>
        </p:grpSpPr>
        <p:grpSp>
          <p:nvGrpSpPr>
            <p:cNvPr id="50" name="49 Grupo"/>
            <p:cNvGrpSpPr/>
            <p:nvPr/>
          </p:nvGrpSpPr>
          <p:grpSpPr>
            <a:xfrm>
              <a:off x="3115290" y="1951748"/>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0,2%</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1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3189817" y="6907567"/>
            <a:ext cx="740068" cy="1574421"/>
            <a:chOff x="4615870" y="1227775"/>
            <a:chExt cx="740068" cy="1574421"/>
          </a:xfrm>
        </p:grpSpPr>
        <p:grpSp>
          <p:nvGrpSpPr>
            <p:cNvPr id="8" name="7 Grupo"/>
            <p:cNvGrpSpPr/>
            <p:nvPr/>
          </p:nvGrpSpPr>
          <p:grpSpPr>
            <a:xfrm>
              <a:off x="4615870" y="1922272"/>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4" name="33 Rectángulo"/>
              <p:cNvSpPr/>
              <p:nvPr/>
            </p:nvSpPr>
            <p:spPr>
              <a:xfrm>
                <a:off x="5272675" y="1274868"/>
                <a:ext cx="619080"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Gitano </a:t>
                </a: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227775"/>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2" name="91 Grupo"/>
          <p:cNvGrpSpPr/>
          <p:nvPr/>
        </p:nvGrpSpPr>
        <p:grpSpPr>
          <a:xfrm>
            <a:off x="4149885" y="6895516"/>
            <a:ext cx="874090" cy="1644841"/>
            <a:chOff x="2507826" y="2454167"/>
            <a:chExt cx="874090" cy="1644841"/>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2,2%</a:t>
              </a:r>
            </a:p>
          </p:txBody>
        </p:sp>
        <p:pic>
          <p:nvPicPr>
            <p:cNvPr id="94" name="Picture 2"/>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8 casos</a:t>
              </a:r>
              <a:endParaRPr lang="es-CO" sz="1200" dirty="0"/>
            </a:p>
          </p:txBody>
        </p:sp>
      </p:grpSp>
      <p:grpSp>
        <p:nvGrpSpPr>
          <p:cNvPr id="16" name="15 Grupo"/>
          <p:cNvGrpSpPr/>
          <p:nvPr/>
        </p:nvGrpSpPr>
        <p:grpSpPr>
          <a:xfrm>
            <a:off x="5120584" y="6992384"/>
            <a:ext cx="888754" cy="1519436"/>
            <a:chOff x="3826683" y="2822224"/>
            <a:chExt cx="888754" cy="1519436"/>
          </a:xfrm>
        </p:grpSpPr>
        <p:grpSp>
          <p:nvGrpSpPr>
            <p:cNvPr id="2" name="1 Grupo"/>
            <p:cNvGrpSpPr/>
            <p:nvPr/>
          </p:nvGrpSpPr>
          <p:grpSpPr>
            <a:xfrm>
              <a:off x="3826683" y="3446500"/>
              <a:ext cx="888754" cy="895160"/>
              <a:chOff x="2507826" y="3203848"/>
              <a:chExt cx="888754" cy="895160"/>
            </a:xfrm>
          </p:grpSpPr>
          <p:sp>
            <p:nvSpPr>
              <p:cNvPr id="57"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48410" cy="276999"/>
              </a:xfrm>
              <a:prstGeom prst="rect">
                <a:avLst/>
              </a:prstGeom>
            </p:spPr>
            <p:txBody>
              <a:bodyPr wrap="none">
                <a:spAutoFit/>
              </a:bodyPr>
              <a:lstStyle/>
              <a:p>
                <a:r>
                  <a:rPr lang="es-ES" sz="1200" b="1" dirty="0">
                    <a:latin typeface="Arial Narrow" panose="020B0606020202030204" pitchFamily="34" charset="0"/>
                  </a:rPr>
                  <a:t>11  casos</a:t>
                </a:r>
                <a:endParaRPr lang="es-CO" sz="1200" dirty="0"/>
              </a:p>
            </p:txBody>
          </p:sp>
        </p:grpSp>
        <p:pic>
          <p:nvPicPr>
            <p:cNvPr id="3078" name="Picture 6"/>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16 Grupo"/>
          <p:cNvGrpSpPr/>
          <p:nvPr/>
        </p:nvGrpSpPr>
        <p:grpSpPr>
          <a:xfrm>
            <a:off x="5988668" y="6897132"/>
            <a:ext cx="1275167" cy="1584176"/>
            <a:chOff x="2084244" y="2767521"/>
            <a:chExt cx="1275167" cy="1584176"/>
          </a:xfrm>
        </p:grpSpPr>
        <p:pic>
          <p:nvPicPr>
            <p:cNvPr id="65"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2244412" y="2767521"/>
              <a:ext cx="973905" cy="7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2084244" y="3329937"/>
              <a:ext cx="1275167" cy="1021760"/>
              <a:chOff x="-184098" y="6956153"/>
              <a:chExt cx="1489900" cy="1021760"/>
            </a:xfrm>
          </p:grpSpPr>
          <p:sp>
            <p:nvSpPr>
              <p:cNvPr id="77" name="76 CuadroTexto"/>
              <p:cNvSpPr txBox="1"/>
              <p:nvPr/>
            </p:nvSpPr>
            <p:spPr>
              <a:xfrm>
                <a:off x="-184098" y="6956153"/>
                <a:ext cx="1489900"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79"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0 caso</a:t>
                </a:r>
              </a:p>
            </p:txBody>
          </p:sp>
        </p:grpSp>
      </p:grpSp>
      <p:sp>
        <p:nvSpPr>
          <p:cNvPr id="97" name="36 Título"/>
          <p:cNvSpPr>
            <a:spLocks noGrp="1"/>
          </p:cNvSpPr>
          <p:nvPr>
            <p:ph type="ctrTitle"/>
          </p:nvPr>
        </p:nvSpPr>
        <p:spPr>
          <a:xfrm>
            <a:off x="377105" y="6173813"/>
            <a:ext cx="6535714" cy="461665"/>
          </a:xfrm>
          <a:noFill/>
        </p:spPr>
        <p:txBody>
          <a:bodyPr wrap="square" rtlCol="0">
            <a:spAutoFit/>
          </a:bodyPr>
          <a:lstStyle/>
          <a:p>
            <a:r>
              <a:rPr lang="es-CO" sz="2400" b="1" dirty="0">
                <a:solidFill>
                  <a:srgbClr val="C00000"/>
                </a:solidFill>
                <a:latin typeface="Arial Narrow" panose="020B0606020202030204" pitchFamily="34" charset="0"/>
                <a:ea typeface="+mn-ea"/>
                <a:cs typeface="+mn-cs"/>
              </a:rPr>
              <a:t>Violencia No sexual: 361 Casos 46,2 % del total</a:t>
            </a:r>
          </a:p>
        </p:txBody>
      </p:sp>
      <p:grpSp>
        <p:nvGrpSpPr>
          <p:cNvPr id="115" name="114 Grupo"/>
          <p:cNvGrpSpPr/>
          <p:nvPr/>
        </p:nvGrpSpPr>
        <p:grpSpPr>
          <a:xfrm>
            <a:off x="2183292" y="6548954"/>
            <a:ext cx="1847617" cy="436841"/>
            <a:chOff x="3060727" y="484500"/>
            <a:chExt cx="2369636" cy="436841"/>
          </a:xfrm>
        </p:grpSpPr>
        <p:sp>
          <p:nvSpPr>
            <p:cNvPr id="116"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125" name="124 Grupo"/>
          <p:cNvGrpSpPr/>
          <p:nvPr/>
        </p:nvGrpSpPr>
        <p:grpSpPr>
          <a:xfrm>
            <a:off x="18645" y="6548954"/>
            <a:ext cx="1847617" cy="436841"/>
            <a:chOff x="3054754" y="484500"/>
            <a:chExt cx="2375609" cy="436841"/>
          </a:xfrm>
        </p:grpSpPr>
        <p:sp>
          <p:nvSpPr>
            <p:cNvPr id="126"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7"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8" name="127 Grupo"/>
          <p:cNvGrpSpPr/>
          <p:nvPr/>
        </p:nvGrpSpPr>
        <p:grpSpPr>
          <a:xfrm>
            <a:off x="4363355" y="6587739"/>
            <a:ext cx="2722457" cy="436841"/>
            <a:chOff x="3060727" y="484500"/>
            <a:chExt cx="2369636" cy="436841"/>
          </a:xfrm>
        </p:grpSpPr>
        <p:sp>
          <p:nvSpPr>
            <p:cNvPr id="129"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0"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131" name="69 Rectángulo"/>
          <p:cNvSpPr/>
          <p:nvPr/>
        </p:nvSpPr>
        <p:spPr>
          <a:xfrm>
            <a:off x="58986" y="5159535"/>
            <a:ext cx="7167158" cy="353943"/>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3. Mapa de calor de proporción de casos para violencia intrafamiliar y de género y ataques con agentes químicos. Medellín, a Periodo epidemiológico 05 acumulado  de  2.023</a:t>
            </a:r>
            <a:r>
              <a:rPr lang="es-ES" sz="1000" dirty="0">
                <a:latin typeface="Arial Narrow" panose="020B0606020202030204" pitchFamily="34" charset="0"/>
              </a:rPr>
              <a:t>. </a:t>
            </a:r>
          </a:p>
        </p:txBody>
      </p:sp>
      <p:pic>
        <p:nvPicPr>
          <p:cNvPr id="10" name="Imagen 9">
            <a:extLst>
              <a:ext uri="{FF2B5EF4-FFF2-40B4-BE49-F238E27FC236}">
                <a16:creationId xmlns:a16="http://schemas.microsoft.com/office/drawing/2014/main" id="{04D5665A-6ADD-922D-DADF-D994120B9064}"/>
              </a:ext>
            </a:extLst>
          </p:cNvPr>
          <p:cNvPicPr>
            <a:picLocks noChangeAspect="1"/>
          </p:cNvPicPr>
          <p:nvPr/>
        </p:nvPicPr>
        <p:blipFill>
          <a:blip r:embed="rId6"/>
          <a:stretch>
            <a:fillRect/>
          </a:stretch>
        </p:blipFill>
        <p:spPr>
          <a:xfrm>
            <a:off x="84807" y="609152"/>
            <a:ext cx="7001004" cy="4457929"/>
          </a:xfrm>
          <a:prstGeom prst="rect">
            <a:avLst/>
          </a:prstGeom>
        </p:spPr>
      </p:pic>
    </p:spTree>
    <p:extLst>
      <p:ext uri="{BB962C8B-B14F-4D97-AF65-F5344CB8AC3E}">
        <p14:creationId xmlns:p14="http://schemas.microsoft.com/office/powerpoint/2010/main" val="2070712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9 Rectángulo"/>
          <p:cNvSpPr/>
          <p:nvPr/>
        </p:nvSpPr>
        <p:spPr>
          <a:xfrm>
            <a:off x="22943" y="4211960"/>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60 Grupo"/>
          <p:cNvGrpSpPr/>
          <p:nvPr/>
        </p:nvGrpSpPr>
        <p:grpSpPr>
          <a:xfrm>
            <a:off x="300347" y="4246658"/>
            <a:ext cx="5047355" cy="276999"/>
            <a:chOff x="2448322" y="74775"/>
            <a:chExt cx="5047355" cy="276999"/>
          </a:xfrm>
        </p:grpSpPr>
        <p:sp>
          <p:nvSpPr>
            <p:cNvPr id="6"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62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63 CuadroTexto"/>
            <p:cNvSpPr txBox="1"/>
            <p:nvPr/>
          </p:nvSpPr>
          <p:spPr>
            <a:xfrm>
              <a:off x="3302537" y="74775"/>
              <a:ext cx="4193140" cy="276999"/>
            </a:xfrm>
            <a:prstGeom prst="rect">
              <a:avLst/>
            </a:prstGeom>
            <a:noFill/>
          </p:spPr>
          <p:txBody>
            <a:bodyPr wrap="square" rtlCol="0">
              <a:spAutoFit/>
            </a:bodyPr>
            <a:lstStyle/>
            <a:p>
              <a:r>
                <a:rPr lang="es-CO" sz="1200" b="1" dirty="0">
                  <a:latin typeface="Arial Narrow" panose="020B0606020202030204" pitchFamily="34" charset="0"/>
                </a:rPr>
                <a:t>Modalidades de violencia</a:t>
              </a:r>
              <a:endParaRPr lang="es-ES" sz="1200" b="1" dirty="0">
                <a:latin typeface="Arial Narrow" panose="020B0606020202030204" pitchFamily="34" charset="0"/>
              </a:endParaRPr>
            </a:p>
          </p:txBody>
        </p:sp>
      </p:grpSp>
      <p:pic>
        <p:nvPicPr>
          <p:cNvPr id="9" name="Picture 2"/>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2334" y="5086264"/>
            <a:ext cx="796469" cy="86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9 Grupo"/>
          <p:cNvGrpSpPr/>
          <p:nvPr/>
        </p:nvGrpSpPr>
        <p:grpSpPr>
          <a:xfrm>
            <a:off x="827530" y="5050102"/>
            <a:ext cx="1509462" cy="677795"/>
            <a:chOff x="985375" y="4325999"/>
            <a:chExt cx="1509462" cy="478736"/>
          </a:xfrm>
        </p:grpSpPr>
        <p:sp>
          <p:nvSpPr>
            <p:cNvPr id="11" name="82 Rectángulo redondeado"/>
            <p:cNvSpPr/>
            <p:nvPr/>
          </p:nvSpPr>
          <p:spPr>
            <a:xfrm>
              <a:off x="985375" y="4542881"/>
              <a:ext cx="1509462" cy="26185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79,9%</a:t>
              </a:r>
              <a:endParaRPr lang="es-ES" sz="1600" b="1" dirty="0">
                <a:solidFill>
                  <a:schemeClr val="tx1"/>
                </a:solidFill>
                <a:latin typeface="Arial Narrow" panose="020B0606020202030204" pitchFamily="34" charset="0"/>
              </a:endParaRPr>
            </a:p>
          </p:txBody>
        </p:sp>
        <p:sp>
          <p:nvSpPr>
            <p:cNvPr id="12" name="85 Rectángulo"/>
            <p:cNvSpPr/>
            <p:nvPr/>
          </p:nvSpPr>
          <p:spPr>
            <a:xfrm>
              <a:off x="1417423" y="4325999"/>
              <a:ext cx="543739" cy="276999"/>
            </a:xfrm>
            <a:prstGeom prst="rect">
              <a:avLst/>
            </a:prstGeom>
          </p:spPr>
          <p:txBody>
            <a:bodyPr wrap="none">
              <a:spAutoFit/>
            </a:bodyPr>
            <a:lstStyle/>
            <a:p>
              <a:r>
                <a:rPr lang="es-ES" sz="1200" b="1" u="sng" dirty="0">
                  <a:latin typeface="Arial Narrow" panose="020B0606020202030204" pitchFamily="34" charset="0"/>
                </a:rPr>
                <a:t>Física</a:t>
              </a:r>
              <a:endParaRPr lang="es-ES" sz="1200" b="1" u="sng" dirty="0">
                <a:solidFill>
                  <a:sysClr val="windowText" lastClr="000000"/>
                </a:solidFill>
                <a:latin typeface="Arial Narrow" panose="020B0606020202030204" pitchFamily="34" charset="0"/>
              </a:endParaRPr>
            </a:p>
          </p:txBody>
        </p:sp>
      </p:grpSp>
      <p:grpSp>
        <p:nvGrpSpPr>
          <p:cNvPr id="13" name="10 Grupo"/>
          <p:cNvGrpSpPr/>
          <p:nvPr/>
        </p:nvGrpSpPr>
        <p:grpSpPr>
          <a:xfrm>
            <a:off x="3238041" y="5007822"/>
            <a:ext cx="1392424" cy="720079"/>
            <a:chOff x="68358" y="6677206"/>
            <a:chExt cx="1392424" cy="926181"/>
          </a:xfrm>
        </p:grpSpPr>
        <p:sp>
          <p:nvSpPr>
            <p:cNvPr id="14" name="107 Rectángulo redondeado"/>
            <p:cNvSpPr/>
            <p:nvPr/>
          </p:nvSpPr>
          <p:spPr>
            <a:xfrm>
              <a:off x="68358" y="7048318"/>
              <a:ext cx="1392424" cy="55506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12,1%</a:t>
              </a:r>
              <a:endParaRPr lang="es-ES" sz="1600" b="1" dirty="0">
                <a:solidFill>
                  <a:schemeClr val="tx1"/>
                </a:solidFill>
                <a:latin typeface="Arial Narrow" panose="020B0606020202030204" pitchFamily="34" charset="0"/>
              </a:endParaRPr>
            </a:p>
          </p:txBody>
        </p:sp>
        <p:sp>
          <p:nvSpPr>
            <p:cNvPr id="15" name="108 Rectángulo"/>
            <p:cNvSpPr/>
            <p:nvPr/>
          </p:nvSpPr>
          <p:spPr>
            <a:xfrm>
              <a:off x="316093" y="6677206"/>
              <a:ext cx="888385" cy="276999"/>
            </a:xfrm>
            <a:prstGeom prst="rect">
              <a:avLst/>
            </a:prstGeom>
          </p:spPr>
          <p:txBody>
            <a:bodyPr wrap="none">
              <a:spAutoFit/>
            </a:bodyPr>
            <a:lstStyle/>
            <a:p>
              <a:r>
                <a:rPr lang="es-ES" sz="1200" b="1" u="sng" dirty="0">
                  <a:latin typeface="Arial Narrow" panose="020B0606020202030204" pitchFamily="34" charset="0"/>
                </a:rPr>
                <a:t>Psicológica</a:t>
              </a:r>
              <a:endParaRPr lang="es-ES" sz="1200" b="1" u="sng" dirty="0">
                <a:solidFill>
                  <a:sysClr val="windowText" lastClr="000000"/>
                </a:solidFill>
                <a:latin typeface="Arial Narrow" panose="020B0606020202030204" pitchFamily="34" charset="0"/>
              </a:endParaRPr>
            </a:p>
          </p:txBody>
        </p:sp>
      </p:grpSp>
      <p:pic>
        <p:nvPicPr>
          <p:cNvPr id="16" name="Picture 3"/>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2397865" y="5054621"/>
            <a:ext cx="733921" cy="85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4793436" y="5108866"/>
            <a:ext cx="516293" cy="76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14 Grupo"/>
          <p:cNvGrpSpPr/>
          <p:nvPr/>
        </p:nvGrpSpPr>
        <p:grpSpPr>
          <a:xfrm>
            <a:off x="5296769" y="5108866"/>
            <a:ext cx="1638590" cy="566300"/>
            <a:chOff x="1739715" y="6554323"/>
            <a:chExt cx="1638590" cy="566300"/>
          </a:xfrm>
        </p:grpSpPr>
        <p:sp>
          <p:nvSpPr>
            <p:cNvPr id="19" name="110 Rectángulo redondeado"/>
            <p:cNvSpPr/>
            <p:nvPr/>
          </p:nvSpPr>
          <p:spPr>
            <a:xfrm>
              <a:off x="1878899" y="6827481"/>
              <a:ext cx="1485306" cy="293142"/>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8%</a:t>
              </a:r>
              <a:endParaRPr lang="es-ES" sz="1600" b="1" dirty="0">
                <a:solidFill>
                  <a:schemeClr val="tx1"/>
                </a:solidFill>
                <a:latin typeface="Arial Narrow" panose="020B0606020202030204" pitchFamily="34" charset="0"/>
              </a:endParaRPr>
            </a:p>
          </p:txBody>
        </p:sp>
        <p:sp>
          <p:nvSpPr>
            <p:cNvPr id="20" name="111 Rectángulo"/>
            <p:cNvSpPr/>
            <p:nvPr/>
          </p:nvSpPr>
          <p:spPr>
            <a:xfrm>
              <a:off x="1739715" y="6554323"/>
              <a:ext cx="1638590" cy="276999"/>
            </a:xfrm>
            <a:prstGeom prst="rect">
              <a:avLst/>
            </a:prstGeom>
          </p:spPr>
          <p:txBody>
            <a:bodyPr wrap="none">
              <a:spAutoFit/>
            </a:bodyPr>
            <a:lstStyle/>
            <a:p>
              <a:r>
                <a:rPr lang="es-ES" sz="1200" b="1" u="sng" dirty="0">
                  <a:latin typeface="Arial Narrow" panose="020B0606020202030204" pitchFamily="34" charset="0"/>
                </a:rPr>
                <a:t>Negligencia y abandono</a:t>
              </a:r>
              <a:endParaRPr lang="es-ES" sz="1200" b="1" u="sng" dirty="0">
                <a:solidFill>
                  <a:sysClr val="windowText" lastClr="000000"/>
                </a:solidFill>
                <a:latin typeface="Arial Narrow" panose="020B0606020202030204" pitchFamily="34" charset="0"/>
              </a:endParaRPr>
            </a:p>
          </p:txBody>
        </p:sp>
      </p:grpSp>
      <p:sp>
        <p:nvSpPr>
          <p:cNvPr id="21" name="102 Rectángulo"/>
          <p:cNvSpPr/>
          <p:nvPr/>
        </p:nvSpPr>
        <p:spPr>
          <a:xfrm>
            <a:off x="144067" y="7008283"/>
            <a:ext cx="6840760" cy="1631216"/>
          </a:xfrm>
          <a:prstGeom prst="rect">
            <a:avLst/>
          </a:prstGeom>
        </p:spPr>
        <p:txBody>
          <a:bodyPr wrap="square">
            <a:spAutoFit/>
          </a:bodyPr>
          <a:lstStyle/>
          <a:p>
            <a:pPr algn="just"/>
            <a:r>
              <a:rPr lang="es-CO" sz="1000" dirty="0">
                <a:latin typeface="Arial Narrow" panose="020B0606020202030204" pitchFamily="34" charset="0"/>
              </a:rPr>
              <a:t>Las violencias de género e intrafamiliar y ataques con agentes químicos, son consideradas en conjunto, como uno de los eventos de interés en salud pública en Colombia. En Medellín durante el periodo reportado las violencias con modalidad no sexual, ocuparon el segundo lugar, con  46,2% del total de violencias reportadas, de éstas, el primer lugar lo ocupan las violencias físicas, situación que se ha consolidado durante los últimos periodos, dando lugar a acciones de promoción y sensibilización acerca de la importancia que adquiere la consulta a los servicios médicos por otras violencias, como las psicológicas y por negligencia y abandono, las cuales parecen no cobrar la misma importancia con porcentajes significativamente menores (12,1 % y 8 % respectivamente), la relación hombre mujer, es aproximadamente de un hombre por cada 5 mujeres, se presenta en todos los cursos de vida, desde la primera infancia, siendo los adultos los mas afectados (27-59 años), seguido por los jóvenes. Cabe resaltar que el 2,2% de las víctimas son maternas. Las personas mayores de 18 años padecen más violencia física y psicológica, mientras que los menores de 18 años sufren más violencia por negligencia y abandono; en mas del 46,2% de cada una de las violencias no sexuales el agresor es familiar de la víctima.</a:t>
            </a:r>
          </a:p>
        </p:txBody>
      </p:sp>
      <p:sp>
        <p:nvSpPr>
          <p:cNvPr id="22" name="103 Rectángulo"/>
          <p:cNvSpPr/>
          <p:nvPr/>
        </p:nvSpPr>
        <p:spPr>
          <a:xfrm>
            <a:off x="9885" y="6372200"/>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3" name="105 Grupo"/>
          <p:cNvGrpSpPr/>
          <p:nvPr/>
        </p:nvGrpSpPr>
        <p:grpSpPr>
          <a:xfrm>
            <a:off x="201923" y="6421323"/>
            <a:ext cx="3446504" cy="276999"/>
            <a:chOff x="2448322" y="33831"/>
            <a:chExt cx="3446504" cy="276999"/>
          </a:xfrm>
        </p:grpSpPr>
        <p:sp>
          <p:nvSpPr>
            <p:cNvPr id="24"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5" name="112 Conector recto"/>
            <p:cNvCxnSpPr>
              <a:stCxn id="24"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113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27" name="69 Rectángulo"/>
          <p:cNvSpPr/>
          <p:nvPr/>
        </p:nvSpPr>
        <p:spPr>
          <a:xfrm>
            <a:off x="1479574" y="3724889"/>
            <a:ext cx="4337706" cy="353943"/>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4. Curso de vida de los casos  de violencia. Periodo epidemiológico 05  2.023</a:t>
            </a:r>
            <a:r>
              <a:rPr lang="es-ES" sz="1000" dirty="0">
                <a:latin typeface="Arial Narrow" panose="020B0606020202030204" pitchFamily="34" charset="0"/>
              </a:rPr>
              <a:t>. </a:t>
            </a:r>
          </a:p>
        </p:txBody>
      </p:sp>
      <p:pic>
        <p:nvPicPr>
          <p:cNvPr id="28" name="Picture 6"/>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3850461" y="39682"/>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71 Grupo"/>
          <p:cNvGrpSpPr/>
          <p:nvPr/>
        </p:nvGrpSpPr>
        <p:grpSpPr>
          <a:xfrm>
            <a:off x="3526645" y="654428"/>
            <a:ext cx="1690560" cy="650645"/>
            <a:chOff x="-14122" y="7072716"/>
            <a:chExt cx="1282684" cy="650645"/>
          </a:xfrm>
        </p:grpSpPr>
        <p:sp>
          <p:nvSpPr>
            <p:cNvPr id="30"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1"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a:t>
              </a:r>
            </a:p>
          </p:txBody>
        </p:sp>
      </p:grpSp>
      <p:pic>
        <p:nvPicPr>
          <p:cNvPr id="32" name="Picture 5"/>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1927331" y="604"/>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 name="87 Grupo"/>
          <p:cNvGrpSpPr/>
          <p:nvPr/>
        </p:nvGrpSpPr>
        <p:grpSpPr>
          <a:xfrm>
            <a:off x="1474423" y="647431"/>
            <a:ext cx="1881594" cy="724941"/>
            <a:chOff x="-103304" y="7072716"/>
            <a:chExt cx="1427628" cy="724941"/>
          </a:xfrm>
        </p:grpSpPr>
        <p:sp>
          <p:nvSpPr>
            <p:cNvPr id="3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3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67,3%</a:t>
              </a:r>
            </a:p>
            <a:p>
              <a:pPr algn="ctr"/>
              <a:r>
                <a:rPr lang="es-ES" sz="1100" b="1" dirty="0">
                  <a:solidFill>
                    <a:schemeClr val="tx1"/>
                  </a:solidFill>
                  <a:latin typeface="Arial Narrow" panose="020B0606020202030204" pitchFamily="34" charset="0"/>
                </a:rPr>
                <a:t>Régimen subsidiado: 29,3%</a:t>
              </a:r>
            </a:p>
            <a:p>
              <a:pPr algn="ctr"/>
              <a:endParaRPr lang="es-ES" sz="1400" b="1" dirty="0">
                <a:solidFill>
                  <a:schemeClr val="tx1"/>
                </a:solidFill>
                <a:latin typeface="Arial Narrow" panose="020B0606020202030204" pitchFamily="34" charset="0"/>
              </a:endParaRPr>
            </a:p>
          </p:txBody>
        </p:sp>
      </p:grpSp>
      <p:sp>
        <p:nvSpPr>
          <p:cNvPr id="37"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47</a:t>
            </a:r>
          </a:p>
        </p:txBody>
      </p:sp>
      <p:graphicFrame>
        <p:nvGraphicFramePr>
          <p:cNvPr id="38" name="Gráfico 37">
            <a:extLst>
              <a:ext uri="{FF2B5EF4-FFF2-40B4-BE49-F238E27FC236}">
                <a16:creationId xmlns:a16="http://schemas.microsoft.com/office/drawing/2014/main" id="{EA510F6A-9692-415E-A70B-52C7FA933FB8}"/>
              </a:ext>
            </a:extLst>
          </p:cNvPr>
          <p:cNvGraphicFramePr>
            <a:graphicFrameLocks/>
          </p:cNvGraphicFramePr>
          <p:nvPr/>
        </p:nvGraphicFramePr>
        <p:xfrm>
          <a:off x="1324335" y="1539176"/>
          <a:ext cx="4572000" cy="212900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50877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831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7427" y="5149598"/>
            <a:ext cx="7193472"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6301" y="5203040"/>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CO" sz="1200" b="1" dirty="0">
                  <a:latin typeface="Arial Narrow" panose="020B0606020202030204" pitchFamily="34" charset="0"/>
                </a:rPr>
                <a:t>Modalidades de violencia sexual </a:t>
              </a:r>
              <a:endParaRPr lang="es-ES" sz="1200" b="1" dirty="0">
                <a:latin typeface="Arial Narrow" panose="020B0606020202030204" pitchFamily="34" charset="0"/>
              </a:endParaRP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48</a:t>
            </a:r>
          </a:p>
        </p:txBody>
      </p:sp>
      <p:grpSp>
        <p:nvGrpSpPr>
          <p:cNvPr id="6" name="5 Grupo"/>
          <p:cNvGrpSpPr/>
          <p:nvPr/>
        </p:nvGrpSpPr>
        <p:grpSpPr>
          <a:xfrm>
            <a:off x="109326" y="1043608"/>
            <a:ext cx="850854" cy="1582774"/>
            <a:chOff x="1068833" y="553075"/>
            <a:chExt cx="850854" cy="1582774"/>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14,7%</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0433" y="1858850"/>
              <a:ext cx="720069" cy="276999"/>
            </a:xfrm>
            <a:prstGeom prst="rect">
              <a:avLst/>
            </a:prstGeom>
          </p:spPr>
          <p:txBody>
            <a:bodyPr wrap="none">
              <a:spAutoFit/>
            </a:bodyPr>
            <a:lstStyle/>
            <a:p>
              <a:r>
                <a:rPr lang="es-ES" sz="1200" b="1" dirty="0">
                  <a:latin typeface="Arial Narrow" panose="020B0606020202030204" pitchFamily="34" charset="0"/>
                </a:rPr>
                <a:t>62 casos</a:t>
              </a:r>
              <a:endParaRPr lang="es-CO" sz="1200" dirty="0"/>
            </a:p>
          </p:txBody>
        </p:sp>
      </p:grpSp>
      <p:grpSp>
        <p:nvGrpSpPr>
          <p:cNvPr id="3" name="2 Grupo"/>
          <p:cNvGrpSpPr/>
          <p:nvPr/>
        </p:nvGrpSpPr>
        <p:grpSpPr>
          <a:xfrm>
            <a:off x="1104196" y="1043608"/>
            <a:ext cx="811840" cy="1567326"/>
            <a:chOff x="1752268" y="1227775"/>
            <a:chExt cx="811840" cy="1567326"/>
          </a:xfrm>
        </p:grpSpPr>
        <p:sp>
          <p:nvSpPr>
            <p:cNvPr id="42"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85,3%</a:t>
              </a:r>
            </a:p>
          </p:txBody>
        </p:sp>
        <p:sp>
          <p:nvSpPr>
            <p:cNvPr id="32"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766687" y="2518102"/>
              <a:ext cx="790601" cy="276999"/>
            </a:xfrm>
            <a:prstGeom prst="rect">
              <a:avLst/>
            </a:prstGeom>
          </p:spPr>
          <p:txBody>
            <a:bodyPr wrap="none">
              <a:spAutoFit/>
            </a:bodyPr>
            <a:lstStyle/>
            <a:p>
              <a:r>
                <a:rPr lang="es-ES" sz="1200" b="1" dirty="0">
                  <a:latin typeface="Arial Narrow" panose="020B0606020202030204" pitchFamily="34" charset="0"/>
                </a:rPr>
                <a:t>357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088282" y="1044980"/>
            <a:ext cx="1152880" cy="1582804"/>
            <a:chOff x="3115290" y="1227775"/>
            <a:chExt cx="1152880" cy="1582804"/>
          </a:xfrm>
        </p:grpSpPr>
        <p:grpSp>
          <p:nvGrpSpPr>
            <p:cNvPr id="50" name="49 Grupo"/>
            <p:cNvGrpSpPr/>
            <p:nvPr/>
          </p:nvGrpSpPr>
          <p:grpSpPr>
            <a:xfrm>
              <a:off x="3115290" y="1951748"/>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3213114" y="1057256"/>
            <a:ext cx="740068" cy="1574421"/>
            <a:chOff x="4615870" y="1227775"/>
            <a:chExt cx="740068" cy="1574421"/>
          </a:xfrm>
        </p:grpSpPr>
        <p:grpSp>
          <p:nvGrpSpPr>
            <p:cNvPr id="8" name="7 Grupo"/>
            <p:cNvGrpSpPr/>
            <p:nvPr/>
          </p:nvGrpSpPr>
          <p:grpSpPr>
            <a:xfrm>
              <a:off x="4615870" y="1922272"/>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227775"/>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3647643" y="4648364"/>
            <a:ext cx="3578546"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r>
              <a:rPr lang="es-ES" sz="700" dirty="0">
                <a:latin typeface="Arial" panose="020B0604020202020204" pitchFamily="34" charset="0"/>
                <a:cs typeface="Arial" panose="020B0604020202020204" pitchFamily="34" charset="0"/>
              </a:rPr>
              <a:t>Figura 5. Curso de vida de los casos  de violencia. Periodo epidemiológico 05. 2.023.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2479649" y="282811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2176515" y="3478075"/>
            <a:ext cx="1690560" cy="650645"/>
            <a:chOff x="-14122" y="7072716"/>
            <a:chExt cx="1282684" cy="650645"/>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508961" y="279951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56053" y="3432695"/>
            <a:ext cx="1881594" cy="724941"/>
            <a:chOff x="-103304" y="7072716"/>
            <a:chExt cx="1427628" cy="724941"/>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57,4%</a:t>
              </a:r>
            </a:p>
            <a:p>
              <a:pPr algn="ctr"/>
              <a:r>
                <a:rPr lang="es-ES" sz="1100" b="1" dirty="0">
                  <a:solidFill>
                    <a:schemeClr val="tx1"/>
                  </a:solidFill>
                  <a:latin typeface="Arial Narrow" panose="020B0606020202030204" pitchFamily="34" charset="0"/>
                </a:rPr>
                <a:t>Régimen subsidiado: 37,7%</a:t>
              </a:r>
            </a:p>
            <a:p>
              <a:pPr algn="ctr"/>
              <a:endParaRPr lang="es-ES" sz="1400" b="1" dirty="0">
                <a:solidFill>
                  <a:schemeClr val="tx1"/>
                </a:solidFill>
                <a:latin typeface="Arial Narrow" panose="020B0606020202030204" pitchFamily="34" charset="0"/>
              </a:endParaRPr>
            </a:p>
          </p:txBody>
        </p:sp>
      </p:grpSp>
      <p:grpSp>
        <p:nvGrpSpPr>
          <p:cNvPr id="92" name="91 Grupo"/>
          <p:cNvGrpSpPr/>
          <p:nvPr/>
        </p:nvGrpSpPr>
        <p:grpSpPr>
          <a:xfrm>
            <a:off x="4174170" y="1043608"/>
            <a:ext cx="874090" cy="1631193"/>
            <a:chOff x="2507826" y="2454167"/>
            <a:chExt cx="874090" cy="163119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3,1%</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20874" y="3808361"/>
              <a:ext cx="720069" cy="276999"/>
            </a:xfrm>
            <a:prstGeom prst="rect">
              <a:avLst/>
            </a:prstGeom>
          </p:spPr>
          <p:txBody>
            <a:bodyPr wrap="none">
              <a:spAutoFit/>
            </a:bodyPr>
            <a:lstStyle/>
            <a:p>
              <a:r>
                <a:rPr lang="es-ES" sz="1200" b="1" dirty="0">
                  <a:latin typeface="Arial Narrow" panose="020B0606020202030204" pitchFamily="34" charset="0"/>
                </a:rPr>
                <a:t>13 casos</a:t>
              </a:r>
              <a:endParaRPr lang="es-CO" sz="1200" dirty="0"/>
            </a:p>
          </p:txBody>
        </p:sp>
      </p:grpSp>
      <p:grpSp>
        <p:nvGrpSpPr>
          <p:cNvPr id="16" name="15 Grupo"/>
          <p:cNvGrpSpPr/>
          <p:nvPr/>
        </p:nvGrpSpPr>
        <p:grpSpPr>
          <a:xfrm>
            <a:off x="5143163" y="1135644"/>
            <a:ext cx="895679" cy="1519436"/>
            <a:chOff x="3826683" y="2822224"/>
            <a:chExt cx="895679" cy="1519436"/>
          </a:xfrm>
        </p:grpSpPr>
        <p:grpSp>
          <p:nvGrpSpPr>
            <p:cNvPr id="2" name="1 Grupo"/>
            <p:cNvGrpSpPr/>
            <p:nvPr/>
          </p:nvGrpSpPr>
          <p:grpSpPr>
            <a:xfrm>
              <a:off x="3826683" y="3446500"/>
              <a:ext cx="895679" cy="895160"/>
              <a:chOff x="2507826" y="3203848"/>
              <a:chExt cx="895679" cy="895160"/>
            </a:xfrm>
          </p:grpSpPr>
          <p:sp>
            <p:nvSpPr>
              <p:cNvPr id="57"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4,5 %</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55335" cy="276999"/>
              </a:xfrm>
              <a:prstGeom prst="rect">
                <a:avLst/>
              </a:prstGeom>
            </p:spPr>
            <p:txBody>
              <a:bodyPr wrap="none">
                <a:spAutoFit/>
              </a:bodyPr>
              <a:lstStyle/>
              <a:p>
                <a:r>
                  <a:rPr lang="es-ES" sz="1200" b="1" dirty="0">
                    <a:latin typeface="Arial Narrow" panose="020B0606020202030204" pitchFamily="34" charset="0"/>
                  </a:rPr>
                  <a:t>19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16 Grupo"/>
          <p:cNvGrpSpPr/>
          <p:nvPr/>
        </p:nvGrpSpPr>
        <p:grpSpPr>
          <a:xfrm>
            <a:off x="6011339" y="1043608"/>
            <a:ext cx="1275167" cy="1584176"/>
            <a:chOff x="2084244" y="2767521"/>
            <a:chExt cx="1275167" cy="1584176"/>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244412" y="2767521"/>
              <a:ext cx="973905" cy="7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2084244" y="3329937"/>
              <a:ext cx="1275167" cy="1021760"/>
              <a:chOff x="-184098" y="6956153"/>
              <a:chExt cx="1489900" cy="1021760"/>
            </a:xfrm>
          </p:grpSpPr>
          <p:sp>
            <p:nvSpPr>
              <p:cNvPr id="77" name="76 CuadroTexto"/>
              <p:cNvSpPr txBox="1"/>
              <p:nvPr/>
            </p:nvSpPr>
            <p:spPr>
              <a:xfrm>
                <a:off x="-184098" y="6956153"/>
                <a:ext cx="1489900"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79"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sp>
        <p:nvSpPr>
          <p:cNvPr id="117" name="116 Rectángulo"/>
          <p:cNvSpPr/>
          <p:nvPr/>
        </p:nvSpPr>
        <p:spPr>
          <a:xfrm>
            <a:off x="375308" y="7164369"/>
            <a:ext cx="6393494" cy="253916"/>
          </a:xfrm>
          <a:prstGeom prst="rect">
            <a:avLst/>
          </a:prstGeom>
        </p:spPr>
        <p:txBody>
          <a:bodyPr wrap="square">
            <a:spAutoFit/>
          </a:bodyPr>
          <a:lstStyle/>
          <a:p>
            <a:pPr algn="ctr"/>
            <a:r>
              <a:rPr lang="es-ES" sz="700" dirty="0">
                <a:latin typeface="Arial" panose="020B0604020202020204" pitchFamily="34" charset="0"/>
                <a:cs typeface="Arial" panose="020B0604020202020204" pitchFamily="34" charset="0"/>
              </a:rPr>
              <a:t>Tabla 1. Distribución de las violencias sexuales según naturaleza o tipo. Periodo epidemiológico 05. 2.023</a:t>
            </a:r>
            <a:r>
              <a:rPr lang="es-ES" sz="1050" dirty="0">
                <a:latin typeface="Arial Narrow" panose="020B0606020202030204" pitchFamily="34" charset="0"/>
              </a:rPr>
              <a:t>. </a:t>
            </a:r>
          </a:p>
        </p:txBody>
      </p:sp>
      <p:sp>
        <p:nvSpPr>
          <p:cNvPr id="103" name="102 Rectángulo"/>
          <p:cNvSpPr/>
          <p:nvPr/>
        </p:nvSpPr>
        <p:spPr>
          <a:xfrm>
            <a:off x="54374" y="7791780"/>
            <a:ext cx="7171815" cy="1384995"/>
          </a:xfrm>
          <a:prstGeom prst="rect">
            <a:avLst/>
          </a:prstGeom>
        </p:spPr>
        <p:txBody>
          <a:bodyPr wrap="square">
            <a:spAutoFit/>
          </a:bodyPr>
          <a:lstStyle/>
          <a:p>
            <a:pPr algn="just"/>
            <a:r>
              <a:rPr lang="es-CO" sz="1200" dirty="0">
                <a:latin typeface="Arial Narrow" panose="020B0606020202030204" pitchFamily="34" charset="0"/>
              </a:rPr>
              <a:t>La violencia sexual constituye el 53,8% del total de las violencias. La relación hombre mujer es de 1 hombre por cada 6 mujeres; la padecen personas de todos los cursos de vida, siendo los NNA los más afectados; cabe resaltar que aunque en menos proporción se siguen presentando casos en adultos mayores (0,9%) convirtiéndose en poblaciones altamente vulnerables. Durante los dos últimos periodos, los casos de violencias sexuales en mujeres gestantes han estado presente con 17 y 13 casos respectivamente. El tipo de violencia sexual que más se presenta es el acceso carnal (35%) seguido de actos sexuales (33,9%). Las víctimas menores de 18 años representan el 68,1% de los casos y el agresor se identifica como familiar de la víctima en el 46,2% de los mismos. </a:t>
            </a:r>
            <a:endParaRPr lang="es-CO" sz="1200" dirty="0">
              <a:latin typeface="Arial Narrow" panose="020B0606020202030204" pitchFamily="34" charset="0"/>
              <a:cs typeface="Arial" panose="020B0604020202020204" pitchFamily="34" charset="0"/>
            </a:endParaRPr>
          </a:p>
        </p:txBody>
      </p:sp>
      <p:sp>
        <p:nvSpPr>
          <p:cNvPr id="104" name="103 Rectángulo"/>
          <p:cNvSpPr/>
          <p:nvPr/>
        </p:nvSpPr>
        <p:spPr>
          <a:xfrm>
            <a:off x="7426" y="7439592"/>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6" name="105 Grupo"/>
          <p:cNvGrpSpPr/>
          <p:nvPr/>
        </p:nvGrpSpPr>
        <p:grpSpPr>
          <a:xfrm>
            <a:off x="181883" y="7486245"/>
            <a:ext cx="3452923" cy="276999"/>
            <a:chOff x="2440016" y="-130814"/>
            <a:chExt cx="3452923" cy="276999"/>
          </a:xfrm>
        </p:grpSpPr>
        <p:sp>
          <p:nvSpPr>
            <p:cNvPr id="107" name="106 Elipse"/>
            <p:cNvSpPr/>
            <p:nvPr/>
          </p:nvSpPr>
          <p:spPr>
            <a:xfrm>
              <a:off x="2440016" y="-125667"/>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3" name="112 Conector recto"/>
            <p:cNvCxnSpPr>
              <a:stCxn id="107" idx="6"/>
            </p:cNvCxnSpPr>
            <p:nvPr/>
          </p:nvCxnSpPr>
          <p:spPr>
            <a:xfrm>
              <a:off x="2728048" y="5138"/>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4" name="113 CuadroTexto"/>
            <p:cNvSpPr txBox="1"/>
            <p:nvPr/>
          </p:nvSpPr>
          <p:spPr>
            <a:xfrm>
              <a:off x="3300651" y="-130814"/>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97" name="36 Título"/>
          <p:cNvSpPr>
            <a:spLocks noGrp="1"/>
          </p:cNvSpPr>
          <p:nvPr>
            <p:ph type="ctrTitle"/>
          </p:nvPr>
        </p:nvSpPr>
        <p:spPr>
          <a:xfrm>
            <a:off x="432098" y="376749"/>
            <a:ext cx="6225011" cy="461665"/>
          </a:xfrm>
          <a:noFill/>
        </p:spPr>
        <p:txBody>
          <a:bodyPr wrap="square" rtlCol="0">
            <a:spAutoFit/>
          </a:bodyPr>
          <a:lstStyle/>
          <a:p>
            <a:r>
              <a:rPr lang="es-CO" sz="2400" b="1" dirty="0">
                <a:solidFill>
                  <a:srgbClr val="C00000"/>
                </a:solidFill>
                <a:latin typeface="Arial Narrow" panose="020B0606020202030204" pitchFamily="34" charset="0"/>
                <a:ea typeface="+mn-ea"/>
                <a:cs typeface="+mn-cs"/>
              </a:rPr>
              <a:t>Violencia Sexual: 419 Casos 53,8 % del total</a:t>
            </a:r>
          </a:p>
        </p:txBody>
      </p:sp>
      <p:grpSp>
        <p:nvGrpSpPr>
          <p:cNvPr id="115" name="114 Grupo"/>
          <p:cNvGrpSpPr/>
          <p:nvPr/>
        </p:nvGrpSpPr>
        <p:grpSpPr>
          <a:xfrm>
            <a:off x="2205963" y="695430"/>
            <a:ext cx="1847617" cy="436841"/>
            <a:chOff x="3060727" y="484500"/>
            <a:chExt cx="2369636" cy="436841"/>
          </a:xfrm>
        </p:grpSpPr>
        <p:sp>
          <p:nvSpPr>
            <p:cNvPr id="116"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125" name="124 Grupo"/>
          <p:cNvGrpSpPr/>
          <p:nvPr/>
        </p:nvGrpSpPr>
        <p:grpSpPr>
          <a:xfrm>
            <a:off x="54374" y="683568"/>
            <a:ext cx="1852274" cy="436841"/>
            <a:chOff x="3054754" y="484500"/>
            <a:chExt cx="2375609" cy="436841"/>
          </a:xfrm>
        </p:grpSpPr>
        <p:sp>
          <p:nvSpPr>
            <p:cNvPr id="126"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7"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8" name="127 Grupo"/>
          <p:cNvGrpSpPr/>
          <p:nvPr/>
        </p:nvGrpSpPr>
        <p:grpSpPr>
          <a:xfrm>
            <a:off x="4385408" y="714128"/>
            <a:ext cx="2722457" cy="436841"/>
            <a:chOff x="3060727" y="484500"/>
            <a:chExt cx="2369636" cy="436841"/>
          </a:xfrm>
        </p:grpSpPr>
        <p:sp>
          <p:nvSpPr>
            <p:cNvPr id="129"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0"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120" name="Picture 5"/>
          <p:cNvPicPr>
            <a:picLocks noChangeAspect="1" noChangeArrowheads="1"/>
          </p:cNvPicPr>
          <p:nvPr/>
        </p:nvPicPr>
        <p:blipFill>
          <a:blip r:embed="rId8">
            <a:biLevel thresh="50000"/>
            <a:extLst>
              <a:ext uri="{BEBA8EAE-BF5A-486C-A8C5-ECC9F3942E4B}">
                <a14:imgProps xmlns:a14="http://schemas.microsoft.com/office/drawing/2010/main">
                  <a14:imgLayer r:embed="rId9">
                    <a14:imgEffect>
                      <a14:backgroundRemoval t="1064" b="97872" l="0" r="100000"/>
                    </a14:imgEffect>
                  </a14:imgLayer>
                </a14:imgProps>
              </a:ext>
              <a:ext uri="{28A0092B-C50C-407E-A947-70E740481C1C}">
                <a14:useLocalDpi xmlns:a14="http://schemas.microsoft.com/office/drawing/2010/main" val="0"/>
              </a:ext>
            </a:extLst>
          </a:blip>
          <a:srcRect/>
          <a:stretch>
            <a:fillRect/>
          </a:stretch>
        </p:blipFill>
        <p:spPr bwMode="auto">
          <a:xfrm>
            <a:off x="375308" y="5944673"/>
            <a:ext cx="8382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2" name="Gráfico 81">
            <a:extLst>
              <a:ext uri="{FF2B5EF4-FFF2-40B4-BE49-F238E27FC236}">
                <a16:creationId xmlns:a16="http://schemas.microsoft.com/office/drawing/2014/main" id="{9A186ED6-CC7D-4650-B31E-6B8215D5DDA4}"/>
              </a:ext>
            </a:extLst>
          </p:cNvPr>
          <p:cNvGraphicFramePr>
            <a:graphicFrameLocks/>
          </p:cNvGraphicFramePr>
          <p:nvPr/>
        </p:nvGraphicFramePr>
        <p:xfrm>
          <a:off x="3810487" y="2795959"/>
          <a:ext cx="3297377" cy="182900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 name="Tabla 9">
            <a:extLst>
              <a:ext uri="{FF2B5EF4-FFF2-40B4-BE49-F238E27FC236}">
                <a16:creationId xmlns:a16="http://schemas.microsoft.com/office/drawing/2014/main" id="{7B8E8D52-B8DB-489C-945F-5CC6C1D72121}"/>
              </a:ext>
            </a:extLst>
          </p:cNvPr>
          <p:cNvGraphicFramePr>
            <a:graphicFrameLocks noGrp="1"/>
          </p:cNvGraphicFramePr>
          <p:nvPr/>
        </p:nvGraphicFramePr>
        <p:xfrm>
          <a:off x="1612094" y="5641300"/>
          <a:ext cx="3932571" cy="1533525"/>
        </p:xfrm>
        <a:graphic>
          <a:graphicData uri="http://schemas.openxmlformats.org/drawingml/2006/table">
            <a:tbl>
              <a:tblPr/>
              <a:tblGrid>
                <a:gridCol w="1806857">
                  <a:extLst>
                    <a:ext uri="{9D8B030D-6E8A-4147-A177-3AD203B41FA5}">
                      <a16:colId xmlns:a16="http://schemas.microsoft.com/office/drawing/2014/main" val="523152620"/>
                    </a:ext>
                  </a:extLst>
                </a:gridCol>
                <a:gridCol w="1062857">
                  <a:extLst>
                    <a:ext uri="{9D8B030D-6E8A-4147-A177-3AD203B41FA5}">
                      <a16:colId xmlns:a16="http://schemas.microsoft.com/office/drawing/2014/main" val="3580158433"/>
                    </a:ext>
                  </a:extLst>
                </a:gridCol>
                <a:gridCol w="1062857">
                  <a:extLst>
                    <a:ext uri="{9D8B030D-6E8A-4147-A177-3AD203B41FA5}">
                      <a16:colId xmlns:a16="http://schemas.microsoft.com/office/drawing/2014/main" val="1602079542"/>
                    </a:ext>
                  </a:extLst>
                </a:gridCol>
              </a:tblGrid>
              <a:tr h="190500">
                <a:tc>
                  <a:txBody>
                    <a:bodyPr/>
                    <a:lstStyle/>
                    <a:p>
                      <a:pPr algn="ctr" fontAlgn="b"/>
                      <a:r>
                        <a:rPr lang="es-CO" sz="1100" b="1" i="0" u="none" strike="noStrike">
                          <a:solidFill>
                            <a:srgbClr val="000000"/>
                          </a:solidFill>
                          <a:effectLst/>
                          <a:latin typeface="Calibri" panose="020F0502020204030204" pitchFamily="34" charset="0"/>
                        </a:rPr>
                        <a:t>Naturaleza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es-CO" sz="1100" b="1" i="0" u="none" strike="noStrike">
                          <a:solidFill>
                            <a:srgbClr val="000000"/>
                          </a:solidFill>
                          <a:effectLst/>
                          <a:latin typeface="Calibri" panose="020F0502020204030204" pitchFamily="34" charset="0"/>
                        </a:rPr>
                        <a:t>Frecuencia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es-CO" sz="1100" b="1" i="0" u="none" strike="noStrike">
                          <a:solidFill>
                            <a:srgbClr val="000000"/>
                          </a:solidFill>
                          <a:effectLst/>
                          <a:latin typeface="Calibri" panose="020F0502020204030204" pitchFamily="34" charset="0"/>
                        </a:rPr>
                        <a:t>Porcentaje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080892304"/>
                  </a:ext>
                </a:extLst>
              </a:tr>
              <a:tr h="190500">
                <a:tc>
                  <a:txBody>
                    <a:bodyPr/>
                    <a:lstStyle/>
                    <a:p>
                      <a:pPr algn="ctr" fontAlgn="b"/>
                      <a:r>
                        <a:rPr lang="es-CO" sz="1100" b="0" i="0" u="none" strike="noStrike">
                          <a:solidFill>
                            <a:srgbClr val="000000"/>
                          </a:solidFill>
                          <a:effectLst/>
                          <a:latin typeface="Calibri" panose="020F0502020204030204" pitchFamily="34" charset="0"/>
                        </a:rPr>
                        <a:t>Acoso sexual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86944773"/>
                  </a:ext>
                </a:extLst>
              </a:tr>
              <a:tr h="190500">
                <a:tc>
                  <a:txBody>
                    <a:bodyPr/>
                    <a:lstStyle/>
                    <a:p>
                      <a:pPr algn="ctr" fontAlgn="b"/>
                      <a:r>
                        <a:rPr lang="es-CO" sz="1100" b="0" i="0" u="none" strike="noStrike">
                          <a:solidFill>
                            <a:srgbClr val="000000"/>
                          </a:solidFill>
                          <a:effectLst/>
                          <a:latin typeface="Calibri" panose="020F0502020204030204" pitchFamily="34" charset="0"/>
                        </a:rPr>
                        <a:t>Acceso sexual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768669098"/>
                  </a:ext>
                </a:extLst>
              </a:tr>
              <a:tr h="190500">
                <a:tc>
                  <a:txBody>
                    <a:bodyPr/>
                    <a:lstStyle/>
                    <a:p>
                      <a:pPr algn="ctr" fontAlgn="b"/>
                      <a:r>
                        <a:rPr lang="es-CO" sz="1100" b="0" i="0" u="none" strike="noStrike">
                          <a:solidFill>
                            <a:srgbClr val="000000"/>
                          </a:solidFill>
                          <a:effectLst/>
                          <a:latin typeface="Calibri" panose="020F0502020204030204" pitchFamily="34" charset="0"/>
                        </a:rPr>
                        <a:t>Explotación sexual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01871340"/>
                  </a:ext>
                </a:extLst>
              </a:tr>
              <a:tr h="190500">
                <a:tc>
                  <a:txBody>
                    <a:bodyPr/>
                    <a:lstStyle/>
                    <a:p>
                      <a:pPr algn="ctr" fontAlgn="b"/>
                      <a:r>
                        <a:rPr lang="es-CO" sz="1100" b="0" i="0" u="none" strike="noStrike">
                          <a:solidFill>
                            <a:srgbClr val="000000"/>
                          </a:solidFill>
                          <a:effectLst/>
                          <a:latin typeface="Calibri" panose="020F0502020204030204" pitchFamily="34" charset="0"/>
                        </a:rPr>
                        <a:t>Trata de personas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632304924"/>
                  </a:ext>
                </a:extLst>
              </a:tr>
              <a:tr h="190500">
                <a:tc>
                  <a:txBody>
                    <a:bodyPr/>
                    <a:lstStyle/>
                    <a:p>
                      <a:pPr algn="ctr" fontAlgn="b"/>
                      <a:r>
                        <a:rPr lang="es-CO" sz="1100" b="0" i="0" u="none" strike="noStrike">
                          <a:solidFill>
                            <a:srgbClr val="000000"/>
                          </a:solidFill>
                          <a:effectLst/>
                          <a:latin typeface="Calibri" panose="020F0502020204030204" pitchFamily="34" charset="0"/>
                        </a:rPr>
                        <a:t>Actos sexuales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33,9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0720325"/>
                  </a:ext>
                </a:extLst>
              </a:tr>
              <a:tr h="190500">
                <a:tc>
                  <a:txBody>
                    <a:bodyPr/>
                    <a:lstStyle/>
                    <a:p>
                      <a:pPr algn="ctr" fontAlgn="b"/>
                      <a:r>
                        <a:rPr lang="es-CO" sz="1100" b="0" i="0" u="none" strike="noStrike">
                          <a:solidFill>
                            <a:srgbClr val="000000"/>
                          </a:solidFill>
                          <a:effectLst/>
                          <a:latin typeface="Calibri" panose="020F0502020204030204" pitchFamily="34" charset="0"/>
                        </a:rPr>
                        <a:t>Otras violencias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90654108"/>
                  </a:ext>
                </a:extLst>
              </a:tr>
              <a:tr h="200025">
                <a:tc>
                  <a:txBody>
                    <a:bodyPr/>
                    <a:lstStyle/>
                    <a:p>
                      <a:pPr algn="ctr" fontAlgn="b"/>
                      <a:r>
                        <a:rPr lang="es-CO" sz="1100" b="0" i="0" u="none" strike="noStrike">
                          <a:solidFill>
                            <a:srgbClr val="000000"/>
                          </a:solidFill>
                          <a:effectLst/>
                          <a:latin typeface="Calibri" panose="020F0502020204030204" pitchFamily="34" charset="0"/>
                        </a:rPr>
                        <a:t>Mutilación genital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s-CO"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36526110"/>
                  </a:ext>
                </a:extLst>
              </a:tr>
            </a:tbl>
          </a:graphicData>
        </a:graphic>
      </p:graphicFrame>
    </p:spTree>
    <p:extLst>
      <p:ext uri="{BB962C8B-B14F-4D97-AF65-F5344CB8AC3E}">
        <p14:creationId xmlns:p14="http://schemas.microsoft.com/office/powerpoint/2010/main" val="3584748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5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49</a:t>
            </a:r>
            <a:endParaRPr sz="1050" b="1" dirty="0">
              <a:solidFill>
                <a:schemeClr val="dk1"/>
              </a:solidFill>
              <a:latin typeface="Arial Narrow"/>
              <a:ea typeface="Arial Narrow"/>
              <a:cs typeface="Arial Narrow"/>
              <a:sym typeface="Arial Narrow"/>
            </a:endParaRPr>
          </a:p>
        </p:txBody>
      </p:sp>
      <p:sp>
        <p:nvSpPr>
          <p:cNvPr id="2600" name="Google Shape;2600;p53"/>
          <p:cNvSpPr txBox="1">
            <a:spLocks noGrp="1"/>
          </p:cNvSpPr>
          <p:nvPr>
            <p:ph type="title"/>
          </p:nvPr>
        </p:nvSpPr>
        <p:spPr>
          <a:xfrm>
            <a:off x="0" y="206616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601" name="Google Shape;2601;p53"/>
          <p:cNvSpPr/>
          <p:nvPr/>
        </p:nvSpPr>
        <p:spPr>
          <a:xfrm>
            <a:off x="0" y="2385079"/>
            <a:ext cx="7200900" cy="230828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El promedio en la ejecución de la Búsqueda Activa Institucional (BAI) en 164 Unidades Primarias Generadoras de Datos (UPGD) para el mes de abril, semanas 14 a la 17, fue del 81.30%, por encima de la línea base para el distrito. </a:t>
            </a:r>
          </a:p>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Para la ejecución de la BRI desde el mes de mayo de 2022, la Líder de Programa Unidad de Vigilancia Epidemiológica de la Secretaría Distrital de Salud de Medellín realizó ajuste al protocolo BRI para el distrito, definiendo como eventos de interés en salud pública (EISP) objeto BAI a los eventos en eliminación/erradicación (sarampión, rubéola, rubéola congénita, parálisis flácida aguda en menores de 15 años y tétanos neonatal), dengue, dengue grave – ya que Medellín es zona endémica y por lineamientos Instituto Nacional de Salud 2022, se debe fortalecer la BAI de estos eventos - por lineamiento nacional, cáncer de mama, cáncer de cuello uterino, morbilidad materna extrema y mortalidad perinatal por lineamiento departamental, y tos ferina por necesidad del Distrito. Para el mes de marzo de 2023, se realizó Búsqueda Retrospectiva Institucional (BRI) con adaptación del documento técnico Metodología de Búsqueda Activa Institucional por RIPS, desde la Secretaría Distrital de Salud de Medellín.  El detalle de hallazgos de estos criterios por UPGD y su correlación con los hallazgos BRI, se aprecia a continuación:</a:t>
            </a:r>
          </a:p>
        </p:txBody>
      </p:sp>
      <p:sp>
        <p:nvSpPr>
          <p:cNvPr id="2602" name="Google Shape;2602;p53"/>
          <p:cNvSpPr/>
          <p:nvPr/>
        </p:nvSpPr>
        <p:spPr>
          <a:xfrm>
            <a:off x="616337" y="4722990"/>
            <a:ext cx="611149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050" dirty="0">
                <a:solidFill>
                  <a:schemeClr val="dk1"/>
                </a:solidFill>
                <a:latin typeface="Arial Narrow"/>
                <a:ea typeface="Arial Narrow"/>
                <a:cs typeface="Arial Narrow"/>
                <a:sym typeface="Arial Narrow"/>
              </a:rPr>
              <a:t>Tabla 1. Número de UPGD según criterio para realización de Búsqueda Activa Institucional, BRI SSM, abril de 2023</a:t>
            </a:r>
            <a:endParaRPr sz="1050" dirty="0">
              <a:solidFill>
                <a:schemeClr val="dk1"/>
              </a:solidFill>
              <a:latin typeface="Arial Narrow"/>
              <a:ea typeface="Arial Narrow"/>
              <a:cs typeface="Arial Narrow"/>
              <a:sym typeface="Arial Narrow"/>
            </a:endParaRPr>
          </a:p>
        </p:txBody>
      </p:sp>
      <p:pic>
        <p:nvPicPr>
          <p:cNvPr id="2603" name="Google Shape;2603;p53"/>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04" name="Google Shape;2604;p53"/>
          <p:cNvGrpSpPr/>
          <p:nvPr/>
        </p:nvGrpSpPr>
        <p:grpSpPr>
          <a:xfrm>
            <a:off x="0" y="14519"/>
            <a:ext cx="4536554" cy="2078231"/>
            <a:chOff x="0" y="14519"/>
            <a:chExt cx="4536554" cy="2078231"/>
          </a:xfrm>
        </p:grpSpPr>
        <p:sp>
          <p:nvSpPr>
            <p:cNvPr id="2605" name="Google Shape;2605;p53"/>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a:t>
              </a:r>
              <a:r>
                <a:rPr lang="es-ES" sz="800" b="1" dirty="0">
                  <a:latin typeface="Arial Narrow"/>
                  <a:ea typeface="Arial Narrow"/>
                  <a:cs typeface="Arial Narrow"/>
                  <a:sym typeface="Arial Narrow"/>
                </a:rPr>
                <a:t>abril</a:t>
              </a:r>
              <a:r>
                <a:rPr lang="es-ES" sz="800" b="1" dirty="0">
                  <a:solidFill>
                    <a:srgbClr val="000000"/>
                  </a:solidFill>
                  <a:latin typeface="Arial Narrow"/>
                  <a:ea typeface="Arial Narrow"/>
                  <a:cs typeface="Arial Narrow"/>
                  <a:sym typeface="Arial Narrow"/>
                </a:rPr>
                <a:t> de 2023 -  Reporte Semanas 01 a 16</a:t>
              </a:r>
              <a:endParaRPr sz="1200" dirty="0">
                <a:solidFill>
                  <a:schemeClr val="dk1"/>
                </a:solidFill>
                <a:latin typeface="Times New Roman"/>
                <a:ea typeface="Times New Roman"/>
                <a:cs typeface="Times New Roman"/>
                <a:sym typeface="Times New Roman"/>
              </a:endParaRPr>
            </a:p>
          </p:txBody>
        </p:sp>
        <p:sp>
          <p:nvSpPr>
            <p:cNvPr id="2606" name="Google Shape;2606;p5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07" name="Google Shape;2607;p5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609" name="Google Shape;2609;p53"/>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2" name="Imagen 1">
            <a:extLst>
              <a:ext uri="{FF2B5EF4-FFF2-40B4-BE49-F238E27FC236}">
                <a16:creationId xmlns:a16="http://schemas.microsoft.com/office/drawing/2014/main" id="{F27549F9-B821-44DF-9A65-654C764ABF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6766" y="5087463"/>
            <a:ext cx="6536051" cy="35482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 y="-1"/>
            <a:ext cx="2210926" cy="282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1483" y="623805"/>
            <a:ext cx="2232173" cy="276999"/>
          </a:xfrm>
          <a:prstGeom prst="rect">
            <a:avLst/>
          </a:prstGeom>
          <a:noFill/>
        </p:spPr>
        <p:txBody>
          <a:bodyPr wrap="square" rtlCol="0">
            <a:spAutoFit/>
          </a:bodyPr>
          <a:lstStyle/>
          <a:p>
            <a:r>
              <a:rPr lang="es-ES" sz="1200" b="1" dirty="0">
                <a:latin typeface="Arial Narrow" panose="020B0606020202030204" pitchFamily="34" charset="0"/>
              </a:rPr>
              <a:t>Periodo epidemiológico 5 - 2023</a:t>
            </a:r>
          </a:p>
        </p:txBody>
      </p:sp>
      <p:sp>
        <p:nvSpPr>
          <p:cNvPr id="6" name="5 Rectángulo"/>
          <p:cNvSpPr/>
          <p:nvPr/>
        </p:nvSpPr>
        <p:spPr>
          <a:xfrm>
            <a:off x="2254889" y="21681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Parotiditis. Medellín, a Período epidemiológico 5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158</a:t>
              </a:r>
            </a:p>
          </p:txBody>
        </p:sp>
      </p:grpSp>
      <p:sp>
        <p:nvSpPr>
          <p:cNvPr id="9" name="8 CuadroTexto"/>
          <p:cNvSpPr txBox="1"/>
          <p:nvPr/>
        </p:nvSpPr>
        <p:spPr>
          <a:xfrm>
            <a:off x="491122" y="4659831"/>
            <a:ext cx="1686306" cy="830997"/>
          </a:xfrm>
          <a:prstGeom prst="rect">
            <a:avLst/>
          </a:prstGeom>
          <a:noFill/>
        </p:spPr>
        <p:txBody>
          <a:bodyPr wrap="square" rtlCol="0">
            <a:spAutoFit/>
          </a:bodyPr>
          <a:lstStyle/>
          <a:p>
            <a:r>
              <a:rPr lang="es-ES" sz="1200" b="1" dirty="0">
                <a:latin typeface="Arial Narrow" panose="020B0606020202030204" pitchFamily="34" charset="0"/>
              </a:rPr>
              <a:t>Variación porcentual de 14% menos respecto al mismo periodo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3" y="4912876"/>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Parotiditis. Medellín, a Período epidemiológico 5 acumulado, años 2021-2023.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31635" y="5499221"/>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070903"/>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4959641" y="6977751"/>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447787" y="6412570"/>
            <a:ext cx="109677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5,9* 100 mil</a:t>
            </a:r>
          </a:p>
          <a:p>
            <a:pPr algn="ctr"/>
            <a:r>
              <a:rPr lang="es-ES" sz="1400" b="1" dirty="0">
                <a:latin typeface="Arial Narrow" panose="020B0606020202030204" pitchFamily="34" charset="0"/>
              </a:rPr>
              <a:t>158 casos</a:t>
            </a:r>
          </a:p>
        </p:txBody>
      </p:sp>
      <p:sp>
        <p:nvSpPr>
          <p:cNvPr id="55" name="54 CuadroTexto"/>
          <p:cNvSpPr txBox="1"/>
          <p:nvPr/>
        </p:nvSpPr>
        <p:spPr>
          <a:xfrm>
            <a:off x="4712465" y="7982798"/>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56" name="55 CuadroTexto"/>
          <p:cNvSpPr txBox="1"/>
          <p:nvPr/>
        </p:nvSpPr>
        <p:spPr>
          <a:xfrm>
            <a:off x="5642590" y="8275018"/>
            <a:ext cx="758542"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a:t>
            </a:r>
          </a:p>
          <a:p>
            <a:pPr algn="ctr"/>
            <a:r>
              <a:rPr lang="es-ES" sz="1400" b="1" dirty="0">
                <a:latin typeface="Arial Narrow" panose="020B0606020202030204" pitchFamily="34" charset="0"/>
              </a:rPr>
              <a:t>0 brotes</a:t>
            </a:r>
          </a:p>
        </p:txBody>
      </p:sp>
      <p:sp>
        <p:nvSpPr>
          <p:cNvPr id="58" name="57 CuadroTexto"/>
          <p:cNvSpPr txBox="1"/>
          <p:nvPr/>
        </p:nvSpPr>
        <p:spPr>
          <a:xfrm>
            <a:off x="4722604" y="7014239"/>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menores de 5 años</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5 </a:t>
            </a:r>
          </a:p>
        </p:txBody>
      </p:sp>
      <p:sp>
        <p:nvSpPr>
          <p:cNvPr id="37" name="36 Título"/>
          <p:cNvSpPr>
            <a:spLocks noGrp="1"/>
          </p:cNvSpPr>
          <p:nvPr>
            <p:ph type="ctrTitle"/>
          </p:nvPr>
        </p:nvSpPr>
        <p:spPr>
          <a:xfrm>
            <a:off x="85115" y="105553"/>
            <a:ext cx="2075175" cy="461665"/>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Parotiditis</a:t>
            </a:r>
          </a:p>
        </p:txBody>
      </p:sp>
      <p:sp>
        <p:nvSpPr>
          <p:cNvPr id="47" name="46 CuadroTexto"/>
          <p:cNvSpPr txBox="1"/>
          <p:nvPr/>
        </p:nvSpPr>
        <p:spPr>
          <a:xfrm>
            <a:off x="5627820" y="7420568"/>
            <a:ext cx="118974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15,5* 100 mil</a:t>
            </a:r>
          </a:p>
          <a:p>
            <a:pPr algn="ctr"/>
            <a:r>
              <a:rPr lang="es-ES" sz="1400" b="1" dirty="0">
                <a:latin typeface="Arial Narrow" panose="020B0606020202030204" pitchFamily="34" charset="0"/>
              </a:rPr>
              <a:t>23 casos</a:t>
            </a:r>
          </a:p>
        </p:txBody>
      </p:sp>
      <p:sp>
        <p:nvSpPr>
          <p:cNvPr id="46" name="44 Rectángulo"/>
          <p:cNvSpPr/>
          <p:nvPr/>
        </p:nvSpPr>
        <p:spPr>
          <a:xfrm>
            <a:off x="-14673" y="8567406"/>
            <a:ext cx="472713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puntos de Parotiditis. Medellín, a Período epidemiológico 5 acumulado  de 2023 </a:t>
            </a:r>
          </a:p>
        </p:txBody>
      </p:sp>
      <p:grpSp>
        <p:nvGrpSpPr>
          <p:cNvPr id="48" name="25 Grupo"/>
          <p:cNvGrpSpPr/>
          <p:nvPr/>
        </p:nvGrpSpPr>
        <p:grpSpPr>
          <a:xfrm>
            <a:off x="277404" y="5621632"/>
            <a:ext cx="3446504" cy="276999"/>
            <a:chOff x="2448322" y="74775"/>
            <a:chExt cx="3446504" cy="276999"/>
          </a:xfrm>
        </p:grpSpPr>
        <p:sp>
          <p:nvSpPr>
            <p:cNvPr id="49"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27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pic>
        <p:nvPicPr>
          <p:cNvPr id="4" name="Imagen 3"/>
          <p:cNvPicPr>
            <a:picLocks noChangeAspect="1"/>
          </p:cNvPicPr>
          <p:nvPr/>
        </p:nvPicPr>
        <p:blipFill>
          <a:blip r:embed="rId5"/>
          <a:stretch>
            <a:fillRect/>
          </a:stretch>
        </p:blipFill>
        <p:spPr>
          <a:xfrm>
            <a:off x="2200690" y="414900"/>
            <a:ext cx="4932422" cy="1783114"/>
          </a:xfrm>
          <a:prstGeom prst="rect">
            <a:avLst/>
          </a:prstGeom>
        </p:spPr>
      </p:pic>
      <p:pic>
        <p:nvPicPr>
          <p:cNvPr id="12" name="Imagen 11"/>
          <p:cNvPicPr>
            <a:picLocks noChangeAspect="1"/>
          </p:cNvPicPr>
          <p:nvPr/>
        </p:nvPicPr>
        <p:blipFill>
          <a:blip r:embed="rId6"/>
          <a:stretch>
            <a:fillRect/>
          </a:stretch>
        </p:blipFill>
        <p:spPr>
          <a:xfrm>
            <a:off x="2129320" y="2762529"/>
            <a:ext cx="5003792" cy="2220312"/>
          </a:xfrm>
          <a:prstGeom prst="rect">
            <a:avLst/>
          </a:prstGeom>
        </p:spPr>
      </p:pic>
      <p:pic>
        <p:nvPicPr>
          <p:cNvPr id="39" name="Imagen 38"/>
          <p:cNvPicPr>
            <a:picLocks noChangeAspect="1"/>
          </p:cNvPicPr>
          <p:nvPr/>
        </p:nvPicPr>
        <p:blipFill>
          <a:blip r:embed="rId7"/>
          <a:stretch>
            <a:fillRect/>
          </a:stretch>
        </p:blipFill>
        <p:spPr>
          <a:xfrm>
            <a:off x="53621" y="6066402"/>
            <a:ext cx="4402473" cy="2501004"/>
          </a:xfrm>
          <a:prstGeom prst="rect">
            <a:avLst/>
          </a:prstGeom>
        </p:spPr>
      </p:pic>
    </p:spTree>
    <p:extLst>
      <p:ext uri="{BB962C8B-B14F-4D97-AF65-F5344CB8AC3E}">
        <p14:creationId xmlns:p14="http://schemas.microsoft.com/office/powerpoint/2010/main" val="1853752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5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50</a:t>
            </a:r>
            <a:endParaRPr sz="1050" b="1" dirty="0">
              <a:solidFill>
                <a:schemeClr val="dk1"/>
              </a:solidFill>
              <a:latin typeface="Arial Narrow"/>
              <a:ea typeface="Arial Narrow"/>
              <a:cs typeface="Arial Narrow"/>
              <a:sym typeface="Arial Narrow"/>
            </a:endParaRPr>
          </a:p>
        </p:txBody>
      </p:sp>
      <p:sp>
        <p:nvSpPr>
          <p:cNvPr id="2616" name="Google Shape;2616;p54"/>
          <p:cNvSpPr txBox="1">
            <a:spLocks noGrp="1"/>
          </p:cNvSpPr>
          <p:nvPr>
            <p:ph type="title"/>
          </p:nvPr>
        </p:nvSpPr>
        <p:spPr>
          <a:xfrm>
            <a:off x="149005" y="2339752"/>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dirty="0">
                <a:latin typeface="Arial Narrow"/>
                <a:ea typeface="Arial Narrow"/>
                <a:cs typeface="Arial Narrow"/>
                <a:sym typeface="Arial Narrow"/>
              </a:rPr>
              <a:t>Búsqueda activa institucional</a:t>
            </a:r>
            <a:endParaRPr dirty="0"/>
          </a:p>
        </p:txBody>
      </p:sp>
      <p:sp>
        <p:nvSpPr>
          <p:cNvPr id="2617" name="Google Shape;2617;p54"/>
          <p:cNvSpPr/>
          <p:nvPr/>
        </p:nvSpPr>
        <p:spPr>
          <a:xfrm>
            <a:off x="262730" y="4204093"/>
            <a:ext cx="652382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050" dirty="0">
                <a:solidFill>
                  <a:schemeClr val="dk1"/>
                </a:solidFill>
                <a:latin typeface="Arial Narrow"/>
                <a:ea typeface="Arial Narrow"/>
                <a:cs typeface="Arial Narrow"/>
                <a:sym typeface="Arial Narrow"/>
              </a:rPr>
              <a:t>Tabla 2. Correlación de UPGD con silencio en la notificación/UPGD con casos no notificados para el criterio, BRI SSM, abril de 2023</a:t>
            </a:r>
            <a:endParaRPr sz="1050" dirty="0">
              <a:solidFill>
                <a:schemeClr val="dk1"/>
              </a:solidFill>
              <a:latin typeface="Arial Narrow"/>
              <a:ea typeface="Arial Narrow"/>
              <a:cs typeface="Arial Narrow"/>
              <a:sym typeface="Arial Narrow"/>
            </a:endParaRPr>
          </a:p>
        </p:txBody>
      </p:sp>
      <p:pic>
        <p:nvPicPr>
          <p:cNvPr id="2618" name="Google Shape;2618;p54"/>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19" name="Google Shape;2619;p54"/>
          <p:cNvGrpSpPr/>
          <p:nvPr/>
        </p:nvGrpSpPr>
        <p:grpSpPr>
          <a:xfrm>
            <a:off x="0" y="14519"/>
            <a:ext cx="4536554" cy="1605153"/>
            <a:chOff x="0" y="14519"/>
            <a:chExt cx="4536554" cy="1605153"/>
          </a:xfrm>
        </p:grpSpPr>
        <p:sp>
          <p:nvSpPr>
            <p:cNvPr id="2620" name="Google Shape;2620;p54"/>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21" name="Google Shape;2621;p54"/>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22" name="Google Shape;2622;p54"/>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a:t>
            </a:r>
            <a:r>
              <a:rPr lang="es-ES" sz="800" b="1" dirty="0">
                <a:latin typeface="Arial Narrow"/>
                <a:ea typeface="Arial Narrow"/>
                <a:cs typeface="Arial Narrow"/>
                <a:sym typeface="Arial Narrow"/>
              </a:rPr>
              <a:t>abril</a:t>
            </a:r>
            <a:r>
              <a:rPr lang="es-ES" sz="800" b="1" dirty="0">
                <a:solidFill>
                  <a:srgbClr val="000000"/>
                </a:solidFill>
                <a:latin typeface="Arial Narrow"/>
                <a:ea typeface="Arial Narrow"/>
                <a:cs typeface="Arial Narrow"/>
                <a:sym typeface="Arial Narrow"/>
              </a:rPr>
              <a:t> de 2023 -  Reporte Semanas 01 a 16</a:t>
            </a:r>
            <a:endParaRPr sz="1200" dirty="0">
              <a:solidFill>
                <a:schemeClr val="dk1"/>
              </a:solidFill>
              <a:latin typeface="Times New Roman"/>
              <a:ea typeface="Times New Roman"/>
              <a:cs typeface="Times New Roman"/>
              <a:sym typeface="Times New Roman"/>
            </a:endParaRPr>
          </a:p>
        </p:txBody>
      </p:sp>
      <p:pic>
        <p:nvPicPr>
          <p:cNvPr id="2624" name="Google Shape;2624;p54"/>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2" name="Imagen 1">
            <a:extLst>
              <a:ext uri="{FF2B5EF4-FFF2-40B4-BE49-F238E27FC236}">
                <a16:creationId xmlns:a16="http://schemas.microsoft.com/office/drawing/2014/main" id="{82512167-9DB8-9AE9-861A-10D790830B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706" y="4938974"/>
            <a:ext cx="6708878" cy="2225779"/>
          </a:xfrm>
          <a:prstGeom prst="rect">
            <a:avLst/>
          </a:prstGeom>
          <a:noFill/>
          <a:ln>
            <a:noFill/>
          </a:ln>
        </p:spPr>
      </p:pic>
      <p:sp>
        <p:nvSpPr>
          <p:cNvPr id="4" name="CuadroTexto 3">
            <a:extLst>
              <a:ext uri="{FF2B5EF4-FFF2-40B4-BE49-F238E27FC236}">
                <a16:creationId xmlns:a16="http://schemas.microsoft.com/office/drawing/2014/main" id="{3F00F142-E95C-7654-7941-D54E5084027B}"/>
              </a:ext>
            </a:extLst>
          </p:cNvPr>
          <p:cNvSpPr txBox="1"/>
          <p:nvPr/>
        </p:nvSpPr>
        <p:spPr>
          <a:xfrm>
            <a:off x="262730" y="3018801"/>
            <a:ext cx="6727831" cy="830997"/>
          </a:xfrm>
          <a:prstGeom prst="rect">
            <a:avLst/>
          </a:prstGeom>
          <a:noFill/>
        </p:spPr>
        <p:txBody>
          <a:bodyPr wrap="square">
            <a:spAutoFit/>
          </a:bodyPr>
          <a:lstStyle/>
          <a:p>
            <a:pPr algn="just"/>
            <a:r>
              <a:rPr lang="es-CO" sz="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En línea con el ajuste al protocolo BRI para el distrito, el análisis de los criterios para la realización de la BAI, la correlación entre el silencio en la notificación y la identificación de UPGD con casos por fuera del sistema arrojó 11 instituciones prestadoras de servicios de salud con eventos priorizados como indicadores BAI sin notificar, de las cuales el 54.54% (n = 6), fueron para eventos en eliminación/erradicación. </a:t>
            </a:r>
            <a:endParaRPr lang="es-CO" sz="1200" dirty="0">
              <a:solidFill>
                <a:srgbClr val="000000"/>
              </a:solidFill>
              <a:effectLst/>
              <a:latin typeface="Arial Narrow" panose="020B0606020202030204" pitchFamily="34" charset="0"/>
              <a:ea typeface="Calibri" panose="020F05020202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p:sp>
        <p:nvSpPr>
          <p:cNvPr id="2630" name="Google Shape;2630;p5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51</a:t>
            </a:r>
            <a:endParaRPr sz="1050" b="1" dirty="0">
              <a:solidFill>
                <a:schemeClr val="dk1"/>
              </a:solidFill>
              <a:latin typeface="Arial Narrow"/>
              <a:ea typeface="Arial Narrow"/>
              <a:cs typeface="Arial Narrow"/>
              <a:sym typeface="Arial Narrow"/>
            </a:endParaRPr>
          </a:p>
        </p:txBody>
      </p:sp>
      <p:sp>
        <p:nvSpPr>
          <p:cNvPr id="2631" name="Google Shape;2631;p55"/>
          <p:cNvSpPr/>
          <p:nvPr/>
        </p:nvSpPr>
        <p:spPr>
          <a:xfrm>
            <a:off x="1728242" y="3616009"/>
            <a:ext cx="3819118" cy="25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050" b="1">
                <a:solidFill>
                  <a:schemeClr val="dk1"/>
                </a:solidFill>
                <a:latin typeface="Arial Narrow"/>
                <a:ea typeface="Arial Narrow"/>
                <a:cs typeface="Arial Narrow"/>
                <a:sym typeface="Arial Narrow"/>
              </a:rPr>
              <a:t>Tabla 3. EISP objeto BRI no notificados, BRI SSM, abril de 2023</a:t>
            </a:r>
            <a:endParaRPr sz="1050" b="1" dirty="0">
              <a:solidFill>
                <a:schemeClr val="dk1"/>
              </a:solidFill>
              <a:latin typeface="Arial Narrow"/>
              <a:ea typeface="Arial Narrow"/>
              <a:cs typeface="Arial Narrow"/>
              <a:sym typeface="Arial Narrow"/>
            </a:endParaRPr>
          </a:p>
        </p:txBody>
      </p:sp>
      <p:sp>
        <p:nvSpPr>
          <p:cNvPr id="2632" name="Google Shape;2632;p55"/>
          <p:cNvSpPr/>
          <p:nvPr/>
        </p:nvSpPr>
        <p:spPr>
          <a:xfrm>
            <a:off x="288082" y="2225121"/>
            <a:ext cx="6794731" cy="8309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Se captaron 17 EISP sin notificar. De éstos, sarampión se encontró con mayor incidencia en la ausencia de la notificación con 5 casos (29.41%), seguido por sarampión con cuatro casos. Llama la atención, persiste el hallazgos de casos compatibles de eventos en eliminación (9 casos, equivalentes al 52.94% de los casos no notificados), situación que aumenta el riesgo de estos eventos vuelvan a instalarse en el territorio.</a:t>
            </a:r>
            <a:endParaRPr dirty="0"/>
          </a:p>
        </p:txBody>
      </p:sp>
      <p:pic>
        <p:nvPicPr>
          <p:cNvPr id="2633" name="Google Shape;2633;p55"/>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34" name="Google Shape;2634;p55"/>
          <p:cNvGrpSpPr/>
          <p:nvPr/>
        </p:nvGrpSpPr>
        <p:grpSpPr>
          <a:xfrm>
            <a:off x="0" y="14519"/>
            <a:ext cx="4536554" cy="1605153"/>
            <a:chOff x="0" y="14519"/>
            <a:chExt cx="4536554" cy="1605153"/>
          </a:xfrm>
        </p:grpSpPr>
        <p:sp>
          <p:nvSpPr>
            <p:cNvPr id="2635" name="Google Shape;2635;p55"/>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36" name="Google Shape;2636;p55"/>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37" name="Google Shape;2637;p55"/>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a:t>
            </a:r>
            <a:r>
              <a:rPr lang="es-ES" sz="800" b="1" dirty="0">
                <a:latin typeface="Arial Narrow"/>
                <a:ea typeface="Arial Narrow"/>
                <a:cs typeface="Arial Narrow"/>
                <a:sym typeface="Arial Narrow"/>
              </a:rPr>
              <a:t>abril</a:t>
            </a:r>
            <a:r>
              <a:rPr lang="es-ES" sz="800" b="1" dirty="0">
                <a:solidFill>
                  <a:srgbClr val="000000"/>
                </a:solidFill>
                <a:latin typeface="Arial Narrow"/>
                <a:ea typeface="Arial Narrow"/>
                <a:cs typeface="Arial Narrow"/>
                <a:sym typeface="Arial Narrow"/>
              </a:rPr>
              <a:t> de 2023 -  Reporte Semanas 01 a 16</a:t>
            </a:r>
            <a:endParaRPr sz="1200" dirty="0">
              <a:solidFill>
                <a:schemeClr val="dk1"/>
              </a:solidFill>
              <a:latin typeface="Times New Roman"/>
              <a:ea typeface="Times New Roman"/>
              <a:cs typeface="Times New Roman"/>
              <a:sym typeface="Times New Roman"/>
            </a:endParaRPr>
          </a:p>
        </p:txBody>
      </p:sp>
      <p:pic>
        <p:nvPicPr>
          <p:cNvPr id="2639" name="Google Shape;2639;p55"/>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2" name="Imagen 1">
            <a:extLst>
              <a:ext uri="{FF2B5EF4-FFF2-40B4-BE49-F238E27FC236}">
                <a16:creationId xmlns:a16="http://schemas.microsoft.com/office/drawing/2014/main" id="{72C4CA01-74DE-FA8B-E779-350866CF46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051" y="3932551"/>
            <a:ext cx="4306798" cy="1899711"/>
          </a:xfrm>
          <a:prstGeom prst="rect">
            <a:avLst/>
          </a:prstGeom>
          <a:noFill/>
          <a:ln>
            <a:noFill/>
          </a:ln>
        </p:spPr>
      </p:pic>
      <p:sp>
        <p:nvSpPr>
          <p:cNvPr id="4" name="CuadroTexto 3">
            <a:extLst>
              <a:ext uri="{FF2B5EF4-FFF2-40B4-BE49-F238E27FC236}">
                <a16:creationId xmlns:a16="http://schemas.microsoft.com/office/drawing/2014/main" id="{51B8E777-9DD6-4154-43C1-546BEAE7B63F}"/>
              </a:ext>
            </a:extLst>
          </p:cNvPr>
          <p:cNvSpPr txBox="1"/>
          <p:nvPr/>
        </p:nvSpPr>
        <p:spPr>
          <a:xfrm>
            <a:off x="288082" y="6025631"/>
            <a:ext cx="6794731" cy="646331"/>
          </a:xfrm>
          <a:prstGeom prst="rect">
            <a:avLst/>
          </a:prstGeom>
          <a:noFill/>
        </p:spPr>
        <p:txBody>
          <a:bodyPr wrap="square">
            <a:spAutoFit/>
          </a:bodyPr>
          <a:lstStyle/>
          <a:p>
            <a:pPr algn="just"/>
            <a:r>
              <a:rPr lang="es-MX" sz="1200" dirty="0">
                <a:solidFill>
                  <a:schemeClr val="dk1"/>
                </a:solidFill>
                <a:latin typeface="Arial Narrow"/>
              </a:rPr>
              <a:t>Por último, referente a la gestión de la BAI,  el 50% (n = 5) de los 10 EIPS de notificación individual captados por la BRI en el mes de marzo con posibilidad de ingreso al SIVIGILA, fueron notificados en el periodo siguiente a la solicitud de ingreso. </a:t>
            </a:r>
            <a:endParaRPr lang="es-CO" sz="1200" dirty="0">
              <a:solidFill>
                <a:schemeClr val="dk1"/>
              </a:solidFill>
              <a:latin typeface="Arial Narrow"/>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45" name="Google Shape;2645;p5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52</a:t>
            </a:r>
            <a:endParaRPr sz="1050" b="1" dirty="0">
              <a:solidFill>
                <a:schemeClr val="dk1"/>
              </a:solidFill>
              <a:latin typeface="Arial Narrow"/>
              <a:ea typeface="Arial Narrow"/>
              <a:cs typeface="Arial Narrow"/>
              <a:sym typeface="Arial Narrow"/>
            </a:endParaRPr>
          </a:p>
        </p:txBody>
      </p:sp>
      <p:pic>
        <p:nvPicPr>
          <p:cNvPr id="2646" name="Google Shape;2646;p56"/>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647" name="Google Shape;2647;p56"/>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648" name="Google Shape;2648;p56"/>
          <p:cNvGrpSpPr/>
          <p:nvPr/>
        </p:nvGrpSpPr>
        <p:grpSpPr>
          <a:xfrm>
            <a:off x="1728242" y="2275443"/>
            <a:ext cx="5305921" cy="6880924"/>
            <a:chOff x="7461810" y="-36659"/>
            <a:chExt cx="4447883" cy="6903934"/>
          </a:xfrm>
        </p:grpSpPr>
        <p:sp>
          <p:nvSpPr>
            <p:cNvPr id="2649" name="Google Shape;2649;p56"/>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0" name="Google Shape;2650;p56"/>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651" name="Google Shape;2651;p56"/>
          <p:cNvSpPr txBox="1"/>
          <p:nvPr/>
        </p:nvSpPr>
        <p:spPr>
          <a:xfrm>
            <a:off x="2520330" y="4554942"/>
            <a:ext cx="3596618" cy="34308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Gracias</a:t>
            </a:r>
            <a:endParaRPr dirty="0"/>
          </a:p>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Equipo de Vigilancia epidemiológica y Sistemas de información</a:t>
            </a:r>
            <a:endParaRPr sz="5400" i="1" dirty="0">
              <a:solidFill>
                <a:schemeClr val="lt1"/>
              </a:solidFill>
              <a:latin typeface="Libre Franklin Black"/>
              <a:ea typeface="Libre Franklin Black"/>
              <a:cs typeface="Libre Franklin Black"/>
              <a:sym typeface="Libre Franklin Black"/>
            </a:endParaRPr>
          </a:p>
        </p:txBody>
      </p:sp>
      <p:sp>
        <p:nvSpPr>
          <p:cNvPr id="2652" name="Google Shape;2652;p56"/>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653" name="Google Shape;2653;p56"/>
          <p:cNvGrpSpPr/>
          <p:nvPr/>
        </p:nvGrpSpPr>
        <p:grpSpPr>
          <a:xfrm>
            <a:off x="0" y="14519"/>
            <a:ext cx="4536554" cy="1605153"/>
            <a:chOff x="0" y="14519"/>
            <a:chExt cx="4536554" cy="1605153"/>
          </a:xfrm>
        </p:grpSpPr>
        <p:sp>
          <p:nvSpPr>
            <p:cNvPr id="2654" name="Google Shape;2654;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55" name="Google Shape;2655;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56" name="Google Shape;2656;p56"/>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05 de 2023 - Reporte Semanas 01 a </a:t>
            </a:r>
            <a:r>
              <a:rPr lang="es-ES" sz="800" b="1" dirty="0">
                <a:latin typeface="Arial Narrow"/>
                <a:ea typeface="Arial Narrow"/>
                <a:cs typeface="Arial Narrow"/>
                <a:sym typeface="Arial Narrow"/>
              </a:rPr>
              <a:t>20</a:t>
            </a:r>
            <a:r>
              <a:rPr lang="es-ES" sz="800" b="1" dirty="0">
                <a:solidFill>
                  <a:srgbClr val="000000"/>
                </a:solidFill>
                <a:latin typeface="Arial Narrow"/>
                <a:ea typeface="Arial Narrow"/>
                <a:cs typeface="Arial Narrow"/>
                <a:sym typeface="Arial Narrow"/>
              </a:rPr>
              <a:t> (Hasta </a:t>
            </a:r>
            <a:r>
              <a:rPr lang="es-ES" sz="800" b="1" dirty="0">
                <a:latin typeface="Arial Narrow"/>
                <a:ea typeface="Arial Narrow"/>
                <a:cs typeface="Arial Narrow"/>
                <a:sym typeface="Arial Narrow"/>
              </a:rPr>
              <a:t>Mayo</a:t>
            </a:r>
            <a:r>
              <a:rPr lang="es-ES" sz="800" b="1" dirty="0">
                <a:solidFill>
                  <a:srgbClr val="000000"/>
                </a:solidFill>
                <a:latin typeface="Arial Narrow"/>
                <a:ea typeface="Arial Narrow"/>
                <a:cs typeface="Arial Narrow"/>
                <a:sym typeface="Arial Narrow"/>
              </a:rPr>
              <a:t> 20 de 2023)</a:t>
            </a:r>
            <a:endParaRPr sz="1200" dirty="0">
              <a:solidFill>
                <a:schemeClr val="dk1"/>
              </a:solidFill>
              <a:latin typeface="Times New Roman"/>
              <a:ea typeface="Times New Roman"/>
              <a:cs typeface="Times New Roman"/>
              <a:sym typeface="Times New Roman"/>
            </a:endParaRPr>
          </a:p>
        </p:txBody>
      </p:sp>
      <p:pic>
        <p:nvPicPr>
          <p:cNvPr id="2657" name="Google Shape;2657;p56"/>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25589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2672512"/>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a:t>
              </a:r>
            </a:p>
          </p:txBody>
        </p:sp>
      </p:gr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885" y="4647216"/>
            <a:ext cx="3221992" cy="421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6 </a:t>
            </a:r>
          </a:p>
        </p:txBody>
      </p:sp>
      <p:grpSp>
        <p:nvGrpSpPr>
          <p:cNvPr id="4" name="3 Grupo"/>
          <p:cNvGrpSpPr/>
          <p:nvPr/>
        </p:nvGrpSpPr>
        <p:grpSpPr>
          <a:xfrm>
            <a:off x="-143966" y="830792"/>
            <a:ext cx="1258607" cy="1651732"/>
            <a:chOff x="-143966" y="539552"/>
            <a:chExt cx="1258607" cy="1651732"/>
          </a:xfrm>
        </p:grpSpPr>
        <p:pic>
          <p:nvPicPr>
            <p:cNvPr id="2051"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46%</a:t>
              </a:r>
            </a:p>
          </p:txBody>
        </p:sp>
        <p:sp>
          <p:nvSpPr>
            <p:cNvPr id="31" name="30 CuadroTexto"/>
            <p:cNvSpPr txBox="1"/>
            <p:nvPr/>
          </p:nvSpPr>
          <p:spPr>
            <a:xfrm>
              <a:off x="-143966" y="191428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84  Casos</a:t>
              </a:r>
            </a:p>
          </p:txBody>
        </p:sp>
        <p:sp>
          <p:nvSpPr>
            <p:cNvPr id="37" name="36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5" name="4 Grupo"/>
          <p:cNvGrpSpPr/>
          <p:nvPr/>
        </p:nvGrpSpPr>
        <p:grpSpPr>
          <a:xfrm>
            <a:off x="949682" y="892966"/>
            <a:ext cx="1282616" cy="1594010"/>
            <a:chOff x="767312" y="601726"/>
            <a:chExt cx="1282616" cy="1594010"/>
          </a:xfrm>
        </p:grpSpPr>
        <p:sp>
          <p:nvSpPr>
            <p:cNvPr id="42" name="41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54%</a:t>
              </a:r>
            </a:p>
          </p:txBody>
        </p:sp>
        <p:sp>
          <p:nvSpPr>
            <p:cNvPr id="32" name="31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99  Casos</a:t>
              </a:r>
            </a:p>
          </p:txBody>
        </p:sp>
        <p:pic>
          <p:nvPicPr>
            <p:cNvPr id="3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39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6" name="5 Grupo"/>
          <p:cNvGrpSpPr/>
          <p:nvPr/>
        </p:nvGrpSpPr>
        <p:grpSpPr>
          <a:xfrm>
            <a:off x="1944266" y="828222"/>
            <a:ext cx="1414263" cy="1638535"/>
            <a:chOff x="1700534" y="536982"/>
            <a:chExt cx="1414263" cy="1638535"/>
          </a:xfrm>
        </p:grpSpPr>
        <p:sp>
          <p:nvSpPr>
            <p:cNvPr id="43" name="42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0,96%</a:t>
              </a:r>
            </a:p>
          </p:txBody>
        </p:sp>
        <p:pic>
          <p:nvPicPr>
            <p:cNvPr id="39"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48" name="47 CuadroTexto"/>
            <p:cNvSpPr txBox="1"/>
            <p:nvPr/>
          </p:nvSpPr>
          <p:spPr>
            <a:xfrm>
              <a:off x="1792861" y="18985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 Casos</a:t>
              </a:r>
            </a:p>
          </p:txBody>
        </p:sp>
      </p:grpSp>
      <p:grpSp>
        <p:nvGrpSpPr>
          <p:cNvPr id="11" name="10 Grupo"/>
          <p:cNvGrpSpPr/>
          <p:nvPr/>
        </p:nvGrpSpPr>
        <p:grpSpPr>
          <a:xfrm>
            <a:off x="3105668" y="865888"/>
            <a:ext cx="1246394" cy="1621088"/>
            <a:chOff x="2858112" y="554428"/>
            <a:chExt cx="1246394" cy="1621088"/>
          </a:xfrm>
        </p:grpSpPr>
        <p:sp>
          <p:nvSpPr>
            <p:cNvPr id="49" name="48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7" name="6 Grupo"/>
            <p:cNvGrpSpPr/>
            <p:nvPr/>
          </p:nvGrpSpPr>
          <p:grpSpPr>
            <a:xfrm>
              <a:off x="2874899" y="554428"/>
              <a:ext cx="1229607" cy="1621088"/>
              <a:chOff x="2850938" y="554428"/>
              <a:chExt cx="1229607" cy="1621088"/>
            </a:xfrm>
          </p:grpSpPr>
          <p:sp>
            <p:nvSpPr>
              <p:cNvPr id="44" name="43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pic>
            <p:nvPicPr>
              <p:cNvPr id="4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49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9" name="8 Grupo"/>
          <p:cNvGrpSpPr/>
          <p:nvPr/>
        </p:nvGrpSpPr>
        <p:grpSpPr>
          <a:xfrm>
            <a:off x="5622828" y="842667"/>
            <a:ext cx="1610597" cy="1615816"/>
            <a:chOff x="5622828" y="551427"/>
            <a:chExt cx="1610597" cy="1615816"/>
          </a:xfrm>
        </p:grpSpPr>
        <p:pic>
          <p:nvPicPr>
            <p:cNvPr id="20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58247"/>
            <a:stretch/>
          </p:blipFill>
          <p:spPr bwMode="auto">
            <a:xfrm>
              <a:off x="5915945" y="551427"/>
              <a:ext cx="924865" cy="83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52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sp>
          <p:nvSpPr>
            <p:cNvPr id="54" name="53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8" name="57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0" name="9 Grupo"/>
          <p:cNvGrpSpPr/>
          <p:nvPr/>
        </p:nvGrpSpPr>
        <p:grpSpPr>
          <a:xfrm>
            <a:off x="4188447" y="974808"/>
            <a:ext cx="1610597" cy="1516901"/>
            <a:chOff x="4078085" y="683568"/>
            <a:chExt cx="1610597" cy="1516901"/>
          </a:xfrm>
        </p:grpSpPr>
        <p:pic>
          <p:nvPicPr>
            <p:cNvPr id="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5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1" name="50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65" name="64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66" name="65 Rectángulo"/>
          <p:cNvSpPr/>
          <p:nvPr/>
        </p:nvSpPr>
        <p:spPr>
          <a:xfrm>
            <a:off x="-6899" y="673529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7" name="66 Grupo"/>
          <p:cNvGrpSpPr/>
          <p:nvPr/>
        </p:nvGrpSpPr>
        <p:grpSpPr>
          <a:xfrm>
            <a:off x="185139" y="6800182"/>
            <a:ext cx="3446504" cy="276999"/>
            <a:chOff x="2448322" y="33831"/>
            <a:chExt cx="3446504" cy="276999"/>
          </a:xfrm>
        </p:grpSpPr>
        <p:sp>
          <p:nvSpPr>
            <p:cNvPr id="68" name="67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8"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1" name="70 CuadroTexto"/>
          <p:cNvSpPr txBox="1"/>
          <p:nvPr/>
        </p:nvSpPr>
        <p:spPr>
          <a:xfrm>
            <a:off x="50" y="7118125"/>
            <a:ext cx="7137386" cy="1600438"/>
          </a:xfrm>
          <a:prstGeom prst="rect">
            <a:avLst/>
          </a:prstGeom>
          <a:noFill/>
        </p:spPr>
        <p:txBody>
          <a:bodyPr wrap="square" rtlCol="0">
            <a:spAutoFit/>
          </a:bodyPr>
          <a:lstStyle/>
          <a:p>
            <a:pPr algn="just"/>
            <a:r>
              <a:rPr lang="es-CO" sz="1400" dirty="0">
                <a:latin typeface="Arial Narrow" panose="020B0606020202030204" pitchFamily="34" charset="0"/>
              </a:rPr>
              <a:t>La tendencia actual de la Parotiditis según el gráfico de control se encuentra con predominio entre el umbral estacional y el límite inferior calculado según los dos años anteriores. El número de casos este año está por debajo de lo presentado en los 2 años anteriores, lo que corresponde con una disminución en los casos de un 14% con relación al año anterior. En promedio se notificaron 8 casos por semana epidemiológica. Los cursos de vida más afectados son el de primera infancia y adultez. Estos casos podrían relacionarse o con personas no vacunadas en la infancia o con perdida de inmunidad  a través del tiempo. Hasta la semana epidemiológica 20 no se identificaron brotes por este EISP.</a:t>
            </a:r>
          </a:p>
        </p:txBody>
      </p:sp>
      <p:graphicFrame>
        <p:nvGraphicFramePr>
          <p:cNvPr id="57" name="56 Diagrama"/>
          <p:cNvGraphicFramePr/>
          <p:nvPr/>
        </p:nvGraphicFramePr>
        <p:xfrm>
          <a:off x="-6899" y="3082618"/>
          <a:ext cx="7074187" cy="3528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5" name="54 Grupo"/>
          <p:cNvGrpSpPr/>
          <p:nvPr/>
        </p:nvGrpSpPr>
        <p:grpSpPr>
          <a:xfrm>
            <a:off x="144066" y="517803"/>
            <a:ext cx="1642872" cy="453797"/>
            <a:chOff x="402095" y="486270"/>
            <a:chExt cx="2369636" cy="453797"/>
          </a:xfrm>
        </p:grpSpPr>
        <p:sp>
          <p:nvSpPr>
            <p:cNvPr id="59" name="58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73" name="72 Grupo"/>
          <p:cNvGrpSpPr/>
          <p:nvPr/>
        </p:nvGrpSpPr>
        <p:grpSpPr>
          <a:xfrm>
            <a:off x="2223152" y="513131"/>
            <a:ext cx="1809346" cy="436841"/>
            <a:chOff x="3060727" y="484500"/>
            <a:chExt cx="2369636" cy="436841"/>
          </a:xfrm>
        </p:grpSpPr>
        <p:sp>
          <p:nvSpPr>
            <p:cNvPr id="74" name="7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5" name="7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76" name="75 Grupo"/>
          <p:cNvGrpSpPr/>
          <p:nvPr/>
        </p:nvGrpSpPr>
        <p:grpSpPr>
          <a:xfrm>
            <a:off x="4573030" y="537991"/>
            <a:ext cx="2771836" cy="436841"/>
            <a:chOff x="2849287" y="484500"/>
            <a:chExt cx="2777877" cy="436841"/>
          </a:xfrm>
        </p:grpSpPr>
        <p:sp>
          <p:nvSpPr>
            <p:cNvPr id="77" name="7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8" name="7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3352513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 y="-7142"/>
            <a:ext cx="2227828" cy="284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4067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86" y="623805"/>
            <a:ext cx="2404500" cy="276999"/>
          </a:xfrm>
          <a:prstGeom prst="rect">
            <a:avLst/>
          </a:prstGeom>
          <a:noFill/>
        </p:spPr>
        <p:txBody>
          <a:bodyPr wrap="square" rtlCol="0">
            <a:spAutoFit/>
          </a:bodyPr>
          <a:lstStyle/>
          <a:p>
            <a:r>
              <a:rPr lang="es-ES" sz="1200" b="1" dirty="0">
                <a:latin typeface="Arial Narrow" panose="020B0606020202030204" pitchFamily="34" charset="0"/>
              </a:rPr>
              <a:t>Periodo epidemiológico 5- 2023</a:t>
            </a:r>
          </a:p>
        </p:txBody>
      </p:sp>
      <p:sp>
        <p:nvSpPr>
          <p:cNvPr id="6" name="5 Rectángulo"/>
          <p:cNvSpPr/>
          <p:nvPr/>
        </p:nvSpPr>
        <p:spPr>
          <a:xfrm>
            <a:off x="2274078" y="21677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Varicela. Medellín, a Período epidemiológico 5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454</a:t>
              </a:r>
            </a:p>
          </p:txBody>
        </p:sp>
      </p:grpSp>
      <p:sp>
        <p:nvSpPr>
          <p:cNvPr id="9" name="8 CuadroTexto"/>
          <p:cNvSpPr txBox="1"/>
          <p:nvPr/>
        </p:nvSpPr>
        <p:spPr>
          <a:xfrm>
            <a:off x="494426" y="4716016"/>
            <a:ext cx="1686306" cy="830997"/>
          </a:xfrm>
          <a:prstGeom prst="rect">
            <a:avLst/>
          </a:prstGeom>
          <a:noFill/>
        </p:spPr>
        <p:txBody>
          <a:bodyPr wrap="square" rtlCol="0">
            <a:spAutoFit/>
          </a:bodyPr>
          <a:lstStyle/>
          <a:p>
            <a:pPr algn="r"/>
            <a:r>
              <a:rPr lang="es-ES" sz="1200" b="1" dirty="0">
                <a:latin typeface="Arial Narrow" panose="020B0606020202030204" pitchFamily="34" charset="0"/>
              </a:rPr>
              <a:t>Variación porcentual de 5,6% menos respecto al mismo período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40673" y="4860032"/>
            <a:ext cx="4836379"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la Varicela. Medellín, a Periodo epidemiológico 5 acumulado, años 2021-2023.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7 </a:t>
            </a: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Varicela</a:t>
            </a:r>
          </a:p>
        </p:txBody>
      </p:sp>
      <p:sp>
        <p:nvSpPr>
          <p:cNvPr id="45" name="44 Rectángulo"/>
          <p:cNvSpPr/>
          <p:nvPr/>
        </p:nvSpPr>
        <p:spPr>
          <a:xfrm>
            <a:off x="-14673" y="8604448"/>
            <a:ext cx="5909499"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puntos de Varicela. Medellín, a Período epidemiológico 5 acumulado  de 2023 </a:t>
            </a:r>
          </a:p>
        </p:txBody>
      </p:sp>
      <p:pic>
        <p:nvPicPr>
          <p:cNvPr id="30" name="Imagen 29"/>
          <p:cNvPicPr>
            <a:picLocks noChangeAspect="1"/>
          </p:cNvPicPr>
          <p:nvPr/>
        </p:nvPicPr>
        <p:blipFill>
          <a:blip r:embed="rId5"/>
          <a:stretch>
            <a:fillRect/>
          </a:stretch>
        </p:blipFill>
        <p:spPr>
          <a:xfrm>
            <a:off x="58789" y="6075396"/>
            <a:ext cx="5733460" cy="2546241"/>
          </a:xfrm>
          <a:prstGeom prst="rect">
            <a:avLst/>
          </a:prstGeom>
        </p:spPr>
      </p:pic>
      <p:pic>
        <p:nvPicPr>
          <p:cNvPr id="2" name="Imagen 1"/>
          <p:cNvPicPr>
            <a:picLocks noChangeAspect="1"/>
          </p:cNvPicPr>
          <p:nvPr/>
        </p:nvPicPr>
        <p:blipFill>
          <a:blip r:embed="rId6"/>
          <a:stretch>
            <a:fillRect/>
          </a:stretch>
        </p:blipFill>
        <p:spPr>
          <a:xfrm>
            <a:off x="2232297" y="341632"/>
            <a:ext cx="4987791" cy="1841484"/>
          </a:xfrm>
          <a:prstGeom prst="rect">
            <a:avLst/>
          </a:prstGeom>
        </p:spPr>
      </p:pic>
      <p:pic>
        <p:nvPicPr>
          <p:cNvPr id="3" name="Imagen 2"/>
          <p:cNvPicPr>
            <a:picLocks noChangeAspect="1"/>
          </p:cNvPicPr>
          <p:nvPr/>
        </p:nvPicPr>
        <p:blipFill>
          <a:blip r:embed="rId7"/>
          <a:stretch>
            <a:fillRect/>
          </a:stretch>
        </p:blipFill>
        <p:spPr>
          <a:xfrm>
            <a:off x="2160290" y="2633848"/>
            <a:ext cx="5059798" cy="2352777"/>
          </a:xfrm>
          <a:prstGeom prst="rect">
            <a:avLst/>
          </a:prstGeom>
        </p:spPr>
      </p:pic>
    </p:spTree>
    <p:extLst>
      <p:ext uri="{BB962C8B-B14F-4D97-AF65-F5344CB8AC3E}">
        <p14:creationId xmlns:p14="http://schemas.microsoft.com/office/powerpoint/2010/main" val="2805904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418545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98980"/>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 y brotes</a:t>
              </a:r>
            </a:p>
          </p:txBody>
        </p:sp>
      </p:gr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55" y="5901769"/>
            <a:ext cx="2016224" cy="263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aphicFrame>
        <p:nvGraphicFramePr>
          <p:cNvPr id="20" name="19 Diagrama"/>
          <p:cNvGraphicFramePr/>
          <p:nvPr/>
        </p:nvGraphicFramePr>
        <p:xfrm>
          <a:off x="3197722" y="4764292"/>
          <a:ext cx="4282338" cy="2449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8 </a:t>
            </a:r>
          </a:p>
        </p:txBody>
      </p:sp>
      <p:pic>
        <p:nvPicPr>
          <p:cNvPr id="5122" name="Picture 2"/>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6171850" y="86548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redondeado"/>
          <p:cNvSpPr/>
          <p:nvPr/>
        </p:nvSpPr>
        <p:spPr>
          <a:xfrm>
            <a:off x="744567" y="4872680"/>
            <a:ext cx="2644371" cy="39635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Distribución de los brotes</a:t>
            </a:r>
          </a:p>
        </p:txBody>
      </p:sp>
      <p:cxnSp>
        <p:nvCxnSpPr>
          <p:cNvPr id="7" name="6 Conector angular"/>
          <p:cNvCxnSpPr>
            <a:stCxn id="46" idx="2"/>
          </p:cNvCxnSpPr>
          <p:nvPr/>
        </p:nvCxnSpPr>
        <p:spPr>
          <a:xfrm rot="16200000" flipH="1">
            <a:off x="1918119" y="5417663"/>
            <a:ext cx="297268"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 name="16 Tabla"/>
          <p:cNvGraphicFramePr>
            <a:graphicFrameLocks noGrp="1"/>
          </p:cNvGraphicFramePr>
          <p:nvPr/>
        </p:nvGraphicFramePr>
        <p:xfrm>
          <a:off x="808849" y="5580236"/>
          <a:ext cx="2680766" cy="1477941"/>
        </p:xfrm>
        <a:graphic>
          <a:graphicData uri="http://schemas.openxmlformats.org/drawingml/2006/table">
            <a:tbl>
              <a:tblPr firstRow="1" bandRow="1">
                <a:tableStyleId>{68D230F3-CF80-4859-8CE7-A43EE81993B5}</a:tableStyleId>
              </a:tblPr>
              <a:tblGrid>
                <a:gridCol w="1822207">
                  <a:extLst>
                    <a:ext uri="{9D8B030D-6E8A-4147-A177-3AD203B41FA5}">
                      <a16:colId xmlns:a16="http://schemas.microsoft.com/office/drawing/2014/main" val="20000"/>
                    </a:ext>
                  </a:extLst>
                </a:gridCol>
                <a:gridCol w="858559">
                  <a:extLst>
                    <a:ext uri="{9D8B030D-6E8A-4147-A177-3AD203B41FA5}">
                      <a16:colId xmlns:a16="http://schemas.microsoft.com/office/drawing/2014/main" val="20001"/>
                    </a:ext>
                  </a:extLst>
                </a:gridCol>
              </a:tblGrid>
              <a:tr h="292208">
                <a:tc>
                  <a:txBody>
                    <a:bodyPr/>
                    <a:lstStyle/>
                    <a:p>
                      <a:pPr algn="ctr"/>
                      <a:r>
                        <a:rPr lang="es-CO" sz="1000" dirty="0">
                          <a:latin typeface="Arial Narrow" panose="020B0606020202030204" pitchFamily="34" charset="0"/>
                        </a:rPr>
                        <a:t>Lugar</a:t>
                      </a:r>
                    </a:p>
                  </a:txBody>
                  <a:tcPr/>
                </a:tc>
                <a:tc>
                  <a:txBody>
                    <a:bodyPr/>
                    <a:lstStyle/>
                    <a:p>
                      <a:pPr algn="ctr"/>
                      <a:r>
                        <a:rPr lang="es-CO" sz="1000" dirty="0">
                          <a:latin typeface="Arial Narrow" panose="020B0606020202030204" pitchFamily="34" charset="0"/>
                        </a:rPr>
                        <a:t>Total brotes</a:t>
                      </a:r>
                    </a:p>
                  </a:txBody>
                  <a:tcPr/>
                </a:tc>
                <a:extLst>
                  <a:ext uri="{0D108BD9-81ED-4DB2-BD59-A6C34878D82A}">
                    <a16:rowId xmlns:a16="http://schemas.microsoft.com/office/drawing/2014/main" val="10000"/>
                  </a:ext>
                </a:extLst>
              </a:tr>
              <a:tr h="178572">
                <a:tc>
                  <a:txBody>
                    <a:bodyPr/>
                    <a:lstStyle/>
                    <a:p>
                      <a:pPr algn="l"/>
                      <a:r>
                        <a:rPr lang="es-CO" sz="1000" dirty="0">
                          <a:latin typeface="Arial Narrow" panose="020B0606020202030204" pitchFamily="34" charset="0"/>
                        </a:rPr>
                        <a:t>Sector educativo</a:t>
                      </a:r>
                    </a:p>
                  </a:txBody>
                  <a:tcPr/>
                </a:tc>
                <a:tc>
                  <a:txBody>
                    <a:bodyPr/>
                    <a:lstStyle/>
                    <a:p>
                      <a:pPr algn="ctr"/>
                      <a:r>
                        <a:rPr lang="es-CO" sz="1000" dirty="0">
                          <a:latin typeface="Arial Narrow" panose="020B0606020202030204" pitchFamily="34" charset="0"/>
                        </a:rPr>
                        <a:t>1</a:t>
                      </a:r>
                    </a:p>
                  </a:txBody>
                  <a:tcPr/>
                </a:tc>
                <a:extLst>
                  <a:ext uri="{0D108BD9-81ED-4DB2-BD59-A6C34878D82A}">
                    <a16:rowId xmlns:a16="http://schemas.microsoft.com/office/drawing/2014/main" val="10001"/>
                  </a:ext>
                </a:extLst>
              </a:tr>
              <a:tr h="405845">
                <a:tc>
                  <a:txBody>
                    <a:bodyPr/>
                    <a:lstStyle/>
                    <a:p>
                      <a:pPr algn="l"/>
                      <a:r>
                        <a:rPr lang="es-CO" sz="1000" dirty="0">
                          <a:latin typeface="Arial Narrow" panose="020B0606020202030204" pitchFamily="34" charset="0"/>
                        </a:rPr>
                        <a:t>Centro Penitenciario- Estación</a:t>
                      </a:r>
                      <a:r>
                        <a:rPr lang="es-CO" sz="1000" baseline="0" dirty="0">
                          <a:latin typeface="Arial Narrow" panose="020B0606020202030204" pitchFamily="34" charset="0"/>
                        </a:rPr>
                        <a:t> de Policía- Batallón</a:t>
                      </a:r>
                      <a:endParaRPr lang="es-CO" sz="1000" dirty="0">
                        <a:latin typeface="Arial Narrow" panose="020B0606020202030204" pitchFamily="34" charset="0"/>
                      </a:endParaRPr>
                    </a:p>
                  </a:txBody>
                  <a:tcPr/>
                </a:tc>
                <a:tc>
                  <a:txBody>
                    <a:bodyPr/>
                    <a:lstStyle/>
                    <a:p>
                      <a:pPr algn="ctr"/>
                      <a:r>
                        <a:rPr lang="es-CO" sz="1000" dirty="0">
                          <a:latin typeface="Arial Narrow" panose="020B0606020202030204" pitchFamily="34" charset="0"/>
                        </a:rPr>
                        <a:t>0</a:t>
                      </a:r>
                    </a:p>
                  </a:txBody>
                  <a:tcPr/>
                </a:tc>
                <a:extLst>
                  <a:ext uri="{0D108BD9-81ED-4DB2-BD59-A6C34878D82A}">
                    <a16:rowId xmlns:a16="http://schemas.microsoft.com/office/drawing/2014/main" val="10002"/>
                  </a:ext>
                </a:extLst>
              </a:tr>
              <a:tr h="292208">
                <a:tc>
                  <a:txBody>
                    <a:bodyPr/>
                    <a:lstStyle/>
                    <a:p>
                      <a:pPr algn="l"/>
                      <a:r>
                        <a:rPr lang="es-CO" sz="1000" dirty="0">
                          <a:latin typeface="Arial Narrow" panose="020B0606020202030204" pitchFamily="34" charset="0"/>
                        </a:rPr>
                        <a:t>Otro </a:t>
                      </a:r>
                    </a:p>
                  </a:txBody>
                  <a:tcPr/>
                </a:tc>
                <a:tc>
                  <a:txBody>
                    <a:bodyPr/>
                    <a:lstStyle/>
                    <a:p>
                      <a:pPr algn="ctr"/>
                      <a:r>
                        <a:rPr lang="es-CO" sz="1000" dirty="0">
                          <a:latin typeface="Arial Narrow" panose="020B0606020202030204" pitchFamily="34" charset="0"/>
                        </a:rPr>
                        <a:t>0</a:t>
                      </a:r>
                    </a:p>
                  </a:txBody>
                  <a:tcPr/>
                </a:tc>
                <a:extLst>
                  <a:ext uri="{0D108BD9-81ED-4DB2-BD59-A6C34878D82A}">
                    <a16:rowId xmlns:a16="http://schemas.microsoft.com/office/drawing/2014/main" val="10003"/>
                  </a:ext>
                </a:extLst>
              </a:tr>
              <a:tr h="183983">
                <a:tc>
                  <a:txBody>
                    <a:bodyPr/>
                    <a:lstStyle/>
                    <a:p>
                      <a:pPr algn="l"/>
                      <a:r>
                        <a:rPr lang="es-CO" sz="1000" kern="1200" dirty="0">
                          <a:solidFill>
                            <a:schemeClr val="tx1"/>
                          </a:solidFill>
                          <a:latin typeface="Arial Narrow" panose="020B0606020202030204" pitchFamily="34" charset="0"/>
                          <a:ea typeface="+mn-ea"/>
                          <a:cs typeface="+mn-cs"/>
                        </a:rPr>
                        <a:t>Familiares</a:t>
                      </a:r>
                    </a:p>
                  </a:txBody>
                  <a:tcPr/>
                </a:tc>
                <a:tc>
                  <a:txBody>
                    <a:bodyPr/>
                    <a:lstStyle/>
                    <a:p>
                      <a:pPr marL="0" algn="ctr" defTabSz="914400" rtl="0" eaLnBrk="1" latinLnBrk="0" hangingPunct="1"/>
                      <a:r>
                        <a:rPr lang="es-CO" sz="1000" kern="1200" dirty="0">
                          <a:solidFill>
                            <a:schemeClr val="tx1"/>
                          </a:solidFill>
                          <a:latin typeface="Arial Narrow" panose="020B0606020202030204" pitchFamily="34" charset="0"/>
                          <a:ea typeface="+mn-ea"/>
                          <a:cs typeface="+mn-cs"/>
                        </a:rPr>
                        <a:t>0</a:t>
                      </a:r>
                    </a:p>
                  </a:txBody>
                  <a:tcPr/>
                </a:tc>
                <a:extLst>
                  <a:ext uri="{0D108BD9-81ED-4DB2-BD59-A6C34878D82A}">
                    <a16:rowId xmlns:a16="http://schemas.microsoft.com/office/drawing/2014/main" val="10004"/>
                  </a:ext>
                </a:extLst>
              </a:tr>
            </a:tbl>
          </a:graphicData>
        </a:graphic>
      </p:graphicFrame>
      <p:sp>
        <p:nvSpPr>
          <p:cNvPr id="51" name="50 CuadroTexto"/>
          <p:cNvSpPr txBox="1"/>
          <p:nvPr/>
        </p:nvSpPr>
        <p:spPr>
          <a:xfrm>
            <a:off x="95983" y="3075922"/>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53" name="52 Conector recto de flecha"/>
          <p:cNvCxnSpPr/>
          <p:nvPr/>
        </p:nvCxnSpPr>
        <p:spPr>
          <a:xfrm>
            <a:off x="4479067" y="3982770"/>
            <a:ext cx="25821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flipH="1">
            <a:off x="107240" y="3982770"/>
            <a:ext cx="257161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230715" y="3413763"/>
            <a:ext cx="200888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17 x 100 mil habitantes</a:t>
            </a:r>
          </a:p>
          <a:p>
            <a:pPr algn="ctr"/>
            <a:r>
              <a:rPr lang="es-ES" sz="1400" b="1" dirty="0">
                <a:latin typeface="Arial Narrow" panose="020B0606020202030204" pitchFamily="34" charset="0"/>
              </a:rPr>
              <a:t>453 casos</a:t>
            </a:r>
          </a:p>
        </p:txBody>
      </p:sp>
      <p:sp>
        <p:nvSpPr>
          <p:cNvPr id="58" name="57 CuadroTexto"/>
          <p:cNvSpPr txBox="1"/>
          <p:nvPr/>
        </p:nvSpPr>
        <p:spPr>
          <a:xfrm>
            <a:off x="4928257" y="3091688"/>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59" name="58 CuadroTexto"/>
          <p:cNvSpPr txBox="1"/>
          <p:nvPr/>
        </p:nvSpPr>
        <p:spPr>
          <a:xfrm>
            <a:off x="5878577" y="3375364"/>
            <a:ext cx="77617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100%</a:t>
            </a:r>
          </a:p>
          <a:p>
            <a:pPr algn="ctr"/>
            <a:r>
              <a:rPr lang="es-ES" sz="1400" b="1" dirty="0">
                <a:latin typeface="Arial Narrow" panose="020B0606020202030204" pitchFamily="34" charset="0"/>
              </a:rPr>
              <a:t>(1 brote)</a:t>
            </a:r>
          </a:p>
        </p:txBody>
      </p:sp>
      <p:sp>
        <p:nvSpPr>
          <p:cNvPr id="65" name="64 CuadroTexto"/>
          <p:cNvSpPr txBox="1"/>
          <p:nvPr/>
        </p:nvSpPr>
        <p:spPr>
          <a:xfrm>
            <a:off x="2500736" y="3033754"/>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menores de 5 años</a:t>
            </a:r>
          </a:p>
        </p:txBody>
      </p:sp>
      <p:sp>
        <p:nvSpPr>
          <p:cNvPr id="66" name="65 CuadroTexto"/>
          <p:cNvSpPr txBox="1"/>
          <p:nvPr/>
        </p:nvSpPr>
        <p:spPr>
          <a:xfrm>
            <a:off x="2807578" y="3446511"/>
            <a:ext cx="198483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71,9 x 10	0 mil &lt; 5 años</a:t>
            </a:r>
          </a:p>
          <a:p>
            <a:pPr algn="ctr"/>
            <a:r>
              <a:rPr lang="es-ES" sz="1400" b="1" dirty="0">
                <a:latin typeface="Arial Narrow" panose="020B0606020202030204" pitchFamily="34" charset="0"/>
              </a:rPr>
              <a:t>108 casos</a:t>
            </a:r>
          </a:p>
        </p:txBody>
      </p:sp>
      <p:grpSp>
        <p:nvGrpSpPr>
          <p:cNvPr id="68" name="67 Grupo"/>
          <p:cNvGrpSpPr/>
          <p:nvPr/>
        </p:nvGrpSpPr>
        <p:grpSpPr>
          <a:xfrm>
            <a:off x="-135413" y="760028"/>
            <a:ext cx="1250054" cy="1691022"/>
            <a:chOff x="-135413" y="539552"/>
            <a:chExt cx="1250054" cy="1691022"/>
          </a:xfrm>
        </p:grpSpPr>
        <p:pic>
          <p:nvPicPr>
            <p:cNvPr id="69"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 name="69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51,4%</a:t>
              </a:r>
            </a:p>
          </p:txBody>
        </p:sp>
        <p:sp>
          <p:nvSpPr>
            <p:cNvPr id="71" name="70 CuadroTexto"/>
            <p:cNvSpPr txBox="1"/>
            <p:nvPr/>
          </p:nvSpPr>
          <p:spPr>
            <a:xfrm>
              <a:off x="-135413" y="195357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233 Casos</a:t>
              </a:r>
            </a:p>
          </p:txBody>
        </p:sp>
        <p:sp>
          <p:nvSpPr>
            <p:cNvPr id="72" name="71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73" name="72 Grupo"/>
          <p:cNvGrpSpPr/>
          <p:nvPr/>
        </p:nvGrpSpPr>
        <p:grpSpPr>
          <a:xfrm>
            <a:off x="949682" y="863250"/>
            <a:ext cx="1282616" cy="1594010"/>
            <a:chOff x="767312" y="601726"/>
            <a:chExt cx="1282616" cy="1594010"/>
          </a:xfrm>
        </p:grpSpPr>
        <p:sp>
          <p:nvSpPr>
            <p:cNvPr id="74" name="73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49,6%</a:t>
              </a:r>
            </a:p>
          </p:txBody>
        </p:sp>
        <p:sp>
          <p:nvSpPr>
            <p:cNvPr id="75" name="74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220 Casos</a:t>
              </a:r>
            </a:p>
          </p:txBody>
        </p:sp>
        <p:pic>
          <p:nvPicPr>
            <p:cNvPr id="76"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76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78" name="77 Grupo"/>
          <p:cNvGrpSpPr/>
          <p:nvPr/>
        </p:nvGrpSpPr>
        <p:grpSpPr>
          <a:xfrm>
            <a:off x="1944266" y="757458"/>
            <a:ext cx="1414263" cy="1686506"/>
            <a:chOff x="1700534" y="536982"/>
            <a:chExt cx="1414263" cy="1686506"/>
          </a:xfrm>
        </p:grpSpPr>
        <p:sp>
          <p:nvSpPr>
            <p:cNvPr id="79" name="78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80"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80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82" name="81 CuadroTexto"/>
            <p:cNvSpPr txBox="1"/>
            <p:nvPr/>
          </p:nvSpPr>
          <p:spPr>
            <a:xfrm>
              <a:off x="1760919" y="194648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83" name="82 Grupo"/>
          <p:cNvGrpSpPr/>
          <p:nvPr/>
        </p:nvGrpSpPr>
        <p:grpSpPr>
          <a:xfrm>
            <a:off x="3168402" y="836172"/>
            <a:ext cx="1246394" cy="1621088"/>
            <a:chOff x="2858112" y="554428"/>
            <a:chExt cx="1246394" cy="1621088"/>
          </a:xfrm>
        </p:grpSpPr>
        <p:sp>
          <p:nvSpPr>
            <p:cNvPr id="84" name="83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85" name="84 Grupo"/>
            <p:cNvGrpSpPr/>
            <p:nvPr/>
          </p:nvGrpSpPr>
          <p:grpSpPr>
            <a:xfrm>
              <a:off x="2874899" y="554428"/>
              <a:ext cx="1229607" cy="1621088"/>
              <a:chOff x="2850938" y="554428"/>
              <a:chExt cx="1229607" cy="1621088"/>
            </a:xfrm>
          </p:grpSpPr>
          <p:sp>
            <p:nvSpPr>
              <p:cNvPr id="86" name="85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pic>
            <p:nvPicPr>
              <p:cNvPr id="87" name="Picture 3"/>
              <p:cNvPicPr>
                <a:picLocks noChangeAspect="1" noChangeArrowheads="1"/>
              </p:cNvPicPr>
              <p:nvPr/>
            </p:nvPicPr>
            <p:blipFill rotWithShape="1">
              <a:blip r:embed="rId10">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87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89" name="88 Grupo"/>
          <p:cNvGrpSpPr/>
          <p:nvPr/>
        </p:nvGrpSpPr>
        <p:grpSpPr>
          <a:xfrm>
            <a:off x="5622828" y="1573146"/>
            <a:ext cx="1610597" cy="855621"/>
            <a:chOff x="5622828" y="1311622"/>
            <a:chExt cx="1610597" cy="855621"/>
          </a:xfrm>
        </p:grpSpPr>
        <p:sp>
          <p:nvSpPr>
            <p:cNvPr id="91" name="90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2" name="91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93" name="92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94" name="93 Grupo"/>
          <p:cNvGrpSpPr/>
          <p:nvPr/>
        </p:nvGrpSpPr>
        <p:grpSpPr>
          <a:xfrm>
            <a:off x="4248522" y="945092"/>
            <a:ext cx="1610597" cy="1516901"/>
            <a:chOff x="4078085" y="683568"/>
            <a:chExt cx="1610597" cy="1516901"/>
          </a:xfrm>
        </p:grpSpPr>
        <p:pic>
          <p:nvPicPr>
            <p:cNvPr id="95" name="Picture 4"/>
            <p:cNvPicPr>
              <a:picLocks noChangeAspect="1" noChangeArrowheads="1"/>
            </p:cNvPicPr>
            <p:nvPr/>
          </p:nvPicPr>
          <p:blipFill rotWithShape="1">
            <a:blip r:embed="rId11">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9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97" name="96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98" name="97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99" name="98 Rectángulo"/>
          <p:cNvSpPr/>
          <p:nvPr/>
        </p:nvSpPr>
        <p:spPr>
          <a:xfrm>
            <a:off x="1963" y="24813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0" name="99 Grupo"/>
          <p:cNvGrpSpPr/>
          <p:nvPr/>
        </p:nvGrpSpPr>
        <p:grpSpPr>
          <a:xfrm>
            <a:off x="276968" y="2594884"/>
            <a:ext cx="3446504" cy="276999"/>
            <a:chOff x="2448322" y="74775"/>
            <a:chExt cx="3446504" cy="276999"/>
          </a:xfrm>
        </p:grpSpPr>
        <p:sp>
          <p:nvSpPr>
            <p:cNvPr id="101" name="10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2" name="101 Conector recto"/>
            <p:cNvCxnSpPr>
              <a:stCxn id="10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3" name="10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04" name="103 Rectángulo"/>
          <p:cNvSpPr/>
          <p:nvPr/>
        </p:nvSpPr>
        <p:spPr>
          <a:xfrm>
            <a:off x="50" y="7340677"/>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6" name="105 Grupo"/>
          <p:cNvGrpSpPr/>
          <p:nvPr/>
        </p:nvGrpSpPr>
        <p:grpSpPr>
          <a:xfrm>
            <a:off x="192088" y="7405566"/>
            <a:ext cx="3446504" cy="276999"/>
            <a:chOff x="2448322" y="33831"/>
            <a:chExt cx="3446504" cy="276999"/>
          </a:xfrm>
        </p:grpSpPr>
        <p:sp>
          <p:nvSpPr>
            <p:cNvPr id="107"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8" name="107 Conector recto"/>
            <p:cNvCxnSpPr>
              <a:stCxn id="107"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10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110" name="109 CuadroTexto"/>
          <p:cNvSpPr txBox="1"/>
          <p:nvPr/>
        </p:nvSpPr>
        <p:spPr>
          <a:xfrm>
            <a:off x="102988" y="7723509"/>
            <a:ext cx="7097910" cy="830997"/>
          </a:xfrm>
          <a:prstGeom prst="rect">
            <a:avLst/>
          </a:prstGeom>
          <a:noFill/>
        </p:spPr>
        <p:txBody>
          <a:bodyPr wrap="square" rtlCol="0">
            <a:spAutoFit/>
          </a:bodyPr>
          <a:lstStyle/>
          <a:p>
            <a:pPr algn="just"/>
            <a:r>
              <a:rPr lang="es-CO" sz="1200" dirty="0">
                <a:latin typeface="Arial Narrow" panose="020B0606020202030204" pitchFamily="34" charset="0"/>
              </a:rPr>
              <a:t>El comportamiento de la varicela  hasta semana epidemiológica 20 ha estado por encima del límite inferior calculado según los dos años anteriores, con tendencia estable. Se evidencia un número de casos por debajo de lo esperado según lo observado en 2021 y 2022. Los cursos de vida con mayor número de casos son los de primera infancia, juventud y adultez con más del 65% de los casos. En promedio se notificaron 23 casos por semana epidemiológica. </a:t>
            </a:r>
            <a:endParaRPr lang="es-CO" sz="1400" dirty="0">
              <a:latin typeface="Arial Narrow" panose="020B0606020202030204" pitchFamily="34" charset="0"/>
            </a:endParaRPr>
          </a:p>
        </p:txBody>
      </p:sp>
      <p:grpSp>
        <p:nvGrpSpPr>
          <p:cNvPr id="90" name="89 Grupo"/>
          <p:cNvGrpSpPr/>
          <p:nvPr/>
        </p:nvGrpSpPr>
        <p:grpSpPr>
          <a:xfrm>
            <a:off x="144066" y="517803"/>
            <a:ext cx="1642872" cy="453797"/>
            <a:chOff x="402095" y="486270"/>
            <a:chExt cx="2369636" cy="453797"/>
          </a:xfrm>
        </p:grpSpPr>
        <p:sp>
          <p:nvSpPr>
            <p:cNvPr id="111" name="110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2" name="11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113" name="112 Grupo"/>
          <p:cNvGrpSpPr/>
          <p:nvPr/>
        </p:nvGrpSpPr>
        <p:grpSpPr>
          <a:xfrm>
            <a:off x="2223152" y="513131"/>
            <a:ext cx="1809346" cy="436841"/>
            <a:chOff x="3060727" y="484500"/>
            <a:chExt cx="2369636" cy="436841"/>
          </a:xfrm>
        </p:grpSpPr>
        <p:sp>
          <p:nvSpPr>
            <p:cNvPr id="114" name="11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5" name="11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116" name="115 Grupo"/>
          <p:cNvGrpSpPr/>
          <p:nvPr/>
        </p:nvGrpSpPr>
        <p:grpSpPr>
          <a:xfrm>
            <a:off x="4573030" y="537991"/>
            <a:ext cx="2771836" cy="436841"/>
            <a:chOff x="2849287" y="484500"/>
            <a:chExt cx="2777877" cy="436841"/>
          </a:xfrm>
        </p:grpSpPr>
        <p:sp>
          <p:nvSpPr>
            <p:cNvPr id="117" name="11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8" name="11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3293812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14045"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b="10827"/>
          <a:stretch/>
        </p:blipFill>
        <p:spPr bwMode="auto">
          <a:xfrm>
            <a:off x="0" y="2824179"/>
            <a:ext cx="2232223" cy="207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623805"/>
            <a:ext cx="2240972"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5 - 2023</a:t>
            </a:r>
          </a:p>
        </p:txBody>
      </p:sp>
      <p:sp>
        <p:nvSpPr>
          <p:cNvPr id="6" name="5 Rectángulo"/>
          <p:cNvSpPr/>
          <p:nvPr/>
        </p:nvSpPr>
        <p:spPr>
          <a:xfrm>
            <a:off x="2274078" y="1816532"/>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a:t>
            </a:r>
            <a:r>
              <a:rPr lang="pt-BR" sz="1100" dirty="0">
                <a:latin typeface="Arial Narrow" panose="020B0606020202030204" pitchFamily="34" charset="0"/>
              </a:rPr>
              <a:t>Gráfico de </a:t>
            </a:r>
            <a:r>
              <a:rPr lang="pt-BR" sz="1100" dirty="0" err="1">
                <a:latin typeface="Arial Narrow" panose="020B0606020202030204" pitchFamily="34" charset="0"/>
              </a:rPr>
              <a:t>control</a:t>
            </a:r>
            <a:r>
              <a:rPr lang="pt-BR" sz="1100" dirty="0">
                <a:latin typeface="Arial Narrow" panose="020B0606020202030204" pitchFamily="34" charset="0"/>
              </a:rPr>
              <a:t> </a:t>
            </a:r>
            <a:r>
              <a:rPr lang="pt-BR" sz="1100" dirty="0" err="1">
                <a:latin typeface="Arial Narrow" panose="020B0606020202030204" pitchFamily="34" charset="0"/>
              </a:rPr>
              <a:t>Meningitis</a:t>
            </a:r>
            <a:r>
              <a:rPr lang="pt-BR" sz="1100" dirty="0">
                <a:latin typeface="Arial Narrow" panose="020B0606020202030204" pitchFamily="34" charset="0"/>
              </a:rPr>
              <a:t> por </a:t>
            </a:r>
            <a:r>
              <a:rPr lang="pt-BR" sz="1100" dirty="0" err="1">
                <a:latin typeface="Arial Narrow" panose="020B0606020202030204" pitchFamily="34" charset="0"/>
              </a:rPr>
              <a:t>Meningococo</a:t>
            </a:r>
            <a:r>
              <a:rPr lang="es-ES" sz="1100" dirty="0">
                <a:latin typeface="Arial Narrow" panose="020B0606020202030204" pitchFamily="34" charset="0"/>
              </a:rPr>
              <a:t>. Medellín, a Período epidemiológico 5 de 2023. </a:t>
            </a:r>
          </a:p>
        </p:txBody>
      </p:sp>
      <p:grpSp>
        <p:nvGrpSpPr>
          <p:cNvPr id="8" name="7 Grupo"/>
          <p:cNvGrpSpPr/>
          <p:nvPr/>
        </p:nvGrpSpPr>
        <p:grpSpPr>
          <a:xfrm>
            <a:off x="179214" y="406794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21</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35466"/>
            <a:ext cx="7200900" cy="376880"/>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102925" y="5079459"/>
            <a:ext cx="3526243" cy="276999"/>
            <a:chOff x="2448322" y="74775"/>
            <a:chExt cx="3526243"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699785" y="5517176"/>
            <a:ext cx="1882089" cy="577081"/>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meningitis bacterianas  en población general</a:t>
            </a:r>
          </a:p>
        </p:txBody>
      </p:sp>
      <p:cxnSp>
        <p:nvCxnSpPr>
          <p:cNvPr id="19" name="18 Conector recto de flecha"/>
          <p:cNvCxnSpPr/>
          <p:nvPr/>
        </p:nvCxnSpPr>
        <p:spPr>
          <a:xfrm>
            <a:off x="2273172" y="646924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384499" y="646924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1154132" y="5990611"/>
            <a:ext cx="1008971" cy="461665"/>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0,079* 100 mil</a:t>
            </a:r>
          </a:p>
          <a:p>
            <a:pPr algn="ctr"/>
            <a:r>
              <a:rPr lang="es-ES" sz="1200" b="1" dirty="0">
                <a:latin typeface="Arial Narrow" panose="020B0606020202030204" pitchFamily="34" charset="0"/>
              </a:rPr>
              <a:t> 21 casos</a:t>
            </a:r>
          </a:p>
        </p:txBody>
      </p:sp>
      <p:sp>
        <p:nvSpPr>
          <p:cNvPr id="55" name="54 CuadroTexto"/>
          <p:cNvSpPr txBox="1"/>
          <p:nvPr/>
        </p:nvSpPr>
        <p:spPr>
          <a:xfrm>
            <a:off x="1268421" y="6591704"/>
            <a:ext cx="2487186" cy="261610"/>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 de campo</a:t>
            </a:r>
          </a:p>
        </p:txBody>
      </p:sp>
      <p:sp>
        <p:nvSpPr>
          <p:cNvPr id="56" name="55 CuadroTexto"/>
          <p:cNvSpPr txBox="1"/>
          <p:nvPr/>
        </p:nvSpPr>
        <p:spPr>
          <a:xfrm>
            <a:off x="1568989" y="6853314"/>
            <a:ext cx="2060179"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0 Brotes</a:t>
            </a:r>
          </a:p>
          <a:p>
            <a:pPr algn="ctr"/>
            <a:r>
              <a:rPr lang="es-ES" sz="1200" b="1" dirty="0">
                <a:latin typeface="Arial Narrow" panose="020B0606020202030204" pitchFamily="34" charset="0"/>
              </a:rPr>
              <a:t>(sin brotes hasta este período)</a:t>
            </a:r>
          </a:p>
        </p:txBody>
      </p:sp>
      <p:sp>
        <p:nvSpPr>
          <p:cNvPr id="58" name="57 CuadroTexto"/>
          <p:cNvSpPr txBox="1"/>
          <p:nvPr/>
        </p:nvSpPr>
        <p:spPr>
          <a:xfrm>
            <a:off x="2512014" y="5517176"/>
            <a:ext cx="2082427" cy="553998"/>
          </a:xfrm>
          <a:prstGeom prst="rect">
            <a:avLst/>
          </a:prstGeom>
          <a:noFill/>
        </p:spPr>
        <p:txBody>
          <a:bodyPr wrap="square" rtlCol="0">
            <a:spAutoFit/>
          </a:bodyPr>
          <a:lstStyle/>
          <a:p>
            <a:pPr algn="ctr"/>
            <a:r>
              <a:rPr lang="es-ES" sz="1000" b="1" dirty="0">
                <a:latin typeface="Arial Narrow" panose="020B0606020202030204" pitchFamily="34" charset="0"/>
              </a:rPr>
              <a:t>Proporción de incidencia de meningitis bacterianas  en menores de 5 años</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9 </a:t>
            </a:r>
          </a:p>
        </p:txBody>
      </p:sp>
      <p:sp>
        <p:nvSpPr>
          <p:cNvPr id="37" name="36 Título"/>
          <p:cNvSpPr>
            <a:spLocks noGrp="1"/>
          </p:cNvSpPr>
          <p:nvPr>
            <p:ph type="ctrTitle"/>
          </p:nvPr>
        </p:nvSpPr>
        <p:spPr>
          <a:xfrm>
            <a:off x="85115" y="-79113"/>
            <a:ext cx="2075175" cy="830997"/>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Meningitis bacterianas</a:t>
            </a:r>
          </a:p>
        </p:txBody>
      </p:sp>
      <p:sp>
        <p:nvSpPr>
          <p:cNvPr id="47" name="46 CuadroTexto"/>
          <p:cNvSpPr txBox="1"/>
          <p:nvPr/>
        </p:nvSpPr>
        <p:spPr>
          <a:xfrm>
            <a:off x="3116941" y="5976806"/>
            <a:ext cx="946093"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1,34* 100 mil</a:t>
            </a:r>
          </a:p>
          <a:p>
            <a:pPr algn="ctr"/>
            <a:r>
              <a:rPr lang="es-ES" sz="1200" b="1" dirty="0">
                <a:latin typeface="Arial Narrow" panose="020B0606020202030204" pitchFamily="34" charset="0"/>
              </a:rPr>
              <a:t>2 casos</a:t>
            </a:r>
          </a:p>
        </p:txBody>
      </p:sp>
      <p:sp>
        <p:nvSpPr>
          <p:cNvPr id="46" name="45 Rectángulo"/>
          <p:cNvSpPr/>
          <p:nvPr/>
        </p:nvSpPr>
        <p:spPr>
          <a:xfrm>
            <a:off x="2240972" y="2387050"/>
            <a:ext cx="4959928"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8" name="47 Grupo"/>
          <p:cNvGrpSpPr/>
          <p:nvPr/>
        </p:nvGrpSpPr>
        <p:grpSpPr>
          <a:xfrm>
            <a:off x="2518376" y="2490476"/>
            <a:ext cx="3446504" cy="276999"/>
            <a:chOff x="2448322" y="74775"/>
            <a:chExt cx="3446504" cy="276999"/>
          </a:xfrm>
        </p:grpSpPr>
        <p:sp>
          <p:nvSpPr>
            <p:cNvPr id="49" name="48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49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2" name="51 Grupo"/>
          <p:cNvGrpSpPr/>
          <p:nvPr/>
        </p:nvGrpSpPr>
        <p:grpSpPr>
          <a:xfrm>
            <a:off x="2566197" y="4103409"/>
            <a:ext cx="1229607" cy="650645"/>
            <a:chOff x="-14122" y="7072716"/>
            <a:chExt cx="1229607" cy="650645"/>
          </a:xfrm>
        </p:grpSpPr>
        <p:sp>
          <p:nvSpPr>
            <p:cNvPr id="54" name="53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7" name="56 Rectángulo redondeado"/>
            <p:cNvSpPr/>
            <p:nvPr/>
          </p:nvSpPr>
          <p:spPr>
            <a:xfrm>
              <a:off x="82073" y="7363321"/>
              <a:ext cx="86754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17 casos</a:t>
              </a:r>
            </a:p>
          </p:txBody>
        </p:sp>
      </p:grpSp>
      <p:pic>
        <p:nvPicPr>
          <p:cNvPr id="6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83073"/>
          <a:stretch/>
        </p:blipFill>
        <p:spPr bwMode="auto">
          <a:xfrm>
            <a:off x="2772737" y="3342424"/>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8990" t="-1382" r="53581" b="1382"/>
          <a:stretch/>
        </p:blipFill>
        <p:spPr bwMode="auto">
          <a:xfrm>
            <a:off x="3831795" y="3331261"/>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3646317" y="4103409"/>
            <a:ext cx="1229607" cy="650645"/>
            <a:chOff x="-14122" y="7072716"/>
            <a:chExt cx="1229607" cy="650645"/>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156035" y="7363321"/>
              <a:ext cx="89587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8 casos</a:t>
              </a:r>
            </a:p>
          </p:txBody>
        </p:sp>
      </p:grpSp>
      <p:pic>
        <p:nvPicPr>
          <p:cNvPr id="68" name="Picture 7"/>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13773" r="11756"/>
          <a:stretch/>
        </p:blipFill>
        <p:spPr bwMode="auto">
          <a:xfrm>
            <a:off x="5993195" y="3447360"/>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0" descr="https://www.comb.cat/Upload/Imatges/2979.JPG"/>
          <p:cNvPicPr>
            <a:picLocks noChangeAspect="1" noChangeArrowheads="1"/>
          </p:cNvPicPr>
          <p:nvPr/>
        </p:nvPicPr>
        <p:blipFill rotWithShape="1">
          <a:blip r:embed="rId7" cstate="print">
            <a:biLevel thresh="75000"/>
            <a:extLst>
              <a:ext uri="{BEBA8EAE-BF5A-486C-A8C5-ECC9F3942E4B}">
                <a14:imgProps xmlns:a14="http://schemas.microsoft.com/office/drawing/2010/main">
                  <a14:imgLayer r:embed="rId8">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4948070" y="3356567"/>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69 Grupo"/>
          <p:cNvGrpSpPr/>
          <p:nvPr/>
        </p:nvGrpSpPr>
        <p:grpSpPr>
          <a:xfrm>
            <a:off x="4765855" y="4074086"/>
            <a:ext cx="1229607" cy="664293"/>
            <a:chOff x="-14122" y="7072716"/>
            <a:chExt cx="1229607" cy="664293"/>
          </a:xfrm>
        </p:grpSpPr>
        <p:sp>
          <p:nvSpPr>
            <p:cNvPr id="71" name="70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2" name="71 Rectángulo redondeado"/>
            <p:cNvSpPr/>
            <p:nvPr/>
          </p:nvSpPr>
          <p:spPr>
            <a:xfrm>
              <a:off x="195897" y="7376969"/>
              <a:ext cx="905303"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2 casos</a:t>
              </a:r>
            </a:p>
          </p:txBody>
        </p:sp>
      </p:grpSp>
      <p:grpSp>
        <p:nvGrpSpPr>
          <p:cNvPr id="74" name="73 Grupo"/>
          <p:cNvGrpSpPr/>
          <p:nvPr/>
        </p:nvGrpSpPr>
        <p:grpSpPr>
          <a:xfrm>
            <a:off x="5823459" y="4064492"/>
            <a:ext cx="1229607" cy="664293"/>
            <a:chOff x="-14122" y="7072716"/>
            <a:chExt cx="1229607" cy="664293"/>
          </a:xfrm>
        </p:grpSpPr>
        <p:sp>
          <p:nvSpPr>
            <p:cNvPr id="75" name="7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6" name="75 Rectángulo redondeado"/>
            <p:cNvSpPr/>
            <p:nvPr/>
          </p:nvSpPr>
          <p:spPr>
            <a:xfrm>
              <a:off x="209546" y="7376969"/>
              <a:ext cx="82971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9 casos</a:t>
              </a:r>
            </a:p>
          </p:txBody>
        </p:sp>
      </p:grpSp>
      <p:sp>
        <p:nvSpPr>
          <p:cNvPr id="84" name="83 Rectángulo"/>
          <p:cNvSpPr/>
          <p:nvPr/>
        </p:nvSpPr>
        <p:spPr>
          <a:xfrm>
            <a:off x="-4561" y="746117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5" name="84 Grupo"/>
          <p:cNvGrpSpPr/>
          <p:nvPr/>
        </p:nvGrpSpPr>
        <p:grpSpPr>
          <a:xfrm>
            <a:off x="192088" y="7514089"/>
            <a:ext cx="3446504" cy="276999"/>
            <a:chOff x="2448322" y="33831"/>
            <a:chExt cx="3446504" cy="276999"/>
          </a:xfrm>
        </p:grpSpPr>
        <p:sp>
          <p:nvSpPr>
            <p:cNvPr id="86" name="85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7" name="86 Conector recto"/>
            <p:cNvCxnSpPr>
              <a:stCxn id="86"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87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89" name="88 CuadroTexto"/>
          <p:cNvSpPr txBox="1"/>
          <p:nvPr/>
        </p:nvSpPr>
        <p:spPr>
          <a:xfrm>
            <a:off x="-4949" y="8100392"/>
            <a:ext cx="7180824" cy="400110"/>
          </a:xfrm>
          <a:prstGeom prst="rect">
            <a:avLst/>
          </a:prstGeom>
          <a:noFill/>
        </p:spPr>
        <p:txBody>
          <a:bodyPr wrap="square" rtlCol="0">
            <a:spAutoFit/>
          </a:bodyPr>
          <a:lstStyle/>
          <a:p>
            <a:pPr algn="just"/>
            <a:r>
              <a:rPr lang="es-CO" sz="1000" dirty="0">
                <a:latin typeface="Arial Narrow" panose="020B0606020202030204" pitchFamily="34" charset="0"/>
              </a:rPr>
              <a:t>Con relación a las Meningitis bacterianas, se han notificado 9 casos con aislamiento de </a:t>
            </a:r>
            <a:r>
              <a:rPr lang="es-CO" sz="1000" i="1" dirty="0">
                <a:latin typeface="Arial Narrow" panose="020B0606020202030204" pitchFamily="34" charset="0"/>
              </a:rPr>
              <a:t>S. </a:t>
            </a:r>
            <a:r>
              <a:rPr lang="es-CO" sz="1000" i="1" dirty="0" err="1">
                <a:latin typeface="Arial Narrow" panose="020B0606020202030204" pitchFamily="34" charset="0"/>
              </a:rPr>
              <a:t>neumoniae</a:t>
            </a:r>
            <a:r>
              <a:rPr lang="es-CO" sz="1000" dirty="0">
                <a:latin typeface="Arial Narrow" panose="020B0606020202030204" pitchFamily="34" charset="0"/>
              </a:rPr>
              <a:t>, 6 con aislamiento de </a:t>
            </a:r>
            <a:r>
              <a:rPr lang="es-CO" sz="1000" i="1" dirty="0">
                <a:latin typeface="Arial Narrow" panose="020B0606020202030204" pitchFamily="34" charset="0"/>
              </a:rPr>
              <a:t>N. </a:t>
            </a:r>
            <a:r>
              <a:rPr lang="es-CO" sz="1000" i="1" dirty="0" err="1">
                <a:latin typeface="Arial Narrow" panose="020B0606020202030204" pitchFamily="34" charset="0"/>
              </a:rPr>
              <a:t>meningitidis</a:t>
            </a:r>
            <a:r>
              <a:rPr lang="es-CO" sz="1000" i="1" dirty="0">
                <a:latin typeface="Arial Narrow" panose="020B0606020202030204" pitchFamily="34" charset="0"/>
              </a:rPr>
              <a:t> </a:t>
            </a:r>
            <a:r>
              <a:rPr lang="es-CO" sz="1000" dirty="0">
                <a:latin typeface="Arial Narrow" panose="020B0606020202030204" pitchFamily="34" charset="0"/>
              </a:rPr>
              <a:t>y  1 caso con aislamiento de </a:t>
            </a:r>
            <a:r>
              <a:rPr lang="es-CO" sz="1000" i="1" dirty="0">
                <a:latin typeface="Arial Narrow" panose="020B0606020202030204" pitchFamily="34" charset="0"/>
              </a:rPr>
              <a:t>H. </a:t>
            </a:r>
            <a:r>
              <a:rPr lang="es-CO" sz="1000" i="1" dirty="0" err="1">
                <a:latin typeface="Arial Narrow" panose="020B0606020202030204" pitchFamily="34" charset="0"/>
              </a:rPr>
              <a:t>influenzae</a:t>
            </a:r>
            <a:r>
              <a:rPr lang="es-CO" sz="1000" dirty="0">
                <a:latin typeface="Arial Narrow" panose="020B0606020202030204" pitchFamily="34" charset="0"/>
              </a:rPr>
              <a:t>. Otros 5 casos han correspondido a aislamiento para otros agentes. </a:t>
            </a:r>
          </a:p>
        </p:txBody>
      </p:sp>
      <p:sp>
        <p:nvSpPr>
          <p:cNvPr id="79" name="78 CuadroTexto"/>
          <p:cNvSpPr txBox="1"/>
          <p:nvPr/>
        </p:nvSpPr>
        <p:spPr>
          <a:xfrm>
            <a:off x="-89980" y="4516131"/>
            <a:ext cx="2304025" cy="400110"/>
          </a:xfrm>
          <a:prstGeom prst="rect">
            <a:avLst/>
          </a:prstGeom>
          <a:noFill/>
        </p:spPr>
        <p:txBody>
          <a:bodyPr wrap="square" rtlCol="0">
            <a:spAutoFit/>
          </a:bodyPr>
          <a:lstStyle/>
          <a:p>
            <a:pPr algn="ctr"/>
            <a:r>
              <a:rPr lang="es-ES" sz="1000" b="1" dirty="0">
                <a:latin typeface="Arial Narrow" panose="020B0606020202030204" pitchFamily="34" charset="0"/>
              </a:rPr>
              <a:t>54,5% menos comparado con el mismo  </a:t>
            </a:r>
          </a:p>
          <a:p>
            <a:pPr algn="ctr"/>
            <a:r>
              <a:rPr lang="es-ES" sz="1000" b="1" dirty="0">
                <a:latin typeface="Arial Narrow" panose="020B0606020202030204" pitchFamily="34" charset="0"/>
              </a:rPr>
              <a:t>período del año anterior</a:t>
            </a:r>
          </a:p>
        </p:txBody>
      </p:sp>
      <p:grpSp>
        <p:nvGrpSpPr>
          <p:cNvPr id="78" name="77 Grupo"/>
          <p:cNvGrpSpPr/>
          <p:nvPr/>
        </p:nvGrpSpPr>
        <p:grpSpPr>
          <a:xfrm>
            <a:off x="2674054" y="2923234"/>
            <a:ext cx="1642872" cy="453797"/>
            <a:chOff x="402095" y="486270"/>
            <a:chExt cx="2369636" cy="453797"/>
          </a:xfrm>
        </p:grpSpPr>
        <p:sp>
          <p:nvSpPr>
            <p:cNvPr id="80" name="79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80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82" name="81 Grupo"/>
          <p:cNvGrpSpPr/>
          <p:nvPr/>
        </p:nvGrpSpPr>
        <p:grpSpPr>
          <a:xfrm>
            <a:off x="4887448" y="2918562"/>
            <a:ext cx="1809346" cy="436841"/>
            <a:chOff x="3060727" y="484500"/>
            <a:chExt cx="2369636" cy="436841"/>
          </a:xfrm>
        </p:grpSpPr>
        <p:sp>
          <p:nvSpPr>
            <p:cNvPr id="83" name="8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0" name="89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Edad</a:t>
              </a:r>
            </a:p>
          </p:txBody>
        </p:sp>
      </p:grpSp>
      <p:pic>
        <p:nvPicPr>
          <p:cNvPr id="77" name="Imagen 76"/>
          <p:cNvPicPr>
            <a:picLocks noChangeAspect="1"/>
          </p:cNvPicPr>
          <p:nvPr/>
        </p:nvPicPr>
        <p:blipFill>
          <a:blip r:embed="rId9"/>
          <a:stretch>
            <a:fillRect/>
          </a:stretch>
        </p:blipFill>
        <p:spPr>
          <a:xfrm>
            <a:off x="2214045" y="372538"/>
            <a:ext cx="4982294" cy="1458257"/>
          </a:xfrm>
          <a:prstGeom prst="rect">
            <a:avLst/>
          </a:prstGeom>
        </p:spPr>
      </p:pic>
    </p:spTree>
    <p:extLst>
      <p:ext uri="{BB962C8B-B14F-4D97-AF65-F5344CB8AC3E}">
        <p14:creationId xmlns:p14="http://schemas.microsoft.com/office/powerpoint/2010/main" val="2351828407"/>
      </p:ext>
    </p:extLst>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TotalTime>
  <Words>9026</Words>
  <Application>Microsoft Office PowerPoint</Application>
  <PresentationFormat>Personalizado</PresentationFormat>
  <Paragraphs>1556</Paragraphs>
  <Slides>52</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52</vt:i4>
      </vt:variant>
    </vt:vector>
  </HeadingPairs>
  <TitlesOfParts>
    <vt:vector size="59" baseType="lpstr">
      <vt:lpstr>Libre Franklin Black</vt:lpstr>
      <vt:lpstr>Arial Narrow</vt:lpstr>
      <vt:lpstr>Times New Roman</vt:lpstr>
      <vt:lpstr>Roboto</vt:lpstr>
      <vt:lpstr>Arial</vt:lpstr>
      <vt:lpstr>Calibri</vt:lpstr>
      <vt:lpstr>Tema de Office</vt:lpstr>
      <vt:lpstr>Presentación</vt:lpstr>
      <vt:lpstr>Contenido</vt:lpstr>
      <vt:lpstr>Contenido</vt:lpstr>
      <vt:lpstr>Tosferina</vt:lpstr>
      <vt:lpstr>Parotiditis</vt:lpstr>
      <vt:lpstr>Presentación de PowerPoint</vt:lpstr>
      <vt:lpstr>Varicela</vt:lpstr>
      <vt:lpstr>Presentación de PowerPoint</vt:lpstr>
      <vt:lpstr>Meningitis bacterianas</vt:lpstr>
      <vt:lpstr>Presentación de PowerPoint</vt:lpstr>
      <vt:lpstr>Hepatitis A</vt:lpstr>
      <vt:lpstr>Presentación de PowerPoint</vt:lpstr>
      <vt:lpstr>Hepatitis B y C</vt:lpstr>
      <vt:lpstr>Presentación de PowerPoint</vt:lpstr>
      <vt:lpstr>Presentación de PowerPoint</vt:lpstr>
      <vt:lpstr>Presentación de PowerPoint</vt:lpstr>
      <vt:lpstr>Presentación de PowerPoint</vt:lpstr>
      <vt:lpstr>Intoxicaciones</vt:lpstr>
      <vt:lpstr>Enfermedad transmitida por alimentos ETA </vt:lpstr>
      <vt:lpstr>Presentación de PowerPoint</vt:lpstr>
      <vt:lpstr>Presentación de PowerPoint</vt:lpstr>
      <vt:lpstr>Presentación de PowerPoint</vt:lpstr>
      <vt:lpstr>Infección respiratoria aguda IRA</vt:lpstr>
      <vt:lpstr> Infección respiratoria aguda IRA</vt:lpstr>
      <vt:lpstr>Infección respiratoria aguda IRA</vt:lpstr>
      <vt:lpstr>ESI – IRAG Centinela</vt:lpstr>
      <vt:lpstr>Presentación de PowerPoint</vt:lpstr>
      <vt:lpstr>Infección Respiratoria Aguda Grave Inusitada - IRAG</vt:lpstr>
      <vt:lpstr>Intento de suicidio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Mortalidad materna- MM</vt:lpstr>
      <vt:lpstr>Morbilidad materna extrema - MME</vt:lpstr>
      <vt:lpstr>Mortalidad perinatal y neonatal tardía MPNNT</vt:lpstr>
      <vt:lpstr>Defectos congénitos</vt:lpstr>
      <vt:lpstr>Sífilis Gestacional SG</vt:lpstr>
      <vt:lpstr>Sífilis Congénita  SC</vt:lpstr>
      <vt:lpstr>Presentación de PowerPoint</vt:lpstr>
      <vt:lpstr>Presentación de PowerPoint</vt:lpstr>
      <vt:lpstr>Violencia de género, intrafamiliar y ataques con agentes químicos. </vt:lpstr>
      <vt:lpstr>Violencia No sexual: 361 Casos 46,2 % del total</vt:lpstr>
      <vt:lpstr>Presentación de PowerPoint</vt:lpstr>
      <vt:lpstr>Violencia Sexual: 419 Casos 53,8 % del total</vt:lpstr>
      <vt:lpstr>Búsqueda activa institucional</vt:lpstr>
      <vt:lpstr>Búsqueda activa institucional</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FABIAN DAVID RUIZ CHAVERRA</cp:lastModifiedBy>
  <cp:revision>4</cp:revision>
  <dcterms:created xsi:type="dcterms:W3CDTF">2019-03-11T16:04:20Z</dcterms:created>
  <dcterms:modified xsi:type="dcterms:W3CDTF">2023-10-23T17:59:41Z</dcterms:modified>
</cp:coreProperties>
</file>