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theme/themeOverride6.xml" ContentType="application/vnd.openxmlformats-officedocument.themeOverrid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7.xml" ContentType="application/vnd.openxmlformats-officedocument.themeOverride+xml"/>
  <Override PartName="/ppt/charts/chart15.xml" ContentType="application/vnd.openxmlformats-officedocument.drawingml.chart+xml"/>
  <Override PartName="/ppt/theme/themeOverride8.xml" ContentType="application/vnd.openxmlformats-officedocument.themeOverride+xml"/>
  <Override PartName="/ppt/charts/chart16.xml" ContentType="application/vnd.openxmlformats-officedocument.drawingml.chart+xml"/>
  <Override PartName="/ppt/theme/themeOverride9.xml" ContentType="application/vnd.openxmlformats-officedocument.themeOverride+xml"/>
  <Override PartName="/ppt/charts/chart17.xml" ContentType="application/vnd.openxmlformats-officedocument.drawingml.chart+xml"/>
  <Override PartName="/ppt/theme/themeOverride10.xml" ContentType="application/vnd.openxmlformats-officedocument.themeOverride+xml"/>
  <Override PartName="/ppt/charts/chart18.xml" ContentType="application/vnd.openxmlformats-officedocument.drawingml.chart+xml"/>
  <Override PartName="/ppt/theme/themeOverride11.xml" ContentType="application/vnd.openxmlformats-officedocument.themeOverride+xml"/>
  <Override PartName="/ppt/charts/chart19.xml" ContentType="application/vnd.openxmlformats-officedocument.drawingml.chart+xml"/>
  <Override PartName="/ppt/theme/themeOverride12.xml" ContentType="application/vnd.openxmlformats-officedocument.themeOverride+xml"/>
  <Override PartName="/ppt/charts/chart20.xml" ContentType="application/vnd.openxmlformats-officedocument.drawingml.chart+xml"/>
  <Override PartName="/ppt/theme/themeOverride13.xml" ContentType="application/vnd.openxmlformats-officedocument.themeOverride+xml"/>
  <Override PartName="/ppt/charts/chart21.xml" ContentType="application/vnd.openxmlformats-officedocument.drawingml.chart+xml"/>
  <Override PartName="/ppt/theme/themeOverride14.xml" ContentType="application/vnd.openxmlformats-officedocument.themeOverrid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style4.xml" ContentType="application/vnd.ms-office.chartstyle+xml"/>
  <Override PartName="/ppt/charts/colors4.xml" ContentType="application/vnd.ms-office.chartcolorstyle+xml"/>
  <Override PartName="/ppt/charts/chart3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56" r:id="rId2"/>
    <p:sldId id="257" r:id="rId3"/>
    <p:sldId id="258" r:id="rId4"/>
    <p:sldId id="771" r:id="rId5"/>
    <p:sldId id="772" r:id="rId6"/>
    <p:sldId id="773" r:id="rId7"/>
    <p:sldId id="676" r:id="rId8"/>
    <p:sldId id="678" r:id="rId9"/>
    <p:sldId id="679" r:id="rId10"/>
    <p:sldId id="680" r:id="rId11"/>
    <p:sldId id="681" r:id="rId12"/>
    <p:sldId id="682" r:id="rId13"/>
    <p:sldId id="683" r:id="rId14"/>
    <p:sldId id="763" r:id="rId15"/>
    <p:sldId id="990" r:id="rId16"/>
    <p:sldId id="764" r:id="rId17"/>
    <p:sldId id="775" r:id="rId18"/>
    <p:sldId id="715" r:id="rId19"/>
    <p:sldId id="716" r:id="rId20"/>
    <p:sldId id="717" r:id="rId21"/>
    <p:sldId id="776" r:id="rId22"/>
    <p:sldId id="991" r:id="rId23"/>
    <p:sldId id="992" r:id="rId24"/>
    <p:sldId id="993" r:id="rId25"/>
    <p:sldId id="994" r:id="rId26"/>
    <p:sldId id="989" r:id="rId27"/>
    <p:sldId id="777" r:id="rId28"/>
    <p:sldId id="596" r:id="rId29"/>
    <p:sldId id="597" r:id="rId30"/>
    <p:sldId id="598" r:id="rId31"/>
    <p:sldId id="638" r:id="rId32"/>
    <p:sldId id="600" r:id="rId33"/>
    <p:sldId id="639" r:id="rId34"/>
    <p:sldId id="671" r:id="rId35"/>
    <p:sldId id="709" r:id="rId36"/>
    <p:sldId id="672" r:id="rId37"/>
    <p:sldId id="711" r:id="rId38"/>
    <p:sldId id="712" r:id="rId39"/>
    <p:sldId id="713" r:id="rId40"/>
    <p:sldId id="673" r:id="rId41"/>
    <p:sldId id="674" r:id="rId42"/>
    <p:sldId id="710" r:id="rId43"/>
    <p:sldId id="675" r:id="rId44"/>
    <p:sldId id="308" r:id="rId45"/>
    <p:sldId id="309" r:id="rId46"/>
    <p:sldId id="310" r:id="rId47"/>
    <p:sldId id="311" r:id="rId48"/>
  </p:sldIdLst>
  <p:sldSz cx="7200900" cy="9144000"/>
  <p:notesSz cx="7010400" cy="9296400"/>
  <p:embeddedFontLst>
    <p:embeddedFont>
      <p:font typeface="Arial Narrow" panose="020B0606020202030204"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Libre Franklin Black" pitchFamily="2" charset="0"/>
      <p:bold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hq9H1o+73z2AjGQsSkbnHR69S0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BA0192-C984-429C-8F2B-7130667B95A3}">
  <a:tblStyle styleId="{93BA0192-C984-429C-8F2B-7130667B95A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F18B00D-03EA-40F0-9A42-3DDA0B58A833}"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9C8D0CF-BB21-4FCC-AB7F-7B5F85500848}"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382ECF1-7B51-4A65-B451-8108D788B6D5}"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7" autoAdjust="0"/>
    <p:restoredTop sz="94660"/>
  </p:normalViewPr>
  <p:slideViewPr>
    <p:cSldViewPr snapToGrid="0">
      <p:cViewPr>
        <p:scale>
          <a:sx n="66" d="100"/>
          <a:sy n="66" d="100"/>
        </p:scale>
        <p:origin x="2458" y="-24"/>
      </p:cViewPr>
      <p:guideLst>
        <p:guide orient="horz" pos="288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7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HEPATITIS%20B%20y%20C%202023%20para%20boleti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HEPATITIS%20B%20y%20C%202023%20para%20boletin.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HEPATITIS%20B%20y%20C%202023%20para%20boletin.xlsx" TargetMode="Externa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6.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3.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4.xml"/></Relationships>
</file>

<file path=ppt/charts/_rels/chart22.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PROPIA%20INTENTO%20DE%20SUICIDIO_2023%20para%20Boletin.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PROPIA%20INTENTO%20DE%20SUICIDIO_2023%20para%20Boletin.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PROPIA%20INTENTO%20DE%20SUICIDIO_2023%20para%20Boletin.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PROPIA%20INTENTO%20DE%20SUICIDIO_2023%20para%20Boletin.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PROPIA%20INTENTO%20DE%20SUICIDIO_2023%20para%20Boletin.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VIH_2023%20para%20boletin.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VIH_2023%20para%20boletin.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VIH_2023%20para%20boletin.xlsx"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VIH_2023%20para%20boletin.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VIH_2023%20para%20boletin.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VIH_2023%20para%20boletin.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3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36.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5.xml"/><Relationship Id="rId1" Type="http://schemas.microsoft.com/office/2011/relationships/chartStyle" Target="style5.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HEPATITIS%20B%20y%20C%202023%20para%20boleti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HEPATITIS%20B%20y%20C%202023%20para%20boleti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HEPATITIS%20B%20y%20C%202023%20para%20boleti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1037613764\Documents\Boletines\2023\Per&#237;odo%207\PLANTILLA%20HEPATITIS%20B%20y%20C%202023%20para%20boleti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610936159703756E-2"/>
          <c:y val="3.5747298715812892E-2"/>
          <c:w val="0.90842840379531709"/>
          <c:h val="0.93936662381892999"/>
        </c:manualLayout>
      </c:layout>
      <c:lineChart>
        <c:grouping val="standard"/>
        <c:varyColors val="0"/>
        <c:ser>
          <c:idx val="0"/>
          <c:order val="0"/>
          <c:tx>
            <c:strRef>
              <c:f>'HETATITIS A'!$B$123</c:f>
              <c:strCache>
                <c:ptCount val="1"/>
                <c:pt idx="0">
                  <c:v>Límite inferior</c:v>
                </c:pt>
              </c:strCache>
            </c:strRef>
          </c:tx>
          <c:spPr>
            <a:ln w="50800" cap="rnd">
              <a:solidFill>
                <a:schemeClr val="accent1"/>
              </a:solidFill>
              <a:round/>
            </a:ln>
            <a:effectLst/>
          </c:spPr>
          <c:marker>
            <c:symbol val="none"/>
          </c:marker>
          <c:cat>
            <c:numRef>
              <c:f>'HETATITIS 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'HETATITIS A'!$C$123:$BC$123</c:f>
              <c:numCache>
                <c:formatCode>0.0</c:formatCode>
                <c:ptCount val="53"/>
                <c:pt idx="0">
                  <c:v>-0.67421470960141217</c:v>
                </c:pt>
                <c:pt idx="1">
                  <c:v>7.7185713755713814E-2</c:v>
                </c:pt>
                <c:pt idx="2">
                  <c:v>-0.33581963196015363</c:v>
                </c:pt>
                <c:pt idx="3">
                  <c:v>-0.79711646885155707</c:v>
                </c:pt>
                <c:pt idx="4">
                  <c:v>-1.03149600048831</c:v>
                </c:pt>
                <c:pt idx="5">
                  <c:v>-0.8516059095942754</c:v>
                </c:pt>
                <c:pt idx="6">
                  <c:v>-0.38532971104517144</c:v>
                </c:pt>
                <c:pt idx="7">
                  <c:v>-6.3907890749946406E-2</c:v>
                </c:pt>
                <c:pt idx="8">
                  <c:v>-0.13256268031931473</c:v>
                </c:pt>
                <c:pt idx="9">
                  <c:v>-0.38633830081171761</c:v>
                </c:pt>
                <c:pt idx="10">
                  <c:v>-0.77999297751423735</c:v>
                </c:pt>
                <c:pt idx="11">
                  <c:v>-0.72098163202800536</c:v>
                </c:pt>
                <c:pt idx="12">
                  <c:v>-0.76533282980858841</c:v>
                </c:pt>
                <c:pt idx="13">
                  <c:v>-0.92608664321837497</c:v>
                </c:pt>
                <c:pt idx="14">
                  <c:v>-1.0585891141875354</c:v>
                </c:pt>
                <c:pt idx="15">
                  <c:v>-0.7661133174289807</c:v>
                </c:pt>
                <c:pt idx="16">
                  <c:v>-0.60863370137221073</c:v>
                </c:pt>
                <c:pt idx="17">
                  <c:v>-0.48162073419617069</c:v>
                </c:pt>
                <c:pt idx="18">
                  <c:v>-0.83661961157805753</c:v>
                </c:pt>
                <c:pt idx="19">
                  <c:v>-0.9995999599919978</c:v>
                </c:pt>
                <c:pt idx="20">
                  <c:v>-0.98019185012806487</c:v>
                </c:pt>
                <c:pt idx="21">
                  <c:v>-1.0259963368734879</c:v>
                </c:pt>
                <c:pt idx="22">
                  <c:v>-1.1908505575884973</c:v>
                </c:pt>
                <c:pt idx="23">
                  <c:v>-0.99859473592730286</c:v>
                </c:pt>
                <c:pt idx="24">
                  <c:v>-0.88088250783095523</c:v>
                </c:pt>
                <c:pt idx="25">
                  <c:v>-0.78887296418567976</c:v>
                </c:pt>
                <c:pt idx="26">
                  <c:v>-0.98320733362021473</c:v>
                </c:pt>
                <c:pt idx="27">
                  <c:v>-0.78050920181600802</c:v>
                </c:pt>
                <c:pt idx="28">
                  <c:v>-0.54145260211511981</c:v>
                </c:pt>
                <c:pt idx="29">
                  <c:v>-0.14581363619433696</c:v>
                </c:pt>
                <c:pt idx="30">
                  <c:v>-7.579428021036283E-2</c:v>
                </c:pt>
                <c:pt idx="31">
                  <c:v>-3.0189293817601381E-2</c:v>
                </c:pt>
                <c:pt idx="32">
                  <c:v>-9.4245377623569659E-4</c:v>
                </c:pt>
                <c:pt idx="33">
                  <c:v>-0.46266725806401365</c:v>
                </c:pt>
                <c:pt idx="34">
                  <c:v>-0.28738952150644126</c:v>
                </c:pt>
                <c:pt idx="35">
                  <c:v>-0.69874280295241831</c:v>
                </c:pt>
                <c:pt idx="36">
                  <c:v>-0.15302520702180722</c:v>
                </c:pt>
                <c:pt idx="37">
                  <c:v>0.20094238330878544</c:v>
                </c:pt>
                <c:pt idx="38">
                  <c:v>0.11023888739894727</c:v>
                </c:pt>
                <c:pt idx="39">
                  <c:v>-0.12495302327063662</c:v>
                </c:pt>
                <c:pt idx="40">
                  <c:v>-0.29443395882636847</c:v>
                </c:pt>
                <c:pt idx="41">
                  <c:v>-0.2414277494654522</c:v>
                </c:pt>
                <c:pt idx="42">
                  <c:v>-0.29123266972772033</c:v>
                </c:pt>
                <c:pt idx="43">
                  <c:v>-0.41873743621899795</c:v>
                </c:pt>
                <c:pt idx="44">
                  <c:v>-0.62514614727414597</c:v>
                </c:pt>
                <c:pt idx="45">
                  <c:v>-0.58250852880851167</c:v>
                </c:pt>
                <c:pt idx="46">
                  <c:v>-0.39364181194451819</c:v>
                </c:pt>
                <c:pt idx="47">
                  <c:v>-0.44410525932149425</c:v>
                </c:pt>
                <c:pt idx="48">
                  <c:v>-0.32499056600415055</c:v>
                </c:pt>
                <c:pt idx="49">
                  <c:v>-0.24832727585930803</c:v>
                </c:pt>
                <c:pt idx="50">
                  <c:v>-0.67210693140381261</c:v>
                </c:pt>
                <c:pt idx="51">
                  <c:v>-0.83334738381949469</c:v>
                </c:pt>
                <c:pt idx="52">
                  <c:v>-1.1332265813511047</c:v>
                </c:pt>
              </c:numCache>
            </c:numRef>
          </c:val>
          <c:smooth val="0"/>
          <c:extLst>
            <c:ext xmlns:c16="http://schemas.microsoft.com/office/drawing/2014/chart" uri="{C3380CC4-5D6E-409C-BE32-E72D297353CC}">
              <c16:uniqueId val="{00000000-35E0-4B3B-B65D-8034CD250EF5}"/>
            </c:ext>
          </c:extLst>
        </c:ser>
        <c:ser>
          <c:idx val="1"/>
          <c:order val="1"/>
          <c:tx>
            <c:strRef>
              <c:f>'HETATITIS A'!$B$124</c:f>
              <c:strCache>
                <c:ptCount val="1"/>
                <c:pt idx="0">
                  <c:v>Límite superior</c:v>
                </c:pt>
              </c:strCache>
            </c:strRef>
          </c:tx>
          <c:spPr>
            <a:ln w="50800" cap="rnd">
              <a:solidFill>
                <a:schemeClr val="accent2"/>
              </a:solidFill>
              <a:round/>
            </a:ln>
            <a:effectLst/>
          </c:spPr>
          <c:marker>
            <c:symbol val="none"/>
          </c:marker>
          <c:cat>
            <c:numRef>
              <c:f>'HETATITIS 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'HETATITIS A'!$C$124:$BC$124</c:f>
              <c:numCache>
                <c:formatCode>0.0</c:formatCode>
                <c:ptCount val="53"/>
                <c:pt idx="0">
                  <c:v>2.6742147096014124</c:v>
                </c:pt>
                <c:pt idx="1">
                  <c:v>1.9228142862442863</c:v>
                </c:pt>
                <c:pt idx="2">
                  <c:v>2.3358196319601534</c:v>
                </c:pt>
                <c:pt idx="3">
                  <c:v>2.7971164688515571</c:v>
                </c:pt>
                <c:pt idx="4">
                  <c:v>3.03149600048831</c:v>
                </c:pt>
                <c:pt idx="5">
                  <c:v>2.8516059095942756</c:v>
                </c:pt>
                <c:pt idx="6">
                  <c:v>2.3853297110451717</c:v>
                </c:pt>
                <c:pt idx="7">
                  <c:v>2.0639078907499462</c:v>
                </c:pt>
                <c:pt idx="8">
                  <c:v>2.1325626803193147</c:v>
                </c:pt>
                <c:pt idx="9">
                  <c:v>2.3863383008117176</c:v>
                </c:pt>
                <c:pt idx="10">
                  <c:v>2.7799929775142376</c:v>
                </c:pt>
                <c:pt idx="11">
                  <c:v>2.7209816320280051</c:v>
                </c:pt>
                <c:pt idx="12">
                  <c:v>2.7653328298085884</c:v>
                </c:pt>
                <c:pt idx="13">
                  <c:v>2.9260866432183752</c:v>
                </c:pt>
                <c:pt idx="14">
                  <c:v>3.0585891141875354</c:v>
                </c:pt>
                <c:pt idx="15">
                  <c:v>2.7661133174289807</c:v>
                </c:pt>
                <c:pt idx="16">
                  <c:v>2.6086337013722107</c:v>
                </c:pt>
                <c:pt idx="17">
                  <c:v>2.4816207341961709</c:v>
                </c:pt>
                <c:pt idx="18">
                  <c:v>2.8366196115780573</c:v>
                </c:pt>
                <c:pt idx="19">
                  <c:v>2.9995999599919978</c:v>
                </c:pt>
                <c:pt idx="20">
                  <c:v>2.9801918501280649</c:v>
                </c:pt>
                <c:pt idx="21">
                  <c:v>3.0259963368734879</c:v>
                </c:pt>
                <c:pt idx="22">
                  <c:v>3.1908505575884973</c:v>
                </c:pt>
                <c:pt idx="23">
                  <c:v>2.9985947359273029</c:v>
                </c:pt>
                <c:pt idx="24">
                  <c:v>2.8808825078309552</c:v>
                </c:pt>
                <c:pt idx="25">
                  <c:v>2.7888729641856798</c:v>
                </c:pt>
                <c:pt idx="26">
                  <c:v>2.9832073336202147</c:v>
                </c:pt>
                <c:pt idx="27">
                  <c:v>2.7805092018160078</c:v>
                </c:pt>
                <c:pt idx="28">
                  <c:v>2.54145260211512</c:v>
                </c:pt>
                <c:pt idx="29">
                  <c:v>2.1458136361943367</c:v>
                </c:pt>
                <c:pt idx="30">
                  <c:v>2.0757942802103626</c:v>
                </c:pt>
                <c:pt idx="31">
                  <c:v>2.0301892938176014</c:v>
                </c:pt>
                <c:pt idx="32">
                  <c:v>2.0009424537762355</c:v>
                </c:pt>
                <c:pt idx="33">
                  <c:v>2.4626672580640134</c:v>
                </c:pt>
                <c:pt idx="34">
                  <c:v>2.2873895215064413</c:v>
                </c:pt>
                <c:pt idx="35">
                  <c:v>2.6987428029524185</c:v>
                </c:pt>
                <c:pt idx="36">
                  <c:v>2.1530252070218072</c:v>
                </c:pt>
                <c:pt idx="37">
                  <c:v>1.7990576166912144</c:v>
                </c:pt>
                <c:pt idx="38">
                  <c:v>1.8897611126010527</c:v>
                </c:pt>
                <c:pt idx="39">
                  <c:v>2.1249530232706366</c:v>
                </c:pt>
                <c:pt idx="40">
                  <c:v>2.2944339588263682</c:v>
                </c:pt>
                <c:pt idx="41">
                  <c:v>2.2414277494654522</c:v>
                </c:pt>
                <c:pt idx="42">
                  <c:v>2.2912326697277203</c:v>
                </c:pt>
                <c:pt idx="43">
                  <c:v>2.4187374362189979</c:v>
                </c:pt>
                <c:pt idx="44">
                  <c:v>2.6251461472741457</c:v>
                </c:pt>
                <c:pt idx="45">
                  <c:v>2.5825085288085114</c:v>
                </c:pt>
                <c:pt idx="46">
                  <c:v>2.3936418119445184</c:v>
                </c:pt>
                <c:pt idx="47">
                  <c:v>2.4441052593214945</c:v>
                </c:pt>
                <c:pt idx="48">
                  <c:v>2.3249905660041508</c:v>
                </c:pt>
                <c:pt idx="49">
                  <c:v>2.248327275859308</c:v>
                </c:pt>
                <c:pt idx="50">
                  <c:v>2.6721069314038126</c:v>
                </c:pt>
                <c:pt idx="51">
                  <c:v>2.8333473838194947</c:v>
                </c:pt>
                <c:pt idx="52">
                  <c:v>3.1332265813511047</c:v>
                </c:pt>
              </c:numCache>
            </c:numRef>
          </c:val>
          <c:smooth val="0"/>
          <c:extLst>
            <c:ext xmlns:c16="http://schemas.microsoft.com/office/drawing/2014/chart" uri="{C3380CC4-5D6E-409C-BE32-E72D297353CC}">
              <c16:uniqueId val="{00000001-35E0-4B3B-B65D-8034CD250EF5}"/>
            </c:ext>
          </c:extLst>
        </c:ser>
        <c:ser>
          <c:idx val="2"/>
          <c:order val="2"/>
          <c:tx>
            <c:strRef>
              <c:f>'HETATITIS A'!$B$125</c:f>
              <c:strCache>
                <c:ptCount val="1"/>
                <c:pt idx="0">
                  <c:v>Razón observada</c:v>
                </c:pt>
              </c:strCache>
            </c:strRef>
          </c:tx>
          <c:spPr>
            <a:ln w="28575" cap="rnd">
              <a:noFill/>
              <a:round/>
            </a:ln>
            <a:effectLst/>
          </c:spPr>
          <c:marker>
            <c:symbol val="circle"/>
            <c:size val="8"/>
            <c:spPr>
              <a:solidFill>
                <a:schemeClr val="bg1">
                  <a:lumMod val="65000"/>
                </a:schemeClr>
              </a:solidFill>
            </c:spPr>
          </c:marker>
          <c:cat>
            <c:numRef>
              <c:f>'HETATITIS 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'HETATITIS A'!$C$125:$AD$125</c:f>
              <c:numCache>
                <c:formatCode>General</c:formatCode>
                <c:ptCount val="28"/>
                <c:pt idx="0">
                  <c:v>4.1803278688524594</c:v>
                </c:pt>
                <c:pt idx="1">
                  <c:v>3.103448275862069</c:v>
                </c:pt>
                <c:pt idx="2">
                  <c:v>2.5280898876404492</c:v>
                </c:pt>
                <c:pt idx="3">
                  <c:v>3.1097560975609757</c:v>
                </c:pt>
                <c:pt idx="4">
                  <c:v>2</c:v>
                </c:pt>
                <c:pt idx="5">
                  <c:v>3.0952380952380949</c:v>
                </c:pt>
                <c:pt idx="6">
                  <c:v>2.4264705882352944</c:v>
                </c:pt>
                <c:pt idx="7">
                  <c:v>1.6875</c:v>
                </c:pt>
                <c:pt idx="8">
                  <c:v>2.3076923076923075</c:v>
                </c:pt>
                <c:pt idx="9">
                  <c:v>3.8636363636363633</c:v>
                </c:pt>
                <c:pt idx="10">
                  <c:v>2.6785714285714284</c:v>
                </c:pt>
                <c:pt idx="11">
                  <c:v>3.0952380952380949</c:v>
                </c:pt>
                <c:pt idx="12">
                  <c:v>1.7142857142857142</c:v>
                </c:pt>
                <c:pt idx="13">
                  <c:v>2.0149253731343282</c:v>
                </c:pt>
                <c:pt idx="14">
                  <c:v>1.7796610169491527</c:v>
                </c:pt>
                <c:pt idx="15">
                  <c:v>3.4375</c:v>
                </c:pt>
                <c:pt idx="16">
                  <c:v>1.1320754716981132</c:v>
                </c:pt>
                <c:pt idx="17">
                  <c:v>1</c:v>
                </c:pt>
                <c:pt idx="18">
                  <c:v>4.9038461538461533</c:v>
                </c:pt>
                <c:pt idx="19">
                  <c:v>3</c:v>
                </c:pt>
                <c:pt idx="20">
                  <c:v>5.7692307692307692</c:v>
                </c:pt>
                <c:pt idx="21">
                  <c:v>2.2727272727272725</c:v>
                </c:pt>
                <c:pt idx="22">
                  <c:v>2.2340425531914896</c:v>
                </c:pt>
                <c:pt idx="23">
                  <c:v>0.84905660377358494</c:v>
                </c:pt>
                <c:pt idx="24">
                  <c:v>3.5454545454545454</c:v>
                </c:pt>
                <c:pt idx="25">
                  <c:v>3.9473684210526319</c:v>
                </c:pt>
                <c:pt idx="26">
                  <c:v>2.34375</c:v>
                </c:pt>
                <c:pt idx="27">
                  <c:v>0.76923076923076916</c:v>
                </c:pt>
              </c:numCache>
            </c:numRef>
          </c:val>
          <c:smooth val="0"/>
          <c:extLst>
            <c:ext xmlns:c16="http://schemas.microsoft.com/office/drawing/2014/chart" uri="{C3380CC4-5D6E-409C-BE32-E72D297353CC}">
              <c16:uniqueId val="{00000002-35E0-4B3B-B65D-8034CD250EF5}"/>
            </c:ext>
          </c:extLst>
        </c:ser>
        <c:ser>
          <c:idx val="3"/>
          <c:order val="3"/>
          <c:tx>
            <c:strRef>
              <c:f>'HETATITIS A'!$B$126</c:f>
              <c:strCache>
                <c:ptCount val="1"/>
                <c:pt idx="0">
                  <c:v>Razón esperada</c:v>
                </c:pt>
              </c:strCache>
            </c:strRef>
          </c:tx>
          <c:spPr>
            <a:ln w="50800" cap="rnd">
              <a:solidFill>
                <a:schemeClr val="tx1"/>
              </a:solidFill>
              <a:prstDash val="sysDot"/>
              <a:round/>
            </a:ln>
            <a:effectLst/>
          </c:spPr>
          <c:marker>
            <c:symbol val="none"/>
          </c:marker>
          <c:cat>
            <c:numRef>
              <c:f>'HETATITIS 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'HETATITIS A'!$C$126:$BC$126</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35E0-4B3B-B65D-8034CD250EF5}"/>
            </c:ext>
          </c:extLst>
        </c:ser>
        <c:dLbls>
          <c:showLegendKey val="0"/>
          <c:showVal val="0"/>
          <c:showCatName val="0"/>
          <c:showSerName val="0"/>
          <c:showPercent val="0"/>
          <c:showBubbleSize val="0"/>
        </c:dLbls>
        <c:smooth val="0"/>
        <c:axId val="-326039232"/>
        <c:axId val="-326040320"/>
      </c:lineChart>
      <c:catAx>
        <c:axId val="-326039232"/>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CO"/>
          </a:p>
        </c:txPr>
        <c:crossAx val="-326040320"/>
        <c:crosses val="autoZero"/>
        <c:auto val="1"/>
        <c:lblAlgn val="ctr"/>
        <c:lblOffset val="100"/>
        <c:noMultiLvlLbl val="0"/>
      </c:catAx>
      <c:valAx>
        <c:axId val="-326040320"/>
        <c:scaling>
          <c:orientation val="minMax"/>
        </c:scaling>
        <c:delete val="0"/>
        <c:axPos val="l"/>
        <c:title>
          <c:tx>
            <c:rich>
              <a:bodyPr/>
              <a:lstStyle/>
              <a:p>
                <a:pPr>
                  <a:defRPr/>
                </a:pPr>
                <a:r>
                  <a:rPr lang="es-CO"/>
                  <a:t>Razón</a:t>
                </a:r>
              </a:p>
            </c:rich>
          </c:tx>
          <c:layout>
            <c:manualLayout>
              <c:xMode val="edge"/>
              <c:yMode val="edge"/>
              <c:x val="6.5913639188625887E-3"/>
              <c:y val="0.42528176011827301"/>
            </c:manualLayout>
          </c:layout>
          <c:overlay val="0"/>
        </c:title>
        <c:numFmt formatCode="0.0" sourceLinked="1"/>
        <c:majorTickMark val="none"/>
        <c:minorTickMark val="none"/>
        <c:tickLblPos val="nextTo"/>
        <c:spPr>
          <a:noFill/>
          <a:ln>
            <a:noFill/>
          </a:ln>
          <a:effectLst/>
        </c:spPr>
        <c:txPr>
          <a:bodyPr rot="-60000000" vert="horz"/>
          <a:lstStyle/>
          <a:p>
            <a:pPr>
              <a:defRPr/>
            </a:pPr>
            <a:endParaRPr lang="es-CO"/>
          </a:p>
        </c:txPr>
        <c:crossAx val="-326039232"/>
        <c:crosses val="autoZero"/>
        <c:crossBetween val="between"/>
      </c:valAx>
      <c:spPr>
        <a:noFill/>
        <a:ln>
          <a:noFill/>
        </a:ln>
        <a:effectLst/>
      </c:spPr>
    </c:plotArea>
    <c:legend>
      <c:legendPos val="b"/>
      <c:layout>
        <c:manualLayout>
          <c:xMode val="edge"/>
          <c:yMode val="edge"/>
          <c:x val="0.1405335538938825"/>
          <c:y val="1.6799972273826354E-2"/>
          <c:w val="0.85760239771918567"/>
          <c:h val="5.6849083276730661E-2"/>
        </c:manualLayout>
      </c:layout>
      <c:overlay val="0"/>
      <c:spPr>
        <a:noFill/>
        <a:ln>
          <a:noFill/>
        </a:ln>
        <a:effectLst/>
      </c:spPr>
      <c:txPr>
        <a:bodyPr rot="0" vert="horz"/>
        <a:lstStyle/>
        <a:p>
          <a:pPr>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b="1">
          <a:solidFill>
            <a:sysClr val="windowText" lastClr="000000"/>
          </a:solidFill>
          <a:latin typeface="Arial Narrow" panose="020B0606020202030204" pitchFamily="34" charset="0"/>
          <a:cs typeface="Arial" pitchFamily="34" charset="0"/>
        </a:defRPr>
      </a:pPr>
      <a:endParaRPr lang="es-CO"/>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'Pobl y FR'!$A$9:$A$17</c:f>
              <c:strCache>
                <c:ptCount val="9"/>
                <c:pt idx="0">
                  <c:v>Trabajador de la salud</c:v>
                </c:pt>
                <c:pt idx="1">
                  <c:v>Recibió tratamiento de acupuntura</c:v>
                </c:pt>
                <c:pt idx="2">
                  <c:v>Bisexual</c:v>
                </c:pt>
                <c:pt idx="3">
                  <c:v>Antecedente de procedimiento estético</c:v>
                </c:pt>
                <c:pt idx="4">
                  <c:v>Personas que se inyectan drogas</c:v>
                </c:pt>
                <c:pt idx="5">
                  <c:v>Contacto sexual con persona con diagnóstico de hepatitis B o C</c:v>
                </c:pt>
                <c:pt idx="6">
                  <c:v>Hijo de madre con HBsAg (+) o diagnóstico de hepatitis C</c:v>
                </c:pt>
                <c:pt idx="7">
                  <c:v>Más de un compañero sexual</c:v>
                </c:pt>
                <c:pt idx="8">
                  <c:v>Hombres que tienen sexo con hombres (HSH)</c:v>
                </c:pt>
              </c:strCache>
            </c:strRef>
          </c:cat>
          <c:val>
            <c:numRef>
              <c:f>'Pobl y FR'!$G$9:$G$17</c:f>
              <c:numCache>
                <c:formatCode>0.0</c:formatCode>
                <c:ptCount val="9"/>
                <c:pt idx="0">
                  <c:v>0.58479532163742687</c:v>
                </c:pt>
                <c:pt idx="1">
                  <c:v>1.1695906432748537</c:v>
                </c:pt>
                <c:pt idx="2">
                  <c:v>1.7543859649122806</c:v>
                </c:pt>
                <c:pt idx="3">
                  <c:v>2.3391812865497075</c:v>
                </c:pt>
                <c:pt idx="4">
                  <c:v>2.3391812865497075</c:v>
                </c:pt>
                <c:pt idx="5">
                  <c:v>3.5087719298245612</c:v>
                </c:pt>
                <c:pt idx="6">
                  <c:v>4.6783625730994149</c:v>
                </c:pt>
                <c:pt idx="7">
                  <c:v>22.222222222222221</c:v>
                </c:pt>
                <c:pt idx="8">
                  <c:v>61.403508771929829</c:v>
                </c:pt>
              </c:numCache>
            </c:numRef>
          </c:val>
          <c:extLst>
            <c:ext xmlns:c16="http://schemas.microsoft.com/office/drawing/2014/chart" uri="{C3380CC4-5D6E-409C-BE32-E72D297353CC}">
              <c16:uniqueId val="{00000000-CDB6-4910-8878-74B05B33F05E}"/>
            </c:ext>
          </c:extLst>
        </c:ser>
        <c:dLbls>
          <c:dLblPos val="outEnd"/>
          <c:showLegendKey val="0"/>
          <c:showVal val="1"/>
          <c:showCatName val="0"/>
          <c:showSerName val="0"/>
          <c:showPercent val="0"/>
          <c:showBubbleSize val="0"/>
        </c:dLbls>
        <c:gapWidth val="150"/>
        <c:axId val="75841536"/>
        <c:axId val="75843456"/>
      </c:barChart>
      <c:catAx>
        <c:axId val="75841536"/>
        <c:scaling>
          <c:orientation val="minMax"/>
        </c:scaling>
        <c:delete val="0"/>
        <c:axPos val="l"/>
        <c:title>
          <c:tx>
            <c:rich>
              <a:bodyPr rot="-5400000" vert="horz"/>
              <a:lstStyle/>
              <a:p>
                <a:pPr>
                  <a:defRPr/>
                </a:pPr>
                <a:r>
                  <a:rPr lang="en-US"/>
                  <a:t>Poblaciones y factores de riesgo</a:t>
                </a:r>
              </a:p>
            </c:rich>
          </c:tx>
          <c:overlay val="0"/>
        </c:title>
        <c:numFmt formatCode="General" sourceLinked="0"/>
        <c:majorTickMark val="out"/>
        <c:minorTickMark val="none"/>
        <c:tickLblPos val="nextTo"/>
        <c:crossAx val="75843456"/>
        <c:crosses val="autoZero"/>
        <c:auto val="1"/>
        <c:lblAlgn val="ctr"/>
        <c:lblOffset val="100"/>
        <c:noMultiLvlLbl val="0"/>
      </c:catAx>
      <c:valAx>
        <c:axId val="75843456"/>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75841536"/>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Complicaciones!$G$3</c:f>
              <c:strCache>
                <c:ptCount val="1"/>
                <c:pt idx="0">
                  <c:v>%</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Complicaciones!$A$4:$A$8</c:f>
              <c:strCache>
                <c:ptCount val="5"/>
                <c:pt idx="0">
                  <c:v>Falla hepática fulminante</c:v>
                </c:pt>
                <c:pt idx="1">
                  <c:v>Carcinoma hepático</c:v>
                </c:pt>
                <c:pt idx="2">
                  <c:v>Síndrome febril ictérico</c:v>
                </c:pt>
                <c:pt idx="3">
                  <c:v>Cirrosis hepática</c:v>
                </c:pt>
                <c:pt idx="4">
                  <c:v>Ninguna</c:v>
                </c:pt>
              </c:strCache>
            </c:strRef>
          </c:cat>
          <c:val>
            <c:numRef>
              <c:f>Complicaciones!$G$4:$G$8</c:f>
              <c:numCache>
                <c:formatCode>0.0</c:formatCode>
                <c:ptCount val="5"/>
                <c:pt idx="0">
                  <c:v>0</c:v>
                </c:pt>
                <c:pt idx="1">
                  <c:v>0</c:v>
                </c:pt>
                <c:pt idx="2">
                  <c:v>9.8360655737704921</c:v>
                </c:pt>
                <c:pt idx="3">
                  <c:v>12.568306010928962</c:v>
                </c:pt>
                <c:pt idx="4">
                  <c:v>77.595628415300538</c:v>
                </c:pt>
              </c:numCache>
            </c:numRef>
          </c:val>
          <c:extLst>
            <c:ext xmlns:c16="http://schemas.microsoft.com/office/drawing/2014/chart" uri="{C3380CC4-5D6E-409C-BE32-E72D297353CC}">
              <c16:uniqueId val="{00000000-FA8D-4ED9-944B-84FB3BB07E0C}"/>
            </c:ext>
          </c:extLst>
        </c:ser>
        <c:dLbls>
          <c:showLegendKey val="0"/>
          <c:showVal val="0"/>
          <c:showCatName val="0"/>
          <c:showSerName val="0"/>
          <c:showPercent val="0"/>
          <c:showBubbleSize val="0"/>
        </c:dLbls>
        <c:gapWidth val="150"/>
        <c:axId val="75916800"/>
        <c:axId val="75918720"/>
      </c:barChart>
      <c:catAx>
        <c:axId val="75916800"/>
        <c:scaling>
          <c:orientation val="minMax"/>
        </c:scaling>
        <c:delete val="0"/>
        <c:axPos val="l"/>
        <c:title>
          <c:tx>
            <c:rich>
              <a:bodyPr rot="-5400000" vert="horz"/>
              <a:lstStyle/>
              <a:p>
                <a:pPr>
                  <a:defRPr/>
                </a:pPr>
                <a:r>
                  <a:rPr lang="en-US"/>
                  <a:t>Complicaciones</a:t>
                </a:r>
              </a:p>
            </c:rich>
          </c:tx>
          <c:overlay val="0"/>
        </c:title>
        <c:numFmt formatCode="General" sourceLinked="0"/>
        <c:majorTickMark val="out"/>
        <c:minorTickMark val="none"/>
        <c:tickLblPos val="nextTo"/>
        <c:txPr>
          <a:bodyPr/>
          <a:lstStyle/>
          <a:p>
            <a:pPr>
              <a:defRPr sz="900"/>
            </a:pPr>
            <a:endParaRPr lang="es-CO"/>
          </a:p>
        </c:txPr>
        <c:crossAx val="75918720"/>
        <c:crosses val="autoZero"/>
        <c:auto val="1"/>
        <c:lblAlgn val="ctr"/>
        <c:lblOffset val="100"/>
        <c:noMultiLvlLbl val="0"/>
      </c:catAx>
      <c:valAx>
        <c:axId val="75918720"/>
        <c:scaling>
          <c:orientation val="minMax"/>
        </c:scaling>
        <c:delete val="0"/>
        <c:axPos val="b"/>
        <c:title>
          <c:tx>
            <c:rich>
              <a:bodyPr/>
              <a:lstStyle/>
              <a:p>
                <a:pPr>
                  <a:defRPr sz="900"/>
                </a:pPr>
                <a:r>
                  <a:rPr lang="en-US" sz="900"/>
                  <a:t>Porcentaje</a:t>
                </a:r>
              </a:p>
            </c:rich>
          </c:tx>
          <c:overlay val="0"/>
        </c:title>
        <c:numFmt formatCode="0.0" sourceLinked="1"/>
        <c:majorTickMark val="out"/>
        <c:minorTickMark val="none"/>
        <c:tickLblPos val="nextTo"/>
        <c:txPr>
          <a:bodyPr/>
          <a:lstStyle/>
          <a:p>
            <a:pPr>
              <a:defRPr sz="900"/>
            </a:pPr>
            <a:endParaRPr lang="es-CO"/>
          </a:p>
        </c:txPr>
        <c:crossAx val="75916800"/>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'Clasif del caso'!$A$3:$A$8</c:f>
              <c:strCache>
                <c:ptCount val="6"/>
                <c:pt idx="0">
                  <c:v>Hepatitis B por transmisión materno infantil</c:v>
                </c:pt>
                <c:pt idx="1">
                  <c:v>Hepatitis coinfección B-D</c:v>
                </c:pt>
                <c:pt idx="2">
                  <c:v>Hepatitis B crónica</c:v>
                </c:pt>
                <c:pt idx="3">
                  <c:v>Hepatitis B aguda</c:v>
                </c:pt>
                <c:pt idx="4">
                  <c:v>Hepatitis B a clasificar</c:v>
                </c:pt>
                <c:pt idx="5">
                  <c:v>Hepatitis C</c:v>
                </c:pt>
              </c:strCache>
            </c:strRef>
          </c:cat>
          <c:val>
            <c:numRef>
              <c:f>'Clasif del caso'!$C$3:$C$8</c:f>
              <c:numCache>
                <c:formatCode>0.0</c:formatCode>
                <c:ptCount val="6"/>
                <c:pt idx="0">
                  <c:v>0</c:v>
                </c:pt>
                <c:pt idx="1">
                  <c:v>0</c:v>
                </c:pt>
                <c:pt idx="2">
                  <c:v>10.382513661202186</c:v>
                </c:pt>
                <c:pt idx="3">
                  <c:v>11.475409836065573</c:v>
                </c:pt>
                <c:pt idx="4">
                  <c:v>15.300546448087433</c:v>
                </c:pt>
                <c:pt idx="5">
                  <c:v>62.841530054644814</c:v>
                </c:pt>
              </c:numCache>
            </c:numRef>
          </c:val>
          <c:extLst>
            <c:ext xmlns:c16="http://schemas.microsoft.com/office/drawing/2014/chart" uri="{C3380CC4-5D6E-409C-BE32-E72D297353CC}">
              <c16:uniqueId val="{00000000-FE76-439F-B1F2-9BE73A9310E1}"/>
            </c:ext>
          </c:extLst>
        </c:ser>
        <c:dLbls>
          <c:dLblPos val="outEnd"/>
          <c:showLegendKey val="0"/>
          <c:showVal val="1"/>
          <c:showCatName val="0"/>
          <c:showSerName val="0"/>
          <c:showPercent val="0"/>
          <c:showBubbleSize val="0"/>
        </c:dLbls>
        <c:gapWidth val="150"/>
        <c:axId val="75109504"/>
        <c:axId val="75111424"/>
      </c:barChart>
      <c:catAx>
        <c:axId val="75109504"/>
        <c:scaling>
          <c:orientation val="minMax"/>
        </c:scaling>
        <c:delete val="0"/>
        <c:axPos val="l"/>
        <c:title>
          <c:tx>
            <c:rich>
              <a:bodyPr rot="-5400000" vert="horz"/>
              <a:lstStyle/>
              <a:p>
                <a:pPr>
                  <a:defRPr/>
                </a:pPr>
                <a:r>
                  <a:rPr lang="es-CO"/>
                  <a:t>Tipo de hepatitis</a:t>
                </a:r>
              </a:p>
            </c:rich>
          </c:tx>
          <c:overlay val="0"/>
        </c:title>
        <c:numFmt formatCode="General" sourceLinked="0"/>
        <c:majorTickMark val="out"/>
        <c:minorTickMark val="none"/>
        <c:tickLblPos val="nextTo"/>
        <c:txPr>
          <a:bodyPr/>
          <a:lstStyle/>
          <a:p>
            <a:pPr>
              <a:defRPr sz="900"/>
            </a:pPr>
            <a:endParaRPr lang="es-CO"/>
          </a:p>
        </c:txPr>
        <c:crossAx val="75111424"/>
        <c:crosses val="autoZero"/>
        <c:auto val="1"/>
        <c:lblAlgn val="ctr"/>
        <c:lblOffset val="100"/>
        <c:noMultiLvlLbl val="0"/>
      </c:catAx>
      <c:valAx>
        <c:axId val="75111424"/>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s-CO"/>
          </a:p>
        </c:txPr>
        <c:crossAx val="75109504"/>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2"/>
          <c:order val="2"/>
          <c:tx>
            <c:strRef>
              <c:f>Intoxicaciones!$A$63</c:f>
              <c:strCache>
                <c:ptCount val="1"/>
                <c:pt idx="0">
                  <c:v>2023</c:v>
                </c:pt>
              </c:strCache>
            </c:strRef>
          </c:tx>
          <c:spPr>
            <a:solidFill>
              <a:srgbClr val="0070C0"/>
            </a:solidFill>
          </c:spPr>
          <c:invertIfNegative val="0"/>
          <c:val>
            <c:numRef>
              <c:f>Intoxicaciones!$B$63:$BA$63</c:f>
              <c:numCache>
                <c:formatCode>General</c:formatCode>
                <c:ptCount val="52"/>
                <c:pt idx="0">
                  <c:v>31</c:v>
                </c:pt>
                <c:pt idx="1">
                  <c:v>20</c:v>
                </c:pt>
                <c:pt idx="2">
                  <c:v>23</c:v>
                </c:pt>
                <c:pt idx="3">
                  <c:v>18</c:v>
                </c:pt>
                <c:pt idx="4">
                  <c:v>36</c:v>
                </c:pt>
                <c:pt idx="5">
                  <c:v>20</c:v>
                </c:pt>
                <c:pt idx="6">
                  <c:v>29</c:v>
                </c:pt>
                <c:pt idx="7">
                  <c:v>31</c:v>
                </c:pt>
                <c:pt idx="8">
                  <c:v>26</c:v>
                </c:pt>
                <c:pt idx="9">
                  <c:v>25</c:v>
                </c:pt>
                <c:pt idx="10">
                  <c:v>27</c:v>
                </c:pt>
                <c:pt idx="11">
                  <c:v>36</c:v>
                </c:pt>
                <c:pt idx="12">
                  <c:v>40</c:v>
                </c:pt>
                <c:pt idx="13">
                  <c:v>28</c:v>
                </c:pt>
                <c:pt idx="14">
                  <c:v>23</c:v>
                </c:pt>
                <c:pt idx="15">
                  <c:v>27</c:v>
                </c:pt>
                <c:pt idx="16">
                  <c:v>45</c:v>
                </c:pt>
                <c:pt idx="17">
                  <c:v>20</c:v>
                </c:pt>
                <c:pt idx="18">
                  <c:v>33</c:v>
                </c:pt>
                <c:pt idx="19">
                  <c:v>26</c:v>
                </c:pt>
                <c:pt idx="20">
                  <c:v>13</c:v>
                </c:pt>
                <c:pt idx="21">
                  <c:v>21</c:v>
                </c:pt>
                <c:pt idx="22">
                  <c:v>21</c:v>
                </c:pt>
                <c:pt idx="23">
                  <c:v>24</c:v>
                </c:pt>
                <c:pt idx="24">
                  <c:v>28</c:v>
                </c:pt>
                <c:pt idx="25">
                  <c:v>26</c:v>
                </c:pt>
                <c:pt idx="26">
                  <c:v>20</c:v>
                </c:pt>
                <c:pt idx="27">
                  <c:v>34</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0-56A8-4029-8F9D-1709C4403629}"/>
            </c:ext>
          </c:extLst>
        </c:ser>
        <c:dLbls>
          <c:showLegendKey val="0"/>
          <c:showVal val="0"/>
          <c:showCatName val="0"/>
          <c:showSerName val="0"/>
          <c:showPercent val="0"/>
          <c:showBubbleSize val="0"/>
        </c:dLbls>
        <c:gapWidth val="10"/>
        <c:overlap val="100"/>
        <c:axId val="2041431776"/>
        <c:axId val="2041437760"/>
      </c:barChart>
      <c:lineChart>
        <c:grouping val="standard"/>
        <c:varyColors val="0"/>
        <c:ser>
          <c:idx val="0"/>
          <c:order val="0"/>
          <c:tx>
            <c:strRef>
              <c:f>Intoxicaciones!$A$61</c:f>
              <c:strCache>
                <c:ptCount val="1"/>
                <c:pt idx="0">
                  <c:v>2021</c:v>
                </c:pt>
              </c:strCache>
            </c:strRef>
          </c:tx>
          <c:spPr>
            <a:ln w="28575">
              <a:solidFill>
                <a:srgbClr val="C00000"/>
              </a:solidFill>
            </a:ln>
          </c:spPr>
          <c:marker>
            <c:symbol val="none"/>
          </c:marker>
          <c:val>
            <c:numRef>
              <c:f>Intoxicaciones!$B$61:$BA$61</c:f>
              <c:numCache>
                <c:formatCode>General</c:formatCode>
                <c:ptCount val="52"/>
                <c:pt idx="0">
                  <c:v>14</c:v>
                </c:pt>
                <c:pt idx="1">
                  <c:v>31</c:v>
                </c:pt>
                <c:pt idx="2">
                  <c:v>24</c:v>
                </c:pt>
                <c:pt idx="3">
                  <c:v>38</c:v>
                </c:pt>
                <c:pt idx="4">
                  <c:v>25</c:v>
                </c:pt>
                <c:pt idx="5">
                  <c:v>32</c:v>
                </c:pt>
                <c:pt idx="6">
                  <c:v>55</c:v>
                </c:pt>
                <c:pt idx="7">
                  <c:v>38</c:v>
                </c:pt>
                <c:pt idx="8">
                  <c:v>31</c:v>
                </c:pt>
                <c:pt idx="9">
                  <c:v>30</c:v>
                </c:pt>
                <c:pt idx="10">
                  <c:v>29</c:v>
                </c:pt>
                <c:pt idx="11">
                  <c:v>28</c:v>
                </c:pt>
                <c:pt idx="12">
                  <c:v>20</c:v>
                </c:pt>
                <c:pt idx="13">
                  <c:v>24</c:v>
                </c:pt>
                <c:pt idx="14">
                  <c:v>23</c:v>
                </c:pt>
                <c:pt idx="15">
                  <c:v>22</c:v>
                </c:pt>
                <c:pt idx="16">
                  <c:v>29</c:v>
                </c:pt>
                <c:pt idx="17">
                  <c:v>33</c:v>
                </c:pt>
                <c:pt idx="18">
                  <c:v>17</c:v>
                </c:pt>
                <c:pt idx="19">
                  <c:v>29</c:v>
                </c:pt>
                <c:pt idx="20">
                  <c:v>32</c:v>
                </c:pt>
                <c:pt idx="21">
                  <c:v>47</c:v>
                </c:pt>
                <c:pt idx="22">
                  <c:v>25</c:v>
                </c:pt>
                <c:pt idx="23">
                  <c:v>22</c:v>
                </c:pt>
                <c:pt idx="24">
                  <c:v>34</c:v>
                </c:pt>
                <c:pt idx="25">
                  <c:v>24</c:v>
                </c:pt>
                <c:pt idx="26">
                  <c:v>41</c:v>
                </c:pt>
                <c:pt idx="27">
                  <c:v>23</c:v>
                </c:pt>
                <c:pt idx="28">
                  <c:v>24</c:v>
                </c:pt>
                <c:pt idx="29">
                  <c:v>21</c:v>
                </c:pt>
                <c:pt idx="30">
                  <c:v>40</c:v>
                </c:pt>
                <c:pt idx="31">
                  <c:v>17</c:v>
                </c:pt>
                <c:pt idx="32">
                  <c:v>35</c:v>
                </c:pt>
                <c:pt idx="33">
                  <c:v>27</c:v>
                </c:pt>
                <c:pt idx="34">
                  <c:v>38</c:v>
                </c:pt>
                <c:pt idx="35">
                  <c:v>23</c:v>
                </c:pt>
                <c:pt idx="36">
                  <c:v>30</c:v>
                </c:pt>
                <c:pt idx="37">
                  <c:v>24</c:v>
                </c:pt>
                <c:pt idx="38">
                  <c:v>36</c:v>
                </c:pt>
                <c:pt idx="39">
                  <c:v>41</c:v>
                </c:pt>
                <c:pt idx="40">
                  <c:v>30</c:v>
                </c:pt>
                <c:pt idx="41">
                  <c:v>28</c:v>
                </c:pt>
                <c:pt idx="42">
                  <c:v>22</c:v>
                </c:pt>
                <c:pt idx="43">
                  <c:v>33</c:v>
                </c:pt>
                <c:pt idx="44">
                  <c:v>22</c:v>
                </c:pt>
                <c:pt idx="45">
                  <c:v>26</c:v>
                </c:pt>
                <c:pt idx="46">
                  <c:v>25</c:v>
                </c:pt>
                <c:pt idx="47">
                  <c:v>31</c:v>
                </c:pt>
                <c:pt idx="48">
                  <c:v>21</c:v>
                </c:pt>
                <c:pt idx="49">
                  <c:v>25</c:v>
                </c:pt>
                <c:pt idx="50">
                  <c:v>26</c:v>
                </c:pt>
                <c:pt idx="51">
                  <c:v>19</c:v>
                </c:pt>
              </c:numCache>
            </c:numRef>
          </c:val>
          <c:smooth val="0"/>
          <c:extLst>
            <c:ext xmlns:c16="http://schemas.microsoft.com/office/drawing/2014/chart" uri="{C3380CC4-5D6E-409C-BE32-E72D297353CC}">
              <c16:uniqueId val="{00000001-56A8-4029-8F9D-1709C4403629}"/>
            </c:ext>
          </c:extLst>
        </c:ser>
        <c:ser>
          <c:idx val="1"/>
          <c:order val="1"/>
          <c:tx>
            <c:strRef>
              <c:f>Intoxicaciones!$A$62</c:f>
              <c:strCache>
                <c:ptCount val="1"/>
                <c:pt idx="0">
                  <c:v>2022</c:v>
                </c:pt>
              </c:strCache>
            </c:strRef>
          </c:tx>
          <c:spPr>
            <a:ln w="28575">
              <a:solidFill>
                <a:srgbClr val="00B050"/>
              </a:solidFill>
            </a:ln>
          </c:spPr>
          <c:marker>
            <c:symbol val="none"/>
          </c:marker>
          <c:val>
            <c:numRef>
              <c:f>Intoxicaciones!$B$62:$BA$62</c:f>
              <c:numCache>
                <c:formatCode>General</c:formatCode>
                <c:ptCount val="52"/>
                <c:pt idx="0">
                  <c:v>33</c:v>
                </c:pt>
                <c:pt idx="1">
                  <c:v>18</c:v>
                </c:pt>
                <c:pt idx="2">
                  <c:v>33</c:v>
                </c:pt>
                <c:pt idx="3">
                  <c:v>34</c:v>
                </c:pt>
                <c:pt idx="4">
                  <c:v>32</c:v>
                </c:pt>
                <c:pt idx="5">
                  <c:v>33</c:v>
                </c:pt>
                <c:pt idx="6">
                  <c:v>25</c:v>
                </c:pt>
                <c:pt idx="7">
                  <c:v>37</c:v>
                </c:pt>
                <c:pt idx="8">
                  <c:v>25</c:v>
                </c:pt>
                <c:pt idx="9">
                  <c:v>37</c:v>
                </c:pt>
                <c:pt idx="10">
                  <c:v>37</c:v>
                </c:pt>
                <c:pt idx="11">
                  <c:v>42</c:v>
                </c:pt>
                <c:pt idx="12">
                  <c:v>28</c:v>
                </c:pt>
                <c:pt idx="13">
                  <c:v>27</c:v>
                </c:pt>
                <c:pt idx="14">
                  <c:v>29</c:v>
                </c:pt>
                <c:pt idx="15">
                  <c:v>32</c:v>
                </c:pt>
                <c:pt idx="16">
                  <c:v>35</c:v>
                </c:pt>
                <c:pt idx="17">
                  <c:v>24</c:v>
                </c:pt>
                <c:pt idx="18">
                  <c:v>33</c:v>
                </c:pt>
                <c:pt idx="19">
                  <c:v>37</c:v>
                </c:pt>
                <c:pt idx="20">
                  <c:v>38</c:v>
                </c:pt>
                <c:pt idx="21">
                  <c:v>29</c:v>
                </c:pt>
                <c:pt idx="22">
                  <c:v>37</c:v>
                </c:pt>
                <c:pt idx="23">
                  <c:v>35</c:v>
                </c:pt>
                <c:pt idx="24">
                  <c:v>22</c:v>
                </c:pt>
                <c:pt idx="25">
                  <c:v>27</c:v>
                </c:pt>
                <c:pt idx="26">
                  <c:v>26</c:v>
                </c:pt>
                <c:pt idx="27">
                  <c:v>34</c:v>
                </c:pt>
                <c:pt idx="28">
                  <c:v>32</c:v>
                </c:pt>
                <c:pt idx="29">
                  <c:v>31</c:v>
                </c:pt>
                <c:pt idx="30">
                  <c:v>23</c:v>
                </c:pt>
                <c:pt idx="31">
                  <c:v>22</c:v>
                </c:pt>
                <c:pt idx="32">
                  <c:v>41</c:v>
                </c:pt>
                <c:pt idx="33">
                  <c:v>25</c:v>
                </c:pt>
                <c:pt idx="34">
                  <c:v>30</c:v>
                </c:pt>
                <c:pt idx="35">
                  <c:v>18</c:v>
                </c:pt>
                <c:pt idx="36">
                  <c:v>23</c:v>
                </c:pt>
                <c:pt idx="37">
                  <c:v>15</c:v>
                </c:pt>
                <c:pt idx="38">
                  <c:v>18</c:v>
                </c:pt>
                <c:pt idx="39">
                  <c:v>36</c:v>
                </c:pt>
                <c:pt idx="40">
                  <c:v>30</c:v>
                </c:pt>
                <c:pt idx="41">
                  <c:v>31</c:v>
                </c:pt>
                <c:pt idx="42">
                  <c:v>28</c:v>
                </c:pt>
                <c:pt idx="43">
                  <c:v>22</c:v>
                </c:pt>
                <c:pt idx="44">
                  <c:v>23</c:v>
                </c:pt>
                <c:pt idx="45">
                  <c:v>36</c:v>
                </c:pt>
                <c:pt idx="46">
                  <c:v>20</c:v>
                </c:pt>
                <c:pt idx="47">
                  <c:v>26</c:v>
                </c:pt>
                <c:pt idx="48">
                  <c:v>25</c:v>
                </c:pt>
                <c:pt idx="49">
                  <c:v>22</c:v>
                </c:pt>
                <c:pt idx="50">
                  <c:v>14</c:v>
                </c:pt>
                <c:pt idx="51">
                  <c:v>1</c:v>
                </c:pt>
              </c:numCache>
            </c:numRef>
          </c:val>
          <c:smooth val="0"/>
          <c:extLst>
            <c:ext xmlns:c16="http://schemas.microsoft.com/office/drawing/2014/chart" uri="{C3380CC4-5D6E-409C-BE32-E72D297353CC}">
              <c16:uniqueId val="{00000002-56A8-4029-8F9D-1709C4403629}"/>
            </c:ext>
          </c:extLst>
        </c:ser>
        <c:dLbls>
          <c:showLegendKey val="0"/>
          <c:showVal val="0"/>
          <c:showCatName val="0"/>
          <c:showSerName val="0"/>
          <c:showPercent val="0"/>
          <c:showBubbleSize val="0"/>
        </c:dLbls>
        <c:marker val="1"/>
        <c:smooth val="0"/>
        <c:axId val="2041431776"/>
        <c:axId val="2041437760"/>
      </c:lineChart>
      <c:catAx>
        <c:axId val="204143177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2041437760"/>
        <c:crosses val="autoZero"/>
        <c:auto val="1"/>
        <c:lblAlgn val="ctr"/>
        <c:lblOffset val="100"/>
        <c:noMultiLvlLbl val="0"/>
      </c:catAx>
      <c:valAx>
        <c:axId val="2041437760"/>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2041431776"/>
        <c:crosses val="autoZero"/>
        <c:crossBetween val="between"/>
      </c:valAx>
    </c:plotArea>
    <c:legend>
      <c:legendPos val="t"/>
      <c:overlay val="0"/>
      <c:txPr>
        <a:bodyPr/>
        <a:lstStyle/>
        <a:p>
          <a:pPr>
            <a:defRPr sz="12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686835739728321"/>
          <c:y val="5.8170422615212762E-2"/>
          <c:w val="0.7709601924759405"/>
          <c:h val="0.81706273037050137"/>
        </c:manualLayout>
      </c:layout>
      <c:barChart>
        <c:barDir val="bar"/>
        <c:grouping val="clustered"/>
        <c:varyColors val="0"/>
        <c:ser>
          <c:idx val="0"/>
          <c:order val="0"/>
          <c:tx>
            <c:strRef>
              <c:f>'BD S 28 2023'!$G$769</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 S 28 2023'!$H$768:$O$768</c:f>
              <c:strCache>
                <c:ptCount val="8"/>
                <c:pt idx="0">
                  <c:v>Medicamentos</c:v>
                </c:pt>
                <c:pt idx="1">
                  <c:v>Plaguicidas</c:v>
                </c:pt>
                <c:pt idx="2">
                  <c:v>Metanol</c:v>
                </c:pt>
                <c:pt idx="3">
                  <c:v>Metales</c:v>
                </c:pt>
                <c:pt idx="4">
                  <c:v>Solventes</c:v>
                </c:pt>
                <c:pt idx="5">
                  <c:v>Otras S Q</c:v>
                </c:pt>
                <c:pt idx="6">
                  <c:v>Gases</c:v>
                </c:pt>
                <c:pt idx="7">
                  <c:v>Psicoactivas</c:v>
                </c:pt>
              </c:strCache>
            </c:strRef>
          </c:cat>
          <c:val>
            <c:numRef>
              <c:f>'BD S 28 2023'!$H$769:$O$769</c:f>
              <c:numCache>
                <c:formatCode>General</c:formatCode>
                <c:ptCount val="8"/>
                <c:pt idx="0">
                  <c:v>164</c:v>
                </c:pt>
                <c:pt idx="1">
                  <c:v>27</c:v>
                </c:pt>
                <c:pt idx="2">
                  <c:v>2</c:v>
                </c:pt>
                <c:pt idx="3">
                  <c:v>2</c:v>
                </c:pt>
                <c:pt idx="4">
                  <c:v>13</c:v>
                </c:pt>
                <c:pt idx="5">
                  <c:v>102</c:v>
                </c:pt>
                <c:pt idx="6">
                  <c:v>73</c:v>
                </c:pt>
                <c:pt idx="7">
                  <c:v>367</c:v>
                </c:pt>
              </c:numCache>
            </c:numRef>
          </c:val>
          <c:extLst>
            <c:ext xmlns:c16="http://schemas.microsoft.com/office/drawing/2014/chart" uri="{C3380CC4-5D6E-409C-BE32-E72D297353CC}">
              <c16:uniqueId val="{00000000-F3F0-47E3-BF2A-ECE8121BB16C}"/>
            </c:ext>
          </c:extLst>
        </c:ser>
        <c:dLbls>
          <c:showLegendKey val="0"/>
          <c:showVal val="0"/>
          <c:showCatName val="0"/>
          <c:showSerName val="0"/>
          <c:showPercent val="0"/>
          <c:showBubbleSize val="0"/>
        </c:dLbls>
        <c:gapWidth val="182"/>
        <c:axId val="498687039"/>
        <c:axId val="498684959"/>
      </c:barChart>
      <c:catAx>
        <c:axId val="4986870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498684959"/>
        <c:crosses val="autoZero"/>
        <c:auto val="1"/>
        <c:lblAlgn val="ctr"/>
        <c:lblOffset val="100"/>
        <c:noMultiLvlLbl val="0"/>
      </c:catAx>
      <c:valAx>
        <c:axId val="49868495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498687039"/>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defRPr>
      </a:pPr>
      <a:endParaRPr lang="es-CO"/>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i="0" u="none" strike="noStrike" baseline="0">
                <a:solidFill>
                  <a:srgbClr val="424242"/>
                </a:solidFill>
                <a:latin typeface="Calibri"/>
                <a:ea typeface="Calibri"/>
                <a:cs typeface="Calibri"/>
              </a:defRPr>
            </a:pPr>
            <a:r>
              <a:rPr lang="es-CO"/>
              <a:t>Grupo Etario afectado en las ETA   Semana 28 2023, Medellín</a:t>
            </a:r>
          </a:p>
        </c:rich>
      </c:tx>
      <c:layout>
        <c:manualLayout>
          <c:xMode val="edge"/>
          <c:yMode val="edge"/>
          <c:x val="9.4339622641509441E-2"/>
          <c:y val="2.3076923076923078E-2"/>
        </c:manualLayout>
      </c:layout>
      <c:overlay val="0"/>
      <c:spPr>
        <a:noFill/>
        <a:ln w="25400">
          <a:noFill/>
        </a:ln>
      </c:spPr>
    </c:title>
    <c:autoTitleDeleted val="0"/>
    <c:plotArea>
      <c:layout>
        <c:manualLayout>
          <c:layoutTarget val="inner"/>
          <c:xMode val="edge"/>
          <c:yMode val="edge"/>
          <c:x val="0.11320754716981132"/>
          <c:y val="0.30769230769230771"/>
          <c:w val="0.875"/>
          <c:h val="0.5346153846153846"/>
        </c:manualLayout>
      </c:layout>
      <c:barChart>
        <c:barDir val="col"/>
        <c:grouping val="clustered"/>
        <c:varyColors val="0"/>
        <c:ser>
          <c:idx val="0"/>
          <c:order val="0"/>
          <c:spPr>
            <a:solidFill>
              <a:srgbClr val="0070C0"/>
            </a:solidFill>
            <a:ln w="25400">
              <a:noFill/>
            </a:ln>
          </c:spPr>
          <c:invertIfNegative val="0"/>
          <c:dLbls>
            <c:spPr>
              <a:noFill/>
              <a:ln w="25400">
                <a:noFill/>
              </a:ln>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Acumulado 2023'!$E$1:$K$1</c:f>
              <c:strCache>
                <c:ptCount val="7"/>
                <c:pt idx="0">
                  <c:v>&lt; 1 año</c:v>
                </c:pt>
                <c:pt idx="1">
                  <c:v>1-4 años</c:v>
                </c:pt>
                <c:pt idx="2">
                  <c:v>5-9 años</c:v>
                </c:pt>
                <c:pt idx="3">
                  <c:v>10-19 años</c:v>
                </c:pt>
                <c:pt idx="4">
                  <c:v>20-49-años</c:v>
                </c:pt>
                <c:pt idx="5">
                  <c:v>50-74 años</c:v>
                </c:pt>
                <c:pt idx="6">
                  <c:v>&gt;75 años</c:v>
                </c:pt>
              </c:strCache>
            </c:strRef>
          </c:cat>
          <c:val>
            <c:numRef>
              <c:f>'Total Acumulado 2023'!$E$4:$K$4</c:f>
              <c:numCache>
                <c:formatCode>General</c:formatCode>
                <c:ptCount val="7"/>
                <c:pt idx="0">
                  <c:v>1</c:v>
                </c:pt>
                <c:pt idx="1">
                  <c:v>4</c:v>
                </c:pt>
                <c:pt idx="2">
                  <c:v>6</c:v>
                </c:pt>
                <c:pt idx="3">
                  <c:v>35</c:v>
                </c:pt>
                <c:pt idx="4">
                  <c:v>572</c:v>
                </c:pt>
                <c:pt idx="5">
                  <c:v>101</c:v>
                </c:pt>
                <c:pt idx="6">
                  <c:v>6</c:v>
                </c:pt>
              </c:numCache>
            </c:numRef>
          </c:val>
          <c:extLst>
            <c:ext xmlns:c16="http://schemas.microsoft.com/office/drawing/2014/chart" uri="{C3380CC4-5D6E-409C-BE32-E72D297353CC}">
              <c16:uniqueId val="{00000000-9B21-411D-A910-0C474E09DBDA}"/>
            </c:ext>
          </c:extLst>
        </c:ser>
        <c:dLbls>
          <c:showLegendKey val="0"/>
          <c:showVal val="0"/>
          <c:showCatName val="0"/>
          <c:showSerName val="0"/>
          <c:showPercent val="0"/>
          <c:showBubbleSize val="0"/>
        </c:dLbls>
        <c:gapWidth val="219"/>
        <c:overlap val="-27"/>
        <c:axId val="852173408"/>
        <c:axId val="1"/>
      </c:barChart>
      <c:catAx>
        <c:axId val="852173408"/>
        <c:scaling>
          <c:orientation val="minMax"/>
        </c:scaling>
        <c:delete val="0"/>
        <c:axPos val="b"/>
        <c:numFmt formatCode="General" sourceLinked="1"/>
        <c:majorTickMark val="none"/>
        <c:minorTickMark val="none"/>
        <c:tickLblPos val="nextTo"/>
        <c:spPr>
          <a:ln w="3175">
            <a:solidFill>
              <a:srgbClr val="E3E3E3"/>
            </a:solidFill>
            <a:prstDash val="solid"/>
          </a:ln>
        </c:spPr>
        <c:txPr>
          <a:bodyPr rot="0" vert="horz"/>
          <a:lstStyle/>
          <a:p>
            <a:pPr>
              <a:defRPr sz="900" b="0" i="0" u="none" strike="noStrike" baseline="0">
                <a:solidFill>
                  <a:srgbClr val="424242"/>
                </a:solidFill>
                <a:latin typeface="Calibri"/>
                <a:ea typeface="Calibri"/>
                <a:cs typeface="Calibri"/>
              </a:defRPr>
            </a:pPr>
            <a:endParaRPr lang="es-CO"/>
          </a:p>
        </c:txPr>
        <c:crossAx val="1"/>
        <c:crosses val="autoZero"/>
        <c:auto val="0"/>
        <c:lblAlgn val="ctr"/>
        <c:lblOffset val="100"/>
        <c:tickLblSkip val="1"/>
        <c:tickMarkSkip val="1"/>
        <c:noMultiLvlLbl val="0"/>
      </c:catAx>
      <c:valAx>
        <c:axId val="1"/>
        <c:scaling>
          <c:orientation val="minMax"/>
        </c:scaling>
        <c:delete val="0"/>
        <c:axPos val="l"/>
        <c:numFmt formatCode="General" sourceLinked="1"/>
        <c:majorTickMark val="none"/>
        <c:minorTickMark val="none"/>
        <c:tickLblPos val="nextTo"/>
        <c:spPr>
          <a:ln w="6350">
            <a:noFill/>
          </a:ln>
        </c:spPr>
        <c:txPr>
          <a:bodyPr rot="0" vert="horz"/>
          <a:lstStyle/>
          <a:p>
            <a:pPr>
              <a:defRPr sz="900" b="0" i="0" u="none" strike="noStrike" baseline="0">
                <a:solidFill>
                  <a:srgbClr val="424242"/>
                </a:solidFill>
                <a:latin typeface="Calibri"/>
                <a:ea typeface="Calibri"/>
                <a:cs typeface="Calibri"/>
              </a:defRPr>
            </a:pPr>
            <a:endParaRPr lang="es-CO"/>
          </a:p>
        </c:txPr>
        <c:crossAx val="852173408"/>
        <c:crosses val="autoZero"/>
        <c:crossBetween val="between"/>
      </c:valAx>
      <c:spPr>
        <a:noFill/>
        <a:ln w="25400">
          <a:noFill/>
        </a:ln>
      </c:spPr>
    </c:plotArea>
    <c:plotVisOnly val="1"/>
    <c:dispBlanksAs val="gap"/>
    <c:showDLblsOverMax val="0"/>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i="0" u="none" strike="noStrike" baseline="0">
                <a:solidFill>
                  <a:srgbClr val="424242"/>
                </a:solidFill>
                <a:latin typeface="Calibri"/>
                <a:ea typeface="Calibri"/>
                <a:cs typeface="Calibri"/>
              </a:defRPr>
            </a:pPr>
            <a:r>
              <a:rPr lang="es-CO"/>
              <a:t>Sitio de Ocurrencia en las ETA Semana 28 2023, Medellín </a:t>
            </a:r>
          </a:p>
        </c:rich>
      </c:tx>
      <c:layout>
        <c:manualLayout>
          <c:xMode val="edge"/>
          <c:yMode val="edge"/>
          <c:x val="0.17909576429557147"/>
          <c:y val="1.8115961227192581E-2"/>
        </c:manualLayout>
      </c:layout>
      <c:overlay val="0"/>
      <c:spPr>
        <a:noFill/>
        <a:ln w="25400">
          <a:noFill/>
        </a:ln>
      </c:spPr>
    </c:title>
    <c:autoTitleDeleted val="0"/>
    <c:plotArea>
      <c:layout>
        <c:manualLayout>
          <c:layoutTarget val="inner"/>
          <c:xMode val="edge"/>
          <c:yMode val="edge"/>
          <c:x val="0.28457818691891351"/>
          <c:y val="0.1751207729468599"/>
          <c:w val="0.67037737026947442"/>
          <c:h val="0.72342995169082125"/>
        </c:manualLayout>
      </c:layout>
      <c:barChart>
        <c:barDir val="bar"/>
        <c:grouping val="clustered"/>
        <c:varyColors val="0"/>
        <c:ser>
          <c:idx val="0"/>
          <c:order val="0"/>
          <c:tx>
            <c:strRef>
              <c:f>'Total Acumulado 2023'!$D$6</c:f>
              <c:strCache>
                <c:ptCount val="1"/>
                <c:pt idx="0">
                  <c:v>Total Casos</c:v>
                </c:pt>
              </c:strCache>
            </c:strRef>
          </c:tx>
          <c:spPr>
            <a:solidFill>
              <a:srgbClr val="0070C0"/>
            </a:solidFill>
            <a:ln w="25400">
              <a:noFill/>
            </a:ln>
          </c:spPr>
          <c:invertIfNegative val="0"/>
          <c:dLbls>
            <c:spPr>
              <a:noFill/>
              <a:ln w="25400">
                <a:noFill/>
              </a:ln>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Acumulado 2023'!$A$7:$A$17</c:f>
              <c:strCache>
                <c:ptCount val="11"/>
                <c:pt idx="0">
                  <c:v>Hogar</c:v>
                </c:pt>
                <c:pt idx="1">
                  <c:v>PPL</c:v>
                </c:pt>
                <c:pt idx="2">
                  <c:v>Restaurante</c:v>
                </c:pt>
                <c:pt idx="3">
                  <c:v>I. Educativa</c:v>
                </c:pt>
                <c:pt idx="4">
                  <c:v>Empresa</c:v>
                </c:pt>
                <c:pt idx="5">
                  <c:v>V. Ambulante</c:v>
                </c:pt>
                <c:pt idx="6">
                  <c:v>P Confinada</c:v>
                </c:pt>
                <c:pt idx="7">
                  <c:v>Sin Dato</c:v>
                </c:pt>
                <c:pt idx="8">
                  <c:v>Cadena Hotelera</c:v>
                </c:pt>
                <c:pt idx="9">
                  <c:v>Casino Institucional</c:v>
                </c:pt>
                <c:pt idx="10">
                  <c:v>TOTAL</c:v>
                </c:pt>
              </c:strCache>
            </c:strRef>
          </c:cat>
          <c:val>
            <c:numRef>
              <c:f>'Total Acumulado 2023'!$D$7:$D$16</c:f>
              <c:numCache>
                <c:formatCode>General</c:formatCode>
                <c:ptCount val="10"/>
                <c:pt idx="0">
                  <c:v>84</c:v>
                </c:pt>
                <c:pt idx="1">
                  <c:v>432</c:v>
                </c:pt>
                <c:pt idx="2">
                  <c:v>59</c:v>
                </c:pt>
                <c:pt idx="3">
                  <c:v>31</c:v>
                </c:pt>
                <c:pt idx="4">
                  <c:v>82</c:v>
                </c:pt>
                <c:pt idx="5">
                  <c:v>14</c:v>
                </c:pt>
                <c:pt idx="6">
                  <c:v>0</c:v>
                </c:pt>
                <c:pt idx="7">
                  <c:v>20</c:v>
                </c:pt>
                <c:pt idx="8">
                  <c:v>2</c:v>
                </c:pt>
                <c:pt idx="9">
                  <c:v>1</c:v>
                </c:pt>
              </c:numCache>
            </c:numRef>
          </c:val>
          <c:extLst>
            <c:ext xmlns:c16="http://schemas.microsoft.com/office/drawing/2014/chart" uri="{C3380CC4-5D6E-409C-BE32-E72D297353CC}">
              <c16:uniqueId val="{00000000-851A-4788-918B-8C876875324C}"/>
            </c:ext>
          </c:extLst>
        </c:ser>
        <c:dLbls>
          <c:showLegendKey val="0"/>
          <c:showVal val="0"/>
          <c:showCatName val="0"/>
          <c:showSerName val="0"/>
          <c:showPercent val="0"/>
          <c:showBubbleSize val="0"/>
        </c:dLbls>
        <c:gapWidth val="182"/>
        <c:axId val="599283088"/>
        <c:axId val="1"/>
      </c:barChart>
      <c:catAx>
        <c:axId val="599283088"/>
        <c:scaling>
          <c:orientation val="minMax"/>
        </c:scaling>
        <c:delete val="0"/>
        <c:axPos val="l"/>
        <c:numFmt formatCode="General" sourceLinked="1"/>
        <c:majorTickMark val="none"/>
        <c:minorTickMark val="none"/>
        <c:tickLblPos val="nextTo"/>
        <c:spPr>
          <a:ln w="3175">
            <a:solidFill>
              <a:srgbClr val="E3E3E3"/>
            </a:solidFill>
            <a:prstDash val="solid"/>
          </a:ln>
        </c:spPr>
        <c:txPr>
          <a:bodyPr rot="0" vert="horz"/>
          <a:lstStyle/>
          <a:p>
            <a:pPr>
              <a:defRPr sz="900" b="0" i="0" u="none" strike="noStrike" baseline="0">
                <a:solidFill>
                  <a:srgbClr val="424242"/>
                </a:solidFill>
                <a:latin typeface="Calibri"/>
                <a:ea typeface="Calibri"/>
                <a:cs typeface="Calibri"/>
              </a:defRPr>
            </a:pPr>
            <a:endParaRPr lang="es-CO"/>
          </a:p>
        </c:txPr>
        <c:crossAx val="1"/>
        <c:crosses val="autoZero"/>
        <c:auto val="0"/>
        <c:lblAlgn val="ctr"/>
        <c:lblOffset val="100"/>
        <c:tickMarkSkip val="1"/>
        <c:noMultiLvlLbl val="0"/>
      </c:catAx>
      <c:valAx>
        <c:axId val="1"/>
        <c:scaling>
          <c:orientation val="minMax"/>
        </c:scaling>
        <c:delete val="0"/>
        <c:axPos val="b"/>
        <c:numFmt formatCode="General" sourceLinked="1"/>
        <c:majorTickMark val="none"/>
        <c:minorTickMark val="none"/>
        <c:tickLblPos val="nextTo"/>
        <c:spPr>
          <a:ln w="6350">
            <a:noFill/>
          </a:ln>
        </c:spPr>
        <c:txPr>
          <a:bodyPr rot="0" vert="horz"/>
          <a:lstStyle/>
          <a:p>
            <a:pPr>
              <a:defRPr sz="900" b="0" i="0" u="none" strike="noStrike" baseline="0">
                <a:solidFill>
                  <a:srgbClr val="424242"/>
                </a:solidFill>
                <a:latin typeface="Calibri"/>
                <a:ea typeface="Calibri"/>
                <a:cs typeface="Calibri"/>
              </a:defRPr>
            </a:pPr>
            <a:endParaRPr lang="es-CO"/>
          </a:p>
        </c:txPr>
        <c:crossAx val="599283088"/>
        <c:crosses val="autoZero"/>
        <c:crossBetween val="between"/>
      </c:valAx>
      <c:spPr>
        <a:noFill/>
        <a:ln w="12700">
          <a:noFill/>
          <a:prstDash val="solid"/>
        </a:ln>
      </c:spPr>
    </c:plotArea>
    <c:legend>
      <c:legendPos val="r"/>
      <c:layout>
        <c:manualLayout>
          <c:xMode val="edge"/>
          <c:yMode val="edge"/>
          <c:x val="6.6066066066066062E-2"/>
          <c:y val="0.89130434782608692"/>
          <c:w val="0.86186186186186187"/>
          <c:h val="9.0579710144927536E-2"/>
        </c:manualLayout>
      </c:layout>
      <c:overlay val="0"/>
      <c:spPr>
        <a:noFill/>
        <a:ln w="25400">
          <a:noFill/>
        </a:ln>
      </c:spPr>
      <c:txPr>
        <a:bodyPr/>
        <a:lstStyle/>
        <a:p>
          <a:pPr>
            <a:defRPr sz="105" b="0" i="0" u="none" strike="noStrike" baseline="0">
              <a:solidFill>
                <a:srgbClr val="424242"/>
              </a:solidFill>
              <a:latin typeface="Calibri"/>
              <a:ea typeface="Calibri"/>
              <a:cs typeface="Calibri"/>
            </a:defRPr>
          </a:pPr>
          <a:endParaRPr lang="es-CO"/>
        </a:p>
      </c:txPr>
    </c:legend>
    <c:plotVisOnly val="1"/>
    <c:dispBlanksAs val="gap"/>
    <c:showDLblsOverMax val="0"/>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i="0" u="none" strike="noStrike" baseline="0">
                <a:solidFill>
                  <a:srgbClr val="000000"/>
                </a:solidFill>
                <a:latin typeface="Calibri"/>
                <a:ea typeface="Calibri"/>
                <a:cs typeface="Calibri"/>
              </a:defRPr>
            </a:pPr>
            <a:r>
              <a:rPr lang="es-CO"/>
              <a:t>Alimento implicado en los casos de ETA semana 28 Medellin 2023</a:t>
            </a:r>
          </a:p>
        </c:rich>
      </c:tx>
      <c:layout>
        <c:manualLayout>
          <c:xMode val="edge"/>
          <c:yMode val="edge"/>
          <c:x val="0.11458333333333333"/>
          <c:y val="1.7361111111111112E-2"/>
        </c:manualLayout>
      </c:layout>
      <c:overlay val="0"/>
      <c:spPr>
        <a:noFill/>
        <a:ln w="25400">
          <a:noFill/>
        </a:ln>
      </c:spPr>
    </c:title>
    <c:autoTitleDeleted val="0"/>
    <c:plotArea>
      <c:layout>
        <c:manualLayout>
          <c:layoutTarget val="inner"/>
          <c:xMode val="edge"/>
          <c:yMode val="edge"/>
          <c:x val="0.27916666666666667"/>
          <c:y val="0.15643290202759744"/>
          <c:w val="0.6851666666666667"/>
          <c:h val="0.73245598686129143"/>
        </c:manualLayout>
      </c:layout>
      <c:barChart>
        <c:barDir val="bar"/>
        <c:grouping val="clustered"/>
        <c:varyColors val="0"/>
        <c:ser>
          <c:idx val="0"/>
          <c:order val="0"/>
          <c:tx>
            <c:strRef>
              <c:f>'Total Acumulado 2023'!$D$19</c:f>
              <c:strCache>
                <c:ptCount val="1"/>
                <c:pt idx="0">
                  <c:v>Total Casos</c:v>
                </c:pt>
              </c:strCache>
            </c:strRef>
          </c:tx>
          <c:spPr>
            <a:solidFill>
              <a:srgbClr val="0080C0"/>
            </a:solidFill>
            <a:ln w="25400">
              <a:noFill/>
            </a:ln>
          </c:spPr>
          <c:invertIfNegative val="0"/>
          <c:dLbls>
            <c:spPr>
              <a:noFill/>
              <a:ln w="25400">
                <a:noFill/>
              </a:ln>
            </c:spPr>
            <c:txPr>
              <a:bodyPr vertOverflow="overflow" horzOverflow="overflow" wrap="square" lIns="38100" tIns="19050" rIns="38100" bIns="19050" anchor="ctr">
                <a:spAutoFit/>
              </a:bodyPr>
              <a:lstStyle/>
              <a:p>
                <a:pPr>
                  <a:defRPr sz="900" b="0" i="0" u="none" strike="noStrike" baseline="0">
                    <a:solidFill>
                      <a:srgbClr val="000000"/>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'Total Acumulado 2023'!$A$20:$A$30</c:f>
              <c:strCache>
                <c:ptCount val="11"/>
                <c:pt idx="0">
                  <c:v>A Mixto</c:v>
                </c:pt>
                <c:pt idx="1">
                  <c:v>C Rápidas</c:v>
                </c:pt>
                <c:pt idx="2">
                  <c:v>P con Pollo</c:v>
                </c:pt>
                <c:pt idx="3">
                  <c:v>P de Mar o Rio</c:v>
                </c:pt>
                <c:pt idx="4">
                  <c:v>Carnes Rojas</c:v>
                </c:pt>
                <c:pt idx="5">
                  <c:v>D Lácteos</c:v>
                </c:pt>
                <c:pt idx="6">
                  <c:v>Panadería/Repostería </c:v>
                </c:pt>
                <c:pt idx="7">
                  <c:v>Bebidas</c:v>
                </c:pt>
                <c:pt idx="8">
                  <c:v>Ensaldas y Frutas</c:v>
                </c:pt>
                <c:pt idx="9">
                  <c:v>Arepa</c:v>
                </c:pt>
                <c:pt idx="10">
                  <c:v>SD</c:v>
                </c:pt>
              </c:strCache>
            </c:strRef>
          </c:cat>
          <c:val>
            <c:numRef>
              <c:f>('Total Acumulado 2023'!$D$20:$D$29,'Total Acumulado 2023'!$D$32)</c:f>
              <c:numCache>
                <c:formatCode>General</c:formatCode>
                <c:ptCount val="11"/>
                <c:pt idx="0">
                  <c:v>487</c:v>
                </c:pt>
                <c:pt idx="1">
                  <c:v>36</c:v>
                </c:pt>
                <c:pt idx="2">
                  <c:v>119</c:v>
                </c:pt>
                <c:pt idx="3">
                  <c:v>46</c:v>
                </c:pt>
                <c:pt idx="4">
                  <c:v>10</c:v>
                </c:pt>
                <c:pt idx="5">
                  <c:v>5</c:v>
                </c:pt>
                <c:pt idx="6">
                  <c:v>5</c:v>
                </c:pt>
                <c:pt idx="7">
                  <c:v>5</c:v>
                </c:pt>
                <c:pt idx="8">
                  <c:v>2</c:v>
                </c:pt>
                <c:pt idx="9">
                  <c:v>6</c:v>
                </c:pt>
                <c:pt idx="10">
                  <c:v>4</c:v>
                </c:pt>
              </c:numCache>
            </c:numRef>
          </c:val>
          <c:extLst>
            <c:ext xmlns:c16="http://schemas.microsoft.com/office/drawing/2014/chart" uri="{C3380CC4-5D6E-409C-BE32-E72D297353CC}">
              <c16:uniqueId val="{00000000-C7B4-4B25-B04D-2CE7C3488419}"/>
            </c:ext>
          </c:extLst>
        </c:ser>
        <c:dLbls>
          <c:showLegendKey val="0"/>
          <c:showVal val="0"/>
          <c:showCatName val="0"/>
          <c:showSerName val="0"/>
          <c:showPercent val="0"/>
          <c:showBubbleSize val="0"/>
        </c:dLbls>
        <c:gapWidth val="182"/>
        <c:axId val="852177568"/>
        <c:axId val="1"/>
      </c:barChart>
      <c:catAx>
        <c:axId val="852177568"/>
        <c:scaling>
          <c:orientation val="minMax"/>
        </c:scaling>
        <c:delete val="0"/>
        <c:axPos val="l"/>
        <c:numFmt formatCode="General" sourceLinked="1"/>
        <c:majorTickMark val="none"/>
        <c:minorTickMark val="none"/>
        <c:tickLblPos val="nextTo"/>
        <c:txPr>
          <a:bodyPr rot="0" vert="horz"/>
          <a:lstStyle/>
          <a:p>
            <a:pPr>
              <a:defRPr sz="900" b="0" i="0" u="none" strike="noStrike" baseline="0">
                <a:solidFill>
                  <a:srgbClr val="000000"/>
                </a:solidFill>
                <a:latin typeface="Calibri"/>
                <a:ea typeface="Calibri"/>
                <a:cs typeface="Calibri"/>
              </a:defRPr>
            </a:pPr>
            <a:endParaRPr lang="es-CO"/>
          </a:p>
        </c:txPr>
        <c:crossAx val="1"/>
        <c:crosses val="autoZero"/>
        <c:auto val="1"/>
        <c:lblAlgn val="ctr"/>
        <c:lblOffset val="100"/>
        <c:tickMarkSkip val="1"/>
        <c:noMultiLvlLbl val="0"/>
      </c:catAx>
      <c:valAx>
        <c:axId val="1"/>
        <c:scaling>
          <c:orientation val="minMax"/>
        </c:scaling>
        <c:delete val="0"/>
        <c:axPos val="b"/>
        <c:numFmt formatCode="General" sourceLinked="1"/>
        <c:majorTickMark val="none"/>
        <c:minorTickMark val="none"/>
        <c:tickLblPos val="nextTo"/>
        <c:spPr>
          <a:ln w="6350">
            <a:noFill/>
          </a:ln>
        </c:spPr>
        <c:txPr>
          <a:bodyPr rot="0" vert="horz"/>
          <a:lstStyle/>
          <a:p>
            <a:pPr>
              <a:defRPr sz="900" b="0" i="0" u="none" strike="noStrike" baseline="0">
                <a:solidFill>
                  <a:srgbClr val="000000"/>
                </a:solidFill>
                <a:latin typeface="Calibri"/>
                <a:ea typeface="Calibri"/>
                <a:cs typeface="Calibri"/>
              </a:defRPr>
            </a:pPr>
            <a:endParaRPr lang="es-CO"/>
          </a:p>
        </c:txPr>
        <c:crossAx val="852177568"/>
        <c:crosses val="autoZero"/>
        <c:crossBetween val="between"/>
      </c:valAx>
      <c:spPr>
        <a:noFill/>
        <a:ln w="25400">
          <a:noFill/>
        </a:ln>
      </c:spPr>
    </c:plotArea>
    <c:plotVisOnly val="1"/>
    <c:dispBlanksAs val="gap"/>
    <c:showDLblsOverMax val="0"/>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i="0" u="none" strike="noStrike" baseline="0">
                <a:solidFill>
                  <a:srgbClr val="000000"/>
                </a:solidFill>
                <a:latin typeface="Calibri"/>
                <a:ea typeface="Calibri"/>
                <a:cs typeface="Calibri"/>
              </a:defRPr>
            </a:pPr>
            <a:r>
              <a:rPr lang="es-CO"/>
              <a:t>Sintomas presentados en los caso de ETA semana 28 Medellin 2023</a:t>
            </a:r>
          </a:p>
        </c:rich>
      </c:tx>
      <c:layout>
        <c:manualLayout>
          <c:xMode val="edge"/>
          <c:yMode val="edge"/>
          <c:x val="0.11224999999999999"/>
          <c:y val="1.0362011835134782E-2"/>
        </c:manualLayout>
      </c:layout>
      <c:overlay val="0"/>
      <c:spPr>
        <a:noFill/>
        <a:ln w="25400">
          <a:noFill/>
        </a:ln>
      </c:spPr>
    </c:title>
    <c:autoTitleDeleted val="0"/>
    <c:plotArea>
      <c:layout>
        <c:manualLayout>
          <c:layoutTarget val="inner"/>
          <c:xMode val="edge"/>
          <c:yMode val="edge"/>
          <c:x val="6.458333333333334E-2"/>
          <c:y val="0.14144212288424576"/>
          <c:w val="0.90416666666666667"/>
          <c:h val="0.79487190085491266"/>
        </c:manualLayout>
      </c:layout>
      <c:barChart>
        <c:barDir val="bar"/>
        <c:grouping val="clustered"/>
        <c:varyColors val="0"/>
        <c:ser>
          <c:idx val="0"/>
          <c:order val="0"/>
          <c:spPr>
            <a:solidFill>
              <a:srgbClr val="0080C0"/>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000000"/>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Acumulado 2023'!$N$1:$AE$1</c:f>
              <c:strCache>
                <c:ptCount val="18"/>
                <c:pt idx="0">
                  <c:v>nauseas</c:v>
                </c:pt>
                <c:pt idx="1">
                  <c:v>vomito</c:v>
                </c:pt>
                <c:pt idx="2">
                  <c:v>diarrea</c:v>
                </c:pt>
                <c:pt idx="3">
                  <c:v>fiebre</c:v>
                </c:pt>
                <c:pt idx="4">
                  <c:v>calambres</c:v>
                </c:pt>
                <c:pt idx="5">
                  <c:v>cefalea</c:v>
                </c:pt>
                <c:pt idx="6">
                  <c:v>deshidrata</c:v>
                </c:pt>
                <c:pt idx="7">
                  <c:v>cianosis</c:v>
                </c:pt>
                <c:pt idx="8">
                  <c:v>mialgias</c:v>
                </c:pt>
                <c:pt idx="9">
                  <c:v>artralgias</c:v>
                </c:pt>
                <c:pt idx="10">
                  <c:v>mareo</c:v>
                </c:pt>
                <c:pt idx="11">
                  <c:v>lmaculopal/brote</c:v>
                </c:pt>
                <c:pt idx="12">
                  <c:v>escalofrío</c:v>
                </c:pt>
                <c:pt idx="13">
                  <c:v>parestesia</c:v>
                </c:pt>
                <c:pt idx="14">
                  <c:v>sialorrea</c:v>
                </c:pt>
                <c:pt idx="15">
                  <c:v>miosis</c:v>
                </c:pt>
                <c:pt idx="16">
                  <c:v>Dolor abdo</c:v>
                </c:pt>
                <c:pt idx="17">
                  <c:v>otros</c:v>
                </c:pt>
              </c:strCache>
            </c:strRef>
          </c:cat>
          <c:val>
            <c:numRef>
              <c:f>'Total Acumulado 2023'!$N$2:$AE$2</c:f>
              <c:numCache>
                <c:formatCode>General</c:formatCode>
                <c:ptCount val="18"/>
                <c:pt idx="0">
                  <c:v>110</c:v>
                </c:pt>
                <c:pt idx="1">
                  <c:v>101</c:v>
                </c:pt>
                <c:pt idx="2">
                  <c:v>110</c:v>
                </c:pt>
                <c:pt idx="3">
                  <c:v>19</c:v>
                </c:pt>
                <c:pt idx="4">
                  <c:v>37</c:v>
                </c:pt>
                <c:pt idx="5">
                  <c:v>29</c:v>
                </c:pt>
                <c:pt idx="6">
                  <c:v>25</c:v>
                </c:pt>
                <c:pt idx="7">
                  <c:v>3</c:v>
                </c:pt>
                <c:pt idx="8">
                  <c:v>20</c:v>
                </c:pt>
                <c:pt idx="9">
                  <c:v>10</c:v>
                </c:pt>
                <c:pt idx="10">
                  <c:v>29</c:v>
                </c:pt>
                <c:pt idx="11">
                  <c:v>20</c:v>
                </c:pt>
                <c:pt idx="12">
                  <c:v>23</c:v>
                </c:pt>
                <c:pt idx="13">
                  <c:v>8</c:v>
                </c:pt>
                <c:pt idx="14">
                  <c:v>0</c:v>
                </c:pt>
                <c:pt idx="15">
                  <c:v>0</c:v>
                </c:pt>
                <c:pt idx="16">
                  <c:v>21</c:v>
                </c:pt>
                <c:pt idx="17">
                  <c:v>6</c:v>
                </c:pt>
              </c:numCache>
            </c:numRef>
          </c:val>
          <c:extLst>
            <c:ext xmlns:c16="http://schemas.microsoft.com/office/drawing/2014/chart" uri="{C3380CC4-5D6E-409C-BE32-E72D297353CC}">
              <c16:uniqueId val="{00000000-272D-4588-915F-268064D35BF1}"/>
            </c:ext>
          </c:extLst>
        </c:ser>
        <c:dLbls>
          <c:showLegendKey val="0"/>
          <c:showVal val="0"/>
          <c:showCatName val="0"/>
          <c:showSerName val="0"/>
          <c:showPercent val="0"/>
          <c:showBubbleSize val="0"/>
        </c:dLbls>
        <c:gapWidth val="219"/>
        <c:axId val="852178816"/>
        <c:axId val="1"/>
      </c:barChart>
      <c:catAx>
        <c:axId val="852178816"/>
        <c:scaling>
          <c:orientation val="minMax"/>
        </c:scaling>
        <c:delete val="0"/>
        <c:axPos val="l"/>
        <c:numFmt formatCode="General" sourceLinked="1"/>
        <c:majorTickMark val="none"/>
        <c:minorTickMark val="none"/>
        <c:tickLblPos val="nextTo"/>
        <c:spPr>
          <a:ln w="3175">
            <a:solidFill>
              <a:srgbClr val="E3E3E3"/>
            </a:solidFill>
            <a:prstDash val="solid"/>
          </a:ln>
        </c:spPr>
        <c:txPr>
          <a:bodyPr rot="0" vert="horz"/>
          <a:lstStyle/>
          <a:p>
            <a:pPr>
              <a:defRPr sz="900" b="0" i="0" u="none" strike="noStrike" baseline="0">
                <a:solidFill>
                  <a:srgbClr val="000000"/>
                </a:solidFill>
                <a:latin typeface="Calibri"/>
                <a:ea typeface="Calibri"/>
                <a:cs typeface="Calibri"/>
              </a:defRPr>
            </a:pPr>
            <a:endParaRPr lang="es-CO"/>
          </a:p>
        </c:txPr>
        <c:crossAx val="1"/>
        <c:crosses val="autoZero"/>
        <c:auto val="0"/>
        <c:lblAlgn val="ctr"/>
        <c:lblOffset val="100"/>
        <c:noMultiLvlLbl val="0"/>
      </c:catAx>
      <c:valAx>
        <c:axId val="1"/>
        <c:scaling>
          <c:orientation val="minMax"/>
        </c:scaling>
        <c:delete val="0"/>
        <c:axPos val="b"/>
        <c:numFmt formatCode="General" sourceLinked="1"/>
        <c:majorTickMark val="none"/>
        <c:minorTickMark val="none"/>
        <c:tickLblPos val="nextTo"/>
        <c:spPr>
          <a:ln w="6350">
            <a:noFill/>
          </a:ln>
        </c:spPr>
        <c:txPr>
          <a:bodyPr rot="0" vert="horz"/>
          <a:lstStyle/>
          <a:p>
            <a:pPr>
              <a:defRPr sz="900" b="0" i="0" u="none" strike="noStrike" baseline="0">
                <a:solidFill>
                  <a:srgbClr val="000000"/>
                </a:solidFill>
                <a:latin typeface="Calibri"/>
                <a:ea typeface="Calibri"/>
                <a:cs typeface="Calibri"/>
              </a:defRPr>
            </a:pPr>
            <a:endParaRPr lang="es-CO"/>
          </a:p>
        </c:txPr>
        <c:crossAx val="852178816"/>
        <c:crosses val="autoZero"/>
        <c:crossBetween val="between"/>
      </c:valAx>
      <c:spPr>
        <a:noFill/>
        <a:ln w="25400">
          <a:noFill/>
        </a:ln>
      </c:spPr>
    </c:plotArea>
    <c:plotVisOnly val="1"/>
    <c:dispBlanksAs val="gap"/>
    <c:showDLblsOverMax val="0"/>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i="0" u="none" strike="noStrike" baseline="0">
                <a:solidFill>
                  <a:srgbClr val="424242"/>
                </a:solidFill>
                <a:latin typeface="Calibri"/>
                <a:ea typeface="Calibri"/>
                <a:cs typeface="Calibri"/>
              </a:defRPr>
            </a:pPr>
            <a:r>
              <a:rPr lang="es-CO"/>
              <a:t>Agente Etiológico Identificado en ETA Semana 28 2023, Medellín </a:t>
            </a:r>
          </a:p>
        </c:rich>
      </c:tx>
      <c:layout>
        <c:manualLayout>
          <c:xMode val="edge"/>
          <c:yMode val="edge"/>
          <c:x val="0.15"/>
          <c:y val="1.4957264957264958E-2"/>
        </c:manualLayout>
      </c:layout>
      <c:overlay val="0"/>
      <c:spPr>
        <a:noFill/>
        <a:ln w="25400">
          <a:noFill/>
        </a:ln>
      </c:spPr>
    </c:title>
    <c:autoTitleDeleted val="0"/>
    <c:plotArea>
      <c:layout>
        <c:manualLayout>
          <c:layoutTarget val="inner"/>
          <c:xMode val="edge"/>
          <c:yMode val="edge"/>
          <c:x val="0.22916666666666666"/>
          <c:y val="0.16880341880341881"/>
          <c:w val="0.73124999999999996"/>
          <c:h val="0.75342620633959212"/>
        </c:manualLayout>
      </c:layout>
      <c:barChart>
        <c:barDir val="bar"/>
        <c:grouping val="clustered"/>
        <c:varyColors val="0"/>
        <c:ser>
          <c:idx val="0"/>
          <c:order val="0"/>
          <c:tx>
            <c:strRef>
              <c:f>'Total Acumulado 2023'!$D$37</c:f>
              <c:strCache>
                <c:ptCount val="1"/>
                <c:pt idx="0">
                  <c:v>Total</c:v>
                </c:pt>
              </c:strCache>
            </c:strRef>
          </c:tx>
          <c:spPr>
            <a:solidFill>
              <a:srgbClr val="0070C0"/>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424242"/>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Acumulado 2023'!$A$38:$A$46</c:f>
              <c:strCache>
                <c:ptCount val="9"/>
                <c:pt idx="0">
                  <c:v>Coliformes Totales</c:v>
                </c:pt>
                <c:pt idx="1">
                  <c:v>Coliformes Fecales</c:v>
                </c:pt>
                <c:pt idx="2">
                  <c:v>Salmonella Spp</c:v>
                </c:pt>
                <c:pt idx="3">
                  <c:v>Salmonella grup</c:v>
                </c:pt>
                <c:pt idx="4">
                  <c:v>Shigella sp</c:v>
                </c:pt>
                <c:pt idx="5">
                  <c:v>Estafilococo aureus</c:v>
                </c:pt>
                <c:pt idx="6">
                  <c:v>Bacillus Cereus</c:v>
                </c:pt>
                <c:pt idx="7">
                  <c:v>E Coli</c:v>
                </c:pt>
                <c:pt idx="8">
                  <c:v>Campylobacter J</c:v>
                </c:pt>
              </c:strCache>
            </c:strRef>
          </c:cat>
          <c:val>
            <c:numRef>
              <c:f>'Total Acumulado 2023'!$D$38:$D$46</c:f>
              <c:numCache>
                <c:formatCode>General</c:formatCode>
                <c:ptCount val="9"/>
                <c:pt idx="0">
                  <c:v>1</c:v>
                </c:pt>
                <c:pt idx="1">
                  <c:v>1</c:v>
                </c:pt>
                <c:pt idx="2">
                  <c:v>4</c:v>
                </c:pt>
                <c:pt idx="3">
                  <c:v>8</c:v>
                </c:pt>
                <c:pt idx="4">
                  <c:v>2</c:v>
                </c:pt>
                <c:pt idx="5">
                  <c:v>1</c:v>
                </c:pt>
                <c:pt idx="6">
                  <c:v>1</c:v>
                </c:pt>
                <c:pt idx="7">
                  <c:v>1</c:v>
                </c:pt>
                <c:pt idx="8">
                  <c:v>1</c:v>
                </c:pt>
              </c:numCache>
            </c:numRef>
          </c:val>
          <c:extLst>
            <c:ext xmlns:c16="http://schemas.microsoft.com/office/drawing/2014/chart" uri="{C3380CC4-5D6E-409C-BE32-E72D297353CC}">
              <c16:uniqueId val="{00000000-8CF8-448D-AF85-46D34EF691D9}"/>
            </c:ext>
          </c:extLst>
        </c:ser>
        <c:dLbls>
          <c:showLegendKey val="0"/>
          <c:showVal val="0"/>
          <c:showCatName val="0"/>
          <c:showSerName val="0"/>
          <c:showPercent val="0"/>
          <c:showBubbleSize val="0"/>
        </c:dLbls>
        <c:gapWidth val="182"/>
        <c:axId val="852179232"/>
        <c:axId val="1"/>
      </c:barChart>
      <c:catAx>
        <c:axId val="852179232"/>
        <c:scaling>
          <c:orientation val="minMax"/>
        </c:scaling>
        <c:delete val="0"/>
        <c:axPos val="l"/>
        <c:numFmt formatCode="General" sourceLinked="1"/>
        <c:majorTickMark val="none"/>
        <c:minorTickMark val="none"/>
        <c:tickLblPos val="nextTo"/>
        <c:spPr>
          <a:ln w="3175">
            <a:solidFill>
              <a:srgbClr val="E3E3E3"/>
            </a:solidFill>
            <a:prstDash val="solid"/>
          </a:ln>
        </c:spPr>
        <c:txPr>
          <a:bodyPr rot="0" vert="horz"/>
          <a:lstStyle/>
          <a:p>
            <a:pPr>
              <a:defRPr sz="900" b="0" i="0" u="none" strike="noStrike" baseline="0">
                <a:solidFill>
                  <a:srgbClr val="424242"/>
                </a:solidFill>
                <a:latin typeface="Calibri"/>
                <a:ea typeface="Calibri"/>
                <a:cs typeface="Calibri"/>
              </a:defRPr>
            </a:pPr>
            <a:endParaRPr lang="es-CO"/>
          </a:p>
        </c:txPr>
        <c:crossAx val="1"/>
        <c:crosses val="autoZero"/>
        <c:auto val="1"/>
        <c:lblAlgn val="ctr"/>
        <c:lblOffset val="100"/>
        <c:tickMarkSkip val="1"/>
        <c:noMultiLvlLbl val="0"/>
      </c:catAx>
      <c:valAx>
        <c:axId val="1"/>
        <c:scaling>
          <c:orientation val="minMax"/>
        </c:scaling>
        <c:delete val="0"/>
        <c:axPos val="b"/>
        <c:numFmt formatCode="General" sourceLinked="1"/>
        <c:majorTickMark val="none"/>
        <c:minorTickMark val="none"/>
        <c:tickLblPos val="nextTo"/>
        <c:spPr>
          <a:ln w="6350">
            <a:noFill/>
          </a:ln>
        </c:spPr>
        <c:txPr>
          <a:bodyPr rot="0" vert="horz"/>
          <a:lstStyle/>
          <a:p>
            <a:pPr>
              <a:defRPr sz="900" b="0" i="0" u="none" strike="noStrike" baseline="0">
                <a:solidFill>
                  <a:srgbClr val="424242"/>
                </a:solidFill>
                <a:latin typeface="Calibri"/>
                <a:ea typeface="Calibri"/>
                <a:cs typeface="Calibri"/>
              </a:defRPr>
            </a:pPr>
            <a:endParaRPr lang="es-CO"/>
          </a:p>
        </c:txPr>
        <c:crossAx val="852179232"/>
        <c:crosses val="autoZero"/>
        <c:crossBetween val="midCat"/>
      </c:valAx>
      <c:spPr>
        <a:noFill/>
        <a:ln w="25400">
          <a:noFill/>
        </a:ln>
      </c:spPr>
    </c:plotArea>
    <c:plotVisOnly val="1"/>
    <c:dispBlanksAs val="gap"/>
    <c:showDLblsOverMax val="0"/>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821498863747977"/>
          <c:y val="6.9030333816265665E-2"/>
          <c:w val="0.83671144772510231"/>
          <c:h val="0.69916906650432764"/>
        </c:manualLayout>
      </c:layout>
      <c:areaChart>
        <c:grouping val="standard"/>
        <c:varyColors val="0"/>
        <c:ser>
          <c:idx val="3"/>
          <c:order val="1"/>
          <c:tx>
            <c:strRef>
              <c:f>'HETATITIS A'!$A$74</c:f>
              <c:strCache>
                <c:ptCount val="1"/>
                <c:pt idx="0">
                  <c:v>Percentil 75</c:v>
                </c:pt>
              </c:strCache>
            </c:strRef>
          </c:tx>
          <c:spPr>
            <a:solidFill>
              <a:srgbClr val="C00000"/>
            </a:solidFill>
            <a:ln w="25400">
              <a:solidFill>
                <a:srgbClr val="FF0000"/>
              </a:solidFill>
              <a:prstDash val="solid"/>
            </a:ln>
          </c:spPr>
          <c:val>
            <c:numRef>
              <c:f>'HETATITIS A'!$B$74:$BA$74</c:f>
              <c:numCache>
                <c:formatCode>0.0</c:formatCode>
                <c:ptCount val="52"/>
                <c:pt idx="0">
                  <c:v>5.5</c:v>
                </c:pt>
                <c:pt idx="1">
                  <c:v>7</c:v>
                </c:pt>
                <c:pt idx="2">
                  <c:v>6.75</c:v>
                </c:pt>
                <c:pt idx="3">
                  <c:v>4.75</c:v>
                </c:pt>
                <c:pt idx="4">
                  <c:v>7.5</c:v>
                </c:pt>
                <c:pt idx="5">
                  <c:v>7.75</c:v>
                </c:pt>
                <c:pt idx="6">
                  <c:v>6.5</c:v>
                </c:pt>
                <c:pt idx="7">
                  <c:v>6.25</c:v>
                </c:pt>
                <c:pt idx="8">
                  <c:v>7.25</c:v>
                </c:pt>
                <c:pt idx="9">
                  <c:v>6</c:v>
                </c:pt>
                <c:pt idx="10">
                  <c:v>3.75</c:v>
                </c:pt>
                <c:pt idx="11">
                  <c:v>7.5</c:v>
                </c:pt>
                <c:pt idx="12">
                  <c:v>4.75</c:v>
                </c:pt>
                <c:pt idx="13">
                  <c:v>7</c:v>
                </c:pt>
                <c:pt idx="14">
                  <c:v>3.5</c:v>
                </c:pt>
                <c:pt idx="15">
                  <c:v>4.5</c:v>
                </c:pt>
                <c:pt idx="16">
                  <c:v>4</c:v>
                </c:pt>
                <c:pt idx="17">
                  <c:v>5.5</c:v>
                </c:pt>
                <c:pt idx="18">
                  <c:v>8.25</c:v>
                </c:pt>
                <c:pt idx="19">
                  <c:v>3.5</c:v>
                </c:pt>
                <c:pt idx="20">
                  <c:v>2</c:v>
                </c:pt>
                <c:pt idx="21">
                  <c:v>3.5</c:v>
                </c:pt>
                <c:pt idx="22">
                  <c:v>6.5</c:v>
                </c:pt>
                <c:pt idx="23">
                  <c:v>5.25</c:v>
                </c:pt>
                <c:pt idx="24">
                  <c:v>7.75</c:v>
                </c:pt>
                <c:pt idx="25">
                  <c:v>5.75</c:v>
                </c:pt>
                <c:pt idx="26">
                  <c:v>7.75</c:v>
                </c:pt>
                <c:pt idx="27">
                  <c:v>6.25</c:v>
                </c:pt>
                <c:pt idx="28">
                  <c:v>11</c:v>
                </c:pt>
                <c:pt idx="29">
                  <c:v>11.75</c:v>
                </c:pt>
                <c:pt idx="30">
                  <c:v>11</c:v>
                </c:pt>
                <c:pt idx="31">
                  <c:v>7</c:v>
                </c:pt>
                <c:pt idx="32">
                  <c:v>9.5</c:v>
                </c:pt>
                <c:pt idx="33">
                  <c:v>13.75</c:v>
                </c:pt>
                <c:pt idx="34">
                  <c:v>5.25</c:v>
                </c:pt>
                <c:pt idx="35">
                  <c:v>15.75</c:v>
                </c:pt>
                <c:pt idx="36">
                  <c:v>6</c:v>
                </c:pt>
                <c:pt idx="37">
                  <c:v>9</c:v>
                </c:pt>
                <c:pt idx="38">
                  <c:v>9</c:v>
                </c:pt>
                <c:pt idx="39">
                  <c:v>12.5</c:v>
                </c:pt>
                <c:pt idx="40">
                  <c:v>11.25</c:v>
                </c:pt>
                <c:pt idx="41">
                  <c:v>11</c:v>
                </c:pt>
                <c:pt idx="42">
                  <c:v>10.5</c:v>
                </c:pt>
                <c:pt idx="43">
                  <c:v>10.75</c:v>
                </c:pt>
                <c:pt idx="44">
                  <c:v>5.25</c:v>
                </c:pt>
                <c:pt idx="45">
                  <c:v>7.25</c:v>
                </c:pt>
                <c:pt idx="46">
                  <c:v>9.25</c:v>
                </c:pt>
                <c:pt idx="47">
                  <c:v>10.5</c:v>
                </c:pt>
                <c:pt idx="48">
                  <c:v>5.75</c:v>
                </c:pt>
                <c:pt idx="49">
                  <c:v>5.75</c:v>
                </c:pt>
                <c:pt idx="50">
                  <c:v>6</c:v>
                </c:pt>
                <c:pt idx="51">
                  <c:v>1.75</c:v>
                </c:pt>
              </c:numCache>
            </c:numRef>
          </c:val>
          <c:extLst>
            <c:ext xmlns:c16="http://schemas.microsoft.com/office/drawing/2014/chart" uri="{C3380CC4-5D6E-409C-BE32-E72D297353CC}">
              <c16:uniqueId val="{00000000-2777-41B2-A632-1DF119C9B188}"/>
            </c:ext>
          </c:extLst>
        </c:ser>
        <c:ser>
          <c:idx val="1"/>
          <c:order val="2"/>
          <c:tx>
            <c:strRef>
              <c:f>'HETATITIS A'!$A$72</c:f>
              <c:strCache>
                <c:ptCount val="1"/>
                <c:pt idx="0">
                  <c:v>Mediana</c:v>
                </c:pt>
              </c:strCache>
            </c:strRef>
          </c:tx>
          <c:spPr>
            <a:ln w="28575" cap="rnd">
              <a:solidFill>
                <a:schemeClr val="accent4"/>
              </a:solidFill>
              <a:round/>
            </a:ln>
            <a:effectLst/>
          </c:spPr>
          <c:val>
            <c:numRef>
              <c:f>'HETATITIS A'!$B$72:$BA$72</c:f>
              <c:numCache>
                <c:formatCode>0.0</c:formatCode>
                <c:ptCount val="52"/>
                <c:pt idx="0">
                  <c:v>4</c:v>
                </c:pt>
                <c:pt idx="1">
                  <c:v>6.5</c:v>
                </c:pt>
                <c:pt idx="2">
                  <c:v>5.5</c:v>
                </c:pt>
                <c:pt idx="3">
                  <c:v>3.5</c:v>
                </c:pt>
                <c:pt idx="4">
                  <c:v>2.5</c:v>
                </c:pt>
                <c:pt idx="5">
                  <c:v>3.5</c:v>
                </c:pt>
                <c:pt idx="6">
                  <c:v>4.5</c:v>
                </c:pt>
                <c:pt idx="7">
                  <c:v>4</c:v>
                </c:pt>
                <c:pt idx="8">
                  <c:v>5</c:v>
                </c:pt>
                <c:pt idx="9">
                  <c:v>2.5</c:v>
                </c:pt>
                <c:pt idx="10">
                  <c:v>3</c:v>
                </c:pt>
                <c:pt idx="11">
                  <c:v>3</c:v>
                </c:pt>
                <c:pt idx="12">
                  <c:v>4</c:v>
                </c:pt>
                <c:pt idx="13">
                  <c:v>5.5</c:v>
                </c:pt>
                <c:pt idx="14">
                  <c:v>1.5</c:v>
                </c:pt>
                <c:pt idx="15">
                  <c:v>2.5</c:v>
                </c:pt>
                <c:pt idx="16">
                  <c:v>4</c:v>
                </c:pt>
                <c:pt idx="17">
                  <c:v>3.5</c:v>
                </c:pt>
                <c:pt idx="18">
                  <c:v>4</c:v>
                </c:pt>
                <c:pt idx="19">
                  <c:v>1.5</c:v>
                </c:pt>
                <c:pt idx="20">
                  <c:v>1.5</c:v>
                </c:pt>
                <c:pt idx="21">
                  <c:v>1.5</c:v>
                </c:pt>
                <c:pt idx="22">
                  <c:v>3.5</c:v>
                </c:pt>
                <c:pt idx="23">
                  <c:v>2.5</c:v>
                </c:pt>
                <c:pt idx="24">
                  <c:v>3</c:v>
                </c:pt>
                <c:pt idx="25">
                  <c:v>4</c:v>
                </c:pt>
                <c:pt idx="26">
                  <c:v>3</c:v>
                </c:pt>
                <c:pt idx="27">
                  <c:v>3.5</c:v>
                </c:pt>
                <c:pt idx="28">
                  <c:v>7</c:v>
                </c:pt>
                <c:pt idx="29">
                  <c:v>10</c:v>
                </c:pt>
                <c:pt idx="30">
                  <c:v>10</c:v>
                </c:pt>
                <c:pt idx="31">
                  <c:v>7</c:v>
                </c:pt>
                <c:pt idx="32">
                  <c:v>8</c:v>
                </c:pt>
                <c:pt idx="33">
                  <c:v>11</c:v>
                </c:pt>
                <c:pt idx="34">
                  <c:v>3</c:v>
                </c:pt>
                <c:pt idx="35">
                  <c:v>14</c:v>
                </c:pt>
                <c:pt idx="36">
                  <c:v>5.5</c:v>
                </c:pt>
                <c:pt idx="37">
                  <c:v>9</c:v>
                </c:pt>
                <c:pt idx="38">
                  <c:v>8.5</c:v>
                </c:pt>
                <c:pt idx="39">
                  <c:v>9.5</c:v>
                </c:pt>
                <c:pt idx="40">
                  <c:v>6.5</c:v>
                </c:pt>
                <c:pt idx="41">
                  <c:v>5</c:v>
                </c:pt>
                <c:pt idx="42">
                  <c:v>6</c:v>
                </c:pt>
                <c:pt idx="43">
                  <c:v>3.5</c:v>
                </c:pt>
                <c:pt idx="44">
                  <c:v>3</c:v>
                </c:pt>
                <c:pt idx="45">
                  <c:v>5</c:v>
                </c:pt>
                <c:pt idx="46">
                  <c:v>3.5</c:v>
                </c:pt>
                <c:pt idx="47">
                  <c:v>8</c:v>
                </c:pt>
                <c:pt idx="48">
                  <c:v>3.5</c:v>
                </c:pt>
                <c:pt idx="49">
                  <c:v>4</c:v>
                </c:pt>
                <c:pt idx="50">
                  <c:v>4.5</c:v>
                </c:pt>
                <c:pt idx="51">
                  <c:v>1</c:v>
                </c:pt>
              </c:numCache>
            </c:numRef>
          </c:val>
          <c:extLst>
            <c:ext xmlns:c16="http://schemas.microsoft.com/office/drawing/2014/chart" uri="{C3380CC4-5D6E-409C-BE32-E72D297353CC}">
              <c16:uniqueId val="{00000001-2777-41B2-A632-1DF119C9B188}"/>
            </c:ext>
          </c:extLst>
        </c:ser>
        <c:ser>
          <c:idx val="2"/>
          <c:order val="3"/>
          <c:tx>
            <c:strRef>
              <c:f>'HETATITIS A'!$A$73</c:f>
              <c:strCache>
                <c:ptCount val="1"/>
                <c:pt idx="0">
                  <c:v>Percentil 25</c:v>
                </c:pt>
              </c:strCache>
            </c:strRef>
          </c:tx>
          <c:spPr>
            <a:solidFill>
              <a:srgbClr val="92D050"/>
            </a:solidFill>
            <a:ln w="28575" cap="rnd">
              <a:solidFill>
                <a:schemeClr val="accent6"/>
              </a:solidFill>
              <a:round/>
            </a:ln>
            <a:effectLst/>
          </c:spPr>
          <c:val>
            <c:numRef>
              <c:f>'HETATITIS A'!$B$73:$BA$73</c:f>
              <c:numCache>
                <c:formatCode>0.0</c:formatCode>
                <c:ptCount val="52"/>
                <c:pt idx="0">
                  <c:v>3.25</c:v>
                </c:pt>
                <c:pt idx="1">
                  <c:v>5.25</c:v>
                </c:pt>
                <c:pt idx="2">
                  <c:v>3.5</c:v>
                </c:pt>
                <c:pt idx="3">
                  <c:v>2.25</c:v>
                </c:pt>
                <c:pt idx="4">
                  <c:v>1.25</c:v>
                </c:pt>
                <c:pt idx="5">
                  <c:v>2.25</c:v>
                </c:pt>
                <c:pt idx="6">
                  <c:v>1.75</c:v>
                </c:pt>
                <c:pt idx="7">
                  <c:v>2.5</c:v>
                </c:pt>
                <c:pt idx="8">
                  <c:v>5</c:v>
                </c:pt>
                <c:pt idx="9">
                  <c:v>1.25</c:v>
                </c:pt>
                <c:pt idx="10">
                  <c:v>2.25</c:v>
                </c:pt>
                <c:pt idx="11">
                  <c:v>2.25</c:v>
                </c:pt>
                <c:pt idx="12">
                  <c:v>1.75</c:v>
                </c:pt>
                <c:pt idx="13">
                  <c:v>1.75</c:v>
                </c:pt>
                <c:pt idx="14">
                  <c:v>1</c:v>
                </c:pt>
                <c:pt idx="15">
                  <c:v>1.25</c:v>
                </c:pt>
                <c:pt idx="16">
                  <c:v>2.5</c:v>
                </c:pt>
                <c:pt idx="17">
                  <c:v>2.25</c:v>
                </c:pt>
                <c:pt idx="18">
                  <c:v>2</c:v>
                </c:pt>
                <c:pt idx="19">
                  <c:v>1</c:v>
                </c:pt>
                <c:pt idx="20">
                  <c:v>1</c:v>
                </c:pt>
                <c:pt idx="21">
                  <c:v>1</c:v>
                </c:pt>
                <c:pt idx="22">
                  <c:v>1.25</c:v>
                </c:pt>
                <c:pt idx="23">
                  <c:v>1.25</c:v>
                </c:pt>
                <c:pt idx="24">
                  <c:v>2</c:v>
                </c:pt>
                <c:pt idx="25">
                  <c:v>2.25</c:v>
                </c:pt>
                <c:pt idx="26">
                  <c:v>2</c:v>
                </c:pt>
                <c:pt idx="27">
                  <c:v>2.25</c:v>
                </c:pt>
                <c:pt idx="28">
                  <c:v>5.25</c:v>
                </c:pt>
                <c:pt idx="29">
                  <c:v>7.5</c:v>
                </c:pt>
                <c:pt idx="30">
                  <c:v>7.5</c:v>
                </c:pt>
                <c:pt idx="31">
                  <c:v>5.5</c:v>
                </c:pt>
                <c:pt idx="32">
                  <c:v>5.75</c:v>
                </c:pt>
                <c:pt idx="33">
                  <c:v>8.25</c:v>
                </c:pt>
                <c:pt idx="34">
                  <c:v>2.25</c:v>
                </c:pt>
                <c:pt idx="35">
                  <c:v>10</c:v>
                </c:pt>
                <c:pt idx="36">
                  <c:v>4.25</c:v>
                </c:pt>
                <c:pt idx="37">
                  <c:v>5.25</c:v>
                </c:pt>
                <c:pt idx="38">
                  <c:v>5</c:v>
                </c:pt>
                <c:pt idx="39">
                  <c:v>6.5</c:v>
                </c:pt>
                <c:pt idx="40">
                  <c:v>4</c:v>
                </c:pt>
                <c:pt idx="41">
                  <c:v>4.25</c:v>
                </c:pt>
                <c:pt idx="42">
                  <c:v>6</c:v>
                </c:pt>
                <c:pt idx="43">
                  <c:v>2.25</c:v>
                </c:pt>
                <c:pt idx="44">
                  <c:v>2.25</c:v>
                </c:pt>
                <c:pt idx="45">
                  <c:v>2</c:v>
                </c:pt>
                <c:pt idx="46">
                  <c:v>3</c:v>
                </c:pt>
                <c:pt idx="47">
                  <c:v>6.25</c:v>
                </c:pt>
                <c:pt idx="48">
                  <c:v>2</c:v>
                </c:pt>
                <c:pt idx="49">
                  <c:v>3</c:v>
                </c:pt>
                <c:pt idx="50">
                  <c:v>3</c:v>
                </c:pt>
                <c:pt idx="51">
                  <c:v>0.25</c:v>
                </c:pt>
              </c:numCache>
            </c:numRef>
          </c:val>
          <c:extLst>
            <c:ext xmlns:c16="http://schemas.microsoft.com/office/drawing/2014/chart" uri="{C3380CC4-5D6E-409C-BE32-E72D297353CC}">
              <c16:uniqueId val="{00000002-2777-41B2-A632-1DF119C9B188}"/>
            </c:ext>
          </c:extLst>
        </c:ser>
        <c:dLbls>
          <c:showLegendKey val="0"/>
          <c:showVal val="0"/>
          <c:showCatName val="0"/>
          <c:showSerName val="0"/>
          <c:showPercent val="0"/>
          <c:showBubbleSize val="0"/>
        </c:dLbls>
        <c:axId val="-326046304"/>
        <c:axId val="-326040864"/>
      </c:areaChart>
      <c:scatterChart>
        <c:scatterStyle val="lineMarker"/>
        <c:varyColors val="0"/>
        <c:ser>
          <c:idx val="0"/>
          <c:order val="0"/>
          <c:tx>
            <c:strRef>
              <c:f>'HETATITIS A'!$A$70</c:f>
              <c:strCache>
                <c:ptCount val="1"/>
                <c:pt idx="0">
                  <c:v>2023</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'HETATITIS A'!$B$70:$AC$70</c:f>
              <c:numCache>
                <c:formatCode>General</c:formatCode>
                <c:ptCount val="28"/>
                <c:pt idx="0">
                  <c:v>17</c:v>
                </c:pt>
                <c:pt idx="1">
                  <c:v>18</c:v>
                </c:pt>
                <c:pt idx="2">
                  <c:v>15</c:v>
                </c:pt>
                <c:pt idx="3">
                  <c:v>17</c:v>
                </c:pt>
                <c:pt idx="4">
                  <c:v>10</c:v>
                </c:pt>
                <c:pt idx="5">
                  <c:v>13</c:v>
                </c:pt>
                <c:pt idx="6">
                  <c:v>11</c:v>
                </c:pt>
                <c:pt idx="7">
                  <c:v>9</c:v>
                </c:pt>
                <c:pt idx="8">
                  <c:v>12</c:v>
                </c:pt>
                <c:pt idx="9">
                  <c:v>17</c:v>
                </c:pt>
                <c:pt idx="10">
                  <c:v>10</c:v>
                </c:pt>
                <c:pt idx="11">
                  <c:v>13</c:v>
                </c:pt>
                <c:pt idx="12">
                  <c:v>8</c:v>
                </c:pt>
                <c:pt idx="13">
                  <c:v>9</c:v>
                </c:pt>
                <c:pt idx="14">
                  <c:v>7</c:v>
                </c:pt>
                <c:pt idx="15">
                  <c:v>11</c:v>
                </c:pt>
                <c:pt idx="16">
                  <c:v>4</c:v>
                </c:pt>
                <c:pt idx="17">
                  <c:v>4</c:v>
                </c:pt>
                <c:pt idx="18">
                  <c:v>17</c:v>
                </c:pt>
                <c:pt idx="19">
                  <c:v>7</c:v>
                </c:pt>
                <c:pt idx="20">
                  <c:v>10</c:v>
                </c:pt>
                <c:pt idx="21">
                  <c:v>5</c:v>
                </c:pt>
                <c:pt idx="22">
                  <c:v>7</c:v>
                </c:pt>
                <c:pt idx="23">
                  <c:v>3</c:v>
                </c:pt>
                <c:pt idx="24">
                  <c:v>13</c:v>
                </c:pt>
                <c:pt idx="25">
                  <c:v>15</c:v>
                </c:pt>
                <c:pt idx="26">
                  <c:v>10</c:v>
                </c:pt>
                <c:pt idx="27">
                  <c:v>4</c:v>
                </c:pt>
              </c:numCache>
            </c:numRef>
          </c:yVal>
          <c:smooth val="0"/>
          <c:extLst>
            <c:ext xmlns:c16="http://schemas.microsoft.com/office/drawing/2014/chart" uri="{C3380CC4-5D6E-409C-BE32-E72D297353CC}">
              <c16:uniqueId val="{00000003-2777-41B2-A632-1DF119C9B188}"/>
            </c:ext>
          </c:extLst>
        </c:ser>
        <c:dLbls>
          <c:showLegendKey val="0"/>
          <c:showVal val="0"/>
          <c:showCatName val="0"/>
          <c:showSerName val="0"/>
          <c:showPercent val="0"/>
          <c:showBubbleSize val="0"/>
        </c:dLbls>
        <c:axId val="-326046304"/>
        <c:axId val="-326040864"/>
      </c:scatterChart>
      <c:catAx>
        <c:axId val="-326046304"/>
        <c:scaling>
          <c:orientation val="minMax"/>
        </c:scaling>
        <c:delete val="0"/>
        <c:axPos val="b"/>
        <c:title>
          <c:tx>
            <c:rich>
              <a:bodyPr/>
              <a:lstStyle/>
              <a:p>
                <a:pPr>
                  <a:defRPr/>
                </a:pPr>
                <a:r>
                  <a:rPr lang="en-US"/>
                  <a:t>Semana Epidemiológica</a:t>
                </a:r>
              </a:p>
            </c:rich>
          </c:tx>
          <c:layout>
            <c:manualLayout>
              <c:xMode val="edge"/>
              <c:yMode val="edge"/>
              <c:x val="0.37516960637572389"/>
              <c:y val="0.90539559978097706"/>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326040864"/>
        <c:crosses val="autoZero"/>
        <c:auto val="1"/>
        <c:lblAlgn val="ctr"/>
        <c:lblOffset val="100"/>
        <c:noMultiLvlLbl val="0"/>
      </c:catAx>
      <c:valAx>
        <c:axId val="-326040864"/>
        <c:scaling>
          <c:orientation val="minMax"/>
        </c:scaling>
        <c:delete val="0"/>
        <c:axPos val="l"/>
        <c:majorGridlines>
          <c:spPr>
            <a:ln w="9525" cap="flat" cmpd="sng" algn="ctr">
              <a:noFill/>
              <a:round/>
            </a:ln>
            <a:effectLst/>
          </c:spPr>
        </c:majorGridlines>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326046304"/>
        <c:crosses val="autoZero"/>
        <c:crossBetween val="between"/>
      </c:valAx>
      <c:spPr>
        <a:noFill/>
        <a:ln w="25400">
          <a:noFill/>
        </a:ln>
      </c:spPr>
    </c:plotArea>
    <c:legend>
      <c:legendPos val="b"/>
      <c:layout>
        <c:manualLayout>
          <c:xMode val="edge"/>
          <c:yMode val="edge"/>
          <c:x val="0.16176672474040191"/>
          <c:y val="3.0012721441598698E-2"/>
          <c:w val="0.70745786337870176"/>
          <c:h val="5.528941403162254E-2"/>
        </c:manualLayout>
      </c:layout>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55304486488381"/>
          <c:y val="4.5141011380451811E-2"/>
          <c:w val="0.87433208491909153"/>
          <c:h val="0.81995339957480828"/>
        </c:manualLayout>
      </c:layout>
      <c:lineChart>
        <c:grouping val="standard"/>
        <c:varyColors val="0"/>
        <c:ser>
          <c:idx val="0"/>
          <c:order val="0"/>
          <c:tx>
            <c:strRef>
              <c:f>ETA!$B$105</c:f>
              <c:strCache>
                <c:ptCount val="1"/>
                <c:pt idx="0">
                  <c:v>Límite inferior</c:v>
                </c:pt>
              </c:strCache>
            </c:strRef>
          </c:tx>
          <c:spPr>
            <a:ln w="50800" cap="rnd">
              <a:solidFill>
                <a:schemeClr val="accent1"/>
              </a:solidFill>
              <a:round/>
            </a:ln>
            <a:effectLst/>
          </c:spPr>
          <c:marker>
            <c:symbol val="none"/>
          </c:marker>
          <c:cat>
            <c:numRef>
              <c:f>ETA!$C$92:$BB$92</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ETA!$C$105:$BC$105</c:f>
              <c:numCache>
                <c:formatCode>0.0</c:formatCode>
                <c:ptCount val="53"/>
                <c:pt idx="0">
                  <c:v>-1.6808633449612116</c:v>
                </c:pt>
                <c:pt idx="1">
                  <c:v>-2.4529333766502219</c:v>
                </c:pt>
                <c:pt idx="2">
                  <c:v>-1.8066095706972916</c:v>
                </c:pt>
                <c:pt idx="3">
                  <c:v>-1.7291874075126179</c:v>
                </c:pt>
                <c:pt idx="4">
                  <c:v>-1.3366316608276869</c:v>
                </c:pt>
                <c:pt idx="5">
                  <c:v>-1.1166590359468684</c:v>
                </c:pt>
                <c:pt idx="6">
                  <c:v>-2.8394507756286171</c:v>
                </c:pt>
                <c:pt idx="7">
                  <c:v>-1.8957995592188892</c:v>
                </c:pt>
                <c:pt idx="8">
                  <c:v>-0.99966744529559204</c:v>
                </c:pt>
                <c:pt idx="9">
                  <c:v>-0.49820056239095534</c:v>
                </c:pt>
                <c:pt idx="10">
                  <c:v>-0.96362040677730909</c:v>
                </c:pt>
                <c:pt idx="11">
                  <c:v>-1.7535749336231294</c:v>
                </c:pt>
                <c:pt idx="12">
                  <c:v>-1.2261272599185986</c:v>
                </c:pt>
                <c:pt idx="13">
                  <c:v>-2.2024007737618878</c:v>
                </c:pt>
                <c:pt idx="14">
                  <c:v>-2.3049647330342817</c:v>
                </c:pt>
                <c:pt idx="15">
                  <c:v>-2.148776060441743</c:v>
                </c:pt>
                <c:pt idx="16">
                  <c:v>-1.0862857706246207</c:v>
                </c:pt>
                <c:pt idx="17">
                  <c:v>-0.84381956498874766</c:v>
                </c:pt>
                <c:pt idx="18">
                  <c:v>-2.7062614884375398</c:v>
                </c:pt>
                <c:pt idx="19">
                  <c:v>-2.3514647558326445</c:v>
                </c:pt>
                <c:pt idx="20">
                  <c:v>-2.0528668458206134</c:v>
                </c:pt>
                <c:pt idx="21">
                  <c:v>-2.2271421533379034</c:v>
                </c:pt>
                <c:pt idx="22">
                  <c:v>-2.7259577888959643</c:v>
                </c:pt>
                <c:pt idx="23">
                  <c:v>-3.1020184855883564</c:v>
                </c:pt>
                <c:pt idx="24">
                  <c:v>-3.0219068288896347</c:v>
                </c:pt>
                <c:pt idx="25">
                  <c:v>-3.1880054609773936</c:v>
                </c:pt>
                <c:pt idx="26">
                  <c:v>-2.3456322531095584</c:v>
                </c:pt>
                <c:pt idx="27">
                  <c:v>-1.9807390977213588</c:v>
                </c:pt>
                <c:pt idx="28">
                  <c:v>-2.8267336196916597</c:v>
                </c:pt>
                <c:pt idx="29">
                  <c:v>-3.0718259563573316</c:v>
                </c:pt>
                <c:pt idx="30">
                  <c:v>-2.5757323252250148</c:v>
                </c:pt>
                <c:pt idx="31">
                  <c:v>-1.1641893265554359</c:v>
                </c:pt>
                <c:pt idx="32">
                  <c:v>-1.0976592663954694</c:v>
                </c:pt>
                <c:pt idx="33">
                  <c:v>-6.1381224643652192</c:v>
                </c:pt>
                <c:pt idx="34">
                  <c:v>-4.2767088904754678</c:v>
                </c:pt>
                <c:pt idx="35">
                  <c:v>-4.3122389337552169</c:v>
                </c:pt>
                <c:pt idx="36">
                  <c:v>-3.694392148836612</c:v>
                </c:pt>
                <c:pt idx="37">
                  <c:v>-3.956314605406007</c:v>
                </c:pt>
                <c:pt idx="38">
                  <c:v>-3.1422087324229313</c:v>
                </c:pt>
                <c:pt idx="39">
                  <c:v>-3.5089767469715198</c:v>
                </c:pt>
                <c:pt idx="40">
                  <c:v>-2.1329732598231885</c:v>
                </c:pt>
                <c:pt idx="41">
                  <c:v>-1.0476450482255002</c:v>
                </c:pt>
                <c:pt idx="42">
                  <c:v>-0.31019247795881233</c:v>
                </c:pt>
                <c:pt idx="43">
                  <c:v>-0.76199886492585467</c:v>
                </c:pt>
                <c:pt idx="44">
                  <c:v>-0.63928295741983399</c:v>
                </c:pt>
                <c:pt idx="45">
                  <c:v>-1.3098596214030485</c:v>
                </c:pt>
                <c:pt idx="46">
                  <c:v>-1.2334493395252757</c:v>
                </c:pt>
                <c:pt idx="47">
                  <c:v>-1.2053115258811289</c:v>
                </c:pt>
                <c:pt idx="48">
                  <c:v>-1.3220063562034627</c:v>
                </c:pt>
                <c:pt idx="49">
                  <c:v>-2.338698858108248</c:v>
                </c:pt>
                <c:pt idx="50">
                  <c:v>-2.2004702887382295</c:v>
                </c:pt>
                <c:pt idx="51">
                  <c:v>-2.879186244853726</c:v>
                </c:pt>
                <c:pt idx="52">
                  <c:v>-2.0673977800793066</c:v>
                </c:pt>
              </c:numCache>
            </c:numRef>
          </c:val>
          <c:smooth val="0"/>
          <c:extLst>
            <c:ext xmlns:c16="http://schemas.microsoft.com/office/drawing/2014/chart" uri="{C3380CC4-5D6E-409C-BE32-E72D297353CC}">
              <c16:uniqueId val="{00000000-7053-4537-A3E2-493E11F48C40}"/>
            </c:ext>
          </c:extLst>
        </c:ser>
        <c:ser>
          <c:idx val="1"/>
          <c:order val="1"/>
          <c:tx>
            <c:strRef>
              <c:f>ETA!$B$106</c:f>
              <c:strCache>
                <c:ptCount val="1"/>
                <c:pt idx="0">
                  <c:v>Límite superior</c:v>
                </c:pt>
              </c:strCache>
            </c:strRef>
          </c:tx>
          <c:spPr>
            <a:ln w="50800" cap="rnd">
              <a:solidFill>
                <a:schemeClr val="accent2"/>
              </a:solidFill>
              <a:round/>
            </a:ln>
            <a:effectLst/>
          </c:spPr>
          <c:marker>
            <c:symbol val="none"/>
          </c:marker>
          <c:cat>
            <c:numRef>
              <c:f>ETA!$C$92:$BB$92</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ETA!$C$106:$BC$106</c:f>
              <c:numCache>
                <c:formatCode>0.0</c:formatCode>
                <c:ptCount val="53"/>
                <c:pt idx="0">
                  <c:v>3.6808633449612116</c:v>
                </c:pt>
                <c:pt idx="1">
                  <c:v>4.4529333766502219</c:v>
                </c:pt>
                <c:pt idx="2">
                  <c:v>3.8066095706972916</c:v>
                </c:pt>
                <c:pt idx="3">
                  <c:v>3.7291874075126179</c:v>
                </c:pt>
                <c:pt idx="4">
                  <c:v>3.3366316608276869</c:v>
                </c:pt>
                <c:pt idx="5">
                  <c:v>3.1166590359468684</c:v>
                </c:pt>
                <c:pt idx="6">
                  <c:v>4.8394507756286167</c:v>
                </c:pt>
                <c:pt idx="7">
                  <c:v>3.8957995592188892</c:v>
                </c:pt>
                <c:pt idx="8">
                  <c:v>2.999667445295592</c:v>
                </c:pt>
                <c:pt idx="9">
                  <c:v>2.4982005623909553</c:v>
                </c:pt>
                <c:pt idx="10">
                  <c:v>2.9636204067773093</c:v>
                </c:pt>
                <c:pt idx="11">
                  <c:v>3.7535749336231294</c:v>
                </c:pt>
                <c:pt idx="12">
                  <c:v>3.2261272599185986</c:v>
                </c:pt>
                <c:pt idx="13">
                  <c:v>4.2024007737618874</c:v>
                </c:pt>
                <c:pt idx="14">
                  <c:v>4.3049647330342822</c:v>
                </c:pt>
                <c:pt idx="15">
                  <c:v>4.148776060441743</c:v>
                </c:pt>
                <c:pt idx="16">
                  <c:v>3.0862857706246207</c:v>
                </c:pt>
                <c:pt idx="17">
                  <c:v>2.8438195649887477</c:v>
                </c:pt>
                <c:pt idx="18">
                  <c:v>4.7062614884375398</c:v>
                </c:pt>
                <c:pt idx="19">
                  <c:v>4.3514647558326445</c:v>
                </c:pt>
                <c:pt idx="20">
                  <c:v>4.0528668458206134</c:v>
                </c:pt>
                <c:pt idx="21">
                  <c:v>4.227142153337903</c:v>
                </c:pt>
                <c:pt idx="22">
                  <c:v>4.7259577888959647</c:v>
                </c:pt>
                <c:pt idx="23">
                  <c:v>5.1020184855883564</c:v>
                </c:pt>
                <c:pt idx="24">
                  <c:v>5.0219068288896347</c:v>
                </c:pt>
                <c:pt idx="25">
                  <c:v>5.1880054609773936</c:v>
                </c:pt>
                <c:pt idx="26">
                  <c:v>4.3456322531095584</c:v>
                </c:pt>
                <c:pt idx="27">
                  <c:v>3.9807390977213588</c:v>
                </c:pt>
                <c:pt idx="28">
                  <c:v>4.8267336196916597</c:v>
                </c:pt>
                <c:pt idx="29">
                  <c:v>5.0718259563573316</c:v>
                </c:pt>
                <c:pt idx="30">
                  <c:v>4.5757323252250153</c:v>
                </c:pt>
                <c:pt idx="31">
                  <c:v>3.1641893265554359</c:v>
                </c:pt>
                <c:pt idx="32">
                  <c:v>3.0976592663954694</c:v>
                </c:pt>
                <c:pt idx="33">
                  <c:v>8.1381224643652192</c:v>
                </c:pt>
                <c:pt idx="34">
                  <c:v>6.2767088904754678</c:v>
                </c:pt>
                <c:pt idx="35">
                  <c:v>6.3122389337552169</c:v>
                </c:pt>
                <c:pt idx="36">
                  <c:v>5.694392148836612</c:v>
                </c:pt>
                <c:pt idx="37">
                  <c:v>5.956314605406007</c:v>
                </c:pt>
                <c:pt idx="38">
                  <c:v>5.1422087324229313</c:v>
                </c:pt>
                <c:pt idx="39">
                  <c:v>5.5089767469715198</c:v>
                </c:pt>
                <c:pt idx="40">
                  <c:v>4.1329732598231885</c:v>
                </c:pt>
                <c:pt idx="41">
                  <c:v>3.0476450482255002</c:v>
                </c:pt>
                <c:pt idx="42">
                  <c:v>2.3101924779588123</c:v>
                </c:pt>
                <c:pt idx="43">
                  <c:v>2.7619988649258547</c:v>
                </c:pt>
                <c:pt idx="44">
                  <c:v>2.6392829574198338</c:v>
                </c:pt>
                <c:pt idx="45">
                  <c:v>3.3098596214030485</c:v>
                </c:pt>
                <c:pt idx="46">
                  <c:v>3.2334493395252757</c:v>
                </c:pt>
                <c:pt idx="47">
                  <c:v>3.2053115258811289</c:v>
                </c:pt>
                <c:pt idx="48">
                  <c:v>3.3220063562034627</c:v>
                </c:pt>
                <c:pt idx="49">
                  <c:v>4.3386988581082484</c:v>
                </c:pt>
                <c:pt idx="50">
                  <c:v>4.200470288738229</c:v>
                </c:pt>
                <c:pt idx="51">
                  <c:v>4.8791862448537255</c:v>
                </c:pt>
                <c:pt idx="52">
                  <c:v>4.0673977800793066</c:v>
                </c:pt>
              </c:numCache>
            </c:numRef>
          </c:val>
          <c:smooth val="0"/>
          <c:extLst>
            <c:ext xmlns:c16="http://schemas.microsoft.com/office/drawing/2014/chart" uri="{C3380CC4-5D6E-409C-BE32-E72D297353CC}">
              <c16:uniqueId val="{00000001-7053-4537-A3E2-493E11F48C40}"/>
            </c:ext>
          </c:extLst>
        </c:ser>
        <c:ser>
          <c:idx val="2"/>
          <c:order val="2"/>
          <c:tx>
            <c:strRef>
              <c:f>ETA!$B$107</c:f>
              <c:strCache>
                <c:ptCount val="1"/>
                <c:pt idx="0">
                  <c:v>Razón observada</c:v>
                </c:pt>
              </c:strCache>
            </c:strRef>
          </c:tx>
          <c:spPr>
            <a:ln w="28575" cap="rnd">
              <a:noFill/>
              <a:round/>
            </a:ln>
            <a:effectLst/>
          </c:spPr>
          <c:marker>
            <c:symbol val="circle"/>
            <c:size val="8"/>
          </c:marker>
          <c:cat>
            <c:numRef>
              <c:f>ETA!$C$92:$BB$92</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ETA!$C$107:$AD$107</c:f>
              <c:numCache>
                <c:formatCode>General</c:formatCode>
                <c:ptCount val="28"/>
                <c:pt idx="0">
                  <c:v>0.4921875</c:v>
                </c:pt>
                <c:pt idx="1">
                  <c:v>0.26373626373626374</c:v>
                </c:pt>
                <c:pt idx="2">
                  <c:v>0.44628099173553715</c:v>
                </c:pt>
                <c:pt idx="3">
                  <c:v>0.34615384615384615</c:v>
                </c:pt>
                <c:pt idx="4">
                  <c:v>0.4921875</c:v>
                </c:pt>
                <c:pt idx="5">
                  <c:v>0</c:v>
                </c:pt>
                <c:pt idx="6">
                  <c:v>9.8092643051771108E-2</c:v>
                </c:pt>
                <c:pt idx="7">
                  <c:v>0.25661914460285129</c:v>
                </c:pt>
                <c:pt idx="8">
                  <c:v>2.373071528751753</c:v>
                </c:pt>
                <c:pt idx="9">
                  <c:v>0.15062761506276151</c:v>
                </c:pt>
                <c:pt idx="10">
                  <c:v>12.718381112984824</c:v>
                </c:pt>
                <c:pt idx="11">
                  <c:v>0.41221374045801529</c:v>
                </c:pt>
                <c:pt idx="12">
                  <c:v>1.3220338983050848</c:v>
                </c:pt>
                <c:pt idx="13">
                  <c:v>1.2968299711815561</c:v>
                </c:pt>
                <c:pt idx="14">
                  <c:v>0.37168141592920356</c:v>
                </c:pt>
                <c:pt idx="15">
                  <c:v>2.0338983050847457</c:v>
                </c:pt>
                <c:pt idx="16">
                  <c:v>0.26470588235294118</c:v>
                </c:pt>
                <c:pt idx="17">
                  <c:v>0.64285714285714279</c:v>
                </c:pt>
                <c:pt idx="18">
                  <c:v>0.23076923076923075</c:v>
                </c:pt>
                <c:pt idx="19">
                  <c:v>0.35371179039301315</c:v>
                </c:pt>
                <c:pt idx="20">
                  <c:v>0.26229508196721313</c:v>
                </c:pt>
                <c:pt idx="21">
                  <c:v>0.16666666666666666</c:v>
                </c:pt>
                <c:pt idx="22">
                  <c:v>0.32335329341317365</c:v>
                </c:pt>
                <c:pt idx="23">
                  <c:v>0.61538461538461542</c:v>
                </c:pt>
                <c:pt idx="24">
                  <c:v>0.14173228346456693</c:v>
                </c:pt>
                <c:pt idx="25">
                  <c:v>0.24</c:v>
                </c:pt>
                <c:pt idx="26">
                  <c:v>0.30071599045346059</c:v>
                </c:pt>
                <c:pt idx="27">
                  <c:v>0.41698841698841699</c:v>
                </c:pt>
              </c:numCache>
            </c:numRef>
          </c:val>
          <c:smooth val="0"/>
          <c:extLst>
            <c:ext xmlns:c16="http://schemas.microsoft.com/office/drawing/2014/chart" uri="{C3380CC4-5D6E-409C-BE32-E72D297353CC}">
              <c16:uniqueId val="{00000002-7053-4537-A3E2-493E11F48C40}"/>
            </c:ext>
          </c:extLst>
        </c:ser>
        <c:ser>
          <c:idx val="3"/>
          <c:order val="3"/>
          <c:tx>
            <c:strRef>
              <c:f>ETA!$B$108</c:f>
              <c:strCache>
                <c:ptCount val="1"/>
                <c:pt idx="0">
                  <c:v>Razón esperada</c:v>
                </c:pt>
              </c:strCache>
            </c:strRef>
          </c:tx>
          <c:spPr>
            <a:ln w="50800" cap="rnd">
              <a:solidFill>
                <a:schemeClr val="tx1"/>
              </a:solidFill>
              <a:prstDash val="sysDot"/>
              <a:round/>
            </a:ln>
            <a:effectLst/>
          </c:spPr>
          <c:marker>
            <c:symbol val="none"/>
          </c:marker>
          <c:cat>
            <c:numRef>
              <c:f>ETA!$C$92:$BB$92</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ETA!$C$108:$BC$108</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7053-4537-A3E2-493E11F48C40}"/>
            </c:ext>
          </c:extLst>
        </c:ser>
        <c:dLbls>
          <c:showLegendKey val="0"/>
          <c:showVal val="0"/>
          <c:showCatName val="0"/>
          <c:showSerName val="0"/>
          <c:showPercent val="0"/>
          <c:showBubbleSize val="0"/>
        </c:dLbls>
        <c:smooth val="0"/>
        <c:axId val="1629157408"/>
        <c:axId val="1629161216"/>
      </c:lineChart>
      <c:catAx>
        <c:axId val="162915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CO"/>
          </a:p>
        </c:txPr>
        <c:crossAx val="1629161216"/>
        <c:crosses val="autoZero"/>
        <c:auto val="1"/>
        <c:lblAlgn val="ctr"/>
        <c:lblOffset val="100"/>
        <c:noMultiLvlLbl val="0"/>
      </c:catAx>
      <c:valAx>
        <c:axId val="1629161216"/>
        <c:scaling>
          <c:orientation val="minMax"/>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s-CO"/>
          </a:p>
        </c:txPr>
        <c:crossAx val="1629157408"/>
        <c:crosses val="autoZero"/>
        <c:crossBetween val="between"/>
      </c:valAx>
      <c:spPr>
        <a:noFill/>
        <a:ln>
          <a:noFill/>
        </a:ln>
        <a:effectLst/>
      </c:spPr>
    </c:plotArea>
    <c:legend>
      <c:legendPos val="b"/>
      <c:layout>
        <c:manualLayout>
          <c:xMode val="edge"/>
          <c:yMode val="edge"/>
          <c:x val="1.8692175144147928E-2"/>
          <c:y val="0.90335103396401506"/>
          <c:w val="0.97978316044139846"/>
          <c:h val="6.6558836587947451E-2"/>
        </c:manualLayout>
      </c:layout>
      <c:overlay val="0"/>
      <c:spPr>
        <a:noFill/>
        <a:ln>
          <a:noFill/>
        </a:ln>
        <a:effectLst/>
      </c:spPr>
      <c:txPr>
        <a:bodyPr rot="0" vert="horz"/>
        <a:lstStyle/>
        <a:p>
          <a:pPr>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1">
          <a:solidFill>
            <a:sysClr val="windowText" lastClr="000000"/>
          </a:solidFill>
          <a:latin typeface="Arial" pitchFamily="34" charset="0"/>
          <a:cs typeface="Arial" pitchFamily="34" charset="0"/>
        </a:defRPr>
      </a:pPr>
      <a:endParaRPr lang="es-CO"/>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ndard"/>
        <c:varyColors val="0"/>
        <c:ser>
          <c:idx val="3"/>
          <c:order val="1"/>
          <c:tx>
            <c:strRef>
              <c:f>ETA!$A$61</c:f>
              <c:strCache>
                <c:ptCount val="1"/>
                <c:pt idx="0">
                  <c:v>Percentil 75</c:v>
                </c:pt>
              </c:strCache>
            </c:strRef>
          </c:tx>
          <c:spPr>
            <a:solidFill>
              <a:srgbClr val="FF0000"/>
            </a:solidFill>
            <a:ln w="25400">
              <a:solidFill>
                <a:srgbClr val="FF0000"/>
              </a:solidFill>
              <a:prstDash val="solid"/>
            </a:ln>
          </c:spP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ETA!$B$61:$BA$61</c:f>
              <c:numCache>
                <c:formatCode>0.0</c:formatCode>
                <c:ptCount val="52"/>
                <c:pt idx="0">
                  <c:v>8.75</c:v>
                </c:pt>
                <c:pt idx="1">
                  <c:v>20.75</c:v>
                </c:pt>
                <c:pt idx="2">
                  <c:v>12.5</c:v>
                </c:pt>
                <c:pt idx="3">
                  <c:v>24</c:v>
                </c:pt>
                <c:pt idx="4">
                  <c:v>11</c:v>
                </c:pt>
                <c:pt idx="5">
                  <c:v>11</c:v>
                </c:pt>
                <c:pt idx="6">
                  <c:v>12.75</c:v>
                </c:pt>
                <c:pt idx="7">
                  <c:v>43.5</c:v>
                </c:pt>
                <c:pt idx="8">
                  <c:v>44.5</c:v>
                </c:pt>
                <c:pt idx="9">
                  <c:v>38.5</c:v>
                </c:pt>
                <c:pt idx="10">
                  <c:v>34.5</c:v>
                </c:pt>
                <c:pt idx="11">
                  <c:v>13.25</c:v>
                </c:pt>
                <c:pt idx="12">
                  <c:v>9.75</c:v>
                </c:pt>
                <c:pt idx="13">
                  <c:v>11</c:v>
                </c:pt>
                <c:pt idx="14">
                  <c:v>29.5</c:v>
                </c:pt>
                <c:pt idx="15">
                  <c:v>7</c:v>
                </c:pt>
                <c:pt idx="16">
                  <c:v>24</c:v>
                </c:pt>
                <c:pt idx="17">
                  <c:v>14.75</c:v>
                </c:pt>
                <c:pt idx="18">
                  <c:v>13.5</c:v>
                </c:pt>
                <c:pt idx="19">
                  <c:v>77.25</c:v>
                </c:pt>
                <c:pt idx="20">
                  <c:v>8.75</c:v>
                </c:pt>
                <c:pt idx="21">
                  <c:v>9</c:v>
                </c:pt>
                <c:pt idx="22">
                  <c:v>9.75</c:v>
                </c:pt>
                <c:pt idx="23">
                  <c:v>10.25</c:v>
                </c:pt>
                <c:pt idx="24">
                  <c:v>8.25</c:v>
                </c:pt>
                <c:pt idx="25">
                  <c:v>11.5</c:v>
                </c:pt>
                <c:pt idx="26">
                  <c:v>21.75</c:v>
                </c:pt>
                <c:pt idx="27">
                  <c:v>41</c:v>
                </c:pt>
                <c:pt idx="28">
                  <c:v>10</c:v>
                </c:pt>
                <c:pt idx="29">
                  <c:v>52.25</c:v>
                </c:pt>
                <c:pt idx="30">
                  <c:v>11.75</c:v>
                </c:pt>
                <c:pt idx="31">
                  <c:v>18.75</c:v>
                </c:pt>
                <c:pt idx="32">
                  <c:v>20.25</c:v>
                </c:pt>
                <c:pt idx="33">
                  <c:v>11</c:v>
                </c:pt>
                <c:pt idx="34">
                  <c:v>64.75</c:v>
                </c:pt>
                <c:pt idx="35">
                  <c:v>78.25</c:v>
                </c:pt>
                <c:pt idx="36">
                  <c:v>8.75</c:v>
                </c:pt>
                <c:pt idx="37">
                  <c:v>21.5</c:v>
                </c:pt>
                <c:pt idx="38">
                  <c:v>19.5</c:v>
                </c:pt>
                <c:pt idx="39">
                  <c:v>48.25</c:v>
                </c:pt>
                <c:pt idx="40">
                  <c:v>26.5</c:v>
                </c:pt>
                <c:pt idx="41">
                  <c:v>10.75</c:v>
                </c:pt>
                <c:pt idx="42">
                  <c:v>8.75</c:v>
                </c:pt>
                <c:pt idx="43">
                  <c:v>9</c:v>
                </c:pt>
                <c:pt idx="44">
                  <c:v>18</c:v>
                </c:pt>
                <c:pt idx="45">
                  <c:v>9.75</c:v>
                </c:pt>
                <c:pt idx="46">
                  <c:v>18.25</c:v>
                </c:pt>
                <c:pt idx="47">
                  <c:v>48</c:v>
                </c:pt>
                <c:pt idx="48">
                  <c:v>16.75</c:v>
                </c:pt>
                <c:pt idx="49">
                  <c:v>70.75</c:v>
                </c:pt>
                <c:pt idx="50">
                  <c:v>26.75</c:v>
                </c:pt>
                <c:pt idx="51">
                  <c:v>19</c:v>
                </c:pt>
              </c:numCache>
            </c:numRef>
          </c:val>
          <c:extLst xmlns:c15="http://schemas.microsoft.com/office/drawing/2012/chart">
            <c:ext xmlns:c16="http://schemas.microsoft.com/office/drawing/2014/chart" uri="{C3380CC4-5D6E-409C-BE32-E72D297353CC}">
              <c16:uniqueId val="{00000000-E4D8-42AF-A78D-E18734C9121C}"/>
            </c:ext>
          </c:extLst>
        </c:ser>
        <c:ser>
          <c:idx val="1"/>
          <c:order val="2"/>
          <c:tx>
            <c:strRef>
              <c:f>ETA!$A$59</c:f>
              <c:strCache>
                <c:ptCount val="1"/>
                <c:pt idx="0">
                  <c:v>Mediana</c:v>
                </c:pt>
              </c:strCache>
            </c:strRef>
          </c:tx>
          <c:spPr>
            <a:solidFill>
              <a:srgbClr val="FFFF00"/>
            </a:solidFill>
            <a:ln w="28575" cap="rnd">
              <a:solidFill>
                <a:srgbClr val="FFFF00"/>
              </a:solidFill>
              <a:round/>
            </a:ln>
            <a:effectLst/>
          </c:spP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ETA!$B$59:$BA$59</c:f>
              <c:numCache>
                <c:formatCode>0.0</c:formatCode>
                <c:ptCount val="52"/>
                <c:pt idx="0">
                  <c:v>7.5</c:v>
                </c:pt>
                <c:pt idx="1">
                  <c:v>8.5</c:v>
                </c:pt>
                <c:pt idx="2">
                  <c:v>8</c:v>
                </c:pt>
                <c:pt idx="3">
                  <c:v>17.5</c:v>
                </c:pt>
                <c:pt idx="4">
                  <c:v>8.5</c:v>
                </c:pt>
                <c:pt idx="5">
                  <c:v>9.5</c:v>
                </c:pt>
                <c:pt idx="6">
                  <c:v>10</c:v>
                </c:pt>
                <c:pt idx="7">
                  <c:v>14</c:v>
                </c:pt>
                <c:pt idx="8">
                  <c:v>20</c:v>
                </c:pt>
                <c:pt idx="9">
                  <c:v>36</c:v>
                </c:pt>
                <c:pt idx="10">
                  <c:v>22</c:v>
                </c:pt>
                <c:pt idx="11">
                  <c:v>6</c:v>
                </c:pt>
                <c:pt idx="12">
                  <c:v>7</c:v>
                </c:pt>
                <c:pt idx="13">
                  <c:v>7.5</c:v>
                </c:pt>
                <c:pt idx="14">
                  <c:v>21</c:v>
                </c:pt>
                <c:pt idx="15">
                  <c:v>6.5</c:v>
                </c:pt>
                <c:pt idx="16">
                  <c:v>12</c:v>
                </c:pt>
                <c:pt idx="17">
                  <c:v>10</c:v>
                </c:pt>
                <c:pt idx="18">
                  <c:v>7.5</c:v>
                </c:pt>
                <c:pt idx="19">
                  <c:v>21</c:v>
                </c:pt>
                <c:pt idx="20">
                  <c:v>7.5</c:v>
                </c:pt>
                <c:pt idx="21">
                  <c:v>8</c:v>
                </c:pt>
                <c:pt idx="22">
                  <c:v>7.5</c:v>
                </c:pt>
                <c:pt idx="23">
                  <c:v>5</c:v>
                </c:pt>
                <c:pt idx="24">
                  <c:v>5.5</c:v>
                </c:pt>
                <c:pt idx="25">
                  <c:v>7</c:v>
                </c:pt>
                <c:pt idx="26">
                  <c:v>9</c:v>
                </c:pt>
                <c:pt idx="27">
                  <c:v>8</c:v>
                </c:pt>
                <c:pt idx="28">
                  <c:v>8.5</c:v>
                </c:pt>
                <c:pt idx="29">
                  <c:v>26</c:v>
                </c:pt>
                <c:pt idx="30">
                  <c:v>8</c:v>
                </c:pt>
                <c:pt idx="31">
                  <c:v>9.5</c:v>
                </c:pt>
                <c:pt idx="32">
                  <c:v>15</c:v>
                </c:pt>
                <c:pt idx="33">
                  <c:v>9</c:v>
                </c:pt>
                <c:pt idx="34">
                  <c:v>22.5</c:v>
                </c:pt>
                <c:pt idx="35">
                  <c:v>18</c:v>
                </c:pt>
                <c:pt idx="36">
                  <c:v>6.5</c:v>
                </c:pt>
                <c:pt idx="37">
                  <c:v>12.5</c:v>
                </c:pt>
                <c:pt idx="38">
                  <c:v>14</c:v>
                </c:pt>
                <c:pt idx="39">
                  <c:v>24</c:v>
                </c:pt>
                <c:pt idx="40">
                  <c:v>17.5</c:v>
                </c:pt>
                <c:pt idx="41">
                  <c:v>9</c:v>
                </c:pt>
                <c:pt idx="42">
                  <c:v>7.5</c:v>
                </c:pt>
                <c:pt idx="43">
                  <c:v>5.5</c:v>
                </c:pt>
                <c:pt idx="44">
                  <c:v>5</c:v>
                </c:pt>
                <c:pt idx="45">
                  <c:v>7</c:v>
                </c:pt>
                <c:pt idx="46">
                  <c:v>10</c:v>
                </c:pt>
                <c:pt idx="47">
                  <c:v>10.5</c:v>
                </c:pt>
                <c:pt idx="48">
                  <c:v>11</c:v>
                </c:pt>
                <c:pt idx="49">
                  <c:v>12</c:v>
                </c:pt>
                <c:pt idx="50">
                  <c:v>13</c:v>
                </c:pt>
                <c:pt idx="51">
                  <c:v>13.5</c:v>
                </c:pt>
              </c:numCache>
            </c:numRef>
          </c:val>
          <c:extLst>
            <c:ext xmlns:c16="http://schemas.microsoft.com/office/drawing/2014/chart" uri="{C3380CC4-5D6E-409C-BE32-E72D297353CC}">
              <c16:uniqueId val="{00000001-E4D8-42AF-A78D-E18734C9121C}"/>
            </c:ext>
          </c:extLst>
        </c:ser>
        <c:ser>
          <c:idx val="2"/>
          <c:order val="3"/>
          <c:tx>
            <c:strRef>
              <c:f>ETA!$A$60</c:f>
              <c:strCache>
                <c:ptCount val="1"/>
                <c:pt idx="0">
                  <c:v>Percentil 25</c:v>
                </c:pt>
              </c:strCache>
            </c:strRef>
          </c:tx>
          <c:spPr>
            <a:solidFill>
              <a:srgbClr val="92D050"/>
            </a:solidFill>
            <a:ln w="28575" cap="rnd">
              <a:solidFill>
                <a:srgbClr val="92D050"/>
              </a:solidFill>
              <a:round/>
            </a:ln>
            <a:effectLst/>
          </c:spP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ETA!$B$60:$BA$60</c:f>
              <c:numCache>
                <c:formatCode>0.0</c:formatCode>
                <c:ptCount val="52"/>
                <c:pt idx="0">
                  <c:v>4</c:v>
                </c:pt>
                <c:pt idx="1">
                  <c:v>3.75</c:v>
                </c:pt>
                <c:pt idx="2">
                  <c:v>7.25</c:v>
                </c:pt>
                <c:pt idx="3">
                  <c:v>11.75</c:v>
                </c:pt>
                <c:pt idx="4">
                  <c:v>5.25</c:v>
                </c:pt>
                <c:pt idx="5">
                  <c:v>8</c:v>
                </c:pt>
                <c:pt idx="6">
                  <c:v>6.5</c:v>
                </c:pt>
                <c:pt idx="7">
                  <c:v>10.75</c:v>
                </c:pt>
                <c:pt idx="8">
                  <c:v>9.75</c:v>
                </c:pt>
                <c:pt idx="9">
                  <c:v>21.5</c:v>
                </c:pt>
                <c:pt idx="10">
                  <c:v>10.25</c:v>
                </c:pt>
                <c:pt idx="11">
                  <c:v>2.5</c:v>
                </c:pt>
                <c:pt idx="12">
                  <c:v>4.25</c:v>
                </c:pt>
                <c:pt idx="13">
                  <c:v>5.5</c:v>
                </c:pt>
                <c:pt idx="14">
                  <c:v>13.25</c:v>
                </c:pt>
                <c:pt idx="15">
                  <c:v>3</c:v>
                </c:pt>
                <c:pt idx="16">
                  <c:v>5.25</c:v>
                </c:pt>
                <c:pt idx="17">
                  <c:v>6.75</c:v>
                </c:pt>
                <c:pt idx="18">
                  <c:v>3</c:v>
                </c:pt>
                <c:pt idx="19">
                  <c:v>12.75</c:v>
                </c:pt>
                <c:pt idx="20">
                  <c:v>6.25</c:v>
                </c:pt>
                <c:pt idx="21">
                  <c:v>7</c:v>
                </c:pt>
                <c:pt idx="22">
                  <c:v>5.25</c:v>
                </c:pt>
                <c:pt idx="23">
                  <c:v>4.25</c:v>
                </c:pt>
                <c:pt idx="24">
                  <c:v>5</c:v>
                </c:pt>
                <c:pt idx="25">
                  <c:v>6.25</c:v>
                </c:pt>
                <c:pt idx="26">
                  <c:v>7.5</c:v>
                </c:pt>
                <c:pt idx="27">
                  <c:v>5</c:v>
                </c:pt>
                <c:pt idx="28">
                  <c:v>4</c:v>
                </c:pt>
                <c:pt idx="29">
                  <c:v>12.5</c:v>
                </c:pt>
                <c:pt idx="30">
                  <c:v>4.25</c:v>
                </c:pt>
                <c:pt idx="31">
                  <c:v>6.25</c:v>
                </c:pt>
                <c:pt idx="32">
                  <c:v>8.25</c:v>
                </c:pt>
                <c:pt idx="33">
                  <c:v>5.5</c:v>
                </c:pt>
                <c:pt idx="34">
                  <c:v>7.25</c:v>
                </c:pt>
                <c:pt idx="35">
                  <c:v>14.75</c:v>
                </c:pt>
                <c:pt idx="36">
                  <c:v>5</c:v>
                </c:pt>
                <c:pt idx="37">
                  <c:v>9.5</c:v>
                </c:pt>
                <c:pt idx="38">
                  <c:v>10.75</c:v>
                </c:pt>
                <c:pt idx="39">
                  <c:v>16.25</c:v>
                </c:pt>
                <c:pt idx="40">
                  <c:v>10.75</c:v>
                </c:pt>
                <c:pt idx="41">
                  <c:v>7.25</c:v>
                </c:pt>
                <c:pt idx="42">
                  <c:v>5.5</c:v>
                </c:pt>
                <c:pt idx="43">
                  <c:v>4.25</c:v>
                </c:pt>
                <c:pt idx="44">
                  <c:v>3.25</c:v>
                </c:pt>
                <c:pt idx="45">
                  <c:v>5</c:v>
                </c:pt>
                <c:pt idx="46">
                  <c:v>6.25</c:v>
                </c:pt>
                <c:pt idx="47">
                  <c:v>5.25</c:v>
                </c:pt>
                <c:pt idx="48">
                  <c:v>6</c:v>
                </c:pt>
                <c:pt idx="49">
                  <c:v>9.5</c:v>
                </c:pt>
                <c:pt idx="50">
                  <c:v>6.75</c:v>
                </c:pt>
                <c:pt idx="51">
                  <c:v>9.5</c:v>
                </c:pt>
              </c:numCache>
            </c:numRef>
          </c:val>
          <c:extLst>
            <c:ext xmlns:c16="http://schemas.microsoft.com/office/drawing/2014/chart" uri="{C3380CC4-5D6E-409C-BE32-E72D297353CC}">
              <c16:uniqueId val="{00000002-E4D8-42AF-A78D-E18734C9121C}"/>
            </c:ext>
          </c:extLst>
        </c:ser>
        <c:dLbls>
          <c:showLegendKey val="0"/>
          <c:showVal val="0"/>
          <c:showCatName val="0"/>
          <c:showSerName val="0"/>
          <c:showPercent val="0"/>
          <c:showBubbleSize val="0"/>
        </c:dLbls>
        <c:axId val="1629156320"/>
        <c:axId val="1629161760"/>
      </c:areaChart>
      <c:lineChart>
        <c:grouping val="stacked"/>
        <c:varyColors val="0"/>
        <c:ser>
          <c:idx val="0"/>
          <c:order val="0"/>
          <c:tx>
            <c:strRef>
              <c:f>ETA!$A$58</c:f>
              <c:strCache>
                <c:ptCount val="1"/>
                <c:pt idx="0">
                  <c:v>2023</c:v>
                </c:pt>
              </c:strCache>
            </c:strRef>
          </c:tx>
          <c:spPr>
            <a:ln w="19050">
              <a:solidFill>
                <a:schemeClr val="tx1"/>
              </a:solidFill>
            </a:ln>
          </c:spPr>
          <c:marker>
            <c:spPr>
              <a:solidFill>
                <a:schemeClr val="tx1"/>
              </a:solidFill>
              <a:ln>
                <a:solidFill>
                  <a:schemeClr val="tx1"/>
                </a:solidFill>
              </a:ln>
            </c:spPr>
          </c:marke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ETA!$B$58:$AC$58</c:f>
              <c:numCache>
                <c:formatCode>General</c:formatCode>
                <c:ptCount val="28"/>
                <c:pt idx="0">
                  <c:v>7</c:v>
                </c:pt>
                <c:pt idx="1">
                  <c:v>4</c:v>
                </c:pt>
                <c:pt idx="2">
                  <c:v>9</c:v>
                </c:pt>
                <c:pt idx="3">
                  <c:v>7</c:v>
                </c:pt>
                <c:pt idx="4">
                  <c:v>7</c:v>
                </c:pt>
                <c:pt idx="5">
                  <c:v>0</c:v>
                </c:pt>
                <c:pt idx="6">
                  <c:v>2</c:v>
                </c:pt>
                <c:pt idx="7">
                  <c:v>7</c:v>
                </c:pt>
                <c:pt idx="8">
                  <c:v>94</c:v>
                </c:pt>
                <c:pt idx="9">
                  <c:v>6</c:v>
                </c:pt>
                <c:pt idx="10">
                  <c:v>419</c:v>
                </c:pt>
                <c:pt idx="11">
                  <c:v>9</c:v>
                </c:pt>
                <c:pt idx="12">
                  <c:v>13</c:v>
                </c:pt>
                <c:pt idx="13">
                  <c:v>25</c:v>
                </c:pt>
                <c:pt idx="14">
                  <c:v>7</c:v>
                </c:pt>
                <c:pt idx="15">
                  <c:v>40</c:v>
                </c:pt>
                <c:pt idx="16">
                  <c:v>3</c:v>
                </c:pt>
                <c:pt idx="17">
                  <c:v>7</c:v>
                </c:pt>
                <c:pt idx="18">
                  <c:v>5</c:v>
                </c:pt>
                <c:pt idx="19">
                  <c:v>9</c:v>
                </c:pt>
                <c:pt idx="20">
                  <c:v>8</c:v>
                </c:pt>
                <c:pt idx="21">
                  <c:v>3</c:v>
                </c:pt>
                <c:pt idx="22">
                  <c:v>6</c:v>
                </c:pt>
                <c:pt idx="23">
                  <c:v>8</c:v>
                </c:pt>
                <c:pt idx="24">
                  <c:v>3</c:v>
                </c:pt>
                <c:pt idx="25">
                  <c:v>4</c:v>
                </c:pt>
                <c:pt idx="26">
                  <c:v>7</c:v>
                </c:pt>
                <c:pt idx="27">
                  <c:v>6</c:v>
                </c:pt>
              </c:numCache>
            </c:numRef>
          </c:val>
          <c:smooth val="0"/>
          <c:extLst>
            <c:ext xmlns:c16="http://schemas.microsoft.com/office/drawing/2014/chart" uri="{C3380CC4-5D6E-409C-BE32-E72D297353CC}">
              <c16:uniqueId val="{00000003-E4D8-42AF-A78D-E18734C9121C}"/>
            </c:ext>
          </c:extLst>
        </c:ser>
        <c:dLbls>
          <c:showLegendKey val="0"/>
          <c:showVal val="0"/>
          <c:showCatName val="0"/>
          <c:showSerName val="0"/>
          <c:showPercent val="0"/>
          <c:showBubbleSize val="0"/>
        </c:dLbls>
        <c:marker val="1"/>
        <c:smooth val="0"/>
        <c:axId val="1629156320"/>
        <c:axId val="1629161760"/>
      </c:lineChart>
      <c:catAx>
        <c:axId val="1629156320"/>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629161760"/>
        <c:crosses val="autoZero"/>
        <c:auto val="1"/>
        <c:lblAlgn val="ctr"/>
        <c:lblOffset val="100"/>
        <c:noMultiLvlLbl val="0"/>
      </c:catAx>
      <c:valAx>
        <c:axId val="1629161760"/>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1629156320"/>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41</c:v>
                </c:pt>
                <c:pt idx="1">
                  <c:v>43</c:v>
                </c:pt>
                <c:pt idx="2">
                  <c:v>39</c:v>
                </c:pt>
                <c:pt idx="3">
                  <c:v>33</c:v>
                </c:pt>
                <c:pt idx="4">
                  <c:v>48</c:v>
                </c:pt>
                <c:pt idx="5">
                  <c:v>45</c:v>
                </c:pt>
                <c:pt idx="6">
                  <c:v>57</c:v>
                </c:pt>
                <c:pt idx="7">
                  <c:v>50</c:v>
                </c:pt>
                <c:pt idx="8">
                  <c:v>57</c:v>
                </c:pt>
                <c:pt idx="9">
                  <c:v>59</c:v>
                </c:pt>
                <c:pt idx="10">
                  <c:v>54</c:v>
                </c:pt>
                <c:pt idx="11">
                  <c:v>66</c:v>
                </c:pt>
                <c:pt idx="12">
                  <c:v>48</c:v>
                </c:pt>
                <c:pt idx="13">
                  <c:v>51</c:v>
                </c:pt>
                <c:pt idx="14">
                  <c:v>49</c:v>
                </c:pt>
                <c:pt idx="15">
                  <c:v>45</c:v>
                </c:pt>
                <c:pt idx="16">
                  <c:v>44</c:v>
                </c:pt>
                <c:pt idx="17">
                  <c:v>50</c:v>
                </c:pt>
                <c:pt idx="18">
                  <c:v>52</c:v>
                </c:pt>
                <c:pt idx="19">
                  <c:v>52</c:v>
                </c:pt>
                <c:pt idx="20">
                  <c:v>46</c:v>
                </c:pt>
                <c:pt idx="21">
                  <c:v>46</c:v>
                </c:pt>
                <c:pt idx="22">
                  <c:v>46</c:v>
                </c:pt>
                <c:pt idx="23">
                  <c:v>45</c:v>
                </c:pt>
                <c:pt idx="24">
                  <c:v>42</c:v>
                </c:pt>
                <c:pt idx="25">
                  <c:v>42</c:v>
                </c:pt>
                <c:pt idx="26">
                  <c:v>38</c:v>
                </c:pt>
                <c:pt idx="27">
                  <c:v>47</c:v>
                </c:pt>
                <c:pt idx="28">
                  <c:v>51</c:v>
                </c:pt>
                <c:pt idx="29">
                  <c:v>45</c:v>
                </c:pt>
                <c:pt idx="30">
                  <c:v>47</c:v>
                </c:pt>
                <c:pt idx="31">
                  <c:v>52</c:v>
                </c:pt>
                <c:pt idx="32">
                  <c:v>49</c:v>
                </c:pt>
                <c:pt idx="33">
                  <c:v>42</c:v>
                </c:pt>
                <c:pt idx="34">
                  <c:v>54</c:v>
                </c:pt>
                <c:pt idx="35">
                  <c:v>54</c:v>
                </c:pt>
                <c:pt idx="36">
                  <c:v>61</c:v>
                </c:pt>
                <c:pt idx="37">
                  <c:v>50</c:v>
                </c:pt>
                <c:pt idx="38">
                  <c:v>42</c:v>
                </c:pt>
                <c:pt idx="39">
                  <c:v>54</c:v>
                </c:pt>
                <c:pt idx="40">
                  <c:v>53</c:v>
                </c:pt>
                <c:pt idx="41">
                  <c:v>51</c:v>
                </c:pt>
                <c:pt idx="42">
                  <c:v>41</c:v>
                </c:pt>
                <c:pt idx="43">
                  <c:v>53</c:v>
                </c:pt>
                <c:pt idx="44">
                  <c:v>49</c:v>
                </c:pt>
                <c:pt idx="45">
                  <c:v>53</c:v>
                </c:pt>
                <c:pt idx="46">
                  <c:v>55</c:v>
                </c:pt>
                <c:pt idx="47">
                  <c:v>46</c:v>
                </c:pt>
                <c:pt idx="48">
                  <c:v>39</c:v>
                </c:pt>
                <c:pt idx="49">
                  <c:v>40</c:v>
                </c:pt>
                <c:pt idx="50">
                  <c:v>39</c:v>
                </c:pt>
                <c:pt idx="51">
                  <c:v>48</c:v>
                </c:pt>
              </c:numCache>
            </c:numRef>
          </c:val>
          <c:extLst>
            <c:ext xmlns:c16="http://schemas.microsoft.com/office/drawing/2014/chart" uri="{C3380CC4-5D6E-409C-BE32-E72D297353CC}">
              <c16:uniqueId val="{00000000-C607-46E3-9BED-66424A6FC378}"/>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35</c:v>
                </c:pt>
                <c:pt idx="1">
                  <c:v>38</c:v>
                </c:pt>
                <c:pt idx="2">
                  <c:v>37</c:v>
                </c:pt>
                <c:pt idx="3">
                  <c:v>33</c:v>
                </c:pt>
              </c:numCache>
            </c:numRef>
          </c:val>
          <c:extLst>
            <c:ext xmlns:c16="http://schemas.microsoft.com/office/drawing/2014/chart" uri="{C3380CC4-5D6E-409C-BE32-E72D297353CC}">
              <c16:uniqueId val="{00000001-C607-46E3-9BED-66424A6FC378}"/>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24</c:v>
                </c:pt>
                <c:pt idx="1">
                  <c:v>36</c:v>
                </c:pt>
                <c:pt idx="2">
                  <c:v>30</c:v>
                </c:pt>
                <c:pt idx="3">
                  <c:v>30</c:v>
                </c:pt>
                <c:pt idx="4">
                  <c:v>39</c:v>
                </c:pt>
                <c:pt idx="5">
                  <c:v>40</c:v>
                </c:pt>
                <c:pt idx="6">
                  <c:v>48</c:v>
                </c:pt>
                <c:pt idx="7">
                  <c:v>47</c:v>
                </c:pt>
                <c:pt idx="8">
                  <c:v>44</c:v>
                </c:pt>
                <c:pt idx="9">
                  <c:v>41</c:v>
                </c:pt>
                <c:pt idx="10">
                  <c:v>51</c:v>
                </c:pt>
                <c:pt idx="11">
                  <c:v>45</c:v>
                </c:pt>
                <c:pt idx="12">
                  <c:v>34</c:v>
                </c:pt>
                <c:pt idx="13">
                  <c:v>26</c:v>
                </c:pt>
                <c:pt idx="14">
                  <c:v>34</c:v>
                </c:pt>
                <c:pt idx="15">
                  <c:v>35</c:v>
                </c:pt>
                <c:pt idx="16">
                  <c:v>41</c:v>
                </c:pt>
                <c:pt idx="17">
                  <c:v>33</c:v>
                </c:pt>
                <c:pt idx="18">
                  <c:v>40</c:v>
                </c:pt>
                <c:pt idx="19">
                  <c:v>36</c:v>
                </c:pt>
                <c:pt idx="20">
                  <c:v>46</c:v>
                </c:pt>
                <c:pt idx="21">
                  <c:v>38</c:v>
                </c:pt>
                <c:pt idx="22">
                  <c:v>41</c:v>
                </c:pt>
                <c:pt idx="23">
                  <c:v>37</c:v>
                </c:pt>
                <c:pt idx="24">
                  <c:v>34</c:v>
                </c:pt>
                <c:pt idx="25">
                  <c:v>40</c:v>
                </c:pt>
                <c:pt idx="26">
                  <c:v>28</c:v>
                </c:pt>
                <c:pt idx="27">
                  <c:v>47</c:v>
                </c:pt>
                <c:pt idx="28">
                  <c:v>40</c:v>
                </c:pt>
                <c:pt idx="29">
                  <c:v>37</c:v>
                </c:pt>
                <c:pt idx="30">
                  <c:v>43</c:v>
                </c:pt>
                <c:pt idx="31">
                  <c:v>44</c:v>
                </c:pt>
                <c:pt idx="32">
                  <c:v>41</c:v>
                </c:pt>
                <c:pt idx="33">
                  <c:v>38</c:v>
                </c:pt>
                <c:pt idx="34">
                  <c:v>52</c:v>
                </c:pt>
                <c:pt idx="35">
                  <c:v>50</c:v>
                </c:pt>
                <c:pt idx="36">
                  <c:v>42</c:v>
                </c:pt>
                <c:pt idx="37">
                  <c:v>37</c:v>
                </c:pt>
                <c:pt idx="38">
                  <c:v>40</c:v>
                </c:pt>
                <c:pt idx="39">
                  <c:v>46</c:v>
                </c:pt>
                <c:pt idx="40">
                  <c:v>43</c:v>
                </c:pt>
                <c:pt idx="41">
                  <c:v>39</c:v>
                </c:pt>
                <c:pt idx="42">
                  <c:v>35</c:v>
                </c:pt>
                <c:pt idx="43">
                  <c:v>37</c:v>
                </c:pt>
                <c:pt idx="44">
                  <c:v>36</c:v>
                </c:pt>
                <c:pt idx="45">
                  <c:v>32</c:v>
                </c:pt>
                <c:pt idx="46">
                  <c:v>33</c:v>
                </c:pt>
                <c:pt idx="47">
                  <c:v>40</c:v>
                </c:pt>
                <c:pt idx="48">
                  <c:v>34</c:v>
                </c:pt>
                <c:pt idx="49">
                  <c:v>38</c:v>
                </c:pt>
                <c:pt idx="50">
                  <c:v>35</c:v>
                </c:pt>
                <c:pt idx="51">
                  <c:v>33</c:v>
                </c:pt>
              </c:numCache>
            </c:numRef>
          </c:val>
          <c:extLst>
            <c:ext xmlns:c16="http://schemas.microsoft.com/office/drawing/2014/chart" uri="{C3380CC4-5D6E-409C-BE32-E72D297353CC}">
              <c16:uniqueId val="{00000002-C607-46E3-9BED-66424A6FC378}"/>
            </c:ext>
          </c:extLst>
        </c:ser>
        <c:dLbls>
          <c:showLegendKey val="0"/>
          <c:showVal val="0"/>
          <c:showCatName val="0"/>
          <c:showSerName val="0"/>
          <c:showPercent val="0"/>
          <c:showBubbleSize val="0"/>
        </c:dLbls>
        <c:axId val="137996544"/>
        <c:axId val="138011392"/>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47</c:v>
                </c:pt>
                <c:pt idx="1">
                  <c:v>31</c:v>
                </c:pt>
                <c:pt idx="2">
                  <c:v>35</c:v>
                </c:pt>
                <c:pt idx="3">
                  <c:v>44</c:v>
                </c:pt>
                <c:pt idx="4">
                  <c:v>54</c:v>
                </c:pt>
                <c:pt idx="5">
                  <c:v>50</c:v>
                </c:pt>
                <c:pt idx="6">
                  <c:v>45</c:v>
                </c:pt>
                <c:pt idx="7">
                  <c:v>70</c:v>
                </c:pt>
                <c:pt idx="8">
                  <c:v>67</c:v>
                </c:pt>
                <c:pt idx="9">
                  <c:v>65</c:v>
                </c:pt>
                <c:pt idx="10">
                  <c:v>60</c:v>
                </c:pt>
                <c:pt idx="11">
                  <c:v>61</c:v>
                </c:pt>
                <c:pt idx="12">
                  <c:v>67</c:v>
                </c:pt>
                <c:pt idx="13">
                  <c:v>60</c:v>
                </c:pt>
                <c:pt idx="14">
                  <c:v>71</c:v>
                </c:pt>
                <c:pt idx="15">
                  <c:v>72</c:v>
                </c:pt>
                <c:pt idx="16">
                  <c:v>48</c:v>
                </c:pt>
                <c:pt idx="17">
                  <c:v>65</c:v>
                </c:pt>
                <c:pt idx="18">
                  <c:v>66</c:v>
                </c:pt>
                <c:pt idx="19">
                  <c:v>64</c:v>
                </c:pt>
                <c:pt idx="20">
                  <c:v>49</c:v>
                </c:pt>
                <c:pt idx="21">
                  <c:v>41</c:v>
                </c:pt>
                <c:pt idx="22">
                  <c:v>67</c:v>
                </c:pt>
                <c:pt idx="23">
                  <c:v>46</c:v>
                </c:pt>
                <c:pt idx="24">
                  <c:v>47</c:v>
                </c:pt>
                <c:pt idx="25">
                  <c:v>52</c:v>
                </c:pt>
                <c:pt idx="26">
                  <c:v>60</c:v>
                </c:pt>
                <c:pt idx="27">
                  <c:v>44</c:v>
                </c:pt>
              </c:numCache>
            </c:numRef>
          </c:yVal>
          <c:smooth val="0"/>
          <c:extLst>
            <c:ext xmlns:c16="http://schemas.microsoft.com/office/drawing/2014/chart" uri="{C3380CC4-5D6E-409C-BE32-E72D297353CC}">
              <c16:uniqueId val="{00000003-C607-46E3-9BED-66424A6FC378}"/>
            </c:ext>
          </c:extLst>
        </c:ser>
        <c:dLbls>
          <c:showLegendKey val="0"/>
          <c:showVal val="0"/>
          <c:showCatName val="0"/>
          <c:showSerName val="0"/>
          <c:showPercent val="0"/>
          <c:showBubbleSize val="0"/>
        </c:dLbls>
        <c:axId val="137996544"/>
        <c:axId val="138011392"/>
      </c:scatterChart>
      <c:catAx>
        <c:axId val="13799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38011392"/>
        <c:crosses val="autoZero"/>
        <c:auto val="1"/>
        <c:lblAlgn val="ctr"/>
        <c:lblOffset val="100"/>
        <c:noMultiLvlLbl val="0"/>
      </c:catAx>
      <c:valAx>
        <c:axId val="138011392"/>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13799654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47</c:v>
                </c:pt>
                <c:pt idx="1">
                  <c:v>31</c:v>
                </c:pt>
                <c:pt idx="2">
                  <c:v>35</c:v>
                </c:pt>
                <c:pt idx="3">
                  <c:v>44</c:v>
                </c:pt>
                <c:pt idx="4">
                  <c:v>54</c:v>
                </c:pt>
                <c:pt idx="5">
                  <c:v>50</c:v>
                </c:pt>
                <c:pt idx="6">
                  <c:v>45</c:v>
                </c:pt>
                <c:pt idx="7">
                  <c:v>70</c:v>
                </c:pt>
                <c:pt idx="8">
                  <c:v>67</c:v>
                </c:pt>
                <c:pt idx="9">
                  <c:v>65</c:v>
                </c:pt>
                <c:pt idx="10">
                  <c:v>60</c:v>
                </c:pt>
                <c:pt idx="11">
                  <c:v>61</c:v>
                </c:pt>
                <c:pt idx="12">
                  <c:v>67</c:v>
                </c:pt>
                <c:pt idx="13">
                  <c:v>60</c:v>
                </c:pt>
                <c:pt idx="14">
                  <c:v>71</c:v>
                </c:pt>
                <c:pt idx="15">
                  <c:v>72</c:v>
                </c:pt>
                <c:pt idx="16">
                  <c:v>48</c:v>
                </c:pt>
                <c:pt idx="17">
                  <c:v>65</c:v>
                </c:pt>
                <c:pt idx="18">
                  <c:v>66</c:v>
                </c:pt>
                <c:pt idx="19">
                  <c:v>64</c:v>
                </c:pt>
                <c:pt idx="20">
                  <c:v>49</c:v>
                </c:pt>
                <c:pt idx="21">
                  <c:v>41</c:v>
                </c:pt>
                <c:pt idx="22">
                  <c:v>67</c:v>
                </c:pt>
                <c:pt idx="23">
                  <c:v>46</c:v>
                </c:pt>
                <c:pt idx="24">
                  <c:v>47</c:v>
                </c:pt>
                <c:pt idx="25">
                  <c:v>52</c:v>
                </c:pt>
                <c:pt idx="26">
                  <c:v>60</c:v>
                </c:pt>
                <c:pt idx="27">
                  <c:v>44</c:v>
                </c:pt>
              </c:numCache>
            </c:numRef>
          </c:val>
          <c:extLst>
            <c:ext xmlns:c16="http://schemas.microsoft.com/office/drawing/2014/chart" uri="{C3380CC4-5D6E-409C-BE32-E72D297353CC}">
              <c16:uniqueId val="{00000000-6564-4D23-A5D5-1865CEA3951C}"/>
            </c:ext>
          </c:extLst>
        </c:ser>
        <c:dLbls>
          <c:showLegendKey val="0"/>
          <c:showVal val="0"/>
          <c:showCatName val="0"/>
          <c:showSerName val="0"/>
          <c:showPercent val="0"/>
          <c:showBubbleSize val="0"/>
        </c:dLbls>
        <c:gapWidth val="5"/>
        <c:axId val="138182656"/>
        <c:axId val="138184576"/>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42</c:v>
                </c:pt>
                <c:pt idx="1">
                  <c:v>49</c:v>
                </c:pt>
                <c:pt idx="2">
                  <c:v>37</c:v>
                </c:pt>
                <c:pt idx="3">
                  <c:v>41</c:v>
                </c:pt>
                <c:pt idx="4">
                  <c:v>50</c:v>
                </c:pt>
                <c:pt idx="5">
                  <c:v>49</c:v>
                </c:pt>
                <c:pt idx="6">
                  <c:v>42</c:v>
                </c:pt>
                <c:pt idx="7">
                  <c:v>56</c:v>
                </c:pt>
                <c:pt idx="8">
                  <c:v>60</c:v>
                </c:pt>
                <c:pt idx="9">
                  <c:v>59</c:v>
                </c:pt>
                <c:pt idx="10">
                  <c:v>57</c:v>
                </c:pt>
                <c:pt idx="11">
                  <c:v>48</c:v>
                </c:pt>
                <c:pt idx="12">
                  <c:v>34</c:v>
                </c:pt>
                <c:pt idx="13">
                  <c:v>15</c:v>
                </c:pt>
                <c:pt idx="14">
                  <c:v>34</c:v>
                </c:pt>
                <c:pt idx="15">
                  <c:v>35</c:v>
                </c:pt>
                <c:pt idx="16">
                  <c:v>43</c:v>
                </c:pt>
                <c:pt idx="17">
                  <c:v>22</c:v>
                </c:pt>
                <c:pt idx="18">
                  <c:v>40</c:v>
                </c:pt>
                <c:pt idx="19">
                  <c:v>36</c:v>
                </c:pt>
                <c:pt idx="20">
                  <c:v>46</c:v>
                </c:pt>
                <c:pt idx="21">
                  <c:v>46</c:v>
                </c:pt>
                <c:pt idx="22">
                  <c:v>38</c:v>
                </c:pt>
                <c:pt idx="23">
                  <c:v>37</c:v>
                </c:pt>
                <c:pt idx="24">
                  <c:v>34</c:v>
                </c:pt>
                <c:pt idx="25">
                  <c:v>41</c:v>
                </c:pt>
                <c:pt idx="26">
                  <c:v>28</c:v>
                </c:pt>
                <c:pt idx="27">
                  <c:v>47</c:v>
                </c:pt>
                <c:pt idx="28">
                  <c:v>40</c:v>
                </c:pt>
                <c:pt idx="29">
                  <c:v>32</c:v>
                </c:pt>
                <c:pt idx="30">
                  <c:v>35</c:v>
                </c:pt>
                <c:pt idx="31">
                  <c:v>30</c:v>
                </c:pt>
                <c:pt idx="32">
                  <c:v>43</c:v>
                </c:pt>
                <c:pt idx="33">
                  <c:v>35</c:v>
                </c:pt>
                <c:pt idx="34">
                  <c:v>29</c:v>
                </c:pt>
                <c:pt idx="35">
                  <c:v>35</c:v>
                </c:pt>
                <c:pt idx="36">
                  <c:v>42</c:v>
                </c:pt>
                <c:pt idx="37">
                  <c:v>32</c:v>
                </c:pt>
                <c:pt idx="38">
                  <c:v>36</c:v>
                </c:pt>
                <c:pt idx="39">
                  <c:v>30</c:v>
                </c:pt>
                <c:pt idx="40">
                  <c:v>33</c:v>
                </c:pt>
                <c:pt idx="41">
                  <c:v>39</c:v>
                </c:pt>
                <c:pt idx="42">
                  <c:v>35</c:v>
                </c:pt>
                <c:pt idx="43">
                  <c:v>36</c:v>
                </c:pt>
                <c:pt idx="44">
                  <c:v>33</c:v>
                </c:pt>
                <c:pt idx="45">
                  <c:v>32</c:v>
                </c:pt>
                <c:pt idx="46">
                  <c:v>33</c:v>
                </c:pt>
                <c:pt idx="47">
                  <c:v>30</c:v>
                </c:pt>
                <c:pt idx="48">
                  <c:v>31</c:v>
                </c:pt>
                <c:pt idx="49">
                  <c:v>40</c:v>
                </c:pt>
                <c:pt idx="50">
                  <c:v>35</c:v>
                </c:pt>
                <c:pt idx="51">
                  <c:v>21</c:v>
                </c:pt>
              </c:numCache>
            </c:numRef>
          </c:val>
          <c:smooth val="0"/>
          <c:extLst>
            <c:ext xmlns:c16="http://schemas.microsoft.com/office/drawing/2014/chart" uri="{C3380CC4-5D6E-409C-BE32-E72D297353CC}">
              <c16:uniqueId val="{00000001-6564-4D23-A5D5-1865CEA3951C}"/>
            </c:ext>
          </c:extLst>
        </c:ser>
        <c:ser>
          <c:idx val="4"/>
          <c:order val="1"/>
          <c:tx>
            <c:strRef>
              <c:f>'Canal endémico'!$A$72</c:f>
              <c:strCache>
                <c:ptCount val="1"/>
                <c:pt idx="0">
                  <c:v>2021</c:v>
                </c:pt>
              </c:strCache>
            </c:strRef>
          </c:tx>
          <c:marker>
            <c:symbol val="none"/>
          </c:marker>
          <c:val>
            <c:numRef>
              <c:f>'Canal endémico'!$B$72:$BA$72</c:f>
              <c:numCache>
                <c:formatCode>General</c:formatCode>
                <c:ptCount val="52"/>
                <c:pt idx="0">
                  <c:v>24</c:v>
                </c:pt>
                <c:pt idx="1">
                  <c:v>38</c:v>
                </c:pt>
                <c:pt idx="2">
                  <c:v>39</c:v>
                </c:pt>
                <c:pt idx="3">
                  <c:v>33</c:v>
                </c:pt>
                <c:pt idx="4">
                  <c:v>42</c:v>
                </c:pt>
                <c:pt idx="5">
                  <c:v>38</c:v>
                </c:pt>
                <c:pt idx="6">
                  <c:v>49</c:v>
                </c:pt>
                <c:pt idx="7">
                  <c:v>47</c:v>
                </c:pt>
                <c:pt idx="8">
                  <c:v>31</c:v>
                </c:pt>
                <c:pt idx="9">
                  <c:v>40</c:v>
                </c:pt>
                <c:pt idx="10">
                  <c:v>51</c:v>
                </c:pt>
                <c:pt idx="11">
                  <c:v>37</c:v>
                </c:pt>
                <c:pt idx="12">
                  <c:v>34</c:v>
                </c:pt>
                <c:pt idx="13">
                  <c:v>26</c:v>
                </c:pt>
                <c:pt idx="14">
                  <c:v>28</c:v>
                </c:pt>
                <c:pt idx="15">
                  <c:v>28</c:v>
                </c:pt>
                <c:pt idx="16">
                  <c:v>29</c:v>
                </c:pt>
                <c:pt idx="17">
                  <c:v>33</c:v>
                </c:pt>
                <c:pt idx="18">
                  <c:v>27</c:v>
                </c:pt>
                <c:pt idx="19">
                  <c:v>47</c:v>
                </c:pt>
                <c:pt idx="20">
                  <c:v>46</c:v>
                </c:pt>
                <c:pt idx="21">
                  <c:v>39</c:v>
                </c:pt>
                <c:pt idx="22">
                  <c:v>42</c:v>
                </c:pt>
                <c:pt idx="23">
                  <c:v>23</c:v>
                </c:pt>
                <c:pt idx="24">
                  <c:v>36</c:v>
                </c:pt>
                <c:pt idx="25">
                  <c:v>35</c:v>
                </c:pt>
                <c:pt idx="26">
                  <c:v>53</c:v>
                </c:pt>
                <c:pt idx="27">
                  <c:v>34</c:v>
                </c:pt>
                <c:pt idx="28">
                  <c:v>47</c:v>
                </c:pt>
                <c:pt idx="29">
                  <c:v>37</c:v>
                </c:pt>
                <c:pt idx="30">
                  <c:v>43</c:v>
                </c:pt>
                <c:pt idx="31">
                  <c:v>51</c:v>
                </c:pt>
                <c:pt idx="32">
                  <c:v>40</c:v>
                </c:pt>
                <c:pt idx="33">
                  <c:v>42</c:v>
                </c:pt>
                <c:pt idx="34">
                  <c:v>53</c:v>
                </c:pt>
                <c:pt idx="35">
                  <c:v>55</c:v>
                </c:pt>
                <c:pt idx="36">
                  <c:v>62</c:v>
                </c:pt>
                <c:pt idx="37">
                  <c:v>45</c:v>
                </c:pt>
                <c:pt idx="38">
                  <c:v>42</c:v>
                </c:pt>
                <c:pt idx="39">
                  <c:v>54</c:v>
                </c:pt>
                <c:pt idx="40">
                  <c:v>54</c:v>
                </c:pt>
                <c:pt idx="41">
                  <c:v>51</c:v>
                </c:pt>
                <c:pt idx="42">
                  <c:v>33</c:v>
                </c:pt>
                <c:pt idx="43">
                  <c:v>52</c:v>
                </c:pt>
                <c:pt idx="44">
                  <c:v>49</c:v>
                </c:pt>
                <c:pt idx="45">
                  <c:v>40</c:v>
                </c:pt>
                <c:pt idx="46">
                  <c:v>28</c:v>
                </c:pt>
                <c:pt idx="47">
                  <c:v>48</c:v>
                </c:pt>
                <c:pt idx="48">
                  <c:v>39</c:v>
                </c:pt>
                <c:pt idx="49">
                  <c:v>40</c:v>
                </c:pt>
                <c:pt idx="50">
                  <c:v>34</c:v>
                </c:pt>
                <c:pt idx="51">
                  <c:v>33</c:v>
                </c:pt>
              </c:numCache>
            </c:numRef>
          </c:val>
          <c:smooth val="0"/>
          <c:extLst>
            <c:ext xmlns:c16="http://schemas.microsoft.com/office/drawing/2014/chart" uri="{C3380CC4-5D6E-409C-BE32-E72D297353CC}">
              <c16:uniqueId val="{00000002-6564-4D23-A5D5-1865CEA3951C}"/>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24</c:v>
                </c:pt>
                <c:pt idx="1">
                  <c:v>43</c:v>
                </c:pt>
                <c:pt idx="2">
                  <c:v>30</c:v>
                </c:pt>
                <c:pt idx="3">
                  <c:v>22</c:v>
                </c:pt>
                <c:pt idx="4">
                  <c:v>39</c:v>
                </c:pt>
                <c:pt idx="5">
                  <c:v>45</c:v>
                </c:pt>
                <c:pt idx="6">
                  <c:v>67</c:v>
                </c:pt>
                <c:pt idx="7">
                  <c:v>50</c:v>
                </c:pt>
                <c:pt idx="8">
                  <c:v>57</c:v>
                </c:pt>
                <c:pt idx="9">
                  <c:v>70</c:v>
                </c:pt>
                <c:pt idx="10">
                  <c:v>53</c:v>
                </c:pt>
                <c:pt idx="11">
                  <c:v>67</c:v>
                </c:pt>
                <c:pt idx="12">
                  <c:v>51</c:v>
                </c:pt>
                <c:pt idx="13">
                  <c:v>53</c:v>
                </c:pt>
                <c:pt idx="14">
                  <c:v>49</c:v>
                </c:pt>
                <c:pt idx="15">
                  <c:v>57</c:v>
                </c:pt>
                <c:pt idx="16">
                  <c:v>44</c:v>
                </c:pt>
                <c:pt idx="17">
                  <c:v>58</c:v>
                </c:pt>
                <c:pt idx="18">
                  <c:v>56</c:v>
                </c:pt>
                <c:pt idx="19">
                  <c:v>57</c:v>
                </c:pt>
                <c:pt idx="20">
                  <c:v>49</c:v>
                </c:pt>
                <c:pt idx="21">
                  <c:v>49</c:v>
                </c:pt>
                <c:pt idx="22">
                  <c:v>58</c:v>
                </c:pt>
                <c:pt idx="23">
                  <c:v>45</c:v>
                </c:pt>
                <c:pt idx="24">
                  <c:v>30</c:v>
                </c:pt>
                <c:pt idx="25">
                  <c:v>43</c:v>
                </c:pt>
                <c:pt idx="26">
                  <c:v>35</c:v>
                </c:pt>
                <c:pt idx="27">
                  <c:v>47</c:v>
                </c:pt>
                <c:pt idx="28">
                  <c:v>53</c:v>
                </c:pt>
                <c:pt idx="29">
                  <c:v>45</c:v>
                </c:pt>
                <c:pt idx="30">
                  <c:v>47</c:v>
                </c:pt>
                <c:pt idx="31">
                  <c:v>44</c:v>
                </c:pt>
                <c:pt idx="32">
                  <c:v>49</c:v>
                </c:pt>
                <c:pt idx="33">
                  <c:v>53</c:v>
                </c:pt>
                <c:pt idx="34">
                  <c:v>62</c:v>
                </c:pt>
                <c:pt idx="35">
                  <c:v>51</c:v>
                </c:pt>
                <c:pt idx="36">
                  <c:v>57</c:v>
                </c:pt>
                <c:pt idx="37">
                  <c:v>63</c:v>
                </c:pt>
                <c:pt idx="38">
                  <c:v>74</c:v>
                </c:pt>
                <c:pt idx="39">
                  <c:v>58</c:v>
                </c:pt>
                <c:pt idx="40">
                  <c:v>52</c:v>
                </c:pt>
                <c:pt idx="41">
                  <c:v>55</c:v>
                </c:pt>
                <c:pt idx="42">
                  <c:v>52</c:v>
                </c:pt>
                <c:pt idx="43">
                  <c:v>53</c:v>
                </c:pt>
                <c:pt idx="44">
                  <c:v>46</c:v>
                </c:pt>
                <c:pt idx="45">
                  <c:v>53</c:v>
                </c:pt>
                <c:pt idx="46">
                  <c:v>52</c:v>
                </c:pt>
                <c:pt idx="47">
                  <c:v>46</c:v>
                </c:pt>
                <c:pt idx="48">
                  <c:v>38</c:v>
                </c:pt>
                <c:pt idx="49">
                  <c:v>38</c:v>
                </c:pt>
                <c:pt idx="50">
                  <c:v>38</c:v>
                </c:pt>
                <c:pt idx="51">
                  <c:v>54</c:v>
                </c:pt>
              </c:numCache>
            </c:numRef>
          </c:val>
          <c:smooth val="0"/>
          <c:extLst>
            <c:ext xmlns:c16="http://schemas.microsoft.com/office/drawing/2014/chart" uri="{C3380CC4-5D6E-409C-BE32-E72D297353CC}">
              <c16:uniqueId val="{00000003-6564-4D23-A5D5-1865CEA3951C}"/>
            </c:ext>
          </c:extLst>
        </c:ser>
        <c:dLbls>
          <c:showLegendKey val="0"/>
          <c:showVal val="0"/>
          <c:showCatName val="0"/>
          <c:showSerName val="0"/>
          <c:showPercent val="0"/>
          <c:showBubbleSize val="0"/>
        </c:dLbls>
        <c:marker val="1"/>
        <c:smooth val="0"/>
        <c:axId val="138182656"/>
        <c:axId val="138184576"/>
      </c:lineChart>
      <c:catAx>
        <c:axId val="13818265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8184576"/>
        <c:crosses val="autoZero"/>
        <c:auto val="1"/>
        <c:lblAlgn val="ctr"/>
        <c:lblOffset val="100"/>
        <c:noMultiLvlLbl val="0"/>
      </c:catAx>
      <c:valAx>
        <c:axId val="138184576"/>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138182656"/>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'Edad-CicloVital'!$N$3</c:f>
              <c:strCache>
                <c:ptCount val="1"/>
                <c:pt idx="0">
                  <c:v>% Casos</c:v>
                </c:pt>
              </c:strCache>
            </c:strRef>
          </c:tx>
          <c:invertIfNegative val="0"/>
          <c:cat>
            <c:strRef>
              <c:f>'Edad-CicloVital'!$H$4:$H$17</c:f>
              <c:strCache>
                <c:ptCount val="14"/>
                <c:pt idx="0">
                  <c:v>5 a 9</c:v>
                </c:pt>
                <c:pt idx="1">
                  <c:v>10 a 14</c:v>
                </c:pt>
                <c:pt idx="2">
                  <c:v>15 a 19</c:v>
                </c:pt>
                <c:pt idx="3">
                  <c:v>20 a 24</c:v>
                </c:pt>
                <c:pt idx="4">
                  <c:v>25 a 29</c:v>
                </c:pt>
                <c:pt idx="5">
                  <c:v>30 a 34</c:v>
                </c:pt>
                <c:pt idx="6">
                  <c:v>35 a 39</c:v>
                </c:pt>
                <c:pt idx="7">
                  <c:v>40 a 44</c:v>
                </c:pt>
                <c:pt idx="8">
                  <c:v>45 a 49</c:v>
                </c:pt>
                <c:pt idx="9">
                  <c:v>50 a 54</c:v>
                </c:pt>
                <c:pt idx="10">
                  <c:v>55 a 59</c:v>
                </c:pt>
                <c:pt idx="11">
                  <c:v>60 a 64</c:v>
                </c:pt>
                <c:pt idx="12">
                  <c:v>65 a 69</c:v>
                </c:pt>
                <c:pt idx="13">
                  <c:v>70 y más</c:v>
                </c:pt>
              </c:strCache>
            </c:strRef>
          </c:cat>
          <c:val>
            <c:numRef>
              <c:f>'Edad-CicloVital'!$N$4:$N$17</c:f>
              <c:numCache>
                <c:formatCode>0.0</c:formatCode>
                <c:ptCount val="14"/>
                <c:pt idx="0">
                  <c:v>0.2583979328165375</c:v>
                </c:pt>
                <c:pt idx="1">
                  <c:v>9.4961240310077528</c:v>
                </c:pt>
                <c:pt idx="2">
                  <c:v>25.516795865633075</c:v>
                </c:pt>
                <c:pt idx="3">
                  <c:v>21.382428940568477</c:v>
                </c:pt>
                <c:pt idx="4">
                  <c:v>13.695090439276486</c:v>
                </c:pt>
                <c:pt idx="5">
                  <c:v>9.7545219638242884</c:v>
                </c:pt>
                <c:pt idx="6">
                  <c:v>6.9767441860465116</c:v>
                </c:pt>
                <c:pt idx="7">
                  <c:v>4.3927648578811365</c:v>
                </c:pt>
                <c:pt idx="8">
                  <c:v>2.5193798449612403</c:v>
                </c:pt>
                <c:pt idx="9">
                  <c:v>2.1317829457364339</c:v>
                </c:pt>
                <c:pt idx="10">
                  <c:v>1.6795865633074936</c:v>
                </c:pt>
                <c:pt idx="11">
                  <c:v>0.77519379844961245</c:v>
                </c:pt>
                <c:pt idx="12">
                  <c:v>0.64599483204134367</c:v>
                </c:pt>
                <c:pt idx="13">
                  <c:v>0.77519379844961245</c:v>
                </c:pt>
              </c:numCache>
            </c:numRef>
          </c:val>
          <c:extLst>
            <c:ext xmlns:c16="http://schemas.microsoft.com/office/drawing/2014/chart" uri="{C3380CC4-5D6E-409C-BE32-E72D297353CC}">
              <c16:uniqueId val="{00000000-E981-45FC-BE61-BC9AC99F9B98}"/>
            </c:ext>
          </c:extLst>
        </c:ser>
        <c:dLbls>
          <c:showLegendKey val="0"/>
          <c:showVal val="0"/>
          <c:showCatName val="0"/>
          <c:showSerName val="0"/>
          <c:showPercent val="0"/>
          <c:showBubbleSize val="0"/>
        </c:dLbls>
        <c:gapWidth val="9"/>
        <c:axId val="70944256"/>
        <c:axId val="70946176"/>
      </c:barChart>
      <c:catAx>
        <c:axId val="70944256"/>
        <c:scaling>
          <c:orientation val="minMax"/>
        </c:scaling>
        <c:delete val="0"/>
        <c:axPos val="b"/>
        <c:title>
          <c:tx>
            <c:rich>
              <a:bodyPr/>
              <a:lstStyle/>
              <a:p>
                <a:pPr>
                  <a:defRPr sz="800"/>
                </a:pPr>
                <a:r>
                  <a:rPr lang="en-US" sz="800"/>
                  <a:t>Grupos de edad</a:t>
                </a:r>
              </a:p>
            </c:rich>
          </c:tx>
          <c:overlay val="0"/>
        </c:title>
        <c:numFmt formatCode="General" sourceLinked="0"/>
        <c:majorTickMark val="out"/>
        <c:minorTickMark val="none"/>
        <c:tickLblPos val="nextTo"/>
        <c:crossAx val="70946176"/>
        <c:crosses val="autoZero"/>
        <c:auto val="1"/>
        <c:lblAlgn val="ctr"/>
        <c:lblOffset val="100"/>
        <c:noMultiLvlLbl val="0"/>
      </c:catAx>
      <c:valAx>
        <c:axId val="70946176"/>
        <c:scaling>
          <c:orientation val="minMax"/>
        </c:scaling>
        <c:delete val="0"/>
        <c:axPos val="l"/>
        <c:title>
          <c:tx>
            <c:rich>
              <a:bodyPr rot="-5400000" vert="horz"/>
              <a:lstStyle/>
              <a:p>
                <a:pPr>
                  <a:defRPr sz="900"/>
                </a:pPr>
                <a:r>
                  <a:rPr lang="en-US" sz="9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800"/>
            </a:pPr>
            <a:endParaRPr lang="es-CO"/>
          </a:p>
        </c:txPr>
        <c:crossAx val="70944256"/>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 Desencadenantes'!$E$2</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 Desencadenantes'!$A$3:$A$12</c:f>
              <c:strCache>
                <c:ptCount val="10"/>
                <c:pt idx="0">
                  <c:v>Suicidio familiar amigo</c:v>
                </c:pt>
                <c:pt idx="1">
                  <c:v>Problema legal</c:v>
                </c:pt>
                <c:pt idx="2">
                  <c:v>Maltrato físico, psicológico o sexual</c:v>
                </c:pt>
                <c:pt idx="3">
                  <c:v>Problema laboral</c:v>
                </c:pt>
                <c:pt idx="4">
                  <c:v>Muerte de familiar</c:v>
                </c:pt>
                <c:pt idx="5">
                  <c:v>Problema escolar/ educación</c:v>
                </c:pt>
                <c:pt idx="6">
                  <c:v>Enfermedad crónica dolorosa o discapacitante</c:v>
                </c:pt>
                <c:pt idx="7">
                  <c:v>Problemas económicos</c:v>
                </c:pt>
                <c:pt idx="8">
                  <c:v>Conflictos con pareja o expareja</c:v>
                </c:pt>
                <c:pt idx="9">
                  <c:v>Problemas familiares</c:v>
                </c:pt>
              </c:strCache>
            </c:strRef>
          </c:cat>
          <c:val>
            <c:numRef>
              <c:f>'Factores Desencadenantes'!$E$3:$E$12</c:f>
              <c:numCache>
                <c:formatCode>0.0</c:formatCode>
                <c:ptCount val="10"/>
                <c:pt idx="0">
                  <c:v>0.66465256797583083</c:v>
                </c:pt>
                <c:pt idx="1">
                  <c:v>1.3293051359516617</c:v>
                </c:pt>
                <c:pt idx="2">
                  <c:v>3.9274924471299091</c:v>
                </c:pt>
                <c:pt idx="3">
                  <c:v>4.3504531722054383</c:v>
                </c:pt>
                <c:pt idx="4">
                  <c:v>5.5589123867069485</c:v>
                </c:pt>
                <c:pt idx="5">
                  <c:v>6.4048338368580069</c:v>
                </c:pt>
                <c:pt idx="6">
                  <c:v>7.0694864048338371</c:v>
                </c:pt>
                <c:pt idx="7">
                  <c:v>8.2175226586102728</c:v>
                </c:pt>
                <c:pt idx="8">
                  <c:v>27.19033232628399</c:v>
                </c:pt>
                <c:pt idx="9">
                  <c:v>35.28700906344411</c:v>
                </c:pt>
              </c:numCache>
            </c:numRef>
          </c:val>
          <c:extLst>
            <c:ext xmlns:c16="http://schemas.microsoft.com/office/drawing/2014/chart" uri="{C3380CC4-5D6E-409C-BE32-E72D297353CC}">
              <c16:uniqueId val="{00000000-A711-4B9E-BE98-804347D22417}"/>
            </c:ext>
          </c:extLst>
        </c:ser>
        <c:dLbls>
          <c:dLblPos val="outEnd"/>
          <c:showLegendKey val="0"/>
          <c:showVal val="1"/>
          <c:showCatName val="0"/>
          <c:showSerName val="0"/>
          <c:showPercent val="0"/>
          <c:showBubbleSize val="0"/>
        </c:dLbls>
        <c:gapWidth val="150"/>
        <c:axId val="80405632"/>
        <c:axId val="80408960"/>
      </c:barChart>
      <c:catAx>
        <c:axId val="80405632"/>
        <c:scaling>
          <c:orientation val="minMax"/>
        </c:scaling>
        <c:delete val="0"/>
        <c:axPos val="l"/>
        <c:numFmt formatCode="General" sourceLinked="0"/>
        <c:majorTickMark val="none"/>
        <c:minorTickMark val="none"/>
        <c:tickLblPos val="nextTo"/>
        <c:txPr>
          <a:bodyPr/>
          <a:lstStyle/>
          <a:p>
            <a:pPr>
              <a:defRPr sz="700"/>
            </a:pPr>
            <a:endParaRPr lang="es-CO"/>
          </a:p>
        </c:txPr>
        <c:crossAx val="80408960"/>
        <c:crosses val="autoZero"/>
        <c:auto val="1"/>
        <c:lblAlgn val="ctr"/>
        <c:lblOffset val="100"/>
        <c:noMultiLvlLbl val="0"/>
      </c:catAx>
      <c:valAx>
        <c:axId val="80408960"/>
        <c:scaling>
          <c:orientation val="minMax"/>
        </c:scaling>
        <c:delete val="0"/>
        <c:axPos val="b"/>
        <c:title>
          <c:tx>
            <c:rich>
              <a:bodyPr/>
              <a:lstStyle/>
              <a:p>
                <a:pPr>
                  <a:defRPr sz="800"/>
                </a:pPr>
                <a:r>
                  <a:rPr lang="es-CO" sz="800"/>
                  <a:t>Porcentaje</a:t>
                </a:r>
              </a:p>
            </c:rich>
          </c:tx>
          <c:overlay val="0"/>
        </c:title>
        <c:numFmt formatCode="0.0" sourceLinked="1"/>
        <c:majorTickMark val="none"/>
        <c:minorTickMark val="none"/>
        <c:tickLblPos val="nextTo"/>
        <c:txPr>
          <a:bodyPr/>
          <a:lstStyle/>
          <a:p>
            <a:pPr>
              <a:defRPr sz="800"/>
            </a:pPr>
            <a:endParaRPr lang="es-CO"/>
          </a:p>
        </c:txPr>
        <c:crossAx val="80405632"/>
        <c:crosses val="autoZero"/>
        <c:crossBetween val="between"/>
      </c:valAx>
    </c:plotArea>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FactoresRiesgo!$E$3</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FactoresRiesgo!$A$4:$A$10</c:f>
              <c:strCache>
                <c:ptCount val="7"/>
                <c:pt idx="0">
                  <c:v>Antecedente violación abuso</c:v>
                </c:pt>
                <c:pt idx="1">
                  <c:v>Antecedente familiar</c:v>
                </c:pt>
                <c:pt idx="2">
                  <c:v>Abuso Alcohol</c:v>
                </c:pt>
                <c:pt idx="3">
                  <c:v>Consumo de SPA</c:v>
                </c:pt>
                <c:pt idx="4">
                  <c:v>Plan suicida</c:v>
                </c:pt>
                <c:pt idx="5">
                  <c:v>Idea suicida</c:v>
                </c:pt>
                <c:pt idx="6">
                  <c:v>Trastornos psiquiatricos</c:v>
                </c:pt>
              </c:strCache>
            </c:strRef>
          </c:cat>
          <c:val>
            <c:numRef>
              <c:f>FactoresRiesgo!$E$4:$E$10</c:f>
              <c:numCache>
                <c:formatCode>0.0</c:formatCode>
                <c:ptCount val="7"/>
                <c:pt idx="0">
                  <c:v>2.5067489394523719</c:v>
                </c:pt>
                <c:pt idx="1">
                  <c:v>2.6224450443501737</c:v>
                </c:pt>
                <c:pt idx="2">
                  <c:v>5.5148476667952178</c:v>
                </c:pt>
                <c:pt idx="3">
                  <c:v>11.993829541072117</c:v>
                </c:pt>
                <c:pt idx="4">
                  <c:v>13.497878904743541</c:v>
                </c:pt>
                <c:pt idx="5">
                  <c:v>27.034323177786344</c:v>
                </c:pt>
                <c:pt idx="6">
                  <c:v>36.829926725800235</c:v>
                </c:pt>
              </c:numCache>
            </c:numRef>
          </c:val>
          <c:extLst>
            <c:ext xmlns:c16="http://schemas.microsoft.com/office/drawing/2014/chart" uri="{C3380CC4-5D6E-409C-BE32-E72D297353CC}">
              <c16:uniqueId val="{00000000-2C50-41B0-92C6-DEFC57008144}"/>
            </c:ext>
          </c:extLst>
        </c:ser>
        <c:dLbls>
          <c:dLblPos val="outEnd"/>
          <c:showLegendKey val="0"/>
          <c:showVal val="1"/>
          <c:showCatName val="0"/>
          <c:showSerName val="0"/>
          <c:showPercent val="0"/>
          <c:showBubbleSize val="0"/>
        </c:dLbls>
        <c:gapWidth val="150"/>
        <c:axId val="80820480"/>
        <c:axId val="80827904"/>
      </c:barChart>
      <c:catAx>
        <c:axId val="80820480"/>
        <c:scaling>
          <c:orientation val="minMax"/>
        </c:scaling>
        <c:delete val="0"/>
        <c:axPos val="l"/>
        <c:title>
          <c:tx>
            <c:rich>
              <a:bodyPr/>
              <a:lstStyle/>
              <a:p>
                <a:pPr>
                  <a:defRPr/>
                </a:pPr>
                <a:r>
                  <a:rPr lang="en-US"/>
                  <a:t>Factores de riesgo</a:t>
                </a:r>
              </a:p>
            </c:rich>
          </c:tx>
          <c:overlay val="0"/>
        </c:title>
        <c:numFmt formatCode="General" sourceLinked="0"/>
        <c:majorTickMark val="out"/>
        <c:minorTickMark val="none"/>
        <c:tickLblPos val="nextTo"/>
        <c:txPr>
          <a:bodyPr/>
          <a:lstStyle/>
          <a:p>
            <a:pPr>
              <a:defRPr sz="700"/>
            </a:pPr>
            <a:endParaRPr lang="es-CO"/>
          </a:p>
        </c:txPr>
        <c:crossAx val="80827904"/>
        <c:crosses val="autoZero"/>
        <c:auto val="1"/>
        <c:lblAlgn val="ctr"/>
        <c:lblOffset val="100"/>
        <c:noMultiLvlLbl val="0"/>
      </c:catAx>
      <c:valAx>
        <c:axId val="80827904"/>
        <c:scaling>
          <c:orientation val="minMax"/>
        </c:scaling>
        <c:delete val="0"/>
        <c:axPos val="b"/>
        <c:title>
          <c:tx>
            <c:rich>
              <a:bodyPr/>
              <a:lstStyle/>
              <a:p>
                <a:pPr>
                  <a:defRPr sz="900"/>
                </a:pPr>
                <a:r>
                  <a:rPr lang="en-US" sz="900"/>
                  <a:t>Porcentaje</a:t>
                </a:r>
              </a:p>
            </c:rich>
          </c:tx>
          <c:overlay val="0"/>
        </c:title>
        <c:numFmt formatCode="0.0" sourceLinked="1"/>
        <c:majorTickMark val="out"/>
        <c:minorTickMark val="none"/>
        <c:tickLblPos val="nextTo"/>
        <c:txPr>
          <a:bodyPr/>
          <a:lstStyle/>
          <a:p>
            <a:pPr>
              <a:defRPr sz="900"/>
            </a:pPr>
            <a:endParaRPr lang="es-CO"/>
          </a:p>
        </c:txPr>
        <c:crossAx val="80820480"/>
        <c:crosses val="autoZero"/>
        <c:crossBetween val="between"/>
      </c:valAx>
    </c:plotArea>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28</c:v>
                </c:pt>
                <c:pt idx="1">
                  <c:v>32</c:v>
                </c:pt>
                <c:pt idx="2">
                  <c:v>36</c:v>
                </c:pt>
                <c:pt idx="3">
                  <c:v>33</c:v>
                </c:pt>
                <c:pt idx="4">
                  <c:v>38</c:v>
                </c:pt>
                <c:pt idx="5">
                  <c:v>45</c:v>
                </c:pt>
                <c:pt idx="6">
                  <c:v>45</c:v>
                </c:pt>
                <c:pt idx="7">
                  <c:v>40</c:v>
                </c:pt>
                <c:pt idx="8">
                  <c:v>36</c:v>
                </c:pt>
                <c:pt idx="9">
                  <c:v>42</c:v>
                </c:pt>
                <c:pt idx="10">
                  <c:v>35</c:v>
                </c:pt>
                <c:pt idx="11">
                  <c:v>41</c:v>
                </c:pt>
                <c:pt idx="12">
                  <c:v>28</c:v>
                </c:pt>
                <c:pt idx="13">
                  <c:v>36</c:v>
                </c:pt>
                <c:pt idx="14">
                  <c:v>39</c:v>
                </c:pt>
                <c:pt idx="15">
                  <c:v>36</c:v>
                </c:pt>
                <c:pt idx="16">
                  <c:v>36</c:v>
                </c:pt>
                <c:pt idx="17">
                  <c:v>34</c:v>
                </c:pt>
                <c:pt idx="18">
                  <c:v>32</c:v>
                </c:pt>
                <c:pt idx="19">
                  <c:v>34</c:v>
                </c:pt>
                <c:pt idx="20">
                  <c:v>38</c:v>
                </c:pt>
                <c:pt idx="21">
                  <c:v>35</c:v>
                </c:pt>
                <c:pt idx="22">
                  <c:v>40</c:v>
                </c:pt>
                <c:pt idx="23">
                  <c:v>36</c:v>
                </c:pt>
                <c:pt idx="24">
                  <c:v>33</c:v>
                </c:pt>
                <c:pt idx="25">
                  <c:v>39</c:v>
                </c:pt>
                <c:pt idx="26">
                  <c:v>32</c:v>
                </c:pt>
                <c:pt idx="27">
                  <c:v>44</c:v>
                </c:pt>
                <c:pt idx="28">
                  <c:v>37</c:v>
                </c:pt>
                <c:pt idx="29">
                  <c:v>47</c:v>
                </c:pt>
                <c:pt idx="30">
                  <c:v>41</c:v>
                </c:pt>
                <c:pt idx="31">
                  <c:v>35</c:v>
                </c:pt>
                <c:pt idx="32">
                  <c:v>40</c:v>
                </c:pt>
                <c:pt idx="33">
                  <c:v>38</c:v>
                </c:pt>
                <c:pt idx="34">
                  <c:v>42</c:v>
                </c:pt>
                <c:pt idx="35">
                  <c:v>39</c:v>
                </c:pt>
                <c:pt idx="36">
                  <c:v>35</c:v>
                </c:pt>
                <c:pt idx="37">
                  <c:v>41</c:v>
                </c:pt>
                <c:pt idx="38">
                  <c:v>44</c:v>
                </c:pt>
                <c:pt idx="39">
                  <c:v>44</c:v>
                </c:pt>
                <c:pt idx="40">
                  <c:v>35</c:v>
                </c:pt>
                <c:pt idx="41">
                  <c:v>37</c:v>
                </c:pt>
                <c:pt idx="42">
                  <c:v>44</c:v>
                </c:pt>
                <c:pt idx="43">
                  <c:v>35</c:v>
                </c:pt>
                <c:pt idx="44">
                  <c:v>35</c:v>
                </c:pt>
                <c:pt idx="45">
                  <c:v>27</c:v>
                </c:pt>
                <c:pt idx="46">
                  <c:v>36</c:v>
                </c:pt>
                <c:pt idx="47">
                  <c:v>30</c:v>
                </c:pt>
                <c:pt idx="48">
                  <c:v>37</c:v>
                </c:pt>
                <c:pt idx="49">
                  <c:v>38</c:v>
                </c:pt>
                <c:pt idx="50">
                  <c:v>37</c:v>
                </c:pt>
                <c:pt idx="51">
                  <c:v>33</c:v>
                </c:pt>
              </c:numCache>
            </c:numRef>
          </c:val>
          <c:extLst>
            <c:ext xmlns:c16="http://schemas.microsoft.com/office/drawing/2014/chart" uri="{C3380CC4-5D6E-409C-BE32-E72D297353CC}">
              <c16:uniqueId val="{00000000-C518-4D38-888E-F8EFE77545CF}"/>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25</c:v>
                </c:pt>
                <c:pt idx="1">
                  <c:v>25</c:v>
                </c:pt>
                <c:pt idx="2">
                  <c:v>30</c:v>
                </c:pt>
                <c:pt idx="3">
                  <c:v>32</c:v>
                </c:pt>
                <c:pt idx="4">
                  <c:v>33</c:v>
                </c:pt>
                <c:pt idx="5">
                  <c:v>43</c:v>
                </c:pt>
                <c:pt idx="6">
                  <c:v>38</c:v>
                </c:pt>
                <c:pt idx="7">
                  <c:v>35</c:v>
                </c:pt>
                <c:pt idx="8">
                  <c:v>32</c:v>
                </c:pt>
                <c:pt idx="9">
                  <c:v>40</c:v>
                </c:pt>
                <c:pt idx="10">
                  <c:v>31</c:v>
                </c:pt>
                <c:pt idx="11">
                  <c:v>33</c:v>
                </c:pt>
                <c:pt idx="12">
                  <c:v>22</c:v>
                </c:pt>
                <c:pt idx="13">
                  <c:v>32</c:v>
                </c:pt>
                <c:pt idx="14">
                  <c:v>37</c:v>
                </c:pt>
                <c:pt idx="15">
                  <c:v>33</c:v>
                </c:pt>
                <c:pt idx="16">
                  <c:v>33</c:v>
                </c:pt>
                <c:pt idx="17">
                  <c:v>25</c:v>
                </c:pt>
                <c:pt idx="18">
                  <c:v>30</c:v>
                </c:pt>
                <c:pt idx="19">
                  <c:v>25</c:v>
                </c:pt>
                <c:pt idx="20">
                  <c:v>35</c:v>
                </c:pt>
                <c:pt idx="21">
                  <c:v>27</c:v>
                </c:pt>
                <c:pt idx="22">
                  <c:v>36</c:v>
                </c:pt>
                <c:pt idx="23">
                  <c:v>29</c:v>
                </c:pt>
                <c:pt idx="24">
                  <c:v>32</c:v>
                </c:pt>
                <c:pt idx="25">
                  <c:v>33</c:v>
                </c:pt>
                <c:pt idx="26">
                  <c:v>29</c:v>
                </c:pt>
                <c:pt idx="27">
                  <c:v>34</c:v>
                </c:pt>
                <c:pt idx="28">
                  <c:v>34</c:v>
                </c:pt>
                <c:pt idx="29">
                  <c:v>46</c:v>
                </c:pt>
                <c:pt idx="30">
                  <c:v>39</c:v>
                </c:pt>
                <c:pt idx="31">
                  <c:v>30</c:v>
                </c:pt>
                <c:pt idx="32">
                  <c:v>37</c:v>
                </c:pt>
                <c:pt idx="33">
                  <c:v>36</c:v>
                </c:pt>
                <c:pt idx="34">
                  <c:v>36</c:v>
                </c:pt>
                <c:pt idx="35">
                  <c:v>37</c:v>
                </c:pt>
                <c:pt idx="36">
                  <c:v>35</c:v>
                </c:pt>
                <c:pt idx="37">
                  <c:v>38</c:v>
                </c:pt>
                <c:pt idx="38">
                  <c:v>38</c:v>
                </c:pt>
                <c:pt idx="39">
                  <c:v>44</c:v>
                </c:pt>
                <c:pt idx="40">
                  <c:v>34</c:v>
                </c:pt>
                <c:pt idx="41">
                  <c:v>34</c:v>
                </c:pt>
                <c:pt idx="42">
                  <c:v>32</c:v>
                </c:pt>
                <c:pt idx="43">
                  <c:v>27</c:v>
                </c:pt>
                <c:pt idx="44">
                  <c:v>18</c:v>
                </c:pt>
                <c:pt idx="45">
                  <c:v>25</c:v>
                </c:pt>
                <c:pt idx="46">
                  <c:v>35</c:v>
                </c:pt>
                <c:pt idx="47">
                  <c:v>28</c:v>
                </c:pt>
                <c:pt idx="48">
                  <c:v>29</c:v>
                </c:pt>
                <c:pt idx="49">
                  <c:v>33</c:v>
                </c:pt>
                <c:pt idx="50">
                  <c:v>32</c:v>
                </c:pt>
                <c:pt idx="51">
                  <c:v>26</c:v>
                </c:pt>
              </c:numCache>
            </c:numRef>
          </c:val>
          <c:extLst>
            <c:ext xmlns:c16="http://schemas.microsoft.com/office/drawing/2014/chart" uri="{C3380CC4-5D6E-409C-BE32-E72D297353CC}">
              <c16:uniqueId val="{00000001-C518-4D38-888E-F8EFE77545CF}"/>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20</c:v>
                </c:pt>
                <c:pt idx="1">
                  <c:v>23</c:v>
                </c:pt>
                <c:pt idx="2">
                  <c:v>30</c:v>
                </c:pt>
                <c:pt idx="3">
                  <c:v>29</c:v>
                </c:pt>
                <c:pt idx="4">
                  <c:v>32</c:v>
                </c:pt>
                <c:pt idx="5">
                  <c:v>39</c:v>
                </c:pt>
                <c:pt idx="6">
                  <c:v>34</c:v>
                </c:pt>
                <c:pt idx="7">
                  <c:v>33</c:v>
                </c:pt>
                <c:pt idx="8">
                  <c:v>30</c:v>
                </c:pt>
                <c:pt idx="9">
                  <c:v>31</c:v>
                </c:pt>
                <c:pt idx="10">
                  <c:v>31</c:v>
                </c:pt>
                <c:pt idx="11">
                  <c:v>19</c:v>
                </c:pt>
                <c:pt idx="12">
                  <c:v>20</c:v>
                </c:pt>
                <c:pt idx="13">
                  <c:v>29</c:v>
                </c:pt>
                <c:pt idx="14">
                  <c:v>21</c:v>
                </c:pt>
                <c:pt idx="15">
                  <c:v>19</c:v>
                </c:pt>
                <c:pt idx="16">
                  <c:v>25</c:v>
                </c:pt>
                <c:pt idx="17">
                  <c:v>24</c:v>
                </c:pt>
                <c:pt idx="18">
                  <c:v>23</c:v>
                </c:pt>
                <c:pt idx="19">
                  <c:v>22</c:v>
                </c:pt>
                <c:pt idx="20">
                  <c:v>31</c:v>
                </c:pt>
                <c:pt idx="21">
                  <c:v>26</c:v>
                </c:pt>
                <c:pt idx="22">
                  <c:v>28</c:v>
                </c:pt>
                <c:pt idx="23">
                  <c:v>27</c:v>
                </c:pt>
                <c:pt idx="24">
                  <c:v>26</c:v>
                </c:pt>
                <c:pt idx="25">
                  <c:v>29</c:v>
                </c:pt>
                <c:pt idx="26">
                  <c:v>28</c:v>
                </c:pt>
                <c:pt idx="27">
                  <c:v>33</c:v>
                </c:pt>
                <c:pt idx="28">
                  <c:v>28</c:v>
                </c:pt>
                <c:pt idx="29">
                  <c:v>41</c:v>
                </c:pt>
                <c:pt idx="30">
                  <c:v>33</c:v>
                </c:pt>
                <c:pt idx="31">
                  <c:v>30</c:v>
                </c:pt>
                <c:pt idx="32">
                  <c:v>29</c:v>
                </c:pt>
                <c:pt idx="33">
                  <c:v>31</c:v>
                </c:pt>
                <c:pt idx="34">
                  <c:v>34</c:v>
                </c:pt>
                <c:pt idx="35">
                  <c:v>36</c:v>
                </c:pt>
                <c:pt idx="36">
                  <c:v>34</c:v>
                </c:pt>
                <c:pt idx="37">
                  <c:v>38</c:v>
                </c:pt>
                <c:pt idx="38">
                  <c:v>37</c:v>
                </c:pt>
                <c:pt idx="39">
                  <c:v>39</c:v>
                </c:pt>
                <c:pt idx="40">
                  <c:v>29</c:v>
                </c:pt>
                <c:pt idx="41">
                  <c:v>28</c:v>
                </c:pt>
                <c:pt idx="42">
                  <c:v>26</c:v>
                </c:pt>
                <c:pt idx="43">
                  <c:v>27</c:v>
                </c:pt>
                <c:pt idx="44">
                  <c:v>18</c:v>
                </c:pt>
                <c:pt idx="45">
                  <c:v>22</c:v>
                </c:pt>
                <c:pt idx="46">
                  <c:v>31</c:v>
                </c:pt>
                <c:pt idx="47">
                  <c:v>23</c:v>
                </c:pt>
                <c:pt idx="48">
                  <c:v>29</c:v>
                </c:pt>
                <c:pt idx="49">
                  <c:v>30</c:v>
                </c:pt>
                <c:pt idx="50">
                  <c:v>31</c:v>
                </c:pt>
                <c:pt idx="51">
                  <c:v>25</c:v>
                </c:pt>
              </c:numCache>
            </c:numRef>
          </c:val>
          <c:extLst>
            <c:ext xmlns:c16="http://schemas.microsoft.com/office/drawing/2014/chart" uri="{C3380CC4-5D6E-409C-BE32-E72D297353CC}">
              <c16:uniqueId val="{00000002-C518-4D38-888E-F8EFE77545CF}"/>
            </c:ext>
          </c:extLst>
        </c:ser>
        <c:dLbls>
          <c:showLegendKey val="0"/>
          <c:showVal val="0"/>
          <c:showCatName val="0"/>
          <c:showSerName val="0"/>
          <c:showPercent val="0"/>
          <c:showBubbleSize val="0"/>
        </c:dLbls>
        <c:axId val="89436544"/>
        <c:axId val="89438848"/>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25</c:v>
                </c:pt>
                <c:pt idx="1">
                  <c:v>14</c:v>
                </c:pt>
                <c:pt idx="2">
                  <c:v>30</c:v>
                </c:pt>
                <c:pt idx="3">
                  <c:v>35</c:v>
                </c:pt>
                <c:pt idx="4">
                  <c:v>27</c:v>
                </c:pt>
                <c:pt idx="5">
                  <c:v>45</c:v>
                </c:pt>
                <c:pt idx="6">
                  <c:v>29</c:v>
                </c:pt>
                <c:pt idx="7">
                  <c:v>37</c:v>
                </c:pt>
                <c:pt idx="8">
                  <c:v>34</c:v>
                </c:pt>
                <c:pt idx="9">
                  <c:v>38</c:v>
                </c:pt>
                <c:pt idx="10">
                  <c:v>36</c:v>
                </c:pt>
                <c:pt idx="11">
                  <c:v>29</c:v>
                </c:pt>
                <c:pt idx="12">
                  <c:v>29</c:v>
                </c:pt>
                <c:pt idx="13">
                  <c:v>20</c:v>
                </c:pt>
                <c:pt idx="14">
                  <c:v>34</c:v>
                </c:pt>
                <c:pt idx="15">
                  <c:v>45</c:v>
                </c:pt>
                <c:pt idx="16">
                  <c:v>29</c:v>
                </c:pt>
                <c:pt idx="17">
                  <c:v>26</c:v>
                </c:pt>
                <c:pt idx="18">
                  <c:v>45</c:v>
                </c:pt>
                <c:pt idx="19">
                  <c:v>28</c:v>
                </c:pt>
                <c:pt idx="20">
                  <c:v>26</c:v>
                </c:pt>
                <c:pt idx="21">
                  <c:v>43</c:v>
                </c:pt>
                <c:pt idx="22">
                  <c:v>39</c:v>
                </c:pt>
                <c:pt idx="23">
                  <c:v>27</c:v>
                </c:pt>
                <c:pt idx="24">
                  <c:v>24</c:v>
                </c:pt>
                <c:pt idx="25">
                  <c:v>18</c:v>
                </c:pt>
                <c:pt idx="26">
                  <c:v>20</c:v>
                </c:pt>
                <c:pt idx="27">
                  <c:v>28</c:v>
                </c:pt>
              </c:numCache>
            </c:numRef>
          </c:yVal>
          <c:smooth val="0"/>
          <c:extLst>
            <c:ext xmlns:c16="http://schemas.microsoft.com/office/drawing/2014/chart" uri="{C3380CC4-5D6E-409C-BE32-E72D297353CC}">
              <c16:uniqueId val="{00000003-C518-4D38-888E-F8EFE77545CF}"/>
            </c:ext>
          </c:extLst>
        </c:ser>
        <c:dLbls>
          <c:showLegendKey val="0"/>
          <c:showVal val="0"/>
          <c:showCatName val="0"/>
          <c:showSerName val="0"/>
          <c:showPercent val="0"/>
          <c:showBubbleSize val="0"/>
        </c:dLbls>
        <c:axId val="89436544"/>
        <c:axId val="89438848"/>
      </c:scatterChart>
      <c:catAx>
        <c:axId val="8943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438848"/>
        <c:crosses val="autoZero"/>
        <c:auto val="1"/>
        <c:lblAlgn val="ctr"/>
        <c:lblOffset val="100"/>
        <c:noMultiLvlLbl val="0"/>
      </c:catAx>
      <c:valAx>
        <c:axId val="8943884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436544"/>
        <c:crosses val="autoZero"/>
        <c:crossBetween val="between"/>
      </c:valAx>
      <c:spPr>
        <a:noFill/>
        <a:ln w="25400">
          <a:noFill/>
        </a:ln>
      </c:spPr>
    </c:plotArea>
    <c:legend>
      <c:legendPos val="b"/>
      <c:overlay val="0"/>
      <c:spPr>
        <a:noFill/>
        <a:ln w="25400">
          <a:noFill/>
        </a:ln>
      </c:spPr>
      <c:txPr>
        <a:bodyPr rot="0" vert="horz"/>
        <a:lstStyle/>
        <a:p>
          <a:pPr>
            <a:defRPr sz="9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25</c:v>
                </c:pt>
                <c:pt idx="1">
                  <c:v>14</c:v>
                </c:pt>
                <c:pt idx="2">
                  <c:v>30</c:v>
                </c:pt>
                <c:pt idx="3">
                  <c:v>35</c:v>
                </c:pt>
                <c:pt idx="4">
                  <c:v>27</c:v>
                </c:pt>
                <c:pt idx="5">
                  <c:v>45</c:v>
                </c:pt>
                <c:pt idx="6">
                  <c:v>29</c:v>
                </c:pt>
                <c:pt idx="7">
                  <c:v>37</c:v>
                </c:pt>
                <c:pt idx="8">
                  <c:v>34</c:v>
                </c:pt>
                <c:pt idx="9">
                  <c:v>38</c:v>
                </c:pt>
                <c:pt idx="10">
                  <c:v>36</c:v>
                </c:pt>
                <c:pt idx="11">
                  <c:v>29</c:v>
                </c:pt>
                <c:pt idx="12">
                  <c:v>29</c:v>
                </c:pt>
                <c:pt idx="13">
                  <c:v>20</c:v>
                </c:pt>
                <c:pt idx="14">
                  <c:v>34</c:v>
                </c:pt>
                <c:pt idx="15">
                  <c:v>45</c:v>
                </c:pt>
                <c:pt idx="16">
                  <c:v>29</c:v>
                </c:pt>
                <c:pt idx="17">
                  <c:v>26</c:v>
                </c:pt>
                <c:pt idx="18">
                  <c:v>45</c:v>
                </c:pt>
                <c:pt idx="19">
                  <c:v>28</c:v>
                </c:pt>
                <c:pt idx="20">
                  <c:v>26</c:v>
                </c:pt>
                <c:pt idx="21">
                  <c:v>43</c:v>
                </c:pt>
                <c:pt idx="22">
                  <c:v>39</c:v>
                </c:pt>
                <c:pt idx="23">
                  <c:v>27</c:v>
                </c:pt>
                <c:pt idx="24">
                  <c:v>24</c:v>
                </c:pt>
                <c:pt idx="25">
                  <c:v>18</c:v>
                </c:pt>
                <c:pt idx="26">
                  <c:v>20</c:v>
                </c:pt>
                <c:pt idx="27">
                  <c:v>28</c:v>
                </c:pt>
              </c:numCache>
            </c:numRef>
          </c:val>
          <c:extLst>
            <c:ext xmlns:c16="http://schemas.microsoft.com/office/drawing/2014/chart" uri="{C3380CC4-5D6E-409C-BE32-E72D297353CC}">
              <c16:uniqueId val="{00000000-9C93-4D60-90F2-CB309C3FA077}"/>
            </c:ext>
          </c:extLst>
        </c:ser>
        <c:dLbls>
          <c:showLegendKey val="0"/>
          <c:showVal val="0"/>
          <c:showCatName val="0"/>
          <c:showSerName val="0"/>
          <c:showPercent val="0"/>
          <c:showBubbleSize val="0"/>
        </c:dLbls>
        <c:gapWidth val="5"/>
        <c:axId val="89495040"/>
        <c:axId val="89496960"/>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28</c:v>
                </c:pt>
                <c:pt idx="1">
                  <c:v>32</c:v>
                </c:pt>
                <c:pt idx="2">
                  <c:v>45</c:v>
                </c:pt>
                <c:pt idx="3">
                  <c:v>28</c:v>
                </c:pt>
                <c:pt idx="4">
                  <c:v>40</c:v>
                </c:pt>
                <c:pt idx="5">
                  <c:v>39</c:v>
                </c:pt>
                <c:pt idx="6">
                  <c:v>31</c:v>
                </c:pt>
                <c:pt idx="7">
                  <c:v>35</c:v>
                </c:pt>
                <c:pt idx="8">
                  <c:v>46</c:v>
                </c:pt>
                <c:pt idx="9">
                  <c:v>31</c:v>
                </c:pt>
                <c:pt idx="10">
                  <c:v>31</c:v>
                </c:pt>
                <c:pt idx="11">
                  <c:v>33</c:v>
                </c:pt>
                <c:pt idx="12">
                  <c:v>22</c:v>
                </c:pt>
                <c:pt idx="13">
                  <c:v>17</c:v>
                </c:pt>
                <c:pt idx="14">
                  <c:v>14</c:v>
                </c:pt>
                <c:pt idx="15">
                  <c:v>19</c:v>
                </c:pt>
                <c:pt idx="16">
                  <c:v>15</c:v>
                </c:pt>
                <c:pt idx="17">
                  <c:v>17</c:v>
                </c:pt>
                <c:pt idx="18">
                  <c:v>19</c:v>
                </c:pt>
                <c:pt idx="19">
                  <c:v>22</c:v>
                </c:pt>
                <c:pt idx="20">
                  <c:v>15</c:v>
                </c:pt>
                <c:pt idx="21">
                  <c:v>23</c:v>
                </c:pt>
                <c:pt idx="22">
                  <c:v>27</c:v>
                </c:pt>
                <c:pt idx="23">
                  <c:v>27</c:v>
                </c:pt>
                <c:pt idx="24">
                  <c:v>24</c:v>
                </c:pt>
                <c:pt idx="25">
                  <c:v>29</c:v>
                </c:pt>
                <c:pt idx="26">
                  <c:v>28</c:v>
                </c:pt>
                <c:pt idx="27">
                  <c:v>33</c:v>
                </c:pt>
                <c:pt idx="28">
                  <c:v>25</c:v>
                </c:pt>
                <c:pt idx="29">
                  <c:v>10</c:v>
                </c:pt>
                <c:pt idx="30">
                  <c:v>20</c:v>
                </c:pt>
                <c:pt idx="31">
                  <c:v>30</c:v>
                </c:pt>
                <c:pt idx="32">
                  <c:v>49</c:v>
                </c:pt>
                <c:pt idx="33">
                  <c:v>31</c:v>
                </c:pt>
                <c:pt idx="34">
                  <c:v>48</c:v>
                </c:pt>
                <c:pt idx="35">
                  <c:v>39</c:v>
                </c:pt>
                <c:pt idx="36">
                  <c:v>34</c:v>
                </c:pt>
                <c:pt idx="37">
                  <c:v>38</c:v>
                </c:pt>
                <c:pt idx="38">
                  <c:v>38</c:v>
                </c:pt>
                <c:pt idx="39">
                  <c:v>39</c:v>
                </c:pt>
                <c:pt idx="40">
                  <c:v>20</c:v>
                </c:pt>
                <c:pt idx="41">
                  <c:v>28</c:v>
                </c:pt>
                <c:pt idx="42">
                  <c:v>20</c:v>
                </c:pt>
                <c:pt idx="43">
                  <c:v>27</c:v>
                </c:pt>
                <c:pt idx="44">
                  <c:v>17</c:v>
                </c:pt>
                <c:pt idx="45">
                  <c:v>38</c:v>
                </c:pt>
                <c:pt idx="46">
                  <c:v>31</c:v>
                </c:pt>
                <c:pt idx="47">
                  <c:v>17</c:v>
                </c:pt>
                <c:pt idx="48">
                  <c:v>37</c:v>
                </c:pt>
                <c:pt idx="49">
                  <c:v>26</c:v>
                </c:pt>
                <c:pt idx="50">
                  <c:v>37</c:v>
                </c:pt>
                <c:pt idx="51">
                  <c:v>18</c:v>
                </c:pt>
              </c:numCache>
            </c:numRef>
          </c:val>
          <c:smooth val="0"/>
          <c:extLst>
            <c:ext xmlns:c16="http://schemas.microsoft.com/office/drawing/2014/chart" uri="{C3380CC4-5D6E-409C-BE32-E72D297353CC}">
              <c16:uniqueId val="{00000001-9C93-4D60-90F2-CB309C3FA077}"/>
            </c:ext>
          </c:extLst>
        </c:ser>
        <c:ser>
          <c:idx val="1"/>
          <c:order val="1"/>
          <c:tx>
            <c:strRef>
              <c:f>'Canal endémico'!$A$72</c:f>
              <c:strCache>
                <c:ptCount val="1"/>
                <c:pt idx="0">
                  <c:v>2021</c:v>
                </c:pt>
              </c:strCache>
            </c:strRef>
          </c:tx>
          <c:marker>
            <c:symbol val="none"/>
          </c:marker>
          <c:val>
            <c:numRef>
              <c:f>'Canal endémico'!$B$72:$BA$72</c:f>
              <c:numCache>
                <c:formatCode>General</c:formatCode>
                <c:ptCount val="52"/>
                <c:pt idx="0">
                  <c:v>20</c:v>
                </c:pt>
                <c:pt idx="1">
                  <c:v>19</c:v>
                </c:pt>
                <c:pt idx="2">
                  <c:v>26</c:v>
                </c:pt>
                <c:pt idx="3">
                  <c:v>29</c:v>
                </c:pt>
                <c:pt idx="4">
                  <c:v>26</c:v>
                </c:pt>
                <c:pt idx="5">
                  <c:v>43</c:v>
                </c:pt>
                <c:pt idx="6">
                  <c:v>45</c:v>
                </c:pt>
                <c:pt idx="7">
                  <c:v>33</c:v>
                </c:pt>
                <c:pt idx="8">
                  <c:v>32</c:v>
                </c:pt>
                <c:pt idx="9">
                  <c:v>44</c:v>
                </c:pt>
                <c:pt idx="10">
                  <c:v>35</c:v>
                </c:pt>
                <c:pt idx="11">
                  <c:v>50</c:v>
                </c:pt>
                <c:pt idx="12">
                  <c:v>20</c:v>
                </c:pt>
                <c:pt idx="13">
                  <c:v>32</c:v>
                </c:pt>
                <c:pt idx="14">
                  <c:v>37</c:v>
                </c:pt>
                <c:pt idx="15">
                  <c:v>38</c:v>
                </c:pt>
                <c:pt idx="16">
                  <c:v>36</c:v>
                </c:pt>
                <c:pt idx="17">
                  <c:v>38</c:v>
                </c:pt>
                <c:pt idx="18">
                  <c:v>32</c:v>
                </c:pt>
                <c:pt idx="19">
                  <c:v>43</c:v>
                </c:pt>
                <c:pt idx="20">
                  <c:v>45</c:v>
                </c:pt>
                <c:pt idx="21">
                  <c:v>27</c:v>
                </c:pt>
                <c:pt idx="22">
                  <c:v>40</c:v>
                </c:pt>
                <c:pt idx="23">
                  <c:v>29</c:v>
                </c:pt>
                <c:pt idx="24">
                  <c:v>33</c:v>
                </c:pt>
                <c:pt idx="25">
                  <c:v>40</c:v>
                </c:pt>
                <c:pt idx="26">
                  <c:v>32</c:v>
                </c:pt>
                <c:pt idx="27">
                  <c:v>46</c:v>
                </c:pt>
                <c:pt idx="28">
                  <c:v>28</c:v>
                </c:pt>
                <c:pt idx="29">
                  <c:v>46</c:v>
                </c:pt>
                <c:pt idx="30">
                  <c:v>33</c:v>
                </c:pt>
                <c:pt idx="31">
                  <c:v>45</c:v>
                </c:pt>
                <c:pt idx="32">
                  <c:v>37</c:v>
                </c:pt>
                <c:pt idx="33">
                  <c:v>36</c:v>
                </c:pt>
                <c:pt idx="34">
                  <c:v>42</c:v>
                </c:pt>
                <c:pt idx="35">
                  <c:v>50</c:v>
                </c:pt>
                <c:pt idx="36">
                  <c:v>26</c:v>
                </c:pt>
                <c:pt idx="37">
                  <c:v>38</c:v>
                </c:pt>
                <c:pt idx="38">
                  <c:v>54</c:v>
                </c:pt>
                <c:pt idx="39">
                  <c:v>44</c:v>
                </c:pt>
                <c:pt idx="40">
                  <c:v>52</c:v>
                </c:pt>
                <c:pt idx="41">
                  <c:v>37</c:v>
                </c:pt>
                <c:pt idx="42">
                  <c:v>50</c:v>
                </c:pt>
                <c:pt idx="43">
                  <c:v>35</c:v>
                </c:pt>
                <c:pt idx="44">
                  <c:v>35</c:v>
                </c:pt>
                <c:pt idx="45">
                  <c:v>27</c:v>
                </c:pt>
                <c:pt idx="46">
                  <c:v>37</c:v>
                </c:pt>
                <c:pt idx="47">
                  <c:v>28</c:v>
                </c:pt>
                <c:pt idx="48">
                  <c:v>29</c:v>
                </c:pt>
                <c:pt idx="49">
                  <c:v>33</c:v>
                </c:pt>
                <c:pt idx="50">
                  <c:v>32</c:v>
                </c:pt>
                <c:pt idx="51">
                  <c:v>26</c:v>
                </c:pt>
              </c:numCache>
            </c:numRef>
          </c:val>
          <c:smooth val="0"/>
          <c:extLst>
            <c:ext xmlns:c16="http://schemas.microsoft.com/office/drawing/2014/chart" uri="{C3380CC4-5D6E-409C-BE32-E72D297353CC}">
              <c16:uniqueId val="{00000002-9C93-4D60-90F2-CB309C3FA077}"/>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20</c:v>
                </c:pt>
                <c:pt idx="1">
                  <c:v>23</c:v>
                </c:pt>
                <c:pt idx="2">
                  <c:v>30</c:v>
                </c:pt>
                <c:pt idx="3">
                  <c:v>33</c:v>
                </c:pt>
                <c:pt idx="4">
                  <c:v>33</c:v>
                </c:pt>
                <c:pt idx="5">
                  <c:v>45</c:v>
                </c:pt>
                <c:pt idx="6">
                  <c:v>38</c:v>
                </c:pt>
                <c:pt idx="7">
                  <c:v>40</c:v>
                </c:pt>
                <c:pt idx="8">
                  <c:v>36</c:v>
                </c:pt>
                <c:pt idx="9">
                  <c:v>42</c:v>
                </c:pt>
                <c:pt idx="10">
                  <c:v>36</c:v>
                </c:pt>
                <c:pt idx="11">
                  <c:v>19</c:v>
                </c:pt>
                <c:pt idx="12">
                  <c:v>41</c:v>
                </c:pt>
                <c:pt idx="13">
                  <c:v>50</c:v>
                </c:pt>
                <c:pt idx="14">
                  <c:v>21</c:v>
                </c:pt>
                <c:pt idx="15">
                  <c:v>36</c:v>
                </c:pt>
                <c:pt idx="16">
                  <c:v>37</c:v>
                </c:pt>
                <c:pt idx="17">
                  <c:v>25</c:v>
                </c:pt>
                <c:pt idx="18">
                  <c:v>30</c:v>
                </c:pt>
                <c:pt idx="19">
                  <c:v>34</c:v>
                </c:pt>
                <c:pt idx="20">
                  <c:v>31</c:v>
                </c:pt>
                <c:pt idx="21">
                  <c:v>26</c:v>
                </c:pt>
                <c:pt idx="22">
                  <c:v>44</c:v>
                </c:pt>
                <c:pt idx="23">
                  <c:v>36</c:v>
                </c:pt>
                <c:pt idx="24">
                  <c:v>26</c:v>
                </c:pt>
                <c:pt idx="25">
                  <c:v>27</c:v>
                </c:pt>
                <c:pt idx="26">
                  <c:v>25</c:v>
                </c:pt>
                <c:pt idx="27">
                  <c:v>25</c:v>
                </c:pt>
                <c:pt idx="28">
                  <c:v>34</c:v>
                </c:pt>
                <c:pt idx="29">
                  <c:v>41</c:v>
                </c:pt>
                <c:pt idx="30">
                  <c:v>41</c:v>
                </c:pt>
                <c:pt idx="31">
                  <c:v>28</c:v>
                </c:pt>
                <c:pt idx="32">
                  <c:v>25</c:v>
                </c:pt>
                <c:pt idx="33">
                  <c:v>45</c:v>
                </c:pt>
                <c:pt idx="34">
                  <c:v>34</c:v>
                </c:pt>
                <c:pt idx="35">
                  <c:v>37</c:v>
                </c:pt>
                <c:pt idx="36">
                  <c:v>36</c:v>
                </c:pt>
                <c:pt idx="37">
                  <c:v>49</c:v>
                </c:pt>
                <c:pt idx="38">
                  <c:v>37</c:v>
                </c:pt>
                <c:pt idx="39">
                  <c:v>47</c:v>
                </c:pt>
                <c:pt idx="40">
                  <c:v>35</c:v>
                </c:pt>
                <c:pt idx="41">
                  <c:v>38</c:v>
                </c:pt>
                <c:pt idx="42">
                  <c:v>26</c:v>
                </c:pt>
                <c:pt idx="43">
                  <c:v>47</c:v>
                </c:pt>
                <c:pt idx="44">
                  <c:v>18</c:v>
                </c:pt>
                <c:pt idx="45">
                  <c:v>18</c:v>
                </c:pt>
                <c:pt idx="46">
                  <c:v>31</c:v>
                </c:pt>
                <c:pt idx="47">
                  <c:v>47</c:v>
                </c:pt>
                <c:pt idx="48">
                  <c:v>25</c:v>
                </c:pt>
                <c:pt idx="49">
                  <c:v>30</c:v>
                </c:pt>
                <c:pt idx="50">
                  <c:v>26</c:v>
                </c:pt>
                <c:pt idx="51">
                  <c:v>41</c:v>
                </c:pt>
              </c:numCache>
            </c:numRef>
          </c:val>
          <c:smooth val="0"/>
          <c:extLst>
            <c:ext xmlns:c16="http://schemas.microsoft.com/office/drawing/2014/chart" uri="{C3380CC4-5D6E-409C-BE32-E72D297353CC}">
              <c16:uniqueId val="{00000003-9C93-4D60-90F2-CB309C3FA077}"/>
            </c:ext>
          </c:extLst>
        </c:ser>
        <c:dLbls>
          <c:showLegendKey val="0"/>
          <c:showVal val="0"/>
          <c:showCatName val="0"/>
          <c:showSerName val="0"/>
          <c:showPercent val="0"/>
          <c:showBubbleSize val="0"/>
        </c:dLbls>
        <c:marker val="1"/>
        <c:smooth val="0"/>
        <c:axId val="89495040"/>
        <c:axId val="89496960"/>
      </c:lineChart>
      <c:catAx>
        <c:axId val="89495040"/>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89496960"/>
        <c:crosses val="autoZero"/>
        <c:auto val="1"/>
        <c:lblAlgn val="ctr"/>
        <c:lblOffset val="100"/>
        <c:noMultiLvlLbl val="0"/>
      </c:catAx>
      <c:valAx>
        <c:axId val="89496960"/>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89495040"/>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txPr>
              <a:bodyPr wrap="square" lIns="38100" tIns="19050" rIns="38100" bIns="19050" anchor="ctr">
                <a:spAutoFit/>
              </a:bodyPr>
              <a:lstStyle/>
              <a:p>
                <a:pPr>
                  <a:defRPr sz="900"/>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Dx!$A$3:$A$6</c:f>
              <c:strCache>
                <c:ptCount val="4"/>
                <c:pt idx="0">
                  <c:v>Western blot</c:v>
                </c:pt>
                <c:pt idx="1">
                  <c:v>Carga viral</c:v>
                </c:pt>
                <c:pt idx="2">
                  <c:v>Prueba rápida</c:v>
                </c:pt>
                <c:pt idx="3">
                  <c:v>Elisa</c:v>
                </c:pt>
              </c:strCache>
            </c:strRef>
          </c:cat>
          <c:val>
            <c:numRef>
              <c:f>Dx!$C$3:$C$6</c:f>
              <c:numCache>
                <c:formatCode>0.0</c:formatCode>
                <c:ptCount val="4"/>
                <c:pt idx="0">
                  <c:v>7.441860465116279</c:v>
                </c:pt>
                <c:pt idx="1">
                  <c:v>16.046511627906977</c:v>
                </c:pt>
                <c:pt idx="2">
                  <c:v>19.302325581395348</c:v>
                </c:pt>
                <c:pt idx="3">
                  <c:v>57.20930232558139</c:v>
                </c:pt>
              </c:numCache>
            </c:numRef>
          </c:val>
          <c:extLst>
            <c:ext xmlns:c16="http://schemas.microsoft.com/office/drawing/2014/chart" uri="{C3380CC4-5D6E-409C-BE32-E72D297353CC}">
              <c16:uniqueId val="{00000000-9913-448F-8C0D-F45D15013A95}"/>
            </c:ext>
          </c:extLst>
        </c:ser>
        <c:dLbls>
          <c:dLblPos val="outEnd"/>
          <c:showLegendKey val="0"/>
          <c:showVal val="1"/>
          <c:showCatName val="0"/>
          <c:showSerName val="0"/>
          <c:showPercent val="0"/>
          <c:showBubbleSize val="0"/>
        </c:dLbls>
        <c:gapWidth val="150"/>
        <c:axId val="88828928"/>
        <c:axId val="88835200"/>
      </c:barChart>
      <c:catAx>
        <c:axId val="88828928"/>
        <c:scaling>
          <c:orientation val="minMax"/>
        </c:scaling>
        <c:delete val="0"/>
        <c:axPos val="l"/>
        <c:title>
          <c:tx>
            <c:rich>
              <a:bodyPr rot="-5400000" vert="horz"/>
              <a:lstStyle/>
              <a:p>
                <a:pPr>
                  <a:defRPr sz="900"/>
                </a:pPr>
                <a:r>
                  <a:rPr lang="es-CO" sz="900"/>
                  <a:t>Tipo de prueba</a:t>
                </a:r>
              </a:p>
            </c:rich>
          </c:tx>
          <c:overlay val="0"/>
        </c:title>
        <c:numFmt formatCode="General" sourceLinked="0"/>
        <c:majorTickMark val="out"/>
        <c:minorTickMark val="none"/>
        <c:tickLblPos val="nextTo"/>
        <c:txPr>
          <a:bodyPr/>
          <a:lstStyle/>
          <a:p>
            <a:pPr>
              <a:defRPr sz="900"/>
            </a:pPr>
            <a:endParaRPr lang="es-CO"/>
          </a:p>
        </c:txPr>
        <c:crossAx val="88835200"/>
        <c:crosses val="autoZero"/>
        <c:auto val="1"/>
        <c:lblAlgn val="ctr"/>
        <c:lblOffset val="100"/>
        <c:noMultiLvlLbl val="0"/>
      </c:catAx>
      <c:valAx>
        <c:axId val="88835200"/>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s-CO"/>
          </a:p>
        </c:txPr>
        <c:crossAx val="8882892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891935612309691"/>
          <c:y val="0.13251409830377814"/>
          <c:w val="0.84924701890697352"/>
          <c:h val="0.68414179244836304"/>
        </c:manualLayout>
      </c:layout>
      <c:barChart>
        <c:barDir val="col"/>
        <c:grouping val="clustered"/>
        <c:varyColors val="0"/>
        <c:ser>
          <c:idx val="2"/>
          <c:order val="2"/>
          <c:tx>
            <c:strRef>
              <c:f>'HETATITIS A'!$A$70</c:f>
              <c:strCache>
                <c:ptCount val="1"/>
                <c:pt idx="0">
                  <c:v>2023</c:v>
                </c:pt>
              </c:strCache>
            </c:strRef>
          </c:tx>
          <c:spPr>
            <a:solidFill>
              <a:srgbClr val="0070C0"/>
            </a:solidFill>
          </c:spPr>
          <c:invertIfNegative val="0"/>
          <c:val>
            <c:numRef>
              <c:f>'HETATITIS A'!$B$70:$BA$70</c:f>
              <c:numCache>
                <c:formatCode>General</c:formatCode>
                <c:ptCount val="52"/>
                <c:pt idx="0">
                  <c:v>17</c:v>
                </c:pt>
                <c:pt idx="1">
                  <c:v>18</c:v>
                </c:pt>
                <c:pt idx="2">
                  <c:v>15</c:v>
                </c:pt>
                <c:pt idx="3">
                  <c:v>17</c:v>
                </c:pt>
                <c:pt idx="4">
                  <c:v>10</c:v>
                </c:pt>
                <c:pt idx="5">
                  <c:v>13</c:v>
                </c:pt>
                <c:pt idx="6">
                  <c:v>11</c:v>
                </c:pt>
                <c:pt idx="7">
                  <c:v>9</c:v>
                </c:pt>
                <c:pt idx="8">
                  <c:v>12</c:v>
                </c:pt>
                <c:pt idx="9">
                  <c:v>17</c:v>
                </c:pt>
                <c:pt idx="10">
                  <c:v>10</c:v>
                </c:pt>
                <c:pt idx="11">
                  <c:v>13</c:v>
                </c:pt>
                <c:pt idx="12">
                  <c:v>8</c:v>
                </c:pt>
                <c:pt idx="13">
                  <c:v>9</c:v>
                </c:pt>
                <c:pt idx="14">
                  <c:v>7</c:v>
                </c:pt>
                <c:pt idx="15">
                  <c:v>11</c:v>
                </c:pt>
                <c:pt idx="16">
                  <c:v>4</c:v>
                </c:pt>
                <c:pt idx="17">
                  <c:v>4</c:v>
                </c:pt>
                <c:pt idx="18">
                  <c:v>17</c:v>
                </c:pt>
                <c:pt idx="19">
                  <c:v>7</c:v>
                </c:pt>
                <c:pt idx="20">
                  <c:v>10</c:v>
                </c:pt>
                <c:pt idx="21">
                  <c:v>5</c:v>
                </c:pt>
                <c:pt idx="22">
                  <c:v>7</c:v>
                </c:pt>
                <c:pt idx="23">
                  <c:v>3</c:v>
                </c:pt>
                <c:pt idx="24">
                  <c:v>13</c:v>
                </c:pt>
                <c:pt idx="25">
                  <c:v>15</c:v>
                </c:pt>
                <c:pt idx="26">
                  <c:v>10</c:v>
                </c:pt>
                <c:pt idx="27">
                  <c:v>4</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0-5B6C-46FD-8FE1-2B35A7E2CC0B}"/>
            </c:ext>
          </c:extLst>
        </c:ser>
        <c:dLbls>
          <c:showLegendKey val="0"/>
          <c:showVal val="0"/>
          <c:showCatName val="0"/>
          <c:showSerName val="0"/>
          <c:showPercent val="0"/>
          <c:showBubbleSize val="0"/>
        </c:dLbls>
        <c:gapWidth val="13"/>
        <c:axId val="-326033792"/>
        <c:axId val="-326041408"/>
      </c:barChart>
      <c:lineChart>
        <c:grouping val="standard"/>
        <c:varyColors val="0"/>
        <c:ser>
          <c:idx val="0"/>
          <c:order val="0"/>
          <c:tx>
            <c:strRef>
              <c:f>'HETATITIS A'!$A$69</c:f>
              <c:strCache>
                <c:ptCount val="1"/>
                <c:pt idx="0">
                  <c:v>2022</c:v>
                </c:pt>
              </c:strCache>
            </c:strRef>
          </c:tx>
          <c:spPr>
            <a:ln w="28575">
              <a:solidFill>
                <a:srgbClr val="00B050"/>
              </a:solidFill>
            </a:ln>
          </c:spPr>
          <c:marker>
            <c:symbol val="none"/>
          </c:marker>
          <c:val>
            <c:numRef>
              <c:f>'HETATITIS A'!$B$69:$BA$69</c:f>
              <c:numCache>
                <c:formatCode>General</c:formatCode>
                <c:ptCount val="52"/>
                <c:pt idx="0">
                  <c:v>4</c:v>
                </c:pt>
                <c:pt idx="1">
                  <c:v>1</c:v>
                </c:pt>
                <c:pt idx="2">
                  <c:v>3</c:v>
                </c:pt>
                <c:pt idx="3">
                  <c:v>5</c:v>
                </c:pt>
                <c:pt idx="4">
                  <c:v>3</c:v>
                </c:pt>
                <c:pt idx="5">
                  <c:v>10</c:v>
                </c:pt>
                <c:pt idx="6">
                  <c:v>9</c:v>
                </c:pt>
                <c:pt idx="7">
                  <c:v>4</c:v>
                </c:pt>
                <c:pt idx="8">
                  <c:v>5</c:v>
                </c:pt>
                <c:pt idx="9">
                  <c:v>7</c:v>
                </c:pt>
                <c:pt idx="10">
                  <c:v>4</c:v>
                </c:pt>
                <c:pt idx="11">
                  <c:v>9</c:v>
                </c:pt>
                <c:pt idx="12">
                  <c:v>4</c:v>
                </c:pt>
                <c:pt idx="13">
                  <c:v>7</c:v>
                </c:pt>
                <c:pt idx="14">
                  <c:v>1</c:v>
                </c:pt>
                <c:pt idx="15">
                  <c:v>3</c:v>
                </c:pt>
                <c:pt idx="16">
                  <c:v>4</c:v>
                </c:pt>
                <c:pt idx="17">
                  <c:v>3</c:v>
                </c:pt>
                <c:pt idx="18">
                  <c:v>16</c:v>
                </c:pt>
                <c:pt idx="19">
                  <c:v>14</c:v>
                </c:pt>
                <c:pt idx="20">
                  <c:v>4</c:v>
                </c:pt>
                <c:pt idx="21">
                  <c:v>4</c:v>
                </c:pt>
                <c:pt idx="22">
                  <c:v>8</c:v>
                </c:pt>
                <c:pt idx="23">
                  <c:v>6</c:v>
                </c:pt>
                <c:pt idx="24">
                  <c:v>9</c:v>
                </c:pt>
                <c:pt idx="25">
                  <c:v>5</c:v>
                </c:pt>
                <c:pt idx="26">
                  <c:v>9</c:v>
                </c:pt>
                <c:pt idx="27">
                  <c:v>7</c:v>
                </c:pt>
                <c:pt idx="28">
                  <c:v>14</c:v>
                </c:pt>
                <c:pt idx="29">
                  <c:v>9</c:v>
                </c:pt>
                <c:pt idx="30">
                  <c:v>7</c:v>
                </c:pt>
                <c:pt idx="31">
                  <c:v>5</c:v>
                </c:pt>
                <c:pt idx="32">
                  <c:v>10</c:v>
                </c:pt>
                <c:pt idx="33">
                  <c:v>9</c:v>
                </c:pt>
                <c:pt idx="34">
                  <c:v>6</c:v>
                </c:pt>
                <c:pt idx="35">
                  <c:v>16</c:v>
                </c:pt>
                <c:pt idx="36">
                  <c:v>10</c:v>
                </c:pt>
                <c:pt idx="37">
                  <c:v>11</c:v>
                </c:pt>
                <c:pt idx="38">
                  <c:v>9</c:v>
                </c:pt>
                <c:pt idx="39">
                  <c:v>11</c:v>
                </c:pt>
                <c:pt idx="40">
                  <c:v>12</c:v>
                </c:pt>
                <c:pt idx="41">
                  <c:v>26</c:v>
                </c:pt>
                <c:pt idx="42">
                  <c:v>15</c:v>
                </c:pt>
                <c:pt idx="43">
                  <c:v>17</c:v>
                </c:pt>
                <c:pt idx="44">
                  <c:v>9</c:v>
                </c:pt>
                <c:pt idx="45">
                  <c:v>8</c:v>
                </c:pt>
                <c:pt idx="46">
                  <c:v>11</c:v>
                </c:pt>
                <c:pt idx="47">
                  <c:v>13</c:v>
                </c:pt>
                <c:pt idx="48">
                  <c:v>9</c:v>
                </c:pt>
                <c:pt idx="49">
                  <c:v>6</c:v>
                </c:pt>
                <c:pt idx="50">
                  <c:v>6</c:v>
                </c:pt>
                <c:pt idx="51">
                  <c:v>1</c:v>
                </c:pt>
              </c:numCache>
            </c:numRef>
          </c:val>
          <c:smooth val="0"/>
          <c:extLst>
            <c:ext xmlns:c16="http://schemas.microsoft.com/office/drawing/2014/chart" uri="{C3380CC4-5D6E-409C-BE32-E72D297353CC}">
              <c16:uniqueId val="{00000001-5B6C-46FD-8FE1-2B35A7E2CC0B}"/>
            </c:ext>
          </c:extLst>
        </c:ser>
        <c:ser>
          <c:idx val="1"/>
          <c:order val="1"/>
          <c:tx>
            <c:strRef>
              <c:f>'HETATITIS A'!$A$68</c:f>
              <c:strCache>
                <c:ptCount val="1"/>
                <c:pt idx="0">
                  <c:v>2021</c:v>
                </c:pt>
              </c:strCache>
            </c:strRef>
          </c:tx>
          <c:spPr>
            <a:ln w="28575">
              <a:solidFill>
                <a:srgbClr val="C00000"/>
              </a:solidFill>
            </a:ln>
          </c:spPr>
          <c:marker>
            <c:symbol val="none"/>
          </c:marker>
          <c:val>
            <c:numRef>
              <c:f>'HETATITIS A'!$B$68:$BA$68</c:f>
              <c:numCache>
                <c:formatCode>General</c:formatCode>
                <c:ptCount val="52"/>
                <c:pt idx="0">
                  <c:v>2</c:v>
                </c:pt>
                <c:pt idx="1">
                  <c:v>5</c:v>
                </c:pt>
                <c:pt idx="2">
                  <c:v>6</c:v>
                </c:pt>
                <c:pt idx="3">
                  <c:v>4</c:v>
                </c:pt>
                <c:pt idx="4">
                  <c:v>1</c:v>
                </c:pt>
                <c:pt idx="5">
                  <c:v>2</c:v>
                </c:pt>
                <c:pt idx="6">
                  <c:v>0</c:v>
                </c:pt>
                <c:pt idx="7">
                  <c:v>4</c:v>
                </c:pt>
                <c:pt idx="8">
                  <c:v>5</c:v>
                </c:pt>
                <c:pt idx="9">
                  <c:v>2</c:v>
                </c:pt>
                <c:pt idx="10">
                  <c:v>1</c:v>
                </c:pt>
                <c:pt idx="11">
                  <c:v>3</c:v>
                </c:pt>
                <c:pt idx="12">
                  <c:v>1</c:v>
                </c:pt>
                <c:pt idx="13">
                  <c:v>1</c:v>
                </c:pt>
                <c:pt idx="14">
                  <c:v>0</c:v>
                </c:pt>
                <c:pt idx="15">
                  <c:v>0</c:v>
                </c:pt>
                <c:pt idx="16">
                  <c:v>2</c:v>
                </c:pt>
                <c:pt idx="17">
                  <c:v>2</c:v>
                </c:pt>
                <c:pt idx="18">
                  <c:v>2</c:v>
                </c:pt>
                <c:pt idx="19">
                  <c:v>0</c:v>
                </c:pt>
                <c:pt idx="20">
                  <c:v>0</c:v>
                </c:pt>
                <c:pt idx="21">
                  <c:v>2</c:v>
                </c:pt>
                <c:pt idx="22">
                  <c:v>1</c:v>
                </c:pt>
                <c:pt idx="23">
                  <c:v>1</c:v>
                </c:pt>
                <c:pt idx="24">
                  <c:v>2</c:v>
                </c:pt>
                <c:pt idx="25">
                  <c:v>2</c:v>
                </c:pt>
                <c:pt idx="26">
                  <c:v>2</c:v>
                </c:pt>
                <c:pt idx="27">
                  <c:v>1</c:v>
                </c:pt>
                <c:pt idx="28">
                  <c:v>0</c:v>
                </c:pt>
                <c:pt idx="29">
                  <c:v>0</c:v>
                </c:pt>
                <c:pt idx="30">
                  <c:v>3</c:v>
                </c:pt>
                <c:pt idx="31">
                  <c:v>1</c:v>
                </c:pt>
                <c:pt idx="32">
                  <c:v>1</c:v>
                </c:pt>
                <c:pt idx="33">
                  <c:v>8</c:v>
                </c:pt>
                <c:pt idx="34">
                  <c:v>3</c:v>
                </c:pt>
                <c:pt idx="35">
                  <c:v>4</c:v>
                </c:pt>
                <c:pt idx="36">
                  <c:v>3</c:v>
                </c:pt>
                <c:pt idx="37">
                  <c:v>4</c:v>
                </c:pt>
                <c:pt idx="38">
                  <c:v>4</c:v>
                </c:pt>
                <c:pt idx="39">
                  <c:v>2</c:v>
                </c:pt>
                <c:pt idx="40">
                  <c:v>2</c:v>
                </c:pt>
                <c:pt idx="41">
                  <c:v>2</c:v>
                </c:pt>
                <c:pt idx="42">
                  <c:v>4</c:v>
                </c:pt>
                <c:pt idx="43">
                  <c:v>2</c:v>
                </c:pt>
                <c:pt idx="44">
                  <c:v>2</c:v>
                </c:pt>
                <c:pt idx="45">
                  <c:v>1</c:v>
                </c:pt>
                <c:pt idx="46">
                  <c:v>3</c:v>
                </c:pt>
                <c:pt idx="47">
                  <c:v>7</c:v>
                </c:pt>
                <c:pt idx="48">
                  <c:v>2</c:v>
                </c:pt>
                <c:pt idx="49">
                  <c:v>1</c:v>
                </c:pt>
                <c:pt idx="50">
                  <c:v>3</c:v>
                </c:pt>
                <c:pt idx="51">
                  <c:v>2</c:v>
                </c:pt>
              </c:numCache>
            </c:numRef>
          </c:val>
          <c:smooth val="0"/>
          <c:extLst>
            <c:ext xmlns:c16="http://schemas.microsoft.com/office/drawing/2014/chart" uri="{C3380CC4-5D6E-409C-BE32-E72D297353CC}">
              <c16:uniqueId val="{00000002-5B6C-46FD-8FE1-2B35A7E2CC0B}"/>
            </c:ext>
          </c:extLst>
        </c:ser>
        <c:dLbls>
          <c:showLegendKey val="0"/>
          <c:showVal val="0"/>
          <c:showCatName val="0"/>
          <c:showSerName val="0"/>
          <c:showPercent val="0"/>
          <c:showBubbleSize val="0"/>
        </c:dLbls>
        <c:marker val="1"/>
        <c:smooth val="0"/>
        <c:axId val="-326033792"/>
        <c:axId val="-326041408"/>
      </c:lineChart>
      <c:catAx>
        <c:axId val="-326033792"/>
        <c:scaling>
          <c:orientation val="minMax"/>
        </c:scaling>
        <c:delete val="0"/>
        <c:axPos val="b"/>
        <c:title>
          <c:tx>
            <c:rich>
              <a:bodyPr/>
              <a:lstStyle/>
              <a:p>
                <a:pPr>
                  <a:defRPr/>
                </a:pPr>
                <a:r>
                  <a:rPr lang="en-US"/>
                  <a:t>Semana epidemiológica</a:t>
                </a:r>
              </a:p>
            </c:rich>
          </c:tx>
          <c:layout>
            <c:manualLayout>
              <c:xMode val="edge"/>
              <c:yMode val="edge"/>
              <c:x val="0.38809764134994179"/>
              <c:y val="0.89616488078563716"/>
            </c:manualLayout>
          </c:layout>
          <c:overlay val="0"/>
        </c:title>
        <c:majorTickMark val="out"/>
        <c:minorTickMark val="none"/>
        <c:tickLblPos val="nextTo"/>
        <c:crossAx val="-326041408"/>
        <c:crosses val="autoZero"/>
        <c:auto val="1"/>
        <c:lblAlgn val="ctr"/>
        <c:lblOffset val="100"/>
        <c:noMultiLvlLbl val="0"/>
      </c:catAx>
      <c:valAx>
        <c:axId val="-326041408"/>
        <c:scaling>
          <c:orientation val="minMax"/>
        </c:scaling>
        <c:delete val="0"/>
        <c:axPos val="l"/>
        <c:majorGridlines>
          <c:spPr>
            <a:ln>
              <a:no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326033792"/>
        <c:crosses val="autoZero"/>
        <c:crossBetween val="between"/>
      </c:valAx>
    </c:plotArea>
    <c:legend>
      <c:legendPos val="t"/>
      <c:overlay val="0"/>
      <c:txPr>
        <a:bodyPr/>
        <a:lstStyle/>
        <a:p>
          <a:pPr>
            <a:defRPr sz="12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Estado_clinico!$A$3:$A$5</c:f>
              <c:strCache>
                <c:ptCount val="3"/>
                <c:pt idx="0">
                  <c:v>Muerto</c:v>
                </c:pt>
                <c:pt idx="1">
                  <c:v>Sida</c:v>
                </c:pt>
                <c:pt idx="2">
                  <c:v>VIH</c:v>
                </c:pt>
              </c:strCache>
            </c:strRef>
          </c:cat>
          <c:val>
            <c:numRef>
              <c:f>Estado_clinico!$C$3:$C$5</c:f>
              <c:numCache>
                <c:formatCode>0.0</c:formatCode>
                <c:ptCount val="3"/>
                <c:pt idx="0">
                  <c:v>0.93023255813953487</c:v>
                </c:pt>
                <c:pt idx="1">
                  <c:v>3.7209302325581395</c:v>
                </c:pt>
                <c:pt idx="2">
                  <c:v>95.348837209302332</c:v>
                </c:pt>
              </c:numCache>
            </c:numRef>
          </c:val>
          <c:extLst>
            <c:ext xmlns:c16="http://schemas.microsoft.com/office/drawing/2014/chart" uri="{C3380CC4-5D6E-409C-BE32-E72D297353CC}">
              <c16:uniqueId val="{00000000-CCA8-4A9F-894E-D0377FBF6FC0}"/>
            </c:ext>
          </c:extLst>
        </c:ser>
        <c:dLbls>
          <c:dLblPos val="outEnd"/>
          <c:showLegendKey val="0"/>
          <c:showVal val="1"/>
          <c:showCatName val="0"/>
          <c:showSerName val="0"/>
          <c:showPercent val="0"/>
          <c:showBubbleSize val="0"/>
        </c:dLbls>
        <c:gapWidth val="150"/>
        <c:axId val="87897600"/>
        <c:axId val="87899520"/>
      </c:barChart>
      <c:catAx>
        <c:axId val="87897600"/>
        <c:scaling>
          <c:orientation val="minMax"/>
        </c:scaling>
        <c:delete val="0"/>
        <c:axPos val="b"/>
        <c:title>
          <c:tx>
            <c:rich>
              <a:bodyPr/>
              <a:lstStyle/>
              <a:p>
                <a:pPr>
                  <a:defRPr sz="900"/>
                </a:pPr>
                <a:r>
                  <a:rPr lang="en-US" sz="900"/>
                  <a:t>Estado clínico</a:t>
                </a:r>
              </a:p>
            </c:rich>
          </c:tx>
          <c:overlay val="0"/>
        </c:title>
        <c:numFmt formatCode="General" sourceLinked="0"/>
        <c:majorTickMark val="out"/>
        <c:minorTickMark val="none"/>
        <c:tickLblPos val="nextTo"/>
        <c:txPr>
          <a:bodyPr/>
          <a:lstStyle/>
          <a:p>
            <a:pPr>
              <a:defRPr sz="900"/>
            </a:pPr>
            <a:endParaRPr lang="es-CO"/>
          </a:p>
        </c:txPr>
        <c:crossAx val="87899520"/>
        <c:crosses val="autoZero"/>
        <c:auto val="1"/>
        <c:lblAlgn val="ctr"/>
        <c:lblOffset val="100"/>
        <c:noMultiLvlLbl val="0"/>
      </c:catAx>
      <c:valAx>
        <c:axId val="87899520"/>
        <c:scaling>
          <c:orientation val="minMax"/>
        </c:scaling>
        <c:delete val="0"/>
        <c:axPos val="l"/>
        <c:title>
          <c:tx>
            <c:rich>
              <a:bodyPr rot="-5400000" vert="horz"/>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s-CO"/>
          </a:p>
        </c:txPr>
        <c:crossAx val="87897600"/>
        <c:crosses val="autoZero"/>
        <c:crossBetween val="between"/>
      </c:valAx>
    </c:plotArea>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'Edad-CicloVital'!$N$2</c:f>
              <c:strCache>
                <c:ptCount val="1"/>
                <c:pt idx="0">
                  <c:v>% casos</c:v>
                </c:pt>
              </c:strCache>
            </c:strRef>
          </c:tx>
          <c:invertIfNegative val="0"/>
          <c:cat>
            <c:strRef>
              <c:f>'Edad-CicloVital'!$H$4:$H$18</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'Edad-CicloVital'!$N$4:$N$18</c:f>
              <c:numCache>
                <c:formatCode>0.0</c:formatCode>
                <c:ptCount val="15"/>
                <c:pt idx="0">
                  <c:v>0.11641443538998836</c:v>
                </c:pt>
                <c:pt idx="1">
                  <c:v>0</c:v>
                </c:pt>
                <c:pt idx="2">
                  <c:v>0</c:v>
                </c:pt>
                <c:pt idx="3">
                  <c:v>5.9371362048894065</c:v>
                </c:pt>
                <c:pt idx="4">
                  <c:v>20.838183934807915</c:v>
                </c:pt>
                <c:pt idx="5">
                  <c:v>23.050058207217695</c:v>
                </c:pt>
                <c:pt idx="6">
                  <c:v>17.112922002328286</c:v>
                </c:pt>
                <c:pt idx="7">
                  <c:v>10.244470314318974</c:v>
                </c:pt>
                <c:pt idx="8">
                  <c:v>6.6356228172293363</c:v>
                </c:pt>
                <c:pt idx="9">
                  <c:v>5.5878928987194412</c:v>
                </c:pt>
                <c:pt idx="10">
                  <c:v>4.7729918509895226</c:v>
                </c:pt>
                <c:pt idx="11">
                  <c:v>1.7462165308498252</c:v>
                </c:pt>
                <c:pt idx="12">
                  <c:v>2.3282887077997674</c:v>
                </c:pt>
                <c:pt idx="13">
                  <c:v>1.1641443538998837</c:v>
                </c:pt>
                <c:pt idx="14">
                  <c:v>0.58207217694994184</c:v>
                </c:pt>
              </c:numCache>
            </c:numRef>
          </c:val>
          <c:extLst>
            <c:ext xmlns:c16="http://schemas.microsoft.com/office/drawing/2014/chart" uri="{C3380CC4-5D6E-409C-BE32-E72D297353CC}">
              <c16:uniqueId val="{00000000-F1DD-4762-840A-4BB2EC10B4E7}"/>
            </c:ext>
          </c:extLst>
        </c:ser>
        <c:dLbls>
          <c:showLegendKey val="0"/>
          <c:showVal val="0"/>
          <c:showCatName val="0"/>
          <c:showSerName val="0"/>
          <c:showPercent val="0"/>
          <c:showBubbleSize val="0"/>
        </c:dLbls>
        <c:gapWidth val="9"/>
        <c:axId val="85526016"/>
        <c:axId val="85527936"/>
      </c:barChart>
      <c:catAx>
        <c:axId val="85526016"/>
        <c:scaling>
          <c:orientation val="minMax"/>
        </c:scaling>
        <c:delete val="0"/>
        <c:axPos val="b"/>
        <c:title>
          <c:tx>
            <c:rich>
              <a:bodyPr/>
              <a:lstStyle/>
              <a:p>
                <a:pPr>
                  <a:defRPr/>
                </a:pPr>
                <a:r>
                  <a:rPr lang="en-US"/>
                  <a:t>Grupos de edad</a:t>
                </a:r>
              </a:p>
            </c:rich>
          </c:tx>
          <c:overlay val="0"/>
        </c:title>
        <c:numFmt formatCode="General" sourceLinked="0"/>
        <c:majorTickMark val="out"/>
        <c:minorTickMark val="none"/>
        <c:tickLblPos val="nextTo"/>
        <c:crossAx val="85527936"/>
        <c:crosses val="autoZero"/>
        <c:auto val="1"/>
        <c:lblAlgn val="ctr"/>
        <c:lblOffset val="100"/>
        <c:noMultiLvlLbl val="0"/>
      </c:catAx>
      <c:valAx>
        <c:axId val="85527936"/>
        <c:scaling>
          <c:orientation val="minMax"/>
        </c:scaling>
        <c:delete val="0"/>
        <c:axPos val="l"/>
        <c:title>
          <c:tx>
            <c:rich>
              <a:bodyPr rot="-5400000" vert="horz"/>
              <a:lstStyle/>
              <a:p>
                <a:pPr>
                  <a:defRPr/>
                </a:pPr>
                <a:r>
                  <a:rPr lang="en-US"/>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900"/>
            </a:pPr>
            <a:endParaRPr lang="es-CO"/>
          </a:p>
        </c:txPr>
        <c:crossAx val="85526016"/>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Mec_transm!$I$2</c:f>
              <c:strCache>
                <c:ptCount val="1"/>
                <c:pt idx="0">
                  <c:v>% casos</c:v>
                </c:pt>
              </c:strCache>
            </c:strRef>
          </c:tx>
          <c:spPr>
            <a:solidFill>
              <a:schemeClr val="accent1"/>
            </a:solidFill>
          </c:spPr>
          <c:invertIfNegative val="0"/>
          <c:cat>
            <c:multiLvlStrRef>
              <c:f>Mec_transm!$B$4:$C$14</c:f>
              <c:multiLvlStrCache>
                <c:ptCount val="11"/>
                <c:lvl>
                  <c:pt idx="0">
                    <c:v>Heterosexual</c:v>
                  </c:pt>
                  <c:pt idx="1">
                    <c:v>Homosexual</c:v>
                  </c:pt>
                  <c:pt idx="2">
                    <c:v>Bisexual</c:v>
                  </c:pt>
                  <c:pt idx="3">
                    <c:v>Materno infantil</c:v>
                  </c:pt>
                  <c:pt idx="4">
                    <c:v>Transfusión sanguínea</c:v>
                  </c:pt>
                  <c:pt idx="5">
                    <c:v>Usuarios drogas IV</c:v>
                  </c:pt>
                  <c:pt idx="6">
                    <c:v>Accidente de trabajo</c:v>
                  </c:pt>
                  <c:pt idx="7">
                    <c:v>Transplante de órganos</c:v>
                  </c:pt>
                  <c:pt idx="8">
                    <c:v>Piercing</c:v>
                  </c:pt>
                  <c:pt idx="9">
                    <c:v>Hemodiálisis</c:v>
                  </c:pt>
                  <c:pt idx="10">
                    <c:v>Tatuajes</c:v>
                  </c:pt>
                </c:lvl>
                <c:lvl>
                  <c:pt idx="0">
                    <c:v>Sexual</c:v>
                  </c:pt>
                  <c:pt idx="4">
                    <c:v>Parenteral</c:v>
                  </c:pt>
                </c:lvl>
              </c:multiLvlStrCache>
            </c:multiLvlStrRef>
          </c:cat>
          <c:val>
            <c:numRef>
              <c:f>Mec_transm!$I$4:$I$14</c:f>
              <c:numCache>
                <c:formatCode>0.0%</c:formatCode>
                <c:ptCount val="11"/>
                <c:pt idx="0">
                  <c:v>0.43372093023255814</c:v>
                </c:pt>
                <c:pt idx="1">
                  <c:v>0.46860465116279071</c:v>
                </c:pt>
                <c:pt idx="2">
                  <c:v>9.1860465116279072E-2</c:v>
                </c:pt>
                <c:pt idx="3">
                  <c:v>1.1627906976744186E-3</c:v>
                </c:pt>
                <c:pt idx="4">
                  <c:v>0</c:v>
                </c:pt>
                <c:pt idx="5">
                  <c:v>3.4883720930232558E-3</c:v>
                </c:pt>
                <c:pt idx="6">
                  <c:v>1.1627906976744186E-3</c:v>
                </c:pt>
                <c:pt idx="7">
                  <c:v>0</c:v>
                </c:pt>
                <c:pt idx="8">
                  <c:v>0</c:v>
                </c:pt>
                <c:pt idx="9">
                  <c:v>0</c:v>
                </c:pt>
                <c:pt idx="10">
                  <c:v>0</c:v>
                </c:pt>
              </c:numCache>
            </c:numRef>
          </c:val>
          <c:extLst>
            <c:ext xmlns:c16="http://schemas.microsoft.com/office/drawing/2014/chart" uri="{C3380CC4-5D6E-409C-BE32-E72D297353CC}">
              <c16:uniqueId val="{00000000-DD7C-460A-A3BC-F41463AE16BB}"/>
            </c:ext>
          </c:extLst>
        </c:ser>
        <c:dLbls>
          <c:showLegendKey val="0"/>
          <c:showVal val="0"/>
          <c:showCatName val="0"/>
          <c:showSerName val="0"/>
          <c:showPercent val="0"/>
          <c:showBubbleSize val="0"/>
        </c:dLbls>
        <c:gapWidth val="150"/>
        <c:axId val="88751104"/>
        <c:axId val="88769280"/>
      </c:barChart>
      <c:catAx>
        <c:axId val="88751104"/>
        <c:scaling>
          <c:orientation val="minMax"/>
        </c:scaling>
        <c:delete val="0"/>
        <c:axPos val="b"/>
        <c:numFmt formatCode="General" sourceLinked="0"/>
        <c:majorTickMark val="none"/>
        <c:minorTickMark val="none"/>
        <c:tickLblPos val="nextTo"/>
        <c:txPr>
          <a:bodyPr/>
          <a:lstStyle/>
          <a:p>
            <a:pPr>
              <a:defRPr sz="800"/>
            </a:pPr>
            <a:endParaRPr lang="es-CO"/>
          </a:p>
        </c:txPr>
        <c:crossAx val="88769280"/>
        <c:crosses val="autoZero"/>
        <c:auto val="1"/>
        <c:lblAlgn val="ctr"/>
        <c:lblOffset val="100"/>
        <c:noMultiLvlLbl val="0"/>
      </c:catAx>
      <c:valAx>
        <c:axId val="88769280"/>
        <c:scaling>
          <c:orientation val="minMax"/>
        </c:scaling>
        <c:delete val="0"/>
        <c:axPos val="l"/>
        <c:title>
          <c:tx>
            <c:rich>
              <a:bodyPr/>
              <a:lstStyle/>
              <a:p>
                <a:pPr>
                  <a:defRPr/>
                </a:pPr>
                <a:r>
                  <a:rPr lang="es-CO" baseline="0"/>
                  <a:t>% casos</a:t>
                </a:r>
              </a:p>
            </c:rich>
          </c:tx>
          <c:overlay val="0"/>
        </c:title>
        <c:numFmt formatCode="0.0%" sourceLinked="1"/>
        <c:majorTickMark val="none"/>
        <c:minorTickMark val="none"/>
        <c:tickLblPos val="nextTo"/>
        <c:txPr>
          <a:bodyPr/>
          <a:lstStyle/>
          <a:p>
            <a:pPr>
              <a:defRPr sz="800"/>
            </a:pPr>
            <a:endParaRPr lang="es-CO"/>
          </a:p>
        </c:txPr>
        <c:crossAx val="88751104"/>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983995664433963E-2"/>
          <c:y val="1.9385549319559586E-2"/>
          <c:w val="0.93496007384010904"/>
          <c:h val="0.74495893036542782"/>
        </c:manualLayout>
      </c:layout>
      <c:areaChart>
        <c:grouping val="standard"/>
        <c:varyColors val="0"/>
        <c:ser>
          <c:idx val="3"/>
          <c:order val="1"/>
          <c:tx>
            <c:strRef>
              <c:f>Violencias!$A$73</c:f>
              <c:strCache>
                <c:ptCount val="1"/>
                <c:pt idx="0">
                  <c:v>Percentil 75</c:v>
                </c:pt>
              </c:strCache>
            </c:strRef>
          </c:tx>
          <c:spPr>
            <a:solidFill>
              <a:srgbClr val="C00000"/>
            </a:solidFill>
            <a:ln w="25400">
              <a:solidFill>
                <a:srgbClr val="FF0000"/>
              </a:solidFill>
              <a:prstDash val="solid"/>
            </a:ln>
          </c:spPr>
          <c:val>
            <c:numRef>
              <c:f>Violencias!$B$73:$BA$73</c:f>
              <c:numCache>
                <c:formatCode>0.0</c:formatCode>
                <c:ptCount val="52"/>
                <c:pt idx="0">
                  <c:v>319</c:v>
                </c:pt>
                <c:pt idx="1">
                  <c:v>207</c:v>
                </c:pt>
                <c:pt idx="2">
                  <c:v>262</c:v>
                </c:pt>
                <c:pt idx="3">
                  <c:v>267</c:v>
                </c:pt>
                <c:pt idx="4">
                  <c:v>268</c:v>
                </c:pt>
                <c:pt idx="5">
                  <c:v>266</c:v>
                </c:pt>
                <c:pt idx="6">
                  <c:v>161</c:v>
                </c:pt>
                <c:pt idx="7">
                  <c:v>278</c:v>
                </c:pt>
                <c:pt idx="8">
                  <c:v>285</c:v>
                </c:pt>
                <c:pt idx="9">
                  <c:v>289</c:v>
                </c:pt>
                <c:pt idx="10">
                  <c:v>306</c:v>
                </c:pt>
                <c:pt idx="11">
                  <c:v>208</c:v>
                </c:pt>
                <c:pt idx="12">
                  <c:v>102</c:v>
                </c:pt>
                <c:pt idx="13">
                  <c:v>303</c:v>
                </c:pt>
                <c:pt idx="14">
                  <c:v>258</c:v>
                </c:pt>
                <c:pt idx="15">
                  <c:v>233</c:v>
                </c:pt>
                <c:pt idx="16">
                  <c:v>248</c:v>
                </c:pt>
                <c:pt idx="17">
                  <c:v>251</c:v>
                </c:pt>
                <c:pt idx="18">
                  <c:v>287</c:v>
                </c:pt>
                <c:pt idx="19">
                  <c:v>307</c:v>
                </c:pt>
                <c:pt idx="20">
                  <c:v>240</c:v>
                </c:pt>
                <c:pt idx="21">
                  <c:v>258</c:v>
                </c:pt>
                <c:pt idx="22">
                  <c:v>245</c:v>
                </c:pt>
                <c:pt idx="23">
                  <c:v>298</c:v>
                </c:pt>
                <c:pt idx="24">
                  <c:v>244</c:v>
                </c:pt>
                <c:pt idx="25">
                  <c:v>262</c:v>
                </c:pt>
                <c:pt idx="26">
                  <c:v>285</c:v>
                </c:pt>
                <c:pt idx="27">
                  <c:v>259</c:v>
                </c:pt>
                <c:pt idx="28">
                  <c:v>234</c:v>
                </c:pt>
                <c:pt idx="29">
                  <c:v>217</c:v>
                </c:pt>
                <c:pt idx="30">
                  <c:v>273</c:v>
                </c:pt>
                <c:pt idx="31">
                  <c:v>223</c:v>
                </c:pt>
                <c:pt idx="32">
                  <c:v>288</c:v>
                </c:pt>
                <c:pt idx="33">
                  <c:v>215</c:v>
                </c:pt>
                <c:pt idx="34">
                  <c:v>280</c:v>
                </c:pt>
                <c:pt idx="35">
                  <c:v>271</c:v>
                </c:pt>
                <c:pt idx="36">
                  <c:v>247</c:v>
                </c:pt>
                <c:pt idx="37">
                  <c:v>282</c:v>
                </c:pt>
                <c:pt idx="38">
                  <c:v>165</c:v>
                </c:pt>
                <c:pt idx="39">
                  <c:v>227</c:v>
                </c:pt>
                <c:pt idx="40">
                  <c:v>194</c:v>
                </c:pt>
                <c:pt idx="41">
                  <c:v>168</c:v>
                </c:pt>
                <c:pt idx="42">
                  <c:v>168</c:v>
                </c:pt>
                <c:pt idx="43">
                  <c:v>156</c:v>
                </c:pt>
                <c:pt idx="44">
                  <c:v>270</c:v>
                </c:pt>
                <c:pt idx="45">
                  <c:v>278</c:v>
                </c:pt>
                <c:pt idx="46">
                  <c:v>293</c:v>
                </c:pt>
                <c:pt idx="47">
                  <c:v>289</c:v>
                </c:pt>
                <c:pt idx="48">
                  <c:v>167</c:v>
                </c:pt>
                <c:pt idx="49">
                  <c:v>172</c:v>
                </c:pt>
                <c:pt idx="50">
                  <c:v>137</c:v>
                </c:pt>
                <c:pt idx="51">
                  <c:v>122</c:v>
                </c:pt>
              </c:numCache>
            </c:numRef>
          </c:val>
          <c:extLst>
            <c:ext xmlns:c16="http://schemas.microsoft.com/office/drawing/2014/chart" uri="{C3380CC4-5D6E-409C-BE32-E72D297353CC}">
              <c16:uniqueId val="{00000000-C8E2-41B2-912D-BEF74910D27B}"/>
            </c:ext>
          </c:extLst>
        </c:ser>
        <c:ser>
          <c:idx val="1"/>
          <c:order val="2"/>
          <c:tx>
            <c:strRef>
              <c:f>Violencias!$A$71</c:f>
              <c:strCache>
                <c:ptCount val="1"/>
                <c:pt idx="0">
                  <c:v>Mediana</c:v>
                </c:pt>
              </c:strCache>
            </c:strRef>
          </c:tx>
          <c:spPr>
            <a:ln w="28575" cap="rnd">
              <a:solidFill>
                <a:schemeClr val="accent4"/>
              </a:solidFill>
              <a:round/>
            </a:ln>
            <a:effectLst/>
          </c:spPr>
          <c:val>
            <c:numRef>
              <c:f>Violencias!$B$71:$BA$71</c:f>
              <c:numCache>
                <c:formatCode>0.0</c:formatCode>
                <c:ptCount val="52"/>
                <c:pt idx="0">
                  <c:v>195</c:v>
                </c:pt>
                <c:pt idx="1">
                  <c:v>159</c:v>
                </c:pt>
                <c:pt idx="2">
                  <c:v>217</c:v>
                </c:pt>
                <c:pt idx="3">
                  <c:v>188</c:v>
                </c:pt>
                <c:pt idx="4">
                  <c:v>268</c:v>
                </c:pt>
                <c:pt idx="5">
                  <c:v>254</c:v>
                </c:pt>
                <c:pt idx="6">
                  <c:v>239</c:v>
                </c:pt>
                <c:pt idx="7">
                  <c:v>238</c:v>
                </c:pt>
                <c:pt idx="8">
                  <c:v>252</c:v>
                </c:pt>
                <c:pt idx="9">
                  <c:v>208</c:v>
                </c:pt>
                <c:pt idx="10">
                  <c:v>232</c:v>
                </c:pt>
                <c:pt idx="11">
                  <c:v>194</c:v>
                </c:pt>
                <c:pt idx="12">
                  <c:v>142</c:v>
                </c:pt>
                <c:pt idx="13">
                  <c:v>205</c:v>
                </c:pt>
                <c:pt idx="14">
                  <c:v>143</c:v>
                </c:pt>
                <c:pt idx="15">
                  <c:v>153</c:v>
                </c:pt>
                <c:pt idx="16">
                  <c:v>227</c:v>
                </c:pt>
                <c:pt idx="17">
                  <c:v>236</c:v>
                </c:pt>
                <c:pt idx="18">
                  <c:v>285</c:v>
                </c:pt>
                <c:pt idx="19">
                  <c:v>249</c:v>
                </c:pt>
                <c:pt idx="20">
                  <c:v>240</c:v>
                </c:pt>
                <c:pt idx="21">
                  <c:v>249</c:v>
                </c:pt>
                <c:pt idx="22">
                  <c:v>217</c:v>
                </c:pt>
                <c:pt idx="23">
                  <c:v>246</c:v>
                </c:pt>
                <c:pt idx="24">
                  <c:v>240</c:v>
                </c:pt>
                <c:pt idx="25">
                  <c:v>218</c:v>
                </c:pt>
                <c:pt idx="26">
                  <c:v>237</c:v>
                </c:pt>
                <c:pt idx="27">
                  <c:v>257</c:v>
                </c:pt>
                <c:pt idx="28">
                  <c:v>217</c:v>
                </c:pt>
                <c:pt idx="29">
                  <c:v>201</c:v>
                </c:pt>
                <c:pt idx="30">
                  <c:v>204</c:v>
                </c:pt>
                <c:pt idx="31">
                  <c:v>145</c:v>
                </c:pt>
                <c:pt idx="32">
                  <c:v>147</c:v>
                </c:pt>
                <c:pt idx="33">
                  <c:v>153</c:v>
                </c:pt>
                <c:pt idx="34">
                  <c:v>174</c:v>
                </c:pt>
                <c:pt idx="35">
                  <c:v>161</c:v>
                </c:pt>
                <c:pt idx="36">
                  <c:v>180</c:v>
                </c:pt>
                <c:pt idx="37">
                  <c:v>188</c:v>
                </c:pt>
                <c:pt idx="38">
                  <c:v>165</c:v>
                </c:pt>
                <c:pt idx="39">
                  <c:v>201</c:v>
                </c:pt>
                <c:pt idx="40">
                  <c:v>141</c:v>
                </c:pt>
                <c:pt idx="41">
                  <c:v>142</c:v>
                </c:pt>
                <c:pt idx="42">
                  <c:v>278</c:v>
                </c:pt>
                <c:pt idx="43">
                  <c:v>156</c:v>
                </c:pt>
                <c:pt idx="44">
                  <c:v>164</c:v>
                </c:pt>
                <c:pt idx="45">
                  <c:v>178</c:v>
                </c:pt>
                <c:pt idx="46">
                  <c:v>174</c:v>
                </c:pt>
                <c:pt idx="47">
                  <c:v>146</c:v>
                </c:pt>
                <c:pt idx="48">
                  <c:v>152</c:v>
                </c:pt>
                <c:pt idx="49">
                  <c:v>150</c:v>
                </c:pt>
                <c:pt idx="50">
                  <c:v>131</c:v>
                </c:pt>
                <c:pt idx="51">
                  <c:v>116</c:v>
                </c:pt>
              </c:numCache>
            </c:numRef>
          </c:val>
          <c:extLst>
            <c:ext xmlns:c16="http://schemas.microsoft.com/office/drawing/2014/chart" uri="{C3380CC4-5D6E-409C-BE32-E72D297353CC}">
              <c16:uniqueId val="{00000001-C8E2-41B2-912D-BEF74910D27B}"/>
            </c:ext>
          </c:extLst>
        </c:ser>
        <c:ser>
          <c:idx val="2"/>
          <c:order val="3"/>
          <c:tx>
            <c:strRef>
              <c:f>Violencias!$A$72</c:f>
              <c:strCache>
                <c:ptCount val="1"/>
                <c:pt idx="0">
                  <c:v>Percentil 25</c:v>
                </c:pt>
              </c:strCache>
            </c:strRef>
          </c:tx>
          <c:spPr>
            <a:solidFill>
              <a:srgbClr val="92D050"/>
            </a:solidFill>
            <a:ln w="28575" cap="rnd">
              <a:solidFill>
                <a:schemeClr val="accent6"/>
              </a:solidFill>
              <a:round/>
            </a:ln>
            <a:effectLst/>
          </c:spPr>
          <c:val>
            <c:numRef>
              <c:f>Violencias!$B$72:$BA$72</c:f>
              <c:numCache>
                <c:formatCode>0.0</c:formatCode>
                <c:ptCount val="52"/>
                <c:pt idx="0">
                  <c:v>116</c:v>
                </c:pt>
                <c:pt idx="1">
                  <c:v>84</c:v>
                </c:pt>
                <c:pt idx="2">
                  <c:v>127</c:v>
                </c:pt>
                <c:pt idx="3">
                  <c:v>129</c:v>
                </c:pt>
                <c:pt idx="4">
                  <c:v>268</c:v>
                </c:pt>
                <c:pt idx="5">
                  <c:v>135</c:v>
                </c:pt>
                <c:pt idx="6">
                  <c:v>161</c:v>
                </c:pt>
                <c:pt idx="7">
                  <c:v>177</c:v>
                </c:pt>
                <c:pt idx="8">
                  <c:v>167</c:v>
                </c:pt>
                <c:pt idx="9">
                  <c:v>157</c:v>
                </c:pt>
                <c:pt idx="10">
                  <c:v>159</c:v>
                </c:pt>
                <c:pt idx="11">
                  <c:v>190</c:v>
                </c:pt>
                <c:pt idx="12">
                  <c:v>102</c:v>
                </c:pt>
                <c:pt idx="13">
                  <c:v>160</c:v>
                </c:pt>
                <c:pt idx="14">
                  <c:v>126</c:v>
                </c:pt>
                <c:pt idx="15">
                  <c:v>129</c:v>
                </c:pt>
                <c:pt idx="16">
                  <c:v>157</c:v>
                </c:pt>
                <c:pt idx="17">
                  <c:v>170</c:v>
                </c:pt>
                <c:pt idx="18">
                  <c:v>178</c:v>
                </c:pt>
                <c:pt idx="19">
                  <c:v>176</c:v>
                </c:pt>
                <c:pt idx="20">
                  <c:v>196</c:v>
                </c:pt>
                <c:pt idx="21">
                  <c:v>142</c:v>
                </c:pt>
                <c:pt idx="22">
                  <c:v>169.5</c:v>
                </c:pt>
                <c:pt idx="23">
                  <c:v>163</c:v>
                </c:pt>
                <c:pt idx="24">
                  <c:v>160</c:v>
                </c:pt>
                <c:pt idx="25">
                  <c:v>136</c:v>
                </c:pt>
                <c:pt idx="26">
                  <c:v>136</c:v>
                </c:pt>
                <c:pt idx="27">
                  <c:v>151</c:v>
                </c:pt>
                <c:pt idx="28">
                  <c:v>151</c:v>
                </c:pt>
                <c:pt idx="29">
                  <c:v>151</c:v>
                </c:pt>
                <c:pt idx="30">
                  <c:v>145</c:v>
                </c:pt>
                <c:pt idx="31">
                  <c:v>118</c:v>
                </c:pt>
                <c:pt idx="32">
                  <c:v>102</c:v>
                </c:pt>
                <c:pt idx="33">
                  <c:v>98</c:v>
                </c:pt>
                <c:pt idx="34">
                  <c:v>92</c:v>
                </c:pt>
                <c:pt idx="35">
                  <c:v>87</c:v>
                </c:pt>
                <c:pt idx="36">
                  <c:v>171</c:v>
                </c:pt>
                <c:pt idx="37">
                  <c:v>156</c:v>
                </c:pt>
                <c:pt idx="38">
                  <c:v>165</c:v>
                </c:pt>
                <c:pt idx="39">
                  <c:v>153</c:v>
                </c:pt>
                <c:pt idx="40">
                  <c:v>119</c:v>
                </c:pt>
                <c:pt idx="41">
                  <c:v>138</c:v>
                </c:pt>
                <c:pt idx="42">
                  <c:v>154</c:v>
                </c:pt>
                <c:pt idx="43">
                  <c:v>156</c:v>
                </c:pt>
                <c:pt idx="44">
                  <c:v>153</c:v>
                </c:pt>
                <c:pt idx="45">
                  <c:v>123</c:v>
                </c:pt>
                <c:pt idx="46">
                  <c:v>151</c:v>
                </c:pt>
                <c:pt idx="47">
                  <c:v>139</c:v>
                </c:pt>
                <c:pt idx="48">
                  <c:v>139</c:v>
                </c:pt>
                <c:pt idx="49">
                  <c:v>111</c:v>
                </c:pt>
                <c:pt idx="50">
                  <c:v>116</c:v>
                </c:pt>
                <c:pt idx="51">
                  <c:v>115</c:v>
                </c:pt>
              </c:numCache>
            </c:numRef>
          </c:val>
          <c:extLst>
            <c:ext xmlns:c16="http://schemas.microsoft.com/office/drawing/2014/chart" uri="{C3380CC4-5D6E-409C-BE32-E72D297353CC}">
              <c16:uniqueId val="{00000002-C8E2-41B2-912D-BEF74910D27B}"/>
            </c:ext>
          </c:extLst>
        </c:ser>
        <c:dLbls>
          <c:showLegendKey val="0"/>
          <c:showVal val="0"/>
          <c:showCatName val="0"/>
          <c:showSerName val="0"/>
          <c:showPercent val="0"/>
          <c:showBubbleSize val="0"/>
        </c:dLbls>
        <c:axId val="1071786720"/>
        <c:axId val="1129430688"/>
      </c:areaChart>
      <c:scatterChart>
        <c:scatterStyle val="lineMarker"/>
        <c:varyColors val="0"/>
        <c:ser>
          <c:idx val="0"/>
          <c:order val="0"/>
          <c:tx>
            <c:strRef>
              <c:f>Violencias!$A$70</c:f>
              <c:strCache>
                <c:ptCount val="1"/>
                <c:pt idx="0">
                  <c:v>2023</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177</c:v>
                </c:pt>
                <c:pt idx="14">
                  <c:v>164</c:v>
                </c:pt>
                <c:pt idx="15">
                  <c:v>241</c:v>
                </c:pt>
                <c:pt idx="16">
                  <c:v>177</c:v>
                </c:pt>
                <c:pt idx="17">
                  <c:v>200</c:v>
                </c:pt>
                <c:pt idx="18">
                  <c:v>182</c:v>
                </c:pt>
                <c:pt idx="19">
                  <c:v>221</c:v>
                </c:pt>
                <c:pt idx="20">
                  <c:v>148</c:v>
                </c:pt>
                <c:pt idx="21">
                  <c:v>185</c:v>
                </c:pt>
                <c:pt idx="22">
                  <c:v>198</c:v>
                </c:pt>
                <c:pt idx="23">
                  <c:v>140</c:v>
                </c:pt>
                <c:pt idx="24">
                  <c:v>161</c:v>
                </c:pt>
                <c:pt idx="25">
                  <c:v>174</c:v>
                </c:pt>
                <c:pt idx="26">
                  <c:v>167</c:v>
                </c:pt>
                <c:pt idx="27">
                  <c:v>176</c:v>
                </c:pt>
              </c:numCache>
            </c:numRef>
          </c:yVal>
          <c:smooth val="0"/>
          <c:extLst>
            <c:ext xmlns:c16="http://schemas.microsoft.com/office/drawing/2014/chart" uri="{C3380CC4-5D6E-409C-BE32-E72D297353CC}">
              <c16:uniqueId val="{00000003-C8E2-41B2-912D-BEF74910D27B}"/>
            </c:ext>
          </c:extLst>
        </c:ser>
        <c:ser>
          <c:idx val="4"/>
          <c:order val="4"/>
          <c:tx>
            <c:v>2023</c:v>
          </c:tx>
          <c:yVal>
            <c:numLit>
              <c:formatCode>General</c:formatCode>
              <c:ptCount val="1"/>
              <c:pt idx="0">
                <c:v>1</c:v>
              </c:pt>
            </c:numLit>
          </c:yVal>
          <c:smooth val="0"/>
          <c:extLst>
            <c:ext xmlns:c16="http://schemas.microsoft.com/office/drawing/2014/chart" uri="{C3380CC4-5D6E-409C-BE32-E72D297353CC}">
              <c16:uniqueId val="{00000004-C8E2-41B2-912D-BEF74910D27B}"/>
            </c:ext>
          </c:extLst>
        </c:ser>
        <c:dLbls>
          <c:showLegendKey val="0"/>
          <c:showVal val="0"/>
          <c:showCatName val="0"/>
          <c:showSerName val="0"/>
          <c:showPercent val="0"/>
          <c:showBubbleSize val="0"/>
        </c:dLbls>
        <c:axId val="1071786720"/>
        <c:axId val="1129430688"/>
      </c:scatterChart>
      <c:catAx>
        <c:axId val="107178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129430688"/>
        <c:crosses val="autoZero"/>
        <c:auto val="1"/>
        <c:lblAlgn val="ctr"/>
        <c:lblOffset val="100"/>
        <c:noMultiLvlLbl val="0"/>
      </c:catAx>
      <c:valAx>
        <c:axId val="1129430688"/>
        <c:scaling>
          <c:orientation val="minMax"/>
        </c:scaling>
        <c:delete val="0"/>
        <c:axPos val="l"/>
        <c:majorGridlines>
          <c:spPr>
            <a:ln w="9525"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a:effectLst/>
          </c:spPr>
        </c:majorGridlines>
        <c:numFmt formatCode="0" sourceLinked="0"/>
        <c:majorTickMark val="none"/>
        <c:minorTickMark val="none"/>
        <c:tickLblPos val="nextTo"/>
        <c:spPr>
          <a:ln w="6350">
            <a:noFill/>
          </a:ln>
        </c:spPr>
        <c:txPr>
          <a:bodyPr rot="-60000000" vert="horz"/>
          <a:lstStyle/>
          <a:p>
            <a:pPr>
              <a:defRPr b="1"/>
            </a:pPr>
            <a:endParaRPr lang="es-CO"/>
          </a:p>
        </c:txPr>
        <c:crossAx val="1071786720"/>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75543517479004E-2"/>
          <c:y val="0.10449376703319894"/>
          <c:w val="0.91216257555929925"/>
          <c:h val="0.69518532240331021"/>
        </c:manualLayout>
      </c:layout>
      <c:lineChart>
        <c:grouping val="standard"/>
        <c:varyColors val="0"/>
        <c:ser>
          <c:idx val="0"/>
          <c:order val="0"/>
          <c:tx>
            <c:v>2018</c:v>
          </c:tx>
          <c:spPr>
            <a:ln w="28575">
              <a:solidFill>
                <a:srgbClr val="C00000"/>
              </a:solidFill>
            </a:ln>
          </c:spPr>
          <c:marker>
            <c:symbol val="none"/>
          </c:marker>
          <c:val>
            <c:numRef>
              <c:f>Violencias!$B$65:$BA$65</c:f>
              <c:numCache>
                <c:formatCode>General</c:formatCode>
                <c:ptCount val="52"/>
                <c:pt idx="0">
                  <c:v>812</c:v>
                </c:pt>
                <c:pt idx="1">
                  <c:v>159</c:v>
                </c:pt>
                <c:pt idx="2">
                  <c:v>217</c:v>
                </c:pt>
                <c:pt idx="3">
                  <c:v>188</c:v>
                </c:pt>
                <c:pt idx="4">
                  <c:v>268</c:v>
                </c:pt>
                <c:pt idx="5">
                  <c:v>254</c:v>
                </c:pt>
                <c:pt idx="6">
                  <c:v>239</c:v>
                </c:pt>
                <c:pt idx="7">
                  <c:v>238</c:v>
                </c:pt>
                <c:pt idx="8">
                  <c:v>252</c:v>
                </c:pt>
                <c:pt idx="9">
                  <c:v>208</c:v>
                </c:pt>
                <c:pt idx="10">
                  <c:v>232</c:v>
                </c:pt>
                <c:pt idx="11">
                  <c:v>208</c:v>
                </c:pt>
                <c:pt idx="12">
                  <c:v>142</c:v>
                </c:pt>
                <c:pt idx="13">
                  <c:v>303</c:v>
                </c:pt>
                <c:pt idx="14">
                  <c:v>258</c:v>
                </c:pt>
                <c:pt idx="15">
                  <c:v>273</c:v>
                </c:pt>
                <c:pt idx="16">
                  <c:v>248</c:v>
                </c:pt>
                <c:pt idx="17">
                  <c:v>236</c:v>
                </c:pt>
                <c:pt idx="18">
                  <c:v>287</c:v>
                </c:pt>
                <c:pt idx="19">
                  <c:v>249</c:v>
                </c:pt>
                <c:pt idx="20">
                  <c:v>240</c:v>
                </c:pt>
                <c:pt idx="21">
                  <c:v>249</c:v>
                </c:pt>
                <c:pt idx="22">
                  <c:v>217</c:v>
                </c:pt>
                <c:pt idx="23">
                  <c:v>246</c:v>
                </c:pt>
                <c:pt idx="24">
                  <c:v>240</c:v>
                </c:pt>
                <c:pt idx="25">
                  <c:v>218</c:v>
                </c:pt>
                <c:pt idx="26">
                  <c:v>237</c:v>
                </c:pt>
                <c:pt idx="27">
                  <c:v>259</c:v>
                </c:pt>
                <c:pt idx="28">
                  <c:v>217</c:v>
                </c:pt>
                <c:pt idx="29">
                  <c:v>217</c:v>
                </c:pt>
                <c:pt idx="30">
                  <c:v>273</c:v>
                </c:pt>
                <c:pt idx="31">
                  <c:v>223</c:v>
                </c:pt>
                <c:pt idx="32">
                  <c:v>288</c:v>
                </c:pt>
                <c:pt idx="33">
                  <c:v>215</c:v>
                </c:pt>
                <c:pt idx="34">
                  <c:v>280</c:v>
                </c:pt>
                <c:pt idx="35">
                  <c:v>271</c:v>
                </c:pt>
                <c:pt idx="36">
                  <c:v>247</c:v>
                </c:pt>
                <c:pt idx="37">
                  <c:v>282</c:v>
                </c:pt>
                <c:pt idx="38">
                  <c:v>257</c:v>
                </c:pt>
                <c:pt idx="39">
                  <c:v>297</c:v>
                </c:pt>
                <c:pt idx="40">
                  <c:v>273</c:v>
                </c:pt>
                <c:pt idx="41">
                  <c:v>219</c:v>
                </c:pt>
                <c:pt idx="42">
                  <c:v>278</c:v>
                </c:pt>
                <c:pt idx="43">
                  <c:v>292</c:v>
                </c:pt>
                <c:pt idx="44">
                  <c:v>280</c:v>
                </c:pt>
                <c:pt idx="45">
                  <c:v>295</c:v>
                </c:pt>
                <c:pt idx="46">
                  <c:v>293</c:v>
                </c:pt>
                <c:pt idx="47">
                  <c:v>326</c:v>
                </c:pt>
                <c:pt idx="48">
                  <c:v>232</c:v>
                </c:pt>
                <c:pt idx="49">
                  <c:v>255</c:v>
                </c:pt>
                <c:pt idx="50">
                  <c:v>207</c:v>
                </c:pt>
                <c:pt idx="51">
                  <c:v>172</c:v>
                </c:pt>
              </c:numCache>
            </c:numRef>
          </c:val>
          <c:smooth val="0"/>
          <c:extLst>
            <c:ext xmlns:c16="http://schemas.microsoft.com/office/drawing/2014/chart" uri="{C3380CC4-5D6E-409C-BE32-E72D297353CC}">
              <c16:uniqueId val="{00000000-558C-4A21-8E2C-B458CC1DA4B0}"/>
            </c:ext>
          </c:extLst>
        </c:ser>
        <c:ser>
          <c:idx val="1"/>
          <c:order val="1"/>
          <c:tx>
            <c:v>2019</c:v>
          </c:tx>
          <c:spPr>
            <a:ln w="28575">
              <a:solidFill>
                <a:srgbClr val="00B050"/>
              </a:solidFill>
            </a:ln>
          </c:spPr>
          <c:marker>
            <c:symbol val="none"/>
          </c:marker>
          <c:val>
            <c:numRef>
              <c:f>Violencias!$B$66:$BA$66</c:f>
              <c:numCache>
                <c:formatCode>General</c:formatCode>
                <c:ptCount val="52"/>
                <c:pt idx="0">
                  <c:v>319</c:v>
                </c:pt>
                <c:pt idx="1">
                  <c:v>207</c:v>
                </c:pt>
                <c:pt idx="2">
                  <c:v>275</c:v>
                </c:pt>
                <c:pt idx="3">
                  <c:v>267</c:v>
                </c:pt>
                <c:pt idx="4">
                  <c:v>286</c:v>
                </c:pt>
                <c:pt idx="5">
                  <c:v>278</c:v>
                </c:pt>
                <c:pt idx="6">
                  <c:v>276</c:v>
                </c:pt>
                <c:pt idx="7">
                  <c:v>278</c:v>
                </c:pt>
                <c:pt idx="8">
                  <c:v>285</c:v>
                </c:pt>
                <c:pt idx="9">
                  <c:v>289</c:v>
                </c:pt>
                <c:pt idx="10">
                  <c:v>306</c:v>
                </c:pt>
                <c:pt idx="11">
                  <c:v>329</c:v>
                </c:pt>
                <c:pt idx="12">
                  <c:v>275</c:v>
                </c:pt>
                <c:pt idx="13">
                  <c:v>394</c:v>
                </c:pt>
                <c:pt idx="14">
                  <c:v>326</c:v>
                </c:pt>
                <c:pt idx="15">
                  <c:v>129</c:v>
                </c:pt>
                <c:pt idx="16">
                  <c:v>310</c:v>
                </c:pt>
                <c:pt idx="17">
                  <c:v>308</c:v>
                </c:pt>
                <c:pt idx="18">
                  <c:v>356</c:v>
                </c:pt>
                <c:pt idx="19">
                  <c:v>317</c:v>
                </c:pt>
                <c:pt idx="20">
                  <c:v>320</c:v>
                </c:pt>
                <c:pt idx="21">
                  <c:v>284</c:v>
                </c:pt>
                <c:pt idx="22">
                  <c:v>273</c:v>
                </c:pt>
                <c:pt idx="23">
                  <c:v>322</c:v>
                </c:pt>
                <c:pt idx="24">
                  <c:v>315</c:v>
                </c:pt>
                <c:pt idx="25">
                  <c:v>280</c:v>
                </c:pt>
                <c:pt idx="26">
                  <c:v>285</c:v>
                </c:pt>
                <c:pt idx="27">
                  <c:v>320</c:v>
                </c:pt>
                <c:pt idx="28">
                  <c:v>330</c:v>
                </c:pt>
                <c:pt idx="29">
                  <c:v>368</c:v>
                </c:pt>
                <c:pt idx="30">
                  <c:v>302</c:v>
                </c:pt>
                <c:pt idx="31">
                  <c:v>358</c:v>
                </c:pt>
                <c:pt idx="32">
                  <c:v>346</c:v>
                </c:pt>
                <c:pt idx="33">
                  <c:v>315</c:v>
                </c:pt>
                <c:pt idx="34">
                  <c:v>369</c:v>
                </c:pt>
                <c:pt idx="35">
                  <c:v>396</c:v>
                </c:pt>
                <c:pt idx="36">
                  <c:v>365</c:v>
                </c:pt>
                <c:pt idx="37">
                  <c:v>332</c:v>
                </c:pt>
                <c:pt idx="38">
                  <c:v>325</c:v>
                </c:pt>
                <c:pt idx="39">
                  <c:v>227</c:v>
                </c:pt>
                <c:pt idx="40">
                  <c:v>141</c:v>
                </c:pt>
                <c:pt idx="41">
                  <c:v>142</c:v>
                </c:pt>
                <c:pt idx="42">
                  <c:v>168</c:v>
                </c:pt>
                <c:pt idx="43">
                  <c:v>184</c:v>
                </c:pt>
                <c:pt idx="44">
                  <c:v>270</c:v>
                </c:pt>
                <c:pt idx="45">
                  <c:v>278</c:v>
                </c:pt>
                <c:pt idx="46">
                  <c:v>364</c:v>
                </c:pt>
                <c:pt idx="47">
                  <c:v>289</c:v>
                </c:pt>
                <c:pt idx="48">
                  <c:v>167</c:v>
                </c:pt>
                <c:pt idx="49">
                  <c:v>172</c:v>
                </c:pt>
                <c:pt idx="50">
                  <c:v>137</c:v>
                </c:pt>
                <c:pt idx="51">
                  <c:v>115</c:v>
                </c:pt>
              </c:numCache>
            </c:numRef>
          </c:val>
          <c:smooth val="0"/>
          <c:extLst>
            <c:ext xmlns:c16="http://schemas.microsoft.com/office/drawing/2014/chart" uri="{C3380CC4-5D6E-409C-BE32-E72D297353CC}">
              <c16:uniqueId val="{00000001-558C-4A21-8E2C-B458CC1DA4B0}"/>
            </c:ext>
          </c:extLst>
        </c:ser>
        <c:ser>
          <c:idx val="3"/>
          <c:order val="2"/>
          <c:tx>
            <c:strRef>
              <c:f>Violencias!$A$67</c:f>
              <c:strCache>
                <c:ptCount val="1"/>
                <c:pt idx="0">
                  <c:v>2020</c:v>
                </c:pt>
              </c:strCache>
            </c:strRef>
          </c:tx>
          <c:marker>
            <c:symbol val="none"/>
          </c:marker>
          <c:val>
            <c:numRef>
              <c:f>Violencias!$B$67:$BA$67</c:f>
              <c:numCache>
                <c:formatCode>General</c:formatCode>
                <c:ptCount val="52"/>
                <c:pt idx="0">
                  <c:v>195</c:v>
                </c:pt>
                <c:pt idx="1">
                  <c:v>250</c:v>
                </c:pt>
                <c:pt idx="2">
                  <c:v>262</c:v>
                </c:pt>
                <c:pt idx="3">
                  <c:v>333</c:v>
                </c:pt>
                <c:pt idx="4">
                  <c:v>280</c:v>
                </c:pt>
                <c:pt idx="5">
                  <c:v>328</c:v>
                </c:pt>
                <c:pt idx="6">
                  <c:v>341</c:v>
                </c:pt>
                <c:pt idx="7">
                  <c:v>338</c:v>
                </c:pt>
                <c:pt idx="8">
                  <c:v>316</c:v>
                </c:pt>
                <c:pt idx="9">
                  <c:v>307</c:v>
                </c:pt>
                <c:pt idx="10">
                  <c:v>364</c:v>
                </c:pt>
                <c:pt idx="11">
                  <c:v>194</c:v>
                </c:pt>
                <c:pt idx="12">
                  <c:v>83</c:v>
                </c:pt>
                <c:pt idx="13">
                  <c:v>160</c:v>
                </c:pt>
                <c:pt idx="14">
                  <c:v>126</c:v>
                </c:pt>
                <c:pt idx="15">
                  <c:v>233</c:v>
                </c:pt>
                <c:pt idx="16">
                  <c:v>227</c:v>
                </c:pt>
                <c:pt idx="17">
                  <c:v>251</c:v>
                </c:pt>
                <c:pt idx="18">
                  <c:v>285</c:v>
                </c:pt>
                <c:pt idx="19">
                  <c:v>307</c:v>
                </c:pt>
                <c:pt idx="20">
                  <c:v>273</c:v>
                </c:pt>
                <c:pt idx="21">
                  <c:v>258</c:v>
                </c:pt>
                <c:pt idx="22">
                  <c:v>245</c:v>
                </c:pt>
                <c:pt idx="23">
                  <c:v>298</c:v>
                </c:pt>
                <c:pt idx="24">
                  <c:v>244</c:v>
                </c:pt>
                <c:pt idx="25">
                  <c:v>262</c:v>
                </c:pt>
                <c:pt idx="26">
                  <c:v>285</c:v>
                </c:pt>
                <c:pt idx="27">
                  <c:v>255</c:v>
                </c:pt>
                <c:pt idx="28">
                  <c:v>234</c:v>
                </c:pt>
                <c:pt idx="29">
                  <c:v>201</c:v>
                </c:pt>
                <c:pt idx="30">
                  <c:v>204</c:v>
                </c:pt>
                <c:pt idx="31">
                  <c:v>76</c:v>
                </c:pt>
                <c:pt idx="32">
                  <c:v>102</c:v>
                </c:pt>
                <c:pt idx="33">
                  <c:v>98</c:v>
                </c:pt>
                <c:pt idx="34">
                  <c:v>92</c:v>
                </c:pt>
                <c:pt idx="35">
                  <c:v>87</c:v>
                </c:pt>
                <c:pt idx="36">
                  <c:v>108</c:v>
                </c:pt>
                <c:pt idx="37">
                  <c:v>114</c:v>
                </c:pt>
                <c:pt idx="38">
                  <c:v>142</c:v>
                </c:pt>
                <c:pt idx="39">
                  <c:v>150</c:v>
                </c:pt>
                <c:pt idx="40">
                  <c:v>115</c:v>
                </c:pt>
                <c:pt idx="41">
                  <c:v>116</c:v>
                </c:pt>
                <c:pt idx="42">
                  <c:v>127</c:v>
                </c:pt>
                <c:pt idx="43">
                  <c:v>122</c:v>
                </c:pt>
                <c:pt idx="44">
                  <c:v>100</c:v>
                </c:pt>
                <c:pt idx="45">
                  <c:v>123</c:v>
                </c:pt>
                <c:pt idx="46">
                  <c:v>115</c:v>
                </c:pt>
                <c:pt idx="47">
                  <c:v>139</c:v>
                </c:pt>
                <c:pt idx="48">
                  <c:v>132</c:v>
                </c:pt>
                <c:pt idx="49">
                  <c:v>100</c:v>
                </c:pt>
                <c:pt idx="50">
                  <c:v>116</c:v>
                </c:pt>
                <c:pt idx="51">
                  <c:v>116</c:v>
                </c:pt>
              </c:numCache>
            </c:numRef>
          </c:val>
          <c:smooth val="0"/>
          <c:extLst>
            <c:ext xmlns:c16="http://schemas.microsoft.com/office/drawing/2014/chart" uri="{C3380CC4-5D6E-409C-BE32-E72D297353CC}">
              <c16:uniqueId val="{00000002-558C-4A21-8E2C-B458CC1DA4B0}"/>
            </c:ext>
          </c:extLst>
        </c:ser>
        <c:ser>
          <c:idx val="4"/>
          <c:order val="3"/>
          <c:tx>
            <c:strRef>
              <c:f>Violencias!$A$68</c:f>
              <c:strCache>
                <c:ptCount val="1"/>
                <c:pt idx="0">
                  <c:v>2021</c:v>
                </c:pt>
              </c:strCache>
            </c:strRef>
          </c:tx>
          <c:marker>
            <c:symbol val="none"/>
          </c:marker>
          <c:val>
            <c:numRef>
              <c:f>Violencias!$B$68:$BA$68</c:f>
              <c:numCache>
                <c:formatCode>General</c:formatCode>
                <c:ptCount val="52"/>
                <c:pt idx="0">
                  <c:v>80</c:v>
                </c:pt>
                <c:pt idx="1">
                  <c:v>81</c:v>
                </c:pt>
                <c:pt idx="2">
                  <c:v>106</c:v>
                </c:pt>
                <c:pt idx="3">
                  <c:v>112</c:v>
                </c:pt>
                <c:pt idx="4">
                  <c:v>128</c:v>
                </c:pt>
                <c:pt idx="5">
                  <c:v>135</c:v>
                </c:pt>
                <c:pt idx="6">
                  <c:v>118</c:v>
                </c:pt>
                <c:pt idx="7">
                  <c:v>150</c:v>
                </c:pt>
                <c:pt idx="8">
                  <c:v>132</c:v>
                </c:pt>
                <c:pt idx="9">
                  <c:v>124</c:v>
                </c:pt>
                <c:pt idx="10">
                  <c:v>105</c:v>
                </c:pt>
                <c:pt idx="11">
                  <c:v>111</c:v>
                </c:pt>
                <c:pt idx="12">
                  <c:v>102</c:v>
                </c:pt>
                <c:pt idx="13">
                  <c:v>98</c:v>
                </c:pt>
                <c:pt idx="14">
                  <c:v>92</c:v>
                </c:pt>
                <c:pt idx="15">
                  <c:v>110</c:v>
                </c:pt>
                <c:pt idx="16">
                  <c:v>95</c:v>
                </c:pt>
                <c:pt idx="17">
                  <c:v>95</c:v>
                </c:pt>
                <c:pt idx="18">
                  <c:v>120</c:v>
                </c:pt>
                <c:pt idx="19">
                  <c:v>129</c:v>
                </c:pt>
                <c:pt idx="20">
                  <c:v>139</c:v>
                </c:pt>
                <c:pt idx="21">
                  <c:v>131</c:v>
                </c:pt>
                <c:pt idx="22">
                  <c:v>123</c:v>
                </c:pt>
                <c:pt idx="23">
                  <c:v>112</c:v>
                </c:pt>
                <c:pt idx="24">
                  <c:v>117</c:v>
                </c:pt>
                <c:pt idx="25">
                  <c:v>136</c:v>
                </c:pt>
                <c:pt idx="26">
                  <c:v>128</c:v>
                </c:pt>
                <c:pt idx="27">
                  <c:v>148</c:v>
                </c:pt>
                <c:pt idx="28">
                  <c:v>125</c:v>
                </c:pt>
                <c:pt idx="29">
                  <c:v>113</c:v>
                </c:pt>
                <c:pt idx="30">
                  <c:v>129</c:v>
                </c:pt>
                <c:pt idx="31">
                  <c:v>118</c:v>
                </c:pt>
                <c:pt idx="32">
                  <c:v>87</c:v>
                </c:pt>
                <c:pt idx="33">
                  <c:v>6</c:v>
                </c:pt>
                <c:pt idx="34">
                  <c:v>8</c:v>
                </c:pt>
                <c:pt idx="35">
                  <c:v>76</c:v>
                </c:pt>
                <c:pt idx="36">
                  <c:v>171</c:v>
                </c:pt>
                <c:pt idx="37">
                  <c:v>156</c:v>
                </c:pt>
                <c:pt idx="38">
                  <c:v>157</c:v>
                </c:pt>
                <c:pt idx="39">
                  <c:v>153</c:v>
                </c:pt>
                <c:pt idx="40">
                  <c:v>119</c:v>
                </c:pt>
                <c:pt idx="41">
                  <c:v>138</c:v>
                </c:pt>
                <c:pt idx="42">
                  <c:v>154</c:v>
                </c:pt>
                <c:pt idx="43">
                  <c:v>152</c:v>
                </c:pt>
                <c:pt idx="44">
                  <c:v>153</c:v>
                </c:pt>
                <c:pt idx="45">
                  <c:v>114</c:v>
                </c:pt>
                <c:pt idx="46">
                  <c:v>151</c:v>
                </c:pt>
                <c:pt idx="47">
                  <c:v>111</c:v>
                </c:pt>
                <c:pt idx="48">
                  <c:v>152</c:v>
                </c:pt>
                <c:pt idx="49">
                  <c:v>111</c:v>
                </c:pt>
                <c:pt idx="50">
                  <c:v>109</c:v>
                </c:pt>
                <c:pt idx="51">
                  <c:v>69</c:v>
                </c:pt>
              </c:numCache>
            </c:numRef>
          </c:val>
          <c:smooth val="0"/>
          <c:extLst>
            <c:ext xmlns:c16="http://schemas.microsoft.com/office/drawing/2014/chart" uri="{C3380CC4-5D6E-409C-BE32-E72D297353CC}">
              <c16:uniqueId val="{00000003-558C-4A21-8E2C-B458CC1DA4B0}"/>
            </c:ext>
          </c:extLst>
        </c:ser>
        <c:ser>
          <c:idx val="2"/>
          <c:order val="4"/>
          <c:tx>
            <c:strRef>
              <c:f>Violencias!$A$70</c:f>
              <c:strCache>
                <c:ptCount val="1"/>
                <c:pt idx="0">
                  <c:v>2023</c:v>
                </c:pt>
              </c:strCache>
            </c:strRef>
          </c:tx>
          <c:marker>
            <c:symbol val="none"/>
          </c:marker>
          <c: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177</c:v>
                </c:pt>
                <c:pt idx="14">
                  <c:v>164</c:v>
                </c:pt>
                <c:pt idx="15">
                  <c:v>241</c:v>
                </c:pt>
                <c:pt idx="16">
                  <c:v>177</c:v>
                </c:pt>
                <c:pt idx="17">
                  <c:v>200</c:v>
                </c:pt>
                <c:pt idx="18">
                  <c:v>182</c:v>
                </c:pt>
                <c:pt idx="19">
                  <c:v>221</c:v>
                </c:pt>
                <c:pt idx="20">
                  <c:v>148</c:v>
                </c:pt>
                <c:pt idx="21">
                  <c:v>185</c:v>
                </c:pt>
                <c:pt idx="22">
                  <c:v>198</c:v>
                </c:pt>
                <c:pt idx="23">
                  <c:v>140</c:v>
                </c:pt>
                <c:pt idx="24">
                  <c:v>161</c:v>
                </c:pt>
                <c:pt idx="25">
                  <c:v>174</c:v>
                </c:pt>
                <c:pt idx="26">
                  <c:v>167</c:v>
                </c:pt>
                <c:pt idx="27">
                  <c:v>176</c:v>
                </c:pt>
              </c:numCache>
            </c:numRef>
          </c:val>
          <c:smooth val="0"/>
          <c:extLst>
            <c:ext xmlns:c16="http://schemas.microsoft.com/office/drawing/2014/chart" uri="{C3380CC4-5D6E-409C-BE32-E72D297353CC}">
              <c16:uniqueId val="{00000004-558C-4A21-8E2C-B458CC1DA4B0}"/>
            </c:ext>
          </c:extLst>
        </c:ser>
        <c:dLbls>
          <c:showLegendKey val="0"/>
          <c:showVal val="0"/>
          <c:showCatName val="0"/>
          <c:showSerName val="0"/>
          <c:showPercent val="0"/>
          <c:showBubbleSize val="0"/>
        </c:dLbls>
        <c:smooth val="0"/>
        <c:axId val="1325522576"/>
        <c:axId val="1325519856"/>
      </c:lineChart>
      <c:catAx>
        <c:axId val="132552257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25519856"/>
        <c:crosses val="autoZero"/>
        <c:auto val="1"/>
        <c:lblAlgn val="ctr"/>
        <c:lblOffset val="100"/>
        <c:noMultiLvlLbl val="0"/>
      </c:catAx>
      <c:valAx>
        <c:axId val="132551985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1"/>
        <c:majorTickMark val="out"/>
        <c:minorTickMark val="none"/>
        <c:tickLblPos val="nextTo"/>
        <c:crossAx val="1325522576"/>
        <c:crosses val="autoZero"/>
        <c:crossBetween val="between"/>
      </c:valAx>
    </c:plotArea>
    <c:legend>
      <c:legendPos val="t"/>
      <c:overlay val="0"/>
      <c:txPr>
        <a:bodyPr/>
        <a:lstStyle/>
        <a:p>
          <a:pPr>
            <a:defRPr sz="11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Hoja2!$A$1:$F$1</c:f>
              <c:strCache>
                <c:ptCount val="6"/>
                <c:pt idx="0">
                  <c:v>Menor o igual a 5 </c:v>
                </c:pt>
                <c:pt idx="1">
                  <c:v>Entre 6 y 11</c:v>
                </c:pt>
                <c:pt idx="2">
                  <c:v>Entre 12 y 18 </c:v>
                </c:pt>
                <c:pt idx="3">
                  <c:v>Entre 19 y 26</c:v>
                </c:pt>
                <c:pt idx="4">
                  <c:v>Entre 27 y 59 </c:v>
                </c:pt>
                <c:pt idx="5">
                  <c:v>Mayor o igual a 60</c:v>
                </c:pt>
              </c:strCache>
            </c:strRef>
          </c:cat>
          <c:val>
            <c:numRef>
              <c:f>Hoja2!$A$2:$F$2</c:f>
              <c:numCache>
                <c:formatCode>General</c:formatCode>
                <c:ptCount val="6"/>
                <c:pt idx="0">
                  <c:v>34</c:v>
                </c:pt>
                <c:pt idx="1">
                  <c:v>23</c:v>
                </c:pt>
                <c:pt idx="2">
                  <c:v>45</c:v>
                </c:pt>
                <c:pt idx="3">
                  <c:v>55</c:v>
                </c:pt>
                <c:pt idx="4">
                  <c:v>140</c:v>
                </c:pt>
                <c:pt idx="5">
                  <c:v>10</c:v>
                </c:pt>
              </c:numCache>
            </c:numRef>
          </c:val>
          <c:extLst>
            <c:ext xmlns:c16="http://schemas.microsoft.com/office/drawing/2014/chart" uri="{C3380CC4-5D6E-409C-BE32-E72D297353CC}">
              <c16:uniqueId val="{00000000-4C65-4C06-A5C1-A7BDE667DF9C}"/>
            </c:ext>
          </c:extLst>
        </c:ser>
        <c:dLbls>
          <c:showLegendKey val="0"/>
          <c:showVal val="0"/>
          <c:showCatName val="0"/>
          <c:showSerName val="0"/>
          <c:showPercent val="0"/>
          <c:showBubbleSize val="0"/>
        </c:dLbls>
        <c:gapWidth val="219"/>
        <c:overlap val="-27"/>
        <c:axId val="394688320"/>
        <c:axId val="285375456"/>
      </c:barChart>
      <c:catAx>
        <c:axId val="39468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285375456"/>
        <c:crosses val="autoZero"/>
        <c:auto val="1"/>
        <c:lblAlgn val="ctr"/>
        <c:lblOffset val="100"/>
        <c:noMultiLvlLbl val="0"/>
      </c:catAx>
      <c:valAx>
        <c:axId val="2853754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4688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Hoja2!$A$6:$F$6</c:f>
              <c:strCache>
                <c:ptCount val="6"/>
                <c:pt idx="0">
                  <c:v>Menor o igual a 5 </c:v>
                </c:pt>
                <c:pt idx="1">
                  <c:v>Entre 6 y 11</c:v>
                </c:pt>
                <c:pt idx="2">
                  <c:v>Entre 12 y 18 </c:v>
                </c:pt>
                <c:pt idx="3">
                  <c:v>Entre 19 y 26</c:v>
                </c:pt>
                <c:pt idx="4">
                  <c:v>Entre 27 y 59 </c:v>
                </c:pt>
                <c:pt idx="5">
                  <c:v>Mayor o igual a 60</c:v>
                </c:pt>
              </c:strCache>
            </c:strRef>
          </c:cat>
          <c:val>
            <c:numRef>
              <c:f>Hoja2!$A$7:$F$7</c:f>
              <c:numCache>
                <c:formatCode>General</c:formatCode>
                <c:ptCount val="6"/>
                <c:pt idx="0">
                  <c:v>41</c:v>
                </c:pt>
                <c:pt idx="1">
                  <c:v>75</c:v>
                </c:pt>
                <c:pt idx="2">
                  <c:v>140</c:v>
                </c:pt>
                <c:pt idx="3">
                  <c:v>54</c:v>
                </c:pt>
                <c:pt idx="4">
                  <c:v>63</c:v>
                </c:pt>
                <c:pt idx="5">
                  <c:v>3</c:v>
                </c:pt>
              </c:numCache>
            </c:numRef>
          </c:val>
          <c:extLst>
            <c:ext xmlns:c16="http://schemas.microsoft.com/office/drawing/2014/chart" uri="{C3380CC4-5D6E-409C-BE32-E72D297353CC}">
              <c16:uniqueId val="{00000000-8D48-43C7-954A-4652AB098040}"/>
            </c:ext>
          </c:extLst>
        </c:ser>
        <c:dLbls>
          <c:showLegendKey val="0"/>
          <c:showVal val="0"/>
          <c:showCatName val="0"/>
          <c:showSerName val="0"/>
          <c:showPercent val="0"/>
          <c:showBubbleSize val="0"/>
        </c:dLbls>
        <c:gapWidth val="219"/>
        <c:overlap val="-27"/>
        <c:axId val="394679920"/>
        <c:axId val="283854368"/>
      </c:barChart>
      <c:catAx>
        <c:axId val="39467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283854368"/>
        <c:crosses val="autoZero"/>
        <c:auto val="1"/>
        <c:lblAlgn val="ctr"/>
        <c:lblOffset val="100"/>
        <c:noMultiLvlLbl val="0"/>
      </c:catAx>
      <c:valAx>
        <c:axId val="2838543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4679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t>Número de casos por ciclo de vida Medellín semana 28 2023</a:t>
            </a:r>
          </a:p>
        </c:rich>
      </c:tx>
      <c:layout>
        <c:manualLayout>
          <c:xMode val="edge"/>
          <c:yMode val="edge"/>
          <c:x val="0.15180555555555558"/>
          <c:y val="1.851851851851851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s-CO"/>
        </a:p>
      </c:txPr>
    </c:title>
    <c:autoTitleDeleted val="0"/>
    <c:plotArea>
      <c:layout/>
      <c:barChart>
        <c:barDir val="col"/>
        <c:grouping val="clustered"/>
        <c:varyColors val="0"/>
        <c:ser>
          <c:idx val="0"/>
          <c:order val="0"/>
          <c:tx>
            <c:strRef>
              <c:f>'BDD S 28'!$G$317</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'BDD S 28'!$H$316:$M$316</c:f>
              <c:strCache>
                <c:ptCount val="6"/>
                <c:pt idx="0">
                  <c:v>0-5 años</c:v>
                </c:pt>
                <c:pt idx="1">
                  <c:v>6-11 años</c:v>
                </c:pt>
                <c:pt idx="2">
                  <c:v>12-17 años</c:v>
                </c:pt>
                <c:pt idx="3">
                  <c:v>18-28 años</c:v>
                </c:pt>
                <c:pt idx="4">
                  <c:v>29-59 años</c:v>
                </c:pt>
                <c:pt idx="5">
                  <c:v>&gt;60 años</c:v>
                </c:pt>
              </c:strCache>
            </c:strRef>
          </c:cat>
          <c:val>
            <c:numRef>
              <c:f>'BDD S 28'!$H$317:$M$317</c:f>
              <c:numCache>
                <c:formatCode>General</c:formatCode>
                <c:ptCount val="6"/>
                <c:pt idx="0">
                  <c:v>0</c:v>
                </c:pt>
                <c:pt idx="1">
                  <c:v>6</c:v>
                </c:pt>
                <c:pt idx="2">
                  <c:v>40</c:v>
                </c:pt>
                <c:pt idx="3">
                  <c:v>131</c:v>
                </c:pt>
                <c:pt idx="4">
                  <c:v>111</c:v>
                </c:pt>
                <c:pt idx="5">
                  <c:v>8</c:v>
                </c:pt>
              </c:numCache>
            </c:numRef>
          </c:val>
          <c:extLst>
            <c:ext xmlns:c16="http://schemas.microsoft.com/office/drawing/2014/chart" uri="{C3380CC4-5D6E-409C-BE32-E72D297353CC}">
              <c16:uniqueId val="{00000000-6975-4500-B9C0-7CD858F2B403}"/>
            </c:ext>
          </c:extLst>
        </c:ser>
        <c:dLbls>
          <c:showLegendKey val="0"/>
          <c:showVal val="0"/>
          <c:showCatName val="0"/>
          <c:showSerName val="0"/>
          <c:showPercent val="0"/>
          <c:showBubbleSize val="0"/>
        </c:dLbls>
        <c:gapWidth val="219"/>
        <c:overlap val="-27"/>
        <c:axId val="1293781376"/>
        <c:axId val="1293777216"/>
      </c:barChart>
      <c:catAx>
        <c:axId val="129378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293777216"/>
        <c:crosses val="autoZero"/>
        <c:auto val="1"/>
        <c:lblAlgn val="ctr"/>
        <c:lblOffset val="100"/>
        <c:noMultiLvlLbl val="0"/>
      </c:catAx>
      <c:valAx>
        <c:axId val="12937772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29378137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solidFill>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Número de casos</a:t>
            </a:r>
            <a:r>
              <a:rPr lang="en-US" baseline="0"/>
              <a:t> según estrato socioeconómico </a:t>
            </a:r>
          </a:p>
          <a:p>
            <a:pPr>
              <a:defRPr/>
            </a:pPr>
            <a:r>
              <a:rPr lang="en-US"/>
              <a:t>Medellin semana 28 2023</a:t>
            </a:r>
          </a:p>
        </c:rich>
      </c:tx>
      <c:layout>
        <c:manualLayout>
          <c:xMode val="edge"/>
          <c:yMode val="edge"/>
          <c:x val="0.11213888888888887"/>
          <c:y val="4.629629629629629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7.36920384951881E-2"/>
          <c:y val="0.24034165150293013"/>
          <c:w val="0.89019685039370078"/>
          <c:h val="0.65225910553708444"/>
        </c:manualLayout>
      </c:layout>
      <c:barChart>
        <c:barDir val="col"/>
        <c:grouping val="clustered"/>
        <c:varyColors val="0"/>
        <c:ser>
          <c:idx val="0"/>
          <c:order val="0"/>
          <c:tx>
            <c:strRef>
              <c:f>'BDD S 28'!$X$313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'BDD S 28'!$Y$312:$AD$312</c:f>
              <c:strCache>
                <c:ptCount val="6"/>
                <c:pt idx="0">
                  <c:v>SD</c:v>
                </c:pt>
                <c:pt idx="1">
                  <c:v>1</c:v>
                </c:pt>
                <c:pt idx="2">
                  <c:v>2</c:v>
                </c:pt>
                <c:pt idx="3">
                  <c:v>3</c:v>
                </c:pt>
                <c:pt idx="4">
                  <c:v>4</c:v>
                </c:pt>
                <c:pt idx="5">
                  <c:v>6</c:v>
                </c:pt>
              </c:strCache>
            </c:strRef>
          </c:cat>
          <c:val>
            <c:numRef>
              <c:f>'BDD S 28'!$Y$313:$AD$313</c:f>
              <c:numCache>
                <c:formatCode>General</c:formatCode>
                <c:ptCount val="6"/>
                <c:pt idx="0">
                  <c:v>41</c:v>
                </c:pt>
                <c:pt idx="1">
                  <c:v>1</c:v>
                </c:pt>
                <c:pt idx="2">
                  <c:v>76</c:v>
                </c:pt>
                <c:pt idx="3">
                  <c:v>161</c:v>
                </c:pt>
                <c:pt idx="4">
                  <c:v>9</c:v>
                </c:pt>
                <c:pt idx="5">
                  <c:v>1</c:v>
                </c:pt>
              </c:numCache>
            </c:numRef>
          </c:val>
          <c:extLst>
            <c:ext xmlns:c16="http://schemas.microsoft.com/office/drawing/2014/chart" uri="{C3380CC4-5D6E-409C-BE32-E72D297353CC}">
              <c16:uniqueId val="{00000000-52F8-4EC0-BBC5-021C9F8BD191}"/>
            </c:ext>
          </c:extLst>
        </c:ser>
        <c:dLbls>
          <c:showLegendKey val="0"/>
          <c:showVal val="0"/>
          <c:showCatName val="0"/>
          <c:showSerName val="0"/>
          <c:showPercent val="0"/>
          <c:showBubbleSize val="0"/>
        </c:dLbls>
        <c:gapWidth val="219"/>
        <c:overlap val="-27"/>
        <c:axId val="1293784288"/>
        <c:axId val="1293773888"/>
      </c:barChart>
      <c:catAx>
        <c:axId val="129378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293773888"/>
        <c:crosses val="autoZero"/>
        <c:auto val="1"/>
        <c:lblAlgn val="ctr"/>
        <c:lblOffset val="100"/>
        <c:noMultiLvlLbl val="0"/>
      </c:catAx>
      <c:valAx>
        <c:axId val="12937738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29378428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endémico(B)'!$A$77</c:f>
              <c:strCache>
                <c:ptCount val="1"/>
                <c:pt idx="0">
                  <c:v>Percentil 75</c:v>
                </c:pt>
              </c:strCache>
            </c:strRef>
          </c:tx>
          <c:spPr>
            <a:solidFill>
              <a:srgbClr val="C00000"/>
            </a:solidFill>
            <a:ln w="25400">
              <a:solidFill>
                <a:srgbClr val="FF0000"/>
              </a:solidFill>
              <a:prstDash val="solid"/>
            </a:ln>
          </c:spPr>
          <c:val>
            <c:numRef>
              <c:f>'Canal endémico(B)'!$B$77:$BA$77</c:f>
              <c:numCache>
                <c:formatCode>0.0</c:formatCode>
                <c:ptCount val="52"/>
                <c:pt idx="0">
                  <c:v>4</c:v>
                </c:pt>
                <c:pt idx="1">
                  <c:v>4</c:v>
                </c:pt>
                <c:pt idx="2">
                  <c:v>5</c:v>
                </c:pt>
                <c:pt idx="3">
                  <c:v>4.5</c:v>
                </c:pt>
                <c:pt idx="4">
                  <c:v>6</c:v>
                </c:pt>
                <c:pt idx="5">
                  <c:v>4</c:v>
                </c:pt>
                <c:pt idx="6">
                  <c:v>4.5</c:v>
                </c:pt>
                <c:pt idx="7">
                  <c:v>5</c:v>
                </c:pt>
                <c:pt idx="8">
                  <c:v>5.5</c:v>
                </c:pt>
                <c:pt idx="9">
                  <c:v>4.5</c:v>
                </c:pt>
                <c:pt idx="10">
                  <c:v>3.5</c:v>
                </c:pt>
                <c:pt idx="11">
                  <c:v>5</c:v>
                </c:pt>
                <c:pt idx="12">
                  <c:v>4.5</c:v>
                </c:pt>
                <c:pt idx="13">
                  <c:v>5</c:v>
                </c:pt>
                <c:pt idx="14">
                  <c:v>5.5</c:v>
                </c:pt>
                <c:pt idx="15">
                  <c:v>4.5</c:v>
                </c:pt>
                <c:pt idx="16">
                  <c:v>5.5</c:v>
                </c:pt>
                <c:pt idx="17">
                  <c:v>3</c:v>
                </c:pt>
                <c:pt idx="18">
                  <c:v>6.5</c:v>
                </c:pt>
                <c:pt idx="19">
                  <c:v>5</c:v>
                </c:pt>
                <c:pt idx="20">
                  <c:v>4</c:v>
                </c:pt>
                <c:pt idx="21">
                  <c:v>4.5</c:v>
                </c:pt>
                <c:pt idx="22">
                  <c:v>2</c:v>
                </c:pt>
                <c:pt idx="23">
                  <c:v>5</c:v>
                </c:pt>
                <c:pt idx="24">
                  <c:v>4</c:v>
                </c:pt>
                <c:pt idx="25">
                  <c:v>4.5</c:v>
                </c:pt>
                <c:pt idx="26">
                  <c:v>4</c:v>
                </c:pt>
                <c:pt idx="27">
                  <c:v>5.5</c:v>
                </c:pt>
                <c:pt idx="28">
                  <c:v>3</c:v>
                </c:pt>
                <c:pt idx="29">
                  <c:v>2.5</c:v>
                </c:pt>
                <c:pt idx="30">
                  <c:v>5</c:v>
                </c:pt>
                <c:pt idx="31">
                  <c:v>4.5</c:v>
                </c:pt>
                <c:pt idx="32">
                  <c:v>4.5</c:v>
                </c:pt>
                <c:pt idx="33">
                  <c:v>4.5</c:v>
                </c:pt>
                <c:pt idx="34">
                  <c:v>4.5</c:v>
                </c:pt>
                <c:pt idx="35">
                  <c:v>3.5</c:v>
                </c:pt>
                <c:pt idx="36">
                  <c:v>6</c:v>
                </c:pt>
                <c:pt idx="37">
                  <c:v>4</c:v>
                </c:pt>
                <c:pt idx="38">
                  <c:v>6</c:v>
                </c:pt>
                <c:pt idx="39">
                  <c:v>5.5</c:v>
                </c:pt>
                <c:pt idx="40">
                  <c:v>4</c:v>
                </c:pt>
                <c:pt idx="41">
                  <c:v>4.5</c:v>
                </c:pt>
                <c:pt idx="42">
                  <c:v>2.5</c:v>
                </c:pt>
                <c:pt idx="43">
                  <c:v>4.5</c:v>
                </c:pt>
                <c:pt idx="44">
                  <c:v>5</c:v>
                </c:pt>
                <c:pt idx="45">
                  <c:v>3</c:v>
                </c:pt>
                <c:pt idx="46">
                  <c:v>5.5</c:v>
                </c:pt>
                <c:pt idx="47">
                  <c:v>4.5</c:v>
                </c:pt>
                <c:pt idx="48">
                  <c:v>5.5</c:v>
                </c:pt>
                <c:pt idx="49">
                  <c:v>5.5</c:v>
                </c:pt>
                <c:pt idx="50">
                  <c:v>4.5</c:v>
                </c:pt>
                <c:pt idx="51">
                  <c:v>4.5</c:v>
                </c:pt>
              </c:numCache>
            </c:numRef>
          </c:val>
          <c:extLst>
            <c:ext xmlns:c16="http://schemas.microsoft.com/office/drawing/2014/chart" uri="{C3380CC4-5D6E-409C-BE32-E72D297353CC}">
              <c16:uniqueId val="{00000000-9745-4BE1-B1DF-A65BCD9B16DF}"/>
            </c:ext>
          </c:extLst>
        </c:ser>
        <c:ser>
          <c:idx val="1"/>
          <c:order val="2"/>
          <c:tx>
            <c:strRef>
              <c:f>'Canal endémico(B)'!$A$75</c:f>
              <c:strCache>
                <c:ptCount val="1"/>
                <c:pt idx="0">
                  <c:v>Mediana</c:v>
                </c:pt>
              </c:strCache>
            </c:strRef>
          </c:tx>
          <c:spPr>
            <a:ln w="28575" cap="rnd">
              <a:solidFill>
                <a:schemeClr val="accent4"/>
              </a:solidFill>
              <a:round/>
            </a:ln>
            <a:effectLst/>
          </c:spPr>
          <c:val>
            <c:numRef>
              <c:f>'Canal endémico(B)'!$B$75:$BA$75</c:f>
              <c:numCache>
                <c:formatCode>0.0</c:formatCode>
                <c:ptCount val="52"/>
                <c:pt idx="0">
                  <c:v>2</c:v>
                </c:pt>
                <c:pt idx="1">
                  <c:v>2</c:v>
                </c:pt>
                <c:pt idx="2">
                  <c:v>3</c:v>
                </c:pt>
                <c:pt idx="3">
                  <c:v>4</c:v>
                </c:pt>
                <c:pt idx="4">
                  <c:v>6</c:v>
                </c:pt>
                <c:pt idx="5">
                  <c:v>4</c:v>
                </c:pt>
                <c:pt idx="6">
                  <c:v>3</c:v>
                </c:pt>
                <c:pt idx="7">
                  <c:v>3</c:v>
                </c:pt>
                <c:pt idx="8">
                  <c:v>4</c:v>
                </c:pt>
                <c:pt idx="9">
                  <c:v>3</c:v>
                </c:pt>
                <c:pt idx="10">
                  <c:v>2</c:v>
                </c:pt>
                <c:pt idx="11">
                  <c:v>4</c:v>
                </c:pt>
                <c:pt idx="12">
                  <c:v>3</c:v>
                </c:pt>
                <c:pt idx="13">
                  <c:v>5</c:v>
                </c:pt>
                <c:pt idx="14">
                  <c:v>4</c:v>
                </c:pt>
                <c:pt idx="15">
                  <c:v>3</c:v>
                </c:pt>
                <c:pt idx="16">
                  <c:v>2</c:v>
                </c:pt>
                <c:pt idx="17">
                  <c:v>3</c:v>
                </c:pt>
                <c:pt idx="18">
                  <c:v>5</c:v>
                </c:pt>
                <c:pt idx="19">
                  <c:v>4</c:v>
                </c:pt>
                <c:pt idx="20">
                  <c:v>3</c:v>
                </c:pt>
                <c:pt idx="21">
                  <c:v>3</c:v>
                </c:pt>
                <c:pt idx="22">
                  <c:v>1</c:v>
                </c:pt>
                <c:pt idx="23">
                  <c:v>3</c:v>
                </c:pt>
                <c:pt idx="24">
                  <c:v>4</c:v>
                </c:pt>
                <c:pt idx="25">
                  <c:v>4</c:v>
                </c:pt>
                <c:pt idx="26">
                  <c:v>3</c:v>
                </c:pt>
                <c:pt idx="27">
                  <c:v>3</c:v>
                </c:pt>
                <c:pt idx="28">
                  <c:v>3</c:v>
                </c:pt>
                <c:pt idx="29">
                  <c:v>2</c:v>
                </c:pt>
                <c:pt idx="30">
                  <c:v>4</c:v>
                </c:pt>
                <c:pt idx="31">
                  <c:v>4</c:v>
                </c:pt>
                <c:pt idx="32">
                  <c:v>2</c:v>
                </c:pt>
                <c:pt idx="33">
                  <c:v>3</c:v>
                </c:pt>
                <c:pt idx="34">
                  <c:v>3</c:v>
                </c:pt>
                <c:pt idx="35">
                  <c:v>3</c:v>
                </c:pt>
                <c:pt idx="36">
                  <c:v>5</c:v>
                </c:pt>
                <c:pt idx="37">
                  <c:v>3</c:v>
                </c:pt>
                <c:pt idx="38">
                  <c:v>5</c:v>
                </c:pt>
                <c:pt idx="39">
                  <c:v>2</c:v>
                </c:pt>
                <c:pt idx="40">
                  <c:v>4</c:v>
                </c:pt>
                <c:pt idx="41">
                  <c:v>3</c:v>
                </c:pt>
                <c:pt idx="42">
                  <c:v>2</c:v>
                </c:pt>
                <c:pt idx="43">
                  <c:v>4</c:v>
                </c:pt>
                <c:pt idx="44">
                  <c:v>5</c:v>
                </c:pt>
                <c:pt idx="45">
                  <c:v>2</c:v>
                </c:pt>
                <c:pt idx="46">
                  <c:v>4</c:v>
                </c:pt>
                <c:pt idx="47">
                  <c:v>2</c:v>
                </c:pt>
                <c:pt idx="48">
                  <c:v>5</c:v>
                </c:pt>
                <c:pt idx="49">
                  <c:v>5</c:v>
                </c:pt>
                <c:pt idx="50">
                  <c:v>3</c:v>
                </c:pt>
                <c:pt idx="51">
                  <c:v>4</c:v>
                </c:pt>
              </c:numCache>
            </c:numRef>
          </c:val>
          <c:extLst>
            <c:ext xmlns:c16="http://schemas.microsoft.com/office/drawing/2014/chart" uri="{C3380CC4-5D6E-409C-BE32-E72D297353CC}">
              <c16:uniqueId val="{00000001-9745-4BE1-B1DF-A65BCD9B16DF}"/>
            </c:ext>
          </c:extLst>
        </c:ser>
        <c:ser>
          <c:idx val="2"/>
          <c:order val="3"/>
          <c:tx>
            <c:strRef>
              <c:f>'Canal endémico(B)'!$A$76</c:f>
              <c:strCache>
                <c:ptCount val="1"/>
                <c:pt idx="0">
                  <c:v>Percentil 25</c:v>
                </c:pt>
              </c:strCache>
            </c:strRef>
          </c:tx>
          <c:spPr>
            <a:solidFill>
              <a:srgbClr val="92D050"/>
            </a:solidFill>
            <a:ln w="28575" cap="rnd">
              <a:solidFill>
                <a:schemeClr val="accent6"/>
              </a:solidFill>
              <a:round/>
            </a:ln>
            <a:effectLst/>
          </c:spPr>
          <c:val>
            <c:numRef>
              <c:f>'Canal endémico(B)'!$B$76:$BA$76</c:f>
              <c:numCache>
                <c:formatCode>0.0</c:formatCode>
                <c:ptCount val="52"/>
                <c:pt idx="0">
                  <c:v>1</c:v>
                </c:pt>
                <c:pt idx="1">
                  <c:v>1</c:v>
                </c:pt>
                <c:pt idx="2">
                  <c:v>2</c:v>
                </c:pt>
                <c:pt idx="3">
                  <c:v>2.5</c:v>
                </c:pt>
                <c:pt idx="4">
                  <c:v>4</c:v>
                </c:pt>
                <c:pt idx="5">
                  <c:v>2.5</c:v>
                </c:pt>
                <c:pt idx="6">
                  <c:v>2.5</c:v>
                </c:pt>
                <c:pt idx="7">
                  <c:v>2.5</c:v>
                </c:pt>
                <c:pt idx="8">
                  <c:v>2.5</c:v>
                </c:pt>
                <c:pt idx="9">
                  <c:v>3</c:v>
                </c:pt>
                <c:pt idx="10">
                  <c:v>1.5</c:v>
                </c:pt>
                <c:pt idx="11">
                  <c:v>2.5</c:v>
                </c:pt>
                <c:pt idx="12">
                  <c:v>3</c:v>
                </c:pt>
                <c:pt idx="13">
                  <c:v>3.5</c:v>
                </c:pt>
                <c:pt idx="14">
                  <c:v>1.5</c:v>
                </c:pt>
                <c:pt idx="15">
                  <c:v>2.5</c:v>
                </c:pt>
                <c:pt idx="16">
                  <c:v>2</c:v>
                </c:pt>
                <c:pt idx="17">
                  <c:v>1.5</c:v>
                </c:pt>
                <c:pt idx="18">
                  <c:v>2.5</c:v>
                </c:pt>
                <c:pt idx="19">
                  <c:v>3.5</c:v>
                </c:pt>
                <c:pt idx="20">
                  <c:v>1.5</c:v>
                </c:pt>
                <c:pt idx="21">
                  <c:v>2</c:v>
                </c:pt>
                <c:pt idx="22">
                  <c:v>1</c:v>
                </c:pt>
                <c:pt idx="23">
                  <c:v>2.5</c:v>
                </c:pt>
                <c:pt idx="24">
                  <c:v>4</c:v>
                </c:pt>
                <c:pt idx="25">
                  <c:v>2.5</c:v>
                </c:pt>
                <c:pt idx="26">
                  <c:v>1.5</c:v>
                </c:pt>
                <c:pt idx="27">
                  <c:v>2.5</c:v>
                </c:pt>
                <c:pt idx="28">
                  <c:v>2.5</c:v>
                </c:pt>
                <c:pt idx="29">
                  <c:v>1.5</c:v>
                </c:pt>
                <c:pt idx="30">
                  <c:v>3.5</c:v>
                </c:pt>
                <c:pt idx="31">
                  <c:v>1.5</c:v>
                </c:pt>
                <c:pt idx="32">
                  <c:v>0.5</c:v>
                </c:pt>
                <c:pt idx="33">
                  <c:v>1</c:v>
                </c:pt>
                <c:pt idx="34">
                  <c:v>1</c:v>
                </c:pt>
                <c:pt idx="35">
                  <c:v>2</c:v>
                </c:pt>
                <c:pt idx="36">
                  <c:v>1.5</c:v>
                </c:pt>
                <c:pt idx="37">
                  <c:v>3</c:v>
                </c:pt>
                <c:pt idx="38">
                  <c:v>2.5</c:v>
                </c:pt>
                <c:pt idx="39">
                  <c:v>1</c:v>
                </c:pt>
                <c:pt idx="40">
                  <c:v>3.5</c:v>
                </c:pt>
                <c:pt idx="41">
                  <c:v>2</c:v>
                </c:pt>
                <c:pt idx="42">
                  <c:v>2</c:v>
                </c:pt>
                <c:pt idx="43">
                  <c:v>1.5</c:v>
                </c:pt>
                <c:pt idx="44">
                  <c:v>4</c:v>
                </c:pt>
                <c:pt idx="45">
                  <c:v>2</c:v>
                </c:pt>
                <c:pt idx="46">
                  <c:v>2.5</c:v>
                </c:pt>
                <c:pt idx="47">
                  <c:v>1.5</c:v>
                </c:pt>
                <c:pt idx="48">
                  <c:v>4.5</c:v>
                </c:pt>
                <c:pt idx="49">
                  <c:v>3</c:v>
                </c:pt>
                <c:pt idx="50">
                  <c:v>3</c:v>
                </c:pt>
                <c:pt idx="51">
                  <c:v>2</c:v>
                </c:pt>
              </c:numCache>
            </c:numRef>
          </c:val>
          <c:extLst>
            <c:ext xmlns:c16="http://schemas.microsoft.com/office/drawing/2014/chart" uri="{C3380CC4-5D6E-409C-BE32-E72D297353CC}">
              <c16:uniqueId val="{00000002-9745-4BE1-B1DF-A65BCD9B16DF}"/>
            </c:ext>
          </c:extLst>
        </c:ser>
        <c:dLbls>
          <c:showLegendKey val="0"/>
          <c:showVal val="0"/>
          <c:showCatName val="0"/>
          <c:showSerName val="0"/>
          <c:showPercent val="0"/>
          <c:showBubbleSize val="0"/>
        </c:dLbls>
        <c:axId val="76406784"/>
        <c:axId val="76409088"/>
      </c:areaChart>
      <c:scatterChart>
        <c:scatterStyle val="lineMarker"/>
        <c:varyColors val="0"/>
        <c:ser>
          <c:idx val="0"/>
          <c:order val="0"/>
          <c:tx>
            <c:strRef>
              <c:f>'Canal endémico(B)'!$A$74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endémico(B)'!$B$74:$BA$74</c:f>
              <c:numCache>
                <c:formatCode>General</c:formatCode>
                <c:ptCount val="52"/>
                <c:pt idx="0">
                  <c:v>4</c:v>
                </c:pt>
                <c:pt idx="1">
                  <c:v>1</c:v>
                </c:pt>
                <c:pt idx="2">
                  <c:v>2</c:v>
                </c:pt>
                <c:pt idx="3">
                  <c:v>3</c:v>
                </c:pt>
                <c:pt idx="4">
                  <c:v>1</c:v>
                </c:pt>
                <c:pt idx="5">
                  <c:v>2</c:v>
                </c:pt>
                <c:pt idx="6">
                  <c:v>0</c:v>
                </c:pt>
                <c:pt idx="7">
                  <c:v>7</c:v>
                </c:pt>
                <c:pt idx="8">
                  <c:v>2</c:v>
                </c:pt>
                <c:pt idx="9">
                  <c:v>3</c:v>
                </c:pt>
                <c:pt idx="10">
                  <c:v>2</c:v>
                </c:pt>
                <c:pt idx="11">
                  <c:v>3</c:v>
                </c:pt>
                <c:pt idx="12">
                  <c:v>8</c:v>
                </c:pt>
                <c:pt idx="13">
                  <c:v>2</c:v>
                </c:pt>
                <c:pt idx="14">
                  <c:v>4</c:v>
                </c:pt>
                <c:pt idx="15">
                  <c:v>3</c:v>
                </c:pt>
                <c:pt idx="16">
                  <c:v>3</c:v>
                </c:pt>
                <c:pt idx="17">
                  <c:v>0</c:v>
                </c:pt>
                <c:pt idx="18">
                  <c:v>2</c:v>
                </c:pt>
                <c:pt idx="19">
                  <c:v>2</c:v>
                </c:pt>
                <c:pt idx="20">
                  <c:v>1</c:v>
                </c:pt>
                <c:pt idx="21">
                  <c:v>2</c:v>
                </c:pt>
                <c:pt idx="22">
                  <c:v>1</c:v>
                </c:pt>
                <c:pt idx="23">
                  <c:v>3</c:v>
                </c:pt>
                <c:pt idx="24">
                  <c:v>2</c:v>
                </c:pt>
                <c:pt idx="25">
                  <c:v>1</c:v>
                </c:pt>
                <c:pt idx="26">
                  <c:v>1</c:v>
                </c:pt>
                <c:pt idx="27">
                  <c:v>3</c:v>
                </c:pt>
              </c:numCache>
            </c:numRef>
          </c:yVal>
          <c:smooth val="0"/>
          <c:extLst>
            <c:ext xmlns:c16="http://schemas.microsoft.com/office/drawing/2014/chart" uri="{C3380CC4-5D6E-409C-BE32-E72D297353CC}">
              <c16:uniqueId val="{00000003-9745-4BE1-B1DF-A65BCD9B16DF}"/>
            </c:ext>
          </c:extLst>
        </c:ser>
        <c:dLbls>
          <c:showLegendKey val="0"/>
          <c:showVal val="0"/>
          <c:showCatName val="0"/>
          <c:showSerName val="0"/>
          <c:showPercent val="0"/>
          <c:showBubbleSize val="0"/>
        </c:dLbls>
        <c:axId val="76406784"/>
        <c:axId val="76409088"/>
      </c:scatterChart>
      <c:catAx>
        <c:axId val="7640678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76409088"/>
        <c:crosses val="autoZero"/>
        <c:auto val="1"/>
        <c:lblAlgn val="ctr"/>
        <c:lblOffset val="100"/>
        <c:noMultiLvlLbl val="0"/>
      </c:catAx>
      <c:valAx>
        <c:axId val="7640908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7640678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(C)'!$A$77</c:f>
              <c:strCache>
                <c:ptCount val="1"/>
                <c:pt idx="0">
                  <c:v>Percentil 75</c:v>
                </c:pt>
              </c:strCache>
            </c:strRef>
          </c:tx>
          <c:spPr>
            <a:solidFill>
              <a:srgbClr val="C00000"/>
            </a:solidFill>
            <a:ln w="25400">
              <a:solidFill>
                <a:srgbClr val="FF0000"/>
              </a:solidFill>
              <a:prstDash val="solid"/>
            </a:ln>
          </c:spPr>
          <c:val>
            <c:numRef>
              <c:f>'Canal endémico (C)'!$B$77:$BA$77</c:f>
              <c:numCache>
                <c:formatCode>0.0</c:formatCode>
                <c:ptCount val="52"/>
                <c:pt idx="0">
                  <c:v>2</c:v>
                </c:pt>
                <c:pt idx="1">
                  <c:v>1</c:v>
                </c:pt>
                <c:pt idx="2">
                  <c:v>5</c:v>
                </c:pt>
                <c:pt idx="3">
                  <c:v>2</c:v>
                </c:pt>
                <c:pt idx="4">
                  <c:v>3</c:v>
                </c:pt>
                <c:pt idx="5">
                  <c:v>3</c:v>
                </c:pt>
                <c:pt idx="6">
                  <c:v>5</c:v>
                </c:pt>
                <c:pt idx="7">
                  <c:v>2</c:v>
                </c:pt>
                <c:pt idx="8">
                  <c:v>4</c:v>
                </c:pt>
                <c:pt idx="9">
                  <c:v>4</c:v>
                </c:pt>
                <c:pt idx="10">
                  <c:v>3</c:v>
                </c:pt>
                <c:pt idx="11">
                  <c:v>3</c:v>
                </c:pt>
                <c:pt idx="12">
                  <c:v>3</c:v>
                </c:pt>
                <c:pt idx="13">
                  <c:v>2</c:v>
                </c:pt>
                <c:pt idx="14">
                  <c:v>4</c:v>
                </c:pt>
                <c:pt idx="15">
                  <c:v>3</c:v>
                </c:pt>
                <c:pt idx="16">
                  <c:v>4</c:v>
                </c:pt>
                <c:pt idx="17">
                  <c:v>4</c:v>
                </c:pt>
                <c:pt idx="18">
                  <c:v>5</c:v>
                </c:pt>
                <c:pt idx="19">
                  <c:v>4</c:v>
                </c:pt>
                <c:pt idx="20">
                  <c:v>4</c:v>
                </c:pt>
                <c:pt idx="21">
                  <c:v>2</c:v>
                </c:pt>
                <c:pt idx="22">
                  <c:v>3</c:v>
                </c:pt>
                <c:pt idx="23">
                  <c:v>4</c:v>
                </c:pt>
                <c:pt idx="24">
                  <c:v>5</c:v>
                </c:pt>
                <c:pt idx="25">
                  <c:v>3</c:v>
                </c:pt>
                <c:pt idx="26">
                  <c:v>2</c:v>
                </c:pt>
                <c:pt idx="27">
                  <c:v>2</c:v>
                </c:pt>
                <c:pt idx="28">
                  <c:v>2</c:v>
                </c:pt>
                <c:pt idx="29">
                  <c:v>5</c:v>
                </c:pt>
                <c:pt idx="30">
                  <c:v>3</c:v>
                </c:pt>
                <c:pt idx="31">
                  <c:v>3</c:v>
                </c:pt>
                <c:pt idx="32">
                  <c:v>1</c:v>
                </c:pt>
                <c:pt idx="33">
                  <c:v>3</c:v>
                </c:pt>
                <c:pt idx="34">
                  <c:v>2</c:v>
                </c:pt>
                <c:pt idx="35">
                  <c:v>4</c:v>
                </c:pt>
                <c:pt idx="36">
                  <c:v>1</c:v>
                </c:pt>
                <c:pt idx="37">
                  <c:v>7</c:v>
                </c:pt>
                <c:pt idx="38">
                  <c:v>3</c:v>
                </c:pt>
                <c:pt idx="39">
                  <c:v>3</c:v>
                </c:pt>
                <c:pt idx="40">
                  <c:v>4</c:v>
                </c:pt>
                <c:pt idx="41">
                  <c:v>3</c:v>
                </c:pt>
                <c:pt idx="42">
                  <c:v>2</c:v>
                </c:pt>
                <c:pt idx="43">
                  <c:v>2</c:v>
                </c:pt>
                <c:pt idx="44">
                  <c:v>2</c:v>
                </c:pt>
                <c:pt idx="45">
                  <c:v>6</c:v>
                </c:pt>
                <c:pt idx="46">
                  <c:v>4</c:v>
                </c:pt>
                <c:pt idx="47">
                  <c:v>5</c:v>
                </c:pt>
                <c:pt idx="48">
                  <c:v>5</c:v>
                </c:pt>
                <c:pt idx="49">
                  <c:v>2</c:v>
                </c:pt>
                <c:pt idx="50">
                  <c:v>4</c:v>
                </c:pt>
                <c:pt idx="51">
                  <c:v>3</c:v>
                </c:pt>
              </c:numCache>
            </c:numRef>
          </c:val>
          <c:extLst>
            <c:ext xmlns:c16="http://schemas.microsoft.com/office/drawing/2014/chart" uri="{C3380CC4-5D6E-409C-BE32-E72D297353CC}">
              <c16:uniqueId val="{00000000-D9BD-4F42-8D67-AF6EE5B5F4EA}"/>
            </c:ext>
          </c:extLst>
        </c:ser>
        <c:ser>
          <c:idx val="1"/>
          <c:order val="2"/>
          <c:tx>
            <c:strRef>
              <c:f>'Canal endémico (C)'!$A$75</c:f>
              <c:strCache>
                <c:ptCount val="1"/>
                <c:pt idx="0">
                  <c:v>Mediana</c:v>
                </c:pt>
              </c:strCache>
            </c:strRef>
          </c:tx>
          <c:spPr>
            <a:ln w="28575" cap="rnd">
              <a:solidFill>
                <a:schemeClr val="accent4"/>
              </a:solidFill>
              <a:round/>
            </a:ln>
            <a:effectLst/>
          </c:spPr>
          <c:val>
            <c:numRef>
              <c:f>'Canal endémico (C)'!$B$75:$BA$75</c:f>
              <c:numCache>
                <c:formatCode>0.0</c:formatCode>
                <c:ptCount val="52"/>
                <c:pt idx="0">
                  <c:v>1</c:v>
                </c:pt>
                <c:pt idx="1">
                  <c:v>0</c:v>
                </c:pt>
                <c:pt idx="2">
                  <c:v>2</c:v>
                </c:pt>
                <c:pt idx="3">
                  <c:v>2</c:v>
                </c:pt>
                <c:pt idx="4">
                  <c:v>3</c:v>
                </c:pt>
                <c:pt idx="5">
                  <c:v>2</c:v>
                </c:pt>
                <c:pt idx="6">
                  <c:v>3</c:v>
                </c:pt>
                <c:pt idx="7">
                  <c:v>1</c:v>
                </c:pt>
                <c:pt idx="8">
                  <c:v>3</c:v>
                </c:pt>
                <c:pt idx="9">
                  <c:v>2</c:v>
                </c:pt>
                <c:pt idx="10">
                  <c:v>2</c:v>
                </c:pt>
                <c:pt idx="11">
                  <c:v>1</c:v>
                </c:pt>
                <c:pt idx="12">
                  <c:v>2</c:v>
                </c:pt>
                <c:pt idx="13">
                  <c:v>2</c:v>
                </c:pt>
                <c:pt idx="14">
                  <c:v>3</c:v>
                </c:pt>
                <c:pt idx="15">
                  <c:v>1</c:v>
                </c:pt>
                <c:pt idx="16">
                  <c:v>4</c:v>
                </c:pt>
                <c:pt idx="17">
                  <c:v>2</c:v>
                </c:pt>
                <c:pt idx="18">
                  <c:v>4</c:v>
                </c:pt>
                <c:pt idx="19">
                  <c:v>2</c:v>
                </c:pt>
                <c:pt idx="20">
                  <c:v>1</c:v>
                </c:pt>
                <c:pt idx="21">
                  <c:v>1</c:v>
                </c:pt>
                <c:pt idx="22">
                  <c:v>2</c:v>
                </c:pt>
                <c:pt idx="23">
                  <c:v>3</c:v>
                </c:pt>
                <c:pt idx="24">
                  <c:v>3</c:v>
                </c:pt>
                <c:pt idx="25">
                  <c:v>2</c:v>
                </c:pt>
                <c:pt idx="26">
                  <c:v>2</c:v>
                </c:pt>
                <c:pt idx="27">
                  <c:v>1</c:v>
                </c:pt>
                <c:pt idx="28">
                  <c:v>2</c:v>
                </c:pt>
                <c:pt idx="29">
                  <c:v>4</c:v>
                </c:pt>
                <c:pt idx="30">
                  <c:v>2</c:v>
                </c:pt>
                <c:pt idx="31">
                  <c:v>3</c:v>
                </c:pt>
                <c:pt idx="32">
                  <c:v>1</c:v>
                </c:pt>
                <c:pt idx="33">
                  <c:v>2</c:v>
                </c:pt>
                <c:pt idx="34">
                  <c:v>1</c:v>
                </c:pt>
                <c:pt idx="35">
                  <c:v>2</c:v>
                </c:pt>
                <c:pt idx="36">
                  <c:v>1</c:v>
                </c:pt>
                <c:pt idx="37">
                  <c:v>7</c:v>
                </c:pt>
                <c:pt idx="38">
                  <c:v>1</c:v>
                </c:pt>
                <c:pt idx="39">
                  <c:v>3</c:v>
                </c:pt>
                <c:pt idx="40">
                  <c:v>2</c:v>
                </c:pt>
                <c:pt idx="41">
                  <c:v>3</c:v>
                </c:pt>
                <c:pt idx="42">
                  <c:v>2</c:v>
                </c:pt>
                <c:pt idx="43">
                  <c:v>2</c:v>
                </c:pt>
                <c:pt idx="44">
                  <c:v>2</c:v>
                </c:pt>
                <c:pt idx="45">
                  <c:v>4</c:v>
                </c:pt>
                <c:pt idx="46">
                  <c:v>3</c:v>
                </c:pt>
                <c:pt idx="47">
                  <c:v>3</c:v>
                </c:pt>
                <c:pt idx="48">
                  <c:v>4</c:v>
                </c:pt>
                <c:pt idx="49">
                  <c:v>2</c:v>
                </c:pt>
                <c:pt idx="50">
                  <c:v>1</c:v>
                </c:pt>
                <c:pt idx="51">
                  <c:v>3</c:v>
                </c:pt>
              </c:numCache>
            </c:numRef>
          </c:val>
          <c:extLst>
            <c:ext xmlns:c16="http://schemas.microsoft.com/office/drawing/2014/chart" uri="{C3380CC4-5D6E-409C-BE32-E72D297353CC}">
              <c16:uniqueId val="{00000001-D9BD-4F42-8D67-AF6EE5B5F4EA}"/>
            </c:ext>
          </c:extLst>
        </c:ser>
        <c:ser>
          <c:idx val="2"/>
          <c:order val="3"/>
          <c:tx>
            <c:strRef>
              <c:f>'Canal endémico (C)'!$A$76</c:f>
              <c:strCache>
                <c:ptCount val="1"/>
                <c:pt idx="0">
                  <c:v>Percentil 25</c:v>
                </c:pt>
              </c:strCache>
            </c:strRef>
          </c:tx>
          <c:spPr>
            <a:solidFill>
              <a:srgbClr val="92D050"/>
            </a:solidFill>
            <a:ln w="28575" cap="rnd">
              <a:solidFill>
                <a:schemeClr val="accent6"/>
              </a:solidFill>
              <a:round/>
            </a:ln>
            <a:effectLst/>
          </c:spPr>
          <c:val>
            <c:numRef>
              <c:f>'Canal endémico (C)'!$B$76:$BA$76</c:f>
              <c:numCache>
                <c:formatCode>0.0</c:formatCode>
                <c:ptCount val="52"/>
                <c:pt idx="0">
                  <c:v>1</c:v>
                </c:pt>
                <c:pt idx="1">
                  <c:v>0</c:v>
                </c:pt>
                <c:pt idx="2">
                  <c:v>2</c:v>
                </c:pt>
                <c:pt idx="3">
                  <c:v>1</c:v>
                </c:pt>
                <c:pt idx="4">
                  <c:v>1</c:v>
                </c:pt>
                <c:pt idx="5">
                  <c:v>0</c:v>
                </c:pt>
                <c:pt idx="6">
                  <c:v>2</c:v>
                </c:pt>
                <c:pt idx="7">
                  <c:v>1</c:v>
                </c:pt>
                <c:pt idx="8">
                  <c:v>2</c:v>
                </c:pt>
                <c:pt idx="9">
                  <c:v>2</c:v>
                </c:pt>
                <c:pt idx="10">
                  <c:v>2</c:v>
                </c:pt>
                <c:pt idx="11">
                  <c:v>1</c:v>
                </c:pt>
                <c:pt idx="12">
                  <c:v>1</c:v>
                </c:pt>
                <c:pt idx="13">
                  <c:v>2</c:v>
                </c:pt>
                <c:pt idx="14">
                  <c:v>2</c:v>
                </c:pt>
                <c:pt idx="15">
                  <c:v>0</c:v>
                </c:pt>
                <c:pt idx="16">
                  <c:v>3</c:v>
                </c:pt>
                <c:pt idx="17">
                  <c:v>0</c:v>
                </c:pt>
                <c:pt idx="18">
                  <c:v>3</c:v>
                </c:pt>
                <c:pt idx="19">
                  <c:v>1</c:v>
                </c:pt>
                <c:pt idx="20">
                  <c:v>0</c:v>
                </c:pt>
                <c:pt idx="21">
                  <c:v>1</c:v>
                </c:pt>
                <c:pt idx="22">
                  <c:v>1</c:v>
                </c:pt>
                <c:pt idx="23">
                  <c:v>1</c:v>
                </c:pt>
                <c:pt idx="24">
                  <c:v>2</c:v>
                </c:pt>
                <c:pt idx="25">
                  <c:v>0</c:v>
                </c:pt>
                <c:pt idx="26">
                  <c:v>0</c:v>
                </c:pt>
                <c:pt idx="27">
                  <c:v>0</c:v>
                </c:pt>
                <c:pt idx="28">
                  <c:v>2</c:v>
                </c:pt>
                <c:pt idx="29">
                  <c:v>3</c:v>
                </c:pt>
                <c:pt idx="30">
                  <c:v>1</c:v>
                </c:pt>
                <c:pt idx="31">
                  <c:v>2</c:v>
                </c:pt>
                <c:pt idx="32">
                  <c:v>1</c:v>
                </c:pt>
                <c:pt idx="33">
                  <c:v>2</c:v>
                </c:pt>
                <c:pt idx="34">
                  <c:v>1</c:v>
                </c:pt>
                <c:pt idx="35">
                  <c:v>2</c:v>
                </c:pt>
                <c:pt idx="36">
                  <c:v>0</c:v>
                </c:pt>
                <c:pt idx="37">
                  <c:v>3</c:v>
                </c:pt>
                <c:pt idx="38">
                  <c:v>0</c:v>
                </c:pt>
                <c:pt idx="39">
                  <c:v>2</c:v>
                </c:pt>
                <c:pt idx="40">
                  <c:v>1</c:v>
                </c:pt>
                <c:pt idx="41">
                  <c:v>2</c:v>
                </c:pt>
                <c:pt idx="42">
                  <c:v>2</c:v>
                </c:pt>
                <c:pt idx="43">
                  <c:v>2</c:v>
                </c:pt>
                <c:pt idx="44">
                  <c:v>1</c:v>
                </c:pt>
                <c:pt idx="45">
                  <c:v>3</c:v>
                </c:pt>
                <c:pt idx="46">
                  <c:v>1</c:v>
                </c:pt>
                <c:pt idx="47">
                  <c:v>3</c:v>
                </c:pt>
                <c:pt idx="48">
                  <c:v>2</c:v>
                </c:pt>
                <c:pt idx="49">
                  <c:v>1</c:v>
                </c:pt>
                <c:pt idx="50">
                  <c:v>1</c:v>
                </c:pt>
                <c:pt idx="51">
                  <c:v>2</c:v>
                </c:pt>
              </c:numCache>
            </c:numRef>
          </c:val>
          <c:extLst>
            <c:ext xmlns:c16="http://schemas.microsoft.com/office/drawing/2014/chart" uri="{C3380CC4-5D6E-409C-BE32-E72D297353CC}">
              <c16:uniqueId val="{00000002-D9BD-4F42-8D67-AF6EE5B5F4EA}"/>
            </c:ext>
          </c:extLst>
        </c:ser>
        <c:dLbls>
          <c:showLegendKey val="0"/>
          <c:showVal val="0"/>
          <c:showCatName val="0"/>
          <c:showSerName val="0"/>
          <c:showPercent val="0"/>
          <c:showBubbleSize val="0"/>
        </c:dLbls>
        <c:axId val="89503232"/>
        <c:axId val="89518080"/>
      </c:areaChart>
      <c:scatterChart>
        <c:scatterStyle val="lineMarker"/>
        <c:varyColors val="0"/>
        <c:ser>
          <c:idx val="0"/>
          <c:order val="0"/>
          <c:tx>
            <c:strRef>
              <c:f>'Canal endémico (C)'!$A$74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 (C)'!$B$74:$BA$74</c:f>
              <c:numCache>
                <c:formatCode>General</c:formatCode>
                <c:ptCount val="52"/>
                <c:pt idx="0">
                  <c:v>1</c:v>
                </c:pt>
                <c:pt idx="1">
                  <c:v>4</c:v>
                </c:pt>
                <c:pt idx="2">
                  <c:v>2</c:v>
                </c:pt>
                <c:pt idx="3">
                  <c:v>2</c:v>
                </c:pt>
                <c:pt idx="4">
                  <c:v>5</c:v>
                </c:pt>
                <c:pt idx="5">
                  <c:v>6</c:v>
                </c:pt>
                <c:pt idx="6">
                  <c:v>7</c:v>
                </c:pt>
                <c:pt idx="7">
                  <c:v>7</c:v>
                </c:pt>
                <c:pt idx="8">
                  <c:v>4</c:v>
                </c:pt>
                <c:pt idx="9">
                  <c:v>3</c:v>
                </c:pt>
                <c:pt idx="10">
                  <c:v>6</c:v>
                </c:pt>
                <c:pt idx="11">
                  <c:v>5</c:v>
                </c:pt>
                <c:pt idx="12">
                  <c:v>8</c:v>
                </c:pt>
                <c:pt idx="13">
                  <c:v>5</c:v>
                </c:pt>
                <c:pt idx="14">
                  <c:v>3</c:v>
                </c:pt>
                <c:pt idx="15">
                  <c:v>4</c:v>
                </c:pt>
                <c:pt idx="16">
                  <c:v>12</c:v>
                </c:pt>
                <c:pt idx="17">
                  <c:v>7</c:v>
                </c:pt>
                <c:pt idx="18">
                  <c:v>1</c:v>
                </c:pt>
                <c:pt idx="19">
                  <c:v>6</c:v>
                </c:pt>
                <c:pt idx="20">
                  <c:v>0</c:v>
                </c:pt>
                <c:pt idx="21">
                  <c:v>2</c:v>
                </c:pt>
                <c:pt idx="22">
                  <c:v>5</c:v>
                </c:pt>
                <c:pt idx="23">
                  <c:v>2</c:v>
                </c:pt>
                <c:pt idx="24">
                  <c:v>2</c:v>
                </c:pt>
                <c:pt idx="25">
                  <c:v>6</c:v>
                </c:pt>
                <c:pt idx="26">
                  <c:v>0</c:v>
                </c:pt>
                <c:pt idx="27">
                  <c:v>0</c:v>
                </c:pt>
              </c:numCache>
            </c:numRef>
          </c:yVal>
          <c:smooth val="0"/>
          <c:extLst>
            <c:ext xmlns:c16="http://schemas.microsoft.com/office/drawing/2014/chart" uri="{C3380CC4-5D6E-409C-BE32-E72D297353CC}">
              <c16:uniqueId val="{00000003-D9BD-4F42-8D67-AF6EE5B5F4EA}"/>
            </c:ext>
          </c:extLst>
        </c:ser>
        <c:dLbls>
          <c:showLegendKey val="0"/>
          <c:showVal val="0"/>
          <c:showCatName val="0"/>
          <c:showSerName val="0"/>
          <c:showPercent val="0"/>
          <c:showBubbleSize val="0"/>
        </c:dLbls>
        <c:axId val="89503232"/>
        <c:axId val="89518080"/>
      </c:scatterChart>
      <c:catAx>
        <c:axId val="89503232"/>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518080"/>
        <c:crosses val="autoZero"/>
        <c:auto val="1"/>
        <c:lblAlgn val="ctr"/>
        <c:lblOffset val="100"/>
        <c:noMultiLvlLbl val="0"/>
      </c:catAx>
      <c:valAx>
        <c:axId val="89518080"/>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503232"/>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endémico(B)'!$A$74</c:f>
              <c:strCache>
                <c:ptCount val="1"/>
                <c:pt idx="0">
                  <c:v>2023</c:v>
                </c:pt>
              </c:strCache>
            </c:strRef>
          </c:tx>
          <c:spPr>
            <a:solidFill>
              <a:srgbClr val="0070C0"/>
            </a:solidFill>
          </c:spPr>
          <c:invertIfNegative val="0"/>
          <c:val>
            <c:numRef>
              <c:f>'Canal endémico(B)'!$B$74:$BA$74</c:f>
              <c:numCache>
                <c:formatCode>General</c:formatCode>
                <c:ptCount val="52"/>
                <c:pt idx="0">
                  <c:v>4</c:v>
                </c:pt>
                <c:pt idx="1">
                  <c:v>1</c:v>
                </c:pt>
                <c:pt idx="2">
                  <c:v>2</c:v>
                </c:pt>
                <c:pt idx="3">
                  <c:v>3</c:v>
                </c:pt>
                <c:pt idx="4">
                  <c:v>1</c:v>
                </c:pt>
                <c:pt idx="5">
                  <c:v>2</c:v>
                </c:pt>
                <c:pt idx="6">
                  <c:v>0</c:v>
                </c:pt>
                <c:pt idx="7">
                  <c:v>7</c:v>
                </c:pt>
                <c:pt idx="8">
                  <c:v>2</c:v>
                </c:pt>
                <c:pt idx="9">
                  <c:v>3</c:v>
                </c:pt>
                <c:pt idx="10">
                  <c:v>2</c:v>
                </c:pt>
                <c:pt idx="11">
                  <c:v>3</c:v>
                </c:pt>
                <c:pt idx="12">
                  <c:v>8</c:v>
                </c:pt>
                <c:pt idx="13">
                  <c:v>2</c:v>
                </c:pt>
                <c:pt idx="14">
                  <c:v>4</c:v>
                </c:pt>
                <c:pt idx="15">
                  <c:v>3</c:v>
                </c:pt>
                <c:pt idx="16">
                  <c:v>3</c:v>
                </c:pt>
                <c:pt idx="17">
                  <c:v>0</c:v>
                </c:pt>
                <c:pt idx="18">
                  <c:v>2</c:v>
                </c:pt>
                <c:pt idx="19">
                  <c:v>2</c:v>
                </c:pt>
                <c:pt idx="20">
                  <c:v>1</c:v>
                </c:pt>
                <c:pt idx="21">
                  <c:v>2</c:v>
                </c:pt>
                <c:pt idx="22">
                  <c:v>1</c:v>
                </c:pt>
                <c:pt idx="23">
                  <c:v>3</c:v>
                </c:pt>
                <c:pt idx="24">
                  <c:v>2</c:v>
                </c:pt>
                <c:pt idx="25">
                  <c:v>1</c:v>
                </c:pt>
                <c:pt idx="26">
                  <c:v>1</c:v>
                </c:pt>
                <c:pt idx="27">
                  <c:v>3</c:v>
                </c:pt>
              </c:numCache>
            </c:numRef>
          </c:val>
          <c:extLst>
            <c:ext xmlns:c16="http://schemas.microsoft.com/office/drawing/2014/chart" uri="{C3380CC4-5D6E-409C-BE32-E72D297353CC}">
              <c16:uniqueId val="{00000000-D7C6-405A-AF9F-967206D31BE9}"/>
            </c:ext>
          </c:extLst>
        </c:ser>
        <c:dLbls>
          <c:showLegendKey val="0"/>
          <c:showVal val="0"/>
          <c:showCatName val="0"/>
          <c:showSerName val="0"/>
          <c:showPercent val="0"/>
          <c:showBubbleSize val="0"/>
        </c:dLbls>
        <c:gapWidth val="5"/>
        <c:axId val="89748608"/>
        <c:axId val="89750528"/>
      </c:barChart>
      <c:lineChart>
        <c:grouping val="standard"/>
        <c:varyColors val="0"/>
        <c:ser>
          <c:idx val="3"/>
          <c:order val="0"/>
          <c:tx>
            <c:strRef>
              <c:f>'Canal endémico(B)'!$A$71</c:f>
              <c:strCache>
                <c:ptCount val="1"/>
                <c:pt idx="0">
                  <c:v>2020</c:v>
                </c:pt>
              </c:strCache>
            </c:strRef>
          </c:tx>
          <c:spPr>
            <a:ln w="22225"/>
          </c:spPr>
          <c:marker>
            <c:symbol val="none"/>
          </c:marker>
          <c:val>
            <c:numRef>
              <c:f>'Canal endémico(B)'!$B$71:$BA$71</c:f>
              <c:numCache>
                <c:formatCode>General</c:formatCode>
                <c:ptCount val="52"/>
                <c:pt idx="0">
                  <c:v>1</c:v>
                </c:pt>
                <c:pt idx="1">
                  <c:v>4</c:v>
                </c:pt>
                <c:pt idx="2">
                  <c:v>3</c:v>
                </c:pt>
                <c:pt idx="3">
                  <c:v>2</c:v>
                </c:pt>
                <c:pt idx="4">
                  <c:v>6</c:v>
                </c:pt>
                <c:pt idx="5">
                  <c:v>2</c:v>
                </c:pt>
                <c:pt idx="6">
                  <c:v>2</c:v>
                </c:pt>
                <c:pt idx="7">
                  <c:v>5</c:v>
                </c:pt>
                <c:pt idx="8">
                  <c:v>5</c:v>
                </c:pt>
                <c:pt idx="9">
                  <c:v>3</c:v>
                </c:pt>
                <c:pt idx="10">
                  <c:v>4</c:v>
                </c:pt>
                <c:pt idx="11">
                  <c:v>5</c:v>
                </c:pt>
                <c:pt idx="12">
                  <c:v>3</c:v>
                </c:pt>
                <c:pt idx="13">
                  <c:v>4</c:v>
                </c:pt>
                <c:pt idx="14">
                  <c:v>1</c:v>
                </c:pt>
                <c:pt idx="15">
                  <c:v>1</c:v>
                </c:pt>
                <c:pt idx="16">
                  <c:v>2</c:v>
                </c:pt>
                <c:pt idx="17">
                  <c:v>1</c:v>
                </c:pt>
                <c:pt idx="18">
                  <c:v>2</c:v>
                </c:pt>
                <c:pt idx="19">
                  <c:v>5</c:v>
                </c:pt>
                <c:pt idx="20">
                  <c:v>4</c:v>
                </c:pt>
                <c:pt idx="21">
                  <c:v>2</c:v>
                </c:pt>
                <c:pt idx="22">
                  <c:v>1</c:v>
                </c:pt>
                <c:pt idx="23">
                  <c:v>3</c:v>
                </c:pt>
                <c:pt idx="24">
                  <c:v>4</c:v>
                </c:pt>
                <c:pt idx="25">
                  <c:v>1</c:v>
                </c:pt>
                <c:pt idx="26">
                  <c:v>3</c:v>
                </c:pt>
                <c:pt idx="27">
                  <c:v>2</c:v>
                </c:pt>
                <c:pt idx="28">
                  <c:v>2</c:v>
                </c:pt>
                <c:pt idx="29">
                  <c:v>1</c:v>
                </c:pt>
                <c:pt idx="30">
                  <c:v>4</c:v>
                </c:pt>
                <c:pt idx="31">
                  <c:v>0</c:v>
                </c:pt>
                <c:pt idx="32">
                  <c:v>0</c:v>
                </c:pt>
                <c:pt idx="33">
                  <c:v>2</c:v>
                </c:pt>
                <c:pt idx="34">
                  <c:v>1</c:v>
                </c:pt>
                <c:pt idx="35">
                  <c:v>0</c:v>
                </c:pt>
                <c:pt idx="36">
                  <c:v>1</c:v>
                </c:pt>
                <c:pt idx="37">
                  <c:v>3</c:v>
                </c:pt>
                <c:pt idx="38">
                  <c:v>0</c:v>
                </c:pt>
                <c:pt idx="39">
                  <c:v>1</c:v>
                </c:pt>
                <c:pt idx="40">
                  <c:v>4</c:v>
                </c:pt>
                <c:pt idx="41">
                  <c:v>2</c:v>
                </c:pt>
                <c:pt idx="42">
                  <c:v>1</c:v>
                </c:pt>
                <c:pt idx="43">
                  <c:v>4</c:v>
                </c:pt>
                <c:pt idx="44">
                  <c:v>1</c:v>
                </c:pt>
                <c:pt idx="45">
                  <c:v>2</c:v>
                </c:pt>
                <c:pt idx="46">
                  <c:v>2</c:v>
                </c:pt>
                <c:pt idx="47">
                  <c:v>1</c:v>
                </c:pt>
                <c:pt idx="48">
                  <c:v>5</c:v>
                </c:pt>
                <c:pt idx="49">
                  <c:v>5</c:v>
                </c:pt>
                <c:pt idx="50">
                  <c:v>2</c:v>
                </c:pt>
                <c:pt idx="51">
                  <c:v>2</c:v>
                </c:pt>
              </c:numCache>
            </c:numRef>
          </c:val>
          <c:smooth val="0"/>
          <c:extLst>
            <c:ext xmlns:c16="http://schemas.microsoft.com/office/drawing/2014/chart" uri="{C3380CC4-5D6E-409C-BE32-E72D297353CC}">
              <c16:uniqueId val="{00000001-D7C6-405A-AF9F-967206D31BE9}"/>
            </c:ext>
          </c:extLst>
        </c:ser>
        <c:ser>
          <c:idx val="1"/>
          <c:order val="1"/>
          <c:tx>
            <c:strRef>
              <c:f>'Canal endémico(B)'!$A$72</c:f>
              <c:strCache>
                <c:ptCount val="1"/>
                <c:pt idx="0">
                  <c:v>2021</c:v>
                </c:pt>
              </c:strCache>
            </c:strRef>
          </c:tx>
          <c:spPr>
            <a:ln w="22225"/>
          </c:spPr>
          <c:marker>
            <c:symbol val="none"/>
          </c:marker>
          <c:val>
            <c:numRef>
              <c:f>'Canal endémico(B)'!$B$72:$BA$72</c:f>
              <c:numCache>
                <c:formatCode>General</c:formatCode>
                <c:ptCount val="52"/>
                <c:pt idx="0">
                  <c:v>0</c:v>
                </c:pt>
                <c:pt idx="1">
                  <c:v>1</c:v>
                </c:pt>
                <c:pt idx="2">
                  <c:v>3</c:v>
                </c:pt>
                <c:pt idx="3">
                  <c:v>3</c:v>
                </c:pt>
                <c:pt idx="4">
                  <c:v>2</c:v>
                </c:pt>
                <c:pt idx="5">
                  <c:v>4</c:v>
                </c:pt>
                <c:pt idx="6">
                  <c:v>5</c:v>
                </c:pt>
                <c:pt idx="7">
                  <c:v>1</c:v>
                </c:pt>
                <c:pt idx="8">
                  <c:v>1</c:v>
                </c:pt>
                <c:pt idx="9">
                  <c:v>4</c:v>
                </c:pt>
                <c:pt idx="10">
                  <c:v>2</c:v>
                </c:pt>
                <c:pt idx="11">
                  <c:v>2</c:v>
                </c:pt>
                <c:pt idx="12">
                  <c:v>0</c:v>
                </c:pt>
                <c:pt idx="13">
                  <c:v>3</c:v>
                </c:pt>
                <c:pt idx="14">
                  <c:v>2</c:v>
                </c:pt>
                <c:pt idx="15">
                  <c:v>4</c:v>
                </c:pt>
                <c:pt idx="16">
                  <c:v>2</c:v>
                </c:pt>
                <c:pt idx="17">
                  <c:v>1</c:v>
                </c:pt>
                <c:pt idx="18">
                  <c:v>3</c:v>
                </c:pt>
                <c:pt idx="19">
                  <c:v>2</c:v>
                </c:pt>
                <c:pt idx="20">
                  <c:v>1</c:v>
                </c:pt>
                <c:pt idx="21">
                  <c:v>3</c:v>
                </c:pt>
                <c:pt idx="22">
                  <c:v>1</c:v>
                </c:pt>
                <c:pt idx="23">
                  <c:v>3</c:v>
                </c:pt>
                <c:pt idx="24">
                  <c:v>2</c:v>
                </c:pt>
                <c:pt idx="25">
                  <c:v>5</c:v>
                </c:pt>
                <c:pt idx="26">
                  <c:v>1</c:v>
                </c:pt>
                <c:pt idx="27">
                  <c:v>3</c:v>
                </c:pt>
                <c:pt idx="28">
                  <c:v>3</c:v>
                </c:pt>
                <c:pt idx="29">
                  <c:v>2</c:v>
                </c:pt>
                <c:pt idx="30">
                  <c:v>2</c:v>
                </c:pt>
                <c:pt idx="31">
                  <c:v>4</c:v>
                </c:pt>
                <c:pt idx="32">
                  <c:v>0</c:v>
                </c:pt>
                <c:pt idx="33">
                  <c:v>3</c:v>
                </c:pt>
                <c:pt idx="34">
                  <c:v>5</c:v>
                </c:pt>
                <c:pt idx="35">
                  <c:v>3</c:v>
                </c:pt>
                <c:pt idx="36">
                  <c:v>1</c:v>
                </c:pt>
                <c:pt idx="37">
                  <c:v>3</c:v>
                </c:pt>
                <c:pt idx="38">
                  <c:v>6</c:v>
                </c:pt>
                <c:pt idx="39">
                  <c:v>2</c:v>
                </c:pt>
                <c:pt idx="40">
                  <c:v>4</c:v>
                </c:pt>
                <c:pt idx="41">
                  <c:v>1</c:v>
                </c:pt>
                <c:pt idx="42">
                  <c:v>2</c:v>
                </c:pt>
                <c:pt idx="43">
                  <c:v>0</c:v>
                </c:pt>
                <c:pt idx="44">
                  <c:v>4</c:v>
                </c:pt>
                <c:pt idx="45">
                  <c:v>2</c:v>
                </c:pt>
                <c:pt idx="46">
                  <c:v>3</c:v>
                </c:pt>
                <c:pt idx="47">
                  <c:v>0</c:v>
                </c:pt>
                <c:pt idx="48">
                  <c:v>2</c:v>
                </c:pt>
                <c:pt idx="49">
                  <c:v>2</c:v>
                </c:pt>
                <c:pt idx="50">
                  <c:v>3</c:v>
                </c:pt>
                <c:pt idx="51">
                  <c:v>2</c:v>
                </c:pt>
              </c:numCache>
            </c:numRef>
          </c:val>
          <c:smooth val="0"/>
          <c:extLst>
            <c:ext xmlns:c16="http://schemas.microsoft.com/office/drawing/2014/chart" uri="{C3380CC4-5D6E-409C-BE32-E72D297353CC}">
              <c16:uniqueId val="{00000002-D7C6-405A-AF9F-967206D31BE9}"/>
            </c:ext>
          </c:extLst>
        </c:ser>
        <c:ser>
          <c:idx val="0"/>
          <c:order val="2"/>
          <c:tx>
            <c:strRef>
              <c:f>'Canal endémico(B)'!$A$73</c:f>
              <c:strCache>
                <c:ptCount val="1"/>
                <c:pt idx="0">
                  <c:v>2022</c:v>
                </c:pt>
              </c:strCache>
            </c:strRef>
          </c:tx>
          <c:spPr>
            <a:ln w="22225"/>
          </c:spPr>
          <c:marker>
            <c:symbol val="none"/>
          </c:marker>
          <c:val>
            <c:numRef>
              <c:f>'Canal endémico(B)'!$B$73:$BA$73</c:f>
              <c:numCache>
                <c:formatCode>General</c:formatCode>
                <c:ptCount val="52"/>
                <c:pt idx="0">
                  <c:v>1</c:v>
                </c:pt>
                <c:pt idx="1">
                  <c:v>1</c:v>
                </c:pt>
                <c:pt idx="2">
                  <c:v>2</c:v>
                </c:pt>
                <c:pt idx="3">
                  <c:v>4</c:v>
                </c:pt>
                <c:pt idx="4">
                  <c:v>6</c:v>
                </c:pt>
                <c:pt idx="5">
                  <c:v>1</c:v>
                </c:pt>
                <c:pt idx="6">
                  <c:v>2</c:v>
                </c:pt>
                <c:pt idx="7">
                  <c:v>3</c:v>
                </c:pt>
                <c:pt idx="8">
                  <c:v>6</c:v>
                </c:pt>
                <c:pt idx="9">
                  <c:v>5</c:v>
                </c:pt>
                <c:pt idx="10">
                  <c:v>1</c:v>
                </c:pt>
                <c:pt idx="11">
                  <c:v>4</c:v>
                </c:pt>
                <c:pt idx="12">
                  <c:v>3</c:v>
                </c:pt>
                <c:pt idx="13">
                  <c:v>5</c:v>
                </c:pt>
                <c:pt idx="14">
                  <c:v>1</c:v>
                </c:pt>
                <c:pt idx="15">
                  <c:v>2</c:v>
                </c:pt>
                <c:pt idx="16">
                  <c:v>2</c:v>
                </c:pt>
                <c:pt idx="17">
                  <c:v>2</c:v>
                </c:pt>
                <c:pt idx="18">
                  <c:v>2</c:v>
                </c:pt>
                <c:pt idx="19">
                  <c:v>4</c:v>
                </c:pt>
                <c:pt idx="20">
                  <c:v>2</c:v>
                </c:pt>
                <c:pt idx="21">
                  <c:v>5</c:v>
                </c:pt>
                <c:pt idx="22">
                  <c:v>1</c:v>
                </c:pt>
                <c:pt idx="23">
                  <c:v>3</c:v>
                </c:pt>
                <c:pt idx="24">
                  <c:v>4</c:v>
                </c:pt>
                <c:pt idx="25">
                  <c:v>1</c:v>
                </c:pt>
                <c:pt idx="26">
                  <c:v>1</c:v>
                </c:pt>
                <c:pt idx="27">
                  <c:v>3</c:v>
                </c:pt>
                <c:pt idx="28">
                  <c:v>3</c:v>
                </c:pt>
                <c:pt idx="29">
                  <c:v>2</c:v>
                </c:pt>
                <c:pt idx="30">
                  <c:v>3</c:v>
                </c:pt>
                <c:pt idx="31">
                  <c:v>4</c:v>
                </c:pt>
                <c:pt idx="32">
                  <c:v>2</c:v>
                </c:pt>
                <c:pt idx="33">
                  <c:v>8</c:v>
                </c:pt>
                <c:pt idx="34">
                  <c:v>1</c:v>
                </c:pt>
                <c:pt idx="35">
                  <c:v>1</c:v>
                </c:pt>
                <c:pt idx="36">
                  <c:v>6</c:v>
                </c:pt>
                <c:pt idx="37">
                  <c:v>4</c:v>
                </c:pt>
                <c:pt idx="38">
                  <c:v>2</c:v>
                </c:pt>
                <c:pt idx="39">
                  <c:v>1</c:v>
                </c:pt>
                <c:pt idx="40">
                  <c:v>4</c:v>
                </c:pt>
                <c:pt idx="41">
                  <c:v>3</c:v>
                </c:pt>
                <c:pt idx="42">
                  <c:v>2</c:v>
                </c:pt>
                <c:pt idx="43">
                  <c:v>1</c:v>
                </c:pt>
                <c:pt idx="44">
                  <c:v>5</c:v>
                </c:pt>
                <c:pt idx="45">
                  <c:v>2</c:v>
                </c:pt>
                <c:pt idx="46">
                  <c:v>6</c:v>
                </c:pt>
                <c:pt idx="47">
                  <c:v>5</c:v>
                </c:pt>
                <c:pt idx="48">
                  <c:v>5</c:v>
                </c:pt>
                <c:pt idx="49">
                  <c:v>3</c:v>
                </c:pt>
                <c:pt idx="50">
                  <c:v>3</c:v>
                </c:pt>
                <c:pt idx="51">
                  <c:v>2</c:v>
                </c:pt>
              </c:numCache>
            </c:numRef>
          </c:val>
          <c:smooth val="0"/>
          <c:extLst>
            <c:ext xmlns:c16="http://schemas.microsoft.com/office/drawing/2014/chart" uri="{C3380CC4-5D6E-409C-BE32-E72D297353CC}">
              <c16:uniqueId val="{00000003-D7C6-405A-AF9F-967206D31BE9}"/>
            </c:ext>
          </c:extLst>
        </c:ser>
        <c:dLbls>
          <c:showLegendKey val="0"/>
          <c:showVal val="0"/>
          <c:showCatName val="0"/>
          <c:showSerName val="0"/>
          <c:showPercent val="0"/>
          <c:showBubbleSize val="0"/>
        </c:dLbls>
        <c:marker val="1"/>
        <c:smooth val="0"/>
        <c:axId val="89748608"/>
        <c:axId val="89750528"/>
      </c:lineChart>
      <c:catAx>
        <c:axId val="89748608"/>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89750528"/>
        <c:crosses val="autoZero"/>
        <c:auto val="1"/>
        <c:lblAlgn val="ctr"/>
        <c:lblOffset val="100"/>
        <c:noMultiLvlLbl val="0"/>
      </c:catAx>
      <c:valAx>
        <c:axId val="89750528"/>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89748608"/>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'Canal endémico (C)'!$A$74</c:f>
              <c:strCache>
                <c:ptCount val="1"/>
                <c:pt idx="0">
                  <c:v>2023</c:v>
                </c:pt>
              </c:strCache>
            </c:strRef>
          </c:tx>
          <c:spPr>
            <a:solidFill>
              <a:srgbClr val="0070C0"/>
            </a:solidFill>
          </c:spPr>
          <c:invertIfNegative val="0"/>
          <c:val>
            <c:numRef>
              <c:f>'Canal endémico (C)'!$B$74:$BA$74</c:f>
              <c:numCache>
                <c:formatCode>General</c:formatCode>
                <c:ptCount val="52"/>
                <c:pt idx="0">
                  <c:v>1</c:v>
                </c:pt>
                <c:pt idx="1">
                  <c:v>4</c:v>
                </c:pt>
                <c:pt idx="2">
                  <c:v>2</c:v>
                </c:pt>
                <c:pt idx="3">
                  <c:v>2</c:v>
                </c:pt>
                <c:pt idx="4">
                  <c:v>5</c:v>
                </c:pt>
                <c:pt idx="5">
                  <c:v>6</c:v>
                </c:pt>
                <c:pt idx="6">
                  <c:v>7</c:v>
                </c:pt>
                <c:pt idx="7">
                  <c:v>7</c:v>
                </c:pt>
                <c:pt idx="8">
                  <c:v>4</c:v>
                </c:pt>
                <c:pt idx="9">
                  <c:v>3</c:v>
                </c:pt>
                <c:pt idx="10">
                  <c:v>6</c:v>
                </c:pt>
                <c:pt idx="11">
                  <c:v>5</c:v>
                </c:pt>
                <c:pt idx="12">
                  <c:v>8</c:v>
                </c:pt>
                <c:pt idx="13">
                  <c:v>5</c:v>
                </c:pt>
                <c:pt idx="14">
                  <c:v>3</c:v>
                </c:pt>
                <c:pt idx="15">
                  <c:v>4</c:v>
                </c:pt>
                <c:pt idx="16">
                  <c:v>12</c:v>
                </c:pt>
                <c:pt idx="17">
                  <c:v>7</c:v>
                </c:pt>
                <c:pt idx="18">
                  <c:v>1</c:v>
                </c:pt>
                <c:pt idx="19">
                  <c:v>6</c:v>
                </c:pt>
                <c:pt idx="20">
                  <c:v>0</c:v>
                </c:pt>
                <c:pt idx="21">
                  <c:v>2</c:v>
                </c:pt>
                <c:pt idx="22">
                  <c:v>5</c:v>
                </c:pt>
                <c:pt idx="23">
                  <c:v>2</c:v>
                </c:pt>
                <c:pt idx="24">
                  <c:v>2</c:v>
                </c:pt>
                <c:pt idx="25">
                  <c:v>6</c:v>
                </c:pt>
                <c:pt idx="26">
                  <c:v>0</c:v>
                </c:pt>
                <c:pt idx="27">
                  <c:v>0</c:v>
                </c:pt>
              </c:numCache>
            </c:numRef>
          </c:val>
          <c:extLst>
            <c:ext xmlns:c16="http://schemas.microsoft.com/office/drawing/2014/chart" uri="{C3380CC4-5D6E-409C-BE32-E72D297353CC}">
              <c16:uniqueId val="{00000000-CD0A-4B32-A014-481034A40DFB}"/>
            </c:ext>
          </c:extLst>
        </c:ser>
        <c:dLbls>
          <c:showLegendKey val="0"/>
          <c:showVal val="0"/>
          <c:showCatName val="0"/>
          <c:showSerName val="0"/>
          <c:showPercent val="0"/>
          <c:showBubbleSize val="0"/>
        </c:dLbls>
        <c:gapWidth val="5"/>
        <c:axId val="90315392"/>
        <c:axId val="90321664"/>
      </c:barChart>
      <c:lineChart>
        <c:grouping val="standard"/>
        <c:varyColors val="0"/>
        <c:ser>
          <c:idx val="3"/>
          <c:order val="0"/>
          <c:tx>
            <c:strRef>
              <c:f>'Canal endémico (C)'!$A$71</c:f>
              <c:strCache>
                <c:ptCount val="1"/>
                <c:pt idx="0">
                  <c:v>2020</c:v>
                </c:pt>
              </c:strCache>
            </c:strRef>
          </c:tx>
          <c:spPr>
            <a:ln w="22225"/>
          </c:spPr>
          <c:marker>
            <c:symbol val="none"/>
          </c:marker>
          <c:val>
            <c:numRef>
              <c:f>'Canal endémico (C)'!$B$71:$BA$71</c:f>
              <c:numCache>
                <c:formatCode>General</c:formatCode>
                <c:ptCount val="52"/>
                <c:pt idx="0">
                  <c:v>2</c:v>
                </c:pt>
                <c:pt idx="1">
                  <c:v>5</c:v>
                </c:pt>
                <c:pt idx="2">
                  <c:v>5</c:v>
                </c:pt>
                <c:pt idx="3">
                  <c:v>1</c:v>
                </c:pt>
                <c:pt idx="4">
                  <c:v>5</c:v>
                </c:pt>
                <c:pt idx="5">
                  <c:v>2</c:v>
                </c:pt>
                <c:pt idx="6">
                  <c:v>3</c:v>
                </c:pt>
                <c:pt idx="7">
                  <c:v>6</c:v>
                </c:pt>
                <c:pt idx="8">
                  <c:v>6</c:v>
                </c:pt>
                <c:pt idx="9">
                  <c:v>6</c:v>
                </c:pt>
                <c:pt idx="10">
                  <c:v>3</c:v>
                </c:pt>
                <c:pt idx="11">
                  <c:v>1</c:v>
                </c:pt>
                <c:pt idx="12">
                  <c:v>2</c:v>
                </c:pt>
                <c:pt idx="13">
                  <c:v>1</c:v>
                </c:pt>
                <c:pt idx="14">
                  <c:v>0</c:v>
                </c:pt>
                <c:pt idx="15">
                  <c:v>0</c:v>
                </c:pt>
                <c:pt idx="16">
                  <c:v>4</c:v>
                </c:pt>
                <c:pt idx="17">
                  <c:v>0</c:v>
                </c:pt>
                <c:pt idx="18">
                  <c:v>1</c:v>
                </c:pt>
                <c:pt idx="19">
                  <c:v>1</c:v>
                </c:pt>
                <c:pt idx="20">
                  <c:v>0</c:v>
                </c:pt>
                <c:pt idx="21">
                  <c:v>0</c:v>
                </c:pt>
                <c:pt idx="22">
                  <c:v>0</c:v>
                </c:pt>
                <c:pt idx="23">
                  <c:v>6</c:v>
                </c:pt>
                <c:pt idx="24">
                  <c:v>1</c:v>
                </c:pt>
                <c:pt idx="25">
                  <c:v>0</c:v>
                </c:pt>
                <c:pt idx="26">
                  <c:v>0</c:v>
                </c:pt>
                <c:pt idx="27">
                  <c:v>0</c:v>
                </c:pt>
                <c:pt idx="28">
                  <c:v>2</c:v>
                </c:pt>
                <c:pt idx="29">
                  <c:v>4</c:v>
                </c:pt>
                <c:pt idx="30">
                  <c:v>1</c:v>
                </c:pt>
                <c:pt idx="31">
                  <c:v>2</c:v>
                </c:pt>
                <c:pt idx="32">
                  <c:v>2</c:v>
                </c:pt>
                <c:pt idx="33">
                  <c:v>0</c:v>
                </c:pt>
                <c:pt idx="34">
                  <c:v>1</c:v>
                </c:pt>
                <c:pt idx="35">
                  <c:v>2</c:v>
                </c:pt>
                <c:pt idx="36">
                  <c:v>0</c:v>
                </c:pt>
                <c:pt idx="37">
                  <c:v>7</c:v>
                </c:pt>
                <c:pt idx="38">
                  <c:v>0</c:v>
                </c:pt>
                <c:pt idx="39">
                  <c:v>3</c:v>
                </c:pt>
                <c:pt idx="40">
                  <c:v>7</c:v>
                </c:pt>
                <c:pt idx="41">
                  <c:v>3</c:v>
                </c:pt>
                <c:pt idx="42">
                  <c:v>2</c:v>
                </c:pt>
                <c:pt idx="43">
                  <c:v>3</c:v>
                </c:pt>
                <c:pt idx="44">
                  <c:v>2</c:v>
                </c:pt>
                <c:pt idx="45">
                  <c:v>6</c:v>
                </c:pt>
                <c:pt idx="46">
                  <c:v>1</c:v>
                </c:pt>
                <c:pt idx="47">
                  <c:v>2</c:v>
                </c:pt>
                <c:pt idx="48">
                  <c:v>7</c:v>
                </c:pt>
                <c:pt idx="49">
                  <c:v>1</c:v>
                </c:pt>
                <c:pt idx="50">
                  <c:v>1</c:v>
                </c:pt>
                <c:pt idx="51">
                  <c:v>3</c:v>
                </c:pt>
              </c:numCache>
            </c:numRef>
          </c:val>
          <c:smooth val="0"/>
          <c:extLst>
            <c:ext xmlns:c16="http://schemas.microsoft.com/office/drawing/2014/chart" uri="{C3380CC4-5D6E-409C-BE32-E72D297353CC}">
              <c16:uniqueId val="{00000001-CD0A-4B32-A014-481034A40DFB}"/>
            </c:ext>
          </c:extLst>
        </c:ser>
        <c:ser>
          <c:idx val="1"/>
          <c:order val="1"/>
          <c:tx>
            <c:strRef>
              <c:f>'Canal endémico (C)'!$A$72</c:f>
              <c:strCache>
                <c:ptCount val="1"/>
                <c:pt idx="0">
                  <c:v>2021</c:v>
                </c:pt>
              </c:strCache>
            </c:strRef>
          </c:tx>
          <c:spPr>
            <a:ln w="22225"/>
          </c:spPr>
          <c:marker>
            <c:symbol val="none"/>
          </c:marker>
          <c:val>
            <c:numRef>
              <c:f>'Canal endémico (C)'!$B$72:$BA$72</c:f>
              <c:numCache>
                <c:formatCode>General</c:formatCode>
                <c:ptCount val="52"/>
                <c:pt idx="0">
                  <c:v>1</c:v>
                </c:pt>
                <c:pt idx="1">
                  <c:v>0</c:v>
                </c:pt>
                <c:pt idx="2">
                  <c:v>2</c:v>
                </c:pt>
                <c:pt idx="3">
                  <c:v>2</c:v>
                </c:pt>
                <c:pt idx="4">
                  <c:v>0</c:v>
                </c:pt>
                <c:pt idx="5">
                  <c:v>0</c:v>
                </c:pt>
                <c:pt idx="6">
                  <c:v>1</c:v>
                </c:pt>
                <c:pt idx="7">
                  <c:v>2</c:v>
                </c:pt>
                <c:pt idx="8">
                  <c:v>4</c:v>
                </c:pt>
                <c:pt idx="9">
                  <c:v>1</c:v>
                </c:pt>
                <c:pt idx="10">
                  <c:v>1</c:v>
                </c:pt>
                <c:pt idx="11">
                  <c:v>1</c:v>
                </c:pt>
                <c:pt idx="12">
                  <c:v>0</c:v>
                </c:pt>
                <c:pt idx="13">
                  <c:v>2</c:v>
                </c:pt>
                <c:pt idx="14">
                  <c:v>2</c:v>
                </c:pt>
                <c:pt idx="15">
                  <c:v>1</c:v>
                </c:pt>
                <c:pt idx="16">
                  <c:v>3</c:v>
                </c:pt>
                <c:pt idx="17">
                  <c:v>4</c:v>
                </c:pt>
                <c:pt idx="18">
                  <c:v>5</c:v>
                </c:pt>
                <c:pt idx="19">
                  <c:v>2</c:v>
                </c:pt>
                <c:pt idx="20">
                  <c:v>0</c:v>
                </c:pt>
                <c:pt idx="21">
                  <c:v>2</c:v>
                </c:pt>
                <c:pt idx="22">
                  <c:v>3</c:v>
                </c:pt>
                <c:pt idx="23">
                  <c:v>1</c:v>
                </c:pt>
                <c:pt idx="24">
                  <c:v>2</c:v>
                </c:pt>
                <c:pt idx="25">
                  <c:v>3</c:v>
                </c:pt>
                <c:pt idx="26">
                  <c:v>2</c:v>
                </c:pt>
                <c:pt idx="27">
                  <c:v>1</c:v>
                </c:pt>
                <c:pt idx="28">
                  <c:v>2</c:v>
                </c:pt>
                <c:pt idx="29">
                  <c:v>0</c:v>
                </c:pt>
                <c:pt idx="30">
                  <c:v>3</c:v>
                </c:pt>
                <c:pt idx="31">
                  <c:v>3</c:v>
                </c:pt>
                <c:pt idx="32">
                  <c:v>1</c:v>
                </c:pt>
                <c:pt idx="33">
                  <c:v>2</c:v>
                </c:pt>
                <c:pt idx="34">
                  <c:v>3</c:v>
                </c:pt>
                <c:pt idx="35">
                  <c:v>2</c:v>
                </c:pt>
                <c:pt idx="36">
                  <c:v>2</c:v>
                </c:pt>
                <c:pt idx="37">
                  <c:v>9</c:v>
                </c:pt>
                <c:pt idx="38">
                  <c:v>3</c:v>
                </c:pt>
                <c:pt idx="39">
                  <c:v>2</c:v>
                </c:pt>
                <c:pt idx="40">
                  <c:v>1</c:v>
                </c:pt>
                <c:pt idx="41">
                  <c:v>2</c:v>
                </c:pt>
                <c:pt idx="42">
                  <c:v>4</c:v>
                </c:pt>
                <c:pt idx="43">
                  <c:v>2</c:v>
                </c:pt>
                <c:pt idx="44">
                  <c:v>1</c:v>
                </c:pt>
                <c:pt idx="45">
                  <c:v>1</c:v>
                </c:pt>
                <c:pt idx="46">
                  <c:v>4</c:v>
                </c:pt>
                <c:pt idx="47">
                  <c:v>3</c:v>
                </c:pt>
                <c:pt idx="48">
                  <c:v>2</c:v>
                </c:pt>
                <c:pt idx="49">
                  <c:v>2</c:v>
                </c:pt>
                <c:pt idx="50">
                  <c:v>1</c:v>
                </c:pt>
                <c:pt idx="51">
                  <c:v>3</c:v>
                </c:pt>
              </c:numCache>
            </c:numRef>
          </c:val>
          <c:smooth val="0"/>
          <c:extLst>
            <c:ext xmlns:c16="http://schemas.microsoft.com/office/drawing/2014/chart" uri="{C3380CC4-5D6E-409C-BE32-E72D297353CC}">
              <c16:uniqueId val="{00000002-CD0A-4B32-A014-481034A40DFB}"/>
            </c:ext>
          </c:extLst>
        </c:ser>
        <c:ser>
          <c:idx val="0"/>
          <c:order val="3"/>
          <c:tx>
            <c:strRef>
              <c:f>'Canal endémico (C)'!$A$73</c:f>
              <c:strCache>
                <c:ptCount val="1"/>
                <c:pt idx="0">
                  <c:v>2022</c:v>
                </c:pt>
              </c:strCache>
            </c:strRef>
          </c:tx>
          <c:spPr>
            <a:ln w="22225"/>
          </c:spPr>
          <c:marker>
            <c:symbol val="none"/>
          </c:marker>
          <c:val>
            <c:numRef>
              <c:f>'Canal endémico (C)'!$B$73:$BA$73</c:f>
              <c:numCache>
                <c:formatCode>General</c:formatCode>
                <c:ptCount val="52"/>
                <c:pt idx="0">
                  <c:v>4</c:v>
                </c:pt>
                <c:pt idx="1">
                  <c:v>0</c:v>
                </c:pt>
                <c:pt idx="2">
                  <c:v>2</c:v>
                </c:pt>
                <c:pt idx="3">
                  <c:v>2</c:v>
                </c:pt>
                <c:pt idx="4">
                  <c:v>3</c:v>
                </c:pt>
                <c:pt idx="5">
                  <c:v>3</c:v>
                </c:pt>
                <c:pt idx="6">
                  <c:v>2</c:v>
                </c:pt>
                <c:pt idx="7">
                  <c:v>0</c:v>
                </c:pt>
                <c:pt idx="8">
                  <c:v>2</c:v>
                </c:pt>
                <c:pt idx="9">
                  <c:v>2</c:v>
                </c:pt>
                <c:pt idx="10">
                  <c:v>3</c:v>
                </c:pt>
                <c:pt idx="11">
                  <c:v>1</c:v>
                </c:pt>
                <c:pt idx="12">
                  <c:v>3</c:v>
                </c:pt>
                <c:pt idx="13">
                  <c:v>2</c:v>
                </c:pt>
                <c:pt idx="14">
                  <c:v>3</c:v>
                </c:pt>
                <c:pt idx="15">
                  <c:v>3</c:v>
                </c:pt>
                <c:pt idx="16">
                  <c:v>4</c:v>
                </c:pt>
                <c:pt idx="17">
                  <c:v>0</c:v>
                </c:pt>
                <c:pt idx="18">
                  <c:v>7</c:v>
                </c:pt>
                <c:pt idx="19">
                  <c:v>4</c:v>
                </c:pt>
                <c:pt idx="20">
                  <c:v>4</c:v>
                </c:pt>
                <c:pt idx="21">
                  <c:v>1</c:v>
                </c:pt>
                <c:pt idx="22">
                  <c:v>5</c:v>
                </c:pt>
                <c:pt idx="23">
                  <c:v>3</c:v>
                </c:pt>
                <c:pt idx="24">
                  <c:v>6</c:v>
                </c:pt>
                <c:pt idx="25">
                  <c:v>2</c:v>
                </c:pt>
                <c:pt idx="26">
                  <c:v>0</c:v>
                </c:pt>
                <c:pt idx="27">
                  <c:v>2</c:v>
                </c:pt>
                <c:pt idx="28">
                  <c:v>3</c:v>
                </c:pt>
                <c:pt idx="29">
                  <c:v>6</c:v>
                </c:pt>
                <c:pt idx="30">
                  <c:v>0</c:v>
                </c:pt>
                <c:pt idx="31">
                  <c:v>4</c:v>
                </c:pt>
                <c:pt idx="32">
                  <c:v>0</c:v>
                </c:pt>
                <c:pt idx="33">
                  <c:v>3</c:v>
                </c:pt>
                <c:pt idx="34">
                  <c:v>2</c:v>
                </c:pt>
                <c:pt idx="35">
                  <c:v>4</c:v>
                </c:pt>
                <c:pt idx="36">
                  <c:v>1</c:v>
                </c:pt>
                <c:pt idx="37">
                  <c:v>7</c:v>
                </c:pt>
                <c:pt idx="38">
                  <c:v>1</c:v>
                </c:pt>
                <c:pt idx="39">
                  <c:v>3</c:v>
                </c:pt>
                <c:pt idx="40">
                  <c:v>1</c:v>
                </c:pt>
                <c:pt idx="41">
                  <c:v>4</c:v>
                </c:pt>
                <c:pt idx="42">
                  <c:v>1</c:v>
                </c:pt>
                <c:pt idx="43">
                  <c:v>1</c:v>
                </c:pt>
                <c:pt idx="44">
                  <c:v>2</c:v>
                </c:pt>
                <c:pt idx="45">
                  <c:v>6</c:v>
                </c:pt>
                <c:pt idx="46">
                  <c:v>3</c:v>
                </c:pt>
                <c:pt idx="47">
                  <c:v>6</c:v>
                </c:pt>
                <c:pt idx="48">
                  <c:v>5</c:v>
                </c:pt>
                <c:pt idx="49">
                  <c:v>2</c:v>
                </c:pt>
                <c:pt idx="50">
                  <c:v>4</c:v>
                </c:pt>
                <c:pt idx="51">
                  <c:v>0</c:v>
                </c:pt>
              </c:numCache>
            </c:numRef>
          </c:val>
          <c:smooth val="0"/>
          <c:extLst>
            <c:ext xmlns:c16="http://schemas.microsoft.com/office/drawing/2014/chart" uri="{C3380CC4-5D6E-409C-BE32-E72D297353CC}">
              <c16:uniqueId val="{00000003-CD0A-4B32-A014-481034A40DFB}"/>
            </c:ext>
          </c:extLst>
        </c:ser>
        <c:dLbls>
          <c:showLegendKey val="0"/>
          <c:showVal val="0"/>
          <c:showCatName val="0"/>
          <c:showSerName val="0"/>
          <c:showPercent val="0"/>
          <c:showBubbleSize val="0"/>
        </c:dLbls>
        <c:marker val="1"/>
        <c:smooth val="0"/>
        <c:axId val="90315392"/>
        <c:axId val="90321664"/>
      </c:lineChart>
      <c:catAx>
        <c:axId val="90315392"/>
        <c:scaling>
          <c:orientation val="minMax"/>
        </c:scaling>
        <c:delete val="0"/>
        <c:axPos val="b"/>
        <c:title>
          <c:tx>
            <c:rich>
              <a:bodyPr/>
              <a:lstStyle/>
              <a:p>
                <a:pPr>
                  <a:defRPr sz="800"/>
                </a:pPr>
                <a:r>
                  <a:rPr lang="en-US" sz="800"/>
                  <a:t>Semana Epidemiológica</a:t>
                </a:r>
              </a:p>
            </c:rich>
          </c:tx>
          <c:overlay val="0"/>
        </c:title>
        <c:majorTickMark val="out"/>
        <c:minorTickMark val="none"/>
        <c:tickLblPos val="nextTo"/>
        <c:txPr>
          <a:bodyPr/>
          <a:lstStyle/>
          <a:p>
            <a:pPr>
              <a:defRPr sz="800"/>
            </a:pPr>
            <a:endParaRPr lang="es-CO"/>
          </a:p>
        </c:txPr>
        <c:crossAx val="90321664"/>
        <c:crosses val="autoZero"/>
        <c:auto val="1"/>
        <c:lblAlgn val="ctr"/>
        <c:lblOffset val="100"/>
        <c:noMultiLvlLbl val="0"/>
      </c:catAx>
      <c:valAx>
        <c:axId val="90321664"/>
        <c:scaling>
          <c:orientation val="minMax"/>
        </c:scaling>
        <c:delete val="0"/>
        <c:axPos val="l"/>
        <c:title>
          <c:tx>
            <c:rich>
              <a:bodyPr rot="-5400000" vert="horz"/>
              <a:lstStyle/>
              <a:p>
                <a:pPr>
                  <a:defRPr sz="800"/>
                </a:pPr>
                <a:r>
                  <a:rPr lang="en-US" sz="800"/>
                  <a:t>Casos</a:t>
                </a:r>
              </a:p>
            </c:rich>
          </c:tx>
          <c:overlay val="0"/>
        </c:title>
        <c:numFmt formatCode="General" sourceLinked="1"/>
        <c:majorTickMark val="out"/>
        <c:minorTickMark val="none"/>
        <c:tickLblPos val="nextTo"/>
        <c:txPr>
          <a:bodyPr/>
          <a:lstStyle/>
          <a:p>
            <a:pPr>
              <a:defRPr sz="900"/>
            </a:pPr>
            <a:endParaRPr lang="es-CO"/>
          </a:p>
        </c:txPr>
        <c:crossAx val="90315392"/>
        <c:crosses val="autoZero"/>
        <c:crossBetween val="between"/>
      </c:valAx>
    </c:plotArea>
    <c:legend>
      <c:legendPos val="t"/>
      <c:overlay val="0"/>
      <c:txPr>
        <a:bodyPr/>
        <a:lstStyle/>
        <a:p>
          <a:pPr>
            <a:defRPr sz="8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1100" b="1" dirty="0">
              <a:solidFill>
                <a:schemeClr val="tx1"/>
              </a:solidFill>
              <a:latin typeface="Arial Narrow" panose="020B0606020202030204" pitchFamily="34" charset="0"/>
            </a:rPr>
            <a:t>Primera infancia</a:t>
          </a:r>
        </a:p>
        <a:p>
          <a:r>
            <a:rPr lang="es-ES" sz="1200" b="1" dirty="0">
              <a:solidFill>
                <a:schemeClr val="bg1"/>
              </a:solidFill>
              <a:latin typeface="Arial Narrow" panose="020B0606020202030204" pitchFamily="34" charset="0"/>
            </a:rPr>
            <a:t>19,3%</a:t>
          </a:r>
        </a:p>
        <a:p>
          <a:r>
            <a:rPr lang="es-ES" sz="1200" b="1" dirty="0">
              <a:solidFill>
                <a:schemeClr val="bg1"/>
              </a:solidFill>
              <a:latin typeface="Arial Narrow" panose="020B0606020202030204" pitchFamily="34" charset="0"/>
            </a:rPr>
            <a:t>44 casos</a:t>
          </a:r>
        </a:p>
      </dgm:t>
    </dgm:pt>
    <dgm:pt modelId="{B4426622-C56F-4F7A-AB95-8708949A4A86}" type="parTrans" cxnId="{44349CED-3F6F-401A-BB8F-C54B0CD67380}">
      <dgm:prSet/>
      <dgm:spPr/>
      <dgm:t>
        <a:bodyPr/>
        <a:lstStyle/>
        <a:p>
          <a:endParaRPr lang="es-ES" sz="16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600" b="1">
            <a:solidFill>
              <a:schemeClr val="tx1"/>
            </a:solidFill>
            <a:latin typeface="Arial Narrow" panose="020B0606020202030204" pitchFamily="34" charset="0"/>
          </a:endParaRPr>
        </a:p>
      </dgm:t>
    </dgm:pt>
    <dgm:pt modelId="{B07DA8DE-0519-4D62-BE0B-7CA0307AA349}">
      <dgm:prSet phldrT="[Texto]" custT="1"/>
      <dgm:spPr/>
      <dgm:t>
        <a:bodyPr/>
        <a:lstStyle/>
        <a:p>
          <a:r>
            <a:rPr lang="es-ES" sz="1100" b="1" dirty="0">
              <a:solidFill>
                <a:schemeClr val="tx1"/>
              </a:solidFill>
              <a:latin typeface="Arial Narrow" panose="020B0606020202030204" pitchFamily="34" charset="0"/>
            </a:rPr>
            <a:t>Infancia</a:t>
          </a:r>
        </a:p>
        <a:p>
          <a:r>
            <a:rPr lang="es-ES" sz="1200" b="1" dirty="0">
              <a:solidFill>
                <a:schemeClr val="bg1"/>
              </a:solidFill>
              <a:latin typeface="Arial Narrow" panose="020B0606020202030204" pitchFamily="34" charset="0"/>
            </a:rPr>
            <a:t>16,7%</a:t>
          </a:r>
        </a:p>
        <a:p>
          <a:r>
            <a:rPr lang="es-ES" sz="1200" b="1" dirty="0">
              <a:solidFill>
                <a:schemeClr val="bg1"/>
              </a:solidFill>
              <a:latin typeface="Arial Narrow" panose="020B0606020202030204" pitchFamily="34" charset="0"/>
            </a:rPr>
            <a:t>38 casos</a:t>
          </a:r>
        </a:p>
      </dgm:t>
    </dgm:pt>
    <dgm:pt modelId="{D0470645-0F91-4C89-B53D-D20A173D1395}" type="parTrans" cxnId="{95A45AD4-4A0F-4254-9C91-CF26ECC11EEE}">
      <dgm:prSet/>
      <dgm:spPr/>
      <dgm:t>
        <a:bodyPr/>
        <a:lstStyle/>
        <a:p>
          <a:endParaRPr lang="es-ES" sz="16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600" b="1">
            <a:solidFill>
              <a:schemeClr val="tx1"/>
            </a:solidFill>
            <a:latin typeface="Arial Narrow" panose="020B0606020202030204" pitchFamily="34" charset="0"/>
          </a:endParaRPr>
        </a:p>
      </dgm:t>
    </dgm:pt>
    <dgm:pt modelId="{BCD0C872-2890-4B0E-8947-05D96592E59C}">
      <dgm:prSet phldrT="[Texto]" custT="1"/>
      <dgm:spPr/>
      <dgm:t>
        <a:bodyPr/>
        <a:lstStyle/>
        <a:p>
          <a:r>
            <a:rPr lang="es-ES" sz="1100" b="1" dirty="0">
              <a:solidFill>
                <a:schemeClr val="tx1"/>
              </a:solidFill>
              <a:latin typeface="Arial Narrow" panose="020B0606020202030204" pitchFamily="34" charset="0"/>
            </a:rPr>
            <a:t>Adolescencia</a:t>
          </a:r>
        </a:p>
        <a:p>
          <a:r>
            <a:rPr lang="es-ES" sz="1200" b="1" dirty="0">
              <a:solidFill>
                <a:schemeClr val="bg1"/>
              </a:solidFill>
              <a:latin typeface="Arial Narrow" panose="020B0606020202030204" pitchFamily="34" charset="0"/>
            </a:rPr>
            <a:t>4,4%</a:t>
          </a:r>
        </a:p>
        <a:p>
          <a:r>
            <a:rPr lang="es-ES" sz="1200" b="1" dirty="0">
              <a:solidFill>
                <a:schemeClr val="bg1"/>
              </a:solidFill>
              <a:latin typeface="Arial Narrow" panose="020B0606020202030204" pitchFamily="34" charset="0"/>
            </a:rPr>
            <a:t>10 casos</a:t>
          </a:r>
        </a:p>
      </dgm:t>
    </dgm:pt>
    <dgm:pt modelId="{85B57174-6200-41FF-9ACB-65DDEA879430}" type="parTrans" cxnId="{035D5009-17A7-443C-A9F6-DC402B6B44F6}">
      <dgm:prSet/>
      <dgm:spPr/>
      <dgm:t>
        <a:bodyPr/>
        <a:lstStyle/>
        <a:p>
          <a:endParaRPr lang="es-ES" sz="16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600" b="1">
            <a:solidFill>
              <a:schemeClr val="tx1"/>
            </a:solidFill>
            <a:latin typeface="Arial Narrow" panose="020B0606020202030204" pitchFamily="34" charset="0"/>
          </a:endParaRPr>
        </a:p>
      </dgm:t>
    </dgm:pt>
    <dgm:pt modelId="{DFDA11ED-11F1-482A-9387-80FD19912601}">
      <dgm:prSet phldrT="[Texto]" custT="1"/>
      <dgm:spPr/>
      <dgm:t>
        <a:bodyPr/>
        <a:lstStyle/>
        <a:p>
          <a:r>
            <a:rPr lang="es-ES" sz="1100" b="1" dirty="0">
              <a:solidFill>
                <a:schemeClr val="tx1"/>
              </a:solidFill>
              <a:latin typeface="Arial Narrow" panose="020B0606020202030204" pitchFamily="34" charset="0"/>
            </a:rPr>
            <a:t>Juventud</a:t>
          </a:r>
        </a:p>
        <a:p>
          <a:r>
            <a:rPr lang="es-ES" sz="1200" b="1" dirty="0">
              <a:solidFill>
                <a:schemeClr val="bg1"/>
              </a:solidFill>
              <a:latin typeface="Arial Narrow" panose="020B0606020202030204" pitchFamily="34" charset="0"/>
            </a:rPr>
            <a:t>7,5%</a:t>
          </a:r>
        </a:p>
        <a:p>
          <a:r>
            <a:rPr lang="es-ES" sz="1200" b="1" dirty="0">
              <a:solidFill>
                <a:schemeClr val="bg1"/>
              </a:solidFill>
              <a:latin typeface="Arial Narrow" panose="020B0606020202030204" pitchFamily="34" charset="0"/>
            </a:rPr>
            <a:t>17 casos</a:t>
          </a:r>
        </a:p>
      </dgm:t>
    </dgm:pt>
    <dgm:pt modelId="{DE7B412C-D772-4D56-B94E-8DEF29F79628}" type="parTrans" cxnId="{CDB8A8BC-76F4-4850-980F-77A084A179C5}">
      <dgm:prSet/>
      <dgm:spPr/>
      <dgm:t>
        <a:bodyPr/>
        <a:lstStyle/>
        <a:p>
          <a:endParaRPr lang="es-ES" sz="16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600" b="1">
            <a:solidFill>
              <a:schemeClr val="tx1"/>
            </a:solidFill>
            <a:latin typeface="Arial Narrow" panose="020B0606020202030204" pitchFamily="34" charset="0"/>
          </a:endParaRPr>
        </a:p>
      </dgm:t>
    </dgm:pt>
    <dgm:pt modelId="{067DE91F-5875-416A-83FE-762AAF2680C1}">
      <dgm:prSet phldrT="[Texto]" custT="1"/>
      <dgm:spPr/>
      <dgm:t>
        <a:bodyPr/>
        <a:lstStyle/>
        <a:p>
          <a:r>
            <a:rPr lang="es-ES" sz="1100" b="1" dirty="0">
              <a:solidFill>
                <a:schemeClr val="tx1"/>
              </a:solidFill>
              <a:latin typeface="Arial Narrow" panose="020B0606020202030204" pitchFamily="34" charset="0"/>
            </a:rPr>
            <a:t>Adultez</a:t>
          </a:r>
        </a:p>
        <a:p>
          <a:r>
            <a:rPr lang="es-ES" sz="1200" b="1" dirty="0">
              <a:solidFill>
                <a:schemeClr val="bg1"/>
              </a:solidFill>
              <a:latin typeface="Arial Narrow" panose="020B0606020202030204" pitchFamily="34" charset="0"/>
            </a:rPr>
            <a:t>34,2%</a:t>
          </a:r>
        </a:p>
        <a:p>
          <a:r>
            <a:rPr lang="es-ES" sz="1200" b="1" dirty="0">
              <a:solidFill>
                <a:schemeClr val="bg1"/>
              </a:solidFill>
              <a:latin typeface="Arial Narrow" panose="020B0606020202030204" pitchFamily="34" charset="0"/>
            </a:rPr>
            <a:t>78 casos</a:t>
          </a:r>
        </a:p>
      </dgm:t>
    </dgm:pt>
    <dgm:pt modelId="{C84AAE9B-3AAC-4E29-BB4F-A2E9139D362B}" type="parTrans" cxnId="{6A5C8540-AECB-4343-A87A-FD7C9AD35365}">
      <dgm:prSet/>
      <dgm:spPr/>
      <dgm:t>
        <a:bodyPr/>
        <a:lstStyle/>
        <a:p>
          <a:endParaRPr lang="es-ES" sz="16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600" b="1">
            <a:solidFill>
              <a:schemeClr val="tx1"/>
            </a:solidFill>
            <a:latin typeface="Arial Narrow" panose="020B0606020202030204" pitchFamily="34" charset="0"/>
          </a:endParaRPr>
        </a:p>
      </dgm:t>
    </dgm:pt>
    <dgm:pt modelId="{A2B81017-66B4-4D6E-96A6-E6632B7708F9}">
      <dgm:prSet phldrT="[Texto]" custT="1"/>
      <dgm:spPr/>
      <dgm:t>
        <a:bodyPr/>
        <a:lstStyle/>
        <a:p>
          <a:r>
            <a:rPr lang="es-ES" sz="1100" b="1" dirty="0">
              <a:solidFill>
                <a:schemeClr val="tx1"/>
              </a:solidFill>
              <a:latin typeface="Arial Narrow" panose="020B0606020202030204" pitchFamily="34" charset="0"/>
            </a:rPr>
            <a:t>Adulto Mayor</a:t>
          </a:r>
        </a:p>
        <a:p>
          <a:r>
            <a:rPr lang="es-ES" sz="1200" b="1" dirty="0">
              <a:solidFill>
                <a:schemeClr val="bg1"/>
              </a:solidFill>
              <a:latin typeface="Arial Narrow" panose="020B0606020202030204" pitchFamily="34" charset="0"/>
            </a:rPr>
            <a:t>18 %</a:t>
          </a:r>
        </a:p>
        <a:p>
          <a:r>
            <a:rPr lang="es-ES" sz="1200" b="1" dirty="0">
              <a:solidFill>
                <a:schemeClr val="bg1"/>
              </a:solidFill>
              <a:latin typeface="Arial Narrow" panose="020B0606020202030204" pitchFamily="34" charset="0"/>
            </a:rPr>
            <a:t>41 casos</a:t>
          </a:r>
        </a:p>
      </dgm:t>
    </dgm:pt>
    <dgm:pt modelId="{92163F71-7525-460D-9B81-4A3C3D2B3B07}" type="parTrans" cxnId="{49E3710C-9DCD-4394-A7E2-D7A3519EFD33}">
      <dgm:prSet/>
      <dgm:spPr/>
      <dgm:t>
        <a:bodyPr/>
        <a:lstStyle/>
        <a:p>
          <a:endParaRPr lang="es-ES" sz="16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6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pt>
    <dgm:pt modelId="{27D567E4-4A42-448F-AF61-85BFDC290DB9}" type="pres">
      <dgm:prSet presAssocID="{70D6C5C8-C4AE-437E-AFA5-FA9B333CF722}" presName="node" presStyleLbl="node1" presStyleIdx="0" presStyleCnt="6" custScaleX="148251">
        <dgm:presLayoutVars>
          <dgm:bulletEnabled val="1"/>
        </dgm:presLayoutVars>
      </dgm:prSet>
      <dgm:spPr/>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pt>
    <dgm:pt modelId="{0691A0E1-681C-4AB1-A224-401390FCDE9C}" type="pres">
      <dgm:prSet presAssocID="{B07DA8DE-0519-4D62-BE0B-7CA0307AA349}" presName="node" presStyleLbl="node1" presStyleIdx="1" presStyleCnt="6" custScaleX="149622">
        <dgm:presLayoutVars>
          <dgm:bulletEnabled val="1"/>
        </dgm:presLayoutVars>
      </dgm:prSet>
      <dgm:spPr/>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pt>
    <dgm:pt modelId="{CE6855D9-5D01-4C33-9AB2-7900DF22BD98}" type="pres">
      <dgm:prSet presAssocID="{BCD0C872-2890-4B0E-8947-05D96592E59C}" presName="node" presStyleLbl="node1" presStyleIdx="2" presStyleCnt="6" custScaleX="132443">
        <dgm:presLayoutVars>
          <dgm:bulletEnabled val="1"/>
        </dgm:presLayoutVars>
      </dgm:prSet>
      <dgm:spPr/>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pt>
    <dgm:pt modelId="{B3F2CECB-D49F-4F22-B7D9-7693E99EF7FF}" type="pres">
      <dgm:prSet presAssocID="{DFDA11ED-11F1-482A-9387-80FD19912601}" presName="node" presStyleLbl="node1" presStyleIdx="3" presStyleCnt="6" custScaleX="148251">
        <dgm:presLayoutVars>
          <dgm:bulletEnabled val="1"/>
        </dgm:presLayoutVars>
      </dgm:prSet>
      <dgm:spPr/>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pt>
    <dgm:pt modelId="{2FBB3DD5-4721-42EF-947B-811A6B7552C5}" type="pres">
      <dgm:prSet presAssocID="{067DE91F-5875-416A-83FE-762AAF2680C1}" presName="node" presStyleLbl="node1" presStyleIdx="4" presStyleCnt="6" custScaleX="139363">
        <dgm:presLayoutVars>
          <dgm:bulletEnabled val="1"/>
        </dgm:presLayoutVars>
      </dgm:prSet>
      <dgm:spPr/>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pt>
    <dgm:pt modelId="{95DBFE4D-3E58-4247-ADAA-C6118920DE75}" type="pres">
      <dgm:prSet presAssocID="{A2B81017-66B4-4D6E-96A6-E6632B7708F9}" presName="node" presStyleLbl="node1" presStyleIdx="5" presStyleCnt="6" custScaleX="141554">
        <dgm:presLayoutVars>
          <dgm:bulletEnabled val="1"/>
        </dgm:presLayoutVars>
      </dgm:prSet>
      <dgm:spPr/>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pt>
  </dgm:ptLst>
  <dgm:cxnLst>
    <dgm:cxn modelId="{B4853804-9AC9-4FDF-8AA4-1C52F5AA7FC1}" type="presOf" srcId="{A462869C-5BFC-4790-97BB-90D244005F7F}" destId="{45D13642-0443-4272-9039-52251396ED66}" srcOrd="0" destOrd="0" presId="urn:microsoft.com/office/officeart/2005/8/layout/cycle5"/>
    <dgm:cxn modelId="{E62BAD07-CD46-404F-84CB-9D76BE0B1F20}" type="presOf" srcId="{A2B81017-66B4-4D6E-96A6-E6632B7708F9}" destId="{95DBFE4D-3E58-4247-ADAA-C6118920DE75}" srcOrd="0" destOrd="0" presId="urn:microsoft.com/office/officeart/2005/8/layout/cycle5"/>
    <dgm:cxn modelId="{035D5009-17A7-443C-A9F6-DC402B6B44F6}" srcId="{4D348A5A-39AF-4E9E-B8B8-5AABA701B047}" destId="{BCD0C872-2890-4B0E-8947-05D96592E59C}" srcOrd="2" destOrd="0" parTransId="{85B57174-6200-41FF-9ACB-65DDEA879430}" sibTransId="{4C5ACF53-D587-4632-AA70-55B43EBE36B8}"/>
    <dgm:cxn modelId="{49E3710C-9DCD-4394-A7E2-D7A3519EFD33}" srcId="{4D348A5A-39AF-4E9E-B8B8-5AABA701B047}" destId="{A2B81017-66B4-4D6E-96A6-E6632B7708F9}" srcOrd="5" destOrd="0" parTransId="{92163F71-7525-460D-9B81-4A3C3D2B3B07}" sibTransId="{FED1A0E8-AFBC-42FD-B4DC-3DDC15500C46}"/>
    <dgm:cxn modelId="{4247D30C-3ACE-4A61-9BEF-BE829EFBCCB8}" type="presOf" srcId="{067DE91F-5875-416A-83FE-762AAF2680C1}" destId="{2FBB3DD5-4721-42EF-947B-811A6B7552C5}" srcOrd="0" destOrd="0" presId="urn:microsoft.com/office/officeart/2005/8/layout/cycle5"/>
    <dgm:cxn modelId="{552BA513-1843-487F-B03C-038E34FEEBB7}" type="presOf" srcId="{FED1A0E8-AFBC-42FD-B4DC-3DDC15500C46}" destId="{2527C3C0-DAF9-4F56-8A16-C76DDF47C5BB}" srcOrd="0" destOrd="0" presId="urn:microsoft.com/office/officeart/2005/8/layout/cycle5"/>
    <dgm:cxn modelId="{698F3C26-A0F2-404E-9577-EADC151F44CA}" type="presOf" srcId="{4C5ACF53-D587-4632-AA70-55B43EBE36B8}" destId="{91496150-CE10-4708-A73B-9B008B3F95B6}" srcOrd="0" destOrd="0" presId="urn:microsoft.com/office/officeart/2005/8/layout/cycle5"/>
    <dgm:cxn modelId="{6A5C8540-AECB-4343-A87A-FD7C9AD35365}" srcId="{4D348A5A-39AF-4E9E-B8B8-5AABA701B047}" destId="{067DE91F-5875-416A-83FE-762AAF2680C1}" srcOrd="4" destOrd="0" parTransId="{C84AAE9B-3AAC-4E29-BB4F-A2E9139D362B}" sibTransId="{DEAA2F35-722B-4737-A991-BBC1ADCE9036}"/>
    <dgm:cxn modelId="{DCF5AD44-F5E2-4E04-BF46-2457239C50DD}" type="presOf" srcId="{2DE7C5E0-3F77-42D0-9143-5DA0A4D17480}" destId="{97E2FCC0-7117-4E1D-BEA7-E80B12FC7A62}" srcOrd="0" destOrd="0" presId="urn:microsoft.com/office/officeart/2005/8/layout/cycle5"/>
    <dgm:cxn modelId="{EE2BE964-DD78-4756-9040-8FB0623EF756}" type="presOf" srcId="{EA57AC0D-7E14-43C1-8F5B-17573E0C9A83}" destId="{D5D4151A-971C-413B-8065-A30749D877C7}" srcOrd="0" destOrd="0" presId="urn:microsoft.com/office/officeart/2005/8/layout/cycle5"/>
    <dgm:cxn modelId="{0BBE6B6A-FECF-423C-AEB5-6B82689727E1}" type="presOf" srcId="{4D348A5A-39AF-4E9E-B8B8-5AABA701B047}" destId="{91C2CDD1-9A95-4E2C-9947-E75911752FAE}" srcOrd="0" destOrd="0" presId="urn:microsoft.com/office/officeart/2005/8/layout/cycle5"/>
    <dgm:cxn modelId="{D664316D-6763-48C8-9616-4F4E2B76C911}" type="presOf" srcId="{DFDA11ED-11F1-482A-9387-80FD19912601}" destId="{B3F2CECB-D49F-4F22-B7D9-7693E99EF7FF}" srcOrd="0" destOrd="0" presId="urn:microsoft.com/office/officeart/2005/8/layout/cycle5"/>
    <dgm:cxn modelId="{EF0C447F-B923-4F62-BABD-79885E7A4D46}" type="presOf" srcId="{BCD0C872-2890-4B0E-8947-05D96592E59C}" destId="{CE6855D9-5D01-4C33-9AB2-7900DF22BD98}" srcOrd="0" destOrd="0" presId="urn:microsoft.com/office/officeart/2005/8/layout/cycle5"/>
    <dgm:cxn modelId="{CDB8A8BC-76F4-4850-980F-77A084A179C5}" srcId="{4D348A5A-39AF-4E9E-B8B8-5AABA701B047}" destId="{DFDA11ED-11F1-482A-9387-80FD19912601}" srcOrd="3" destOrd="0" parTransId="{DE7B412C-D772-4D56-B94E-8DEF29F79628}" sibTransId="{EA57AC0D-7E14-43C1-8F5B-17573E0C9A83}"/>
    <dgm:cxn modelId="{750401C0-1BEC-4562-9660-68D8422839FB}" type="presOf" srcId="{B07DA8DE-0519-4D62-BE0B-7CA0307AA349}" destId="{0691A0E1-681C-4AB1-A224-401390FCDE9C}" srcOrd="0" destOrd="0" presId="urn:microsoft.com/office/officeart/2005/8/layout/cycle5"/>
    <dgm:cxn modelId="{3B7BEBC5-2FB7-4953-8E4E-1B838EE42DF2}" type="presOf" srcId="{DEAA2F35-722B-4737-A991-BBC1ADCE9036}" destId="{ED010544-6BD3-478F-92D1-42A7B6489659}"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44349CED-3F6F-401A-BB8F-C54B0CD67380}" srcId="{4D348A5A-39AF-4E9E-B8B8-5AABA701B047}" destId="{70D6C5C8-C4AE-437E-AFA5-FA9B333CF722}" srcOrd="0" destOrd="0" parTransId="{B4426622-C56F-4F7A-AB95-8708949A4A86}" sibTransId="{2DE7C5E0-3F77-42D0-9143-5DA0A4D17480}"/>
    <dgm:cxn modelId="{7403ABF2-980E-485D-B13B-4868E6A3F219}" type="presOf" srcId="{70D6C5C8-C4AE-437E-AFA5-FA9B333CF722}" destId="{27D567E4-4A42-448F-AF61-85BFDC290DB9}" srcOrd="0" destOrd="0" presId="urn:microsoft.com/office/officeart/2005/8/layout/cycle5"/>
    <dgm:cxn modelId="{860B56EC-7E4D-4C8F-8512-C73DDA3F68BA}" type="presParOf" srcId="{91C2CDD1-9A95-4E2C-9947-E75911752FAE}" destId="{27D567E4-4A42-448F-AF61-85BFDC290DB9}" srcOrd="0" destOrd="0" presId="urn:microsoft.com/office/officeart/2005/8/layout/cycle5"/>
    <dgm:cxn modelId="{8AE5E4C6-7393-42D9-BFFE-39E853ACD5C0}" type="presParOf" srcId="{91C2CDD1-9A95-4E2C-9947-E75911752FAE}" destId="{DE37BD11-E7F3-42F4-9771-FF32F3FC5D46}" srcOrd="1" destOrd="0" presId="urn:microsoft.com/office/officeart/2005/8/layout/cycle5"/>
    <dgm:cxn modelId="{09587C26-6FC2-412E-BE0A-475C686B489D}" type="presParOf" srcId="{91C2CDD1-9A95-4E2C-9947-E75911752FAE}" destId="{97E2FCC0-7117-4E1D-BEA7-E80B12FC7A62}" srcOrd="2" destOrd="0" presId="urn:microsoft.com/office/officeart/2005/8/layout/cycle5"/>
    <dgm:cxn modelId="{6887EE7F-8173-4A38-8739-401752593B59}" type="presParOf" srcId="{91C2CDD1-9A95-4E2C-9947-E75911752FAE}" destId="{0691A0E1-681C-4AB1-A224-401390FCDE9C}" srcOrd="3" destOrd="0" presId="urn:microsoft.com/office/officeart/2005/8/layout/cycle5"/>
    <dgm:cxn modelId="{317F00B2-1982-43AA-9309-37D177C0DBC2}" type="presParOf" srcId="{91C2CDD1-9A95-4E2C-9947-E75911752FAE}" destId="{0342E744-403E-45E9-96B1-27CAF7293E7E}" srcOrd="4" destOrd="0" presId="urn:microsoft.com/office/officeart/2005/8/layout/cycle5"/>
    <dgm:cxn modelId="{EB6BAA9F-92BA-4CAD-85AE-FA317F6D4498}" type="presParOf" srcId="{91C2CDD1-9A95-4E2C-9947-E75911752FAE}" destId="{45D13642-0443-4272-9039-52251396ED66}" srcOrd="5" destOrd="0" presId="urn:microsoft.com/office/officeart/2005/8/layout/cycle5"/>
    <dgm:cxn modelId="{69B7DB72-3041-4A9B-830E-36B39A2BFCC1}" type="presParOf" srcId="{91C2CDD1-9A95-4E2C-9947-E75911752FAE}" destId="{CE6855D9-5D01-4C33-9AB2-7900DF22BD98}" srcOrd="6" destOrd="0" presId="urn:microsoft.com/office/officeart/2005/8/layout/cycle5"/>
    <dgm:cxn modelId="{7B4FC30C-C5FA-443C-8E16-A6BEF8A1DC26}" type="presParOf" srcId="{91C2CDD1-9A95-4E2C-9947-E75911752FAE}" destId="{3728C71A-D821-4DDF-92F9-5D7CEBB2094D}" srcOrd="7" destOrd="0" presId="urn:microsoft.com/office/officeart/2005/8/layout/cycle5"/>
    <dgm:cxn modelId="{E4E28F6A-4953-4CB4-B31F-ACA1FADD7FA7}" type="presParOf" srcId="{91C2CDD1-9A95-4E2C-9947-E75911752FAE}" destId="{91496150-CE10-4708-A73B-9B008B3F95B6}" srcOrd="8" destOrd="0" presId="urn:microsoft.com/office/officeart/2005/8/layout/cycle5"/>
    <dgm:cxn modelId="{1B330C24-7ECD-4C5B-AC23-1DC9CA124478}" type="presParOf" srcId="{91C2CDD1-9A95-4E2C-9947-E75911752FAE}" destId="{B3F2CECB-D49F-4F22-B7D9-7693E99EF7FF}" srcOrd="9" destOrd="0" presId="urn:microsoft.com/office/officeart/2005/8/layout/cycle5"/>
    <dgm:cxn modelId="{1F4A0781-410E-40F5-8EA9-AB67B5E3031F}" type="presParOf" srcId="{91C2CDD1-9A95-4E2C-9947-E75911752FAE}" destId="{5FD747CB-B33D-40AF-84DE-C7304DDA2CB1}" srcOrd="10" destOrd="0" presId="urn:microsoft.com/office/officeart/2005/8/layout/cycle5"/>
    <dgm:cxn modelId="{1CF4F8B1-8283-4741-9BFC-FD2982EBCE6C}" type="presParOf" srcId="{91C2CDD1-9A95-4E2C-9947-E75911752FAE}" destId="{D5D4151A-971C-413B-8065-A30749D877C7}" srcOrd="11" destOrd="0" presId="urn:microsoft.com/office/officeart/2005/8/layout/cycle5"/>
    <dgm:cxn modelId="{C087DE89-C17E-462C-AB04-A6D54ABC5821}" type="presParOf" srcId="{91C2CDD1-9A95-4E2C-9947-E75911752FAE}" destId="{2FBB3DD5-4721-42EF-947B-811A6B7552C5}" srcOrd="12" destOrd="0" presId="urn:microsoft.com/office/officeart/2005/8/layout/cycle5"/>
    <dgm:cxn modelId="{F3BCF96E-043D-47F3-BAA8-7E1B38C1AF00}" type="presParOf" srcId="{91C2CDD1-9A95-4E2C-9947-E75911752FAE}" destId="{334F2FC4-A6CA-4DFB-806B-59AE39E7D740}" srcOrd="13" destOrd="0" presId="urn:microsoft.com/office/officeart/2005/8/layout/cycle5"/>
    <dgm:cxn modelId="{4E7505C3-9CEB-4414-BCDA-EE13308C927F}" type="presParOf" srcId="{91C2CDD1-9A95-4E2C-9947-E75911752FAE}" destId="{ED010544-6BD3-478F-92D1-42A7B6489659}" srcOrd="14" destOrd="0" presId="urn:microsoft.com/office/officeart/2005/8/layout/cycle5"/>
    <dgm:cxn modelId="{68BCFCA7-CD4D-44AF-8ACE-53539EE7038B}" type="presParOf" srcId="{91C2CDD1-9A95-4E2C-9947-E75911752FAE}" destId="{95DBFE4D-3E58-4247-ADAA-C6118920DE75}" srcOrd="15" destOrd="0" presId="urn:microsoft.com/office/officeart/2005/8/layout/cycle5"/>
    <dgm:cxn modelId="{9391E6EA-1C31-451B-A3BC-102CAD92C43D}" type="presParOf" srcId="{91C2CDD1-9A95-4E2C-9947-E75911752FAE}" destId="{76D60FEC-5E80-4CD2-8C60-AB82131CA685}" srcOrd="16" destOrd="0" presId="urn:microsoft.com/office/officeart/2005/8/layout/cycle5"/>
    <dgm:cxn modelId="{44B0AC08-113E-4E67-8B49-BA728D256534}"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700" b="1" dirty="0">
              <a:solidFill>
                <a:schemeClr val="tx1"/>
              </a:solidFill>
              <a:latin typeface="Arial Narrow" panose="020B0606020202030204" pitchFamily="34" charset="0"/>
            </a:rPr>
            <a:t>Primera infancia</a:t>
          </a:r>
        </a:p>
        <a:p>
          <a:r>
            <a:rPr lang="es-ES" sz="800" b="1" dirty="0">
              <a:solidFill>
                <a:schemeClr val="bg1"/>
              </a:solidFill>
              <a:latin typeface="Arial Narrow" panose="020B0606020202030204" pitchFamily="34" charset="0"/>
            </a:rPr>
            <a:t>31%</a:t>
          </a:r>
        </a:p>
        <a:p>
          <a:r>
            <a:rPr lang="es-ES" sz="800" b="1" dirty="0">
              <a:solidFill>
                <a:schemeClr val="bg1"/>
              </a:solidFill>
              <a:latin typeface="Arial Narrow" panose="020B0606020202030204" pitchFamily="34" charset="0"/>
            </a:rPr>
            <a:t>214 casos</a:t>
          </a:r>
        </a:p>
      </dgm:t>
    </dgm:pt>
    <dgm:pt modelId="{B4426622-C56F-4F7A-AB95-8708949A4A86}" type="parTrans" cxnId="{44349CED-3F6F-401A-BB8F-C54B0CD67380}">
      <dgm:prSet/>
      <dgm:spPr/>
      <dgm:t>
        <a:bodyPr/>
        <a:lstStyle/>
        <a:p>
          <a:endParaRPr lang="es-ES" sz="10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000" b="1">
            <a:solidFill>
              <a:schemeClr val="tx1"/>
            </a:solidFill>
            <a:latin typeface="Arial Narrow" panose="020B0606020202030204" pitchFamily="34" charset="0"/>
          </a:endParaRPr>
        </a:p>
      </dgm:t>
    </dgm:pt>
    <dgm:pt modelId="{B07DA8DE-0519-4D62-BE0B-7CA0307AA349}">
      <dgm:prSet phldrT="[Texto]" custT="1"/>
      <dgm:spPr/>
      <dgm:t>
        <a:bodyPr/>
        <a:lstStyle/>
        <a:p>
          <a:r>
            <a:rPr lang="es-ES" sz="700" b="1" dirty="0">
              <a:solidFill>
                <a:schemeClr val="tx1"/>
              </a:solidFill>
              <a:latin typeface="Arial Narrow" panose="020B0606020202030204" pitchFamily="34" charset="0"/>
            </a:rPr>
            <a:t>Infancia</a:t>
          </a:r>
        </a:p>
        <a:p>
          <a:r>
            <a:rPr lang="es-ES" sz="800" b="1">
              <a:solidFill>
                <a:schemeClr val="bg1"/>
              </a:solidFill>
              <a:latin typeface="Arial Narrow" panose="020B0606020202030204" pitchFamily="34" charset="0"/>
            </a:rPr>
            <a:t>13,3%</a:t>
          </a:r>
          <a:endParaRPr lang="es-ES" sz="800" b="1" dirty="0">
            <a:solidFill>
              <a:schemeClr val="bg1"/>
            </a:solidFill>
            <a:latin typeface="Arial Narrow" panose="020B0606020202030204" pitchFamily="34" charset="0"/>
          </a:endParaRPr>
        </a:p>
        <a:p>
          <a:r>
            <a:rPr lang="es-ES" sz="800" b="1">
              <a:solidFill>
                <a:schemeClr val="bg1"/>
              </a:solidFill>
              <a:latin typeface="Arial Narrow" panose="020B0606020202030204" pitchFamily="34" charset="0"/>
            </a:rPr>
            <a:t>92 </a:t>
          </a:r>
          <a:r>
            <a:rPr lang="es-ES" sz="800" b="1" dirty="0">
              <a:solidFill>
                <a:schemeClr val="bg1"/>
              </a:solidFill>
              <a:latin typeface="Arial Narrow" panose="020B0606020202030204" pitchFamily="34" charset="0"/>
            </a:rPr>
            <a:t>casos</a:t>
          </a:r>
        </a:p>
      </dgm:t>
    </dgm:pt>
    <dgm:pt modelId="{D0470645-0F91-4C89-B53D-D20A173D1395}" type="parTrans" cxnId="{95A45AD4-4A0F-4254-9C91-CF26ECC11EEE}">
      <dgm:prSet/>
      <dgm:spPr/>
      <dgm:t>
        <a:bodyPr/>
        <a:lstStyle/>
        <a:p>
          <a:endParaRPr lang="es-ES" sz="10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000" b="1">
            <a:solidFill>
              <a:schemeClr val="tx1"/>
            </a:solidFill>
            <a:latin typeface="Arial Narrow" panose="020B0606020202030204" pitchFamily="34" charset="0"/>
          </a:endParaRPr>
        </a:p>
      </dgm:t>
    </dgm:pt>
    <dgm:pt modelId="{BCD0C872-2890-4B0E-8947-05D96592E59C}">
      <dgm:prSet phldrT="[Texto]" custT="1"/>
      <dgm:spPr/>
      <dgm:t>
        <a:bodyPr/>
        <a:lstStyle/>
        <a:p>
          <a:r>
            <a:rPr lang="es-ES" sz="700" b="1" dirty="0">
              <a:solidFill>
                <a:schemeClr val="tx1"/>
              </a:solidFill>
              <a:latin typeface="Arial Narrow" panose="020B0606020202030204" pitchFamily="34" charset="0"/>
            </a:rPr>
            <a:t>Adolescencia</a:t>
          </a:r>
        </a:p>
        <a:p>
          <a:r>
            <a:rPr lang="es-ES" sz="800" b="1">
              <a:solidFill>
                <a:schemeClr val="bg1"/>
              </a:solidFill>
              <a:latin typeface="Arial Narrow" panose="020B0606020202030204" pitchFamily="34" charset="0"/>
            </a:rPr>
            <a:t>13%</a:t>
          </a:r>
          <a:endParaRPr lang="es-ES" sz="800" b="1" dirty="0">
            <a:solidFill>
              <a:schemeClr val="bg1"/>
            </a:solidFill>
            <a:latin typeface="Arial Narrow" panose="020B0606020202030204" pitchFamily="34" charset="0"/>
          </a:endParaRPr>
        </a:p>
        <a:p>
          <a:r>
            <a:rPr lang="es-ES" sz="800" b="1">
              <a:solidFill>
                <a:schemeClr val="bg1"/>
              </a:solidFill>
              <a:latin typeface="Arial Narrow" panose="020B0606020202030204" pitchFamily="34" charset="0"/>
            </a:rPr>
            <a:t>90 </a:t>
          </a:r>
          <a:r>
            <a:rPr lang="es-ES" sz="800" b="1" dirty="0">
              <a:solidFill>
                <a:schemeClr val="bg1"/>
              </a:solidFill>
              <a:latin typeface="Arial Narrow" panose="020B0606020202030204" pitchFamily="34" charset="0"/>
            </a:rPr>
            <a:t>casos</a:t>
          </a:r>
        </a:p>
      </dgm:t>
    </dgm:pt>
    <dgm:pt modelId="{85B57174-6200-41FF-9ACB-65DDEA879430}" type="parTrans" cxnId="{035D5009-17A7-443C-A9F6-DC402B6B44F6}">
      <dgm:prSet/>
      <dgm:spPr/>
      <dgm:t>
        <a:bodyPr/>
        <a:lstStyle/>
        <a:p>
          <a:endParaRPr lang="es-ES" sz="10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000" b="1">
            <a:solidFill>
              <a:schemeClr val="tx1"/>
            </a:solidFill>
            <a:latin typeface="Arial Narrow" panose="020B0606020202030204" pitchFamily="34" charset="0"/>
          </a:endParaRPr>
        </a:p>
      </dgm:t>
    </dgm:pt>
    <dgm:pt modelId="{DFDA11ED-11F1-482A-9387-80FD19912601}">
      <dgm:prSet phldrT="[Texto]" custT="1"/>
      <dgm:spPr/>
      <dgm:t>
        <a:bodyPr/>
        <a:lstStyle/>
        <a:p>
          <a:r>
            <a:rPr lang="es-ES" sz="700" b="1" dirty="0">
              <a:solidFill>
                <a:schemeClr val="tx1"/>
              </a:solidFill>
              <a:latin typeface="Arial Narrow" panose="020B0606020202030204" pitchFamily="34" charset="0"/>
            </a:rPr>
            <a:t>Juventud</a:t>
          </a:r>
        </a:p>
        <a:p>
          <a:r>
            <a:rPr lang="es-ES" sz="800" b="1">
              <a:solidFill>
                <a:schemeClr val="bg1"/>
              </a:solidFill>
              <a:latin typeface="Arial Narrow" panose="020B0606020202030204" pitchFamily="34" charset="0"/>
            </a:rPr>
            <a:t>24,4%</a:t>
          </a:r>
          <a:endParaRPr lang="es-ES" sz="800" b="1" dirty="0">
            <a:solidFill>
              <a:schemeClr val="bg1"/>
            </a:solidFill>
            <a:latin typeface="Arial Narrow" panose="020B0606020202030204" pitchFamily="34" charset="0"/>
          </a:endParaRPr>
        </a:p>
        <a:p>
          <a:r>
            <a:rPr lang="es-ES" sz="800" b="1">
              <a:solidFill>
                <a:schemeClr val="bg1"/>
              </a:solidFill>
              <a:latin typeface="Arial Narrow" panose="020B0606020202030204" pitchFamily="34" charset="0"/>
            </a:rPr>
            <a:t>169 </a:t>
          </a:r>
          <a:r>
            <a:rPr lang="es-ES" sz="800" b="1" dirty="0">
              <a:solidFill>
                <a:schemeClr val="bg1"/>
              </a:solidFill>
              <a:latin typeface="Arial Narrow" panose="020B0606020202030204" pitchFamily="34" charset="0"/>
            </a:rPr>
            <a:t>casos</a:t>
          </a:r>
        </a:p>
      </dgm:t>
    </dgm:pt>
    <dgm:pt modelId="{DE7B412C-D772-4D56-B94E-8DEF29F79628}" type="parTrans" cxnId="{CDB8A8BC-76F4-4850-980F-77A084A179C5}">
      <dgm:prSet/>
      <dgm:spPr/>
      <dgm:t>
        <a:bodyPr/>
        <a:lstStyle/>
        <a:p>
          <a:endParaRPr lang="es-ES" sz="10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000" b="1">
            <a:solidFill>
              <a:schemeClr val="tx1"/>
            </a:solidFill>
            <a:latin typeface="Arial Narrow" panose="020B0606020202030204" pitchFamily="34" charset="0"/>
          </a:endParaRPr>
        </a:p>
      </dgm:t>
    </dgm:pt>
    <dgm:pt modelId="{067DE91F-5875-416A-83FE-762AAF2680C1}">
      <dgm:prSet phldrT="[Texto]" custT="1"/>
      <dgm:spPr/>
      <dgm:t>
        <a:bodyPr/>
        <a:lstStyle/>
        <a:p>
          <a:r>
            <a:rPr lang="es-ES" sz="700" b="1" dirty="0">
              <a:solidFill>
                <a:schemeClr val="tx1"/>
              </a:solidFill>
              <a:latin typeface="Arial Narrow" panose="020B0606020202030204" pitchFamily="34" charset="0"/>
            </a:rPr>
            <a:t>Adultez</a:t>
          </a:r>
        </a:p>
        <a:p>
          <a:r>
            <a:rPr lang="es-ES" sz="800" b="1">
              <a:solidFill>
                <a:schemeClr val="bg1"/>
              </a:solidFill>
              <a:latin typeface="Arial Narrow" panose="020B0606020202030204" pitchFamily="34" charset="0"/>
            </a:rPr>
            <a:t>15,9%</a:t>
          </a:r>
          <a:endParaRPr lang="es-ES" sz="800" b="1" dirty="0">
            <a:solidFill>
              <a:schemeClr val="bg1"/>
            </a:solidFill>
            <a:latin typeface="Arial Narrow" panose="020B0606020202030204" pitchFamily="34" charset="0"/>
          </a:endParaRPr>
        </a:p>
        <a:p>
          <a:r>
            <a:rPr lang="es-ES" sz="800" b="1">
              <a:solidFill>
                <a:schemeClr val="bg1"/>
              </a:solidFill>
              <a:latin typeface="Arial Narrow" panose="020B0606020202030204" pitchFamily="34" charset="0"/>
            </a:rPr>
            <a:t>110 </a:t>
          </a:r>
          <a:r>
            <a:rPr lang="es-ES" sz="800" b="1" dirty="0">
              <a:solidFill>
                <a:schemeClr val="bg1"/>
              </a:solidFill>
              <a:latin typeface="Arial Narrow" panose="020B0606020202030204" pitchFamily="34" charset="0"/>
            </a:rPr>
            <a:t>casos</a:t>
          </a:r>
        </a:p>
      </dgm:t>
    </dgm:pt>
    <dgm:pt modelId="{C84AAE9B-3AAC-4E29-BB4F-A2E9139D362B}" type="parTrans" cxnId="{6A5C8540-AECB-4343-A87A-FD7C9AD35365}">
      <dgm:prSet/>
      <dgm:spPr/>
      <dgm:t>
        <a:bodyPr/>
        <a:lstStyle/>
        <a:p>
          <a:endParaRPr lang="es-ES" sz="10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000" b="1">
            <a:solidFill>
              <a:schemeClr val="tx1"/>
            </a:solidFill>
            <a:latin typeface="Arial Narrow" panose="020B0606020202030204" pitchFamily="34" charset="0"/>
          </a:endParaRPr>
        </a:p>
      </dgm:t>
    </dgm:pt>
    <dgm:pt modelId="{A2B81017-66B4-4D6E-96A6-E6632B7708F9}">
      <dgm:prSet phldrT="[Texto]" custT="1"/>
      <dgm:spPr/>
      <dgm:t>
        <a:bodyPr/>
        <a:lstStyle/>
        <a:p>
          <a:r>
            <a:rPr lang="es-ES" sz="700" b="1" dirty="0">
              <a:solidFill>
                <a:schemeClr val="tx1"/>
              </a:solidFill>
              <a:latin typeface="Arial Narrow" panose="020B0606020202030204" pitchFamily="34" charset="0"/>
            </a:rPr>
            <a:t>Adulto Mayor</a:t>
          </a:r>
        </a:p>
        <a:p>
          <a:r>
            <a:rPr lang="es-ES" sz="800" b="1" dirty="0">
              <a:solidFill>
                <a:schemeClr val="bg1"/>
              </a:solidFill>
              <a:latin typeface="Arial Narrow" panose="020B0606020202030204" pitchFamily="34" charset="0"/>
            </a:rPr>
            <a:t>2,7%</a:t>
          </a:r>
        </a:p>
        <a:p>
          <a:r>
            <a:rPr lang="es-ES" sz="800" b="1">
              <a:solidFill>
                <a:schemeClr val="bg1"/>
              </a:solidFill>
              <a:latin typeface="Arial Narrow" panose="020B0606020202030204" pitchFamily="34" charset="0"/>
            </a:rPr>
            <a:t>19 casos</a:t>
          </a:r>
          <a:endParaRPr lang="es-ES" sz="800" b="1" dirty="0">
            <a:solidFill>
              <a:schemeClr val="bg1"/>
            </a:solidFill>
            <a:latin typeface="Arial Narrow" panose="020B0606020202030204" pitchFamily="34" charset="0"/>
          </a:endParaRPr>
        </a:p>
      </dgm:t>
    </dgm:pt>
    <dgm:pt modelId="{92163F71-7525-460D-9B81-4A3C3D2B3B07}" type="parTrans" cxnId="{49E3710C-9DCD-4394-A7E2-D7A3519EFD33}">
      <dgm:prSet/>
      <dgm:spPr/>
      <dgm:t>
        <a:bodyPr/>
        <a:lstStyle/>
        <a:p>
          <a:endParaRPr lang="es-ES" sz="10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0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pt>
    <dgm:pt modelId="{27D567E4-4A42-448F-AF61-85BFDC290DB9}" type="pres">
      <dgm:prSet presAssocID="{70D6C5C8-C4AE-437E-AFA5-FA9B333CF722}" presName="node" presStyleLbl="node1" presStyleIdx="0" presStyleCnt="6" custScaleX="148251">
        <dgm:presLayoutVars>
          <dgm:bulletEnabled val="1"/>
        </dgm:presLayoutVars>
      </dgm:prSet>
      <dgm:spPr/>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pt>
    <dgm:pt modelId="{0691A0E1-681C-4AB1-A224-401390FCDE9C}" type="pres">
      <dgm:prSet presAssocID="{B07DA8DE-0519-4D62-BE0B-7CA0307AA349}" presName="node" presStyleLbl="node1" presStyleIdx="1" presStyleCnt="6" custScaleX="149622">
        <dgm:presLayoutVars>
          <dgm:bulletEnabled val="1"/>
        </dgm:presLayoutVars>
      </dgm:prSet>
      <dgm:spPr/>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pt>
    <dgm:pt modelId="{CE6855D9-5D01-4C33-9AB2-7900DF22BD98}" type="pres">
      <dgm:prSet presAssocID="{BCD0C872-2890-4B0E-8947-05D96592E59C}" presName="node" presStyleLbl="node1" presStyleIdx="2" presStyleCnt="6" custScaleX="132443">
        <dgm:presLayoutVars>
          <dgm:bulletEnabled val="1"/>
        </dgm:presLayoutVars>
      </dgm:prSet>
      <dgm:spPr/>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pt>
    <dgm:pt modelId="{B3F2CECB-D49F-4F22-B7D9-7693E99EF7FF}" type="pres">
      <dgm:prSet presAssocID="{DFDA11ED-11F1-482A-9387-80FD19912601}" presName="node" presStyleLbl="node1" presStyleIdx="3" presStyleCnt="6" custScaleX="148251">
        <dgm:presLayoutVars>
          <dgm:bulletEnabled val="1"/>
        </dgm:presLayoutVars>
      </dgm:prSet>
      <dgm:spPr/>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pt>
    <dgm:pt modelId="{2FBB3DD5-4721-42EF-947B-811A6B7552C5}" type="pres">
      <dgm:prSet presAssocID="{067DE91F-5875-416A-83FE-762AAF2680C1}" presName="node" presStyleLbl="node1" presStyleIdx="4" presStyleCnt="6" custScaleX="139363">
        <dgm:presLayoutVars>
          <dgm:bulletEnabled val="1"/>
        </dgm:presLayoutVars>
      </dgm:prSet>
      <dgm:spPr/>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pt>
    <dgm:pt modelId="{95DBFE4D-3E58-4247-ADAA-C6118920DE75}" type="pres">
      <dgm:prSet presAssocID="{A2B81017-66B4-4D6E-96A6-E6632B7708F9}" presName="node" presStyleLbl="node1" presStyleIdx="5" presStyleCnt="6" custScaleX="141554">
        <dgm:presLayoutVars>
          <dgm:bulletEnabled val="1"/>
        </dgm:presLayoutVars>
      </dgm:prSet>
      <dgm:spPr/>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pt>
  </dgm:ptLst>
  <dgm:cxnLst>
    <dgm:cxn modelId="{6E1DEA04-6FDE-4B21-9F82-9ED57CBF4F45}" type="presOf" srcId="{067DE91F-5875-416A-83FE-762AAF2680C1}" destId="{2FBB3DD5-4721-42EF-947B-811A6B7552C5}" srcOrd="0" destOrd="0" presId="urn:microsoft.com/office/officeart/2005/8/layout/cycle5"/>
    <dgm:cxn modelId="{035D5009-17A7-443C-A9F6-DC402B6B44F6}" srcId="{4D348A5A-39AF-4E9E-B8B8-5AABA701B047}" destId="{BCD0C872-2890-4B0E-8947-05D96592E59C}" srcOrd="2" destOrd="0" parTransId="{85B57174-6200-41FF-9ACB-65DDEA879430}" sibTransId="{4C5ACF53-D587-4632-AA70-55B43EBE36B8}"/>
    <dgm:cxn modelId="{49E3710C-9DCD-4394-A7E2-D7A3519EFD33}" srcId="{4D348A5A-39AF-4E9E-B8B8-5AABA701B047}" destId="{A2B81017-66B4-4D6E-96A6-E6632B7708F9}" srcOrd="5" destOrd="0" parTransId="{92163F71-7525-460D-9B81-4A3C3D2B3B07}" sibTransId="{FED1A0E8-AFBC-42FD-B4DC-3DDC15500C46}"/>
    <dgm:cxn modelId="{6A5C8540-AECB-4343-A87A-FD7C9AD35365}" srcId="{4D348A5A-39AF-4E9E-B8B8-5AABA701B047}" destId="{067DE91F-5875-416A-83FE-762AAF2680C1}" srcOrd="4" destOrd="0" parTransId="{C84AAE9B-3AAC-4E29-BB4F-A2E9139D362B}" sibTransId="{DEAA2F35-722B-4737-A991-BBC1ADCE9036}"/>
    <dgm:cxn modelId="{4746625B-3197-4183-BDD3-DEBBF143825F}" type="presOf" srcId="{EA57AC0D-7E14-43C1-8F5B-17573E0C9A83}" destId="{D5D4151A-971C-413B-8065-A30749D877C7}" srcOrd="0" destOrd="0" presId="urn:microsoft.com/office/officeart/2005/8/layout/cycle5"/>
    <dgm:cxn modelId="{02B5495F-9ACC-4BF2-AC56-319F7280E5A9}" type="presOf" srcId="{4D348A5A-39AF-4E9E-B8B8-5AABA701B047}" destId="{91C2CDD1-9A95-4E2C-9947-E75911752FAE}" srcOrd="0" destOrd="0" presId="urn:microsoft.com/office/officeart/2005/8/layout/cycle5"/>
    <dgm:cxn modelId="{3EC4194F-9086-4A9E-B320-60E8715C664B}" type="presOf" srcId="{B07DA8DE-0519-4D62-BE0B-7CA0307AA349}" destId="{0691A0E1-681C-4AB1-A224-401390FCDE9C}" srcOrd="0" destOrd="0" presId="urn:microsoft.com/office/officeart/2005/8/layout/cycle5"/>
    <dgm:cxn modelId="{3F513F51-777B-4361-8E1E-62E8D293A988}" type="presOf" srcId="{4C5ACF53-D587-4632-AA70-55B43EBE36B8}" destId="{91496150-CE10-4708-A73B-9B008B3F95B6}" srcOrd="0" destOrd="0" presId="urn:microsoft.com/office/officeart/2005/8/layout/cycle5"/>
    <dgm:cxn modelId="{B2A09A51-6B41-4140-86BA-8EBB3F1A0DB6}" type="presOf" srcId="{DFDA11ED-11F1-482A-9387-80FD19912601}" destId="{B3F2CECB-D49F-4F22-B7D9-7693E99EF7FF}" srcOrd="0" destOrd="0" presId="urn:microsoft.com/office/officeart/2005/8/layout/cycle5"/>
    <dgm:cxn modelId="{B91F5358-2646-4AEF-B02B-E0D016CBB351}" type="presOf" srcId="{A2B81017-66B4-4D6E-96A6-E6632B7708F9}" destId="{95DBFE4D-3E58-4247-ADAA-C6118920DE75}" srcOrd="0" destOrd="0" presId="urn:microsoft.com/office/officeart/2005/8/layout/cycle5"/>
    <dgm:cxn modelId="{45E1A786-870F-4DDE-9E46-87AA7B2CD9C1}" type="presOf" srcId="{DEAA2F35-722B-4737-A991-BBC1ADCE9036}" destId="{ED010544-6BD3-478F-92D1-42A7B6489659}" srcOrd="0" destOrd="0" presId="urn:microsoft.com/office/officeart/2005/8/layout/cycle5"/>
    <dgm:cxn modelId="{CDB8A8BC-76F4-4850-980F-77A084A179C5}" srcId="{4D348A5A-39AF-4E9E-B8B8-5AABA701B047}" destId="{DFDA11ED-11F1-482A-9387-80FD19912601}" srcOrd="3" destOrd="0" parTransId="{DE7B412C-D772-4D56-B94E-8DEF29F79628}" sibTransId="{EA57AC0D-7E14-43C1-8F5B-17573E0C9A83}"/>
    <dgm:cxn modelId="{4532DEBE-FA0B-451C-8E71-7FFD24CCA523}" type="presOf" srcId="{BCD0C872-2890-4B0E-8947-05D96592E59C}" destId="{CE6855D9-5D01-4C33-9AB2-7900DF22BD98}" srcOrd="0" destOrd="0" presId="urn:microsoft.com/office/officeart/2005/8/layout/cycle5"/>
    <dgm:cxn modelId="{DB41EFC8-ADC5-4907-9C84-7C6720BA9183}" type="presOf" srcId="{2DE7C5E0-3F77-42D0-9143-5DA0A4D17480}" destId="{97E2FCC0-7117-4E1D-BEA7-E80B12FC7A62}" srcOrd="0" destOrd="0" presId="urn:microsoft.com/office/officeart/2005/8/layout/cycle5"/>
    <dgm:cxn modelId="{AA6197D2-7AEA-4827-A0BF-12F344288236}" type="presOf" srcId="{70D6C5C8-C4AE-437E-AFA5-FA9B333CF722}" destId="{27D567E4-4A42-448F-AF61-85BFDC290DB9}"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3DB4B9DE-B978-4144-805D-AD15E6B433A9}" type="presOf" srcId="{A462869C-5BFC-4790-97BB-90D244005F7F}" destId="{45D13642-0443-4272-9039-52251396ED66}" srcOrd="0" destOrd="0" presId="urn:microsoft.com/office/officeart/2005/8/layout/cycle5"/>
    <dgm:cxn modelId="{2B485DE6-1FC9-4CFF-93C0-7388B754C092}" type="presOf" srcId="{FED1A0E8-AFBC-42FD-B4DC-3DDC15500C46}" destId="{2527C3C0-DAF9-4F56-8A16-C76DDF47C5BB}"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C86E3493-4155-4393-A8D9-1A5DBB1899EA}" type="presParOf" srcId="{91C2CDD1-9A95-4E2C-9947-E75911752FAE}" destId="{27D567E4-4A42-448F-AF61-85BFDC290DB9}" srcOrd="0" destOrd="0" presId="urn:microsoft.com/office/officeart/2005/8/layout/cycle5"/>
    <dgm:cxn modelId="{5B217FD0-2110-4028-A7CE-AB1A9ACDE389}" type="presParOf" srcId="{91C2CDD1-9A95-4E2C-9947-E75911752FAE}" destId="{DE37BD11-E7F3-42F4-9771-FF32F3FC5D46}" srcOrd="1" destOrd="0" presId="urn:microsoft.com/office/officeart/2005/8/layout/cycle5"/>
    <dgm:cxn modelId="{93B3BE7F-2ADE-4025-9FBF-AC1A5E38E62A}" type="presParOf" srcId="{91C2CDD1-9A95-4E2C-9947-E75911752FAE}" destId="{97E2FCC0-7117-4E1D-BEA7-E80B12FC7A62}" srcOrd="2" destOrd="0" presId="urn:microsoft.com/office/officeart/2005/8/layout/cycle5"/>
    <dgm:cxn modelId="{69B68BA7-D5EA-4890-9566-64BBB1F39155}" type="presParOf" srcId="{91C2CDD1-9A95-4E2C-9947-E75911752FAE}" destId="{0691A0E1-681C-4AB1-A224-401390FCDE9C}" srcOrd="3" destOrd="0" presId="urn:microsoft.com/office/officeart/2005/8/layout/cycle5"/>
    <dgm:cxn modelId="{CE53C48D-578B-4AA5-8DF2-E9948F49EFBC}" type="presParOf" srcId="{91C2CDD1-9A95-4E2C-9947-E75911752FAE}" destId="{0342E744-403E-45E9-96B1-27CAF7293E7E}" srcOrd="4" destOrd="0" presId="urn:microsoft.com/office/officeart/2005/8/layout/cycle5"/>
    <dgm:cxn modelId="{67DF5CEB-A001-4177-B166-3C3EBE018B66}" type="presParOf" srcId="{91C2CDD1-9A95-4E2C-9947-E75911752FAE}" destId="{45D13642-0443-4272-9039-52251396ED66}" srcOrd="5" destOrd="0" presId="urn:microsoft.com/office/officeart/2005/8/layout/cycle5"/>
    <dgm:cxn modelId="{636FD205-812F-4ACE-B431-3DDA74E7A534}" type="presParOf" srcId="{91C2CDD1-9A95-4E2C-9947-E75911752FAE}" destId="{CE6855D9-5D01-4C33-9AB2-7900DF22BD98}" srcOrd="6" destOrd="0" presId="urn:microsoft.com/office/officeart/2005/8/layout/cycle5"/>
    <dgm:cxn modelId="{649C7233-0F66-4986-A4F8-E3A5F9849ACC}" type="presParOf" srcId="{91C2CDD1-9A95-4E2C-9947-E75911752FAE}" destId="{3728C71A-D821-4DDF-92F9-5D7CEBB2094D}" srcOrd="7" destOrd="0" presId="urn:microsoft.com/office/officeart/2005/8/layout/cycle5"/>
    <dgm:cxn modelId="{59C23094-F148-4A5D-A13E-847426B88E08}" type="presParOf" srcId="{91C2CDD1-9A95-4E2C-9947-E75911752FAE}" destId="{91496150-CE10-4708-A73B-9B008B3F95B6}" srcOrd="8" destOrd="0" presId="urn:microsoft.com/office/officeart/2005/8/layout/cycle5"/>
    <dgm:cxn modelId="{74C94A2E-B5AB-4CAC-A6FF-0755816F765A}" type="presParOf" srcId="{91C2CDD1-9A95-4E2C-9947-E75911752FAE}" destId="{B3F2CECB-D49F-4F22-B7D9-7693E99EF7FF}" srcOrd="9" destOrd="0" presId="urn:microsoft.com/office/officeart/2005/8/layout/cycle5"/>
    <dgm:cxn modelId="{62A6673B-78EE-442F-ADB3-F3FD4F194FE2}" type="presParOf" srcId="{91C2CDD1-9A95-4E2C-9947-E75911752FAE}" destId="{5FD747CB-B33D-40AF-84DE-C7304DDA2CB1}" srcOrd="10" destOrd="0" presId="urn:microsoft.com/office/officeart/2005/8/layout/cycle5"/>
    <dgm:cxn modelId="{605B912F-44B2-47EC-94E9-DB725C85C5F9}" type="presParOf" srcId="{91C2CDD1-9A95-4E2C-9947-E75911752FAE}" destId="{D5D4151A-971C-413B-8065-A30749D877C7}" srcOrd="11" destOrd="0" presId="urn:microsoft.com/office/officeart/2005/8/layout/cycle5"/>
    <dgm:cxn modelId="{0665B697-8FFB-4D14-9AB8-FEF945A176B6}" type="presParOf" srcId="{91C2CDD1-9A95-4E2C-9947-E75911752FAE}" destId="{2FBB3DD5-4721-42EF-947B-811A6B7552C5}" srcOrd="12" destOrd="0" presId="urn:microsoft.com/office/officeart/2005/8/layout/cycle5"/>
    <dgm:cxn modelId="{0017867F-8FD8-4C50-A10E-A6B352A7999A}" type="presParOf" srcId="{91C2CDD1-9A95-4E2C-9947-E75911752FAE}" destId="{334F2FC4-A6CA-4DFB-806B-59AE39E7D740}" srcOrd="13" destOrd="0" presId="urn:microsoft.com/office/officeart/2005/8/layout/cycle5"/>
    <dgm:cxn modelId="{D49F63EC-1D4B-4263-8615-8CD9F836BD1E}" type="presParOf" srcId="{91C2CDD1-9A95-4E2C-9947-E75911752FAE}" destId="{ED010544-6BD3-478F-92D1-42A7B6489659}" srcOrd="14" destOrd="0" presId="urn:microsoft.com/office/officeart/2005/8/layout/cycle5"/>
    <dgm:cxn modelId="{3D363028-51A6-47ED-BD0B-88E945B7D737}" type="presParOf" srcId="{91C2CDD1-9A95-4E2C-9947-E75911752FAE}" destId="{95DBFE4D-3E58-4247-ADAA-C6118920DE75}" srcOrd="15" destOrd="0" presId="urn:microsoft.com/office/officeart/2005/8/layout/cycle5"/>
    <dgm:cxn modelId="{7E93953D-3585-4F7E-8238-3F60CDE8EA0F}" type="presParOf" srcId="{91C2CDD1-9A95-4E2C-9947-E75911752FAE}" destId="{76D60FEC-5E80-4CD2-8C60-AB82131CA685}" srcOrd="16" destOrd="0" presId="urn:microsoft.com/office/officeart/2005/8/layout/cycle5"/>
    <dgm:cxn modelId="{63EAD878-85D3-4A2A-8874-D9854DFC2153}"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2813813" y="587"/>
          <a:ext cx="1408240" cy="6174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Primera infancia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19,3%</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44 casos</a:t>
          </a:r>
        </a:p>
      </dsp:txBody>
      <dsp:txXfrm>
        <a:off x="2843954" y="30728"/>
        <a:ext cx="1347958" cy="557154"/>
      </dsp:txXfrm>
    </dsp:sp>
    <dsp:sp modelId="{97E2FCC0-7117-4E1D-BEA7-E80B12FC7A62}">
      <dsp:nvSpPr>
        <dsp:cNvPr id="0" name=""/>
        <dsp:cNvSpPr/>
      </dsp:nvSpPr>
      <dsp:spPr>
        <a:xfrm>
          <a:off x="2063043" y="309305"/>
          <a:ext cx="2909780" cy="2909780"/>
        </a:xfrm>
        <a:custGeom>
          <a:avLst/>
          <a:gdLst/>
          <a:ahLst/>
          <a:cxnLst/>
          <a:rect l="0" t="0" r="0" b="0"/>
          <a:pathLst>
            <a:path>
              <a:moveTo>
                <a:pt x="2227230" y="221928"/>
              </a:moveTo>
              <a:arcTo wR="1454890" hR="1454890" stAng="18123808" swAng="56425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4067273" y="728032"/>
          <a:ext cx="1421263" cy="617436"/>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Infancia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16,7%</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38 casos</a:t>
          </a:r>
        </a:p>
      </dsp:txBody>
      <dsp:txXfrm>
        <a:off x="4097414" y="758173"/>
        <a:ext cx="1360981" cy="557154"/>
      </dsp:txXfrm>
    </dsp:sp>
    <dsp:sp modelId="{45D13642-0443-4272-9039-52251396ED66}">
      <dsp:nvSpPr>
        <dsp:cNvPr id="0" name=""/>
        <dsp:cNvSpPr/>
      </dsp:nvSpPr>
      <dsp:spPr>
        <a:xfrm>
          <a:off x="2063043" y="309305"/>
          <a:ext cx="2909780" cy="2909780"/>
        </a:xfrm>
        <a:custGeom>
          <a:avLst/>
          <a:gdLst/>
          <a:ahLst/>
          <a:cxnLst/>
          <a:rect l="0" t="0" r="0" b="0"/>
          <a:pathLst>
            <a:path>
              <a:moveTo>
                <a:pt x="2887097" y="1198985"/>
              </a:moveTo>
              <a:arcTo wR="1454890" hR="1454890" stAng="20992162" swAng="1215676"/>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4148865" y="2182922"/>
          <a:ext cx="1258080" cy="617436"/>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Adolescencia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4,4%</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10 casos</a:t>
          </a:r>
        </a:p>
      </dsp:txBody>
      <dsp:txXfrm>
        <a:off x="4179006" y="2213063"/>
        <a:ext cx="1197798" cy="557154"/>
      </dsp:txXfrm>
    </dsp:sp>
    <dsp:sp modelId="{91496150-CE10-4708-A73B-9B008B3F95B6}">
      <dsp:nvSpPr>
        <dsp:cNvPr id="0" name=""/>
        <dsp:cNvSpPr/>
      </dsp:nvSpPr>
      <dsp:spPr>
        <a:xfrm>
          <a:off x="2063043" y="309305"/>
          <a:ext cx="2909780" cy="2909780"/>
        </a:xfrm>
        <a:custGeom>
          <a:avLst/>
          <a:gdLst/>
          <a:ahLst/>
          <a:cxnLst/>
          <a:rect l="0" t="0" r="0" b="0"/>
          <a:pathLst>
            <a:path>
              <a:moveTo>
                <a:pt x="2418316" y="2545081"/>
              </a:moveTo>
              <a:arcTo wR="1454890" hR="1454890" stAng="2911936" swAng="564256"/>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2813813" y="2910367"/>
          <a:ext cx="1408240" cy="617436"/>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Juventud</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7,5%</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17 casos</a:t>
          </a:r>
        </a:p>
      </dsp:txBody>
      <dsp:txXfrm>
        <a:off x="2843954" y="2940508"/>
        <a:ext cx="1347958" cy="557154"/>
      </dsp:txXfrm>
    </dsp:sp>
    <dsp:sp modelId="{D5D4151A-971C-413B-8065-A30749D877C7}">
      <dsp:nvSpPr>
        <dsp:cNvPr id="0" name=""/>
        <dsp:cNvSpPr/>
      </dsp:nvSpPr>
      <dsp:spPr>
        <a:xfrm>
          <a:off x="2063043" y="309305"/>
          <a:ext cx="2909780" cy="2909780"/>
        </a:xfrm>
        <a:custGeom>
          <a:avLst/>
          <a:gdLst/>
          <a:ahLst/>
          <a:cxnLst/>
          <a:rect l="0" t="0" r="0" b="0"/>
          <a:pathLst>
            <a:path>
              <a:moveTo>
                <a:pt x="682549" y="2687852"/>
              </a:moveTo>
              <a:arcTo wR="1454890" hR="1454890" stAng="7323808" swAng="564256"/>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1596055" y="2182922"/>
          <a:ext cx="1323813" cy="617436"/>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Adultez</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34,2%</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78 casos</a:t>
          </a:r>
        </a:p>
      </dsp:txBody>
      <dsp:txXfrm>
        <a:off x="1626196" y="2213063"/>
        <a:ext cx="1263531" cy="557154"/>
      </dsp:txXfrm>
    </dsp:sp>
    <dsp:sp modelId="{ED010544-6BD3-478F-92D1-42A7B6489659}">
      <dsp:nvSpPr>
        <dsp:cNvPr id="0" name=""/>
        <dsp:cNvSpPr/>
      </dsp:nvSpPr>
      <dsp:spPr>
        <a:xfrm>
          <a:off x="2063043" y="309305"/>
          <a:ext cx="2909780" cy="2909780"/>
        </a:xfrm>
        <a:custGeom>
          <a:avLst/>
          <a:gdLst/>
          <a:ahLst/>
          <a:cxnLst/>
          <a:rect l="0" t="0" r="0" b="0"/>
          <a:pathLst>
            <a:path>
              <a:moveTo>
                <a:pt x="22682" y="1710795"/>
              </a:moveTo>
              <a:arcTo wR="1454890" hR="1454890" stAng="10192162" swAng="1215676"/>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1585649" y="728032"/>
          <a:ext cx="1344625" cy="61743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Adulto Mayor</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18 %</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41 casos</a:t>
          </a:r>
        </a:p>
      </dsp:txBody>
      <dsp:txXfrm>
        <a:off x="1615790" y="758173"/>
        <a:ext cx="1284343" cy="557154"/>
      </dsp:txXfrm>
    </dsp:sp>
    <dsp:sp modelId="{2527C3C0-DAF9-4F56-8A16-C76DDF47C5BB}">
      <dsp:nvSpPr>
        <dsp:cNvPr id="0" name=""/>
        <dsp:cNvSpPr/>
      </dsp:nvSpPr>
      <dsp:spPr>
        <a:xfrm>
          <a:off x="2063043" y="309305"/>
          <a:ext cx="2909780" cy="2909780"/>
        </a:xfrm>
        <a:custGeom>
          <a:avLst/>
          <a:gdLst/>
          <a:ahLst/>
          <a:cxnLst/>
          <a:rect l="0" t="0" r="0" b="0"/>
          <a:pathLst>
            <a:path>
              <a:moveTo>
                <a:pt x="491464" y="364699"/>
              </a:moveTo>
              <a:arcTo wR="1454890" hR="1454890" stAng="13711936" swAng="564256"/>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1639648" y="1096"/>
          <a:ext cx="976470" cy="42812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Primera infancia</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31%</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214 casos</a:t>
          </a:r>
        </a:p>
      </dsp:txBody>
      <dsp:txXfrm>
        <a:off x="1660548" y="21996"/>
        <a:ext cx="934670" cy="386329"/>
      </dsp:txXfrm>
    </dsp:sp>
    <dsp:sp modelId="{97E2FCC0-7117-4E1D-BEA7-E80B12FC7A62}">
      <dsp:nvSpPr>
        <dsp:cNvPr id="0" name=""/>
        <dsp:cNvSpPr/>
      </dsp:nvSpPr>
      <dsp:spPr>
        <a:xfrm>
          <a:off x="1118179" y="215160"/>
          <a:ext cx="2019408" cy="2019408"/>
        </a:xfrm>
        <a:custGeom>
          <a:avLst/>
          <a:gdLst/>
          <a:ahLst/>
          <a:cxnLst/>
          <a:rect l="0" t="0" r="0" b="0"/>
          <a:pathLst>
            <a:path>
              <a:moveTo>
                <a:pt x="1545425" y="153839"/>
              </a:moveTo>
              <a:arcTo wR="1009704" hR="1009704" stAng="18122650" swAng="565815"/>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2509562" y="505948"/>
          <a:ext cx="985500" cy="428129"/>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Infancia</a:t>
          </a:r>
        </a:p>
        <a:p>
          <a:pPr marL="0" lvl="0" indent="0" algn="ctr" defTabSz="311150">
            <a:lnSpc>
              <a:spcPct val="90000"/>
            </a:lnSpc>
            <a:spcBef>
              <a:spcPct val="0"/>
            </a:spcBef>
            <a:spcAft>
              <a:spcPct val="35000"/>
            </a:spcAft>
            <a:buNone/>
          </a:pPr>
          <a:r>
            <a:rPr lang="es-ES" sz="800" b="1" kern="1200">
              <a:solidFill>
                <a:schemeClr val="bg1"/>
              </a:solidFill>
              <a:latin typeface="Arial Narrow" panose="020B0606020202030204" pitchFamily="34" charset="0"/>
            </a:rPr>
            <a:t>13,3%</a:t>
          </a:r>
          <a:endParaRPr lang="es-ES" sz="800" b="1" kern="1200" dirty="0">
            <a:solidFill>
              <a:schemeClr val="bg1"/>
            </a:solidFill>
            <a:latin typeface="Arial Narrow" panose="020B0606020202030204" pitchFamily="34" charset="0"/>
          </a:endParaRPr>
        </a:p>
        <a:p>
          <a:pPr marL="0" lvl="0" indent="0" algn="ctr" defTabSz="311150">
            <a:lnSpc>
              <a:spcPct val="90000"/>
            </a:lnSpc>
            <a:spcBef>
              <a:spcPct val="0"/>
            </a:spcBef>
            <a:spcAft>
              <a:spcPct val="35000"/>
            </a:spcAft>
            <a:buNone/>
          </a:pPr>
          <a:r>
            <a:rPr lang="es-ES" sz="800" b="1" kern="1200">
              <a:solidFill>
                <a:schemeClr val="bg1"/>
              </a:solidFill>
              <a:latin typeface="Arial Narrow" panose="020B0606020202030204" pitchFamily="34" charset="0"/>
            </a:rPr>
            <a:t>92 </a:t>
          </a:r>
          <a:r>
            <a:rPr lang="es-ES" sz="800" b="1" kern="1200" dirty="0">
              <a:solidFill>
                <a:schemeClr val="bg1"/>
              </a:solidFill>
              <a:latin typeface="Arial Narrow" panose="020B0606020202030204" pitchFamily="34" charset="0"/>
            </a:rPr>
            <a:t>casos</a:t>
          </a:r>
        </a:p>
      </dsp:txBody>
      <dsp:txXfrm>
        <a:off x="2530462" y="526848"/>
        <a:ext cx="943700" cy="386329"/>
      </dsp:txXfrm>
    </dsp:sp>
    <dsp:sp modelId="{45D13642-0443-4272-9039-52251396ED66}">
      <dsp:nvSpPr>
        <dsp:cNvPr id="0" name=""/>
        <dsp:cNvSpPr/>
      </dsp:nvSpPr>
      <dsp:spPr>
        <a:xfrm>
          <a:off x="1118179" y="215160"/>
          <a:ext cx="2019408" cy="2019408"/>
        </a:xfrm>
        <a:custGeom>
          <a:avLst/>
          <a:gdLst/>
          <a:ahLst/>
          <a:cxnLst/>
          <a:rect l="0" t="0" r="0" b="0"/>
          <a:pathLst>
            <a:path>
              <a:moveTo>
                <a:pt x="2003644" y="831984"/>
              </a:moveTo>
              <a:arcTo wR="1009704" hR="1009704" stAng="20991749" swAng="1216502"/>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2566138" y="1515652"/>
          <a:ext cx="872349" cy="428129"/>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Adolescencia</a:t>
          </a:r>
        </a:p>
        <a:p>
          <a:pPr marL="0" lvl="0" indent="0" algn="ctr" defTabSz="311150">
            <a:lnSpc>
              <a:spcPct val="90000"/>
            </a:lnSpc>
            <a:spcBef>
              <a:spcPct val="0"/>
            </a:spcBef>
            <a:spcAft>
              <a:spcPct val="35000"/>
            </a:spcAft>
            <a:buNone/>
          </a:pPr>
          <a:r>
            <a:rPr lang="es-ES" sz="800" b="1" kern="1200">
              <a:solidFill>
                <a:schemeClr val="bg1"/>
              </a:solidFill>
              <a:latin typeface="Arial Narrow" panose="020B0606020202030204" pitchFamily="34" charset="0"/>
            </a:rPr>
            <a:t>13%</a:t>
          </a:r>
          <a:endParaRPr lang="es-ES" sz="800" b="1" kern="1200" dirty="0">
            <a:solidFill>
              <a:schemeClr val="bg1"/>
            </a:solidFill>
            <a:latin typeface="Arial Narrow" panose="020B0606020202030204" pitchFamily="34" charset="0"/>
          </a:endParaRPr>
        </a:p>
        <a:p>
          <a:pPr marL="0" lvl="0" indent="0" algn="ctr" defTabSz="311150">
            <a:lnSpc>
              <a:spcPct val="90000"/>
            </a:lnSpc>
            <a:spcBef>
              <a:spcPct val="0"/>
            </a:spcBef>
            <a:spcAft>
              <a:spcPct val="35000"/>
            </a:spcAft>
            <a:buNone/>
          </a:pPr>
          <a:r>
            <a:rPr lang="es-ES" sz="800" b="1" kern="1200">
              <a:solidFill>
                <a:schemeClr val="bg1"/>
              </a:solidFill>
              <a:latin typeface="Arial Narrow" panose="020B0606020202030204" pitchFamily="34" charset="0"/>
            </a:rPr>
            <a:t>90 </a:t>
          </a:r>
          <a:r>
            <a:rPr lang="es-ES" sz="800" b="1" kern="1200" dirty="0">
              <a:solidFill>
                <a:schemeClr val="bg1"/>
              </a:solidFill>
              <a:latin typeface="Arial Narrow" panose="020B0606020202030204" pitchFamily="34" charset="0"/>
            </a:rPr>
            <a:t>casos</a:t>
          </a:r>
        </a:p>
      </dsp:txBody>
      <dsp:txXfrm>
        <a:off x="2587038" y="1536552"/>
        <a:ext cx="830549" cy="386329"/>
      </dsp:txXfrm>
    </dsp:sp>
    <dsp:sp modelId="{91496150-CE10-4708-A73B-9B008B3F95B6}">
      <dsp:nvSpPr>
        <dsp:cNvPr id="0" name=""/>
        <dsp:cNvSpPr/>
      </dsp:nvSpPr>
      <dsp:spPr>
        <a:xfrm>
          <a:off x="1118179" y="215160"/>
          <a:ext cx="2019408" cy="2019408"/>
        </a:xfrm>
        <a:custGeom>
          <a:avLst/>
          <a:gdLst/>
          <a:ahLst/>
          <a:cxnLst/>
          <a:rect l="0" t="0" r="0" b="0"/>
          <a:pathLst>
            <a:path>
              <a:moveTo>
                <a:pt x="1678416" y="1766226"/>
              </a:moveTo>
              <a:arcTo wR="1009704" hR="1009704" stAng="2911535" swAng="565815"/>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1639648" y="2020504"/>
          <a:ext cx="976470" cy="428129"/>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Juventud</a:t>
          </a:r>
        </a:p>
        <a:p>
          <a:pPr marL="0" lvl="0" indent="0" algn="ctr" defTabSz="311150">
            <a:lnSpc>
              <a:spcPct val="90000"/>
            </a:lnSpc>
            <a:spcBef>
              <a:spcPct val="0"/>
            </a:spcBef>
            <a:spcAft>
              <a:spcPct val="35000"/>
            </a:spcAft>
            <a:buNone/>
          </a:pPr>
          <a:r>
            <a:rPr lang="es-ES" sz="800" b="1" kern="1200">
              <a:solidFill>
                <a:schemeClr val="bg1"/>
              </a:solidFill>
              <a:latin typeface="Arial Narrow" panose="020B0606020202030204" pitchFamily="34" charset="0"/>
            </a:rPr>
            <a:t>24,4%</a:t>
          </a:r>
          <a:endParaRPr lang="es-ES" sz="800" b="1" kern="1200" dirty="0">
            <a:solidFill>
              <a:schemeClr val="bg1"/>
            </a:solidFill>
            <a:latin typeface="Arial Narrow" panose="020B0606020202030204" pitchFamily="34" charset="0"/>
          </a:endParaRPr>
        </a:p>
        <a:p>
          <a:pPr marL="0" lvl="0" indent="0" algn="ctr" defTabSz="311150">
            <a:lnSpc>
              <a:spcPct val="90000"/>
            </a:lnSpc>
            <a:spcBef>
              <a:spcPct val="0"/>
            </a:spcBef>
            <a:spcAft>
              <a:spcPct val="35000"/>
            </a:spcAft>
            <a:buNone/>
          </a:pPr>
          <a:r>
            <a:rPr lang="es-ES" sz="800" b="1" kern="1200">
              <a:solidFill>
                <a:schemeClr val="bg1"/>
              </a:solidFill>
              <a:latin typeface="Arial Narrow" panose="020B0606020202030204" pitchFamily="34" charset="0"/>
            </a:rPr>
            <a:t>169 </a:t>
          </a:r>
          <a:r>
            <a:rPr lang="es-ES" sz="800" b="1" kern="1200" dirty="0">
              <a:solidFill>
                <a:schemeClr val="bg1"/>
              </a:solidFill>
              <a:latin typeface="Arial Narrow" panose="020B0606020202030204" pitchFamily="34" charset="0"/>
            </a:rPr>
            <a:t>casos</a:t>
          </a:r>
        </a:p>
      </dsp:txBody>
      <dsp:txXfrm>
        <a:off x="1660548" y="2041404"/>
        <a:ext cx="934670" cy="386329"/>
      </dsp:txXfrm>
    </dsp:sp>
    <dsp:sp modelId="{D5D4151A-971C-413B-8065-A30749D877C7}">
      <dsp:nvSpPr>
        <dsp:cNvPr id="0" name=""/>
        <dsp:cNvSpPr/>
      </dsp:nvSpPr>
      <dsp:spPr>
        <a:xfrm>
          <a:off x="1118179" y="215160"/>
          <a:ext cx="2019408" cy="2019408"/>
        </a:xfrm>
        <a:custGeom>
          <a:avLst/>
          <a:gdLst/>
          <a:ahLst/>
          <a:cxnLst/>
          <a:rect l="0" t="0" r="0" b="0"/>
          <a:pathLst>
            <a:path>
              <a:moveTo>
                <a:pt x="473982" y="1865568"/>
              </a:moveTo>
              <a:arcTo wR="1009704" hR="1009704" stAng="7322650" swAng="565815"/>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794490" y="1515652"/>
          <a:ext cx="917928" cy="428129"/>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Adultez</a:t>
          </a:r>
        </a:p>
        <a:p>
          <a:pPr marL="0" lvl="0" indent="0" algn="ctr" defTabSz="311150">
            <a:lnSpc>
              <a:spcPct val="90000"/>
            </a:lnSpc>
            <a:spcBef>
              <a:spcPct val="0"/>
            </a:spcBef>
            <a:spcAft>
              <a:spcPct val="35000"/>
            </a:spcAft>
            <a:buNone/>
          </a:pPr>
          <a:r>
            <a:rPr lang="es-ES" sz="800" b="1" kern="1200">
              <a:solidFill>
                <a:schemeClr val="bg1"/>
              </a:solidFill>
              <a:latin typeface="Arial Narrow" panose="020B0606020202030204" pitchFamily="34" charset="0"/>
            </a:rPr>
            <a:t>15,9%</a:t>
          </a:r>
          <a:endParaRPr lang="es-ES" sz="800" b="1" kern="1200" dirty="0">
            <a:solidFill>
              <a:schemeClr val="bg1"/>
            </a:solidFill>
            <a:latin typeface="Arial Narrow" panose="020B0606020202030204" pitchFamily="34" charset="0"/>
          </a:endParaRPr>
        </a:p>
        <a:p>
          <a:pPr marL="0" lvl="0" indent="0" algn="ctr" defTabSz="311150">
            <a:lnSpc>
              <a:spcPct val="90000"/>
            </a:lnSpc>
            <a:spcBef>
              <a:spcPct val="0"/>
            </a:spcBef>
            <a:spcAft>
              <a:spcPct val="35000"/>
            </a:spcAft>
            <a:buNone/>
          </a:pPr>
          <a:r>
            <a:rPr lang="es-ES" sz="800" b="1" kern="1200">
              <a:solidFill>
                <a:schemeClr val="bg1"/>
              </a:solidFill>
              <a:latin typeface="Arial Narrow" panose="020B0606020202030204" pitchFamily="34" charset="0"/>
            </a:rPr>
            <a:t>110 </a:t>
          </a:r>
          <a:r>
            <a:rPr lang="es-ES" sz="800" b="1" kern="1200" dirty="0">
              <a:solidFill>
                <a:schemeClr val="bg1"/>
              </a:solidFill>
              <a:latin typeface="Arial Narrow" panose="020B0606020202030204" pitchFamily="34" charset="0"/>
            </a:rPr>
            <a:t>casos</a:t>
          </a:r>
        </a:p>
      </dsp:txBody>
      <dsp:txXfrm>
        <a:off x="815390" y="1536552"/>
        <a:ext cx="876128" cy="386329"/>
      </dsp:txXfrm>
    </dsp:sp>
    <dsp:sp modelId="{ED010544-6BD3-478F-92D1-42A7B6489659}">
      <dsp:nvSpPr>
        <dsp:cNvPr id="0" name=""/>
        <dsp:cNvSpPr/>
      </dsp:nvSpPr>
      <dsp:spPr>
        <a:xfrm>
          <a:off x="1118179" y="215160"/>
          <a:ext cx="2019408" cy="2019408"/>
        </a:xfrm>
        <a:custGeom>
          <a:avLst/>
          <a:gdLst/>
          <a:ahLst/>
          <a:cxnLst/>
          <a:rect l="0" t="0" r="0" b="0"/>
          <a:pathLst>
            <a:path>
              <a:moveTo>
                <a:pt x="15763" y="1187423"/>
              </a:moveTo>
              <a:arcTo wR="1009704" hR="1009704" stAng="10191749" swAng="1216502"/>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787274" y="505948"/>
          <a:ext cx="932360" cy="42812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Adulto Mayor</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2,7%</a:t>
          </a:r>
        </a:p>
        <a:p>
          <a:pPr marL="0" lvl="0" indent="0" algn="ctr" defTabSz="311150">
            <a:lnSpc>
              <a:spcPct val="90000"/>
            </a:lnSpc>
            <a:spcBef>
              <a:spcPct val="0"/>
            </a:spcBef>
            <a:spcAft>
              <a:spcPct val="35000"/>
            </a:spcAft>
            <a:buNone/>
          </a:pPr>
          <a:r>
            <a:rPr lang="es-ES" sz="800" b="1" kern="1200">
              <a:solidFill>
                <a:schemeClr val="bg1"/>
              </a:solidFill>
              <a:latin typeface="Arial Narrow" panose="020B0606020202030204" pitchFamily="34" charset="0"/>
            </a:rPr>
            <a:t>19 casos</a:t>
          </a:r>
          <a:endParaRPr lang="es-ES" sz="800" b="1" kern="1200" dirty="0">
            <a:solidFill>
              <a:schemeClr val="bg1"/>
            </a:solidFill>
            <a:latin typeface="Arial Narrow" panose="020B0606020202030204" pitchFamily="34" charset="0"/>
          </a:endParaRPr>
        </a:p>
      </dsp:txBody>
      <dsp:txXfrm>
        <a:off x="808174" y="526848"/>
        <a:ext cx="890560" cy="386329"/>
      </dsp:txXfrm>
    </dsp:sp>
    <dsp:sp modelId="{2527C3C0-DAF9-4F56-8A16-C76DDF47C5BB}">
      <dsp:nvSpPr>
        <dsp:cNvPr id="0" name=""/>
        <dsp:cNvSpPr/>
      </dsp:nvSpPr>
      <dsp:spPr>
        <a:xfrm>
          <a:off x="1118179" y="215160"/>
          <a:ext cx="2019408" cy="2019408"/>
        </a:xfrm>
        <a:custGeom>
          <a:avLst/>
          <a:gdLst/>
          <a:ahLst/>
          <a:cxnLst/>
          <a:rect l="0" t="0" r="0" b="0"/>
          <a:pathLst>
            <a:path>
              <a:moveTo>
                <a:pt x="340991" y="253181"/>
              </a:moveTo>
              <a:arcTo wR="1009704" hR="1009704" stAng="13711535" swAng="565815"/>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p5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2" name="Google Shape;2642;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43" name="Google Shape;2643;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 name="Google Shape;101;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ajustar los indicadores</a:t>
            </a:r>
          </a:p>
        </p:txBody>
      </p:sp>
      <p:sp>
        <p:nvSpPr>
          <p:cNvPr id="4" name="3 Marcador de número de diapositiva"/>
          <p:cNvSpPr>
            <a:spLocks noGrp="1"/>
          </p:cNvSpPr>
          <p:nvPr>
            <p:ph type="sldNum" sz="quarter" idx="10"/>
          </p:nvPr>
        </p:nvSpPr>
        <p:spPr/>
        <p:txBody>
          <a:bodyPr/>
          <a:lstStyle/>
          <a:p>
            <a:fld id="{5A292E40-D3F9-4BD2-844F-831B1704489D}" type="slidenum">
              <a:rPr lang="es-ES" smtClean="0"/>
              <a:t>7</a:t>
            </a:fld>
            <a:endParaRPr lang="es-ES"/>
          </a:p>
        </p:txBody>
      </p:sp>
    </p:spTree>
    <p:extLst>
      <p:ext uri="{BB962C8B-B14F-4D97-AF65-F5344CB8AC3E}">
        <p14:creationId xmlns:p14="http://schemas.microsoft.com/office/powerpoint/2010/main" val="784191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indicador</a:t>
            </a:r>
            <a:r>
              <a:rPr lang="es-ES" baseline="0" dirty="0"/>
              <a:t> de brotes</a:t>
            </a:r>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11</a:t>
            </a:fld>
            <a:endParaRPr lang="es-ES"/>
          </a:p>
        </p:txBody>
      </p:sp>
    </p:spTree>
    <p:extLst>
      <p:ext uri="{BB962C8B-B14F-4D97-AF65-F5344CB8AC3E}">
        <p14:creationId xmlns:p14="http://schemas.microsoft.com/office/powerpoint/2010/main" val="307532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13</a:t>
            </a:fld>
            <a:endParaRPr lang="es-ES"/>
          </a:p>
        </p:txBody>
      </p:sp>
    </p:spTree>
    <p:extLst>
      <p:ext uri="{BB962C8B-B14F-4D97-AF65-F5344CB8AC3E}">
        <p14:creationId xmlns:p14="http://schemas.microsoft.com/office/powerpoint/2010/main" val="2264696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5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6" name="Google Shape;2596;p5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97" name="Google Shape;2597;p5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Google Shape;2611;p5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2" name="Google Shape;2612;p5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13" name="Google Shape;2613;p5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45</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p5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7" name="Google Shape;2627;p5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28" name="Google Shape;2628;p5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5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583142" y="1910506"/>
            <a:ext cx="6034617" cy="64808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2129738" y="3457103"/>
            <a:ext cx="7802033" cy="16202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170676" y="1896908"/>
            <a:ext cx="7802033" cy="474059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59"/>
          <p:cNvSpPr txBox="1">
            <a:spLocks noGrp="1"/>
          </p:cNvSpPr>
          <p:nvPr>
            <p:ph type="ctrTitle"/>
          </p:nvPr>
        </p:nvSpPr>
        <p:spPr>
          <a:xfrm>
            <a:off x="540068" y="2840569"/>
            <a:ext cx="6120765" cy="196003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9"/>
          <p:cNvSpPr txBox="1">
            <a:spLocks noGrp="1"/>
          </p:cNvSpPr>
          <p:nvPr>
            <p:ph type="subTitle" idx="1"/>
          </p:nvPr>
        </p:nvSpPr>
        <p:spPr>
          <a:xfrm>
            <a:off x="1080135" y="5181600"/>
            <a:ext cx="5040630" cy="23368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59"/>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9"/>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568822" y="5875867"/>
            <a:ext cx="6120765"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0"/>
          <p:cNvSpPr txBox="1">
            <a:spLocks noGrp="1"/>
          </p:cNvSpPr>
          <p:nvPr>
            <p:ph type="body" idx="1"/>
          </p:nvPr>
        </p:nvSpPr>
        <p:spPr>
          <a:xfrm>
            <a:off x="568822" y="3875620"/>
            <a:ext cx="6120765"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0"/>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0"/>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0"/>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1"/>
          <p:cNvSpPr txBox="1">
            <a:spLocks noGrp="1"/>
          </p:cNvSpPr>
          <p:nvPr>
            <p:ph type="body" idx="1"/>
          </p:nvPr>
        </p:nvSpPr>
        <p:spPr>
          <a:xfrm>
            <a:off x="360045"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1"/>
          <p:cNvSpPr txBox="1">
            <a:spLocks noGrp="1"/>
          </p:cNvSpPr>
          <p:nvPr>
            <p:ph type="body" idx="2"/>
          </p:nvPr>
        </p:nvSpPr>
        <p:spPr>
          <a:xfrm>
            <a:off x="3660457"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62"/>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2"/>
          <p:cNvSpPr txBox="1">
            <a:spLocks noGrp="1"/>
          </p:cNvSpPr>
          <p:nvPr>
            <p:ph type="body" idx="1"/>
          </p:nvPr>
        </p:nvSpPr>
        <p:spPr>
          <a:xfrm>
            <a:off x="360046" y="2046817"/>
            <a:ext cx="318164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2"/>
          <p:cNvSpPr txBox="1">
            <a:spLocks noGrp="1"/>
          </p:cNvSpPr>
          <p:nvPr>
            <p:ph type="body" idx="2"/>
          </p:nvPr>
        </p:nvSpPr>
        <p:spPr>
          <a:xfrm>
            <a:off x="360046" y="2899833"/>
            <a:ext cx="318164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2"/>
          <p:cNvSpPr txBox="1">
            <a:spLocks noGrp="1"/>
          </p:cNvSpPr>
          <p:nvPr>
            <p:ph type="body" idx="3"/>
          </p:nvPr>
        </p:nvSpPr>
        <p:spPr>
          <a:xfrm>
            <a:off x="3657958" y="2046817"/>
            <a:ext cx="318289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2"/>
          <p:cNvSpPr txBox="1">
            <a:spLocks noGrp="1"/>
          </p:cNvSpPr>
          <p:nvPr>
            <p:ph type="body" idx="4"/>
          </p:nvPr>
        </p:nvSpPr>
        <p:spPr>
          <a:xfrm>
            <a:off x="3657958" y="2899833"/>
            <a:ext cx="318289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2"/>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2"/>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2"/>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63"/>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3"/>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3"/>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64"/>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360046" y="364067"/>
            <a:ext cx="2369047"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2815353" y="364069"/>
            <a:ext cx="4025504"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360046" y="1913469"/>
            <a:ext cx="2369047"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5"/>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1411426" y="6400802"/>
            <a:ext cx="432054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1411426" y="817033"/>
            <a:ext cx="4320540" cy="5486400"/>
          </a:xfrm>
          <a:prstGeom prst="rect">
            <a:avLst/>
          </a:prstGeom>
          <a:noFill/>
          <a:ln>
            <a:noFill/>
          </a:ln>
        </p:spPr>
      </p:sp>
      <p:sp>
        <p:nvSpPr>
          <p:cNvPr id="68" name="Google Shape;68;p66"/>
          <p:cNvSpPr txBox="1">
            <a:spLocks noGrp="1"/>
          </p:cNvSpPr>
          <p:nvPr>
            <p:ph type="body" idx="1"/>
          </p:nvPr>
        </p:nvSpPr>
        <p:spPr>
          <a:xfrm>
            <a:off x="1411426" y="7156453"/>
            <a:ext cx="432054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9.png"/><Relationship Id="rId5" Type="http://schemas.openxmlformats.org/officeDocument/2006/relationships/diagramLayout" Target="../diagrams/layout2.xml"/><Relationship Id="rId10" Type="http://schemas.openxmlformats.org/officeDocument/2006/relationships/image" Target="../media/image8.png"/><Relationship Id="rId4" Type="http://schemas.openxmlformats.org/officeDocument/2006/relationships/diagramData" Target="../diagrams/data2.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8.png"/><Relationship Id="rId10" Type="http://schemas.openxmlformats.org/officeDocument/2006/relationships/image" Target="../media/image35.emf"/><Relationship Id="rId4" Type="http://schemas.openxmlformats.org/officeDocument/2006/relationships/image" Target="../media/image3.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2.png"/><Relationship Id="rId7" Type="http://schemas.openxmlformats.org/officeDocument/2006/relationships/chart" Target="../charts/chart2.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4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hart" Target="../charts/chart5.xml"/><Relationship Id="rId3" Type="http://schemas.openxmlformats.org/officeDocument/2006/relationships/image" Target="../media/image45.png"/><Relationship Id="rId7" Type="http://schemas.openxmlformats.org/officeDocument/2006/relationships/image" Target="../media/image9.png"/><Relationship Id="rId12" Type="http://schemas.openxmlformats.org/officeDocument/2006/relationships/chart" Target="../charts/chart4.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7.png"/><Relationship Id="rId11" Type="http://schemas.microsoft.com/office/2007/relationships/hdphoto" Target="../media/hdphoto2.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image" Target="../media/image46.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chart" Target="../charts/chart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0.png"/><Relationship Id="rId10" Type="http://schemas.openxmlformats.org/officeDocument/2006/relationships/chart" Target="../charts/chart10.xml"/><Relationship Id="rId4" Type="http://schemas.openxmlformats.org/officeDocument/2006/relationships/image" Target="../media/image8.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image" Target="../media/image55.emf"/><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8.png"/><Relationship Id="rId15" Type="http://schemas.openxmlformats.org/officeDocument/2006/relationships/chart" Target="../charts/chart14.xml"/><Relationship Id="rId10" Type="http://schemas.openxmlformats.org/officeDocument/2006/relationships/image" Target="../media/image59.png"/><Relationship Id="rId4" Type="http://schemas.openxmlformats.org/officeDocument/2006/relationships/image" Target="../media/image3.png"/><Relationship Id="rId9" Type="http://schemas.microsoft.com/office/2007/relationships/hdphoto" Target="../media/hdphoto5.wdp"/><Relationship Id="rId14" Type="http://schemas.openxmlformats.org/officeDocument/2006/relationships/chart" Target="../charts/char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9.png"/><Relationship Id="rId3" Type="http://schemas.openxmlformats.org/officeDocument/2006/relationships/image" Target="../media/image64.png"/><Relationship Id="rId7" Type="http://schemas.openxmlformats.org/officeDocument/2006/relationships/image" Target="../media/image8.png"/><Relationship Id="rId12"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67.png"/><Relationship Id="rId5" Type="http://schemas.openxmlformats.org/officeDocument/2006/relationships/image" Target="../media/image65.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66.png"/><Relationship Id="rId1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75.emf"/></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png"/><Relationship Id="rId7"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84.png"/><Relationship Id="rId10" Type="http://schemas.openxmlformats.org/officeDocument/2006/relationships/image" Target="../media/image85.png"/><Relationship Id="rId4" Type="http://schemas.openxmlformats.org/officeDocument/2006/relationships/image" Target="../media/image3.png"/><Relationship Id="rId9"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88.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13.png"/><Relationship Id="rId1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45.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0.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image" Target="../media/image93.png"/><Relationship Id="rId7" Type="http://schemas.openxmlformats.org/officeDocument/2006/relationships/chart" Target="../charts/chart25.xm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chart" Target="../charts/chart24.xml"/><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98.jpeg"/><Relationship Id="rId4" Type="http://schemas.openxmlformats.org/officeDocument/2006/relationships/image" Target="../media/image97.png"/><Relationship Id="rId9"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1.xml"/><Relationship Id="rId5" Type="http://schemas.openxmlformats.org/officeDocument/2006/relationships/chart" Target="../charts/chart32.xml"/><Relationship Id="rId4" Type="http://schemas.openxmlformats.org/officeDocument/2006/relationships/chart" Target="../charts/chart3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chart" Target="../charts/chart34.xml"/><Relationship Id="rId5" Type="http://schemas.openxmlformats.org/officeDocument/2006/relationships/chart" Target="../charts/chart33.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chart" Target="../charts/chart35.xml"/><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45.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104.emf"/><Relationship Id="rId5" Type="http://schemas.openxmlformats.org/officeDocument/2006/relationships/image" Target="../media/image30.png"/><Relationship Id="rId10" Type="http://schemas.openxmlformats.org/officeDocument/2006/relationships/chart" Target="../charts/chart36.xml"/><Relationship Id="rId4" Type="http://schemas.openxmlformats.org/officeDocument/2006/relationships/image" Target="../media/image46.png"/><Relationship Id="rId9" Type="http://schemas.microsoft.com/office/2007/relationships/hdphoto" Target="../media/hdphoto10.wdp"/></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6.emf"/><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7.emf"/><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8.emf"/><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10.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216074" y="2617734"/>
            <a:ext cx="6840760" cy="5632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El </a:t>
            </a:r>
            <a:r>
              <a:rPr lang="es-ES" sz="1200" b="1" dirty="0">
                <a:solidFill>
                  <a:schemeClr val="dk1"/>
                </a:solidFill>
                <a:latin typeface="Arial Narrow"/>
                <a:ea typeface="Arial Narrow"/>
                <a:cs typeface="Arial Narrow"/>
                <a:sym typeface="Arial Narrow"/>
              </a:rPr>
              <a:t>Boletín de Período Epidemiológico </a:t>
            </a:r>
            <a:r>
              <a:rPr lang="es-ES" sz="1200" dirty="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Subsecretaría de Salud Pública</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Programa Vigilancia Epidemiológica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Líder de Programa: </a:t>
            </a:r>
            <a:r>
              <a:rPr lang="es-ES" sz="1200" dirty="0">
                <a:solidFill>
                  <a:schemeClr val="dk1"/>
                </a:solidFill>
                <a:latin typeface="Arial Narrow"/>
                <a:ea typeface="Arial Narrow"/>
                <a:cs typeface="Arial Narrow"/>
                <a:sym typeface="Arial Narrow"/>
              </a:rPr>
              <a:t>Rita Elena Almanza Payares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Epidemiólogos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Carlos Julio Montes Zuluaga</a:t>
            </a:r>
            <a:endParaRPr lang="es-ES"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José </a:t>
            </a:r>
            <a:r>
              <a:rPr lang="es-ES" sz="1200" dirty="0" err="1">
                <a:solidFill>
                  <a:schemeClr val="dk1"/>
                </a:solidFill>
                <a:latin typeface="Arial Narrow"/>
                <a:ea typeface="Arial Narrow"/>
                <a:cs typeface="Arial Narrow"/>
                <a:sym typeface="Arial Narrow"/>
              </a:rPr>
              <a:t>José</a:t>
            </a:r>
            <a:r>
              <a:rPr lang="es-ES" sz="1200" dirty="0">
                <a:solidFill>
                  <a:schemeClr val="dk1"/>
                </a:solidFill>
                <a:latin typeface="Arial Narrow"/>
                <a:ea typeface="Arial Narrow"/>
                <a:cs typeface="Arial Narrow"/>
                <a:sym typeface="Arial Narrow"/>
              </a:rPr>
              <a:t> Arteaga García </a:t>
            </a:r>
            <a:endParaRPr lang="es-ES" dirty="0"/>
          </a:p>
          <a:p>
            <a:pPr marL="0" lvl="0" indent="0" algn="l" rtl="0">
              <a:spcBef>
                <a:spcPts val="0"/>
              </a:spcBef>
              <a:spcAft>
                <a:spcPts val="0"/>
              </a:spcAft>
              <a:buClr>
                <a:schemeClr val="dk1"/>
              </a:buClr>
              <a:buFont typeface="Arial"/>
              <a:buNone/>
            </a:pPr>
            <a:r>
              <a:rPr lang="es-ES" sz="1200" dirty="0">
                <a:solidFill>
                  <a:schemeClr val="dk1"/>
                </a:solidFill>
                <a:latin typeface="Arial Narrow"/>
                <a:ea typeface="Arial Narrow"/>
                <a:cs typeface="Arial Narrow"/>
                <a:sym typeface="Arial Narrow"/>
              </a:rPr>
              <a:t>Maritza Rodríguez</a:t>
            </a:r>
            <a:endParaRPr dirty="0">
              <a:solidFill>
                <a:schemeClr val="dk1"/>
              </a:solidFill>
            </a:endParaRPr>
          </a:p>
          <a:p>
            <a:pPr marL="0" lvl="0" indent="0" algn="l" rtl="0">
              <a:spcBef>
                <a:spcPts val="0"/>
              </a:spcBef>
              <a:spcAft>
                <a:spcPts val="0"/>
              </a:spcAft>
              <a:buNone/>
            </a:pPr>
            <a:r>
              <a:rPr lang="es-ES" sz="1200" dirty="0">
                <a:solidFill>
                  <a:schemeClr val="dk1"/>
                </a:solidFill>
                <a:latin typeface="Arial Narrow"/>
                <a:ea typeface="Arial Narrow"/>
                <a:cs typeface="Arial Narrow"/>
                <a:sym typeface="Arial Narrow"/>
              </a:rPr>
              <a:t>Sebastián Villada</a:t>
            </a:r>
            <a:endParaRPr sz="1200" dirty="0">
              <a:solidFill>
                <a:schemeClr val="dk1"/>
              </a:solidFill>
              <a:latin typeface="Arial Narrow"/>
              <a:ea typeface="Arial Narrow"/>
              <a:cs typeface="Arial Narrow"/>
              <a:sym typeface="Arial Narrow"/>
            </a:endParaRPr>
          </a:p>
          <a:p>
            <a:pPr marL="0" lvl="0" indent="0" algn="l" rtl="0">
              <a:spcBef>
                <a:spcPts val="0"/>
              </a:spcBef>
              <a:spcAft>
                <a:spcPts val="0"/>
              </a:spcAft>
              <a:buClr>
                <a:schemeClr val="dk1"/>
              </a:buClr>
              <a:buFont typeface="Arial"/>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0" name="Google Shape;90;p1"/>
          <p:cNvSpPr/>
          <p:nvPr/>
        </p:nvSpPr>
        <p:spPr>
          <a:xfrm>
            <a:off x="2736354" y="6423387"/>
            <a:ext cx="4392600" cy="16003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Profesionales Vigilancia Epidemiológica  y Sistemas de Información</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err="1">
                <a:solidFill>
                  <a:schemeClr val="dk1"/>
                </a:solidFill>
                <a:latin typeface="Arial Narrow"/>
                <a:ea typeface="Arial Narrow"/>
                <a:cs typeface="Arial Narrow"/>
                <a:sym typeface="Arial Narrow"/>
              </a:rPr>
              <a:t>Adiela</a:t>
            </a:r>
            <a:r>
              <a:rPr lang="es-ES" sz="1200" dirty="0">
                <a:solidFill>
                  <a:schemeClr val="dk1"/>
                </a:solidFill>
                <a:latin typeface="Arial Narrow"/>
                <a:ea typeface="Arial Narrow"/>
                <a:cs typeface="Arial Narrow"/>
                <a:sym typeface="Arial Narrow"/>
              </a:rPr>
              <a:t> María Yepes </a:t>
            </a:r>
            <a:r>
              <a:rPr lang="es-ES" sz="1200" dirty="0" err="1">
                <a:solidFill>
                  <a:schemeClr val="dk1"/>
                </a:solidFill>
                <a:latin typeface="Arial Narrow"/>
                <a:ea typeface="Arial Narrow"/>
                <a:cs typeface="Arial Narrow"/>
                <a:sym typeface="Arial Narrow"/>
              </a:rPr>
              <a:t>Pemberthy</a:t>
            </a:r>
            <a:endParaRPr lang="es-ES" sz="1200" dirty="0">
              <a:solidFill>
                <a:schemeClr val="dk1"/>
              </a:solidFill>
              <a:latin typeface="Arial Narrow"/>
              <a:ea typeface="Arial Narrow"/>
              <a:cs typeface="Arial Narrow"/>
              <a:sym typeface="Arial Narrow"/>
            </a:endParaRPr>
          </a:p>
          <a:p>
            <a:r>
              <a:rPr lang="es-ES" sz="1200" dirty="0">
                <a:solidFill>
                  <a:schemeClr val="dk1"/>
                </a:solidFill>
                <a:latin typeface="Arial Narrow"/>
                <a:ea typeface="Arial Narrow"/>
                <a:cs typeface="Arial Narrow"/>
                <a:sym typeface="Arial Narrow"/>
              </a:rPr>
              <a:t>Wilson Restrepo Manrique</a:t>
            </a:r>
            <a:endParaRPr lang="es-ES" sz="1200"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Priscila Ramírez García</a:t>
            </a:r>
            <a:endParaRPr lang="es-ES" dirty="0"/>
          </a:p>
          <a:p>
            <a:pPr marL="0" marR="0" lvl="0" indent="0" algn="l" rtl="0">
              <a:spcBef>
                <a:spcPts val="0"/>
              </a:spcBef>
              <a:spcAft>
                <a:spcPts val="0"/>
              </a:spcAft>
              <a:buNone/>
            </a:pPr>
            <a:r>
              <a:rPr lang="es-MX" sz="1200" dirty="0">
                <a:solidFill>
                  <a:schemeClr val="dk1"/>
                </a:solidFill>
                <a:latin typeface="Arial Narrow"/>
                <a:ea typeface="Arial Narrow"/>
                <a:cs typeface="Arial Narrow"/>
                <a:sym typeface="Arial Narrow"/>
              </a:rPr>
              <a:t>Catalina María Vargas Guzmán </a:t>
            </a:r>
            <a:endParaRPr lang="es-MX" dirty="0"/>
          </a:p>
          <a:p>
            <a:pPr marL="0" marR="0" lvl="0" indent="0" algn="l" rtl="0">
              <a:spcBef>
                <a:spcPts val="0"/>
              </a:spcBef>
              <a:spcAft>
                <a:spcPts val="0"/>
              </a:spcAft>
              <a:buNone/>
            </a:pPr>
            <a:r>
              <a:rPr lang="es-MX" sz="1200" dirty="0">
                <a:solidFill>
                  <a:schemeClr val="dk1"/>
                </a:solidFill>
                <a:latin typeface="Arial Narrow"/>
                <a:ea typeface="Arial Narrow"/>
                <a:cs typeface="Arial Narrow"/>
                <a:sym typeface="Arial Narrow"/>
              </a:rPr>
              <a:t>Mónica María Quiñones Montes</a:t>
            </a:r>
            <a:endParaRPr lang="es-MX" dirty="0"/>
          </a:p>
          <a:p>
            <a:pPr marL="0" marR="0" lvl="0" indent="0" algn="l" rtl="0">
              <a:spcBef>
                <a:spcPts val="0"/>
              </a:spcBef>
              <a:spcAft>
                <a:spcPts val="0"/>
              </a:spcAft>
              <a:buNone/>
            </a:pPr>
            <a:endParaRPr dirty="0"/>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1" name="Google Shape;91;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a:t>
            </a:r>
            <a:endParaRPr sz="1050" b="1">
              <a:solidFill>
                <a:schemeClr val="dk1"/>
              </a:solidFill>
              <a:latin typeface="Arial Narrow"/>
              <a:ea typeface="Arial Narrow"/>
              <a:cs typeface="Arial Narrow"/>
              <a:sym typeface="Arial Narrow"/>
            </a:endParaRPr>
          </a:p>
        </p:txBody>
      </p:sp>
      <p:sp>
        <p:nvSpPr>
          <p:cNvPr id="92" name="Google Shape;92;p1"/>
          <p:cNvSpPr txBox="1">
            <a:spLocks noGrp="1"/>
          </p:cNvSpPr>
          <p:nvPr>
            <p:ph type="title"/>
          </p:nvPr>
        </p:nvSpPr>
        <p:spPr>
          <a:xfrm>
            <a:off x="144066" y="2267744"/>
            <a:ext cx="2037476" cy="48461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Presentación</a:t>
            </a:r>
            <a:endParaRPr sz="2000" b="1">
              <a:latin typeface="Arial Narrow"/>
              <a:ea typeface="Arial Narrow"/>
              <a:cs typeface="Arial Narrow"/>
              <a:sym typeface="Arial Narrow"/>
            </a:endParaRPr>
          </a:p>
        </p:txBody>
      </p:sp>
      <p:grpSp>
        <p:nvGrpSpPr>
          <p:cNvPr id="93" name="Google Shape;93;p1"/>
          <p:cNvGrpSpPr/>
          <p:nvPr/>
        </p:nvGrpSpPr>
        <p:grpSpPr>
          <a:xfrm>
            <a:off x="0" y="14519"/>
            <a:ext cx="4536554" cy="2121549"/>
            <a:chOff x="0" y="14519"/>
            <a:chExt cx="4536554" cy="2121549"/>
          </a:xfrm>
        </p:grpSpPr>
        <p:sp>
          <p:nvSpPr>
            <p:cNvPr id="94" name="Google Shape;94;p1"/>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07 de 2023 - Reporte Semanas 01 a </a:t>
              </a:r>
              <a:r>
                <a:rPr lang="es-ES" sz="800" b="1" dirty="0">
                  <a:latin typeface="Arial Narrow"/>
                  <a:ea typeface="Arial Narrow"/>
                  <a:cs typeface="Arial Narrow"/>
                  <a:sym typeface="Arial Narrow"/>
                </a:rPr>
                <a:t>28</a:t>
              </a:r>
              <a:r>
                <a:rPr lang="es-ES" sz="800" b="1" dirty="0">
                  <a:solidFill>
                    <a:srgbClr val="000000"/>
                  </a:solidFill>
                  <a:latin typeface="Arial Narrow"/>
                  <a:ea typeface="Arial Narrow"/>
                  <a:cs typeface="Arial Narrow"/>
                  <a:sym typeface="Arial Narrow"/>
                </a:rPr>
                <a:t> (Hasta </a:t>
              </a:r>
              <a:r>
                <a:rPr lang="es-ES" sz="800" b="1" dirty="0">
                  <a:latin typeface="Arial Narrow"/>
                  <a:ea typeface="Arial Narrow"/>
                  <a:cs typeface="Arial Narrow"/>
                  <a:sym typeface="Arial Narrow"/>
                </a:rPr>
                <a:t>Julio</a:t>
              </a:r>
              <a:r>
                <a:rPr lang="es-ES" sz="800" b="1" dirty="0">
                  <a:solidFill>
                    <a:srgbClr val="000000"/>
                  </a:solidFill>
                  <a:latin typeface="Arial Narrow"/>
                  <a:ea typeface="Arial Narrow"/>
                  <a:cs typeface="Arial Narrow"/>
                  <a:sym typeface="Arial Narrow"/>
                </a:rPr>
                <a:t> 15 de 2023) </a:t>
              </a:r>
              <a:r>
                <a:rPr lang="es-ES" sz="9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5" name="Google Shape;95;p1"/>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dirty="0">
                  <a:solidFill>
                    <a:srgbClr val="000000"/>
                  </a:solidFill>
                  <a:latin typeface="Arial Narrow"/>
                  <a:ea typeface="Arial Narrow"/>
                  <a:cs typeface="Arial Narrow"/>
                  <a:sym typeface="Arial Narrow"/>
                </a:rPr>
                <a:t>Boletín de Periodo Epidemiológico Medellín </a:t>
              </a: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6" name="Google Shape;96;p1"/>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97" name="Google Shape;97;p1"/>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 y="-7142"/>
            <a:ext cx="2227828" cy="284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24067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86" y="623805"/>
            <a:ext cx="2404500" cy="276999"/>
          </a:xfrm>
          <a:prstGeom prst="rect">
            <a:avLst/>
          </a:prstGeom>
          <a:noFill/>
        </p:spPr>
        <p:txBody>
          <a:bodyPr wrap="square" rtlCol="0">
            <a:spAutoFit/>
          </a:bodyPr>
          <a:lstStyle/>
          <a:p>
            <a:r>
              <a:rPr lang="es-ES" sz="1200" b="1" dirty="0">
                <a:latin typeface="Arial Narrow" panose="020B0606020202030204" pitchFamily="34" charset="0"/>
              </a:rPr>
              <a:t>Periodo epidemiológico 7- 2023</a:t>
            </a:r>
          </a:p>
        </p:txBody>
      </p:sp>
      <p:sp>
        <p:nvSpPr>
          <p:cNvPr id="6" name="5 Rectángulo"/>
          <p:cNvSpPr/>
          <p:nvPr/>
        </p:nvSpPr>
        <p:spPr>
          <a:xfrm>
            <a:off x="2274078" y="21677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Varicela. Medellín, a Período epidemiológico 7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694</a:t>
              </a:r>
            </a:p>
          </p:txBody>
        </p:sp>
      </p:grpSp>
      <p:sp>
        <p:nvSpPr>
          <p:cNvPr id="9" name="8 CuadroTexto"/>
          <p:cNvSpPr txBox="1"/>
          <p:nvPr/>
        </p:nvSpPr>
        <p:spPr>
          <a:xfrm>
            <a:off x="494426" y="4716016"/>
            <a:ext cx="1686306" cy="830997"/>
          </a:xfrm>
          <a:prstGeom prst="rect">
            <a:avLst/>
          </a:prstGeom>
          <a:noFill/>
        </p:spPr>
        <p:txBody>
          <a:bodyPr wrap="square" rtlCol="0">
            <a:spAutoFit/>
          </a:bodyPr>
          <a:lstStyle/>
          <a:p>
            <a:pPr algn="r"/>
            <a:r>
              <a:rPr lang="es-ES" sz="1200" b="1" dirty="0">
                <a:latin typeface="Arial Narrow" panose="020B0606020202030204" pitchFamily="34" charset="0"/>
              </a:rPr>
              <a:t>Variación porcentual de 2,2% más respecto al mismo período del año anterior</a:t>
            </a:r>
          </a:p>
        </p:txBody>
      </p:sp>
      <p:sp>
        <p:nvSpPr>
          <p:cNvPr id="10" name="9 Flecha arriba"/>
          <p:cNvSpPr/>
          <p:nvPr/>
        </p:nvSpPr>
        <p:spPr>
          <a:xfrm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40673" y="4860032"/>
            <a:ext cx="4836379"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la Varicela. Medellín, a Periodo epidemiológico 7 acumulado, años 2021-2023.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944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10 </a:t>
            </a: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Varicela</a:t>
            </a:r>
          </a:p>
        </p:txBody>
      </p:sp>
      <p:sp>
        <p:nvSpPr>
          <p:cNvPr id="45" name="44 Rectángulo"/>
          <p:cNvSpPr/>
          <p:nvPr/>
        </p:nvSpPr>
        <p:spPr>
          <a:xfrm>
            <a:off x="-14673" y="8604448"/>
            <a:ext cx="5909499"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puntos de Varicela. Medellín, a Período epidemiológico 7 acumulado  de 2023 </a:t>
            </a:r>
          </a:p>
        </p:txBody>
      </p:sp>
      <p:pic>
        <p:nvPicPr>
          <p:cNvPr id="32" name="Imagen 31"/>
          <p:cNvPicPr>
            <a:picLocks noChangeAspect="1"/>
          </p:cNvPicPr>
          <p:nvPr/>
        </p:nvPicPr>
        <p:blipFill>
          <a:blip r:embed="rId5"/>
          <a:stretch>
            <a:fillRect/>
          </a:stretch>
        </p:blipFill>
        <p:spPr>
          <a:xfrm>
            <a:off x="58789" y="6075396"/>
            <a:ext cx="5733460" cy="2546241"/>
          </a:xfrm>
          <a:prstGeom prst="rect">
            <a:avLst/>
          </a:prstGeom>
        </p:spPr>
      </p:pic>
      <p:pic>
        <p:nvPicPr>
          <p:cNvPr id="4" name="Imagen 3"/>
          <p:cNvPicPr>
            <a:picLocks noChangeAspect="1"/>
          </p:cNvPicPr>
          <p:nvPr/>
        </p:nvPicPr>
        <p:blipFill>
          <a:blip r:embed="rId6"/>
          <a:stretch>
            <a:fillRect/>
          </a:stretch>
        </p:blipFill>
        <p:spPr>
          <a:xfrm>
            <a:off x="2274077" y="386662"/>
            <a:ext cx="4926819" cy="1861591"/>
          </a:xfrm>
          <a:prstGeom prst="rect">
            <a:avLst/>
          </a:prstGeom>
        </p:spPr>
      </p:pic>
      <p:pic>
        <p:nvPicPr>
          <p:cNvPr id="12" name="Imagen 11"/>
          <p:cNvPicPr>
            <a:picLocks noChangeAspect="1"/>
          </p:cNvPicPr>
          <p:nvPr/>
        </p:nvPicPr>
        <p:blipFill>
          <a:blip r:embed="rId7"/>
          <a:stretch>
            <a:fillRect/>
          </a:stretch>
        </p:blipFill>
        <p:spPr>
          <a:xfrm>
            <a:off x="2180732" y="2729650"/>
            <a:ext cx="5039357" cy="2144182"/>
          </a:xfrm>
          <a:prstGeom prst="rect">
            <a:avLst/>
          </a:prstGeom>
        </p:spPr>
      </p:pic>
    </p:spTree>
    <p:extLst>
      <p:ext uri="{BB962C8B-B14F-4D97-AF65-F5344CB8AC3E}">
        <p14:creationId xmlns:p14="http://schemas.microsoft.com/office/powerpoint/2010/main" val="2805904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418545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98980"/>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 y brotes</a:t>
              </a:r>
            </a:p>
          </p:txBody>
        </p:sp>
      </p:gr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755" y="5901769"/>
            <a:ext cx="2016224" cy="263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aphicFrame>
        <p:nvGraphicFramePr>
          <p:cNvPr id="20" name="19 Diagrama"/>
          <p:cNvGraphicFramePr/>
          <p:nvPr/>
        </p:nvGraphicFramePr>
        <p:xfrm>
          <a:off x="3197722" y="4764292"/>
          <a:ext cx="4282338" cy="2449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11 </a:t>
            </a:r>
          </a:p>
        </p:txBody>
      </p:sp>
      <p:pic>
        <p:nvPicPr>
          <p:cNvPr id="5122" name="Picture 2"/>
          <p:cNvPicPr>
            <a:picLocks noChangeAspect="1" noChangeArrowheads="1"/>
          </p:cNvPicPr>
          <p:nvPr/>
        </p:nvPicPr>
        <p:blipFill>
          <a:blip r:embed="rId9">
            <a:biLevel thresh="75000"/>
            <a:extLst>
              <a:ext uri="{28A0092B-C50C-407E-A947-70E740481C1C}">
                <a14:useLocalDpi xmlns:a14="http://schemas.microsoft.com/office/drawing/2010/main" val="0"/>
              </a:ext>
            </a:extLst>
          </a:blip>
          <a:srcRect/>
          <a:stretch>
            <a:fillRect/>
          </a:stretch>
        </p:blipFill>
        <p:spPr bwMode="auto">
          <a:xfrm>
            <a:off x="6171850" y="865485"/>
            <a:ext cx="438131" cy="71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redondeado"/>
          <p:cNvSpPr/>
          <p:nvPr/>
        </p:nvSpPr>
        <p:spPr>
          <a:xfrm>
            <a:off x="744567" y="4872680"/>
            <a:ext cx="2644371" cy="39635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Distribución de los brotes</a:t>
            </a:r>
          </a:p>
        </p:txBody>
      </p:sp>
      <p:cxnSp>
        <p:nvCxnSpPr>
          <p:cNvPr id="7" name="6 Conector angular"/>
          <p:cNvCxnSpPr>
            <a:stCxn id="46" idx="2"/>
          </p:cNvCxnSpPr>
          <p:nvPr/>
        </p:nvCxnSpPr>
        <p:spPr>
          <a:xfrm rot="16200000" flipH="1">
            <a:off x="1918119" y="5417663"/>
            <a:ext cx="297268" cy="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7" name="16 Tabla"/>
          <p:cNvGraphicFramePr>
            <a:graphicFrameLocks noGrp="1"/>
          </p:cNvGraphicFramePr>
          <p:nvPr/>
        </p:nvGraphicFramePr>
        <p:xfrm>
          <a:off x="808849" y="5580236"/>
          <a:ext cx="2680766" cy="1477941"/>
        </p:xfrm>
        <a:graphic>
          <a:graphicData uri="http://schemas.openxmlformats.org/drawingml/2006/table">
            <a:tbl>
              <a:tblPr firstRow="1" bandRow="1">
                <a:tableStyleId>{68D230F3-CF80-4859-8CE7-A43EE81993B5}</a:tableStyleId>
              </a:tblPr>
              <a:tblGrid>
                <a:gridCol w="1822207">
                  <a:extLst>
                    <a:ext uri="{9D8B030D-6E8A-4147-A177-3AD203B41FA5}">
                      <a16:colId xmlns:a16="http://schemas.microsoft.com/office/drawing/2014/main" val="20000"/>
                    </a:ext>
                  </a:extLst>
                </a:gridCol>
                <a:gridCol w="858559">
                  <a:extLst>
                    <a:ext uri="{9D8B030D-6E8A-4147-A177-3AD203B41FA5}">
                      <a16:colId xmlns:a16="http://schemas.microsoft.com/office/drawing/2014/main" val="20001"/>
                    </a:ext>
                  </a:extLst>
                </a:gridCol>
              </a:tblGrid>
              <a:tr h="292208">
                <a:tc>
                  <a:txBody>
                    <a:bodyPr/>
                    <a:lstStyle/>
                    <a:p>
                      <a:pPr algn="ctr"/>
                      <a:r>
                        <a:rPr lang="es-CO" sz="1000" dirty="0">
                          <a:latin typeface="Arial Narrow" panose="020B0606020202030204" pitchFamily="34" charset="0"/>
                        </a:rPr>
                        <a:t>Lugar</a:t>
                      </a:r>
                    </a:p>
                  </a:txBody>
                  <a:tcPr/>
                </a:tc>
                <a:tc>
                  <a:txBody>
                    <a:bodyPr/>
                    <a:lstStyle/>
                    <a:p>
                      <a:pPr algn="ctr"/>
                      <a:r>
                        <a:rPr lang="es-CO" sz="1000" dirty="0">
                          <a:latin typeface="Arial Narrow" panose="020B0606020202030204" pitchFamily="34" charset="0"/>
                        </a:rPr>
                        <a:t>Total brotes</a:t>
                      </a:r>
                    </a:p>
                  </a:txBody>
                  <a:tcPr/>
                </a:tc>
                <a:extLst>
                  <a:ext uri="{0D108BD9-81ED-4DB2-BD59-A6C34878D82A}">
                    <a16:rowId xmlns:a16="http://schemas.microsoft.com/office/drawing/2014/main" val="10000"/>
                  </a:ext>
                </a:extLst>
              </a:tr>
              <a:tr h="178572">
                <a:tc>
                  <a:txBody>
                    <a:bodyPr/>
                    <a:lstStyle/>
                    <a:p>
                      <a:pPr algn="l"/>
                      <a:r>
                        <a:rPr lang="es-CO" sz="1000" dirty="0">
                          <a:latin typeface="Arial Narrow" panose="020B0606020202030204" pitchFamily="34" charset="0"/>
                        </a:rPr>
                        <a:t>Sector educativo</a:t>
                      </a:r>
                    </a:p>
                  </a:txBody>
                  <a:tcPr/>
                </a:tc>
                <a:tc>
                  <a:txBody>
                    <a:bodyPr/>
                    <a:lstStyle/>
                    <a:p>
                      <a:pPr algn="ctr"/>
                      <a:r>
                        <a:rPr lang="es-CO" sz="1000" dirty="0">
                          <a:latin typeface="Arial Narrow" panose="020B0606020202030204" pitchFamily="34" charset="0"/>
                        </a:rPr>
                        <a:t>1</a:t>
                      </a:r>
                    </a:p>
                  </a:txBody>
                  <a:tcPr/>
                </a:tc>
                <a:extLst>
                  <a:ext uri="{0D108BD9-81ED-4DB2-BD59-A6C34878D82A}">
                    <a16:rowId xmlns:a16="http://schemas.microsoft.com/office/drawing/2014/main" val="10001"/>
                  </a:ext>
                </a:extLst>
              </a:tr>
              <a:tr h="405845">
                <a:tc>
                  <a:txBody>
                    <a:bodyPr/>
                    <a:lstStyle/>
                    <a:p>
                      <a:pPr algn="l"/>
                      <a:r>
                        <a:rPr lang="es-CO" sz="1000" dirty="0">
                          <a:latin typeface="Arial Narrow" panose="020B0606020202030204" pitchFamily="34" charset="0"/>
                        </a:rPr>
                        <a:t>Centro Penitenciario- Estación</a:t>
                      </a:r>
                      <a:r>
                        <a:rPr lang="es-CO" sz="1000" baseline="0" dirty="0">
                          <a:latin typeface="Arial Narrow" panose="020B0606020202030204" pitchFamily="34" charset="0"/>
                        </a:rPr>
                        <a:t> de Policía- Batallón</a:t>
                      </a:r>
                      <a:endParaRPr lang="es-CO" sz="1000" dirty="0">
                        <a:latin typeface="Arial Narrow" panose="020B0606020202030204" pitchFamily="34" charset="0"/>
                      </a:endParaRPr>
                    </a:p>
                  </a:txBody>
                  <a:tcPr/>
                </a:tc>
                <a:tc>
                  <a:txBody>
                    <a:bodyPr/>
                    <a:lstStyle/>
                    <a:p>
                      <a:pPr algn="ctr"/>
                      <a:r>
                        <a:rPr lang="es-CO" sz="1000" dirty="0">
                          <a:latin typeface="Arial Narrow" panose="020B0606020202030204" pitchFamily="34" charset="0"/>
                        </a:rPr>
                        <a:t>1</a:t>
                      </a:r>
                    </a:p>
                  </a:txBody>
                  <a:tcPr/>
                </a:tc>
                <a:extLst>
                  <a:ext uri="{0D108BD9-81ED-4DB2-BD59-A6C34878D82A}">
                    <a16:rowId xmlns:a16="http://schemas.microsoft.com/office/drawing/2014/main" val="10002"/>
                  </a:ext>
                </a:extLst>
              </a:tr>
              <a:tr h="292208">
                <a:tc>
                  <a:txBody>
                    <a:bodyPr/>
                    <a:lstStyle/>
                    <a:p>
                      <a:pPr algn="l"/>
                      <a:r>
                        <a:rPr lang="es-CO" sz="1000" dirty="0">
                          <a:latin typeface="Arial Narrow" panose="020B0606020202030204" pitchFamily="34" charset="0"/>
                        </a:rPr>
                        <a:t>Otro </a:t>
                      </a:r>
                    </a:p>
                  </a:txBody>
                  <a:tcPr/>
                </a:tc>
                <a:tc>
                  <a:txBody>
                    <a:bodyPr/>
                    <a:lstStyle/>
                    <a:p>
                      <a:pPr algn="ctr"/>
                      <a:r>
                        <a:rPr lang="es-CO" sz="1000" dirty="0">
                          <a:latin typeface="Arial Narrow" panose="020B0606020202030204" pitchFamily="34" charset="0"/>
                        </a:rPr>
                        <a:t>0</a:t>
                      </a:r>
                    </a:p>
                  </a:txBody>
                  <a:tcPr/>
                </a:tc>
                <a:extLst>
                  <a:ext uri="{0D108BD9-81ED-4DB2-BD59-A6C34878D82A}">
                    <a16:rowId xmlns:a16="http://schemas.microsoft.com/office/drawing/2014/main" val="10003"/>
                  </a:ext>
                </a:extLst>
              </a:tr>
              <a:tr h="183983">
                <a:tc>
                  <a:txBody>
                    <a:bodyPr/>
                    <a:lstStyle/>
                    <a:p>
                      <a:pPr algn="l"/>
                      <a:r>
                        <a:rPr lang="es-CO" sz="1000" kern="1200" dirty="0">
                          <a:solidFill>
                            <a:schemeClr val="tx1"/>
                          </a:solidFill>
                          <a:latin typeface="Arial Narrow" panose="020B0606020202030204" pitchFamily="34" charset="0"/>
                          <a:ea typeface="+mn-ea"/>
                          <a:cs typeface="+mn-cs"/>
                        </a:rPr>
                        <a:t>Familiares</a:t>
                      </a:r>
                    </a:p>
                  </a:txBody>
                  <a:tcPr/>
                </a:tc>
                <a:tc>
                  <a:txBody>
                    <a:bodyPr/>
                    <a:lstStyle/>
                    <a:p>
                      <a:pPr marL="0" algn="ctr" defTabSz="914400" rtl="0" eaLnBrk="1" latinLnBrk="0" hangingPunct="1"/>
                      <a:r>
                        <a:rPr lang="es-CO" sz="1000" kern="1200" dirty="0">
                          <a:solidFill>
                            <a:schemeClr val="tx1"/>
                          </a:solidFill>
                          <a:latin typeface="Arial Narrow" panose="020B0606020202030204" pitchFamily="34" charset="0"/>
                          <a:ea typeface="+mn-ea"/>
                          <a:cs typeface="+mn-cs"/>
                        </a:rPr>
                        <a:t>0</a:t>
                      </a:r>
                    </a:p>
                  </a:txBody>
                  <a:tcPr/>
                </a:tc>
                <a:extLst>
                  <a:ext uri="{0D108BD9-81ED-4DB2-BD59-A6C34878D82A}">
                    <a16:rowId xmlns:a16="http://schemas.microsoft.com/office/drawing/2014/main" val="10004"/>
                  </a:ext>
                </a:extLst>
              </a:tr>
            </a:tbl>
          </a:graphicData>
        </a:graphic>
      </p:graphicFrame>
      <p:sp>
        <p:nvSpPr>
          <p:cNvPr id="51" name="50 CuadroTexto"/>
          <p:cNvSpPr txBox="1"/>
          <p:nvPr/>
        </p:nvSpPr>
        <p:spPr>
          <a:xfrm>
            <a:off x="95983" y="3075922"/>
            <a:ext cx="2331345"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población general</a:t>
            </a:r>
          </a:p>
        </p:txBody>
      </p:sp>
      <p:cxnSp>
        <p:nvCxnSpPr>
          <p:cNvPr id="53" name="52 Conector recto de flecha"/>
          <p:cNvCxnSpPr/>
          <p:nvPr/>
        </p:nvCxnSpPr>
        <p:spPr>
          <a:xfrm>
            <a:off x="4479067" y="3982770"/>
            <a:ext cx="25821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flipH="1">
            <a:off x="107240" y="3982770"/>
            <a:ext cx="257161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160986" y="3413763"/>
            <a:ext cx="2148344"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26,1 x 100 mil habitantes</a:t>
            </a:r>
          </a:p>
          <a:p>
            <a:pPr algn="ctr"/>
            <a:r>
              <a:rPr lang="es-ES" sz="1400" b="1" dirty="0">
                <a:latin typeface="Arial Narrow" panose="020B0606020202030204" pitchFamily="34" charset="0"/>
              </a:rPr>
              <a:t>694 casos</a:t>
            </a:r>
          </a:p>
        </p:txBody>
      </p:sp>
      <p:sp>
        <p:nvSpPr>
          <p:cNvPr id="58" name="57 CuadroTexto"/>
          <p:cNvSpPr txBox="1"/>
          <p:nvPr/>
        </p:nvSpPr>
        <p:spPr>
          <a:xfrm>
            <a:off x="4928257" y="3091688"/>
            <a:ext cx="2487186" cy="261610"/>
          </a:xfrm>
          <a:prstGeom prst="rect">
            <a:avLst/>
          </a:prstGeom>
          <a:noFill/>
        </p:spPr>
        <p:txBody>
          <a:bodyPr wrap="square" rtlCol="0">
            <a:spAutoFit/>
          </a:bodyPr>
          <a:lstStyle/>
          <a:p>
            <a:pPr algn="ctr"/>
            <a:r>
              <a:rPr lang="es-ES" sz="1100" b="1" dirty="0">
                <a:latin typeface="Arial Narrow" panose="020B0606020202030204" pitchFamily="34" charset="0"/>
              </a:rPr>
              <a:t>Brotes con investigación de campo</a:t>
            </a:r>
          </a:p>
        </p:txBody>
      </p:sp>
      <p:sp>
        <p:nvSpPr>
          <p:cNvPr id="59" name="58 CuadroTexto"/>
          <p:cNvSpPr txBox="1"/>
          <p:nvPr/>
        </p:nvSpPr>
        <p:spPr>
          <a:xfrm>
            <a:off x="5837701" y="3375364"/>
            <a:ext cx="85792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100%</a:t>
            </a:r>
          </a:p>
          <a:p>
            <a:pPr algn="ctr"/>
            <a:r>
              <a:rPr lang="es-ES" sz="1400" b="1" dirty="0">
                <a:latin typeface="Arial Narrow" panose="020B0606020202030204" pitchFamily="34" charset="0"/>
              </a:rPr>
              <a:t>(2 brotes)</a:t>
            </a:r>
          </a:p>
        </p:txBody>
      </p:sp>
      <p:sp>
        <p:nvSpPr>
          <p:cNvPr id="65" name="64 CuadroTexto"/>
          <p:cNvSpPr txBox="1"/>
          <p:nvPr/>
        </p:nvSpPr>
        <p:spPr>
          <a:xfrm>
            <a:off x="2500736" y="3033754"/>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en menores de 5 años</a:t>
            </a:r>
          </a:p>
        </p:txBody>
      </p:sp>
      <p:sp>
        <p:nvSpPr>
          <p:cNvPr id="66" name="65 CuadroTexto"/>
          <p:cNvSpPr txBox="1"/>
          <p:nvPr/>
        </p:nvSpPr>
        <p:spPr>
          <a:xfrm>
            <a:off x="2761092" y="3446511"/>
            <a:ext cx="2077813"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136,4 x 100 mil &lt; 5 años</a:t>
            </a:r>
          </a:p>
          <a:p>
            <a:pPr algn="ctr"/>
            <a:r>
              <a:rPr lang="es-ES" sz="1400" b="1" dirty="0">
                <a:latin typeface="Arial Narrow" panose="020B0606020202030204" pitchFamily="34" charset="0"/>
              </a:rPr>
              <a:t>203 casos</a:t>
            </a:r>
          </a:p>
        </p:txBody>
      </p:sp>
      <p:grpSp>
        <p:nvGrpSpPr>
          <p:cNvPr id="68" name="67 Grupo"/>
          <p:cNvGrpSpPr/>
          <p:nvPr/>
        </p:nvGrpSpPr>
        <p:grpSpPr>
          <a:xfrm>
            <a:off x="-135413" y="760028"/>
            <a:ext cx="1250054" cy="1691022"/>
            <a:chOff x="-135413" y="539552"/>
            <a:chExt cx="1250054" cy="1691022"/>
          </a:xfrm>
        </p:grpSpPr>
        <p:pic>
          <p:nvPicPr>
            <p:cNvPr id="69"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69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53%</a:t>
              </a:r>
            </a:p>
          </p:txBody>
        </p:sp>
        <p:sp>
          <p:nvSpPr>
            <p:cNvPr id="71" name="70 CuadroTexto"/>
            <p:cNvSpPr txBox="1"/>
            <p:nvPr/>
          </p:nvSpPr>
          <p:spPr>
            <a:xfrm>
              <a:off x="-135413" y="195357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365 Casos</a:t>
              </a:r>
            </a:p>
          </p:txBody>
        </p:sp>
        <p:sp>
          <p:nvSpPr>
            <p:cNvPr id="72" name="71 CuadroTexto"/>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73" name="72 Grupo"/>
          <p:cNvGrpSpPr/>
          <p:nvPr/>
        </p:nvGrpSpPr>
        <p:grpSpPr>
          <a:xfrm>
            <a:off x="949682" y="863250"/>
            <a:ext cx="1282616" cy="1594010"/>
            <a:chOff x="767312" y="601726"/>
            <a:chExt cx="1282616" cy="1594010"/>
          </a:xfrm>
        </p:grpSpPr>
        <p:sp>
          <p:nvSpPr>
            <p:cNvPr id="74" name="73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47%</a:t>
              </a:r>
            </a:p>
          </p:txBody>
        </p:sp>
        <p:sp>
          <p:nvSpPr>
            <p:cNvPr id="75" name="74 CuadroTexto"/>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329 Casos</a:t>
              </a:r>
            </a:p>
          </p:txBody>
        </p:sp>
        <p:pic>
          <p:nvPicPr>
            <p:cNvPr id="76"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76 CuadroTexto"/>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grpSp>
        <p:nvGrpSpPr>
          <p:cNvPr id="78" name="77 Grupo"/>
          <p:cNvGrpSpPr/>
          <p:nvPr/>
        </p:nvGrpSpPr>
        <p:grpSpPr>
          <a:xfrm>
            <a:off x="1944266" y="757458"/>
            <a:ext cx="1414263" cy="1686506"/>
            <a:chOff x="1700534" y="536982"/>
            <a:chExt cx="1414263" cy="1686506"/>
          </a:xfrm>
        </p:grpSpPr>
        <p:sp>
          <p:nvSpPr>
            <p:cNvPr id="79" name="78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80"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80 CuadroTexto"/>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82" name="81 CuadroTexto"/>
            <p:cNvSpPr txBox="1"/>
            <p:nvPr/>
          </p:nvSpPr>
          <p:spPr>
            <a:xfrm>
              <a:off x="1760919" y="1946489"/>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83" name="82 Grupo"/>
          <p:cNvGrpSpPr/>
          <p:nvPr/>
        </p:nvGrpSpPr>
        <p:grpSpPr>
          <a:xfrm>
            <a:off x="3168402" y="836172"/>
            <a:ext cx="1246394" cy="1621088"/>
            <a:chOff x="2858112" y="554428"/>
            <a:chExt cx="1246394" cy="1621088"/>
          </a:xfrm>
        </p:grpSpPr>
        <p:sp>
          <p:nvSpPr>
            <p:cNvPr id="84" name="83 CuadroTexto"/>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85" name="84 Grupo"/>
            <p:cNvGrpSpPr/>
            <p:nvPr/>
          </p:nvGrpSpPr>
          <p:grpSpPr>
            <a:xfrm>
              <a:off x="2874899" y="554428"/>
              <a:ext cx="1229607" cy="1621088"/>
              <a:chOff x="2850938" y="554428"/>
              <a:chExt cx="1229607" cy="1621088"/>
            </a:xfrm>
          </p:grpSpPr>
          <p:sp>
            <p:nvSpPr>
              <p:cNvPr id="86" name="85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pic>
            <p:nvPicPr>
              <p:cNvPr id="87"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87 CuadroTexto"/>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89" name="88 Grupo"/>
          <p:cNvGrpSpPr/>
          <p:nvPr/>
        </p:nvGrpSpPr>
        <p:grpSpPr>
          <a:xfrm>
            <a:off x="5622828" y="1573146"/>
            <a:ext cx="1610597" cy="855621"/>
            <a:chOff x="5622828" y="1311622"/>
            <a:chExt cx="1610597" cy="855621"/>
          </a:xfrm>
        </p:grpSpPr>
        <p:sp>
          <p:nvSpPr>
            <p:cNvPr id="91" name="90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2" name="91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93" name="92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94" name="93 Grupo"/>
          <p:cNvGrpSpPr/>
          <p:nvPr/>
        </p:nvGrpSpPr>
        <p:grpSpPr>
          <a:xfrm>
            <a:off x="4248522" y="945092"/>
            <a:ext cx="1610597" cy="1516901"/>
            <a:chOff x="4078085" y="683568"/>
            <a:chExt cx="1610597" cy="1516901"/>
          </a:xfrm>
        </p:grpSpPr>
        <p:pic>
          <p:nvPicPr>
            <p:cNvPr id="95" name="Picture 4"/>
            <p:cNvPicPr>
              <a:picLocks noChangeAspect="1" noChangeArrowheads="1"/>
            </p:cNvPicPr>
            <p:nvPr/>
          </p:nvPicPr>
          <p:blipFill rotWithShape="1">
            <a:blip r:embed="rId11">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9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97" name="96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98" name="97 CuadroTexto"/>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sp>
        <p:nvSpPr>
          <p:cNvPr id="99" name="98 Rectángulo"/>
          <p:cNvSpPr/>
          <p:nvPr/>
        </p:nvSpPr>
        <p:spPr>
          <a:xfrm>
            <a:off x="1963" y="24813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0" name="99 Grupo"/>
          <p:cNvGrpSpPr/>
          <p:nvPr/>
        </p:nvGrpSpPr>
        <p:grpSpPr>
          <a:xfrm>
            <a:off x="276968" y="2594884"/>
            <a:ext cx="3446504" cy="276999"/>
            <a:chOff x="2448322" y="74775"/>
            <a:chExt cx="3446504" cy="276999"/>
          </a:xfrm>
        </p:grpSpPr>
        <p:sp>
          <p:nvSpPr>
            <p:cNvPr id="101" name="10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2" name="101 Conector recto"/>
            <p:cNvCxnSpPr>
              <a:stCxn id="10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3" name="10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04" name="103 Rectángulo"/>
          <p:cNvSpPr/>
          <p:nvPr/>
        </p:nvSpPr>
        <p:spPr>
          <a:xfrm>
            <a:off x="50" y="7340677"/>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6" name="105 Grupo"/>
          <p:cNvGrpSpPr/>
          <p:nvPr/>
        </p:nvGrpSpPr>
        <p:grpSpPr>
          <a:xfrm>
            <a:off x="192088" y="7405566"/>
            <a:ext cx="3446504" cy="276999"/>
            <a:chOff x="2448322" y="33831"/>
            <a:chExt cx="3446504" cy="276999"/>
          </a:xfrm>
        </p:grpSpPr>
        <p:sp>
          <p:nvSpPr>
            <p:cNvPr id="107"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8" name="107 Conector recto"/>
            <p:cNvCxnSpPr>
              <a:stCxn id="107"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10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110" name="109 CuadroTexto"/>
          <p:cNvSpPr txBox="1"/>
          <p:nvPr/>
        </p:nvSpPr>
        <p:spPr>
          <a:xfrm>
            <a:off x="102988" y="7723509"/>
            <a:ext cx="7097910" cy="1015663"/>
          </a:xfrm>
          <a:prstGeom prst="rect">
            <a:avLst/>
          </a:prstGeom>
          <a:noFill/>
        </p:spPr>
        <p:txBody>
          <a:bodyPr wrap="square" rtlCol="0">
            <a:spAutoFit/>
          </a:bodyPr>
          <a:lstStyle/>
          <a:p>
            <a:pPr algn="just"/>
            <a:r>
              <a:rPr lang="es-CO" sz="1200" dirty="0">
                <a:latin typeface="Arial Narrow" panose="020B0606020202030204" pitchFamily="34" charset="0"/>
              </a:rPr>
              <a:t>El comportamiento de la varicela  hasta semana epidemiológica 28 ha estado por encima del límite superior calculado según los dos años anteriores, con tendencia al aumento. Se evidencia un número de casos  por encima de lo esperado según lo observado en 2021 y 2022. Los cursos de vida con mayor número de casos son los de primera infancia, juventud y adultez con más del 70% de los casos. En promedio se notificaron 25 casos por semana epidemiológica. El aumento de casos está explicado en la aparición de brotes en población confinada, específicamente en 1 Batallón ubicado en la Ciudad.</a:t>
            </a:r>
            <a:endParaRPr lang="es-CO" sz="1400" dirty="0">
              <a:latin typeface="Arial Narrow" panose="020B0606020202030204" pitchFamily="34" charset="0"/>
            </a:endParaRPr>
          </a:p>
        </p:txBody>
      </p:sp>
      <p:grpSp>
        <p:nvGrpSpPr>
          <p:cNvPr id="90" name="89 Grupo"/>
          <p:cNvGrpSpPr/>
          <p:nvPr/>
        </p:nvGrpSpPr>
        <p:grpSpPr>
          <a:xfrm>
            <a:off x="144066" y="517803"/>
            <a:ext cx="1642872" cy="453797"/>
            <a:chOff x="402095" y="486270"/>
            <a:chExt cx="2369636" cy="453797"/>
          </a:xfrm>
        </p:grpSpPr>
        <p:sp>
          <p:nvSpPr>
            <p:cNvPr id="111" name="110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2" name="111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113" name="112 Grupo"/>
          <p:cNvGrpSpPr/>
          <p:nvPr/>
        </p:nvGrpSpPr>
        <p:grpSpPr>
          <a:xfrm>
            <a:off x="2223152" y="513131"/>
            <a:ext cx="1809346" cy="436841"/>
            <a:chOff x="3060727" y="484500"/>
            <a:chExt cx="2369636" cy="436841"/>
          </a:xfrm>
        </p:grpSpPr>
        <p:sp>
          <p:nvSpPr>
            <p:cNvPr id="114" name="11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5" name="114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116" name="115 Grupo"/>
          <p:cNvGrpSpPr/>
          <p:nvPr/>
        </p:nvGrpSpPr>
        <p:grpSpPr>
          <a:xfrm>
            <a:off x="4573030" y="537991"/>
            <a:ext cx="2771836" cy="436841"/>
            <a:chOff x="2849287" y="484500"/>
            <a:chExt cx="2777877" cy="436841"/>
          </a:xfrm>
        </p:grpSpPr>
        <p:sp>
          <p:nvSpPr>
            <p:cNvPr id="117" name="11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8" name="117 CuadroTexto"/>
            <p:cNvSpPr txBox="1"/>
            <p:nvPr/>
          </p:nvSpPr>
          <p:spPr>
            <a:xfrm>
              <a:off x="2849287" y="484500"/>
              <a:ext cx="2777877" cy="338554"/>
            </a:xfrm>
            <a:prstGeom prst="rect">
              <a:avLst/>
            </a:prstGeom>
            <a:noFill/>
          </p:spPr>
          <p:txBody>
            <a:bodyPr wrap="square" rtlCol="0">
              <a:spAutoFit/>
            </a:bodyPr>
            <a:lstStyle/>
            <a:p>
              <a:pPr algn="ctr"/>
              <a:r>
                <a:rPr lang="es-ES" sz="1600" b="1" dirty="0">
                  <a:latin typeface="Arial Narrow" panose="020B0606020202030204" pitchFamily="34" charset="0"/>
                </a:rPr>
                <a:t>Población especiales</a:t>
              </a:r>
            </a:p>
          </p:txBody>
        </p:sp>
      </p:grpSp>
    </p:spTree>
    <p:extLst>
      <p:ext uri="{BB962C8B-B14F-4D97-AF65-F5344CB8AC3E}">
        <p14:creationId xmlns:p14="http://schemas.microsoft.com/office/powerpoint/2010/main" val="329381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14045"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b="10827"/>
          <a:stretch/>
        </p:blipFill>
        <p:spPr bwMode="auto">
          <a:xfrm>
            <a:off x="0" y="2824179"/>
            <a:ext cx="2232223" cy="207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623805"/>
            <a:ext cx="2240972"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7- 2023</a:t>
            </a:r>
          </a:p>
        </p:txBody>
      </p:sp>
      <p:sp>
        <p:nvSpPr>
          <p:cNvPr id="6" name="5 Rectángulo"/>
          <p:cNvSpPr/>
          <p:nvPr/>
        </p:nvSpPr>
        <p:spPr>
          <a:xfrm>
            <a:off x="2274078" y="1816532"/>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a:t>
            </a:r>
            <a:r>
              <a:rPr lang="pt-BR" sz="1100" dirty="0">
                <a:latin typeface="Arial Narrow" panose="020B0606020202030204" pitchFamily="34" charset="0"/>
              </a:rPr>
              <a:t>Gráfico de </a:t>
            </a:r>
            <a:r>
              <a:rPr lang="pt-BR" sz="1100" dirty="0" err="1">
                <a:latin typeface="Arial Narrow" panose="020B0606020202030204" pitchFamily="34" charset="0"/>
              </a:rPr>
              <a:t>control</a:t>
            </a:r>
            <a:r>
              <a:rPr lang="pt-BR" sz="1100" dirty="0">
                <a:latin typeface="Arial Narrow" panose="020B0606020202030204" pitchFamily="34" charset="0"/>
              </a:rPr>
              <a:t> </a:t>
            </a:r>
            <a:r>
              <a:rPr lang="pt-BR" sz="1100" dirty="0" err="1">
                <a:latin typeface="Arial Narrow" panose="020B0606020202030204" pitchFamily="34" charset="0"/>
              </a:rPr>
              <a:t>Meningitis</a:t>
            </a:r>
            <a:r>
              <a:rPr lang="pt-BR" sz="1100" dirty="0">
                <a:latin typeface="Arial Narrow" panose="020B0606020202030204" pitchFamily="34" charset="0"/>
              </a:rPr>
              <a:t> por </a:t>
            </a:r>
            <a:r>
              <a:rPr lang="pt-BR" sz="1100" dirty="0" err="1">
                <a:latin typeface="Arial Narrow" panose="020B0606020202030204" pitchFamily="34" charset="0"/>
              </a:rPr>
              <a:t>Meningococo</a:t>
            </a:r>
            <a:r>
              <a:rPr lang="es-ES" sz="1100" dirty="0">
                <a:latin typeface="Arial Narrow" panose="020B0606020202030204" pitchFamily="34" charset="0"/>
              </a:rPr>
              <a:t>. Medellín, a Período epidemiológico 7 de 2023. </a:t>
            </a:r>
          </a:p>
        </p:txBody>
      </p:sp>
      <p:grpSp>
        <p:nvGrpSpPr>
          <p:cNvPr id="8" name="7 Grupo"/>
          <p:cNvGrpSpPr/>
          <p:nvPr/>
        </p:nvGrpSpPr>
        <p:grpSpPr>
          <a:xfrm>
            <a:off x="179214" y="406794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31</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035466"/>
            <a:ext cx="7200900" cy="376880"/>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102925" y="5079459"/>
            <a:ext cx="3526243" cy="276999"/>
            <a:chOff x="2448322" y="74775"/>
            <a:chExt cx="3526243"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2277"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699785" y="5517176"/>
            <a:ext cx="1882089" cy="577081"/>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meningitis bacterianas  en población general</a:t>
            </a:r>
          </a:p>
        </p:txBody>
      </p:sp>
      <p:cxnSp>
        <p:nvCxnSpPr>
          <p:cNvPr id="19" name="18 Conector recto de flecha"/>
          <p:cNvCxnSpPr/>
          <p:nvPr/>
        </p:nvCxnSpPr>
        <p:spPr>
          <a:xfrm>
            <a:off x="2273172" y="646924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384499" y="646924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1154132" y="5990611"/>
            <a:ext cx="1008971" cy="461665"/>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1,2* 100 mil</a:t>
            </a:r>
          </a:p>
          <a:p>
            <a:pPr algn="ctr"/>
            <a:r>
              <a:rPr lang="es-ES" sz="1200" b="1" dirty="0">
                <a:latin typeface="Arial Narrow" panose="020B0606020202030204" pitchFamily="34" charset="0"/>
              </a:rPr>
              <a:t> 31 casos</a:t>
            </a:r>
          </a:p>
        </p:txBody>
      </p:sp>
      <p:sp>
        <p:nvSpPr>
          <p:cNvPr id="55" name="54 CuadroTexto"/>
          <p:cNvSpPr txBox="1"/>
          <p:nvPr/>
        </p:nvSpPr>
        <p:spPr>
          <a:xfrm>
            <a:off x="1268421" y="6591704"/>
            <a:ext cx="2487186" cy="261610"/>
          </a:xfrm>
          <a:prstGeom prst="rect">
            <a:avLst/>
          </a:prstGeom>
          <a:noFill/>
        </p:spPr>
        <p:txBody>
          <a:bodyPr wrap="square" rtlCol="0">
            <a:spAutoFit/>
          </a:bodyPr>
          <a:lstStyle/>
          <a:p>
            <a:pPr algn="ctr"/>
            <a:r>
              <a:rPr lang="es-ES" sz="1050" b="1" dirty="0">
                <a:latin typeface="Arial Narrow" panose="020B0606020202030204" pitchFamily="34" charset="0"/>
              </a:rPr>
              <a:t>Brotes con investigación de campo</a:t>
            </a:r>
          </a:p>
        </p:txBody>
      </p:sp>
      <p:sp>
        <p:nvSpPr>
          <p:cNvPr id="56" name="55 CuadroTexto"/>
          <p:cNvSpPr txBox="1"/>
          <p:nvPr/>
        </p:nvSpPr>
        <p:spPr>
          <a:xfrm>
            <a:off x="1568989" y="6853314"/>
            <a:ext cx="2060179"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0 Brotes</a:t>
            </a:r>
          </a:p>
          <a:p>
            <a:pPr algn="ctr"/>
            <a:r>
              <a:rPr lang="es-ES" sz="1200" b="1" dirty="0">
                <a:latin typeface="Arial Narrow" panose="020B0606020202030204" pitchFamily="34" charset="0"/>
              </a:rPr>
              <a:t>(sin brotes hasta este período)</a:t>
            </a:r>
          </a:p>
        </p:txBody>
      </p:sp>
      <p:sp>
        <p:nvSpPr>
          <p:cNvPr id="58" name="57 CuadroTexto"/>
          <p:cNvSpPr txBox="1"/>
          <p:nvPr/>
        </p:nvSpPr>
        <p:spPr>
          <a:xfrm>
            <a:off x="2512014" y="5517176"/>
            <a:ext cx="2082427" cy="553998"/>
          </a:xfrm>
          <a:prstGeom prst="rect">
            <a:avLst/>
          </a:prstGeom>
          <a:noFill/>
        </p:spPr>
        <p:txBody>
          <a:bodyPr wrap="square" rtlCol="0">
            <a:spAutoFit/>
          </a:bodyPr>
          <a:lstStyle/>
          <a:p>
            <a:pPr algn="ctr"/>
            <a:r>
              <a:rPr lang="es-ES" sz="1000" b="1" dirty="0">
                <a:latin typeface="Arial Narrow" panose="020B0606020202030204" pitchFamily="34" charset="0"/>
              </a:rPr>
              <a:t>Proporción de incidencia de meningitis bacterianas  en menores de 5 años</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12</a:t>
            </a:r>
          </a:p>
        </p:txBody>
      </p:sp>
      <p:sp>
        <p:nvSpPr>
          <p:cNvPr id="37" name="36 Título"/>
          <p:cNvSpPr>
            <a:spLocks noGrp="1"/>
          </p:cNvSpPr>
          <p:nvPr>
            <p:ph type="ctrTitle"/>
          </p:nvPr>
        </p:nvSpPr>
        <p:spPr>
          <a:xfrm>
            <a:off x="85115" y="-79113"/>
            <a:ext cx="2075175" cy="830997"/>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Meningitis bacterianas</a:t>
            </a:r>
          </a:p>
        </p:txBody>
      </p:sp>
      <p:sp>
        <p:nvSpPr>
          <p:cNvPr id="47" name="46 CuadroTexto"/>
          <p:cNvSpPr txBox="1"/>
          <p:nvPr/>
        </p:nvSpPr>
        <p:spPr>
          <a:xfrm>
            <a:off x="3116941" y="5976806"/>
            <a:ext cx="946092"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3,36* 100 mil</a:t>
            </a:r>
          </a:p>
          <a:p>
            <a:pPr algn="ctr"/>
            <a:r>
              <a:rPr lang="es-ES" sz="1200" b="1" dirty="0">
                <a:latin typeface="Arial Narrow" panose="020B0606020202030204" pitchFamily="34" charset="0"/>
              </a:rPr>
              <a:t>5 casos</a:t>
            </a:r>
          </a:p>
        </p:txBody>
      </p:sp>
      <p:sp>
        <p:nvSpPr>
          <p:cNvPr id="46" name="45 Rectángulo"/>
          <p:cNvSpPr/>
          <p:nvPr/>
        </p:nvSpPr>
        <p:spPr>
          <a:xfrm>
            <a:off x="2240972" y="2387050"/>
            <a:ext cx="4959928"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8" name="47 Grupo"/>
          <p:cNvGrpSpPr/>
          <p:nvPr/>
        </p:nvGrpSpPr>
        <p:grpSpPr>
          <a:xfrm>
            <a:off x="2518376" y="2490476"/>
            <a:ext cx="3446504" cy="276999"/>
            <a:chOff x="2448322" y="74775"/>
            <a:chExt cx="3446504" cy="276999"/>
          </a:xfrm>
        </p:grpSpPr>
        <p:sp>
          <p:nvSpPr>
            <p:cNvPr id="49" name="48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49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50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2" name="51 Grupo"/>
          <p:cNvGrpSpPr/>
          <p:nvPr/>
        </p:nvGrpSpPr>
        <p:grpSpPr>
          <a:xfrm>
            <a:off x="2566197" y="4103409"/>
            <a:ext cx="1229607" cy="650645"/>
            <a:chOff x="-14122" y="7072716"/>
            <a:chExt cx="1229607" cy="650645"/>
          </a:xfrm>
        </p:grpSpPr>
        <p:sp>
          <p:nvSpPr>
            <p:cNvPr id="54" name="53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7" name="56 Rectángulo redondeado"/>
            <p:cNvSpPr/>
            <p:nvPr/>
          </p:nvSpPr>
          <p:spPr>
            <a:xfrm>
              <a:off x="82073" y="7363321"/>
              <a:ext cx="86754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17 casos</a:t>
              </a:r>
            </a:p>
          </p:txBody>
        </p:sp>
      </p:grpSp>
      <p:pic>
        <p:nvPicPr>
          <p:cNvPr id="6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r="83073"/>
          <a:stretch/>
        </p:blipFill>
        <p:spPr bwMode="auto">
          <a:xfrm>
            <a:off x="2772737" y="3342424"/>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8990" t="-1382" r="53581" b="1382"/>
          <a:stretch/>
        </p:blipFill>
        <p:spPr bwMode="auto">
          <a:xfrm>
            <a:off x="3831795" y="3331261"/>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3646317" y="4103409"/>
            <a:ext cx="1229607" cy="650645"/>
            <a:chOff x="-14122" y="7072716"/>
            <a:chExt cx="1229607" cy="650645"/>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156035" y="7363321"/>
              <a:ext cx="89587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14 casos</a:t>
              </a:r>
            </a:p>
          </p:txBody>
        </p:sp>
      </p:grpSp>
      <p:pic>
        <p:nvPicPr>
          <p:cNvPr id="68" name="Picture 7"/>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13773" r="11756"/>
          <a:stretch/>
        </p:blipFill>
        <p:spPr bwMode="auto">
          <a:xfrm>
            <a:off x="5993195" y="3447360"/>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0" descr="https://www.comb.cat/Upload/Imatges/2979.JPG"/>
          <p:cNvPicPr>
            <a:picLocks noChangeAspect="1" noChangeArrowheads="1"/>
          </p:cNvPicPr>
          <p:nvPr/>
        </p:nvPicPr>
        <p:blipFill rotWithShape="1">
          <a:blip r:embed="rId7" cstate="print">
            <a:biLevel thresh="75000"/>
            <a:extLst>
              <a:ext uri="{BEBA8EAE-BF5A-486C-A8C5-ECC9F3942E4B}">
                <a14:imgProps xmlns:a14="http://schemas.microsoft.com/office/drawing/2010/main">
                  <a14:imgLayer r:embed="rId8">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4948070" y="3356567"/>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69 Grupo"/>
          <p:cNvGrpSpPr/>
          <p:nvPr/>
        </p:nvGrpSpPr>
        <p:grpSpPr>
          <a:xfrm>
            <a:off x="4765855" y="4074086"/>
            <a:ext cx="1229607" cy="664293"/>
            <a:chOff x="-14122" y="7072716"/>
            <a:chExt cx="1229607" cy="664293"/>
          </a:xfrm>
        </p:grpSpPr>
        <p:sp>
          <p:nvSpPr>
            <p:cNvPr id="71" name="70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2" name="71 Rectángulo redondeado"/>
            <p:cNvSpPr/>
            <p:nvPr/>
          </p:nvSpPr>
          <p:spPr>
            <a:xfrm>
              <a:off x="195897" y="7376969"/>
              <a:ext cx="905303"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5 casos</a:t>
              </a:r>
            </a:p>
          </p:txBody>
        </p:sp>
      </p:grpSp>
      <p:grpSp>
        <p:nvGrpSpPr>
          <p:cNvPr id="74" name="73 Grupo"/>
          <p:cNvGrpSpPr/>
          <p:nvPr/>
        </p:nvGrpSpPr>
        <p:grpSpPr>
          <a:xfrm>
            <a:off x="5823459" y="4064492"/>
            <a:ext cx="1229607" cy="664293"/>
            <a:chOff x="-14122" y="7072716"/>
            <a:chExt cx="1229607" cy="664293"/>
          </a:xfrm>
        </p:grpSpPr>
        <p:sp>
          <p:nvSpPr>
            <p:cNvPr id="75" name="7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6" name="75 Rectángulo redondeado"/>
            <p:cNvSpPr/>
            <p:nvPr/>
          </p:nvSpPr>
          <p:spPr>
            <a:xfrm>
              <a:off x="209546" y="7376969"/>
              <a:ext cx="82971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11 casos</a:t>
              </a:r>
            </a:p>
          </p:txBody>
        </p:sp>
      </p:grpSp>
      <p:sp>
        <p:nvSpPr>
          <p:cNvPr id="84" name="83 Rectángulo"/>
          <p:cNvSpPr/>
          <p:nvPr/>
        </p:nvSpPr>
        <p:spPr>
          <a:xfrm>
            <a:off x="-4561" y="746117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5" name="84 Grupo"/>
          <p:cNvGrpSpPr/>
          <p:nvPr/>
        </p:nvGrpSpPr>
        <p:grpSpPr>
          <a:xfrm>
            <a:off x="192088" y="7514089"/>
            <a:ext cx="3446504" cy="276999"/>
            <a:chOff x="2448322" y="33831"/>
            <a:chExt cx="3446504" cy="276999"/>
          </a:xfrm>
        </p:grpSpPr>
        <p:sp>
          <p:nvSpPr>
            <p:cNvPr id="86" name="85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7" name="86 Conector recto"/>
            <p:cNvCxnSpPr>
              <a:stCxn id="86"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8" name="87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79" name="78 CuadroTexto"/>
          <p:cNvSpPr txBox="1"/>
          <p:nvPr/>
        </p:nvSpPr>
        <p:spPr>
          <a:xfrm>
            <a:off x="-89980" y="4516131"/>
            <a:ext cx="2304025" cy="400110"/>
          </a:xfrm>
          <a:prstGeom prst="rect">
            <a:avLst/>
          </a:prstGeom>
          <a:noFill/>
        </p:spPr>
        <p:txBody>
          <a:bodyPr wrap="square" rtlCol="0">
            <a:spAutoFit/>
          </a:bodyPr>
          <a:lstStyle/>
          <a:p>
            <a:pPr algn="ctr"/>
            <a:r>
              <a:rPr lang="es-ES" sz="1000" b="1" dirty="0">
                <a:latin typeface="Arial Narrow" panose="020B0606020202030204" pitchFamily="34" charset="0"/>
              </a:rPr>
              <a:t>50% menos comparado con el mismo  </a:t>
            </a:r>
          </a:p>
          <a:p>
            <a:pPr algn="ctr"/>
            <a:r>
              <a:rPr lang="es-ES" sz="1000" b="1" dirty="0">
                <a:latin typeface="Arial Narrow" panose="020B0606020202030204" pitchFamily="34" charset="0"/>
              </a:rPr>
              <a:t>período del año anterior</a:t>
            </a:r>
          </a:p>
        </p:txBody>
      </p:sp>
      <p:grpSp>
        <p:nvGrpSpPr>
          <p:cNvPr id="78" name="77 Grupo"/>
          <p:cNvGrpSpPr/>
          <p:nvPr/>
        </p:nvGrpSpPr>
        <p:grpSpPr>
          <a:xfrm>
            <a:off x="2674054" y="2923234"/>
            <a:ext cx="1642872" cy="453797"/>
            <a:chOff x="402095" y="486270"/>
            <a:chExt cx="2369636" cy="453797"/>
          </a:xfrm>
        </p:grpSpPr>
        <p:sp>
          <p:nvSpPr>
            <p:cNvPr id="80" name="79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80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82" name="81 Grupo"/>
          <p:cNvGrpSpPr/>
          <p:nvPr/>
        </p:nvGrpSpPr>
        <p:grpSpPr>
          <a:xfrm>
            <a:off x="4887448" y="2918562"/>
            <a:ext cx="1809346" cy="436841"/>
            <a:chOff x="3060727" y="484500"/>
            <a:chExt cx="2369636" cy="436841"/>
          </a:xfrm>
        </p:grpSpPr>
        <p:sp>
          <p:nvSpPr>
            <p:cNvPr id="83" name="8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0" name="89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Edad</a:t>
              </a:r>
            </a:p>
          </p:txBody>
        </p:sp>
      </p:grpSp>
      <p:pic>
        <p:nvPicPr>
          <p:cNvPr id="2" name="Imagen 1"/>
          <p:cNvPicPr>
            <a:picLocks noChangeAspect="1"/>
          </p:cNvPicPr>
          <p:nvPr/>
        </p:nvPicPr>
        <p:blipFill>
          <a:blip r:embed="rId9"/>
          <a:stretch>
            <a:fillRect/>
          </a:stretch>
        </p:blipFill>
        <p:spPr>
          <a:xfrm>
            <a:off x="2260007" y="358376"/>
            <a:ext cx="4915868" cy="1543510"/>
          </a:xfrm>
          <a:prstGeom prst="rect">
            <a:avLst/>
          </a:prstGeom>
        </p:spPr>
      </p:pic>
      <p:sp>
        <p:nvSpPr>
          <p:cNvPr id="73" name="88 CuadroTexto"/>
          <p:cNvSpPr txBox="1"/>
          <p:nvPr/>
        </p:nvSpPr>
        <p:spPr>
          <a:xfrm>
            <a:off x="6281" y="7917195"/>
            <a:ext cx="3479530" cy="707886"/>
          </a:xfrm>
          <a:prstGeom prst="rect">
            <a:avLst/>
          </a:prstGeom>
          <a:noFill/>
        </p:spPr>
        <p:txBody>
          <a:bodyPr wrap="square" rtlCol="0">
            <a:spAutoFit/>
          </a:bodyPr>
          <a:lstStyle/>
          <a:p>
            <a:pPr algn="just"/>
            <a:r>
              <a:rPr lang="es-CO" sz="1000" dirty="0">
                <a:latin typeface="Arial Narrow" panose="020B0606020202030204" pitchFamily="34" charset="0"/>
              </a:rPr>
              <a:t>Se han notificado 7 casos con condición final fallecido, de los cuales 4 tuvieron aislamiento de </a:t>
            </a:r>
            <a:r>
              <a:rPr lang="es-CO" sz="1000" i="1" dirty="0">
                <a:latin typeface="Arial Narrow" panose="020B0606020202030204" pitchFamily="34" charset="0"/>
              </a:rPr>
              <a:t>N. </a:t>
            </a:r>
            <a:r>
              <a:rPr lang="es-CO" sz="1000" i="1" dirty="0" err="1">
                <a:latin typeface="Arial Narrow" panose="020B0606020202030204" pitchFamily="34" charset="0"/>
              </a:rPr>
              <a:t>meningitidis</a:t>
            </a:r>
            <a:r>
              <a:rPr lang="es-CO" sz="1000" i="1" dirty="0">
                <a:latin typeface="Arial Narrow" panose="020B0606020202030204" pitchFamily="34" charset="0"/>
              </a:rPr>
              <a:t>, </a:t>
            </a:r>
            <a:r>
              <a:rPr lang="es-CO" sz="1000" dirty="0">
                <a:latin typeface="Arial Narrow" panose="020B0606020202030204" pitchFamily="34" charset="0"/>
              </a:rPr>
              <a:t>2 de </a:t>
            </a:r>
            <a:r>
              <a:rPr lang="es-CO" sz="1000" i="1" dirty="0">
                <a:latin typeface="Arial Narrow" panose="020B0606020202030204" pitchFamily="34" charset="0"/>
              </a:rPr>
              <a:t>S. </a:t>
            </a:r>
            <a:r>
              <a:rPr lang="es-CO" sz="1000" i="1" dirty="0" err="1">
                <a:latin typeface="Arial Narrow" panose="020B0606020202030204" pitchFamily="34" charset="0"/>
              </a:rPr>
              <a:t>pnemoniae</a:t>
            </a:r>
            <a:r>
              <a:rPr lang="es-CO" sz="1000" i="1" dirty="0">
                <a:latin typeface="Arial Narrow" panose="020B0606020202030204" pitchFamily="34" charset="0"/>
              </a:rPr>
              <a:t> </a:t>
            </a:r>
            <a:r>
              <a:rPr lang="es-CO" sz="1000" dirty="0">
                <a:latin typeface="Arial Narrow" panose="020B0606020202030204" pitchFamily="34" charset="0"/>
              </a:rPr>
              <a:t>y 1 para otro agente. La casuística de los aislamientos es la siguiente en los casos confirmados por laboratorio a la fecha es la siguiente:</a:t>
            </a:r>
          </a:p>
        </p:txBody>
      </p:sp>
      <p:pic>
        <p:nvPicPr>
          <p:cNvPr id="4" name="Imagen 3"/>
          <p:cNvPicPr>
            <a:picLocks noChangeAspect="1"/>
          </p:cNvPicPr>
          <p:nvPr/>
        </p:nvPicPr>
        <p:blipFill>
          <a:blip r:embed="rId10"/>
          <a:stretch>
            <a:fillRect/>
          </a:stretch>
        </p:blipFill>
        <p:spPr>
          <a:xfrm>
            <a:off x="3482911" y="7917195"/>
            <a:ext cx="2564216" cy="1191309"/>
          </a:xfrm>
          <a:prstGeom prst="rect">
            <a:avLst/>
          </a:prstGeom>
        </p:spPr>
      </p:pic>
    </p:spTree>
    <p:extLst>
      <p:ext uri="{BB962C8B-B14F-4D97-AF65-F5344CB8AC3E}">
        <p14:creationId xmlns:p14="http://schemas.microsoft.com/office/powerpoint/2010/main" val="2351828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3226" y="3128211"/>
            <a:ext cx="1735416" cy="223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815" y="516134"/>
            <a:ext cx="1735827" cy="237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2"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13 </a:t>
            </a:r>
          </a:p>
        </p:txBody>
      </p:sp>
      <p:grpSp>
        <p:nvGrpSpPr>
          <p:cNvPr id="12" name="11 Grupo"/>
          <p:cNvGrpSpPr/>
          <p:nvPr/>
        </p:nvGrpSpPr>
        <p:grpSpPr>
          <a:xfrm>
            <a:off x="126430" y="59386"/>
            <a:ext cx="4338116" cy="276999"/>
            <a:chOff x="2448322" y="74775"/>
            <a:chExt cx="4338116" cy="276999"/>
          </a:xfrm>
        </p:grpSpPr>
        <p:sp>
          <p:nvSpPr>
            <p:cNvPr id="13" name="1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4" name="13 Conector recto"/>
            <p:cNvCxnSpPr>
              <a:stCxn id="1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3302538" y="74775"/>
              <a:ext cx="3483900" cy="276999"/>
            </a:xfrm>
            <a:prstGeom prst="rect">
              <a:avLst/>
            </a:prstGeom>
            <a:noFill/>
          </p:spPr>
          <p:txBody>
            <a:bodyPr wrap="square" rtlCol="0">
              <a:spAutoFit/>
            </a:bodyPr>
            <a:lstStyle/>
            <a:p>
              <a:r>
                <a:rPr lang="es-ES" sz="1200" b="1" dirty="0">
                  <a:latin typeface="Arial Narrow" panose="020B0606020202030204" pitchFamily="34" charset="0"/>
                </a:rPr>
                <a:t>Otros eventos inmunoprevenibles de baja frecuencia</a:t>
              </a:r>
            </a:p>
          </p:txBody>
        </p:sp>
      </p:gr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4" y="504056"/>
            <a:ext cx="1971345" cy="2514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50" y="1043608"/>
            <a:ext cx="2095750"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7 - 2023</a:t>
            </a:r>
          </a:p>
        </p:txBody>
      </p:sp>
      <p:sp>
        <p:nvSpPr>
          <p:cNvPr id="18" name="36 Título"/>
          <p:cNvSpPr txBox="1">
            <a:spLocks/>
          </p:cNvSpPr>
          <p:nvPr/>
        </p:nvSpPr>
        <p:spPr>
          <a:xfrm>
            <a:off x="72058" y="772124"/>
            <a:ext cx="1905130"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Parálisis Flácida</a:t>
            </a:r>
          </a:p>
        </p:txBody>
      </p:sp>
      <p:sp>
        <p:nvSpPr>
          <p:cNvPr id="20" name="19 Rectángulo"/>
          <p:cNvSpPr/>
          <p:nvPr/>
        </p:nvSpPr>
        <p:spPr>
          <a:xfrm>
            <a:off x="-37977" y="2910722"/>
            <a:ext cx="7257607" cy="21089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36 Título"/>
          <p:cNvSpPr txBox="1">
            <a:spLocks/>
          </p:cNvSpPr>
          <p:nvPr/>
        </p:nvSpPr>
        <p:spPr>
          <a:xfrm>
            <a:off x="3479568" y="558210"/>
            <a:ext cx="1951371"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Síndrome de rubeola congénita</a:t>
            </a: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0" y="3128211"/>
            <a:ext cx="1978581" cy="23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Rectángulo"/>
          <p:cNvSpPr/>
          <p:nvPr/>
        </p:nvSpPr>
        <p:spPr>
          <a:xfrm>
            <a:off x="-26344" y="5364088"/>
            <a:ext cx="7227244" cy="19461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25 CuadroTexto"/>
          <p:cNvSpPr txBox="1"/>
          <p:nvPr/>
        </p:nvSpPr>
        <p:spPr>
          <a:xfrm>
            <a:off x="-77910" y="3750238"/>
            <a:ext cx="1902957"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7 - 2023</a:t>
            </a:r>
          </a:p>
        </p:txBody>
      </p:sp>
      <p:sp>
        <p:nvSpPr>
          <p:cNvPr id="27" name="36 Título"/>
          <p:cNvSpPr txBox="1">
            <a:spLocks/>
          </p:cNvSpPr>
          <p:nvPr/>
        </p:nvSpPr>
        <p:spPr>
          <a:xfrm>
            <a:off x="-77910" y="3306281"/>
            <a:ext cx="202217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Tétanos accidental</a:t>
            </a:r>
          </a:p>
        </p:txBody>
      </p:sp>
      <p:sp>
        <p:nvSpPr>
          <p:cNvPr id="24" name="23 CuadroTexto"/>
          <p:cNvSpPr txBox="1"/>
          <p:nvPr/>
        </p:nvSpPr>
        <p:spPr>
          <a:xfrm>
            <a:off x="1886974" y="523655"/>
            <a:ext cx="1668137" cy="1446550"/>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28 se han notificado tres casos probables con residencia en Medellín para este evento, dos de ellos con resultado negativo para el agente de interés.</a:t>
            </a:r>
          </a:p>
        </p:txBody>
      </p:sp>
      <p:sp>
        <p:nvSpPr>
          <p:cNvPr id="32" name="31 CuadroTexto"/>
          <p:cNvSpPr txBox="1"/>
          <p:nvPr/>
        </p:nvSpPr>
        <p:spPr>
          <a:xfrm>
            <a:off x="3464655" y="3614115"/>
            <a:ext cx="1951371"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7-2023</a:t>
            </a:r>
          </a:p>
        </p:txBody>
      </p:sp>
      <p:sp>
        <p:nvSpPr>
          <p:cNvPr id="33" name="36 Título"/>
          <p:cNvSpPr txBox="1">
            <a:spLocks/>
          </p:cNvSpPr>
          <p:nvPr/>
        </p:nvSpPr>
        <p:spPr>
          <a:xfrm>
            <a:off x="3240338" y="3189766"/>
            <a:ext cx="242339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EAPV</a:t>
            </a:r>
          </a:p>
        </p:txBody>
      </p:sp>
      <p:sp>
        <p:nvSpPr>
          <p:cNvPr id="34" name="33 CuadroTexto"/>
          <p:cNvSpPr txBox="1"/>
          <p:nvPr/>
        </p:nvSpPr>
        <p:spPr>
          <a:xfrm>
            <a:off x="5399020" y="504056"/>
            <a:ext cx="1747318" cy="2354491"/>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28 se han notificado veintiséis (26) casos  sospechosos de síndrome de rubeola congénita en residentes de la Ciudad, para una proporción de notificación de 24,7 casos por 10,000 nacidos vivos y  cumpliendo con la meta de notificación proporcional para este evento que debería ser mayor a un caso por 10,000 nacidos vivos. 24 de los casos han sido descartados.</a:t>
            </a:r>
          </a:p>
        </p:txBody>
      </p:sp>
      <p:sp>
        <p:nvSpPr>
          <p:cNvPr id="35" name="34 CuadroTexto"/>
          <p:cNvSpPr txBox="1"/>
          <p:nvPr/>
        </p:nvSpPr>
        <p:spPr>
          <a:xfrm>
            <a:off x="1937501" y="3475558"/>
            <a:ext cx="1623594"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28 no se han notificado  casos ni probables, ni confirmados por clínica para este evento en residentes en Medellín. </a:t>
            </a:r>
          </a:p>
          <a:p>
            <a:pPr algn="just"/>
            <a:endParaRPr lang="es-CO" sz="1100" dirty="0">
              <a:latin typeface="Arial Narrow" panose="020B0606020202030204" pitchFamily="34" charset="0"/>
            </a:endParaRPr>
          </a:p>
        </p:txBody>
      </p:sp>
      <p:sp>
        <p:nvSpPr>
          <p:cNvPr id="36" name="35 CuadroTexto"/>
          <p:cNvSpPr txBox="1"/>
          <p:nvPr/>
        </p:nvSpPr>
        <p:spPr>
          <a:xfrm>
            <a:off x="5430939" y="3446785"/>
            <a:ext cx="1604307" cy="1061829"/>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28 se han notificado 10 casos de EAPV en residentes de la ciudad, 2 descartados y 8 pendientes por clasificación.</a:t>
            </a:r>
          </a:p>
        </p:txBody>
      </p:sp>
      <p:pic>
        <p:nvPicPr>
          <p:cNvPr id="3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96" y="5558706"/>
            <a:ext cx="1965732"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CuadroTexto"/>
          <p:cNvSpPr txBox="1"/>
          <p:nvPr/>
        </p:nvSpPr>
        <p:spPr>
          <a:xfrm>
            <a:off x="32148" y="5985910"/>
            <a:ext cx="1882405" cy="253916"/>
          </a:xfrm>
          <a:prstGeom prst="rect">
            <a:avLst/>
          </a:prstGeom>
          <a:noFill/>
        </p:spPr>
        <p:txBody>
          <a:bodyPr wrap="square" rtlCol="0">
            <a:spAutoFit/>
          </a:bodyPr>
          <a:lstStyle/>
          <a:p>
            <a:r>
              <a:rPr lang="es-ES" sz="1050" b="1" dirty="0">
                <a:latin typeface="Arial Narrow" panose="020B0606020202030204" pitchFamily="34" charset="0"/>
              </a:rPr>
              <a:t>Periodo epidemiológico 7- 2023</a:t>
            </a:r>
          </a:p>
        </p:txBody>
      </p:sp>
      <p:sp>
        <p:nvSpPr>
          <p:cNvPr id="39" name="36 Título"/>
          <p:cNvSpPr txBox="1">
            <a:spLocks/>
          </p:cNvSpPr>
          <p:nvPr/>
        </p:nvSpPr>
        <p:spPr>
          <a:xfrm>
            <a:off x="-174906" y="5623229"/>
            <a:ext cx="225399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Difteria</a:t>
            </a:r>
          </a:p>
        </p:txBody>
      </p:sp>
      <p:sp>
        <p:nvSpPr>
          <p:cNvPr id="40" name="39 Rectángulo"/>
          <p:cNvSpPr/>
          <p:nvPr/>
        </p:nvSpPr>
        <p:spPr>
          <a:xfrm>
            <a:off x="-13172" y="7859249"/>
            <a:ext cx="5341814" cy="25202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41 CuadroTexto"/>
          <p:cNvSpPr txBox="1"/>
          <p:nvPr/>
        </p:nvSpPr>
        <p:spPr>
          <a:xfrm>
            <a:off x="1954958" y="6079909"/>
            <a:ext cx="1645490"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28 no se han notificado casos ni probables ni confirmados por clínica para este evento en residentes en Medellín. </a:t>
            </a:r>
          </a:p>
          <a:p>
            <a:pPr algn="just"/>
            <a:endParaRPr lang="es-CO" sz="1100" dirty="0">
              <a:latin typeface="Arial Narrow" panose="020B0606020202030204" pitchFamily="34" charset="0"/>
            </a:endParaRPr>
          </a:p>
        </p:txBody>
      </p:sp>
      <p:pic>
        <p:nvPicPr>
          <p:cNvPr id="4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3563" y="5558706"/>
            <a:ext cx="1715080"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43 CuadroTexto"/>
          <p:cNvSpPr txBox="1"/>
          <p:nvPr/>
        </p:nvSpPr>
        <p:spPr>
          <a:xfrm>
            <a:off x="3544599" y="6170339"/>
            <a:ext cx="1886340" cy="253916"/>
          </a:xfrm>
          <a:prstGeom prst="rect">
            <a:avLst/>
          </a:prstGeom>
          <a:noFill/>
        </p:spPr>
        <p:txBody>
          <a:bodyPr wrap="square" rtlCol="0">
            <a:spAutoFit/>
          </a:bodyPr>
          <a:lstStyle/>
          <a:p>
            <a:r>
              <a:rPr lang="es-ES" sz="1050" b="1" dirty="0">
                <a:latin typeface="Arial Narrow" panose="020B0606020202030204" pitchFamily="34" charset="0"/>
              </a:rPr>
              <a:t>Periodo epidemiológico 7 - 2023</a:t>
            </a:r>
          </a:p>
        </p:txBody>
      </p:sp>
      <p:sp>
        <p:nvSpPr>
          <p:cNvPr id="45" name="36 Título"/>
          <p:cNvSpPr txBox="1">
            <a:spLocks/>
          </p:cNvSpPr>
          <p:nvPr/>
        </p:nvSpPr>
        <p:spPr>
          <a:xfrm>
            <a:off x="3546187" y="5581240"/>
            <a:ext cx="1782455"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Sarampión y Rubeola</a:t>
            </a:r>
          </a:p>
        </p:txBody>
      </p:sp>
      <p:sp>
        <p:nvSpPr>
          <p:cNvPr id="46" name="45 CuadroTexto"/>
          <p:cNvSpPr txBox="1"/>
          <p:nvPr/>
        </p:nvSpPr>
        <p:spPr>
          <a:xfrm>
            <a:off x="5315718" y="5725799"/>
            <a:ext cx="1807048" cy="2462213"/>
          </a:xfrm>
          <a:prstGeom prst="rect">
            <a:avLst/>
          </a:prstGeom>
          <a:noFill/>
        </p:spPr>
        <p:txBody>
          <a:bodyPr wrap="square" rtlCol="0">
            <a:spAutoFit/>
          </a:bodyPr>
          <a:lstStyle/>
          <a:p>
            <a:pPr algn="just"/>
            <a:r>
              <a:rPr lang="es-ES" sz="1100" dirty="0">
                <a:latin typeface="Arial Narrow" panose="020B0606020202030204" pitchFamily="34" charset="0"/>
              </a:rPr>
              <a:t>Hasta la semana epidemiológica 28 se han notificado en residentes de la Ciudad 10 casos sospechosos de Rubeola  y 69 casos sospechosos de Sarampión, para una proporción de notificación de 2,98 casos por cada 100.000 habitantes, indicando esto que se cumple con la meta de notificación de Sarampión / Rubeola  proporcional en este periodo y que para el país  que debe ser</a:t>
            </a:r>
          </a:p>
        </p:txBody>
      </p:sp>
      <p:sp>
        <p:nvSpPr>
          <p:cNvPr id="2" name="1 Rectángulo"/>
          <p:cNvSpPr/>
          <p:nvPr/>
        </p:nvSpPr>
        <p:spPr>
          <a:xfrm>
            <a:off x="32148" y="8188012"/>
            <a:ext cx="7092912" cy="600164"/>
          </a:xfrm>
          <a:prstGeom prst="rect">
            <a:avLst/>
          </a:prstGeom>
          <a:noFill/>
        </p:spPr>
        <p:txBody>
          <a:bodyPr wrap="square" rtlCol="0">
            <a:spAutoFit/>
          </a:bodyPr>
          <a:lstStyle/>
          <a:p>
            <a:pPr algn="just"/>
            <a:r>
              <a:rPr lang="es-ES" sz="1100" dirty="0">
                <a:latin typeface="Arial Narrow" panose="020B0606020202030204" pitchFamily="34" charset="0"/>
              </a:rPr>
              <a:t>mayor a 2 casos por cada 100.000 habitantes durante un año (0,16 por período).  Adicionalmente,  70 de los casos fueron descartados después de haber realizado lo establecido por laboratorio e investigación de campo. No se han confirmado casos de Sarampión ni de Rubeola. Sin embargo, se debe estar alerta por la situación epidemiológica de estas enfermedades en el país y en todo el mundo.</a:t>
            </a:r>
          </a:p>
        </p:txBody>
      </p:sp>
      <p:sp>
        <p:nvSpPr>
          <p:cNvPr id="41" name="16 CuadroTexto"/>
          <p:cNvSpPr txBox="1"/>
          <p:nvPr/>
        </p:nvSpPr>
        <p:spPr>
          <a:xfrm>
            <a:off x="3404160" y="1071294"/>
            <a:ext cx="2095750" cy="3693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a:t>
            </a:r>
          </a:p>
          <a:p>
            <a:pPr algn="ctr"/>
            <a:r>
              <a:rPr lang="es-ES" sz="900" b="1" dirty="0">
                <a:latin typeface="Arial Narrow" panose="020B0606020202030204" pitchFamily="34" charset="0"/>
              </a:rPr>
              <a:t>7 - 2023</a:t>
            </a:r>
          </a:p>
        </p:txBody>
      </p:sp>
    </p:spTree>
    <p:extLst>
      <p:ext uri="{BB962C8B-B14F-4D97-AF65-F5344CB8AC3E}">
        <p14:creationId xmlns:p14="http://schemas.microsoft.com/office/powerpoint/2010/main" val="3677311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4078" y="-1"/>
            <a:ext cx="2148327"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15637" y="2837251"/>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2" y="755576"/>
            <a:ext cx="2208884" cy="276999"/>
          </a:xfrm>
          <a:prstGeom prst="rect">
            <a:avLst/>
          </a:prstGeom>
          <a:noFill/>
        </p:spPr>
        <p:txBody>
          <a:bodyPr wrap="square" rtlCol="0">
            <a:spAutoFit/>
          </a:bodyPr>
          <a:lstStyle/>
          <a:p>
            <a:r>
              <a:rPr lang="es-ES" sz="1200" b="1" dirty="0">
                <a:latin typeface="Arial Narrow" panose="020B0606020202030204" pitchFamily="34" charset="0"/>
              </a:rPr>
              <a:t>Periodo epidemiológico VII - 2023</a:t>
            </a:r>
          </a:p>
        </p:txBody>
      </p:sp>
      <p:sp>
        <p:nvSpPr>
          <p:cNvPr id="6" name="5 Rectángulo"/>
          <p:cNvSpPr/>
          <p:nvPr/>
        </p:nvSpPr>
        <p:spPr>
          <a:xfrm>
            <a:off x="2274078" y="21677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hepatitis A</a:t>
            </a:r>
            <a:r>
              <a:rPr lang="es-ES" sz="1100" dirty="0">
                <a:latin typeface="Arial Narrow" panose="020B0606020202030204" pitchFamily="34" charset="0"/>
              </a:rPr>
              <a:t>. Medellín, a Periodo epidemiológico VII  acumulado  de 2023. </a:t>
            </a:r>
          </a:p>
        </p:txBody>
      </p:sp>
      <p:grpSp>
        <p:nvGrpSpPr>
          <p:cNvPr id="8" name="7 Grupo"/>
          <p:cNvGrpSpPr/>
          <p:nvPr/>
        </p:nvGrpSpPr>
        <p:grpSpPr>
          <a:xfrm>
            <a:off x="178865" y="408352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296</a:t>
              </a:r>
            </a:p>
          </p:txBody>
        </p:sp>
      </p:grpSp>
      <p:sp>
        <p:nvSpPr>
          <p:cNvPr id="9" name="8 CuadroTexto"/>
          <p:cNvSpPr txBox="1"/>
          <p:nvPr/>
        </p:nvSpPr>
        <p:spPr>
          <a:xfrm>
            <a:off x="292995" y="4514966"/>
            <a:ext cx="1944216" cy="1015663"/>
          </a:xfrm>
          <a:prstGeom prst="rect">
            <a:avLst/>
          </a:prstGeom>
          <a:noFill/>
        </p:spPr>
        <p:txBody>
          <a:bodyPr wrap="square" rtlCol="0">
            <a:spAutoFit/>
          </a:bodyPr>
          <a:lstStyle/>
          <a:p>
            <a:pPr algn="ctr"/>
            <a:r>
              <a:rPr lang="es-ES" sz="1200" b="1" dirty="0">
                <a:solidFill>
                  <a:srgbClr val="FF0000"/>
                </a:solidFill>
                <a:latin typeface="Arial Narrow" panose="020B0606020202030204" pitchFamily="34" charset="0"/>
              </a:rPr>
              <a:t>Variación porcentual de 74%, 126 casos más respecto al mismo periodo del año anterior donde se reportaron 170 casos</a:t>
            </a:r>
          </a:p>
        </p:txBody>
      </p:sp>
      <p:sp>
        <p:nvSpPr>
          <p:cNvPr id="10" name="9 Flecha arriba"/>
          <p:cNvSpPr/>
          <p:nvPr/>
        </p:nvSpPr>
        <p:spPr>
          <a:xfrm rot="10800000" flipH="1" flipV="1">
            <a:off x="43792" y="480075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54887" y="4932040"/>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Comportamiento </a:t>
            </a:r>
            <a:r>
              <a:rPr lang="es-CO" sz="1100" dirty="0">
                <a:latin typeface="Arial Narrow" panose="020B0606020202030204" pitchFamily="34" charset="0"/>
              </a:rPr>
              <a:t>de la Hepatitis A</a:t>
            </a:r>
            <a:r>
              <a:rPr lang="es-ES" sz="1100" dirty="0">
                <a:latin typeface="Arial Narrow" panose="020B0606020202030204" pitchFamily="34" charset="0"/>
              </a:rPr>
              <a:t>. Medellín, a Periodo epidemiológico VII acumulado de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14</a:t>
            </a:r>
          </a:p>
        </p:txBody>
      </p:sp>
      <p:sp>
        <p:nvSpPr>
          <p:cNvPr id="37" name="36 Título"/>
          <p:cNvSpPr>
            <a:spLocks noGrp="1"/>
          </p:cNvSpPr>
          <p:nvPr>
            <p:ph type="ctrTitle"/>
          </p:nvPr>
        </p:nvSpPr>
        <p:spPr>
          <a:xfrm>
            <a:off x="-29713" y="216762"/>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Hepatitis A</a:t>
            </a:r>
          </a:p>
        </p:txBody>
      </p:sp>
      <p:pic>
        <p:nvPicPr>
          <p:cNvPr id="3074" name="Picture 2"/>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0000" t="4287" r="8708" b="50000"/>
          <a:stretch/>
        </p:blipFill>
        <p:spPr bwMode="auto">
          <a:xfrm>
            <a:off x="299945" y="1032575"/>
            <a:ext cx="1448718" cy="1603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97 Rectángulo">
            <a:extLst>
              <a:ext uri="{FF2B5EF4-FFF2-40B4-BE49-F238E27FC236}">
                <a16:creationId xmlns:a16="http://schemas.microsoft.com/office/drawing/2014/main" id="{AF338B4E-6AED-490D-AC52-6DE5957059D9}"/>
              </a:ext>
            </a:extLst>
          </p:cNvPr>
          <p:cNvSpPr/>
          <p:nvPr/>
        </p:nvSpPr>
        <p:spPr>
          <a:xfrm>
            <a:off x="43791" y="8765295"/>
            <a:ext cx="6720353"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inusual para hepatitis A. Periodo epidemiológico VII 2023. </a:t>
            </a:r>
          </a:p>
        </p:txBody>
      </p:sp>
      <p:graphicFrame>
        <p:nvGraphicFramePr>
          <p:cNvPr id="26" name="Gráfico 25">
            <a:extLst>
              <a:ext uri="{FF2B5EF4-FFF2-40B4-BE49-F238E27FC236}">
                <a16:creationId xmlns:a16="http://schemas.microsoft.com/office/drawing/2014/main" id="{00000000-0008-0000-0000-000006000000}"/>
              </a:ext>
            </a:extLst>
          </p:cNvPr>
          <p:cNvGraphicFramePr>
            <a:graphicFrameLocks/>
          </p:cNvGraphicFramePr>
          <p:nvPr/>
        </p:nvGraphicFramePr>
        <p:xfrm>
          <a:off x="43791" y="5530629"/>
          <a:ext cx="7008162" cy="323466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Gráfico 26">
            <a:extLst>
              <a:ext uri="{FF2B5EF4-FFF2-40B4-BE49-F238E27FC236}">
                <a16:creationId xmlns:a16="http://schemas.microsoft.com/office/drawing/2014/main" id="{00000000-0008-0000-0000-000003000000}"/>
              </a:ext>
            </a:extLst>
          </p:cNvPr>
          <p:cNvGraphicFramePr>
            <a:graphicFrameLocks/>
          </p:cNvGraphicFramePr>
          <p:nvPr/>
        </p:nvGraphicFramePr>
        <p:xfrm>
          <a:off x="2105942" y="349458"/>
          <a:ext cx="4946011" cy="180699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8" name="4 Gráfico">
            <a:extLst>
              <a:ext uri="{FF2B5EF4-FFF2-40B4-BE49-F238E27FC236}">
                <a16:creationId xmlns:a16="http://schemas.microsoft.com/office/drawing/2014/main" id="{00000000-0008-0000-0000-000005000000}"/>
              </a:ext>
            </a:extLst>
          </p:cNvPr>
          <p:cNvGraphicFramePr>
            <a:graphicFrameLocks/>
          </p:cNvGraphicFramePr>
          <p:nvPr/>
        </p:nvGraphicFramePr>
        <p:xfrm>
          <a:off x="2254887" y="2672371"/>
          <a:ext cx="4797066" cy="225966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38600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54944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15 </a:t>
            </a:r>
          </a:p>
        </p:txBody>
      </p:sp>
      <p:grpSp>
        <p:nvGrpSpPr>
          <p:cNvPr id="73" name="72 Grupo"/>
          <p:cNvGrpSpPr/>
          <p:nvPr/>
        </p:nvGrpSpPr>
        <p:grpSpPr>
          <a:xfrm>
            <a:off x="314525" y="5605048"/>
            <a:ext cx="3526243" cy="276999"/>
            <a:chOff x="2448322" y="74775"/>
            <a:chExt cx="3526243"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82277"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38" name="37 Rectángulo"/>
          <p:cNvSpPr/>
          <p:nvPr/>
        </p:nvSpPr>
        <p:spPr>
          <a:xfrm>
            <a:off x="151958" y="5018550"/>
            <a:ext cx="6896984"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Mapa temático de proporción de hepatitis A. Medellín, a Periodo epidemiológico VII  acumulado  de  2023. </a:t>
            </a:r>
          </a:p>
        </p:txBody>
      </p:sp>
      <p:sp>
        <p:nvSpPr>
          <p:cNvPr id="39" name="38 CuadroTexto"/>
          <p:cNvSpPr txBox="1"/>
          <p:nvPr/>
        </p:nvSpPr>
        <p:spPr>
          <a:xfrm>
            <a:off x="4815084" y="6053607"/>
            <a:ext cx="2331345" cy="600164"/>
          </a:xfrm>
          <a:prstGeom prst="rect">
            <a:avLst/>
          </a:prstGeom>
          <a:noFill/>
        </p:spPr>
        <p:txBody>
          <a:bodyPr wrap="square" rtlCol="0">
            <a:spAutoFit/>
          </a:bodyPr>
          <a:lstStyle/>
          <a:p>
            <a:pPr algn="ctr"/>
            <a:r>
              <a:rPr lang="es-ES" sz="1100" b="1" dirty="0">
                <a:latin typeface="Arial Narrow" panose="020B0606020202030204" pitchFamily="34" charset="0"/>
              </a:rPr>
              <a:t>Tasa de Incidencia acumulada al periodo VII en población general </a:t>
            </a:r>
            <a:r>
              <a:rPr lang="es-CO" sz="1100" b="1" dirty="0">
                <a:latin typeface="Arial Narrow" panose="020B0606020202030204" pitchFamily="34" charset="0"/>
              </a:rPr>
              <a:t>x 100,000 habitantes</a:t>
            </a:r>
            <a:endParaRPr lang="es-ES" sz="1100" b="1" dirty="0">
              <a:latin typeface="Arial Narrow" panose="020B0606020202030204" pitchFamily="34" charset="0"/>
            </a:endParaRPr>
          </a:p>
        </p:txBody>
      </p:sp>
      <p:cxnSp>
        <p:nvCxnSpPr>
          <p:cNvPr id="40" name="39 Conector recto de flecha"/>
          <p:cNvCxnSpPr/>
          <p:nvPr/>
        </p:nvCxnSpPr>
        <p:spPr>
          <a:xfrm>
            <a:off x="4869505" y="877968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flipH="1">
            <a:off x="4869505" y="7308304"/>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5143103" y="6620119"/>
            <a:ext cx="1655004"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11,8 * cada 100 mil</a:t>
            </a:r>
          </a:p>
          <a:p>
            <a:pPr algn="ctr"/>
            <a:r>
              <a:rPr lang="es-ES" sz="1400" b="1" dirty="0">
                <a:solidFill>
                  <a:srgbClr val="C00000"/>
                </a:solidFill>
                <a:latin typeface="Arial Narrow" panose="020B0606020202030204" pitchFamily="34" charset="0"/>
              </a:rPr>
              <a:t>312 casos</a:t>
            </a:r>
          </a:p>
        </p:txBody>
      </p:sp>
      <p:sp>
        <p:nvSpPr>
          <p:cNvPr id="43" name="42 CuadroTexto"/>
          <p:cNvSpPr txBox="1"/>
          <p:nvPr/>
        </p:nvSpPr>
        <p:spPr>
          <a:xfrm>
            <a:off x="4779361" y="7439188"/>
            <a:ext cx="2382488" cy="577081"/>
          </a:xfrm>
          <a:prstGeom prst="rect">
            <a:avLst/>
          </a:prstGeom>
          <a:noFill/>
        </p:spPr>
        <p:txBody>
          <a:bodyPr wrap="square" rtlCol="0">
            <a:spAutoFit/>
          </a:bodyPr>
          <a:lstStyle/>
          <a:p>
            <a:pPr algn="ctr"/>
            <a:r>
              <a:rPr lang="es-CO" sz="1050" b="1" dirty="0">
                <a:latin typeface="Arial Narrow" panose="020B0606020202030204" pitchFamily="34" charset="0"/>
              </a:rPr>
              <a:t>Proporción de Incidencia en menores de 1 año </a:t>
            </a:r>
          </a:p>
          <a:p>
            <a:pPr algn="ct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44" name="43 CuadroTexto"/>
          <p:cNvSpPr txBox="1"/>
          <p:nvPr/>
        </p:nvSpPr>
        <p:spPr>
          <a:xfrm>
            <a:off x="4780341" y="8075334"/>
            <a:ext cx="2348501" cy="584775"/>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No se han presentado casos</a:t>
            </a:r>
            <a:endParaRPr lang="es-ES" sz="1400" b="1" dirty="0">
              <a:latin typeface="Arial Narrow" panose="020B0606020202030204" pitchFamily="34" charset="0"/>
            </a:endParaRPr>
          </a:p>
        </p:txBody>
      </p:sp>
      <p:sp>
        <p:nvSpPr>
          <p:cNvPr id="45" name="CuadroTexto 44">
            <a:extLst>
              <a:ext uri="{FF2B5EF4-FFF2-40B4-BE49-F238E27FC236}">
                <a16:creationId xmlns:a16="http://schemas.microsoft.com/office/drawing/2014/main" id="{EC74F667-B5E6-472C-A9C6-AA27C0B0DADD}"/>
              </a:ext>
            </a:extLst>
          </p:cNvPr>
          <p:cNvSpPr txBox="1"/>
          <p:nvPr/>
        </p:nvSpPr>
        <p:spPr>
          <a:xfrm>
            <a:off x="91535" y="6137971"/>
            <a:ext cx="2312143" cy="430887"/>
          </a:xfrm>
          <a:prstGeom prst="rect">
            <a:avLst/>
          </a:prstGeom>
          <a:noFill/>
        </p:spPr>
        <p:txBody>
          <a:bodyPr wrap="square">
            <a:spAutoFit/>
          </a:bodyPr>
          <a:lstStyle/>
          <a:p>
            <a:pPr algn="ctr"/>
            <a:r>
              <a:rPr lang="es-ES" sz="1100" b="1" dirty="0"/>
              <a:t>Incidencia de HA en niños nacidos después del 1 de enero de 2012</a:t>
            </a:r>
            <a:endParaRPr lang="es-CO" sz="1100" b="1" dirty="0"/>
          </a:p>
        </p:txBody>
      </p:sp>
      <p:sp>
        <p:nvSpPr>
          <p:cNvPr id="46" name="41 CuadroTexto">
            <a:extLst>
              <a:ext uri="{FF2B5EF4-FFF2-40B4-BE49-F238E27FC236}">
                <a16:creationId xmlns:a16="http://schemas.microsoft.com/office/drawing/2014/main" id="{4BD246F3-14C8-4076-B1DE-394831B86A82}"/>
              </a:ext>
            </a:extLst>
          </p:cNvPr>
          <p:cNvSpPr txBox="1"/>
          <p:nvPr/>
        </p:nvSpPr>
        <p:spPr>
          <a:xfrm>
            <a:off x="352808" y="6653771"/>
            <a:ext cx="166423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0,32 * cada 100 mil</a:t>
            </a:r>
          </a:p>
          <a:p>
            <a:pPr algn="ctr"/>
            <a:r>
              <a:rPr lang="es-ES" sz="1400" b="1" dirty="0">
                <a:solidFill>
                  <a:srgbClr val="C00000"/>
                </a:solidFill>
                <a:latin typeface="Arial Narrow" panose="020B0606020202030204" pitchFamily="34" charset="0"/>
              </a:rPr>
              <a:t>1 caso</a:t>
            </a:r>
          </a:p>
        </p:txBody>
      </p:sp>
      <p:sp>
        <p:nvSpPr>
          <p:cNvPr id="47" name="CuadroTexto 46">
            <a:extLst>
              <a:ext uri="{FF2B5EF4-FFF2-40B4-BE49-F238E27FC236}">
                <a16:creationId xmlns:a16="http://schemas.microsoft.com/office/drawing/2014/main" id="{D03A5BDD-79A5-4081-946A-59F41763A011}"/>
              </a:ext>
            </a:extLst>
          </p:cNvPr>
          <p:cNvSpPr txBox="1"/>
          <p:nvPr/>
        </p:nvSpPr>
        <p:spPr>
          <a:xfrm>
            <a:off x="73674" y="7457734"/>
            <a:ext cx="2347866" cy="569387"/>
          </a:xfrm>
          <a:prstGeom prst="rect">
            <a:avLst/>
          </a:prstGeom>
          <a:noFill/>
        </p:spPr>
        <p:txBody>
          <a:bodyPr wrap="square">
            <a:spAutoFit/>
          </a:bodyPr>
          <a:lstStyle/>
          <a:p>
            <a:pPr algn="ctr"/>
            <a:r>
              <a:rPr lang="es-ES" sz="1100" b="1" dirty="0"/>
              <a:t>Oportunidad</a:t>
            </a:r>
            <a:r>
              <a:rPr lang="es-ES" sz="1000" b="1" dirty="0"/>
              <a:t> en la notificación inmediata de botes de HA en población cerrada o privada de la libertad.</a:t>
            </a:r>
            <a:endParaRPr lang="es-CO" sz="1000" b="1" dirty="0"/>
          </a:p>
        </p:txBody>
      </p:sp>
      <p:sp>
        <p:nvSpPr>
          <p:cNvPr id="48" name="41 CuadroTexto">
            <a:extLst>
              <a:ext uri="{FF2B5EF4-FFF2-40B4-BE49-F238E27FC236}">
                <a16:creationId xmlns:a16="http://schemas.microsoft.com/office/drawing/2014/main" id="{9A1C51F5-8831-498C-98C3-22A6414D4EDE}"/>
              </a:ext>
            </a:extLst>
          </p:cNvPr>
          <p:cNvSpPr txBox="1"/>
          <p:nvPr/>
        </p:nvSpPr>
        <p:spPr>
          <a:xfrm>
            <a:off x="162204" y="8119365"/>
            <a:ext cx="2133976" cy="584775"/>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 No se han presentado brotes en P Cautiva</a:t>
            </a:r>
            <a:endParaRPr lang="es-ES" sz="1400" b="1" dirty="0">
              <a:solidFill>
                <a:srgbClr val="C00000"/>
              </a:solidFill>
              <a:latin typeface="Arial Narrow" panose="020B0606020202030204" pitchFamily="34" charset="0"/>
            </a:endParaRPr>
          </a:p>
        </p:txBody>
      </p:sp>
      <p:cxnSp>
        <p:nvCxnSpPr>
          <p:cNvPr id="49" name="40 Conector recto de flecha">
            <a:extLst>
              <a:ext uri="{FF2B5EF4-FFF2-40B4-BE49-F238E27FC236}">
                <a16:creationId xmlns:a16="http://schemas.microsoft.com/office/drawing/2014/main" id="{9B7A2807-B4DA-497F-91A2-36771F4F8EB6}"/>
              </a:ext>
            </a:extLst>
          </p:cNvPr>
          <p:cNvCxnSpPr/>
          <p:nvPr/>
        </p:nvCxnSpPr>
        <p:spPr>
          <a:xfrm flipH="1">
            <a:off x="162203" y="7360785"/>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50" name="39 Conector recto de flecha">
            <a:extLst>
              <a:ext uri="{FF2B5EF4-FFF2-40B4-BE49-F238E27FC236}">
                <a16:creationId xmlns:a16="http://schemas.microsoft.com/office/drawing/2014/main" id="{32746041-C18F-4FC1-96AF-233AF9B87370}"/>
              </a:ext>
            </a:extLst>
          </p:cNvPr>
          <p:cNvCxnSpPr/>
          <p:nvPr/>
        </p:nvCxnSpPr>
        <p:spPr>
          <a:xfrm>
            <a:off x="73674" y="8736926"/>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95225CE9-9570-ADEA-9287-9B070D9C8812}"/>
              </a:ext>
            </a:extLst>
          </p:cNvPr>
          <p:cNvPicPr>
            <a:picLocks noChangeAspect="1"/>
          </p:cNvPicPr>
          <p:nvPr/>
        </p:nvPicPr>
        <p:blipFill>
          <a:blip r:embed="rId2"/>
          <a:stretch>
            <a:fillRect/>
          </a:stretch>
        </p:blipFill>
        <p:spPr>
          <a:xfrm>
            <a:off x="49207" y="228936"/>
            <a:ext cx="7079635" cy="4793230"/>
          </a:xfrm>
          <a:prstGeom prst="rect">
            <a:avLst/>
          </a:prstGeom>
        </p:spPr>
      </p:pic>
    </p:spTree>
    <p:extLst>
      <p:ext uri="{BB962C8B-B14F-4D97-AF65-F5344CB8AC3E}">
        <p14:creationId xmlns:p14="http://schemas.microsoft.com/office/powerpoint/2010/main" val="128658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4178552"/>
            <a:ext cx="7200900"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2415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Factores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16</a:t>
            </a:r>
          </a:p>
        </p:txBody>
      </p:sp>
      <p:grpSp>
        <p:nvGrpSpPr>
          <p:cNvPr id="6" name="5 Grupo"/>
          <p:cNvGrpSpPr/>
          <p:nvPr/>
        </p:nvGrpSpPr>
        <p:grpSpPr>
          <a:xfrm>
            <a:off x="168022" y="910500"/>
            <a:ext cx="900410" cy="1573268"/>
            <a:chOff x="1032118" y="553075"/>
            <a:chExt cx="900410" cy="1573268"/>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32118" y="1520368"/>
              <a:ext cx="82323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67%</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1927" y="1849344"/>
              <a:ext cx="790601" cy="276999"/>
            </a:xfrm>
            <a:prstGeom prst="rect">
              <a:avLst/>
            </a:prstGeom>
          </p:spPr>
          <p:txBody>
            <a:bodyPr wrap="none">
              <a:spAutoFit/>
            </a:bodyPr>
            <a:lstStyle/>
            <a:p>
              <a:r>
                <a:rPr lang="es-ES" sz="1200" b="1" dirty="0">
                  <a:latin typeface="Arial Narrow" panose="020B0606020202030204" pitchFamily="34" charset="0"/>
                </a:rPr>
                <a:t>198 casos</a:t>
              </a:r>
              <a:endParaRPr lang="es-CO" sz="1200" dirty="0"/>
            </a:p>
          </p:txBody>
        </p:sp>
      </p:grpSp>
      <p:grpSp>
        <p:nvGrpSpPr>
          <p:cNvPr id="3" name="2 Grupo"/>
          <p:cNvGrpSpPr/>
          <p:nvPr/>
        </p:nvGrpSpPr>
        <p:grpSpPr>
          <a:xfrm>
            <a:off x="1117971" y="913240"/>
            <a:ext cx="812752" cy="1594295"/>
            <a:chOff x="1825139" y="1057131"/>
            <a:chExt cx="812752" cy="1594295"/>
          </a:xfrm>
        </p:grpSpPr>
        <p:sp>
          <p:nvSpPr>
            <p:cNvPr id="42" name="41 Rectángulo redondeado"/>
            <p:cNvSpPr/>
            <p:nvPr/>
          </p:nvSpPr>
          <p:spPr>
            <a:xfrm>
              <a:off x="1846951" y="2010776"/>
              <a:ext cx="7909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a:t>
              </a:r>
            </a:p>
          </p:txBody>
        </p:sp>
        <p:sp>
          <p:nvSpPr>
            <p:cNvPr id="32" name="31 Rectángulo"/>
            <p:cNvSpPr/>
            <p:nvPr/>
          </p:nvSpPr>
          <p:spPr>
            <a:xfrm>
              <a:off x="1825139" y="173747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91954" y="2374427"/>
              <a:ext cx="720069" cy="276999"/>
            </a:xfrm>
            <a:prstGeom prst="rect">
              <a:avLst/>
            </a:prstGeom>
          </p:spPr>
          <p:txBody>
            <a:bodyPr wrap="none">
              <a:spAutoFit/>
            </a:bodyPr>
            <a:lstStyle/>
            <a:p>
              <a:r>
                <a:rPr lang="es-ES" sz="1200" b="1" dirty="0">
                  <a:latin typeface="Arial Narrow" panose="020B0606020202030204" pitchFamily="34" charset="0"/>
                </a:rPr>
                <a:t>98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210241" y="879878"/>
            <a:ext cx="1152880" cy="1582804"/>
            <a:chOff x="3115290" y="1057131"/>
            <a:chExt cx="1152880" cy="1582804"/>
          </a:xfrm>
        </p:grpSpPr>
        <p:grpSp>
          <p:nvGrpSpPr>
            <p:cNvPr id="50" name="49 Grupo"/>
            <p:cNvGrpSpPr/>
            <p:nvPr/>
          </p:nvGrpSpPr>
          <p:grpSpPr>
            <a:xfrm>
              <a:off x="3115290" y="1781104"/>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057131"/>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8 Grupo"/>
          <p:cNvGrpSpPr/>
          <p:nvPr/>
        </p:nvGrpSpPr>
        <p:grpSpPr>
          <a:xfrm>
            <a:off x="3371476" y="879878"/>
            <a:ext cx="740068" cy="1574421"/>
            <a:chOff x="4588574" y="1057131"/>
            <a:chExt cx="740068" cy="1574421"/>
          </a:xfrm>
        </p:grpSpPr>
        <p:grpSp>
          <p:nvGrpSpPr>
            <p:cNvPr id="8" name="7 Grupo"/>
            <p:cNvGrpSpPr/>
            <p:nvPr/>
          </p:nvGrpSpPr>
          <p:grpSpPr>
            <a:xfrm>
              <a:off x="4588574" y="1751628"/>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057131"/>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42323" y="7510879"/>
            <a:ext cx="354986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Ciclo de vida de los casos notificados de hepatitis A. </a:t>
            </a:r>
          </a:p>
          <a:p>
            <a:pPr algn="just"/>
            <a:r>
              <a:rPr lang="es-ES" sz="1050" dirty="0">
                <a:latin typeface="Arial Narrow" panose="020B0606020202030204" pitchFamily="34" charset="0"/>
              </a:rPr>
              <a:t>Periodo epidemiológico VII 2023. </a:t>
            </a: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738390" y="2526303"/>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5399576" y="3257920"/>
            <a:ext cx="1720560" cy="877901"/>
            <a:chOff x="-36884" y="7072716"/>
            <a:chExt cx="1305446" cy="877901"/>
          </a:xfrm>
        </p:grpSpPr>
        <p:sp>
          <p:nvSpPr>
            <p:cNvPr id="73"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74"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99%</a:t>
              </a:r>
            </a:p>
          </p:txBody>
        </p:sp>
        <p:sp>
          <p:nvSpPr>
            <p:cNvPr id="75" name="74 CuadroTexto"/>
            <p:cNvSpPr txBox="1"/>
            <p:nvPr/>
          </p:nvSpPr>
          <p:spPr>
            <a:xfrm>
              <a:off x="-36884"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292 casos</a:t>
              </a: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2344129" y="2713810"/>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1949381" y="2946740"/>
            <a:ext cx="3277595" cy="978490"/>
            <a:chOff x="-14122" y="6517843"/>
            <a:chExt cx="2486820" cy="978490"/>
          </a:xfrm>
        </p:grpSpPr>
        <p:sp>
          <p:nvSpPr>
            <p:cNvPr id="8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90" name="89 Rectángulo redondeado"/>
            <p:cNvSpPr/>
            <p:nvPr/>
          </p:nvSpPr>
          <p:spPr>
            <a:xfrm>
              <a:off x="1062597" y="6517843"/>
              <a:ext cx="1410101" cy="97849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83% - 246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16% - 48 casos</a:t>
              </a:r>
            </a:p>
          </p:txBody>
        </p:sp>
      </p:grpSp>
      <p:grpSp>
        <p:nvGrpSpPr>
          <p:cNvPr id="92" name="91 Grupo"/>
          <p:cNvGrpSpPr/>
          <p:nvPr/>
        </p:nvGrpSpPr>
        <p:grpSpPr>
          <a:xfrm>
            <a:off x="4329256" y="982183"/>
            <a:ext cx="874090" cy="1513653"/>
            <a:chOff x="2507826" y="2585355"/>
            <a:chExt cx="874090" cy="151365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82185" y="2585355"/>
              <a:ext cx="477234" cy="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579005" cy="276999"/>
            </a:xfrm>
            <a:prstGeom prst="rect">
              <a:avLst/>
            </a:prstGeom>
          </p:spPr>
          <p:txBody>
            <a:bodyPr wrap="none">
              <a:spAutoFit/>
            </a:bodyPr>
            <a:lstStyle/>
            <a:p>
              <a:r>
                <a:rPr lang="es-ES" sz="1200" b="1" dirty="0">
                  <a:latin typeface="Arial Narrow" panose="020B0606020202030204" pitchFamily="34" charset="0"/>
                </a:rPr>
                <a:t>0 caso</a:t>
              </a:r>
              <a:endParaRPr lang="es-CO" sz="1200" dirty="0"/>
            </a:p>
          </p:txBody>
        </p:sp>
      </p:grpSp>
      <p:grpSp>
        <p:nvGrpSpPr>
          <p:cNvPr id="11" name="10 Grupo"/>
          <p:cNvGrpSpPr/>
          <p:nvPr/>
        </p:nvGrpSpPr>
        <p:grpSpPr>
          <a:xfrm>
            <a:off x="6355281" y="988099"/>
            <a:ext cx="789881" cy="1519436"/>
            <a:chOff x="3826683" y="2682487"/>
            <a:chExt cx="789881" cy="1519436"/>
          </a:xfrm>
        </p:grpSpPr>
        <p:grpSp>
          <p:nvGrpSpPr>
            <p:cNvPr id="2" name="1 Grupo"/>
            <p:cNvGrpSpPr/>
            <p:nvPr/>
          </p:nvGrpSpPr>
          <p:grpSpPr>
            <a:xfrm>
              <a:off x="3826683" y="3306763"/>
              <a:ext cx="789881" cy="895160"/>
              <a:chOff x="2507826" y="3203848"/>
              <a:chExt cx="789881" cy="895160"/>
            </a:xfrm>
          </p:grpSpPr>
          <p:sp>
            <p:nvSpPr>
              <p:cNvPr id="57" name="56 Rectángulo redondeado"/>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3 casos</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5112618" y="932914"/>
            <a:ext cx="1380071" cy="1567357"/>
            <a:chOff x="1963587" y="2618404"/>
            <a:chExt cx="1380071" cy="1567357"/>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148657" y="2618404"/>
              <a:ext cx="995527" cy="7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1963587" y="3189889"/>
              <a:ext cx="1380071" cy="995872"/>
              <a:chOff x="-325073" y="6955842"/>
              <a:chExt cx="1612468" cy="995872"/>
            </a:xfrm>
          </p:grpSpPr>
          <p:sp>
            <p:nvSpPr>
              <p:cNvPr id="77" name="76 CuadroTexto"/>
              <p:cNvSpPr txBox="1"/>
              <p:nvPr/>
            </p:nvSpPr>
            <p:spPr>
              <a:xfrm>
                <a:off x="-325073" y="6955842"/>
                <a:ext cx="1612468"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36885" y="7363321"/>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79" name="78 CuadroTexto"/>
              <p:cNvSpPr txBox="1"/>
              <p:nvPr/>
            </p:nvSpPr>
            <p:spPr>
              <a:xfrm>
                <a:off x="-142058" y="767471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sp>
        <p:nvSpPr>
          <p:cNvPr id="69" name="68 Rectángulo"/>
          <p:cNvSpPr/>
          <p:nvPr/>
        </p:nvSpPr>
        <p:spPr>
          <a:xfrm>
            <a:off x="-26642" y="8555814"/>
            <a:ext cx="7193256" cy="553998"/>
          </a:xfrm>
          <a:prstGeom prst="rect">
            <a:avLst/>
          </a:prstGeom>
        </p:spPr>
        <p:txBody>
          <a:bodyPr wrap="square">
            <a:spAutoFit/>
          </a:bodyPr>
          <a:lstStyle/>
          <a:p>
            <a:pPr algn="just"/>
            <a:r>
              <a:rPr lang="es-CO" sz="1000" dirty="0">
                <a:latin typeface="Arial Narrow" panose="020B0606020202030204" pitchFamily="34" charset="0"/>
              </a:rPr>
              <a:t>Se evidencia un aumento del 74% en relación con el mismo periodo de año anterior donde se presentaron 170 casos. Los cursos de vida de juventud y  adultez representan el  77% de los casos, se ve una mayor frecuencia de casos en el sexo masculino siendo este del 67%. No se han reportado muertes. </a:t>
            </a:r>
            <a:endParaRPr lang="es-CO" sz="1100" dirty="0">
              <a:latin typeface="Arial Narrow" panose="020B0606020202030204" pitchFamily="34" charset="0"/>
            </a:endParaRPr>
          </a:p>
        </p:txBody>
      </p:sp>
      <p:sp>
        <p:nvSpPr>
          <p:cNvPr id="80" name="79 Rectángulo"/>
          <p:cNvSpPr/>
          <p:nvPr/>
        </p:nvSpPr>
        <p:spPr>
          <a:xfrm>
            <a:off x="-23012" y="8108601"/>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1" name="80 Grupo"/>
          <p:cNvGrpSpPr/>
          <p:nvPr/>
        </p:nvGrpSpPr>
        <p:grpSpPr>
          <a:xfrm>
            <a:off x="20117" y="8168684"/>
            <a:ext cx="3487429" cy="276999"/>
            <a:chOff x="2448322" y="26767"/>
            <a:chExt cx="3487429" cy="276999"/>
          </a:xfrm>
        </p:grpSpPr>
        <p:sp>
          <p:nvSpPr>
            <p:cNvPr id="82" name="81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3" name="82 Conector recto"/>
            <p:cNvCxnSpPr>
              <a:stCxn id="82"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4" name="83 CuadroTexto"/>
            <p:cNvSpPr txBox="1"/>
            <p:nvPr/>
          </p:nvSpPr>
          <p:spPr>
            <a:xfrm>
              <a:off x="3343463" y="26767"/>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85" name="84 Grupo"/>
          <p:cNvGrpSpPr/>
          <p:nvPr/>
        </p:nvGrpSpPr>
        <p:grpSpPr>
          <a:xfrm>
            <a:off x="2338822" y="534761"/>
            <a:ext cx="1847617" cy="436841"/>
            <a:chOff x="3060727" y="484500"/>
            <a:chExt cx="2369636" cy="436841"/>
          </a:xfrm>
        </p:grpSpPr>
        <p:sp>
          <p:nvSpPr>
            <p:cNvPr id="86" name="8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7" name="96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99" name="98 Grupo"/>
          <p:cNvGrpSpPr/>
          <p:nvPr/>
        </p:nvGrpSpPr>
        <p:grpSpPr>
          <a:xfrm>
            <a:off x="205725" y="534759"/>
            <a:ext cx="1852274"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02" name="101 Grupo"/>
          <p:cNvGrpSpPr/>
          <p:nvPr/>
        </p:nvGrpSpPr>
        <p:grpSpPr>
          <a:xfrm>
            <a:off x="4410695" y="596925"/>
            <a:ext cx="2722457" cy="436841"/>
            <a:chOff x="3060727" y="484500"/>
            <a:chExt cx="2369636" cy="436841"/>
          </a:xfrm>
        </p:grpSpPr>
        <p:sp>
          <p:nvSpPr>
            <p:cNvPr id="103" name="10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4" name="103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91" name="Picture 5"/>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192379" y="2526114"/>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6" name="84 Grupo"/>
          <p:cNvGrpSpPr/>
          <p:nvPr/>
        </p:nvGrpSpPr>
        <p:grpSpPr>
          <a:xfrm>
            <a:off x="58327" y="3267797"/>
            <a:ext cx="1229607" cy="747277"/>
            <a:chOff x="-14122" y="7072716"/>
            <a:chExt cx="1229607" cy="747277"/>
          </a:xfrm>
        </p:grpSpPr>
        <p:sp>
          <p:nvSpPr>
            <p:cNvPr id="107"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108" name="86 Rectángulo redondeado"/>
            <p:cNvSpPr/>
            <p:nvPr/>
          </p:nvSpPr>
          <p:spPr>
            <a:xfrm>
              <a:off x="157602" y="7363320"/>
              <a:ext cx="792012"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94- 32% casos</a:t>
              </a:r>
            </a:p>
          </p:txBody>
        </p:sp>
      </p:grpSp>
      <p:pic>
        <p:nvPicPr>
          <p:cNvPr id="109" name="Picture 6"/>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1251549" y="260172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88 Grupo"/>
          <p:cNvGrpSpPr/>
          <p:nvPr/>
        </p:nvGrpSpPr>
        <p:grpSpPr>
          <a:xfrm>
            <a:off x="1037902" y="3262906"/>
            <a:ext cx="1229607" cy="784842"/>
            <a:chOff x="-14122" y="7072716"/>
            <a:chExt cx="1229607" cy="650645"/>
          </a:xfrm>
        </p:grpSpPr>
        <p:sp>
          <p:nvSpPr>
            <p:cNvPr id="111"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112"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 casos</a:t>
              </a:r>
            </a:p>
          </p:txBody>
        </p:sp>
      </p:grpSp>
      <p:sp>
        <p:nvSpPr>
          <p:cNvPr id="119" name="69 Rectángulo">
            <a:extLst>
              <a:ext uri="{FF2B5EF4-FFF2-40B4-BE49-F238E27FC236}">
                <a16:creationId xmlns:a16="http://schemas.microsoft.com/office/drawing/2014/main" id="{6F3C5649-9437-44F5-AB8C-F9286A91828B}"/>
              </a:ext>
            </a:extLst>
          </p:cNvPr>
          <p:cNvSpPr/>
          <p:nvPr/>
        </p:nvSpPr>
        <p:spPr>
          <a:xfrm>
            <a:off x="3507546" y="7533754"/>
            <a:ext cx="3707547"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Estrato socioeconómico de los casos notificados de hepatitis A. </a:t>
            </a:r>
          </a:p>
          <a:p>
            <a:pPr algn="just"/>
            <a:r>
              <a:rPr lang="es-ES" sz="1050" dirty="0">
                <a:latin typeface="Arial Narrow" panose="020B0606020202030204" pitchFamily="34" charset="0"/>
              </a:rPr>
              <a:t>Periodo epidemiológico VII 2023. </a:t>
            </a:r>
          </a:p>
        </p:txBody>
      </p:sp>
      <p:graphicFrame>
        <p:nvGraphicFramePr>
          <p:cNvPr id="98" name="Gráfico 97">
            <a:extLst>
              <a:ext uri="{FF2B5EF4-FFF2-40B4-BE49-F238E27FC236}">
                <a16:creationId xmlns:a16="http://schemas.microsoft.com/office/drawing/2014/main" id="{B80C33DB-E7C4-4142-88FE-CC7520707440}"/>
              </a:ext>
            </a:extLst>
          </p:cNvPr>
          <p:cNvGraphicFramePr>
            <a:graphicFrameLocks/>
          </p:cNvGraphicFramePr>
          <p:nvPr/>
        </p:nvGraphicFramePr>
        <p:xfrm>
          <a:off x="11555" y="4597037"/>
          <a:ext cx="3495991" cy="286809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13" name="Gráfico 112">
            <a:extLst>
              <a:ext uri="{FF2B5EF4-FFF2-40B4-BE49-F238E27FC236}">
                <a16:creationId xmlns:a16="http://schemas.microsoft.com/office/drawing/2014/main" id="{50392645-9D5B-40CF-A13F-C805710F925D}"/>
              </a:ext>
            </a:extLst>
          </p:cNvPr>
          <p:cNvGraphicFramePr>
            <a:graphicFrameLocks/>
          </p:cNvGraphicFramePr>
          <p:nvPr/>
        </p:nvGraphicFramePr>
        <p:xfrm>
          <a:off x="3600450" y="4620706"/>
          <a:ext cx="3614643" cy="283764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3523220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3034" b="1"/>
          <a:stretch/>
        </p:blipFill>
        <p:spPr bwMode="auto">
          <a:xfrm>
            <a:off x="50" y="6876256"/>
            <a:ext cx="2172322" cy="226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160" t="16889" r="52563" b="37555"/>
          <a:stretch/>
        </p:blipFill>
        <p:spPr bwMode="auto">
          <a:xfrm>
            <a:off x="-23417" y="13742"/>
            <a:ext cx="2175822"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5451"/>
          <a:stretch/>
        </p:blipFill>
        <p:spPr bwMode="auto">
          <a:xfrm>
            <a:off x="0" y="3419872"/>
            <a:ext cx="2180731" cy="348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0045" y="1026284"/>
            <a:ext cx="2309078"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07 - 2023</a:t>
            </a:r>
          </a:p>
        </p:txBody>
      </p:sp>
      <p:sp>
        <p:nvSpPr>
          <p:cNvPr id="6" name="5 Rectángulo"/>
          <p:cNvSpPr/>
          <p:nvPr/>
        </p:nvSpPr>
        <p:spPr>
          <a:xfrm>
            <a:off x="2179172" y="2968660"/>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hepatitis B. Medellín, a Periodo epidemiológico 07 acumulado de 2023. </a:t>
            </a:r>
          </a:p>
        </p:txBody>
      </p:sp>
      <p:grpSp>
        <p:nvGrpSpPr>
          <p:cNvPr id="8" name="7 Grupo"/>
          <p:cNvGrpSpPr/>
          <p:nvPr/>
        </p:nvGrpSpPr>
        <p:grpSpPr>
          <a:xfrm>
            <a:off x="179214" y="5091636"/>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68</a:t>
              </a:r>
            </a:p>
          </p:txBody>
        </p:sp>
      </p:grpSp>
      <p:sp>
        <p:nvSpPr>
          <p:cNvPr id="9" name="8 CuadroTexto"/>
          <p:cNvSpPr txBox="1"/>
          <p:nvPr/>
        </p:nvSpPr>
        <p:spPr>
          <a:xfrm>
            <a:off x="16447" y="5541203"/>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Disminuyó en un 11,6%</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17 </a:t>
            </a:r>
          </a:p>
        </p:txBody>
      </p:sp>
      <p:sp>
        <p:nvSpPr>
          <p:cNvPr id="37" name="36 Título"/>
          <p:cNvSpPr>
            <a:spLocks noGrp="1"/>
          </p:cNvSpPr>
          <p:nvPr>
            <p:ph type="ctrTitle"/>
          </p:nvPr>
        </p:nvSpPr>
        <p:spPr>
          <a:xfrm>
            <a:off x="-18971" y="403841"/>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Hepatitis B y C</a:t>
            </a:r>
          </a:p>
        </p:txBody>
      </p:sp>
      <p:sp>
        <p:nvSpPr>
          <p:cNvPr id="32" name="31 Rectángulo"/>
          <p:cNvSpPr/>
          <p:nvPr/>
        </p:nvSpPr>
        <p:spPr>
          <a:xfrm>
            <a:off x="2179172" y="6084168"/>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hepatitis C. Medellín, a Periodo epidemiológico 07  acumulado de 2023. </a:t>
            </a:r>
          </a:p>
        </p:txBody>
      </p:sp>
      <p:sp>
        <p:nvSpPr>
          <p:cNvPr id="35" name="34 Rectángulo"/>
          <p:cNvSpPr/>
          <p:nvPr/>
        </p:nvSpPr>
        <p:spPr>
          <a:xfrm>
            <a:off x="2181225" y="8553451"/>
            <a:ext cx="4943958" cy="461665"/>
          </a:xfrm>
          <a:prstGeom prst="rect">
            <a:avLst/>
          </a:prstGeom>
        </p:spPr>
        <p:txBody>
          <a:bodyPr wrap="square">
            <a:spAutoFit/>
          </a:bodyPr>
          <a:lstStyle/>
          <a:p>
            <a:r>
              <a:rPr lang="es-ES" sz="4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Comportamiento </a:t>
            </a:r>
            <a:r>
              <a:rPr lang="es-CO" sz="1000" dirty="0">
                <a:latin typeface="Arial Narrow" panose="020B0606020202030204" pitchFamily="34" charset="0"/>
              </a:rPr>
              <a:t>de la hepatitis B</a:t>
            </a:r>
            <a:r>
              <a:rPr lang="es-ES" sz="1000" dirty="0">
                <a:latin typeface="Arial Narrow" panose="020B0606020202030204" pitchFamily="34" charset="0"/>
              </a:rPr>
              <a:t>. Medellín, a Periodo epidemiológico 07   acumulado de 2020-2023. </a:t>
            </a:r>
          </a:p>
        </p:txBody>
      </p:sp>
      <p:sp>
        <p:nvSpPr>
          <p:cNvPr id="2" name="1 CuadroTexto"/>
          <p:cNvSpPr txBox="1"/>
          <p:nvPr/>
        </p:nvSpPr>
        <p:spPr>
          <a:xfrm flipH="1">
            <a:off x="544821" y="4845571"/>
            <a:ext cx="1255404" cy="307777"/>
          </a:xfrm>
          <a:prstGeom prst="rect">
            <a:avLst/>
          </a:prstGeom>
          <a:noFill/>
        </p:spPr>
        <p:txBody>
          <a:bodyPr wrap="square" rtlCol="0">
            <a:spAutoFit/>
          </a:bodyPr>
          <a:lstStyle/>
          <a:p>
            <a:r>
              <a:rPr lang="es-ES" sz="1400" b="1" dirty="0"/>
              <a:t>Hepatitis B</a:t>
            </a:r>
            <a:endParaRPr lang="es-CO" sz="1400" b="1" dirty="0"/>
          </a:p>
        </p:txBody>
      </p:sp>
      <p:grpSp>
        <p:nvGrpSpPr>
          <p:cNvPr id="24" name="23 Grupo"/>
          <p:cNvGrpSpPr/>
          <p:nvPr/>
        </p:nvGrpSpPr>
        <p:grpSpPr>
          <a:xfrm>
            <a:off x="144066" y="6618265"/>
            <a:ext cx="1892650" cy="488476"/>
            <a:chOff x="2397524" y="3379972"/>
            <a:chExt cx="4508500" cy="904875"/>
          </a:xfrm>
        </p:grpSpPr>
        <p:pic>
          <p:nvPicPr>
            <p:cNvPr id="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25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115</a:t>
              </a:r>
            </a:p>
          </p:txBody>
        </p:sp>
      </p:grpSp>
      <p:sp>
        <p:nvSpPr>
          <p:cNvPr id="27" name="26 CuadroTexto"/>
          <p:cNvSpPr txBox="1"/>
          <p:nvPr/>
        </p:nvSpPr>
        <p:spPr>
          <a:xfrm flipH="1">
            <a:off x="509673" y="6372200"/>
            <a:ext cx="1255404" cy="307777"/>
          </a:xfrm>
          <a:prstGeom prst="rect">
            <a:avLst/>
          </a:prstGeom>
          <a:noFill/>
        </p:spPr>
        <p:txBody>
          <a:bodyPr wrap="square" rtlCol="0">
            <a:spAutoFit/>
          </a:bodyPr>
          <a:lstStyle/>
          <a:p>
            <a:r>
              <a:rPr lang="es-ES" sz="1400" b="1" dirty="0"/>
              <a:t>Hepatitis C</a:t>
            </a:r>
            <a:endParaRPr lang="es-CO" sz="1400" b="1" dirty="0"/>
          </a:p>
        </p:txBody>
      </p:sp>
      <p:sp>
        <p:nvSpPr>
          <p:cNvPr id="29" name="28 CuadroTexto"/>
          <p:cNvSpPr txBox="1"/>
          <p:nvPr/>
        </p:nvSpPr>
        <p:spPr>
          <a:xfrm>
            <a:off x="50" y="7125379"/>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Aumentó en un 57,5%</a:t>
            </a:r>
          </a:p>
        </p:txBody>
      </p:sp>
      <p:graphicFrame>
        <p:nvGraphicFramePr>
          <p:cNvPr id="33" name="Gráfico 32">
            <a:extLst>
              <a:ext uri="{FF2B5EF4-FFF2-40B4-BE49-F238E27FC236}">
                <a16:creationId xmlns:a16="http://schemas.microsoft.com/office/drawing/2014/main" id="{00000000-0008-0000-1200-000003000000}"/>
              </a:ext>
            </a:extLst>
          </p:cNvPr>
          <p:cNvGraphicFramePr>
            <a:graphicFrameLocks/>
          </p:cNvGraphicFramePr>
          <p:nvPr/>
        </p:nvGraphicFramePr>
        <p:xfrm>
          <a:off x="2033054" y="378683"/>
          <a:ext cx="5167795" cy="273617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Gráfico 33">
            <a:extLst>
              <a:ext uri="{FF2B5EF4-FFF2-40B4-BE49-F238E27FC236}">
                <a16:creationId xmlns:a16="http://schemas.microsoft.com/office/drawing/2014/main" id="{00000000-0008-0000-1300-000003000000}"/>
              </a:ext>
            </a:extLst>
          </p:cNvPr>
          <p:cNvGraphicFramePr>
            <a:graphicFrameLocks/>
          </p:cNvGraphicFramePr>
          <p:nvPr/>
        </p:nvGraphicFramePr>
        <p:xfrm>
          <a:off x="2071864" y="3511231"/>
          <a:ext cx="5119306" cy="26749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4 Gráfico">
            <a:extLst>
              <a:ext uri="{FF2B5EF4-FFF2-40B4-BE49-F238E27FC236}">
                <a16:creationId xmlns:a16="http://schemas.microsoft.com/office/drawing/2014/main" id="{00000000-0008-0000-1200-000005000000}"/>
              </a:ext>
            </a:extLst>
          </p:cNvPr>
          <p:cNvGraphicFramePr>
            <a:graphicFrameLocks/>
          </p:cNvGraphicFramePr>
          <p:nvPr/>
        </p:nvGraphicFramePr>
        <p:xfrm>
          <a:off x="2114965" y="6444210"/>
          <a:ext cx="5028707" cy="232687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690051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13 Rectángulo"/>
          <p:cNvSpPr/>
          <p:nvPr/>
        </p:nvSpPr>
        <p:spPr>
          <a:xfrm>
            <a:off x="0" y="19077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18 </a:t>
            </a:r>
          </a:p>
        </p:txBody>
      </p:sp>
      <p:sp>
        <p:nvSpPr>
          <p:cNvPr id="40" name="39 Rectángulo"/>
          <p:cNvSpPr/>
          <p:nvPr/>
        </p:nvSpPr>
        <p:spPr>
          <a:xfrm>
            <a:off x="0" y="3407126"/>
            <a:ext cx="7177588"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1" name="30 Elipse"/>
          <p:cNvSpPr/>
          <p:nvPr/>
        </p:nvSpPr>
        <p:spPr>
          <a:xfrm>
            <a:off x="151139" y="2035624"/>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2" name="31 Conector recto"/>
          <p:cNvCxnSpPr>
            <a:stCxn id="31" idx="6"/>
          </p:cNvCxnSpPr>
          <p:nvPr/>
        </p:nvCxnSpPr>
        <p:spPr>
          <a:xfrm>
            <a:off x="439171" y="2166429"/>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1005355" y="2035624"/>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sp>
        <p:nvSpPr>
          <p:cNvPr id="36" name="35 CuadroTexto"/>
          <p:cNvSpPr txBox="1"/>
          <p:nvPr/>
        </p:nvSpPr>
        <p:spPr>
          <a:xfrm>
            <a:off x="864146" y="2607459"/>
            <a:ext cx="2592288"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de Hepatitis B en población general por 100.000 habitantes</a:t>
            </a:r>
            <a:endParaRPr lang="es-ES" sz="1100" b="1" dirty="0">
              <a:latin typeface="Arial Narrow" panose="020B0606020202030204" pitchFamily="34" charset="0"/>
            </a:endParaRPr>
          </a:p>
        </p:txBody>
      </p:sp>
      <p:sp>
        <p:nvSpPr>
          <p:cNvPr id="38" name="37 CuadroTexto"/>
          <p:cNvSpPr txBox="1"/>
          <p:nvPr/>
        </p:nvSpPr>
        <p:spPr>
          <a:xfrm>
            <a:off x="1556576" y="3059832"/>
            <a:ext cx="1096775"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2,6* 100 mil</a:t>
            </a:r>
          </a:p>
        </p:txBody>
      </p:sp>
      <p:sp>
        <p:nvSpPr>
          <p:cNvPr id="46" name="45 CuadroTexto"/>
          <p:cNvSpPr txBox="1"/>
          <p:nvPr/>
        </p:nvSpPr>
        <p:spPr>
          <a:xfrm>
            <a:off x="3967732" y="2628945"/>
            <a:ext cx="2592288"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de Hepatitis C en población general por 100.000 habitantes</a:t>
            </a:r>
            <a:endParaRPr lang="es-ES" sz="1100" b="1" dirty="0">
              <a:latin typeface="Arial Narrow" panose="020B0606020202030204" pitchFamily="34" charset="0"/>
            </a:endParaRPr>
          </a:p>
        </p:txBody>
      </p:sp>
      <p:sp>
        <p:nvSpPr>
          <p:cNvPr id="47" name="46 CuadroTexto"/>
          <p:cNvSpPr txBox="1"/>
          <p:nvPr/>
        </p:nvSpPr>
        <p:spPr>
          <a:xfrm>
            <a:off x="4660161" y="3081318"/>
            <a:ext cx="1096775"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4,4* 100 mil</a:t>
            </a:r>
          </a:p>
        </p:txBody>
      </p:sp>
      <p:sp>
        <p:nvSpPr>
          <p:cNvPr id="48" name="26 Elipse"/>
          <p:cNvSpPr/>
          <p:nvPr/>
        </p:nvSpPr>
        <p:spPr>
          <a:xfrm>
            <a:off x="118769" y="3455019"/>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9" name="27 Conector recto"/>
          <p:cNvCxnSpPr>
            <a:stCxn id="48" idx="6"/>
          </p:cNvCxnSpPr>
          <p:nvPr/>
        </p:nvCxnSpPr>
        <p:spPr>
          <a:xfrm>
            <a:off x="406801" y="3585824"/>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28 CuadroTexto"/>
          <p:cNvSpPr txBox="1"/>
          <p:nvPr/>
        </p:nvSpPr>
        <p:spPr>
          <a:xfrm>
            <a:off x="972985" y="3455019"/>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sp>
        <p:nvSpPr>
          <p:cNvPr id="51" name="69 Rectángulo"/>
          <p:cNvSpPr/>
          <p:nvPr/>
        </p:nvSpPr>
        <p:spPr>
          <a:xfrm>
            <a:off x="0" y="8656711"/>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Hepatitis B. Medellín, a Periodo epidemiológico 07 acumulado  de  2023. </a:t>
            </a:r>
          </a:p>
        </p:txBody>
      </p:sp>
      <p:sp>
        <p:nvSpPr>
          <p:cNvPr id="18" name="17 Rectángulo"/>
          <p:cNvSpPr/>
          <p:nvPr/>
        </p:nvSpPr>
        <p:spPr>
          <a:xfrm>
            <a:off x="257175" y="628650"/>
            <a:ext cx="1903115" cy="784830"/>
          </a:xfrm>
          <a:prstGeom prst="rect">
            <a:avLst/>
          </a:prstGeom>
        </p:spPr>
        <p:txBody>
          <a:bodyPr wrap="square">
            <a:spAutoFit/>
          </a:bodyPr>
          <a:lstStyle/>
          <a:p>
            <a:r>
              <a:rPr lang="es-ES" sz="500" dirty="0">
                <a:latin typeface="Arial Narrow" panose="020B0606020202030204" pitchFamily="34" charset="0"/>
              </a:rPr>
              <a:t>Fuente: SIVIGILA. Secretaria de Salud de Medellín.</a:t>
            </a:r>
            <a:endParaRPr lang="es-ES" sz="400" dirty="0">
              <a:latin typeface="Arial Narrow" panose="020B0606020202030204" pitchFamily="34" charset="0"/>
            </a:endParaRPr>
          </a:p>
          <a:p>
            <a:pPr algn="just"/>
            <a:r>
              <a:rPr lang="es-ES" sz="1000" dirty="0">
                <a:latin typeface="Arial Narrow" panose="020B0606020202030204" pitchFamily="34" charset="0"/>
              </a:rPr>
              <a:t>Figura. Comportamiento </a:t>
            </a:r>
            <a:r>
              <a:rPr lang="es-CO" sz="1000" dirty="0">
                <a:latin typeface="Arial Narrow" panose="020B0606020202030204" pitchFamily="34" charset="0"/>
              </a:rPr>
              <a:t>de la hepatitis C</a:t>
            </a:r>
            <a:r>
              <a:rPr lang="es-ES" sz="1000" dirty="0">
                <a:latin typeface="Arial Narrow" panose="020B0606020202030204" pitchFamily="34" charset="0"/>
              </a:rPr>
              <a:t>. Medellín, a Periodo epidemiológico 07   acumulado de 2020-2023. </a:t>
            </a:r>
          </a:p>
        </p:txBody>
      </p:sp>
      <p:graphicFrame>
        <p:nvGraphicFramePr>
          <p:cNvPr id="20" name="4 Gráfico">
            <a:extLst>
              <a:ext uri="{FF2B5EF4-FFF2-40B4-BE49-F238E27FC236}">
                <a16:creationId xmlns:a16="http://schemas.microsoft.com/office/drawing/2014/main" id="{00000000-0008-0000-1300-000005000000}"/>
              </a:ext>
            </a:extLst>
          </p:cNvPr>
          <p:cNvGraphicFramePr>
            <a:graphicFrameLocks/>
          </p:cNvGraphicFramePr>
          <p:nvPr/>
        </p:nvGraphicFramePr>
        <p:xfrm>
          <a:off x="2088283" y="0"/>
          <a:ext cx="4320480" cy="2026883"/>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a:extLst>
              <a:ext uri="{FF2B5EF4-FFF2-40B4-BE49-F238E27FC236}">
                <a16:creationId xmlns:a16="http://schemas.microsoft.com/office/drawing/2014/main" id="{6B7962E6-FE5C-45F9-9F8A-2512F8C45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98" y="3872829"/>
            <a:ext cx="7092216" cy="4589081"/>
          </a:xfrm>
          <a:prstGeom prst="rect">
            <a:avLst/>
          </a:prstGeom>
        </p:spPr>
      </p:pic>
    </p:spTree>
    <p:extLst>
      <p:ext uri="{BB962C8B-B14F-4D97-AF65-F5344CB8AC3E}">
        <p14:creationId xmlns:p14="http://schemas.microsoft.com/office/powerpoint/2010/main" val="1756075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5 Grupo"/>
          <p:cNvGrpSpPr/>
          <p:nvPr/>
        </p:nvGrpSpPr>
        <p:grpSpPr>
          <a:xfrm>
            <a:off x="122078" y="6179675"/>
            <a:ext cx="841843" cy="1132310"/>
            <a:chOff x="1030415" y="748098"/>
            <a:chExt cx="841843" cy="1132310"/>
          </a:xfrm>
        </p:grpSpPr>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58,82%</a:t>
              </a:r>
            </a:p>
          </p:txBody>
        </p:sp>
        <p:sp>
          <p:nvSpPr>
            <p:cNvPr id="1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9" name="9 Grupo"/>
          <p:cNvGrpSpPr/>
          <p:nvPr/>
        </p:nvGrpSpPr>
        <p:grpSpPr>
          <a:xfrm>
            <a:off x="1017033" y="6209407"/>
            <a:ext cx="827642" cy="1091720"/>
            <a:chOff x="1825139" y="815810"/>
            <a:chExt cx="827642" cy="1091720"/>
          </a:xfrm>
        </p:grpSpPr>
        <p:sp>
          <p:nvSpPr>
            <p:cNvPr id="20" name="41 Rectángulo redondeado"/>
            <p:cNvSpPr/>
            <p:nvPr/>
          </p:nvSpPr>
          <p:spPr>
            <a:xfrm>
              <a:off x="1846951" y="1547490"/>
              <a:ext cx="80583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41,18%</a:t>
              </a:r>
            </a:p>
          </p:txBody>
        </p:sp>
        <p:sp>
          <p:nvSpPr>
            <p:cNvPr id="21" name="31 Rectángulo"/>
            <p:cNvSpPr/>
            <p:nvPr/>
          </p:nvSpPr>
          <p:spPr>
            <a:xfrm>
              <a:off x="1825139" y="127419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12 Grupo"/>
          <p:cNvGrpSpPr/>
          <p:nvPr/>
        </p:nvGrpSpPr>
        <p:grpSpPr>
          <a:xfrm>
            <a:off x="2126041" y="6213471"/>
            <a:ext cx="1152880" cy="1113356"/>
            <a:chOff x="2107178" y="815810"/>
            <a:chExt cx="1152880" cy="1113356"/>
          </a:xfrm>
        </p:grpSpPr>
        <p:grpSp>
          <p:nvGrpSpPr>
            <p:cNvPr id="24" name="49 Grupo"/>
            <p:cNvGrpSpPr/>
            <p:nvPr/>
          </p:nvGrpSpPr>
          <p:grpSpPr>
            <a:xfrm>
              <a:off x="2107178" y="1317818"/>
              <a:ext cx="1152880" cy="611348"/>
              <a:chOff x="3744466" y="1301912"/>
              <a:chExt cx="1152880" cy="611348"/>
            </a:xfrm>
          </p:grpSpPr>
          <p:sp>
            <p:nvSpPr>
              <p:cNvPr id="26" name="50 Rectángulo redondeado"/>
              <p:cNvSpPr/>
              <p:nvPr/>
            </p:nvSpPr>
            <p:spPr>
              <a:xfrm>
                <a:off x="3912518" y="1553220"/>
                <a:ext cx="802181"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1,47%</a:t>
                </a:r>
              </a:p>
            </p:txBody>
          </p:sp>
          <p:sp>
            <p:nvSpPr>
              <p:cNvPr id="27"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2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10 Grupo"/>
          <p:cNvGrpSpPr/>
          <p:nvPr/>
        </p:nvGrpSpPr>
        <p:grpSpPr>
          <a:xfrm>
            <a:off x="3206913" y="6232761"/>
            <a:ext cx="740068" cy="1110282"/>
            <a:chOff x="3580462" y="815810"/>
            <a:chExt cx="740068" cy="1110282"/>
          </a:xfrm>
        </p:grpSpPr>
        <p:grpSp>
          <p:nvGrpSpPr>
            <p:cNvPr id="29" name="7 Grupo"/>
            <p:cNvGrpSpPr/>
            <p:nvPr/>
          </p:nvGrpSpPr>
          <p:grpSpPr>
            <a:xfrm>
              <a:off x="3580462" y="1288342"/>
              <a:ext cx="740068" cy="637750"/>
              <a:chOff x="5245046" y="1274868"/>
              <a:chExt cx="740068" cy="637750"/>
            </a:xfrm>
          </p:grpSpPr>
          <p:sp>
            <p:nvSpPr>
              <p:cNvPr id="31"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2"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3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40293" y="7447480"/>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71 Grupo"/>
          <p:cNvGrpSpPr/>
          <p:nvPr/>
        </p:nvGrpSpPr>
        <p:grpSpPr>
          <a:xfrm>
            <a:off x="4301137" y="7901115"/>
            <a:ext cx="1690560" cy="650645"/>
            <a:chOff x="-14122" y="7072716"/>
            <a:chExt cx="1282684" cy="650645"/>
          </a:xfrm>
        </p:grpSpPr>
        <p:sp>
          <p:nvSpPr>
            <p:cNvPr id="35"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6"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95,59%</a:t>
              </a:r>
            </a:p>
          </p:txBody>
        </p:sp>
      </p:grpSp>
      <p:pic>
        <p:nvPicPr>
          <p:cNvPr id="3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780820" y="7430207"/>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87 Grupo"/>
          <p:cNvGrpSpPr/>
          <p:nvPr/>
        </p:nvGrpSpPr>
        <p:grpSpPr>
          <a:xfrm>
            <a:off x="1049891" y="7771259"/>
            <a:ext cx="1995317" cy="780501"/>
            <a:chOff x="-188366" y="7072716"/>
            <a:chExt cx="1513913" cy="780501"/>
          </a:xfrm>
        </p:grpSpPr>
        <p:sp>
          <p:nvSpPr>
            <p:cNvPr id="3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40" name="89 Rectángulo redondeado"/>
            <p:cNvSpPr/>
            <p:nvPr/>
          </p:nvSpPr>
          <p:spPr>
            <a:xfrm>
              <a:off x="-188366" y="7363320"/>
              <a:ext cx="1513913"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solidFill>
                  <a:latin typeface="Arial Narrow" panose="020B0606020202030204" pitchFamily="34" charset="0"/>
                </a:rPr>
                <a:t>Régimen contributivo: 64,71%</a:t>
              </a:r>
            </a:p>
            <a:p>
              <a:pPr algn="ctr"/>
              <a:r>
                <a:rPr lang="es-ES" sz="1100" b="1" dirty="0">
                  <a:solidFill>
                    <a:schemeClr val="tx1"/>
                  </a:solidFill>
                  <a:latin typeface="Arial Narrow" panose="020B0606020202030204" pitchFamily="34" charset="0"/>
                </a:rPr>
                <a:t>Régimen subsidiado: 30,88%</a:t>
              </a:r>
              <a:endParaRPr lang="es-ES" sz="1200" b="1" dirty="0">
                <a:solidFill>
                  <a:schemeClr val="tx1"/>
                </a:solidFill>
                <a:latin typeface="Arial Narrow" panose="020B0606020202030204" pitchFamily="34" charset="0"/>
              </a:endParaRPr>
            </a:p>
          </p:txBody>
        </p:sp>
      </p:grpSp>
      <p:grpSp>
        <p:nvGrpSpPr>
          <p:cNvPr id="42" name="91 Grupo"/>
          <p:cNvGrpSpPr/>
          <p:nvPr/>
        </p:nvGrpSpPr>
        <p:grpSpPr>
          <a:xfrm>
            <a:off x="5241863" y="6264784"/>
            <a:ext cx="874090" cy="1056602"/>
            <a:chOff x="2507826" y="2775558"/>
            <a:chExt cx="874090" cy="1056602"/>
          </a:xfrm>
        </p:grpSpPr>
        <p:sp>
          <p:nvSpPr>
            <p:cNvPr id="4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8,33%</a:t>
              </a:r>
            </a:p>
          </p:txBody>
        </p:sp>
        <p:pic>
          <p:nvPicPr>
            <p:cNvPr id="4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grpSp>
      <p:grpSp>
        <p:nvGrpSpPr>
          <p:cNvPr id="46" name="14 Grupo"/>
          <p:cNvGrpSpPr/>
          <p:nvPr/>
        </p:nvGrpSpPr>
        <p:grpSpPr>
          <a:xfrm>
            <a:off x="4287033" y="6211979"/>
            <a:ext cx="874090" cy="1127234"/>
            <a:chOff x="4542245" y="835972"/>
            <a:chExt cx="874090" cy="1127234"/>
          </a:xfrm>
        </p:grpSpPr>
        <p:grpSp>
          <p:nvGrpSpPr>
            <p:cNvPr id="47" name="1 Grupo"/>
            <p:cNvGrpSpPr/>
            <p:nvPr/>
          </p:nvGrpSpPr>
          <p:grpSpPr>
            <a:xfrm>
              <a:off x="4542245" y="1334894"/>
              <a:ext cx="874090" cy="628312"/>
              <a:chOff x="2507826" y="3203848"/>
              <a:chExt cx="874090" cy="628312"/>
            </a:xfrm>
          </p:grpSpPr>
          <p:sp>
            <p:nvSpPr>
              <p:cNvPr id="49"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1,39%</a:t>
                </a:r>
              </a:p>
            </p:txBody>
          </p:sp>
          <p:sp>
            <p:nvSpPr>
              <p:cNvPr id="50"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4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15 Grupo"/>
          <p:cNvGrpSpPr/>
          <p:nvPr/>
        </p:nvGrpSpPr>
        <p:grpSpPr>
          <a:xfrm>
            <a:off x="5991697" y="6108613"/>
            <a:ext cx="1290798" cy="1202122"/>
            <a:chOff x="9455421" y="903990"/>
            <a:chExt cx="1290798" cy="1202122"/>
          </a:xfrm>
        </p:grpSpPr>
        <p:pic>
          <p:nvPicPr>
            <p:cNvPr id="52"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5 Grupo"/>
            <p:cNvGrpSpPr/>
            <p:nvPr/>
          </p:nvGrpSpPr>
          <p:grpSpPr>
            <a:xfrm>
              <a:off x="9455421" y="1311975"/>
              <a:ext cx="1290798" cy="794137"/>
              <a:chOff x="-344103" y="6929224"/>
              <a:chExt cx="1508162" cy="794137"/>
            </a:xfrm>
          </p:grpSpPr>
          <p:sp>
            <p:nvSpPr>
              <p:cNvPr id="54"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55"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grpSp>
      </p:grpSp>
      <p:grpSp>
        <p:nvGrpSpPr>
          <p:cNvPr id="56" name="96 Grupo"/>
          <p:cNvGrpSpPr/>
          <p:nvPr/>
        </p:nvGrpSpPr>
        <p:grpSpPr>
          <a:xfrm>
            <a:off x="2172466" y="5827943"/>
            <a:ext cx="1847617" cy="436841"/>
            <a:chOff x="3060727" y="484500"/>
            <a:chExt cx="2369636" cy="436841"/>
          </a:xfrm>
        </p:grpSpPr>
        <p:sp>
          <p:nvSpPr>
            <p:cNvPr id="57"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8" name="120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59" name="121 Grupo"/>
          <p:cNvGrpSpPr/>
          <p:nvPr/>
        </p:nvGrpSpPr>
        <p:grpSpPr>
          <a:xfrm>
            <a:off x="20877" y="5816081"/>
            <a:ext cx="1852274" cy="436841"/>
            <a:chOff x="3054754" y="484500"/>
            <a:chExt cx="2375609" cy="436841"/>
          </a:xfrm>
        </p:grpSpPr>
        <p:sp>
          <p:nvSpPr>
            <p:cNvPr id="60"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1" name="123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62" name="124 Grupo"/>
          <p:cNvGrpSpPr/>
          <p:nvPr/>
        </p:nvGrpSpPr>
        <p:grpSpPr>
          <a:xfrm>
            <a:off x="4351911" y="5846641"/>
            <a:ext cx="2722457" cy="436841"/>
            <a:chOff x="3060727" y="484500"/>
            <a:chExt cx="2369636" cy="436841"/>
          </a:xfrm>
        </p:grpSpPr>
        <p:sp>
          <p:nvSpPr>
            <p:cNvPr id="6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126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66"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19</a:t>
            </a:r>
          </a:p>
        </p:txBody>
      </p:sp>
      <p:sp>
        <p:nvSpPr>
          <p:cNvPr id="67" name="66 Rectángulo"/>
          <p:cNvSpPr/>
          <p:nvPr/>
        </p:nvSpPr>
        <p:spPr>
          <a:xfrm>
            <a:off x="3252012" y="7280827"/>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68" name="67 Rectángulo"/>
          <p:cNvSpPr/>
          <p:nvPr/>
        </p:nvSpPr>
        <p:spPr>
          <a:xfrm>
            <a:off x="2339359" y="7291708"/>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sp>
        <p:nvSpPr>
          <p:cNvPr id="69" name="68 Rectángulo"/>
          <p:cNvSpPr/>
          <p:nvPr/>
        </p:nvSpPr>
        <p:spPr>
          <a:xfrm>
            <a:off x="184508" y="7288390"/>
            <a:ext cx="720069" cy="276999"/>
          </a:xfrm>
          <a:prstGeom prst="rect">
            <a:avLst/>
          </a:prstGeom>
        </p:spPr>
        <p:txBody>
          <a:bodyPr wrap="none">
            <a:spAutoFit/>
          </a:bodyPr>
          <a:lstStyle/>
          <a:p>
            <a:r>
              <a:rPr lang="es-ES" sz="1200" b="1" dirty="0">
                <a:latin typeface="Arial Narrow" panose="020B0606020202030204" pitchFamily="34" charset="0"/>
              </a:rPr>
              <a:t>40 casos</a:t>
            </a:r>
            <a:endParaRPr lang="es-CO" sz="1200" dirty="0"/>
          </a:p>
        </p:txBody>
      </p:sp>
      <p:sp>
        <p:nvSpPr>
          <p:cNvPr id="70" name="69 Rectángulo"/>
          <p:cNvSpPr/>
          <p:nvPr/>
        </p:nvSpPr>
        <p:spPr>
          <a:xfrm>
            <a:off x="1087841" y="7280827"/>
            <a:ext cx="720069" cy="276999"/>
          </a:xfrm>
          <a:prstGeom prst="rect">
            <a:avLst/>
          </a:prstGeom>
        </p:spPr>
        <p:txBody>
          <a:bodyPr wrap="none">
            <a:spAutoFit/>
          </a:bodyPr>
          <a:lstStyle/>
          <a:p>
            <a:r>
              <a:rPr lang="es-ES" sz="1200" b="1" dirty="0">
                <a:latin typeface="Arial Narrow" panose="020B0606020202030204" pitchFamily="34" charset="0"/>
              </a:rPr>
              <a:t>28 casos</a:t>
            </a:r>
            <a:endParaRPr lang="es-CO" sz="1200" dirty="0"/>
          </a:p>
        </p:txBody>
      </p:sp>
      <p:sp>
        <p:nvSpPr>
          <p:cNvPr id="71" name="70 Rectángulo"/>
          <p:cNvSpPr/>
          <p:nvPr/>
        </p:nvSpPr>
        <p:spPr>
          <a:xfrm>
            <a:off x="4399309" y="7294727"/>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sp>
        <p:nvSpPr>
          <p:cNvPr id="72" name="71 Rectángulo"/>
          <p:cNvSpPr/>
          <p:nvPr/>
        </p:nvSpPr>
        <p:spPr>
          <a:xfrm>
            <a:off x="5354139" y="7288389"/>
            <a:ext cx="649537" cy="276999"/>
          </a:xfrm>
          <a:prstGeom prst="rect">
            <a:avLst/>
          </a:prstGeom>
        </p:spPr>
        <p:txBody>
          <a:bodyPr wrap="none">
            <a:spAutoFit/>
          </a:bodyPr>
          <a:lstStyle/>
          <a:p>
            <a:r>
              <a:rPr lang="es-ES" sz="1200" b="1" dirty="0">
                <a:latin typeface="Arial Narrow" panose="020B0606020202030204" pitchFamily="34" charset="0"/>
              </a:rPr>
              <a:t>6 casos</a:t>
            </a:r>
            <a:endParaRPr lang="es-CO" sz="1200" dirty="0"/>
          </a:p>
        </p:txBody>
      </p:sp>
      <p:sp>
        <p:nvSpPr>
          <p:cNvPr id="73" name="72 Rectángulo"/>
          <p:cNvSpPr/>
          <p:nvPr/>
        </p:nvSpPr>
        <p:spPr>
          <a:xfrm>
            <a:off x="6317141" y="7280826"/>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74" name="26 Elipse"/>
          <p:cNvSpPr/>
          <p:nvPr/>
        </p:nvSpPr>
        <p:spPr>
          <a:xfrm>
            <a:off x="126295" y="113528"/>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5" name="27 Conector recto"/>
          <p:cNvCxnSpPr>
            <a:stCxn id="74" idx="6"/>
          </p:cNvCxnSpPr>
          <p:nvPr/>
        </p:nvCxnSpPr>
        <p:spPr>
          <a:xfrm>
            <a:off x="414327" y="244333"/>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6" name="28 CuadroTexto"/>
          <p:cNvSpPr txBox="1"/>
          <p:nvPr/>
        </p:nvSpPr>
        <p:spPr>
          <a:xfrm>
            <a:off x="1080170" y="118537"/>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sp>
        <p:nvSpPr>
          <p:cNvPr id="136" name="13 Rectángulo"/>
          <p:cNvSpPr/>
          <p:nvPr/>
        </p:nvSpPr>
        <p:spPr>
          <a:xfrm>
            <a:off x="0" y="523008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7" name="26 Elipse"/>
          <p:cNvSpPr/>
          <p:nvPr/>
        </p:nvSpPr>
        <p:spPr>
          <a:xfrm>
            <a:off x="126295" y="5343616"/>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8" name="27 Conector recto"/>
          <p:cNvCxnSpPr>
            <a:stCxn id="137" idx="6"/>
          </p:cNvCxnSpPr>
          <p:nvPr/>
        </p:nvCxnSpPr>
        <p:spPr>
          <a:xfrm>
            <a:off x="414327" y="5474421"/>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9" name="28 CuadroTexto"/>
          <p:cNvSpPr txBox="1"/>
          <p:nvPr/>
        </p:nvSpPr>
        <p:spPr>
          <a:xfrm>
            <a:off x="980511" y="5234944"/>
            <a:ext cx="2592288" cy="461665"/>
          </a:xfrm>
          <a:prstGeom prst="rect">
            <a:avLst/>
          </a:prstGeom>
          <a:noFill/>
        </p:spPr>
        <p:txBody>
          <a:bodyPr wrap="square" rtlCol="0">
            <a:spAutoFit/>
          </a:bodyPr>
          <a:lstStyle/>
          <a:p>
            <a:r>
              <a:rPr lang="es-ES" sz="1200" b="1" dirty="0">
                <a:latin typeface="Arial Narrow" panose="020B0606020202030204" pitchFamily="34" charset="0"/>
              </a:rPr>
              <a:t>Comportamiento variables de interés Hepatitis B</a:t>
            </a:r>
          </a:p>
        </p:txBody>
      </p:sp>
      <p:sp>
        <p:nvSpPr>
          <p:cNvPr id="140" name="69 Rectángulo"/>
          <p:cNvSpPr/>
          <p:nvPr/>
        </p:nvSpPr>
        <p:spPr>
          <a:xfrm>
            <a:off x="29741" y="4840287"/>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Hepatitis C. Medellín, a Periodo epidemiológico 07 acumulado  de  2023. </a:t>
            </a:r>
          </a:p>
        </p:txBody>
      </p:sp>
      <p:pic>
        <p:nvPicPr>
          <p:cNvPr id="3" name="Imagen 2">
            <a:extLst>
              <a:ext uri="{FF2B5EF4-FFF2-40B4-BE49-F238E27FC236}">
                <a16:creationId xmlns:a16="http://schemas.microsoft.com/office/drawing/2014/main" id="{804EC2B9-4DF6-41C7-B7AE-898BBCB55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715" y="536417"/>
            <a:ext cx="6680314" cy="4322556"/>
          </a:xfrm>
          <a:prstGeom prst="rect">
            <a:avLst/>
          </a:prstGeom>
        </p:spPr>
      </p:pic>
    </p:spTree>
    <p:extLst>
      <p:ext uri="{BB962C8B-B14F-4D97-AF65-F5344CB8AC3E}">
        <p14:creationId xmlns:p14="http://schemas.microsoft.com/office/powerpoint/2010/main" val="952703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a:t>
            </a:r>
            <a:endParaRPr sz="1050" b="1">
              <a:solidFill>
                <a:schemeClr val="dk1"/>
              </a:solidFill>
              <a:latin typeface="Arial Narrow"/>
              <a:ea typeface="Arial Narrow"/>
              <a:cs typeface="Arial Narrow"/>
              <a:sym typeface="Arial Narrow"/>
            </a:endParaRPr>
          </a:p>
        </p:txBody>
      </p:sp>
      <p:sp>
        <p:nvSpPr>
          <p:cNvPr id="104" name="Google Shape;104;p2"/>
          <p:cNvSpPr txBox="1">
            <a:spLocks noGrp="1"/>
          </p:cNvSpPr>
          <p:nvPr>
            <p:ph type="title"/>
          </p:nvPr>
        </p:nvSpPr>
        <p:spPr>
          <a:xfrm>
            <a:off x="216073" y="3030174"/>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05" name="Google Shape;105;p2"/>
          <p:cNvGrpSpPr/>
          <p:nvPr/>
        </p:nvGrpSpPr>
        <p:grpSpPr>
          <a:xfrm>
            <a:off x="0" y="107504"/>
            <a:ext cx="4536554" cy="1534801"/>
            <a:chOff x="0" y="14519"/>
            <a:chExt cx="4536554" cy="1605153"/>
          </a:xfrm>
        </p:grpSpPr>
        <p:sp>
          <p:nvSpPr>
            <p:cNvPr id="106" name="Google Shape;106;p2"/>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07" name="Google Shape;107;p2"/>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08" name="Google Shape;108;p2"/>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07 de 2023 - Reporte Semanas 01 a </a:t>
            </a:r>
            <a:r>
              <a:rPr lang="es-ES" sz="800" b="1" dirty="0">
                <a:latin typeface="Arial Narrow"/>
                <a:ea typeface="Arial Narrow"/>
                <a:cs typeface="Arial Narrow"/>
                <a:sym typeface="Arial Narrow"/>
              </a:rPr>
              <a:t>28</a:t>
            </a:r>
            <a:r>
              <a:rPr lang="es-ES" sz="800" b="1" dirty="0">
                <a:solidFill>
                  <a:srgbClr val="000000"/>
                </a:solidFill>
                <a:latin typeface="Arial Narrow"/>
                <a:ea typeface="Arial Narrow"/>
                <a:cs typeface="Arial Narrow"/>
                <a:sym typeface="Arial Narrow"/>
              </a:rPr>
              <a:t> (Hasta </a:t>
            </a:r>
            <a:r>
              <a:rPr lang="es-ES" sz="800" b="1" dirty="0">
                <a:latin typeface="Arial Narrow"/>
                <a:ea typeface="Arial Narrow"/>
                <a:cs typeface="Arial Narrow"/>
                <a:sym typeface="Arial Narrow"/>
              </a:rPr>
              <a:t>Julio</a:t>
            </a:r>
            <a:r>
              <a:rPr lang="es-ES" sz="800" b="1" dirty="0">
                <a:solidFill>
                  <a:srgbClr val="000000"/>
                </a:solidFill>
                <a:latin typeface="Arial Narrow"/>
                <a:ea typeface="Arial Narrow"/>
                <a:cs typeface="Arial Narrow"/>
                <a:sym typeface="Arial Narrow"/>
              </a:rPr>
              <a:t> 15 de 2023)</a:t>
            </a:r>
            <a:endParaRPr sz="1200" dirty="0">
              <a:solidFill>
                <a:schemeClr val="dk1"/>
              </a:solidFill>
              <a:latin typeface="Times New Roman"/>
              <a:ea typeface="Times New Roman"/>
              <a:cs typeface="Times New Roman"/>
              <a:sym typeface="Times New Roman"/>
            </a:endParaRPr>
          </a:p>
        </p:txBody>
      </p:sp>
      <p:pic>
        <p:nvPicPr>
          <p:cNvPr id="110" name="Google Shape;110;p2"/>
          <p:cNvPicPr preferRelativeResize="0"/>
          <p:nvPr/>
        </p:nvPicPr>
        <p:blipFill rotWithShape="1">
          <a:blip r:embed="rId3">
            <a:alphaModFix/>
          </a:blip>
          <a:srcRect/>
          <a:stretch/>
        </p:blipFill>
        <p:spPr>
          <a:xfrm>
            <a:off x="4449340" y="275325"/>
            <a:ext cx="2463478" cy="1860743"/>
          </a:xfrm>
          <a:prstGeom prst="rect">
            <a:avLst/>
          </a:prstGeom>
          <a:noFill/>
          <a:ln>
            <a:noFill/>
          </a:ln>
        </p:spPr>
      </p:pic>
      <p:graphicFrame>
        <p:nvGraphicFramePr>
          <p:cNvPr id="2" name="Google Shape;109;p2">
            <a:extLst>
              <a:ext uri="{FF2B5EF4-FFF2-40B4-BE49-F238E27FC236}">
                <a16:creationId xmlns:a16="http://schemas.microsoft.com/office/drawing/2014/main" id="{0393F324-2A45-496F-62EF-2A216AC42809}"/>
              </a:ext>
            </a:extLst>
          </p:cNvPr>
          <p:cNvGraphicFramePr/>
          <p:nvPr>
            <p:extLst>
              <p:ext uri="{D42A27DB-BD31-4B8C-83A1-F6EECF244321}">
                <p14:modId xmlns:p14="http://schemas.microsoft.com/office/powerpoint/2010/main" val="2242357464"/>
              </p:ext>
            </p:extLst>
          </p:nvPr>
        </p:nvGraphicFramePr>
        <p:xfrm>
          <a:off x="216073" y="3656318"/>
          <a:ext cx="6645450" cy="3762322"/>
        </p:xfrm>
        <a:graphic>
          <a:graphicData uri="http://schemas.openxmlformats.org/drawingml/2006/table">
            <a:tbl>
              <a:tblPr>
                <a:noFill/>
                <a:tableStyleId>{93BA0192-C984-429C-8F2B-7130667B95A3}</a:tableStyleId>
              </a:tblPr>
              <a:tblGrid>
                <a:gridCol w="1483275">
                  <a:extLst>
                    <a:ext uri="{9D8B030D-6E8A-4147-A177-3AD203B41FA5}">
                      <a16:colId xmlns:a16="http://schemas.microsoft.com/office/drawing/2014/main" val="20000"/>
                    </a:ext>
                  </a:extLst>
                </a:gridCol>
                <a:gridCol w="1483275">
                  <a:extLst>
                    <a:ext uri="{9D8B030D-6E8A-4147-A177-3AD203B41FA5}">
                      <a16:colId xmlns:a16="http://schemas.microsoft.com/office/drawing/2014/main" val="20001"/>
                    </a:ext>
                  </a:extLst>
                </a:gridCol>
                <a:gridCol w="1483275">
                  <a:extLst>
                    <a:ext uri="{9D8B030D-6E8A-4147-A177-3AD203B41FA5}">
                      <a16:colId xmlns:a16="http://schemas.microsoft.com/office/drawing/2014/main" val="20002"/>
                    </a:ext>
                  </a:extLst>
                </a:gridCol>
                <a:gridCol w="1483275">
                  <a:extLst>
                    <a:ext uri="{9D8B030D-6E8A-4147-A177-3AD203B41FA5}">
                      <a16:colId xmlns:a16="http://schemas.microsoft.com/office/drawing/2014/main" val="20003"/>
                    </a:ext>
                  </a:extLst>
                </a:gridCol>
                <a:gridCol w="356175">
                  <a:extLst>
                    <a:ext uri="{9D8B030D-6E8A-4147-A177-3AD203B41FA5}">
                      <a16:colId xmlns:a16="http://schemas.microsoft.com/office/drawing/2014/main" val="20004"/>
                    </a:ext>
                  </a:extLst>
                </a:gridCol>
                <a:gridCol w="356175">
                  <a:extLst>
                    <a:ext uri="{9D8B030D-6E8A-4147-A177-3AD203B41FA5}">
                      <a16:colId xmlns:a16="http://schemas.microsoft.com/office/drawing/2014/main" val="20005"/>
                    </a:ext>
                  </a:extLst>
                </a:gridCol>
              </a:tblGrid>
              <a:tr h="137125">
                <a:tc>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Tuberculosis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4</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0"/>
                  </a:ext>
                </a:extLst>
              </a:tr>
              <a:tr h="1797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nmunoprevenibles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Tosferina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7</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Parotiditis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8</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Varicela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10</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Meningitis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12</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Parálisis flácida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6"/>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Síndrome de rubéola congénita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7"/>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Tétanos accidental</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EAPV</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Difteria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Sarampión y rubéola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r h="262592">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A</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14</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2"/>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B</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17</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3"/>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Hepatitis 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17</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4"/>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ntoxicaciones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22</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5"/>
                  </a:ext>
                </a:extLst>
              </a:tr>
              <a:tr h="418725">
                <a:tc gridSpan="2">
                  <a:txBody>
                    <a:bodyPr/>
                    <a:lstStyle/>
                    <a:p>
                      <a:pPr marL="0" marR="0" lvl="0" indent="0" algn="l" rtl="0">
                        <a:spcBef>
                          <a:spcPts val="0"/>
                        </a:spcBef>
                        <a:spcAft>
                          <a:spcPts val="0"/>
                        </a:spcAft>
                        <a:buNone/>
                      </a:pPr>
                      <a:r>
                        <a:rPr lang="es-ES" sz="1100" b="1" i="0" u="none" strike="noStrike">
                          <a:solidFill>
                            <a:schemeClr val="dk1"/>
                          </a:solidFill>
                          <a:latin typeface="Arial Narrow"/>
                          <a:ea typeface="Arial Narrow"/>
                          <a:cs typeface="Arial Narrow"/>
                          <a:sym typeface="Arial Narrow"/>
                        </a:rPr>
                        <a:t>Enfermedades Transmitidas por Alimentos ETA y vehiculizadas por agua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24</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pSp>
        <p:nvGrpSpPr>
          <p:cNvPr id="75" name="Grupo 74"/>
          <p:cNvGrpSpPr/>
          <p:nvPr/>
        </p:nvGrpSpPr>
        <p:grpSpPr>
          <a:xfrm>
            <a:off x="1070784" y="2796492"/>
            <a:ext cx="1881594" cy="1358120"/>
            <a:chOff x="3232545" y="2931806"/>
            <a:chExt cx="1881594" cy="1358120"/>
          </a:xfrm>
        </p:grpSpPr>
        <p:pic>
          <p:nvPicPr>
            <p:cNvPr id="22" name="Picture 5"/>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3685453" y="293180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87 Grupo"/>
            <p:cNvGrpSpPr/>
            <p:nvPr/>
          </p:nvGrpSpPr>
          <p:grpSpPr>
            <a:xfrm>
              <a:off x="3232545" y="3564985"/>
              <a:ext cx="1881594" cy="724941"/>
              <a:chOff x="-103304" y="7072716"/>
              <a:chExt cx="1427628" cy="724941"/>
            </a:xfrm>
          </p:grpSpPr>
          <p:sp>
            <p:nvSpPr>
              <p:cNvPr id="2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Afiliación al SGSS</a:t>
                </a:r>
              </a:p>
            </p:txBody>
          </p:sp>
          <p:sp>
            <p:nvSpPr>
              <p:cNvPr id="2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prstClr val="black"/>
                  </a:solidFill>
                  <a:latin typeface="Arial Narrow" panose="020B0606020202030204" pitchFamily="34" charset="0"/>
                </a:endParaRPr>
              </a:p>
              <a:p>
                <a:pPr algn="ctr"/>
                <a:r>
                  <a:rPr lang="es-ES" sz="1100" b="1" dirty="0">
                    <a:solidFill>
                      <a:prstClr val="black"/>
                    </a:solidFill>
                    <a:latin typeface="Arial Narrow" panose="020B0606020202030204" pitchFamily="34" charset="0"/>
                  </a:rPr>
                  <a:t>Régimen contributivo: 91,30%</a:t>
                </a:r>
              </a:p>
              <a:p>
                <a:pPr algn="ctr"/>
                <a:r>
                  <a:rPr lang="es-ES" sz="1100" b="1" dirty="0">
                    <a:solidFill>
                      <a:prstClr val="black"/>
                    </a:solidFill>
                    <a:latin typeface="Arial Narrow" panose="020B0606020202030204" pitchFamily="34" charset="0"/>
                  </a:rPr>
                  <a:t>Régimen subsidiado: 5,22%</a:t>
                </a:r>
              </a:p>
              <a:p>
                <a:pPr algn="ctr"/>
                <a:endParaRPr lang="es-ES" sz="1400" b="1" dirty="0">
                  <a:solidFill>
                    <a:prstClr val="black"/>
                  </a:solidFill>
                  <a:latin typeface="Arial Narrow" panose="020B0606020202030204" pitchFamily="34" charset="0"/>
                </a:endParaRPr>
              </a:p>
            </p:txBody>
          </p:sp>
        </p:grpSp>
      </p:grpSp>
      <p:grpSp>
        <p:nvGrpSpPr>
          <p:cNvPr id="76" name="Grupo 75"/>
          <p:cNvGrpSpPr/>
          <p:nvPr/>
        </p:nvGrpSpPr>
        <p:grpSpPr>
          <a:xfrm>
            <a:off x="4430170" y="2764717"/>
            <a:ext cx="1690560" cy="1385678"/>
            <a:chOff x="5322204" y="2849006"/>
            <a:chExt cx="1690560" cy="1385678"/>
          </a:xfrm>
        </p:grpSpPr>
        <p:pic>
          <p:nvPicPr>
            <p:cNvPr id="26"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575328" y="284900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71 Grupo"/>
            <p:cNvGrpSpPr/>
            <p:nvPr/>
          </p:nvGrpSpPr>
          <p:grpSpPr>
            <a:xfrm>
              <a:off x="5322204" y="3584039"/>
              <a:ext cx="1690560" cy="650645"/>
              <a:chOff x="-14122" y="7072716"/>
              <a:chExt cx="1282684" cy="650645"/>
            </a:xfrm>
          </p:grpSpPr>
          <p:sp>
            <p:nvSpPr>
              <p:cNvPr id="28"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Área de ocurrencia</a:t>
                </a:r>
              </a:p>
            </p:txBody>
          </p:sp>
          <p:sp>
            <p:nvSpPr>
              <p:cNvPr id="29"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prstClr val="black"/>
                    </a:solidFill>
                    <a:latin typeface="Arial Narrow" panose="020B0606020202030204" pitchFamily="34" charset="0"/>
                  </a:rPr>
                  <a:t>Cabecera municipal</a:t>
                </a:r>
              </a:p>
              <a:p>
                <a:pPr algn="ctr"/>
                <a:r>
                  <a:rPr lang="es-ES" sz="1600" b="1" dirty="0">
                    <a:solidFill>
                      <a:prstClr val="black"/>
                    </a:solidFill>
                    <a:latin typeface="Arial Narrow" panose="020B0606020202030204" pitchFamily="34" charset="0"/>
                  </a:rPr>
                  <a:t>99,13%</a:t>
                </a:r>
              </a:p>
            </p:txBody>
          </p:sp>
        </p:grpSp>
      </p:grpSp>
      <p:sp>
        <p:nvSpPr>
          <p:cNvPr id="80" name="62 CuadroTexto"/>
          <p:cNvSpPr txBox="1"/>
          <p:nvPr/>
        </p:nvSpPr>
        <p:spPr>
          <a:xfrm>
            <a:off x="6552777" y="12504"/>
            <a:ext cx="648121" cy="253916"/>
          </a:xfrm>
          <a:prstGeom prst="rect">
            <a:avLst/>
          </a:prstGeom>
          <a:noFill/>
        </p:spPr>
        <p:txBody>
          <a:bodyPr wrap="square" rtlCol="0">
            <a:spAutoFit/>
          </a:bodyPr>
          <a:lstStyle/>
          <a:p>
            <a:r>
              <a:rPr lang="es-ES" sz="1050" b="1" dirty="0">
                <a:solidFill>
                  <a:prstClr val="black"/>
                </a:solidFill>
                <a:latin typeface="Arial Narrow" panose="020B0606020202030204" pitchFamily="34" charset="0"/>
              </a:rPr>
              <a:t>Pág.. 20</a:t>
            </a:r>
          </a:p>
        </p:txBody>
      </p:sp>
      <p:grpSp>
        <p:nvGrpSpPr>
          <p:cNvPr id="102" name="25 Grupo"/>
          <p:cNvGrpSpPr/>
          <p:nvPr/>
        </p:nvGrpSpPr>
        <p:grpSpPr>
          <a:xfrm>
            <a:off x="160662" y="75973"/>
            <a:ext cx="936104" cy="261610"/>
            <a:chOff x="2448322" y="74775"/>
            <a:chExt cx="936104" cy="261610"/>
          </a:xfrm>
        </p:grpSpPr>
        <p:sp>
          <p:nvSpPr>
            <p:cNvPr id="103"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latin typeface="Arial Narrow" panose="020B0606020202030204" pitchFamily="34" charset="0"/>
              </a:endParaRPr>
            </a:p>
          </p:txBody>
        </p:sp>
        <p:cxnSp>
          <p:nvCxnSpPr>
            <p:cNvPr id="104" name="27 Conector recto"/>
            <p:cNvCxnSpPr>
              <a:stCxn id="10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6" name="13 Rectángulo"/>
          <p:cNvSpPr/>
          <p:nvPr/>
        </p:nvSpPr>
        <p:spPr>
          <a:xfrm>
            <a:off x="-2" y="435597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pSp>
        <p:nvGrpSpPr>
          <p:cNvPr id="107" name="25 Grupo"/>
          <p:cNvGrpSpPr/>
          <p:nvPr/>
        </p:nvGrpSpPr>
        <p:grpSpPr>
          <a:xfrm>
            <a:off x="30478" y="4469504"/>
            <a:ext cx="936104" cy="261610"/>
            <a:chOff x="2448322" y="74775"/>
            <a:chExt cx="936104" cy="261610"/>
          </a:xfrm>
        </p:grpSpPr>
        <p:sp>
          <p:nvSpPr>
            <p:cNvPr id="108"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latin typeface="Arial Narrow" panose="020B0606020202030204" pitchFamily="34" charset="0"/>
              </a:endParaRPr>
            </a:p>
          </p:txBody>
        </p:sp>
        <p:cxnSp>
          <p:nvCxnSpPr>
            <p:cNvPr id="109" name="27 Conector recto"/>
            <p:cNvCxnSpPr>
              <a:stCxn id="10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2" name="5 Grupo"/>
          <p:cNvGrpSpPr/>
          <p:nvPr/>
        </p:nvGrpSpPr>
        <p:grpSpPr>
          <a:xfrm>
            <a:off x="180838" y="920327"/>
            <a:ext cx="850863" cy="1573970"/>
            <a:chOff x="1068833" y="553075"/>
            <a:chExt cx="850863" cy="1573970"/>
          </a:xfrm>
        </p:grpSpPr>
        <p:pic>
          <p:nvPicPr>
            <p:cNvPr id="113"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97,39%</a:t>
              </a:r>
            </a:p>
          </p:txBody>
        </p:sp>
        <p:sp>
          <p:nvSpPr>
            <p:cNvPr id="115" name="3 Rectángulo"/>
            <p:cNvSpPr/>
            <p:nvPr/>
          </p:nvSpPr>
          <p:spPr>
            <a:xfrm>
              <a:off x="1068833" y="1243369"/>
              <a:ext cx="803425" cy="276999"/>
            </a:xfrm>
            <a:prstGeom prst="rect">
              <a:avLst/>
            </a:prstGeom>
          </p:spPr>
          <p:txBody>
            <a:bodyPr wrap="none">
              <a:spAutoFit/>
            </a:bodyPr>
            <a:lstStyle/>
            <a:p>
              <a:r>
                <a:rPr lang="es-ES" sz="1200" b="1" u="sng" dirty="0">
                  <a:solidFill>
                    <a:prstClr val="black"/>
                  </a:solidFill>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116" name="4 Rectángulo"/>
            <p:cNvSpPr/>
            <p:nvPr/>
          </p:nvSpPr>
          <p:spPr>
            <a:xfrm>
              <a:off x="1136020" y="1850046"/>
              <a:ext cx="783676" cy="276999"/>
            </a:xfrm>
            <a:prstGeom prst="rect">
              <a:avLst/>
            </a:prstGeom>
          </p:spPr>
          <p:txBody>
            <a:bodyPr wrap="none">
              <a:spAutoFit/>
            </a:bodyPr>
            <a:lstStyle/>
            <a:p>
              <a:r>
                <a:rPr lang="es-ES" sz="1200" b="1" dirty="0">
                  <a:solidFill>
                    <a:prstClr val="black"/>
                  </a:solidFill>
                  <a:latin typeface="Arial Narrow" panose="020B0606020202030204" pitchFamily="34" charset="0"/>
                </a:rPr>
                <a:t>112 casos</a:t>
              </a:r>
              <a:endParaRPr lang="es-CO" sz="1200" dirty="0">
                <a:solidFill>
                  <a:prstClr val="black"/>
                </a:solidFill>
              </a:endParaRPr>
            </a:p>
          </p:txBody>
        </p:sp>
      </p:grpSp>
      <p:grpSp>
        <p:nvGrpSpPr>
          <p:cNvPr id="117" name="2 Grupo"/>
          <p:cNvGrpSpPr/>
          <p:nvPr/>
        </p:nvGrpSpPr>
        <p:grpSpPr>
          <a:xfrm>
            <a:off x="1175708" y="920327"/>
            <a:ext cx="811840" cy="1560887"/>
            <a:chOff x="1752268" y="1227775"/>
            <a:chExt cx="811840" cy="1560887"/>
          </a:xfrm>
        </p:grpSpPr>
        <p:sp>
          <p:nvSpPr>
            <p:cNvPr id="118"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2,61%</a:t>
              </a:r>
            </a:p>
          </p:txBody>
        </p:sp>
        <p:sp>
          <p:nvSpPr>
            <p:cNvPr id="119" name="31 Rectángulo"/>
            <p:cNvSpPr/>
            <p:nvPr/>
          </p:nvSpPr>
          <p:spPr>
            <a:xfrm>
              <a:off x="1756023" y="1908120"/>
              <a:ext cx="780983" cy="276999"/>
            </a:xfrm>
            <a:prstGeom prst="rect">
              <a:avLst/>
            </a:prstGeom>
          </p:spPr>
          <p:txBody>
            <a:bodyPr wrap="none">
              <a:spAutoFit/>
            </a:bodyPr>
            <a:lstStyle/>
            <a:p>
              <a:r>
                <a:rPr lang="es-ES" sz="1200" b="1" u="sng" dirty="0">
                  <a:solidFill>
                    <a:prstClr val="black"/>
                  </a:solidFill>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0" name="34 Rectángulo"/>
            <p:cNvSpPr/>
            <p:nvPr/>
          </p:nvSpPr>
          <p:spPr>
            <a:xfrm>
              <a:off x="1816937" y="2511663"/>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3 casos</a:t>
              </a:r>
              <a:endParaRPr lang="es-CO" sz="1200" dirty="0">
                <a:solidFill>
                  <a:prstClr val="black"/>
                </a:solidFill>
              </a:endParaRPr>
            </a:p>
          </p:txBody>
        </p:sp>
        <p:pic>
          <p:nvPicPr>
            <p:cNvPr id="121"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2" name="124 Grupo"/>
          <p:cNvGrpSpPr/>
          <p:nvPr/>
        </p:nvGrpSpPr>
        <p:grpSpPr>
          <a:xfrm>
            <a:off x="125886" y="560287"/>
            <a:ext cx="1852274" cy="436841"/>
            <a:chOff x="3054754" y="484500"/>
            <a:chExt cx="2375609" cy="436841"/>
          </a:xfrm>
        </p:grpSpPr>
        <p:sp>
          <p:nvSpPr>
            <p:cNvPr id="12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24"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Sexo</a:t>
              </a:r>
            </a:p>
          </p:txBody>
        </p:sp>
      </p:grpSp>
      <p:grpSp>
        <p:nvGrpSpPr>
          <p:cNvPr id="125" name="91 Grupo"/>
          <p:cNvGrpSpPr/>
          <p:nvPr/>
        </p:nvGrpSpPr>
        <p:grpSpPr>
          <a:xfrm>
            <a:off x="2070944" y="857976"/>
            <a:ext cx="874090" cy="1631193"/>
            <a:chOff x="2507826" y="2454167"/>
            <a:chExt cx="874090" cy="1631193"/>
          </a:xfrm>
        </p:grpSpPr>
        <p:sp>
          <p:nvSpPr>
            <p:cNvPr id="126"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pic>
          <p:nvPicPr>
            <p:cNvPr id="127"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 name="94 Rectángulo"/>
            <p:cNvSpPr/>
            <p:nvPr/>
          </p:nvSpPr>
          <p:spPr>
            <a:xfrm>
              <a:off x="2566290" y="3203848"/>
              <a:ext cx="724878" cy="276999"/>
            </a:xfrm>
            <a:prstGeom prst="rect">
              <a:avLst/>
            </a:prstGeom>
          </p:spPr>
          <p:txBody>
            <a:bodyPr wrap="none">
              <a:spAutoFit/>
            </a:bodyPr>
            <a:lstStyle/>
            <a:p>
              <a:pPr algn="ctr"/>
              <a:r>
                <a:rPr lang="es-ES" sz="1200" b="1" u="sng" dirty="0">
                  <a:solidFill>
                    <a:prstClr val="black"/>
                  </a:solidFill>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sp>
          <p:nvSpPr>
            <p:cNvPr id="129" name="95 Rectángulo"/>
            <p:cNvSpPr/>
            <p:nvPr/>
          </p:nvSpPr>
          <p:spPr>
            <a:xfrm>
              <a:off x="2620874" y="3808361"/>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grpSp>
        <p:nvGrpSpPr>
          <p:cNvPr id="130" name="15 Grupo"/>
          <p:cNvGrpSpPr/>
          <p:nvPr/>
        </p:nvGrpSpPr>
        <p:grpSpPr>
          <a:xfrm>
            <a:off x="3039937" y="950012"/>
            <a:ext cx="874090" cy="1519436"/>
            <a:chOff x="3826683" y="2822224"/>
            <a:chExt cx="874090" cy="1519436"/>
          </a:xfrm>
        </p:grpSpPr>
        <p:grpSp>
          <p:nvGrpSpPr>
            <p:cNvPr id="131" name="1 Grupo"/>
            <p:cNvGrpSpPr/>
            <p:nvPr/>
          </p:nvGrpSpPr>
          <p:grpSpPr>
            <a:xfrm>
              <a:off x="3826683" y="3446500"/>
              <a:ext cx="874090" cy="895160"/>
              <a:chOff x="2507826" y="3203848"/>
              <a:chExt cx="874090" cy="895160"/>
            </a:xfrm>
          </p:grpSpPr>
          <p:sp>
            <p:nvSpPr>
              <p:cNvPr id="133"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34" name="133 Rectángulo"/>
              <p:cNvSpPr/>
              <p:nvPr/>
            </p:nvSpPr>
            <p:spPr>
              <a:xfrm>
                <a:off x="2572704" y="3203848"/>
                <a:ext cx="712054" cy="276999"/>
              </a:xfrm>
              <a:prstGeom prst="rect">
                <a:avLst/>
              </a:prstGeom>
            </p:spPr>
            <p:txBody>
              <a:bodyPr wrap="none">
                <a:spAutoFit/>
              </a:bodyPr>
              <a:lstStyle/>
              <a:p>
                <a:pPr algn="ctr"/>
                <a:r>
                  <a:rPr lang="es-ES" sz="1200" b="1" u="sng" dirty="0">
                    <a:solidFill>
                      <a:prstClr val="black"/>
                    </a:solidFill>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135" name="40 Rectángulo"/>
              <p:cNvSpPr/>
              <p:nvPr/>
            </p:nvSpPr>
            <p:spPr>
              <a:xfrm>
                <a:off x="2648170" y="3822009"/>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pic>
          <p:nvPicPr>
            <p:cNvPr id="132"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 name="75 Grupo"/>
          <p:cNvGrpSpPr/>
          <p:nvPr/>
        </p:nvGrpSpPr>
        <p:grpSpPr>
          <a:xfrm>
            <a:off x="3914027" y="1550561"/>
            <a:ext cx="1275167" cy="891591"/>
            <a:chOff x="-177188" y="7086322"/>
            <a:chExt cx="1489900" cy="891591"/>
          </a:xfrm>
        </p:grpSpPr>
        <p:sp>
          <p:nvSpPr>
            <p:cNvPr id="139" name="76 CuadroTexto"/>
            <p:cNvSpPr txBox="1"/>
            <p:nvPr/>
          </p:nvSpPr>
          <p:spPr>
            <a:xfrm>
              <a:off x="-177188" y="7086322"/>
              <a:ext cx="1489900"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Habitante de calle</a:t>
              </a:r>
            </a:p>
          </p:txBody>
        </p:sp>
        <p:sp>
          <p:nvSpPr>
            <p:cNvPr id="140"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0,87%</a:t>
              </a:r>
            </a:p>
          </p:txBody>
        </p:sp>
        <p:sp>
          <p:nvSpPr>
            <p:cNvPr id="141" name="78 CuadroTexto"/>
            <p:cNvSpPr txBox="1"/>
            <p:nvPr/>
          </p:nvSpPr>
          <p:spPr>
            <a:xfrm>
              <a:off x="-164454" y="7700914"/>
              <a:ext cx="1229607" cy="276999"/>
            </a:xfrm>
            <a:prstGeom prst="rect">
              <a:avLst/>
            </a:prstGeom>
            <a:noFill/>
          </p:spPr>
          <p:txBody>
            <a:bodyPr wrap="square" rtlCol="0">
              <a:spAutoFit/>
            </a:bodyPr>
            <a:lstStyle/>
            <a:p>
              <a:pPr algn="ctr"/>
              <a:r>
                <a:rPr lang="es-ES" sz="1200" b="1" dirty="0">
                  <a:solidFill>
                    <a:prstClr val="black"/>
                  </a:solidFill>
                  <a:latin typeface="Arial Narrow" panose="020B0606020202030204" pitchFamily="34" charset="0"/>
                </a:rPr>
                <a:t>1 caso</a:t>
              </a:r>
            </a:p>
          </p:txBody>
        </p:sp>
      </p:grpSp>
      <p:grpSp>
        <p:nvGrpSpPr>
          <p:cNvPr id="142" name="127 Grupo"/>
          <p:cNvGrpSpPr/>
          <p:nvPr/>
        </p:nvGrpSpPr>
        <p:grpSpPr>
          <a:xfrm>
            <a:off x="2282182" y="528496"/>
            <a:ext cx="2722457" cy="436841"/>
            <a:chOff x="3060727" y="484500"/>
            <a:chExt cx="2369636" cy="436841"/>
          </a:xfrm>
        </p:grpSpPr>
        <p:sp>
          <p:nvSpPr>
            <p:cNvPr id="143"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44"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Poblaciones especiales</a:t>
              </a:r>
            </a:p>
          </p:txBody>
        </p:sp>
      </p:grpSp>
      <p:grpSp>
        <p:nvGrpSpPr>
          <p:cNvPr id="145" name="Grupo 76"/>
          <p:cNvGrpSpPr/>
          <p:nvPr/>
        </p:nvGrpSpPr>
        <p:grpSpPr>
          <a:xfrm>
            <a:off x="5098921" y="528496"/>
            <a:ext cx="2129010" cy="1936247"/>
            <a:chOff x="616494" y="2584689"/>
            <a:chExt cx="2129010" cy="1936247"/>
          </a:xfrm>
        </p:grpSpPr>
        <p:grpSp>
          <p:nvGrpSpPr>
            <p:cNvPr id="146" name="6 Grupo"/>
            <p:cNvGrpSpPr/>
            <p:nvPr/>
          </p:nvGrpSpPr>
          <p:grpSpPr>
            <a:xfrm>
              <a:off x="616494" y="2934239"/>
              <a:ext cx="1152880" cy="1582804"/>
              <a:chOff x="3115290" y="1227775"/>
              <a:chExt cx="1152880" cy="1582804"/>
            </a:xfrm>
          </p:grpSpPr>
          <p:grpSp>
            <p:nvGrpSpPr>
              <p:cNvPr id="156" name="49 Grupo"/>
              <p:cNvGrpSpPr/>
              <p:nvPr/>
            </p:nvGrpSpPr>
            <p:grpSpPr>
              <a:xfrm>
                <a:off x="3115290" y="1951748"/>
                <a:ext cx="1152880" cy="858831"/>
                <a:chOff x="3744466" y="1301912"/>
                <a:chExt cx="1152880" cy="858831"/>
              </a:xfrm>
            </p:grpSpPr>
            <p:sp>
              <p:nvSpPr>
                <p:cNvPr id="158"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59" name="52 Rectángulo"/>
                <p:cNvSpPr/>
                <p:nvPr/>
              </p:nvSpPr>
              <p:spPr>
                <a:xfrm>
                  <a:off x="3744466" y="1301912"/>
                  <a:ext cx="1152880" cy="276999"/>
                </a:xfrm>
                <a:prstGeom prst="rect">
                  <a:avLst/>
                </a:prstGeom>
              </p:spPr>
              <p:txBody>
                <a:bodyPr wrap="none">
                  <a:spAutoFit/>
                </a:bodyPr>
                <a:lstStyle/>
                <a:p>
                  <a:r>
                    <a:rPr lang="es-ES" sz="1200" b="1" u="sng" dirty="0">
                      <a:solidFill>
                        <a:prstClr val="black"/>
                      </a:solidFill>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60" name="53 Rectángulo"/>
                <p:cNvSpPr/>
                <p:nvPr/>
              </p:nvSpPr>
              <p:spPr>
                <a:xfrm>
                  <a:off x="3957784" y="1883744"/>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pic>
            <p:nvPicPr>
              <p:cNvPr id="157"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1" name="7 Grupo"/>
            <p:cNvGrpSpPr/>
            <p:nvPr/>
          </p:nvGrpSpPr>
          <p:grpSpPr>
            <a:xfrm>
              <a:off x="1741326" y="3641012"/>
              <a:ext cx="1004178" cy="879924"/>
              <a:chOff x="5245046" y="1274868"/>
              <a:chExt cx="1004178" cy="879924"/>
            </a:xfrm>
          </p:grpSpPr>
          <p:sp>
            <p:nvSpPr>
              <p:cNvPr id="153"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54" name="33 Rectángulo"/>
              <p:cNvSpPr/>
              <p:nvPr/>
            </p:nvSpPr>
            <p:spPr>
              <a:xfrm>
                <a:off x="5272675" y="1274868"/>
                <a:ext cx="976549" cy="276999"/>
              </a:xfrm>
              <a:prstGeom prst="rect">
                <a:avLst/>
              </a:prstGeom>
            </p:spPr>
            <p:txBody>
              <a:bodyPr wrap="none">
                <a:spAutoFit/>
              </a:bodyPr>
              <a:lstStyle/>
              <a:p>
                <a:r>
                  <a:rPr lang="es-ES" sz="1200" b="1" u="sng" dirty="0" err="1">
                    <a:solidFill>
                      <a:prstClr val="black"/>
                    </a:solidFill>
                    <a:latin typeface="Arial Narrow" panose="020B0606020202030204" pitchFamily="34" charset="0"/>
                  </a:rPr>
                  <a:t>Rom</a:t>
                </a:r>
                <a:r>
                  <a:rPr lang="es-ES" sz="1200" b="1" u="sng" dirty="0">
                    <a:solidFill>
                      <a:prstClr val="black"/>
                    </a:solidFill>
                    <a:latin typeface="Arial Narrow" panose="020B0606020202030204" pitchFamily="34" charset="0"/>
                  </a:rPr>
                  <a:t> - Gitano</a:t>
                </a:r>
                <a:endParaRPr lang="es-ES" sz="1200" b="1" u="sng" dirty="0">
                  <a:solidFill>
                    <a:sysClr val="windowText" lastClr="000000"/>
                  </a:solidFill>
                  <a:latin typeface="Arial Narrow" panose="020B0606020202030204" pitchFamily="34" charset="0"/>
                </a:endParaRPr>
              </a:p>
            </p:txBody>
          </p:sp>
          <p:sp>
            <p:nvSpPr>
              <p:cNvPr id="155" name="36 Rectángulo"/>
              <p:cNvSpPr/>
              <p:nvPr/>
            </p:nvSpPr>
            <p:spPr>
              <a:xfrm>
                <a:off x="5286277" y="1877793"/>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grpSp>
          <p:nvGrpSpPr>
            <p:cNvPr id="148" name="114 Grupo"/>
            <p:cNvGrpSpPr/>
            <p:nvPr/>
          </p:nvGrpSpPr>
          <p:grpSpPr>
            <a:xfrm>
              <a:off x="734175" y="2584689"/>
              <a:ext cx="1847617" cy="436841"/>
              <a:chOff x="3060727" y="484500"/>
              <a:chExt cx="2369636" cy="436841"/>
            </a:xfrm>
          </p:grpSpPr>
          <p:sp>
            <p:nvSpPr>
              <p:cNvPr id="149"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50"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Etnia</a:t>
                </a:r>
              </a:p>
            </p:txBody>
          </p:sp>
        </p:grpSp>
      </p:gr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7755" y="930627"/>
            <a:ext cx="503801" cy="67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9300" y="930961"/>
            <a:ext cx="1203640" cy="71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69 Rectángulo"/>
          <p:cNvSpPr/>
          <p:nvPr/>
        </p:nvSpPr>
        <p:spPr>
          <a:xfrm>
            <a:off x="11918" y="7956376"/>
            <a:ext cx="7216013" cy="307777"/>
          </a:xfrm>
          <a:prstGeom prst="rect">
            <a:avLst/>
          </a:prstGeom>
        </p:spPr>
        <p:txBody>
          <a:bodyPr wrap="square">
            <a:spAutoFit/>
          </a:bodyPr>
          <a:lstStyle/>
          <a:p>
            <a:r>
              <a:rPr lang="es-ES" sz="700" dirty="0">
                <a:solidFill>
                  <a:prstClr val="black"/>
                </a:solidFill>
                <a:latin typeface="Arial Narrow" panose="020B0606020202030204" pitchFamily="34" charset="0"/>
              </a:rPr>
              <a:t>Fuente: SIVIGILA. Secretaria de Salud de Medellín.</a:t>
            </a:r>
          </a:p>
          <a:p>
            <a:r>
              <a:rPr lang="es-ES" sz="700" dirty="0">
                <a:latin typeface="Arial Narrow" panose="020B0606020202030204" pitchFamily="34" charset="0"/>
              </a:rPr>
              <a:t>Figura. Poblaciones y factores de riesgo de los casos notificados de Hepatitis B, C y </a:t>
            </a:r>
            <a:r>
              <a:rPr lang="es-ES" sz="700" dirty="0" err="1">
                <a:latin typeface="Arial Narrow" panose="020B0606020202030204" pitchFamily="34" charset="0"/>
              </a:rPr>
              <a:t>Coinfecciòn</a:t>
            </a:r>
            <a:r>
              <a:rPr lang="es-ES" sz="700" dirty="0">
                <a:latin typeface="Arial Narrow" panose="020B0606020202030204" pitchFamily="34" charset="0"/>
              </a:rPr>
              <a:t>/</a:t>
            </a:r>
            <a:r>
              <a:rPr lang="es-ES" sz="700" dirty="0" err="1">
                <a:latin typeface="Arial Narrow" panose="020B0606020202030204" pitchFamily="34" charset="0"/>
              </a:rPr>
              <a:t>Superinfección</a:t>
            </a:r>
            <a:r>
              <a:rPr lang="es-ES" sz="700" dirty="0">
                <a:latin typeface="Arial Narrow" panose="020B0606020202030204" pitchFamily="34" charset="0"/>
              </a:rPr>
              <a:t> B - Delta. Periodo epidemiológico 07. 2023</a:t>
            </a:r>
            <a:r>
              <a:rPr lang="es-ES" sz="700" dirty="0">
                <a:solidFill>
                  <a:prstClr val="black"/>
                </a:solidFill>
                <a:latin typeface="Arial Narrow" panose="020B0606020202030204" pitchFamily="34" charset="0"/>
              </a:rPr>
              <a:t>. </a:t>
            </a:r>
          </a:p>
        </p:txBody>
      </p:sp>
      <p:sp>
        <p:nvSpPr>
          <p:cNvPr id="78" name="28 CuadroTexto"/>
          <p:cNvSpPr txBox="1"/>
          <p:nvPr/>
        </p:nvSpPr>
        <p:spPr>
          <a:xfrm>
            <a:off x="1080170" y="-66129"/>
            <a:ext cx="2592288" cy="461665"/>
          </a:xfrm>
          <a:prstGeom prst="rect">
            <a:avLst/>
          </a:prstGeom>
          <a:noFill/>
        </p:spPr>
        <p:txBody>
          <a:bodyPr wrap="square" rtlCol="0">
            <a:spAutoFit/>
          </a:bodyPr>
          <a:lstStyle/>
          <a:p>
            <a:r>
              <a:rPr lang="es-ES" sz="1200" b="1" dirty="0">
                <a:latin typeface="Arial Narrow" panose="020B0606020202030204" pitchFamily="34" charset="0"/>
              </a:rPr>
              <a:t>Comportamiento variables de interés Hepatitis C</a:t>
            </a:r>
          </a:p>
        </p:txBody>
      </p:sp>
      <p:sp>
        <p:nvSpPr>
          <p:cNvPr id="79" name="78 CuadroTexto"/>
          <p:cNvSpPr txBox="1"/>
          <p:nvPr/>
        </p:nvSpPr>
        <p:spPr>
          <a:xfrm>
            <a:off x="936154" y="4427984"/>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5937" t="56778" r="29313" b="35333"/>
          <a:stretch/>
        </p:blipFill>
        <p:spPr bwMode="auto">
          <a:xfrm>
            <a:off x="5652632" y="5652121"/>
            <a:ext cx="937120" cy="875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73 Rectángulo redondeado"/>
          <p:cNvSpPr/>
          <p:nvPr/>
        </p:nvSpPr>
        <p:spPr>
          <a:xfrm>
            <a:off x="5189193" y="6660232"/>
            <a:ext cx="1725328" cy="50405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prstClr val="black"/>
                </a:solidFill>
                <a:latin typeface="Arial Narrow" panose="020B0606020202030204" pitchFamily="34" charset="0"/>
              </a:rPr>
              <a:t>Sin vacunación previa para Hepatitis B</a:t>
            </a:r>
          </a:p>
          <a:p>
            <a:pPr algn="ctr"/>
            <a:r>
              <a:rPr lang="es-ES" sz="1600" b="1" dirty="0">
                <a:solidFill>
                  <a:prstClr val="black"/>
                </a:solidFill>
                <a:latin typeface="Arial Narrow" panose="020B0606020202030204" pitchFamily="34" charset="0"/>
              </a:rPr>
              <a:t>97,1%</a:t>
            </a:r>
          </a:p>
        </p:txBody>
      </p:sp>
      <p:graphicFrame>
        <p:nvGraphicFramePr>
          <p:cNvPr id="74" name="1 Gráfico">
            <a:extLst>
              <a:ext uri="{FF2B5EF4-FFF2-40B4-BE49-F238E27FC236}">
                <a16:creationId xmlns:a16="http://schemas.microsoft.com/office/drawing/2014/main" id="{00000000-0008-0000-0D00-000002000000}"/>
              </a:ext>
            </a:extLst>
          </p:cNvPr>
          <p:cNvGraphicFramePr>
            <a:graphicFrameLocks/>
          </p:cNvGraphicFramePr>
          <p:nvPr/>
        </p:nvGraphicFramePr>
        <p:xfrm>
          <a:off x="171142" y="5241926"/>
          <a:ext cx="4572000" cy="274320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418997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4436" y="15338"/>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1840" y="87346"/>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21 </a:t>
            </a:r>
          </a:p>
        </p:txBody>
      </p:sp>
      <p:sp>
        <p:nvSpPr>
          <p:cNvPr id="70" name="69 Rectángulo"/>
          <p:cNvSpPr/>
          <p:nvPr/>
        </p:nvSpPr>
        <p:spPr>
          <a:xfrm>
            <a:off x="245381" y="4860032"/>
            <a:ext cx="6924326" cy="292388"/>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Complicaciones de los casos notificados de Hepatitis B, C y </a:t>
            </a:r>
            <a:r>
              <a:rPr lang="es-ES" sz="700" dirty="0" err="1">
                <a:latin typeface="Arial Narrow" panose="020B0606020202030204" pitchFamily="34" charset="0"/>
              </a:rPr>
              <a:t>Coinfección</a:t>
            </a:r>
            <a:r>
              <a:rPr lang="es-ES" sz="700" dirty="0">
                <a:latin typeface="Arial Narrow" panose="020B0606020202030204" pitchFamily="34" charset="0"/>
              </a:rPr>
              <a:t>/</a:t>
            </a:r>
            <a:r>
              <a:rPr lang="es-ES" sz="700" dirty="0" err="1">
                <a:latin typeface="Arial Narrow" panose="020B0606020202030204" pitchFamily="34" charset="0"/>
              </a:rPr>
              <a:t>superinfección</a:t>
            </a:r>
            <a:r>
              <a:rPr lang="es-ES" sz="700" dirty="0">
                <a:latin typeface="Arial Narrow" panose="020B0606020202030204" pitchFamily="34" charset="0"/>
              </a:rPr>
              <a:t> Hepatitis B-Delta. Periodo epidemiológico 07. 2023. </a:t>
            </a:r>
          </a:p>
        </p:txBody>
      </p:sp>
      <p:sp>
        <p:nvSpPr>
          <p:cNvPr id="113" name="112 CuadroTexto"/>
          <p:cNvSpPr txBox="1"/>
          <p:nvPr/>
        </p:nvSpPr>
        <p:spPr>
          <a:xfrm>
            <a:off x="1506577" y="1846729"/>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7 casos</a:t>
            </a:r>
          </a:p>
        </p:txBody>
      </p:sp>
      <p:sp>
        <p:nvSpPr>
          <p:cNvPr id="114" name="113 CuadroTexto"/>
          <p:cNvSpPr txBox="1"/>
          <p:nvPr/>
        </p:nvSpPr>
        <p:spPr>
          <a:xfrm>
            <a:off x="3996069" y="1817088"/>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sp>
        <p:nvSpPr>
          <p:cNvPr id="115" name="114 CuadroTexto"/>
          <p:cNvSpPr txBox="1"/>
          <p:nvPr/>
        </p:nvSpPr>
        <p:spPr>
          <a:xfrm>
            <a:off x="2844198" y="1817088"/>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160 casos</a:t>
            </a:r>
          </a:p>
        </p:txBody>
      </p:sp>
      <p:sp>
        <p:nvSpPr>
          <p:cNvPr id="85" name="84 Rectángulo"/>
          <p:cNvSpPr/>
          <p:nvPr/>
        </p:nvSpPr>
        <p:spPr>
          <a:xfrm>
            <a:off x="-27139" y="7924844"/>
            <a:ext cx="7135004" cy="1223412"/>
          </a:xfrm>
          <a:prstGeom prst="rect">
            <a:avLst/>
          </a:prstGeom>
        </p:spPr>
        <p:txBody>
          <a:bodyPr wrap="square">
            <a:spAutoFit/>
          </a:bodyPr>
          <a:lstStyle/>
          <a:p>
            <a:pPr algn="just"/>
            <a:r>
              <a:rPr lang="es-CO" sz="1050" dirty="0">
                <a:latin typeface="Arial Narrow" panose="020B0606020202030204" pitchFamily="34" charset="0"/>
              </a:rPr>
              <a:t>La frecuencia de las hepatitis virales es mayor en jóvenes, adultos y grupos poblacionales con factores de riesgo, ocasionan discapacidad y muerte principalmente asociada a cuadros de insuficiencia hepática, cirrosis y cáncer de hígado. Es de aclarar que se cuenta con una vacuna segura y eficaz que confiere una protección del 98% al 100% contra la enfermedad de la hepatitis B, lo que conlleva a evitar las complicaciones que pueden derivarse de la enfermedad.  La relación hombre: mujer es de aproximadamente 5 hombres por cada mujer. Los grupos de edad en los que más se presenta el evento se ubican entre los 25 y los 39 años con un 61,2%. El principal mecanismo de transmisión es el sexual, por lo que se hace vital la orientación de las estrategias hacia la promoción de la salud sexual y reproductiva. No se han notificado casos de Hepatitis B-Delta. </a:t>
            </a:r>
            <a:r>
              <a:rPr lang="es-ES" sz="1050" dirty="0">
                <a:latin typeface="Arial Narrow" panose="020B0606020202030204" pitchFamily="34" charset="0"/>
              </a:rPr>
              <a:t>Nota: Los datos del presente boletín corresponden a cifras preliminares.</a:t>
            </a: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8" name="107 Rectángulo"/>
          <p:cNvSpPr/>
          <p:nvPr/>
        </p:nvSpPr>
        <p:spPr>
          <a:xfrm>
            <a:off x="1830187" y="2124700"/>
            <a:ext cx="3507593" cy="369332"/>
          </a:xfrm>
          <a:prstGeom prst="rect">
            <a:avLst/>
          </a:prstGeom>
        </p:spPr>
        <p:txBody>
          <a:bodyPr wrap="square">
            <a:spAutoFit/>
          </a:bodyPr>
          <a:lstStyle/>
          <a:p>
            <a:pPr algn="just"/>
            <a:r>
              <a:rPr lang="es-ES" sz="900" dirty="0">
                <a:latin typeface="Arial Narrow" panose="020B0606020202030204" pitchFamily="34" charset="0"/>
              </a:rPr>
              <a:t>Figura. Mecanismo probable de transmisión de Hepatitis B, C y </a:t>
            </a:r>
            <a:r>
              <a:rPr lang="es-ES" sz="900" dirty="0" err="1">
                <a:latin typeface="Arial Narrow" panose="020B0606020202030204" pitchFamily="34" charset="0"/>
              </a:rPr>
              <a:t>Coinfección</a:t>
            </a:r>
            <a:r>
              <a:rPr lang="es-ES" sz="900" dirty="0">
                <a:latin typeface="Arial Narrow" panose="020B0606020202030204" pitchFamily="34" charset="0"/>
              </a:rPr>
              <a:t>/</a:t>
            </a:r>
            <a:r>
              <a:rPr lang="es-ES" sz="900" dirty="0" err="1">
                <a:latin typeface="Arial Narrow" panose="020B0606020202030204" pitchFamily="34" charset="0"/>
              </a:rPr>
              <a:t>superinfección</a:t>
            </a:r>
            <a:r>
              <a:rPr lang="es-ES" sz="900" dirty="0">
                <a:latin typeface="Arial Narrow" panose="020B0606020202030204" pitchFamily="34" charset="0"/>
              </a:rPr>
              <a:t> B-Delta. Periodo epidemiológico 07 2023 </a:t>
            </a:r>
          </a:p>
        </p:txBody>
      </p:sp>
      <p:sp>
        <p:nvSpPr>
          <p:cNvPr id="39" name="38 Redondear rectángulo de esquina diagonal"/>
          <p:cNvSpPr/>
          <p:nvPr/>
        </p:nvSpPr>
        <p:spPr>
          <a:xfrm>
            <a:off x="1981961"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3,83%</a:t>
            </a:r>
          </a:p>
        </p:txBody>
      </p:sp>
      <p:sp>
        <p:nvSpPr>
          <p:cNvPr id="43" name="42 Redondear rectángulo de esquina diagonal"/>
          <p:cNvSpPr/>
          <p:nvPr/>
        </p:nvSpPr>
        <p:spPr>
          <a:xfrm>
            <a:off x="3310557"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87,43%</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813" t="36222" r="37500" b="51667"/>
          <a:stretch/>
        </p:blipFill>
        <p:spPr bwMode="auto">
          <a:xfrm>
            <a:off x="3364889" y="666852"/>
            <a:ext cx="579224" cy="69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926" t="33444" r="56250" b="51667"/>
          <a:stretch/>
        </p:blipFill>
        <p:spPr bwMode="auto">
          <a:xfrm>
            <a:off x="1906804" y="629434"/>
            <a:ext cx="1119923" cy="793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76875" t="32666" r="16562" b="52222"/>
          <a:stretch/>
        </p:blipFill>
        <p:spPr bwMode="auto">
          <a:xfrm>
            <a:off x="4551282" y="663074"/>
            <a:ext cx="556360" cy="72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44 Redondear rectángulo de esquina diagonal"/>
          <p:cNvSpPr/>
          <p:nvPr/>
        </p:nvSpPr>
        <p:spPr>
          <a:xfrm>
            <a:off x="4409385"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0,0%</a:t>
            </a:r>
          </a:p>
        </p:txBody>
      </p:sp>
      <p:sp>
        <p:nvSpPr>
          <p:cNvPr id="29" name="28 Rectángulo"/>
          <p:cNvSpPr/>
          <p:nvPr/>
        </p:nvSpPr>
        <p:spPr>
          <a:xfrm>
            <a:off x="50" y="7360567"/>
            <a:ext cx="687612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Clasificación del caso Hepatitis B, C </a:t>
            </a:r>
            <a:r>
              <a:rPr lang="es-ES" sz="700" dirty="0" err="1">
                <a:latin typeface="Arial Narrow" panose="020B0606020202030204" pitchFamily="34" charset="0"/>
              </a:rPr>
              <a:t>Coinfección</a:t>
            </a:r>
            <a:r>
              <a:rPr lang="es-ES" sz="700" dirty="0">
                <a:latin typeface="Arial Narrow" panose="020B0606020202030204" pitchFamily="34" charset="0"/>
              </a:rPr>
              <a:t>/</a:t>
            </a:r>
            <a:r>
              <a:rPr lang="es-ES" sz="700" dirty="0" err="1">
                <a:latin typeface="Arial Narrow" panose="020B0606020202030204" pitchFamily="34" charset="0"/>
              </a:rPr>
              <a:t>Superinfecciòn</a:t>
            </a:r>
            <a:r>
              <a:rPr lang="es-ES" sz="700" dirty="0">
                <a:latin typeface="Arial Narrow" panose="020B0606020202030204" pitchFamily="34" charset="0"/>
              </a:rPr>
              <a:t> B-Delta. Periodo epidemiológico 07. 2023. </a:t>
            </a:r>
          </a:p>
        </p:txBody>
      </p:sp>
      <p:graphicFrame>
        <p:nvGraphicFramePr>
          <p:cNvPr id="30" name="3 Gráfico">
            <a:extLst>
              <a:ext uri="{FF2B5EF4-FFF2-40B4-BE49-F238E27FC236}">
                <a16:creationId xmlns:a16="http://schemas.microsoft.com/office/drawing/2014/main" id="{00000000-0008-0000-1000-000004000000}"/>
              </a:ext>
            </a:extLst>
          </p:cNvPr>
          <p:cNvGraphicFramePr>
            <a:graphicFrameLocks/>
          </p:cNvGraphicFramePr>
          <p:nvPr/>
        </p:nvGraphicFramePr>
        <p:xfrm>
          <a:off x="1379655" y="2650282"/>
          <a:ext cx="3861804" cy="24011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1 Gráfico">
            <a:extLst>
              <a:ext uri="{FF2B5EF4-FFF2-40B4-BE49-F238E27FC236}">
                <a16:creationId xmlns:a16="http://schemas.microsoft.com/office/drawing/2014/main" id="{00000000-0008-0000-0C00-000002000000}"/>
              </a:ext>
            </a:extLst>
          </p:cNvPr>
          <p:cNvGraphicFramePr>
            <a:graphicFrameLocks/>
          </p:cNvGraphicFramePr>
          <p:nvPr/>
        </p:nvGraphicFramePr>
        <p:xfrm>
          <a:off x="1506577" y="5207694"/>
          <a:ext cx="3921693" cy="24378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97898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8" y="-2118"/>
            <a:ext cx="2228231" cy="282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8413"/>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0097" y="617076"/>
            <a:ext cx="2250029"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VII - 2023</a:t>
            </a:r>
          </a:p>
        </p:txBody>
      </p:sp>
      <p:grpSp>
        <p:nvGrpSpPr>
          <p:cNvPr id="8" name="7 Grupo"/>
          <p:cNvGrpSpPr/>
          <p:nvPr/>
        </p:nvGrpSpPr>
        <p:grpSpPr>
          <a:xfrm>
            <a:off x="146258" y="417829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0517" y="3478755"/>
              <a:ext cx="1724312" cy="741182"/>
            </a:xfrm>
            <a:prstGeom prst="rect">
              <a:avLst/>
            </a:prstGeom>
            <a:noFill/>
          </p:spPr>
          <p:txBody>
            <a:bodyPr wrap="square" rtlCol="0">
              <a:spAutoFit/>
            </a:bodyPr>
            <a:lstStyle/>
            <a:p>
              <a:pPr algn="ctr"/>
              <a:r>
                <a:rPr lang="es-ES" sz="2000" b="1" dirty="0">
                  <a:latin typeface="Arial Narrow" panose="020B0606020202030204" pitchFamily="34" charset="0"/>
                </a:rPr>
                <a:t>751</a:t>
              </a:r>
            </a:p>
          </p:txBody>
        </p:sp>
      </p:grpSp>
      <p:sp>
        <p:nvSpPr>
          <p:cNvPr id="9" name="8 CuadroTexto"/>
          <p:cNvSpPr txBox="1"/>
          <p:nvPr/>
        </p:nvSpPr>
        <p:spPr>
          <a:xfrm>
            <a:off x="-4630" y="4682418"/>
            <a:ext cx="2135310"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15,43%.</a:t>
            </a:r>
          </a:p>
        </p:txBody>
      </p:sp>
      <p:sp>
        <p:nvSpPr>
          <p:cNvPr id="18" name="17 Rectángulo"/>
          <p:cNvSpPr/>
          <p:nvPr/>
        </p:nvSpPr>
        <p:spPr>
          <a:xfrm>
            <a:off x="2231041" y="2085526"/>
            <a:ext cx="4946011"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a:t>
            </a:r>
            <a:r>
              <a:rPr lang="es-CO" sz="1050" dirty="0">
                <a:latin typeface="Arial Narrow" panose="020B0606020202030204" pitchFamily="34" charset="0"/>
              </a:rPr>
              <a:t>intoxicaciones</a:t>
            </a:r>
            <a:r>
              <a:rPr lang="es-ES" sz="1050" dirty="0">
                <a:latin typeface="Arial Narrow" panose="020B0606020202030204" pitchFamily="34" charset="0"/>
              </a:rPr>
              <a:t>. Medellín, a periodo epidemiológico VII acumulado de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2223346" y="3706456"/>
            <a:ext cx="4961400" cy="3604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516904" y="3736932"/>
            <a:ext cx="3446504" cy="286016"/>
            <a:chOff x="2448322" y="-7125"/>
            <a:chExt cx="3446504" cy="286016"/>
          </a:xfrm>
        </p:grpSpPr>
        <p:sp>
          <p:nvSpPr>
            <p:cNvPr id="27" name="26 Elipse"/>
            <p:cNvSpPr/>
            <p:nvPr/>
          </p:nvSpPr>
          <p:spPr>
            <a:xfrm>
              <a:off x="2448322" y="1728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14808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12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22</a:t>
            </a:r>
          </a:p>
        </p:txBody>
      </p:sp>
      <p:sp>
        <p:nvSpPr>
          <p:cNvPr id="37" name="36 Título"/>
          <p:cNvSpPr>
            <a:spLocks noGrp="1"/>
          </p:cNvSpPr>
          <p:nvPr>
            <p:ph type="title"/>
          </p:nvPr>
        </p:nvSpPr>
        <p:spPr>
          <a:xfrm>
            <a:off x="276679" y="235200"/>
            <a:ext cx="1678863" cy="400110"/>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Intoxicaciones</a:t>
            </a:r>
          </a:p>
        </p:txBody>
      </p:sp>
      <p:grpSp>
        <p:nvGrpSpPr>
          <p:cNvPr id="89" name="88 Grupo"/>
          <p:cNvGrpSpPr/>
          <p:nvPr/>
        </p:nvGrpSpPr>
        <p:grpSpPr>
          <a:xfrm>
            <a:off x="2274030" y="4873984"/>
            <a:ext cx="833825" cy="904648"/>
            <a:chOff x="1038433" y="1243369"/>
            <a:chExt cx="833825" cy="904648"/>
          </a:xfrm>
        </p:grpSpPr>
        <p:sp>
          <p:nvSpPr>
            <p:cNvPr id="90" name="89 Rectángulo redondeado"/>
            <p:cNvSpPr/>
            <p:nvPr/>
          </p:nvSpPr>
          <p:spPr>
            <a:xfrm>
              <a:off x="1038433" y="1520368"/>
              <a:ext cx="81691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58%</a:t>
              </a:r>
            </a:p>
          </p:txBody>
        </p:sp>
        <p:sp>
          <p:nvSpPr>
            <p:cNvPr id="91" name="9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92" name="91 Rectángulo"/>
            <p:cNvSpPr/>
            <p:nvPr/>
          </p:nvSpPr>
          <p:spPr>
            <a:xfrm>
              <a:off x="1064280" y="1871018"/>
              <a:ext cx="790601" cy="276999"/>
            </a:xfrm>
            <a:prstGeom prst="rect">
              <a:avLst/>
            </a:prstGeom>
          </p:spPr>
          <p:txBody>
            <a:bodyPr wrap="none">
              <a:spAutoFit/>
            </a:bodyPr>
            <a:lstStyle/>
            <a:p>
              <a:r>
                <a:rPr lang="es-ES" sz="1200" b="1" dirty="0">
                  <a:latin typeface="Arial Narrow" panose="020B0606020202030204" pitchFamily="34" charset="0"/>
                </a:rPr>
                <a:t>432 casos</a:t>
              </a:r>
              <a:endParaRPr lang="es-CO" sz="1200" dirty="0"/>
            </a:p>
          </p:txBody>
        </p:sp>
      </p:grpSp>
      <p:grpSp>
        <p:nvGrpSpPr>
          <p:cNvPr id="6" name="5 Grupo"/>
          <p:cNvGrpSpPr/>
          <p:nvPr/>
        </p:nvGrpSpPr>
        <p:grpSpPr>
          <a:xfrm>
            <a:off x="4522309" y="6596400"/>
            <a:ext cx="855577" cy="883043"/>
            <a:chOff x="1033171" y="8262441"/>
            <a:chExt cx="855577" cy="883043"/>
          </a:xfrm>
        </p:grpSpPr>
        <p:sp>
          <p:nvSpPr>
            <p:cNvPr id="88" name="87 Rectángulo redondeado"/>
            <p:cNvSpPr/>
            <p:nvPr/>
          </p:nvSpPr>
          <p:spPr>
            <a:xfrm>
              <a:off x="1068351" y="8535741"/>
              <a:ext cx="817939"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28%</a:t>
              </a:r>
            </a:p>
          </p:txBody>
        </p:sp>
        <p:sp>
          <p:nvSpPr>
            <p:cNvPr id="93" name="92 Rectángulo"/>
            <p:cNvSpPr/>
            <p:nvPr/>
          </p:nvSpPr>
          <p:spPr>
            <a:xfrm>
              <a:off x="1033171" y="8262441"/>
              <a:ext cx="853119" cy="276999"/>
            </a:xfrm>
            <a:prstGeom prst="rect">
              <a:avLst/>
            </a:prstGeom>
          </p:spPr>
          <p:txBody>
            <a:bodyPr wrap="none">
              <a:spAutoFit/>
            </a:bodyPr>
            <a:lstStyle/>
            <a:p>
              <a:r>
                <a:rPr lang="es-ES" sz="1200" b="1" u="sng" dirty="0">
                  <a:latin typeface="Arial Narrow" panose="020B0606020202030204" pitchFamily="34" charset="0"/>
                </a:rPr>
                <a:t>Vía pública</a:t>
              </a:r>
              <a:endParaRPr lang="es-ES" sz="1200" b="1" u="sng" dirty="0">
                <a:solidFill>
                  <a:sysClr val="windowText" lastClr="000000"/>
                </a:solidFill>
                <a:latin typeface="Arial Narrow" panose="020B0606020202030204" pitchFamily="34" charset="0"/>
              </a:endParaRPr>
            </a:p>
          </p:txBody>
        </p:sp>
        <p:sp>
          <p:nvSpPr>
            <p:cNvPr id="94" name="93 Rectángulo"/>
            <p:cNvSpPr/>
            <p:nvPr/>
          </p:nvSpPr>
          <p:spPr>
            <a:xfrm>
              <a:off x="1098147" y="8868485"/>
              <a:ext cx="790601" cy="276999"/>
            </a:xfrm>
            <a:prstGeom prst="rect">
              <a:avLst/>
            </a:prstGeom>
          </p:spPr>
          <p:txBody>
            <a:bodyPr wrap="none">
              <a:spAutoFit/>
            </a:bodyPr>
            <a:lstStyle/>
            <a:p>
              <a:r>
                <a:rPr lang="es-ES" sz="1200" b="1" dirty="0">
                  <a:latin typeface="Arial Narrow" panose="020B0606020202030204" pitchFamily="34" charset="0"/>
                </a:rPr>
                <a:t>210 casos</a:t>
              </a:r>
              <a:endParaRPr lang="es-CO" sz="1200" dirty="0"/>
            </a:p>
          </p:txBody>
        </p:sp>
      </p:grpSp>
      <p:pic>
        <p:nvPicPr>
          <p:cNvPr id="96"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2442384" y="4383828"/>
            <a:ext cx="542252" cy="52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591" y="7574766"/>
            <a:ext cx="5556050"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CO" sz="1100" dirty="0">
                <a:latin typeface="Arial Narrow" panose="020B0606020202030204" pitchFamily="34" charset="0"/>
              </a:rPr>
              <a:t>Figura grupo de sustancia, intoxicaciones, a periodo epidemiológico VII acumulado. Medellín 2023</a:t>
            </a:r>
          </a:p>
        </p:txBody>
      </p:sp>
      <p:grpSp>
        <p:nvGrpSpPr>
          <p:cNvPr id="67" name="66 Grupo"/>
          <p:cNvGrpSpPr/>
          <p:nvPr/>
        </p:nvGrpSpPr>
        <p:grpSpPr>
          <a:xfrm>
            <a:off x="4905808" y="4866208"/>
            <a:ext cx="842294" cy="894649"/>
            <a:chOff x="5265956" y="1265576"/>
            <a:chExt cx="842294" cy="894649"/>
          </a:xfrm>
        </p:grpSpPr>
        <p:sp>
          <p:nvSpPr>
            <p:cNvPr id="68" name="67 Rectángulo redondeado"/>
            <p:cNvSpPr/>
            <p:nvPr/>
          </p:nvSpPr>
          <p:spPr>
            <a:xfrm>
              <a:off x="5327048" y="1561312"/>
              <a:ext cx="78120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8,9%</a:t>
              </a:r>
            </a:p>
          </p:txBody>
        </p:sp>
        <p:sp>
          <p:nvSpPr>
            <p:cNvPr id="69" name="68 Rectángulo"/>
            <p:cNvSpPr/>
            <p:nvPr/>
          </p:nvSpPr>
          <p:spPr>
            <a:xfrm>
              <a:off x="5265956" y="1265576"/>
              <a:ext cx="797013" cy="276999"/>
            </a:xfrm>
            <a:prstGeom prst="rect">
              <a:avLst/>
            </a:prstGeom>
          </p:spPr>
          <p:txBody>
            <a:bodyPr wrap="none">
              <a:spAutoFit/>
            </a:bodyPr>
            <a:lstStyle/>
            <a:p>
              <a:r>
                <a:rPr lang="es-ES" sz="1200" b="1" u="sng" dirty="0">
                  <a:latin typeface="Arial Narrow" panose="020B0606020202030204" pitchFamily="34" charset="0"/>
                </a:rPr>
                <a:t>0 a 5 años</a:t>
              </a:r>
              <a:endParaRPr lang="es-ES" sz="1200" b="1" u="sng" dirty="0">
                <a:solidFill>
                  <a:sysClr val="windowText" lastClr="000000"/>
                </a:solidFill>
                <a:latin typeface="Arial Narrow" panose="020B0606020202030204" pitchFamily="34" charset="0"/>
              </a:endParaRPr>
            </a:p>
          </p:txBody>
        </p:sp>
        <p:sp>
          <p:nvSpPr>
            <p:cNvPr id="71" name="70 Rectángulo"/>
            <p:cNvSpPr/>
            <p:nvPr/>
          </p:nvSpPr>
          <p:spPr>
            <a:xfrm>
              <a:off x="5298050" y="1883226"/>
              <a:ext cx="720069" cy="276999"/>
            </a:xfrm>
            <a:prstGeom prst="rect">
              <a:avLst/>
            </a:prstGeom>
          </p:spPr>
          <p:txBody>
            <a:bodyPr wrap="none">
              <a:spAutoFit/>
            </a:bodyPr>
            <a:lstStyle/>
            <a:p>
              <a:r>
                <a:rPr lang="es-ES" sz="1200" b="1" dirty="0">
                  <a:latin typeface="Arial Narrow" panose="020B0606020202030204" pitchFamily="34" charset="0"/>
                </a:rPr>
                <a:t>67 casos</a:t>
              </a:r>
              <a:endParaRPr lang="es-CO" sz="1200" dirty="0"/>
            </a:p>
          </p:txBody>
        </p:sp>
      </p:grpSp>
      <p:grpSp>
        <p:nvGrpSpPr>
          <p:cNvPr id="74" name="73 Grupo"/>
          <p:cNvGrpSpPr/>
          <p:nvPr/>
        </p:nvGrpSpPr>
        <p:grpSpPr>
          <a:xfrm>
            <a:off x="5986396" y="4877806"/>
            <a:ext cx="1253869" cy="895160"/>
            <a:chOff x="2370037" y="3162904"/>
            <a:chExt cx="1253869" cy="895160"/>
          </a:xfrm>
        </p:grpSpPr>
        <p:sp>
          <p:nvSpPr>
            <p:cNvPr id="76" name="75 Rectángulo redondeado"/>
            <p:cNvSpPr/>
            <p:nvPr/>
          </p:nvSpPr>
          <p:spPr>
            <a:xfrm>
              <a:off x="2576066" y="3431176"/>
              <a:ext cx="874090"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Oral</a:t>
              </a:r>
              <a:endParaRPr lang="es-ES" sz="11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52%</a:t>
              </a:r>
            </a:p>
          </p:txBody>
        </p:sp>
        <p:sp>
          <p:nvSpPr>
            <p:cNvPr id="77" name="76 Rectángulo"/>
            <p:cNvSpPr/>
            <p:nvPr/>
          </p:nvSpPr>
          <p:spPr>
            <a:xfrm>
              <a:off x="2370037" y="3162904"/>
              <a:ext cx="1253869" cy="276999"/>
            </a:xfrm>
            <a:prstGeom prst="rect">
              <a:avLst/>
            </a:prstGeom>
          </p:spPr>
          <p:txBody>
            <a:bodyPr wrap="none">
              <a:spAutoFit/>
            </a:bodyPr>
            <a:lstStyle/>
            <a:p>
              <a:pPr algn="ctr"/>
              <a:r>
                <a:rPr lang="es-ES" sz="1200" b="1" u="sng" dirty="0">
                  <a:latin typeface="Arial Narrow" panose="020B0606020202030204" pitchFamily="34" charset="0"/>
                </a:rPr>
                <a:t>Vía de exposición</a:t>
              </a:r>
              <a:endParaRPr lang="es-ES" sz="1200" b="1" u="sng" dirty="0">
                <a:solidFill>
                  <a:sysClr val="windowText" lastClr="000000"/>
                </a:solidFill>
                <a:latin typeface="Arial Narrow" panose="020B0606020202030204" pitchFamily="34" charset="0"/>
              </a:endParaRPr>
            </a:p>
          </p:txBody>
        </p:sp>
        <p:sp>
          <p:nvSpPr>
            <p:cNvPr id="78" name="77 Rectángulo"/>
            <p:cNvSpPr/>
            <p:nvPr/>
          </p:nvSpPr>
          <p:spPr>
            <a:xfrm>
              <a:off x="2716410" y="3781065"/>
              <a:ext cx="790601" cy="276999"/>
            </a:xfrm>
            <a:prstGeom prst="rect">
              <a:avLst/>
            </a:prstGeom>
          </p:spPr>
          <p:txBody>
            <a:bodyPr wrap="none">
              <a:spAutoFit/>
            </a:bodyPr>
            <a:lstStyle/>
            <a:p>
              <a:r>
                <a:rPr lang="es-ES" sz="1200" b="1" dirty="0">
                  <a:latin typeface="Arial Narrow" panose="020B0606020202030204" pitchFamily="34" charset="0"/>
                </a:rPr>
                <a:t>388 casos</a:t>
              </a:r>
              <a:endParaRPr lang="es-CO" sz="1200" dirty="0"/>
            </a:p>
          </p:txBody>
        </p:sp>
      </p:grpSp>
      <p:sp>
        <p:nvSpPr>
          <p:cNvPr id="65" name="64 CuadroTexto"/>
          <p:cNvSpPr txBox="1"/>
          <p:nvPr/>
        </p:nvSpPr>
        <p:spPr>
          <a:xfrm>
            <a:off x="1989184" y="2911116"/>
            <a:ext cx="2331346" cy="430887"/>
          </a:xfrm>
          <a:prstGeom prst="rect">
            <a:avLst/>
          </a:prstGeom>
          <a:noFill/>
        </p:spPr>
        <p:txBody>
          <a:bodyPr wrap="square" rtlCol="0">
            <a:spAutoFit/>
          </a:bodyPr>
          <a:lstStyle/>
          <a:p>
            <a:pPr algn="ctr"/>
            <a:r>
              <a:rPr lang="es-ES" sz="1050" b="1" dirty="0">
                <a:latin typeface="Arial Narrow" panose="020B0606020202030204" pitchFamily="34" charset="0"/>
              </a:rPr>
              <a:t>Incidencia en población general </a:t>
            </a:r>
            <a:r>
              <a:rPr lang="es-CO" sz="1050" b="1" dirty="0">
                <a:latin typeface="Arial Narrow" panose="020B0606020202030204" pitchFamily="34" charset="0"/>
              </a:rPr>
              <a:t>x 100,000 habitantes</a:t>
            </a:r>
            <a:endParaRPr lang="es-ES" sz="1050" b="1" dirty="0">
              <a:latin typeface="Arial Narrow" panose="020B0606020202030204" pitchFamily="34" charset="0"/>
            </a:endParaRPr>
          </a:p>
        </p:txBody>
      </p:sp>
      <p:sp>
        <p:nvSpPr>
          <p:cNvPr id="75" name="74 CuadroTexto"/>
          <p:cNvSpPr txBox="1"/>
          <p:nvPr/>
        </p:nvSpPr>
        <p:spPr>
          <a:xfrm>
            <a:off x="2370262" y="3271156"/>
            <a:ext cx="1491114"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6,19 * cada 100 mil</a:t>
            </a:r>
          </a:p>
        </p:txBody>
      </p:sp>
      <p:sp>
        <p:nvSpPr>
          <p:cNvPr id="80" name="79 CuadroTexto"/>
          <p:cNvSpPr txBox="1"/>
          <p:nvPr/>
        </p:nvSpPr>
        <p:spPr>
          <a:xfrm>
            <a:off x="4083293" y="2911116"/>
            <a:ext cx="1605389" cy="577081"/>
          </a:xfrm>
          <a:prstGeom prst="rect">
            <a:avLst/>
          </a:prstGeom>
          <a:noFill/>
        </p:spPr>
        <p:txBody>
          <a:bodyPr wrap="square" rtlCol="0">
            <a:spAutoFit/>
          </a:bodyPr>
          <a:lstStyle/>
          <a:p>
            <a:pPr algn="ctr"/>
            <a:r>
              <a:rPr lang="es-CO" sz="1050" b="1" dirty="0">
                <a:latin typeface="Arial Narrow" panose="020B0606020202030204" pitchFamily="34" charset="0"/>
              </a:rPr>
              <a:t>Casos confirmados por laboratorio de intoxicación por metanol</a:t>
            </a:r>
            <a:endParaRPr lang="es-ES" sz="1050" b="1" dirty="0">
              <a:latin typeface="Arial Narrow" panose="020B0606020202030204" pitchFamily="34" charset="0"/>
            </a:endParaRPr>
          </a:p>
        </p:txBody>
      </p:sp>
      <p:sp>
        <p:nvSpPr>
          <p:cNvPr id="81" name="80 CuadroTexto"/>
          <p:cNvSpPr txBox="1"/>
          <p:nvPr/>
        </p:nvSpPr>
        <p:spPr>
          <a:xfrm>
            <a:off x="4703339" y="3449170"/>
            <a:ext cx="397866"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0%</a:t>
            </a:r>
          </a:p>
        </p:txBody>
      </p:sp>
      <p:sp>
        <p:nvSpPr>
          <p:cNvPr id="82" name="81 Rectángulo"/>
          <p:cNvSpPr/>
          <p:nvPr/>
        </p:nvSpPr>
        <p:spPr>
          <a:xfrm>
            <a:off x="2235549" y="2533188"/>
            <a:ext cx="4965349"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3" name="82 Grupo"/>
          <p:cNvGrpSpPr/>
          <p:nvPr/>
        </p:nvGrpSpPr>
        <p:grpSpPr>
          <a:xfrm>
            <a:off x="2424996" y="2603074"/>
            <a:ext cx="3446504" cy="276999"/>
            <a:chOff x="2448322" y="74775"/>
            <a:chExt cx="3446504" cy="276999"/>
          </a:xfrm>
        </p:grpSpPr>
        <p:sp>
          <p:nvSpPr>
            <p:cNvPr id="84" name="8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5" name="84 Conector recto"/>
            <p:cNvCxnSpPr>
              <a:stCxn id="8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85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87" name="86 CuadroTexto"/>
          <p:cNvSpPr txBox="1"/>
          <p:nvPr/>
        </p:nvSpPr>
        <p:spPr>
          <a:xfrm>
            <a:off x="5894826" y="2920771"/>
            <a:ext cx="1282226" cy="577081"/>
          </a:xfrm>
          <a:prstGeom prst="rect">
            <a:avLst/>
          </a:prstGeom>
          <a:noFill/>
        </p:spPr>
        <p:txBody>
          <a:bodyPr wrap="square" rtlCol="0">
            <a:spAutoFit/>
          </a:bodyPr>
          <a:lstStyle/>
          <a:p>
            <a:pPr algn="ctr"/>
            <a:r>
              <a:rPr lang="es-CO" sz="1050" b="1" dirty="0">
                <a:latin typeface="Arial Narrow" panose="020B0606020202030204" pitchFamily="34" charset="0"/>
              </a:rPr>
              <a:t>Proporción de brotes en población confinada</a:t>
            </a:r>
            <a:endParaRPr lang="es-ES" sz="1050" b="1" dirty="0">
              <a:latin typeface="Arial Narrow" panose="020B0606020202030204" pitchFamily="34" charset="0"/>
            </a:endParaRPr>
          </a:p>
        </p:txBody>
      </p:sp>
      <p:pic>
        <p:nvPicPr>
          <p:cNvPr id="2052" name="Picture 4"/>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t="14232"/>
          <a:stretch/>
        </p:blipFill>
        <p:spPr bwMode="auto">
          <a:xfrm>
            <a:off x="4270803" y="4456042"/>
            <a:ext cx="508027" cy="482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5094423" y="4375173"/>
            <a:ext cx="458010" cy="5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51745" y="4189418"/>
            <a:ext cx="935931" cy="7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3802389" y="6025389"/>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4636123" y="6009827"/>
            <a:ext cx="623710" cy="60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101 Grupo"/>
          <p:cNvGrpSpPr/>
          <p:nvPr/>
        </p:nvGrpSpPr>
        <p:grpSpPr>
          <a:xfrm>
            <a:off x="3702805" y="6605790"/>
            <a:ext cx="823641" cy="882974"/>
            <a:chOff x="1073622" y="1243369"/>
            <a:chExt cx="823641" cy="882974"/>
          </a:xfrm>
        </p:grpSpPr>
        <p:sp>
          <p:nvSpPr>
            <p:cNvPr id="103" name="102 Rectángulo redondeado"/>
            <p:cNvSpPr/>
            <p:nvPr/>
          </p:nvSpPr>
          <p:spPr>
            <a:xfrm>
              <a:off x="1073622" y="1520368"/>
              <a:ext cx="781729"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46%</a:t>
              </a:r>
            </a:p>
          </p:txBody>
        </p:sp>
        <p:sp>
          <p:nvSpPr>
            <p:cNvPr id="104" name="103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105" name="104 Rectángulo"/>
            <p:cNvSpPr/>
            <p:nvPr/>
          </p:nvSpPr>
          <p:spPr>
            <a:xfrm>
              <a:off x="1073623" y="1849344"/>
              <a:ext cx="823640" cy="276999"/>
            </a:xfrm>
            <a:prstGeom prst="rect">
              <a:avLst/>
            </a:prstGeom>
          </p:spPr>
          <p:txBody>
            <a:bodyPr wrap="square">
              <a:spAutoFit/>
            </a:bodyPr>
            <a:lstStyle/>
            <a:p>
              <a:r>
                <a:rPr lang="es-ES" sz="1200" b="1" dirty="0">
                  <a:latin typeface="Arial Narrow" panose="020B0606020202030204" pitchFamily="34" charset="0"/>
                </a:rPr>
                <a:t>343 casos</a:t>
              </a:r>
              <a:endParaRPr lang="es-CO" sz="1200" dirty="0"/>
            </a:p>
          </p:txBody>
        </p:sp>
      </p:grpSp>
      <p:grpSp>
        <p:nvGrpSpPr>
          <p:cNvPr id="106" name="105 Grupo"/>
          <p:cNvGrpSpPr/>
          <p:nvPr/>
        </p:nvGrpSpPr>
        <p:grpSpPr>
          <a:xfrm>
            <a:off x="4013888" y="4872449"/>
            <a:ext cx="867545" cy="883043"/>
            <a:chOff x="1033171" y="8262441"/>
            <a:chExt cx="867545" cy="883043"/>
          </a:xfrm>
        </p:grpSpPr>
        <p:sp>
          <p:nvSpPr>
            <p:cNvPr id="107" name="106 Rectángulo redondeado"/>
            <p:cNvSpPr/>
            <p:nvPr/>
          </p:nvSpPr>
          <p:spPr>
            <a:xfrm>
              <a:off x="1073490" y="8535741"/>
              <a:ext cx="826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10,5%</a:t>
              </a:r>
            </a:p>
          </p:txBody>
        </p:sp>
        <p:sp>
          <p:nvSpPr>
            <p:cNvPr id="108" name="107 Rectángulo"/>
            <p:cNvSpPr/>
            <p:nvPr/>
          </p:nvSpPr>
          <p:spPr>
            <a:xfrm>
              <a:off x="1033171" y="8262441"/>
              <a:ext cx="867545" cy="276999"/>
            </a:xfrm>
            <a:prstGeom prst="rect">
              <a:avLst/>
            </a:prstGeom>
          </p:spPr>
          <p:txBody>
            <a:bodyPr wrap="none">
              <a:spAutoFit/>
            </a:bodyPr>
            <a:lstStyle/>
            <a:p>
              <a:r>
                <a:rPr lang="es-ES" sz="1200" b="1" u="sng" dirty="0">
                  <a:latin typeface="Arial Narrow" panose="020B0606020202030204" pitchFamily="34" charset="0"/>
                </a:rPr>
                <a:t>6 a 18 años</a:t>
              </a:r>
              <a:endParaRPr lang="es-ES" sz="1200" b="1" u="sng" dirty="0">
                <a:solidFill>
                  <a:sysClr val="windowText" lastClr="000000"/>
                </a:solidFill>
                <a:latin typeface="Arial Narrow" panose="020B0606020202030204" pitchFamily="34" charset="0"/>
              </a:endParaRPr>
            </a:p>
          </p:txBody>
        </p:sp>
        <p:sp>
          <p:nvSpPr>
            <p:cNvPr id="109" name="108 Rectángulo"/>
            <p:cNvSpPr/>
            <p:nvPr/>
          </p:nvSpPr>
          <p:spPr>
            <a:xfrm>
              <a:off x="1146985" y="8868485"/>
              <a:ext cx="720069" cy="276999"/>
            </a:xfrm>
            <a:prstGeom prst="rect">
              <a:avLst/>
            </a:prstGeom>
          </p:spPr>
          <p:txBody>
            <a:bodyPr wrap="none">
              <a:spAutoFit/>
            </a:bodyPr>
            <a:lstStyle/>
            <a:p>
              <a:r>
                <a:rPr lang="es-ES" sz="1200" b="1" dirty="0">
                  <a:latin typeface="Arial Narrow" panose="020B0606020202030204" pitchFamily="34" charset="0"/>
                </a:rPr>
                <a:t>79 casos</a:t>
              </a:r>
              <a:endParaRPr lang="es-CO" sz="1200" dirty="0"/>
            </a:p>
          </p:txBody>
        </p:sp>
      </p:grpSp>
      <p:pic>
        <p:nvPicPr>
          <p:cNvPr id="2059" name="Picture 11"/>
          <p:cNvPicPr>
            <a:picLocks noChangeAspect="1" noChangeArrowheads="1"/>
          </p:cNvPicPr>
          <p:nvPr/>
        </p:nvPicPr>
        <p:blipFill>
          <a:blip r:embed="rId12">
            <a:biLevel thresh="50000"/>
            <a:extLst>
              <a:ext uri="{28A0092B-C50C-407E-A947-70E740481C1C}">
                <a14:useLocalDpi xmlns:a14="http://schemas.microsoft.com/office/drawing/2010/main" val="0"/>
              </a:ext>
            </a:extLst>
          </a:blip>
          <a:srcRect/>
          <a:stretch>
            <a:fillRect/>
          </a:stretch>
        </p:blipFill>
        <p:spPr bwMode="auto">
          <a:xfrm>
            <a:off x="6454409" y="5996223"/>
            <a:ext cx="687960" cy="6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109 Grupo"/>
          <p:cNvGrpSpPr/>
          <p:nvPr/>
        </p:nvGrpSpPr>
        <p:grpSpPr>
          <a:xfrm>
            <a:off x="6383433" y="6588420"/>
            <a:ext cx="774775" cy="903208"/>
            <a:chOff x="5327048" y="1270665"/>
            <a:chExt cx="774775" cy="903208"/>
          </a:xfrm>
        </p:grpSpPr>
        <p:sp>
          <p:nvSpPr>
            <p:cNvPr id="111" name="110 Rectángulo redondeado"/>
            <p:cNvSpPr/>
            <p:nvPr/>
          </p:nvSpPr>
          <p:spPr>
            <a:xfrm>
              <a:off x="5327048"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12%</a:t>
              </a:r>
            </a:p>
          </p:txBody>
        </p:sp>
        <p:sp>
          <p:nvSpPr>
            <p:cNvPr id="112" name="111 Rectángulo"/>
            <p:cNvSpPr/>
            <p:nvPr/>
          </p:nvSpPr>
          <p:spPr>
            <a:xfrm>
              <a:off x="5338616" y="1270665"/>
              <a:ext cx="669863" cy="276999"/>
            </a:xfrm>
            <a:prstGeom prst="rect">
              <a:avLst/>
            </a:prstGeom>
          </p:spPr>
          <p:txBody>
            <a:bodyPr wrap="none">
              <a:spAutoFit/>
            </a:bodyPr>
            <a:lstStyle/>
            <a:p>
              <a:r>
                <a:rPr lang="es-ES" sz="1200" b="1" u="sng" dirty="0">
                  <a:latin typeface="Arial Narrow" panose="020B0606020202030204" pitchFamily="34" charset="0"/>
                </a:rPr>
                <a:t>Trabajo </a:t>
              </a:r>
              <a:endParaRPr lang="es-ES" sz="1200" b="1" u="sng" dirty="0">
                <a:solidFill>
                  <a:sysClr val="windowText" lastClr="000000"/>
                </a:solidFill>
                <a:latin typeface="Arial Narrow" panose="020B0606020202030204" pitchFamily="34" charset="0"/>
              </a:endParaRPr>
            </a:p>
          </p:txBody>
        </p:sp>
        <p:sp>
          <p:nvSpPr>
            <p:cNvPr id="113" name="112 Rectángulo"/>
            <p:cNvSpPr/>
            <p:nvPr/>
          </p:nvSpPr>
          <p:spPr>
            <a:xfrm>
              <a:off x="5381754" y="1896874"/>
              <a:ext cx="720069" cy="276999"/>
            </a:xfrm>
            <a:prstGeom prst="rect">
              <a:avLst/>
            </a:prstGeom>
          </p:spPr>
          <p:txBody>
            <a:bodyPr wrap="none">
              <a:spAutoFit/>
            </a:bodyPr>
            <a:lstStyle/>
            <a:p>
              <a:r>
                <a:rPr lang="es-ES" sz="1200" b="1" dirty="0">
                  <a:latin typeface="Arial Narrow" panose="020B0606020202030204" pitchFamily="34" charset="0"/>
                </a:rPr>
                <a:t>91 casos</a:t>
              </a:r>
              <a:endParaRPr lang="es-CO" sz="1200" dirty="0"/>
            </a:p>
          </p:txBody>
        </p:sp>
      </p:grpSp>
      <p:pic>
        <p:nvPicPr>
          <p:cNvPr id="2060" name="Picture 12"/>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5600783" y="6036718"/>
            <a:ext cx="493788" cy="6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4" name="113 Grupo"/>
          <p:cNvGrpSpPr/>
          <p:nvPr/>
        </p:nvGrpSpPr>
        <p:grpSpPr>
          <a:xfrm>
            <a:off x="5309646" y="6613815"/>
            <a:ext cx="1144763" cy="895160"/>
            <a:chOff x="2420491" y="3162904"/>
            <a:chExt cx="1144763" cy="895160"/>
          </a:xfrm>
        </p:grpSpPr>
        <p:sp>
          <p:nvSpPr>
            <p:cNvPr id="115" name="114 Rectángulo redondeado"/>
            <p:cNvSpPr/>
            <p:nvPr/>
          </p:nvSpPr>
          <p:spPr>
            <a:xfrm>
              <a:off x="2609254" y="3431176"/>
              <a:ext cx="73360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a:t>
              </a:r>
            </a:p>
          </p:txBody>
        </p:sp>
        <p:sp>
          <p:nvSpPr>
            <p:cNvPr id="116" name="115 Rectángulo"/>
            <p:cNvSpPr/>
            <p:nvPr/>
          </p:nvSpPr>
          <p:spPr>
            <a:xfrm>
              <a:off x="2420491" y="3162904"/>
              <a:ext cx="1144763" cy="276999"/>
            </a:xfrm>
            <a:prstGeom prst="rect">
              <a:avLst/>
            </a:prstGeom>
          </p:spPr>
          <p:txBody>
            <a:bodyPr wrap="square">
              <a:spAutoFit/>
            </a:bodyPr>
            <a:lstStyle/>
            <a:p>
              <a:pPr algn="ctr"/>
              <a:r>
                <a:rPr lang="es-ES" sz="1200" b="1" u="sng" dirty="0">
                  <a:latin typeface="Arial Narrow" panose="020B0606020202030204" pitchFamily="34" charset="0"/>
                </a:rPr>
                <a:t>Bares/Tabernas</a:t>
              </a:r>
              <a:endParaRPr lang="es-ES" sz="1200" b="1" u="sng" dirty="0">
                <a:solidFill>
                  <a:sysClr val="windowText" lastClr="000000"/>
                </a:solidFill>
                <a:latin typeface="Arial Narrow" panose="020B0606020202030204" pitchFamily="34" charset="0"/>
              </a:endParaRPr>
            </a:p>
          </p:txBody>
        </p:sp>
        <p:sp>
          <p:nvSpPr>
            <p:cNvPr id="117" name="116 Rectángulo"/>
            <p:cNvSpPr/>
            <p:nvPr/>
          </p:nvSpPr>
          <p:spPr>
            <a:xfrm>
              <a:off x="2606048" y="3781065"/>
              <a:ext cx="720069" cy="276999"/>
            </a:xfrm>
            <a:prstGeom prst="rect">
              <a:avLst/>
            </a:prstGeom>
          </p:spPr>
          <p:txBody>
            <a:bodyPr wrap="none">
              <a:spAutoFit/>
            </a:bodyPr>
            <a:lstStyle/>
            <a:p>
              <a:r>
                <a:rPr lang="es-ES" sz="1200" b="1" dirty="0">
                  <a:latin typeface="Arial Narrow" panose="020B0606020202030204" pitchFamily="34" charset="0"/>
                </a:rPr>
                <a:t>44 casos</a:t>
              </a:r>
              <a:endParaRPr lang="es-CO" sz="1200" dirty="0"/>
            </a:p>
          </p:txBody>
        </p:sp>
      </p:grpSp>
      <p:sp>
        <p:nvSpPr>
          <p:cNvPr id="95" name="94 CuadroTexto"/>
          <p:cNvSpPr txBox="1"/>
          <p:nvPr/>
        </p:nvSpPr>
        <p:spPr>
          <a:xfrm>
            <a:off x="6323716" y="3440403"/>
            <a:ext cx="397866"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0%</a:t>
            </a:r>
          </a:p>
        </p:txBody>
      </p:sp>
      <p:grpSp>
        <p:nvGrpSpPr>
          <p:cNvPr id="79" name="78 Grupo"/>
          <p:cNvGrpSpPr/>
          <p:nvPr/>
        </p:nvGrpSpPr>
        <p:grpSpPr>
          <a:xfrm>
            <a:off x="2405662" y="4024402"/>
            <a:ext cx="2480325" cy="436841"/>
            <a:chOff x="3054754" y="484500"/>
            <a:chExt cx="2375609" cy="436841"/>
          </a:xfrm>
        </p:grpSpPr>
        <p:sp>
          <p:nvSpPr>
            <p:cNvPr id="97" name="9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8" name="97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 y Edad</a:t>
              </a:r>
            </a:p>
          </p:txBody>
        </p:sp>
      </p:grpSp>
      <p:grpSp>
        <p:nvGrpSpPr>
          <p:cNvPr id="99" name="98 Grupo"/>
          <p:cNvGrpSpPr/>
          <p:nvPr/>
        </p:nvGrpSpPr>
        <p:grpSpPr>
          <a:xfrm>
            <a:off x="3861366" y="5640349"/>
            <a:ext cx="3281003"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Lugar de exposición</a:t>
              </a:r>
            </a:p>
          </p:txBody>
        </p:sp>
      </p:grpSp>
      <p:sp>
        <p:nvSpPr>
          <p:cNvPr id="120" name="84 Rectángulo"/>
          <p:cNvSpPr/>
          <p:nvPr/>
        </p:nvSpPr>
        <p:spPr>
          <a:xfrm>
            <a:off x="11271" y="8144005"/>
            <a:ext cx="7135004" cy="1015663"/>
          </a:xfrm>
          <a:prstGeom prst="rect">
            <a:avLst/>
          </a:prstGeom>
        </p:spPr>
        <p:txBody>
          <a:bodyPr wrap="square">
            <a:spAutoFit/>
          </a:bodyPr>
          <a:lstStyle/>
          <a:p>
            <a:pPr algn="just"/>
            <a:r>
              <a:rPr lang="es-CO" sz="1200" dirty="0">
                <a:latin typeface="Arial Narrow" panose="020B0606020202030204" pitchFamily="34" charset="0"/>
              </a:rPr>
              <a:t>El comportamiento de la notificación tuvo una disminución del  15,43% respecto al mismo periodo del año anterior, donde se notificaron 879 casos. Alrededor del 49,0% de las notificaciones relacionadas con las intoxicaciones corresponden a intoxicaciones por sustancias psicoactivas, viéndose mas afectado el sexo masculino con un  58%.  El lugar de mayor ocurrencia de las intoxicaciones en general es el hogar 46%, la mayoría de ellas ocurrieron de manera accidental, seguidas de la intencional psicoactiva. </a:t>
            </a:r>
            <a:endParaRPr lang="es-ES" sz="1200" dirty="0">
              <a:latin typeface="Arial Narrow" panose="020B0606020202030204" pitchFamily="34" charset="0"/>
            </a:endParaRPr>
          </a:p>
        </p:txBody>
      </p:sp>
      <p:sp>
        <p:nvSpPr>
          <p:cNvPr id="121" name="108 Rectángulo"/>
          <p:cNvSpPr/>
          <p:nvPr/>
        </p:nvSpPr>
        <p:spPr>
          <a:xfrm>
            <a:off x="-15893" y="7929370"/>
            <a:ext cx="7200900" cy="25020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2" name="105 Grupo"/>
          <p:cNvGrpSpPr/>
          <p:nvPr/>
        </p:nvGrpSpPr>
        <p:grpSpPr>
          <a:xfrm>
            <a:off x="71144" y="7916385"/>
            <a:ext cx="3499030" cy="276999"/>
            <a:chOff x="2437773" y="-49693"/>
            <a:chExt cx="3499030" cy="276999"/>
          </a:xfrm>
        </p:grpSpPr>
        <p:sp>
          <p:nvSpPr>
            <p:cNvPr id="123" name="106 Elipse"/>
            <p:cNvSpPr/>
            <p:nvPr/>
          </p:nvSpPr>
          <p:spPr>
            <a:xfrm>
              <a:off x="2437773" y="-49693"/>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4" name="112 Conector recto"/>
            <p:cNvCxnSpPr>
              <a:stCxn id="123" idx="6"/>
            </p:cNvCxnSpPr>
            <p:nvPr/>
          </p:nvCxnSpPr>
          <p:spPr>
            <a:xfrm>
              <a:off x="2725805" y="81112"/>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5" name="113 CuadroTexto"/>
            <p:cNvSpPr txBox="1"/>
            <p:nvPr/>
          </p:nvSpPr>
          <p:spPr>
            <a:xfrm>
              <a:off x="3344515" y="-49693"/>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126" name="2 Grupo"/>
          <p:cNvGrpSpPr/>
          <p:nvPr/>
        </p:nvGrpSpPr>
        <p:grpSpPr>
          <a:xfrm>
            <a:off x="3132739" y="4419182"/>
            <a:ext cx="879488" cy="1377146"/>
            <a:chOff x="1708524" y="1209162"/>
            <a:chExt cx="1075155" cy="1830651"/>
          </a:xfrm>
        </p:grpSpPr>
        <p:sp>
          <p:nvSpPr>
            <p:cNvPr id="127" name="41 Rectángulo redondeado"/>
            <p:cNvSpPr/>
            <p:nvPr/>
          </p:nvSpPr>
          <p:spPr>
            <a:xfrm>
              <a:off x="1708524" y="2181418"/>
              <a:ext cx="966980" cy="44279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42%</a:t>
              </a:r>
            </a:p>
          </p:txBody>
        </p:sp>
        <p:sp>
          <p:nvSpPr>
            <p:cNvPr id="128" name="31 Rectángulo"/>
            <p:cNvSpPr/>
            <p:nvPr/>
          </p:nvSpPr>
          <p:spPr>
            <a:xfrm>
              <a:off x="1715245" y="1803779"/>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9" name="34 Rectángulo"/>
            <p:cNvSpPr/>
            <p:nvPr/>
          </p:nvSpPr>
          <p:spPr>
            <a:xfrm>
              <a:off x="1817186" y="2671596"/>
              <a:ext cx="966493" cy="368217"/>
            </a:xfrm>
            <a:prstGeom prst="rect">
              <a:avLst/>
            </a:prstGeom>
          </p:spPr>
          <p:txBody>
            <a:bodyPr wrap="none">
              <a:spAutoFit/>
            </a:bodyPr>
            <a:lstStyle/>
            <a:p>
              <a:r>
                <a:rPr lang="es-ES" sz="1200" b="1" dirty="0">
                  <a:latin typeface="Arial Narrow" panose="020B0606020202030204" pitchFamily="34" charset="0"/>
                </a:rPr>
                <a:t>319 casos</a:t>
              </a:r>
              <a:endParaRPr lang="es-CO" sz="1200" dirty="0"/>
            </a:p>
          </p:txBody>
        </p:sp>
        <p:pic>
          <p:nvPicPr>
            <p:cNvPr id="13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875394" y="1209162"/>
              <a:ext cx="530003" cy="69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118" name="4 Gráfico">
            <a:extLst>
              <a:ext uri="{FF2B5EF4-FFF2-40B4-BE49-F238E27FC236}">
                <a16:creationId xmlns:a16="http://schemas.microsoft.com/office/drawing/2014/main" id="{00000000-0008-0000-0000-000005000000}"/>
              </a:ext>
            </a:extLst>
          </p:cNvPr>
          <p:cNvGraphicFramePr>
            <a:graphicFrameLocks/>
          </p:cNvGraphicFramePr>
          <p:nvPr/>
        </p:nvGraphicFramePr>
        <p:xfrm>
          <a:off x="2095017" y="262889"/>
          <a:ext cx="5047352" cy="2031167"/>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19" name="Gráfico 118">
            <a:extLst>
              <a:ext uri="{FF2B5EF4-FFF2-40B4-BE49-F238E27FC236}">
                <a16:creationId xmlns:a16="http://schemas.microsoft.com/office/drawing/2014/main" id="{A6C4426E-F8A8-4B67-B035-71F7512C7C26}"/>
              </a:ext>
            </a:extLst>
          </p:cNvPr>
          <p:cNvGraphicFramePr>
            <a:graphicFrameLocks/>
          </p:cNvGraphicFramePr>
          <p:nvPr/>
        </p:nvGraphicFramePr>
        <p:xfrm>
          <a:off x="42692" y="5616677"/>
          <a:ext cx="3541834" cy="1954189"/>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2930483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108 Rectángulo">
            <a:extLst>
              <a:ext uri="{FF2B5EF4-FFF2-40B4-BE49-F238E27FC236}">
                <a16:creationId xmlns:a16="http://schemas.microsoft.com/office/drawing/2014/main" id="{2E4E0E6C-E43C-429D-9E0F-ECFE742774AB}"/>
              </a:ext>
            </a:extLst>
          </p:cNvPr>
          <p:cNvSpPr/>
          <p:nvPr/>
        </p:nvSpPr>
        <p:spPr>
          <a:xfrm>
            <a:off x="25050" y="7109989"/>
            <a:ext cx="7200900" cy="30379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23 </a:t>
            </a:r>
          </a:p>
        </p:txBody>
      </p:sp>
      <p:grpSp>
        <p:nvGrpSpPr>
          <p:cNvPr id="131" name="105 Grupo">
            <a:extLst>
              <a:ext uri="{FF2B5EF4-FFF2-40B4-BE49-F238E27FC236}">
                <a16:creationId xmlns:a16="http://schemas.microsoft.com/office/drawing/2014/main" id="{D2670DCE-D2BD-460C-B74D-E245CB955FB8}"/>
              </a:ext>
            </a:extLst>
          </p:cNvPr>
          <p:cNvGrpSpPr/>
          <p:nvPr/>
        </p:nvGrpSpPr>
        <p:grpSpPr>
          <a:xfrm>
            <a:off x="288082" y="7136784"/>
            <a:ext cx="3499030" cy="276999"/>
            <a:chOff x="2437773" y="-49693"/>
            <a:chExt cx="3499030" cy="276999"/>
          </a:xfrm>
        </p:grpSpPr>
        <p:sp>
          <p:nvSpPr>
            <p:cNvPr id="132" name="106 Elipse">
              <a:extLst>
                <a:ext uri="{FF2B5EF4-FFF2-40B4-BE49-F238E27FC236}">
                  <a16:creationId xmlns:a16="http://schemas.microsoft.com/office/drawing/2014/main" id="{B79E451C-AA98-4610-9E59-27527D0B7852}"/>
                </a:ext>
              </a:extLst>
            </p:cNvPr>
            <p:cNvSpPr/>
            <p:nvPr/>
          </p:nvSpPr>
          <p:spPr>
            <a:xfrm>
              <a:off x="2437773" y="-49693"/>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3" name="112 Conector recto">
              <a:extLst>
                <a:ext uri="{FF2B5EF4-FFF2-40B4-BE49-F238E27FC236}">
                  <a16:creationId xmlns:a16="http://schemas.microsoft.com/office/drawing/2014/main" id="{1476AB5E-37F3-4691-BFD8-BD319134F535}"/>
                </a:ext>
              </a:extLst>
            </p:cNvPr>
            <p:cNvCxnSpPr>
              <a:stCxn id="132" idx="6"/>
            </p:cNvCxnSpPr>
            <p:nvPr/>
          </p:nvCxnSpPr>
          <p:spPr>
            <a:xfrm>
              <a:off x="2725805" y="81112"/>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4" name="113 CuadroTexto">
              <a:extLst>
                <a:ext uri="{FF2B5EF4-FFF2-40B4-BE49-F238E27FC236}">
                  <a16:creationId xmlns:a16="http://schemas.microsoft.com/office/drawing/2014/main" id="{66E606AC-52B1-4FF4-B6ED-9180DAC2B027}"/>
                </a:ext>
              </a:extLst>
            </p:cNvPr>
            <p:cNvSpPr txBox="1"/>
            <p:nvPr/>
          </p:nvSpPr>
          <p:spPr>
            <a:xfrm>
              <a:off x="3344515" y="-49693"/>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136" name="84 Rectángulo">
            <a:extLst>
              <a:ext uri="{FF2B5EF4-FFF2-40B4-BE49-F238E27FC236}">
                <a16:creationId xmlns:a16="http://schemas.microsoft.com/office/drawing/2014/main" id="{3A39E4B8-AEB0-403D-82C0-0D572D80897E}"/>
              </a:ext>
            </a:extLst>
          </p:cNvPr>
          <p:cNvSpPr/>
          <p:nvPr/>
        </p:nvSpPr>
        <p:spPr>
          <a:xfrm>
            <a:off x="32948" y="7503089"/>
            <a:ext cx="7135004" cy="1015663"/>
          </a:xfrm>
          <a:prstGeom prst="rect">
            <a:avLst/>
          </a:prstGeom>
        </p:spPr>
        <p:txBody>
          <a:bodyPr wrap="square">
            <a:spAutoFit/>
          </a:bodyPr>
          <a:lstStyle/>
          <a:p>
            <a:pPr algn="just"/>
            <a:r>
              <a:rPr lang="es-CO" sz="1200" dirty="0">
                <a:latin typeface="Arial Narrow" panose="020B0606020202030204" pitchFamily="34" charset="0"/>
              </a:rPr>
              <a:t>El comportamiento de la notificación tuvo una disminución del  15,43% respecto al mismo periodo del año anterior, donde se notificaron 879 casos. Alrededor del 49,0% de las notificaciones relacionadas con las intoxicaciones corresponden a intoxicaciones por sustancias psicoactivas, viéndose mas afectado el sexo masculino con un  58%.  El lugar de mayor ocurrencia de las intoxicaciones en general es el hogar 46%, la mayoría de ellas ocurrieron de manera accidental, seguidas de la intencional psicoactiva. </a:t>
            </a:r>
            <a:endParaRPr lang="es-ES" sz="1200" dirty="0">
              <a:latin typeface="Arial Narrow" panose="020B0606020202030204" pitchFamily="34" charset="0"/>
            </a:endParaRPr>
          </a:p>
        </p:txBody>
      </p:sp>
      <p:sp>
        <p:nvSpPr>
          <p:cNvPr id="137" name="45 Rectángulo">
            <a:extLst>
              <a:ext uri="{FF2B5EF4-FFF2-40B4-BE49-F238E27FC236}">
                <a16:creationId xmlns:a16="http://schemas.microsoft.com/office/drawing/2014/main" id="{DA289C6F-C5AC-4124-B856-55BB9952E227}"/>
              </a:ext>
            </a:extLst>
          </p:cNvPr>
          <p:cNvSpPr/>
          <p:nvPr/>
        </p:nvSpPr>
        <p:spPr>
          <a:xfrm>
            <a:off x="43397" y="6537197"/>
            <a:ext cx="5357253" cy="338554"/>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000" dirty="0">
                <a:latin typeface="Arial Narrow" panose="020B0606020202030204" pitchFamily="34" charset="0"/>
              </a:rPr>
              <a:t>Figura. Mapa temático de densidad de ISQ. Medellín, a periodo epidemiológico VII acumulado  de  2023</a:t>
            </a:r>
            <a:endParaRPr lang="es-ES" sz="1000" b="1" dirty="0">
              <a:latin typeface="Arial Narrow" panose="020B0606020202030204" pitchFamily="34" charset="0"/>
            </a:endParaRPr>
          </a:p>
        </p:txBody>
      </p:sp>
      <p:pic>
        <p:nvPicPr>
          <p:cNvPr id="3" name="Imagen 2">
            <a:extLst>
              <a:ext uri="{FF2B5EF4-FFF2-40B4-BE49-F238E27FC236}">
                <a16:creationId xmlns:a16="http://schemas.microsoft.com/office/drawing/2014/main" id="{F662F02D-D317-F7DB-2D1E-1B00BE2C3182}"/>
              </a:ext>
            </a:extLst>
          </p:cNvPr>
          <p:cNvPicPr>
            <a:picLocks noChangeAspect="1"/>
          </p:cNvPicPr>
          <p:nvPr/>
        </p:nvPicPr>
        <p:blipFill>
          <a:blip r:embed="rId2"/>
          <a:stretch>
            <a:fillRect/>
          </a:stretch>
        </p:blipFill>
        <p:spPr>
          <a:xfrm>
            <a:off x="43397" y="453937"/>
            <a:ext cx="7124555" cy="5952455"/>
          </a:xfrm>
          <a:prstGeom prst="rect">
            <a:avLst/>
          </a:prstGeom>
        </p:spPr>
      </p:pic>
    </p:spTree>
    <p:extLst>
      <p:ext uri="{BB962C8B-B14F-4D97-AF65-F5344CB8AC3E}">
        <p14:creationId xmlns:p14="http://schemas.microsoft.com/office/powerpoint/2010/main" val="1794624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5483"/>
          <a:stretch/>
        </p:blipFill>
        <p:spPr bwMode="auto">
          <a:xfrm>
            <a:off x="568" y="4771410"/>
            <a:ext cx="2180731" cy="143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 y="0"/>
            <a:ext cx="2166585"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2824178"/>
            <a:ext cx="2180731" cy="285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54" y="2367583"/>
            <a:ext cx="2251490" cy="276999"/>
          </a:xfrm>
          <a:prstGeom prst="rect">
            <a:avLst/>
          </a:prstGeom>
          <a:noFill/>
        </p:spPr>
        <p:txBody>
          <a:bodyPr wrap="square" rtlCol="0">
            <a:spAutoFit/>
          </a:bodyPr>
          <a:lstStyle/>
          <a:p>
            <a:r>
              <a:rPr lang="es-ES" sz="1200" b="1" dirty="0">
                <a:latin typeface="Arial Narrow" panose="020B0606020202030204" pitchFamily="34" charset="0"/>
              </a:rPr>
              <a:t>Periodo epidemiológico VII - 2023</a:t>
            </a:r>
          </a:p>
        </p:txBody>
      </p:sp>
      <p:grpSp>
        <p:nvGrpSpPr>
          <p:cNvPr id="8" name="7 Grupo"/>
          <p:cNvGrpSpPr/>
          <p:nvPr/>
        </p:nvGrpSpPr>
        <p:grpSpPr>
          <a:xfrm>
            <a:off x="144066" y="4161193"/>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725</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24</a:t>
            </a:r>
          </a:p>
        </p:txBody>
      </p:sp>
      <p:sp>
        <p:nvSpPr>
          <p:cNvPr id="37" name="36 Título"/>
          <p:cNvSpPr>
            <a:spLocks noGrp="1"/>
          </p:cNvSpPr>
          <p:nvPr>
            <p:ph type="ctrTitle"/>
          </p:nvPr>
        </p:nvSpPr>
        <p:spPr>
          <a:xfrm>
            <a:off x="-28154" y="14590"/>
            <a:ext cx="2208885" cy="1323439"/>
          </a:xfrm>
          <a:noFill/>
        </p:spPr>
        <p:txBody>
          <a:bodyPr wrap="square" rtlCol="0">
            <a:spAutoFit/>
          </a:bodyPr>
          <a:lstStyle/>
          <a:p>
            <a:r>
              <a:rPr lang="es-ES" sz="2000" b="1" dirty="0">
                <a:solidFill>
                  <a:srgbClr val="C00000"/>
                </a:solidFill>
                <a:latin typeface="Arial Narrow" panose="020B0606020202030204" pitchFamily="34" charset="0"/>
              </a:rPr>
              <a:t>Enfermedad transmitida por alimentos </a:t>
            </a:r>
            <a:r>
              <a:rPr lang="es-ES" sz="2000" b="1" dirty="0">
                <a:solidFill>
                  <a:srgbClr val="C00000"/>
                </a:solidFill>
                <a:latin typeface="Arial Narrow" panose="020B0606020202030204" pitchFamily="34" charset="0"/>
                <a:ea typeface="+mn-ea"/>
                <a:cs typeface="+mn-cs"/>
              </a:rPr>
              <a:t>ETA</a:t>
            </a:r>
            <a:br>
              <a:rPr lang="es-ES" sz="2000" b="1" dirty="0">
                <a:solidFill>
                  <a:srgbClr val="C00000"/>
                </a:solidFill>
                <a:latin typeface="Arial Narrow" panose="020B0606020202030204" pitchFamily="34" charset="0"/>
                <a:ea typeface="+mn-ea"/>
                <a:cs typeface="+mn-cs"/>
              </a:rPr>
            </a:br>
            <a:endParaRPr lang="es-ES" sz="2000" b="1" dirty="0">
              <a:solidFill>
                <a:srgbClr val="C00000"/>
              </a:solidFill>
              <a:latin typeface="Arial Narrow" panose="020B0606020202030204" pitchFamily="34" charset="0"/>
              <a:ea typeface="+mn-ea"/>
              <a:cs typeface="+mn-cs"/>
            </a:endParaRPr>
          </a:p>
        </p:txBody>
      </p:sp>
      <p:pic>
        <p:nvPicPr>
          <p:cNvPr id="45" name="Picture 6"/>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439" b="100000" l="0" r="100000"/>
                    </a14:imgEffect>
                  </a14:imgLayer>
                </a14:imgProps>
              </a:ext>
              <a:ext uri="{28A0092B-C50C-407E-A947-70E740481C1C}">
                <a14:useLocalDpi xmlns:a14="http://schemas.microsoft.com/office/drawing/2010/main" val="0"/>
              </a:ext>
            </a:extLst>
          </a:blip>
          <a:srcRect/>
          <a:stretch>
            <a:fillRect/>
          </a:stretch>
        </p:blipFill>
        <p:spPr bwMode="auto">
          <a:xfrm>
            <a:off x="288082" y="1043608"/>
            <a:ext cx="1519238"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p:cNvSpPr/>
          <p:nvPr/>
        </p:nvSpPr>
        <p:spPr>
          <a:xfrm>
            <a:off x="2212396" y="5545163"/>
            <a:ext cx="4895141" cy="4924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000" dirty="0">
                <a:latin typeface="Arial Narrow" panose="020B0606020202030204" pitchFamily="34" charset="0"/>
              </a:rPr>
              <a:t>Figura. Mapa temático de densidad de ETA. Medellín, a periodo epidemiológico VII acumulado  de  2023</a:t>
            </a:r>
            <a:endParaRPr lang="es-ES" sz="1000" b="1" dirty="0">
              <a:latin typeface="Arial Narrow" panose="020B0606020202030204" pitchFamily="34" charset="0"/>
            </a:endParaRPr>
          </a:p>
        </p:txBody>
      </p:sp>
      <p:sp>
        <p:nvSpPr>
          <p:cNvPr id="38" name="37 Rectángulo"/>
          <p:cNvSpPr/>
          <p:nvPr/>
        </p:nvSpPr>
        <p:spPr>
          <a:xfrm>
            <a:off x="-16570" y="62281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3" name="52 Grupo"/>
          <p:cNvGrpSpPr/>
          <p:nvPr/>
        </p:nvGrpSpPr>
        <p:grpSpPr>
          <a:xfrm>
            <a:off x="260834" y="6355360"/>
            <a:ext cx="3446504" cy="276999"/>
            <a:chOff x="2448322" y="74775"/>
            <a:chExt cx="3446504" cy="276999"/>
          </a:xfrm>
        </p:grpSpPr>
        <p:sp>
          <p:nvSpPr>
            <p:cNvPr id="54" name="5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5" name="54 Conector recto"/>
            <p:cNvCxnSpPr>
              <a:stCxn id="5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8" name="57 Grupo"/>
          <p:cNvGrpSpPr/>
          <p:nvPr/>
        </p:nvGrpSpPr>
        <p:grpSpPr>
          <a:xfrm>
            <a:off x="473331" y="6875809"/>
            <a:ext cx="873454" cy="1573268"/>
            <a:chOff x="1059074" y="553075"/>
            <a:chExt cx="873454" cy="1573268"/>
          </a:xfrm>
        </p:grpSpPr>
        <p:pic>
          <p:nvPicPr>
            <p:cNvPr id="59"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Rectángulo redondeado"/>
            <p:cNvSpPr/>
            <p:nvPr/>
          </p:nvSpPr>
          <p:spPr>
            <a:xfrm>
              <a:off x="1059074" y="1520368"/>
              <a:ext cx="796277"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48 %</a:t>
              </a:r>
            </a:p>
          </p:txBody>
        </p:sp>
        <p:sp>
          <p:nvSpPr>
            <p:cNvPr id="61" name="6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62" name="61 Rectángulo"/>
            <p:cNvSpPr/>
            <p:nvPr/>
          </p:nvSpPr>
          <p:spPr>
            <a:xfrm>
              <a:off x="1141927" y="1849344"/>
              <a:ext cx="790601" cy="276999"/>
            </a:xfrm>
            <a:prstGeom prst="rect">
              <a:avLst/>
            </a:prstGeom>
          </p:spPr>
          <p:txBody>
            <a:bodyPr wrap="none">
              <a:spAutoFit/>
            </a:bodyPr>
            <a:lstStyle/>
            <a:p>
              <a:r>
                <a:rPr lang="es-ES" sz="1200" b="1" dirty="0">
                  <a:latin typeface="Arial Narrow" panose="020B0606020202030204" pitchFamily="34" charset="0"/>
                </a:rPr>
                <a:t>350 casos</a:t>
              </a:r>
              <a:endParaRPr lang="es-CO" sz="1200" dirty="0"/>
            </a:p>
          </p:txBody>
        </p:sp>
      </p:grpSp>
      <p:grpSp>
        <p:nvGrpSpPr>
          <p:cNvPr id="3" name="2 Grupo"/>
          <p:cNvGrpSpPr/>
          <p:nvPr/>
        </p:nvGrpSpPr>
        <p:grpSpPr>
          <a:xfrm>
            <a:off x="1352672" y="6885689"/>
            <a:ext cx="826373" cy="1582088"/>
            <a:chOff x="3159269" y="6660232"/>
            <a:chExt cx="826373" cy="1582088"/>
          </a:xfrm>
        </p:grpSpPr>
        <p:sp>
          <p:nvSpPr>
            <p:cNvPr id="57" name="56 Rectángulo redondeado"/>
            <p:cNvSpPr/>
            <p:nvPr/>
          </p:nvSpPr>
          <p:spPr>
            <a:xfrm>
              <a:off x="3171391" y="7613877"/>
              <a:ext cx="79514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52 %</a:t>
              </a:r>
            </a:p>
          </p:txBody>
        </p:sp>
        <p:sp>
          <p:nvSpPr>
            <p:cNvPr id="64" name="63 Rectángulo"/>
            <p:cNvSpPr/>
            <p:nvPr/>
          </p:nvSpPr>
          <p:spPr>
            <a:xfrm>
              <a:off x="3204659" y="7340577"/>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65" name="64 Rectángulo"/>
            <p:cNvSpPr/>
            <p:nvPr/>
          </p:nvSpPr>
          <p:spPr>
            <a:xfrm>
              <a:off x="3159269" y="7965321"/>
              <a:ext cx="790601" cy="276999"/>
            </a:xfrm>
            <a:prstGeom prst="rect">
              <a:avLst/>
            </a:prstGeom>
          </p:spPr>
          <p:txBody>
            <a:bodyPr wrap="none">
              <a:spAutoFit/>
            </a:bodyPr>
            <a:lstStyle/>
            <a:p>
              <a:r>
                <a:rPr lang="es-ES" sz="1200" b="1" dirty="0">
                  <a:latin typeface="Arial Narrow" panose="020B0606020202030204" pitchFamily="34" charset="0"/>
                </a:rPr>
                <a:t>374 casos</a:t>
              </a:r>
              <a:endParaRPr lang="es-CO" sz="1200" dirty="0"/>
            </a:p>
          </p:txBody>
        </p:sp>
        <p:pic>
          <p:nvPicPr>
            <p:cNvPr id="70"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l="29313" t="7366" r="56038"/>
            <a:stretch/>
          </p:blipFill>
          <p:spPr bwMode="auto">
            <a:xfrm>
              <a:off x="3230874" y="6660232"/>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5 Grupo"/>
          <p:cNvGrpSpPr/>
          <p:nvPr/>
        </p:nvGrpSpPr>
        <p:grpSpPr>
          <a:xfrm>
            <a:off x="3694124" y="6997057"/>
            <a:ext cx="816548" cy="1463375"/>
            <a:chOff x="838588" y="8382748"/>
            <a:chExt cx="816548" cy="1463375"/>
          </a:xfrm>
        </p:grpSpPr>
        <p:pic>
          <p:nvPicPr>
            <p:cNvPr id="75" name="Picture 9"/>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82863" y="8382748"/>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838588" y="8963149"/>
              <a:ext cx="816548" cy="882974"/>
              <a:chOff x="1115283" y="1243369"/>
              <a:chExt cx="816548" cy="882974"/>
            </a:xfrm>
          </p:grpSpPr>
          <p:sp>
            <p:nvSpPr>
              <p:cNvPr id="77" name="76 Rectángulo redondeado"/>
              <p:cNvSpPr/>
              <p:nvPr/>
            </p:nvSpPr>
            <p:spPr>
              <a:xfrm>
                <a:off x="1115283" y="1520368"/>
                <a:ext cx="81654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12 %</a:t>
                </a:r>
              </a:p>
            </p:txBody>
          </p:sp>
          <p:sp>
            <p:nvSpPr>
              <p:cNvPr id="78" name="77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79" name="78 Rectángulo"/>
              <p:cNvSpPr/>
              <p:nvPr/>
            </p:nvSpPr>
            <p:spPr>
              <a:xfrm>
                <a:off x="1141927" y="1849344"/>
                <a:ext cx="720069" cy="276999"/>
              </a:xfrm>
              <a:prstGeom prst="rect">
                <a:avLst/>
              </a:prstGeom>
            </p:spPr>
            <p:txBody>
              <a:bodyPr wrap="none">
                <a:spAutoFit/>
              </a:bodyPr>
              <a:lstStyle/>
              <a:p>
                <a:r>
                  <a:rPr lang="es-ES" sz="1200" b="1" dirty="0">
                    <a:latin typeface="Arial Narrow" panose="020B0606020202030204" pitchFamily="34" charset="0"/>
                  </a:rPr>
                  <a:t>84 casos</a:t>
                </a:r>
                <a:endParaRPr lang="es-CO" sz="1200" dirty="0"/>
              </a:p>
            </p:txBody>
          </p:sp>
        </p:grpSp>
      </p:grpSp>
      <p:grpSp>
        <p:nvGrpSpPr>
          <p:cNvPr id="9" name="8 Grupo"/>
          <p:cNvGrpSpPr/>
          <p:nvPr/>
        </p:nvGrpSpPr>
        <p:grpSpPr>
          <a:xfrm>
            <a:off x="5894826" y="6883495"/>
            <a:ext cx="915635" cy="1545833"/>
            <a:chOff x="2206271" y="8300359"/>
            <a:chExt cx="915635" cy="1545833"/>
          </a:xfrm>
        </p:grpSpPr>
        <p:grpSp>
          <p:nvGrpSpPr>
            <p:cNvPr id="71" name="70 Grupo"/>
            <p:cNvGrpSpPr/>
            <p:nvPr/>
          </p:nvGrpSpPr>
          <p:grpSpPr>
            <a:xfrm>
              <a:off x="2206271" y="8963149"/>
              <a:ext cx="915635" cy="883043"/>
              <a:chOff x="1033171" y="8262441"/>
              <a:chExt cx="915635" cy="883043"/>
            </a:xfrm>
          </p:grpSpPr>
          <p:sp>
            <p:nvSpPr>
              <p:cNvPr id="72" name="71 Rectángulo redondeado"/>
              <p:cNvSpPr/>
              <p:nvPr/>
            </p:nvSpPr>
            <p:spPr>
              <a:xfrm>
                <a:off x="1101982" y="8535741"/>
                <a:ext cx="8445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8 %</a:t>
                </a:r>
              </a:p>
            </p:txBody>
          </p:sp>
          <p:sp>
            <p:nvSpPr>
              <p:cNvPr id="73" name="72 Rectángulo"/>
              <p:cNvSpPr/>
              <p:nvPr/>
            </p:nvSpPr>
            <p:spPr>
              <a:xfrm>
                <a:off x="1033171" y="8262441"/>
                <a:ext cx="915635" cy="276999"/>
              </a:xfrm>
              <a:prstGeom prst="rect">
                <a:avLst/>
              </a:prstGeom>
            </p:spPr>
            <p:txBody>
              <a:bodyPr wrap="none">
                <a:spAutoFit/>
              </a:bodyPr>
              <a:lstStyle/>
              <a:p>
                <a:r>
                  <a:rPr lang="es-ES" sz="1200" b="1" u="sng" dirty="0">
                    <a:latin typeface="Arial Narrow" panose="020B0606020202030204" pitchFamily="34" charset="0"/>
                  </a:rPr>
                  <a:t>Restaurante</a:t>
                </a:r>
                <a:endParaRPr lang="es-ES" sz="1200" b="1" u="sng" dirty="0">
                  <a:solidFill>
                    <a:sysClr val="windowText" lastClr="000000"/>
                  </a:solidFill>
                  <a:latin typeface="Arial Narrow" panose="020B0606020202030204" pitchFamily="34" charset="0"/>
                </a:endParaRPr>
              </a:p>
            </p:txBody>
          </p:sp>
          <p:sp>
            <p:nvSpPr>
              <p:cNvPr id="74" name="73 Rectángulo"/>
              <p:cNvSpPr/>
              <p:nvPr/>
            </p:nvSpPr>
            <p:spPr>
              <a:xfrm>
                <a:off x="1146985" y="8868485"/>
                <a:ext cx="720069" cy="276999"/>
              </a:xfrm>
              <a:prstGeom prst="rect">
                <a:avLst/>
              </a:prstGeom>
            </p:spPr>
            <p:txBody>
              <a:bodyPr wrap="none">
                <a:spAutoFit/>
              </a:bodyPr>
              <a:lstStyle/>
              <a:p>
                <a:r>
                  <a:rPr lang="es-ES" sz="1200" b="1" dirty="0">
                    <a:latin typeface="Arial Narrow" panose="020B0606020202030204" pitchFamily="34" charset="0"/>
                  </a:rPr>
                  <a:t>59 casos</a:t>
                </a:r>
                <a:endParaRPr lang="es-CO" sz="1200" dirty="0"/>
              </a:p>
            </p:txBody>
          </p:sp>
        </p:grpSp>
        <p:pic>
          <p:nvPicPr>
            <p:cNvPr id="88" name="Picture 1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78" b="97778" l="0" r="100000"/>
                      </a14:imgEffect>
                    </a14:imgLayer>
                  </a14:imgProps>
                </a:ext>
                <a:ext uri="{28A0092B-C50C-407E-A947-70E740481C1C}">
                  <a14:useLocalDpi xmlns:a14="http://schemas.microsoft.com/office/drawing/2010/main" val="0"/>
                </a:ext>
              </a:extLst>
            </a:blip>
            <a:srcRect t="5974" r="13735"/>
            <a:stretch/>
          </p:blipFill>
          <p:spPr bwMode="auto">
            <a:xfrm>
              <a:off x="2357954" y="8300359"/>
              <a:ext cx="672937" cy="73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4821276" y="6876256"/>
            <a:ext cx="943150" cy="1572820"/>
            <a:chOff x="3636992" y="8315126"/>
            <a:chExt cx="943150" cy="1572820"/>
          </a:xfrm>
        </p:grpSpPr>
        <p:grpSp>
          <p:nvGrpSpPr>
            <p:cNvPr id="80" name="79 Grupo"/>
            <p:cNvGrpSpPr/>
            <p:nvPr/>
          </p:nvGrpSpPr>
          <p:grpSpPr>
            <a:xfrm>
              <a:off x="3659091" y="8987827"/>
              <a:ext cx="921051" cy="900119"/>
              <a:chOff x="5327048" y="1270665"/>
              <a:chExt cx="921051" cy="900119"/>
            </a:xfrm>
          </p:grpSpPr>
          <p:sp>
            <p:nvSpPr>
              <p:cNvPr id="81" name="80 Rectángulo redondeado"/>
              <p:cNvSpPr/>
              <p:nvPr/>
            </p:nvSpPr>
            <p:spPr>
              <a:xfrm>
                <a:off x="5327048" y="1561312"/>
                <a:ext cx="83256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4 %</a:t>
                </a:r>
              </a:p>
            </p:txBody>
          </p:sp>
          <p:sp>
            <p:nvSpPr>
              <p:cNvPr id="82" name="81 Rectángulo"/>
              <p:cNvSpPr/>
              <p:nvPr/>
            </p:nvSpPr>
            <p:spPr>
              <a:xfrm>
                <a:off x="5338616" y="1270665"/>
                <a:ext cx="824265" cy="276999"/>
              </a:xfrm>
              <a:prstGeom prst="rect">
                <a:avLst/>
              </a:prstGeom>
            </p:spPr>
            <p:txBody>
              <a:bodyPr wrap="none">
                <a:spAutoFit/>
              </a:bodyPr>
              <a:lstStyle/>
              <a:p>
                <a:r>
                  <a:rPr lang="es-ES" sz="1200" b="1" u="sng" dirty="0">
                    <a:latin typeface="Arial Narrow" panose="020B0606020202030204" pitchFamily="34" charset="0"/>
                  </a:rPr>
                  <a:t>Educación</a:t>
                </a:r>
                <a:endParaRPr lang="es-ES" sz="1200" b="1" u="sng" dirty="0">
                  <a:solidFill>
                    <a:sysClr val="windowText" lastClr="000000"/>
                  </a:solidFill>
                  <a:latin typeface="Arial Narrow" panose="020B0606020202030204" pitchFamily="34" charset="0"/>
                </a:endParaRPr>
              </a:p>
            </p:txBody>
          </p:sp>
          <p:sp>
            <p:nvSpPr>
              <p:cNvPr id="83" name="82 Rectángulo"/>
              <p:cNvSpPr/>
              <p:nvPr/>
            </p:nvSpPr>
            <p:spPr>
              <a:xfrm>
                <a:off x="5528030" y="1893785"/>
                <a:ext cx="720069" cy="276999"/>
              </a:xfrm>
              <a:prstGeom prst="rect">
                <a:avLst/>
              </a:prstGeom>
            </p:spPr>
            <p:txBody>
              <a:bodyPr wrap="none">
                <a:spAutoFit/>
              </a:bodyPr>
              <a:lstStyle/>
              <a:p>
                <a:r>
                  <a:rPr lang="es-ES" sz="1200" b="1" dirty="0">
                    <a:latin typeface="Arial Narrow" panose="020B0606020202030204" pitchFamily="34" charset="0"/>
                  </a:rPr>
                  <a:t>31 casos</a:t>
                </a:r>
                <a:endParaRPr lang="es-CO" sz="1200" dirty="0"/>
              </a:p>
            </p:txBody>
          </p:sp>
        </p:grpSp>
        <p:pic>
          <p:nvPicPr>
            <p:cNvPr id="89" name="Picture 1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44" l="0" r="92735"/>
                      </a14:imgEffect>
                    </a14:imgLayer>
                  </a14:imgProps>
                </a:ext>
                <a:ext uri="{28A0092B-C50C-407E-A947-70E740481C1C}">
                  <a14:useLocalDpi xmlns:a14="http://schemas.microsoft.com/office/drawing/2010/main" val="0"/>
                </a:ext>
              </a:extLst>
            </a:blip>
            <a:srcRect/>
            <a:stretch>
              <a:fillRect/>
            </a:stretch>
          </p:blipFill>
          <p:spPr bwMode="auto">
            <a:xfrm>
              <a:off x="3636992" y="8315126"/>
              <a:ext cx="854661" cy="78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3 Grupo"/>
          <p:cNvGrpSpPr/>
          <p:nvPr/>
        </p:nvGrpSpPr>
        <p:grpSpPr>
          <a:xfrm>
            <a:off x="2128575" y="6929556"/>
            <a:ext cx="1465466" cy="1519521"/>
            <a:chOff x="4557698" y="6783372"/>
            <a:chExt cx="1465466" cy="1519521"/>
          </a:xfrm>
        </p:grpSpPr>
        <p:grpSp>
          <p:nvGrpSpPr>
            <p:cNvPr id="66" name="65 Grupo"/>
            <p:cNvGrpSpPr/>
            <p:nvPr/>
          </p:nvGrpSpPr>
          <p:grpSpPr>
            <a:xfrm>
              <a:off x="4557698" y="7444062"/>
              <a:ext cx="1465466" cy="858831"/>
              <a:chOff x="3600450" y="1301912"/>
              <a:chExt cx="1465466" cy="858831"/>
            </a:xfrm>
          </p:grpSpPr>
          <p:sp>
            <p:nvSpPr>
              <p:cNvPr id="67" name="66 Rectángulo redondeado"/>
              <p:cNvSpPr/>
              <p:nvPr/>
            </p:nvSpPr>
            <p:spPr>
              <a:xfrm>
                <a:off x="3912518" y="1553220"/>
                <a:ext cx="78301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60 %</a:t>
                </a:r>
              </a:p>
            </p:txBody>
          </p:sp>
          <p:sp>
            <p:nvSpPr>
              <p:cNvPr id="68" name="67 Rectángulo"/>
              <p:cNvSpPr/>
              <p:nvPr/>
            </p:nvSpPr>
            <p:spPr>
              <a:xfrm>
                <a:off x="3600450" y="1301912"/>
                <a:ext cx="1465466"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Privado de la libertad</a:t>
                </a:r>
              </a:p>
            </p:txBody>
          </p:sp>
          <p:sp>
            <p:nvSpPr>
              <p:cNvPr id="69" name="68 Rectángulo"/>
              <p:cNvSpPr/>
              <p:nvPr/>
            </p:nvSpPr>
            <p:spPr>
              <a:xfrm>
                <a:off x="3920197" y="1883744"/>
                <a:ext cx="790601" cy="276999"/>
              </a:xfrm>
              <a:prstGeom prst="rect">
                <a:avLst/>
              </a:prstGeom>
            </p:spPr>
            <p:txBody>
              <a:bodyPr wrap="none">
                <a:spAutoFit/>
              </a:bodyPr>
              <a:lstStyle/>
              <a:p>
                <a:r>
                  <a:rPr lang="es-ES" sz="1200" b="1" dirty="0">
                    <a:latin typeface="Arial Narrow" panose="020B0606020202030204" pitchFamily="34" charset="0"/>
                  </a:rPr>
                  <a:t>432 casos</a:t>
                </a:r>
                <a:endParaRPr lang="es-CO" sz="1200" dirty="0"/>
              </a:p>
            </p:txBody>
          </p:sp>
        </p:grpSp>
        <p:pic>
          <p:nvPicPr>
            <p:cNvPr id="90"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r="48966"/>
            <a:stretch/>
          </p:blipFill>
          <p:spPr bwMode="auto">
            <a:xfrm>
              <a:off x="4816320" y="6783372"/>
              <a:ext cx="946782" cy="6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7" name="86 CuadroTexto"/>
          <p:cNvSpPr txBox="1"/>
          <p:nvPr/>
        </p:nvSpPr>
        <p:spPr>
          <a:xfrm>
            <a:off x="-16570" y="4771410"/>
            <a:ext cx="2095750" cy="1323439"/>
          </a:xfrm>
          <a:prstGeom prst="rect">
            <a:avLst/>
          </a:prstGeom>
          <a:noFill/>
        </p:spPr>
        <p:txBody>
          <a:bodyPr wrap="square" rtlCol="0">
            <a:spAutoFit/>
          </a:bodyPr>
          <a:lstStyle/>
          <a:p>
            <a:pPr algn="ctr"/>
            <a:r>
              <a:rPr lang="es-ES" sz="1200" b="1" dirty="0">
                <a:latin typeface="Arial Narrow" panose="020B0606020202030204" pitchFamily="34" charset="0"/>
              </a:rPr>
              <a:t>Total de personas por brotes</a:t>
            </a:r>
          </a:p>
          <a:p>
            <a:pPr algn="ctr"/>
            <a:r>
              <a:rPr lang="es-ES" sz="1600" b="1" dirty="0">
                <a:solidFill>
                  <a:srgbClr val="C00000"/>
                </a:solidFill>
                <a:latin typeface="Arial Narrow" panose="020B0606020202030204" pitchFamily="34" charset="0"/>
              </a:rPr>
              <a:t>567 Personas</a:t>
            </a:r>
            <a:endParaRPr lang="es-ES" sz="1600" b="1" dirty="0">
              <a:latin typeface="Arial Narrow" panose="020B0606020202030204" pitchFamily="34" charset="0"/>
            </a:endParaRPr>
          </a:p>
          <a:p>
            <a:pPr algn="ctr"/>
            <a:endParaRPr lang="es-ES" sz="1200" b="1" dirty="0">
              <a:latin typeface="Arial Narrow" panose="020B0606020202030204" pitchFamily="34" charset="0"/>
            </a:endParaRPr>
          </a:p>
          <a:p>
            <a:pPr algn="ctr"/>
            <a:r>
              <a:rPr lang="es-ES" sz="1200" b="1" dirty="0">
                <a:latin typeface="Arial Narrow" panose="020B0606020202030204" pitchFamily="34" charset="0"/>
              </a:rPr>
              <a:t>Total de personas reporte individual </a:t>
            </a:r>
          </a:p>
          <a:p>
            <a:pPr algn="ctr"/>
            <a:r>
              <a:rPr lang="es-ES" sz="1600" b="1" dirty="0">
                <a:solidFill>
                  <a:srgbClr val="C00000"/>
                </a:solidFill>
                <a:latin typeface="Arial Narrow" panose="020B0606020202030204" pitchFamily="34" charset="0"/>
              </a:rPr>
              <a:t>158 Personas</a:t>
            </a:r>
          </a:p>
        </p:txBody>
      </p:sp>
      <p:pic>
        <p:nvPicPr>
          <p:cNvPr id="12" name="Imagen 11">
            <a:extLst>
              <a:ext uri="{FF2B5EF4-FFF2-40B4-BE49-F238E27FC236}">
                <a16:creationId xmlns:a16="http://schemas.microsoft.com/office/drawing/2014/main" id="{7FE7649F-5602-C63B-83AC-24A88DDFB4BF}"/>
              </a:ext>
            </a:extLst>
          </p:cNvPr>
          <p:cNvPicPr>
            <a:picLocks noChangeAspect="1"/>
          </p:cNvPicPr>
          <p:nvPr/>
        </p:nvPicPr>
        <p:blipFill>
          <a:blip r:embed="rId14"/>
          <a:stretch>
            <a:fillRect/>
          </a:stretch>
        </p:blipFill>
        <p:spPr>
          <a:xfrm>
            <a:off x="2212396" y="587556"/>
            <a:ext cx="4971934" cy="4896767"/>
          </a:xfrm>
          <a:prstGeom prst="rect">
            <a:avLst/>
          </a:prstGeom>
        </p:spPr>
      </p:pic>
    </p:spTree>
    <p:extLst>
      <p:ext uri="{BB962C8B-B14F-4D97-AF65-F5344CB8AC3E}">
        <p14:creationId xmlns:p14="http://schemas.microsoft.com/office/powerpoint/2010/main" val="4273443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2" y="26642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2" y="37994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4</a:t>
              </a: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Curso de vida y agente identificado en la muestra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25  </a:t>
            </a:r>
          </a:p>
        </p:txBody>
      </p:sp>
      <p:sp>
        <p:nvSpPr>
          <p:cNvPr id="70" name="69 Rectángulo"/>
          <p:cNvSpPr/>
          <p:nvPr/>
        </p:nvSpPr>
        <p:spPr>
          <a:xfrm>
            <a:off x="77562" y="4093862"/>
            <a:ext cx="6902777"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Distribución por grupos de edad de los casos notificados de ETA. Periodo epidemiológico VII de 2023. </a:t>
            </a: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8" name="127 Rectángulo"/>
          <p:cNvSpPr/>
          <p:nvPr/>
        </p:nvSpPr>
        <p:spPr>
          <a:xfrm>
            <a:off x="-6279" y="8469924"/>
            <a:ext cx="362015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Alimentos implicados en brotes ETA. Periodo epidemiológico VII de 2023. </a:t>
            </a:r>
          </a:p>
        </p:txBody>
      </p:sp>
      <p:sp>
        <p:nvSpPr>
          <p:cNvPr id="55" name="54 Rectángulo"/>
          <p:cNvSpPr/>
          <p:nvPr/>
        </p:nvSpPr>
        <p:spPr>
          <a:xfrm>
            <a:off x="36243"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57536"/>
            <a:ext cx="5047355" cy="276999"/>
            <a:chOff x="2448322" y="74775"/>
            <a:chExt cx="5047355"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Tipo de alimento y síntomas</a:t>
              </a:r>
            </a:p>
          </p:txBody>
        </p:sp>
      </p:grpSp>
      <p:sp>
        <p:nvSpPr>
          <p:cNvPr id="65" name="64 Rectángulo"/>
          <p:cNvSpPr/>
          <p:nvPr/>
        </p:nvSpPr>
        <p:spPr>
          <a:xfrm>
            <a:off x="3759605" y="8469923"/>
            <a:ext cx="346037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Sitio de ocurrencia de las ETA. Periodo epidemiológico VII de 2023. </a:t>
            </a:r>
          </a:p>
        </p:txBody>
      </p:sp>
      <p:graphicFrame>
        <p:nvGraphicFramePr>
          <p:cNvPr id="20" name="Gráfico 19">
            <a:extLst>
              <a:ext uri="{FF2B5EF4-FFF2-40B4-BE49-F238E27FC236}">
                <a16:creationId xmlns:a16="http://schemas.microsoft.com/office/drawing/2014/main" id="{1DD8C3FA-D35C-4454-BB23-AE8D0E53F18B}"/>
              </a:ext>
            </a:extLst>
          </p:cNvPr>
          <p:cNvGraphicFramePr>
            <a:graphicFrameLocks/>
          </p:cNvGraphicFramePr>
          <p:nvPr/>
        </p:nvGraphicFramePr>
        <p:xfrm>
          <a:off x="313648" y="860844"/>
          <a:ext cx="6599170" cy="31179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áfico 22">
            <a:extLst>
              <a:ext uri="{FF2B5EF4-FFF2-40B4-BE49-F238E27FC236}">
                <a16:creationId xmlns:a16="http://schemas.microsoft.com/office/drawing/2014/main" id="{8CFD9506-8438-49DA-9AE6-B386057F64DD}"/>
              </a:ext>
            </a:extLst>
          </p:cNvPr>
          <p:cNvGraphicFramePr>
            <a:graphicFrameLocks/>
          </p:cNvGraphicFramePr>
          <p:nvPr/>
        </p:nvGraphicFramePr>
        <p:xfrm>
          <a:off x="3580741" y="5261591"/>
          <a:ext cx="3620158" cy="32083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Gráfico 23">
            <a:extLst>
              <a:ext uri="{FF2B5EF4-FFF2-40B4-BE49-F238E27FC236}">
                <a16:creationId xmlns:a16="http://schemas.microsoft.com/office/drawing/2014/main" id="{5D5D8EF8-24DA-4215-82D0-3D09B75D2A80}"/>
              </a:ext>
            </a:extLst>
          </p:cNvPr>
          <p:cNvGraphicFramePr>
            <a:graphicFrameLocks/>
          </p:cNvGraphicFramePr>
          <p:nvPr/>
        </p:nvGraphicFramePr>
        <p:xfrm>
          <a:off x="-6279" y="5261590"/>
          <a:ext cx="3587020" cy="30948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3038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2" y="26642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2" y="37994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4</a:t>
              </a: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Curso de vida y agente identificado en la muestra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26</a:t>
            </a:r>
          </a:p>
        </p:txBody>
      </p:sp>
      <p:sp>
        <p:nvSpPr>
          <p:cNvPr id="70" name="69 Rectángulo"/>
          <p:cNvSpPr/>
          <p:nvPr/>
        </p:nvSpPr>
        <p:spPr>
          <a:xfrm>
            <a:off x="3456434" y="4076180"/>
            <a:ext cx="3744464"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Agente etiológico identificado en los casos de ETA, Periodo epidemiológico VII de 2023. </a:t>
            </a: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 name="54 Rectángulo"/>
          <p:cNvSpPr/>
          <p:nvPr/>
        </p:nvSpPr>
        <p:spPr>
          <a:xfrm>
            <a:off x="36243"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57536"/>
            <a:ext cx="5047355" cy="276999"/>
            <a:chOff x="2448322" y="74775"/>
            <a:chExt cx="5047355"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Tipo de alimento y síntomas</a:t>
              </a:r>
            </a:p>
          </p:txBody>
        </p:sp>
      </p:grpSp>
      <p:sp>
        <p:nvSpPr>
          <p:cNvPr id="24" name="64 Rectángulo"/>
          <p:cNvSpPr/>
          <p:nvPr/>
        </p:nvSpPr>
        <p:spPr>
          <a:xfrm>
            <a:off x="-41007" y="4031982"/>
            <a:ext cx="346037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Síntomas en pacientes. ETA. Periodo epidemiológico VII de 2023. </a:t>
            </a:r>
          </a:p>
        </p:txBody>
      </p:sp>
      <p:sp>
        <p:nvSpPr>
          <p:cNvPr id="26" name="97 Rectángulo"/>
          <p:cNvSpPr/>
          <p:nvPr/>
        </p:nvSpPr>
        <p:spPr>
          <a:xfrm>
            <a:off x="52388" y="8614693"/>
            <a:ext cx="7036565"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inusual para ETA. Periodo epidemiológico VII 2023. </a:t>
            </a:r>
          </a:p>
        </p:txBody>
      </p:sp>
      <p:graphicFrame>
        <p:nvGraphicFramePr>
          <p:cNvPr id="20" name="Gráfico 19">
            <a:extLst>
              <a:ext uri="{FF2B5EF4-FFF2-40B4-BE49-F238E27FC236}">
                <a16:creationId xmlns:a16="http://schemas.microsoft.com/office/drawing/2014/main" id="{3FE33859-4AE3-4AB3-A999-9D63B2138DBF}"/>
              </a:ext>
            </a:extLst>
          </p:cNvPr>
          <p:cNvGraphicFramePr>
            <a:graphicFrameLocks/>
          </p:cNvGraphicFramePr>
          <p:nvPr/>
        </p:nvGraphicFramePr>
        <p:xfrm>
          <a:off x="72056" y="796822"/>
          <a:ext cx="3460378" cy="32351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áfico 20">
            <a:extLst>
              <a:ext uri="{FF2B5EF4-FFF2-40B4-BE49-F238E27FC236}">
                <a16:creationId xmlns:a16="http://schemas.microsoft.com/office/drawing/2014/main" id="{90725602-F942-4C87-BBAB-9041911E07C5}"/>
              </a:ext>
            </a:extLst>
          </p:cNvPr>
          <p:cNvGraphicFramePr>
            <a:graphicFrameLocks/>
          </p:cNvGraphicFramePr>
          <p:nvPr/>
        </p:nvGraphicFramePr>
        <p:xfrm>
          <a:off x="3456436" y="814674"/>
          <a:ext cx="3744464" cy="32015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Gráfico 21">
            <a:extLst>
              <a:ext uri="{FF2B5EF4-FFF2-40B4-BE49-F238E27FC236}">
                <a16:creationId xmlns:a16="http://schemas.microsoft.com/office/drawing/2014/main" id="{00000000-0008-0000-0000-000006000000}"/>
              </a:ext>
            </a:extLst>
          </p:cNvPr>
          <p:cNvGraphicFramePr>
            <a:graphicFrameLocks/>
          </p:cNvGraphicFramePr>
          <p:nvPr/>
        </p:nvGraphicFramePr>
        <p:xfrm>
          <a:off x="155623" y="5208060"/>
          <a:ext cx="6933329" cy="32931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4752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27</a:t>
            </a: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 name="Imagen 4"/>
          <p:cNvPicPr>
            <a:picLocks noChangeAspect="1"/>
          </p:cNvPicPr>
          <p:nvPr/>
        </p:nvPicPr>
        <p:blipFill>
          <a:blip r:embed="rId2"/>
          <a:stretch>
            <a:fillRect/>
          </a:stretch>
        </p:blipFill>
        <p:spPr>
          <a:xfrm>
            <a:off x="1126293" y="114180"/>
            <a:ext cx="2597121" cy="323116"/>
          </a:xfrm>
          <a:prstGeom prst="rect">
            <a:avLst/>
          </a:prstGeom>
        </p:spPr>
      </p:pic>
      <p:sp>
        <p:nvSpPr>
          <p:cNvPr id="30" name="17 Rectángulo"/>
          <p:cNvSpPr/>
          <p:nvPr/>
        </p:nvSpPr>
        <p:spPr>
          <a:xfrm>
            <a:off x="196649" y="4367042"/>
            <a:ext cx="4946011"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ETA. Medellín, a periodo epidemiológico VII acumulado de 2023. </a:t>
            </a:r>
          </a:p>
        </p:txBody>
      </p:sp>
      <p:sp>
        <p:nvSpPr>
          <p:cNvPr id="11" name="13 Rectángulo"/>
          <p:cNvSpPr/>
          <p:nvPr/>
        </p:nvSpPr>
        <p:spPr>
          <a:xfrm>
            <a:off x="9418" y="4795018"/>
            <a:ext cx="7201344"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 name="25 Grupo"/>
          <p:cNvGrpSpPr/>
          <p:nvPr/>
        </p:nvGrpSpPr>
        <p:grpSpPr>
          <a:xfrm>
            <a:off x="286822" y="4922194"/>
            <a:ext cx="3446504" cy="276999"/>
            <a:chOff x="2448322" y="74775"/>
            <a:chExt cx="3446504" cy="276999"/>
          </a:xfrm>
        </p:grpSpPr>
        <p:sp>
          <p:nvSpPr>
            <p:cNvPr id="14"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5" name="27 Conector recto"/>
            <p:cNvCxnSpPr>
              <a:stCxn id="1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7" name="38 CuadroTexto"/>
          <p:cNvSpPr txBox="1"/>
          <p:nvPr/>
        </p:nvSpPr>
        <p:spPr>
          <a:xfrm>
            <a:off x="24182" y="5337462"/>
            <a:ext cx="2578141"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de notificación inmediata notificados oportunamente</a:t>
            </a:r>
            <a:endParaRPr lang="es-ES" sz="1050" b="1" dirty="0">
              <a:latin typeface="Arial Narrow" panose="020B0606020202030204" pitchFamily="34" charset="0"/>
            </a:endParaRPr>
          </a:p>
        </p:txBody>
      </p:sp>
      <p:sp>
        <p:nvSpPr>
          <p:cNvPr id="18" name="42 CuadroTexto"/>
          <p:cNvSpPr txBox="1"/>
          <p:nvPr/>
        </p:nvSpPr>
        <p:spPr>
          <a:xfrm>
            <a:off x="-17169" y="6228912"/>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 los que se les detecto modo de transmisión</a:t>
            </a:r>
            <a:endParaRPr lang="es-ES" sz="1050" b="1" dirty="0">
              <a:latin typeface="Arial Narrow" panose="020B0606020202030204" pitchFamily="34" charset="0"/>
            </a:endParaRPr>
          </a:p>
        </p:txBody>
      </p:sp>
      <p:sp>
        <p:nvSpPr>
          <p:cNvPr id="19" name="46 CuadroTexto"/>
          <p:cNvSpPr txBox="1"/>
          <p:nvPr/>
        </p:nvSpPr>
        <p:spPr>
          <a:xfrm>
            <a:off x="537378" y="6691519"/>
            <a:ext cx="934871"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100,00%</a:t>
            </a:r>
          </a:p>
        </p:txBody>
      </p:sp>
      <p:sp>
        <p:nvSpPr>
          <p:cNvPr id="20" name="47 CuadroTexto"/>
          <p:cNvSpPr txBox="1"/>
          <p:nvPr/>
        </p:nvSpPr>
        <p:spPr>
          <a:xfrm>
            <a:off x="4891562" y="5305939"/>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identificación de agente etiológico</a:t>
            </a:r>
          </a:p>
        </p:txBody>
      </p:sp>
      <p:sp>
        <p:nvSpPr>
          <p:cNvPr id="21" name="48 CuadroTexto"/>
          <p:cNvSpPr txBox="1"/>
          <p:nvPr/>
        </p:nvSpPr>
        <p:spPr>
          <a:xfrm>
            <a:off x="5386476" y="5767899"/>
            <a:ext cx="881973"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60,00% </a:t>
            </a:r>
          </a:p>
        </p:txBody>
      </p:sp>
      <p:sp>
        <p:nvSpPr>
          <p:cNvPr id="22" name="43 CuadroTexto"/>
          <p:cNvSpPr txBox="1"/>
          <p:nvPr/>
        </p:nvSpPr>
        <p:spPr>
          <a:xfrm>
            <a:off x="4851272" y="6230425"/>
            <a:ext cx="2241210" cy="45704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toma de muestra</a:t>
            </a:r>
          </a:p>
        </p:txBody>
      </p:sp>
      <p:sp>
        <p:nvSpPr>
          <p:cNvPr id="23" name="49 CuadroTexto"/>
          <p:cNvSpPr txBox="1"/>
          <p:nvPr/>
        </p:nvSpPr>
        <p:spPr>
          <a:xfrm>
            <a:off x="5511199" y="6684045"/>
            <a:ext cx="829074"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60,00%</a:t>
            </a:r>
          </a:p>
        </p:txBody>
      </p:sp>
      <p:cxnSp>
        <p:nvCxnSpPr>
          <p:cNvPr id="24" name="51 Conector recto de flecha"/>
          <p:cNvCxnSpPr/>
          <p:nvPr/>
        </p:nvCxnSpPr>
        <p:spPr>
          <a:xfrm flipH="1">
            <a:off x="1103436" y="6189281"/>
            <a:ext cx="472402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91 CuadroTexto"/>
          <p:cNvSpPr txBox="1"/>
          <p:nvPr/>
        </p:nvSpPr>
        <p:spPr>
          <a:xfrm>
            <a:off x="729040" y="5738556"/>
            <a:ext cx="987771"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100,00% </a:t>
            </a:r>
          </a:p>
        </p:txBody>
      </p:sp>
      <p:sp>
        <p:nvSpPr>
          <p:cNvPr id="26" name="31 Rectángulo"/>
          <p:cNvSpPr/>
          <p:nvPr/>
        </p:nvSpPr>
        <p:spPr>
          <a:xfrm>
            <a:off x="24182" y="7553752"/>
            <a:ext cx="7171815" cy="1200329"/>
          </a:xfrm>
          <a:prstGeom prst="rect">
            <a:avLst/>
          </a:prstGeom>
        </p:spPr>
        <p:txBody>
          <a:bodyPr wrap="square">
            <a:spAutoFit/>
          </a:bodyPr>
          <a:lstStyle/>
          <a:p>
            <a:pPr algn="just"/>
            <a:r>
              <a:rPr lang="es-CO" sz="1200" dirty="0">
                <a:latin typeface="Arial Narrow" panose="020B0606020202030204" pitchFamily="34" charset="0"/>
              </a:rPr>
              <a:t>A nivel individual el sitio de mayor ocurrencia de las ETA es el hogar. Se evidencia un incremento de casos en la semana 11 a expensas de dos brotes de personal privado de la libertad PPL (COPED- Bunker Fiscalía).</a:t>
            </a:r>
          </a:p>
          <a:p>
            <a:pPr algn="just"/>
            <a:r>
              <a:rPr lang="es-ES" sz="1200" dirty="0">
                <a:latin typeface="Arial Narrow" panose="020B0606020202030204" pitchFamily="34" charset="0"/>
              </a:rPr>
              <a:t>El grupo de edad mas afectado es el grupo etario de 20 a 49 años </a:t>
            </a:r>
            <a:endParaRPr lang="es-CO" sz="1200" dirty="0">
              <a:latin typeface="Arial Narrow" panose="020B0606020202030204" pitchFamily="34" charset="0"/>
            </a:endParaRPr>
          </a:p>
          <a:p>
            <a:pPr algn="just"/>
            <a:r>
              <a:rPr lang="es-CO" sz="1200" dirty="0">
                <a:latin typeface="Arial Narrow" panose="020B0606020202030204" pitchFamily="34" charset="0"/>
              </a:rPr>
              <a:t>Los alimentos más involucrados son los mixtos y la sintomatología más predominante es la gastrointestinal.</a:t>
            </a:r>
          </a:p>
          <a:p>
            <a:pPr algn="just"/>
            <a:r>
              <a:rPr lang="es-CO" sz="1200" dirty="0">
                <a:latin typeface="Arial Narrow" panose="020B0606020202030204" pitchFamily="34" charset="0"/>
              </a:rPr>
              <a:t>A pesar de todas las acciones  y esfuerzos se ven algunos indicadores por debajo del 80% como la identificación del agente causal  debido a la falta de muestras para el análisis, lo que no permite un estudio más asertivo.</a:t>
            </a:r>
          </a:p>
        </p:txBody>
      </p:sp>
      <p:sp>
        <p:nvSpPr>
          <p:cNvPr id="27" name="32 Rectángulo"/>
          <p:cNvSpPr/>
          <p:nvPr/>
        </p:nvSpPr>
        <p:spPr>
          <a:xfrm>
            <a:off x="0" y="7093007"/>
            <a:ext cx="7200900" cy="42111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33 Grupo"/>
          <p:cNvGrpSpPr/>
          <p:nvPr/>
        </p:nvGrpSpPr>
        <p:grpSpPr>
          <a:xfrm>
            <a:off x="192038" y="7147421"/>
            <a:ext cx="3446504" cy="304699"/>
            <a:chOff x="2448322" y="33831"/>
            <a:chExt cx="3446504" cy="276999"/>
          </a:xfrm>
        </p:grpSpPr>
        <p:sp>
          <p:nvSpPr>
            <p:cNvPr id="29" name="34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35 Conector recto"/>
            <p:cNvCxnSpPr>
              <a:stCxn id="29"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36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sp>
        <p:nvSpPr>
          <p:cNvPr id="33" name="47 CuadroTexto"/>
          <p:cNvSpPr txBox="1"/>
          <p:nvPr/>
        </p:nvSpPr>
        <p:spPr>
          <a:xfrm>
            <a:off x="2658823" y="5328679"/>
            <a:ext cx="2241210" cy="253916"/>
          </a:xfrm>
          <a:prstGeom prst="rect">
            <a:avLst/>
          </a:prstGeom>
          <a:noFill/>
        </p:spPr>
        <p:txBody>
          <a:bodyPr wrap="square" rtlCol="0">
            <a:spAutoFit/>
          </a:bodyPr>
          <a:lstStyle/>
          <a:p>
            <a:pPr algn="ctr"/>
            <a:r>
              <a:rPr lang="es-CO" sz="1050" b="1" dirty="0">
                <a:latin typeface="Arial Narrow" panose="020B0606020202030204" pitchFamily="34" charset="0"/>
              </a:rPr>
              <a:t>Porcentaje de brotes Con IVC</a:t>
            </a:r>
          </a:p>
        </p:txBody>
      </p:sp>
      <p:sp>
        <p:nvSpPr>
          <p:cNvPr id="34" name="42 CuadroTexto"/>
          <p:cNvSpPr txBox="1"/>
          <p:nvPr/>
        </p:nvSpPr>
        <p:spPr>
          <a:xfrm>
            <a:off x="2376314" y="6210105"/>
            <a:ext cx="2474957" cy="577081"/>
          </a:xfrm>
          <a:prstGeom prst="rect">
            <a:avLst/>
          </a:prstGeom>
          <a:noFill/>
        </p:spPr>
        <p:txBody>
          <a:bodyPr wrap="square" rtlCol="0">
            <a:spAutoFit/>
          </a:bodyPr>
          <a:lstStyle/>
          <a:p>
            <a:pPr algn="ctr"/>
            <a:r>
              <a:rPr lang="es-ES" sz="1050" b="1" dirty="0">
                <a:latin typeface="Arial Narrow" panose="020B0606020202030204" pitchFamily="34" charset="0"/>
              </a:rPr>
              <a:t>% de brotes de ETA de notificación inmediata con caracterización social y demográfica</a:t>
            </a:r>
          </a:p>
        </p:txBody>
      </p:sp>
      <p:sp>
        <p:nvSpPr>
          <p:cNvPr id="35" name="91 CuadroTexto"/>
          <p:cNvSpPr txBox="1"/>
          <p:nvPr/>
        </p:nvSpPr>
        <p:spPr>
          <a:xfrm>
            <a:off x="3282427" y="5659018"/>
            <a:ext cx="881973"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80,00% </a:t>
            </a:r>
          </a:p>
        </p:txBody>
      </p:sp>
      <p:sp>
        <p:nvSpPr>
          <p:cNvPr id="36" name="46 CuadroTexto"/>
          <p:cNvSpPr txBox="1"/>
          <p:nvPr/>
        </p:nvSpPr>
        <p:spPr>
          <a:xfrm>
            <a:off x="3132964" y="6758075"/>
            <a:ext cx="934871"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100,00%</a:t>
            </a:r>
          </a:p>
        </p:txBody>
      </p:sp>
      <p:graphicFrame>
        <p:nvGraphicFramePr>
          <p:cNvPr id="37" name="Gráfico 36">
            <a:extLst>
              <a:ext uri="{FF2B5EF4-FFF2-40B4-BE49-F238E27FC236}">
                <a16:creationId xmlns:a16="http://schemas.microsoft.com/office/drawing/2014/main" id="{00000000-0008-0000-0000-000003000000}"/>
              </a:ext>
            </a:extLst>
          </p:cNvPr>
          <p:cNvGraphicFramePr>
            <a:graphicFrameLocks/>
          </p:cNvGraphicFramePr>
          <p:nvPr/>
        </p:nvGraphicFramePr>
        <p:xfrm>
          <a:off x="-4649" y="589457"/>
          <a:ext cx="7097131" cy="36777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7290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042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3888" y="753116"/>
            <a:ext cx="2232241"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7 -2023</a:t>
            </a:r>
          </a:p>
        </p:txBody>
      </p:sp>
      <p:sp>
        <p:nvSpPr>
          <p:cNvPr id="6" name="5 Rectángulo"/>
          <p:cNvSpPr/>
          <p:nvPr/>
        </p:nvSpPr>
        <p:spPr>
          <a:xfrm>
            <a:off x="2274078" y="2167727"/>
            <a:ext cx="4946011" cy="384721"/>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ambulatorias. Medellín, a Periodo 7 acumulado de 2023. </a:t>
            </a:r>
          </a:p>
        </p:txBody>
      </p:sp>
      <p:grpSp>
        <p:nvGrpSpPr>
          <p:cNvPr id="8" name="7 Grupo"/>
          <p:cNvGrpSpPr/>
          <p:nvPr/>
        </p:nvGrpSpPr>
        <p:grpSpPr>
          <a:xfrm>
            <a:off x="110974" y="4211962"/>
            <a:ext cx="1981076" cy="488476"/>
            <a:chOff x="2234969" y="3379972"/>
            <a:chExt cx="4719140" cy="904874"/>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969" y="3379972"/>
              <a:ext cx="4719140" cy="90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54990" y="3554602"/>
              <a:ext cx="1912279" cy="570139"/>
            </a:xfrm>
            <a:prstGeom prst="rect">
              <a:avLst/>
            </a:prstGeom>
            <a:noFill/>
          </p:spPr>
          <p:txBody>
            <a:bodyPr wrap="square" rtlCol="0">
              <a:spAutoFit/>
            </a:bodyPr>
            <a:lstStyle/>
            <a:p>
              <a:pPr algn="ctr"/>
              <a:r>
                <a:rPr lang="es-ES" sz="1400" b="1" dirty="0">
                  <a:latin typeface="Arial Narrow" panose="020B0606020202030204" pitchFamily="34" charset="0"/>
                </a:rPr>
                <a:t>345.679</a:t>
              </a:r>
            </a:p>
          </p:txBody>
        </p:sp>
      </p:grpSp>
      <p:sp>
        <p:nvSpPr>
          <p:cNvPr id="9" name="8 CuadroTexto"/>
          <p:cNvSpPr txBox="1"/>
          <p:nvPr/>
        </p:nvSpPr>
        <p:spPr>
          <a:xfrm>
            <a:off x="-38575" y="4709843"/>
            <a:ext cx="2309371"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disminuyo en un 8,9% (378.790 casos)</a:t>
            </a:r>
          </a:p>
        </p:txBody>
      </p:sp>
      <p:sp>
        <p:nvSpPr>
          <p:cNvPr id="18" name="17 Rectángulo"/>
          <p:cNvSpPr/>
          <p:nvPr/>
        </p:nvSpPr>
        <p:spPr>
          <a:xfrm>
            <a:off x="2295483" y="4843626"/>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consultas por IRA ambulatorias, Medellín, a Periodo epidemiológico 7 acumulado, años 2022-2023.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72479"/>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36911" y="7766119"/>
            <a:ext cx="4357592" cy="523220"/>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r>
              <a:rPr lang="es-ES" sz="1000" dirty="0">
                <a:latin typeface="Arial Narrow" panose="020B0606020202030204" pitchFamily="34" charset="0"/>
              </a:rPr>
              <a:t>Figura. Comportamiento inusual de la IRA consulta ambulatoria. Medellín, a Periodo epidemiológico 7 acumulado de 2023. </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28</a:t>
            </a:r>
          </a:p>
        </p:txBody>
      </p:sp>
      <p:sp>
        <p:nvSpPr>
          <p:cNvPr id="37" name="36 Título"/>
          <p:cNvSpPr>
            <a:spLocks noGrp="1"/>
          </p:cNvSpPr>
          <p:nvPr>
            <p:ph type="ctrTitle"/>
          </p:nvPr>
        </p:nvSpPr>
        <p:spPr>
          <a:xfrm>
            <a:off x="85115" y="-31714"/>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24751" y="2452420"/>
            <a:ext cx="2121094" cy="369332"/>
          </a:xfrm>
          <a:prstGeom prst="rect">
            <a:avLst/>
          </a:prstGeom>
        </p:spPr>
        <p:txBody>
          <a:bodyPr wrap="none">
            <a:spAutoFit/>
          </a:bodyPr>
          <a:lstStyle/>
          <a:p>
            <a:pPr algn="ctr"/>
            <a:r>
              <a:rPr lang="es-ES" b="1" dirty="0">
                <a:latin typeface="Arial Narrow" panose="020B0606020202030204" pitchFamily="34" charset="0"/>
              </a:rPr>
              <a:t>Consulta ambulatoria</a:t>
            </a:r>
          </a:p>
        </p:txBody>
      </p:sp>
      <p:sp>
        <p:nvSpPr>
          <p:cNvPr id="3" name="2 Rectángulo"/>
          <p:cNvSpPr/>
          <p:nvPr/>
        </p:nvSpPr>
        <p:spPr>
          <a:xfrm>
            <a:off x="4368786" y="7243977"/>
            <a:ext cx="2878356" cy="477054"/>
          </a:xfrm>
          <a:prstGeom prst="rect">
            <a:avLst/>
          </a:prstGeom>
        </p:spPr>
        <p:txBody>
          <a:bodyPr wrap="square">
            <a:spAutoFit/>
          </a:bodyPr>
          <a:lstStyle/>
          <a:p>
            <a:pPr algn="just"/>
            <a:r>
              <a:rPr lang="es-ES" sz="600" dirty="0">
                <a:latin typeface="Arial Narrow" panose="020B0606020202030204" pitchFamily="34" charset="0"/>
              </a:rPr>
              <a:t>Fuente: SIVIGILA. Secretaria de Salud de Medellín. </a:t>
            </a:r>
          </a:p>
          <a:p>
            <a:pPr algn="just"/>
            <a:r>
              <a:rPr lang="es-ES" sz="900" dirty="0">
                <a:latin typeface="Arial Narrow" panose="020B0606020202030204" pitchFamily="34" charset="0"/>
              </a:rPr>
              <a:t>Figura. Proporción  de casos de IRA  ambulatorios, por grupos de edad a Periodo epidemiológico  7  acumulado, 2023</a:t>
            </a:r>
          </a:p>
        </p:txBody>
      </p:sp>
      <p:sp>
        <p:nvSpPr>
          <p:cNvPr id="49" name="48 CuadroTexto"/>
          <p:cNvSpPr txBox="1"/>
          <p:nvPr/>
        </p:nvSpPr>
        <p:spPr>
          <a:xfrm>
            <a:off x="-61769" y="8440687"/>
            <a:ext cx="1401244" cy="307777"/>
          </a:xfrm>
          <a:prstGeom prst="rect">
            <a:avLst/>
          </a:prstGeom>
          <a:noFill/>
        </p:spPr>
        <p:txBody>
          <a:bodyPr wrap="square" rtlCol="0">
            <a:spAutoFit/>
          </a:bodyPr>
          <a:lstStyle/>
          <a:p>
            <a:pPr algn="ctr"/>
            <a:r>
              <a:rPr lang="es-ES" sz="1400" b="1" dirty="0">
                <a:latin typeface="Arial Narrow" panose="020B0606020202030204" pitchFamily="34" charset="0"/>
              </a:rPr>
              <a:t>515 Muertes</a:t>
            </a:r>
          </a:p>
        </p:txBody>
      </p:sp>
      <p:cxnSp>
        <p:nvCxnSpPr>
          <p:cNvPr id="12" name="11 Conector recto de flecha"/>
          <p:cNvCxnSpPr/>
          <p:nvPr/>
        </p:nvCxnSpPr>
        <p:spPr>
          <a:xfrm>
            <a:off x="4177681" y="8440687"/>
            <a:ext cx="216822" cy="300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16 Rectángulo"/>
          <p:cNvSpPr/>
          <p:nvPr/>
        </p:nvSpPr>
        <p:spPr>
          <a:xfrm>
            <a:off x="1198378" y="8289339"/>
            <a:ext cx="2918785" cy="769441"/>
          </a:xfrm>
          <a:prstGeom prst="rect">
            <a:avLst/>
          </a:prstGeom>
        </p:spPr>
        <p:txBody>
          <a:bodyPr wrap="square">
            <a:spAutoFit/>
          </a:bodyPr>
          <a:lstStyle/>
          <a:p>
            <a:pPr algn="just"/>
            <a:r>
              <a:rPr lang="es-ES" sz="1100" dirty="0">
                <a:latin typeface="Arial Narrow" panose="020B0606020202030204" pitchFamily="34" charset="0"/>
              </a:rPr>
              <a:t>El mayor porcentaje se registró en el grupo de mayores de 60 años (67%).  La mayoría corresponden a pacientes  con otras  comorbilidades. Se notificaron  18 muertes en menores de 5 años.</a:t>
            </a:r>
          </a:p>
        </p:txBody>
      </p:sp>
      <p:sp>
        <p:nvSpPr>
          <p:cNvPr id="59" name="58 Rectángulo"/>
          <p:cNvSpPr/>
          <p:nvPr/>
        </p:nvSpPr>
        <p:spPr>
          <a:xfrm>
            <a:off x="4394504" y="8695764"/>
            <a:ext cx="2796050" cy="484748"/>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a:t>
            </a:r>
            <a:r>
              <a:rPr lang="es-ES" sz="850" dirty="0">
                <a:latin typeface="Arial Narrow" panose="020B0606020202030204" pitchFamily="34" charset="0"/>
              </a:rPr>
              <a:t>. </a:t>
            </a:r>
          </a:p>
          <a:p>
            <a:pPr algn="just"/>
            <a:r>
              <a:rPr lang="es-ES" sz="850" dirty="0">
                <a:latin typeface="Arial Narrow" panose="020B0606020202030204" pitchFamily="34" charset="0"/>
              </a:rPr>
              <a:t>Figura. Proporción  de muertes por  IRAG,   por grupos de edad a Periodo epidemiológico  7 acumulado, 2023</a:t>
            </a:r>
          </a:p>
        </p:txBody>
      </p:sp>
      <p:pic>
        <p:nvPicPr>
          <p:cNvPr id="2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7416" y="2552448"/>
            <a:ext cx="4713714" cy="2291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6215" y="417153"/>
            <a:ext cx="4484635" cy="1750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307" y="6053049"/>
            <a:ext cx="4200479" cy="171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8584" y="6077721"/>
            <a:ext cx="2632546" cy="116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8584" y="7727506"/>
            <a:ext cx="2632546" cy="102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448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781646"/>
            <a:ext cx="2232223" cy="272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666" y="741756"/>
            <a:ext cx="2231500" cy="276999"/>
          </a:xfrm>
          <a:prstGeom prst="rect">
            <a:avLst/>
          </a:prstGeom>
          <a:noFill/>
        </p:spPr>
        <p:txBody>
          <a:bodyPr wrap="square" rtlCol="0">
            <a:spAutoFit/>
          </a:bodyPr>
          <a:lstStyle/>
          <a:p>
            <a:r>
              <a:rPr lang="es-ES" sz="1200" b="1" dirty="0">
                <a:latin typeface="Arial Narrow" panose="020B0606020202030204" pitchFamily="34" charset="0"/>
              </a:rPr>
              <a:t>Periodo epidemiológico 7-2023</a:t>
            </a:r>
          </a:p>
        </p:txBody>
      </p:sp>
      <p:sp>
        <p:nvSpPr>
          <p:cNvPr id="6" name="5 Rectángulo"/>
          <p:cNvSpPr/>
          <p:nvPr/>
        </p:nvSpPr>
        <p:spPr>
          <a:xfrm>
            <a:off x="2274078" y="2304207"/>
            <a:ext cx="4946011" cy="553998"/>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 Hospitalización. Medellín, a Periodo epidemiológico 7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14.722</a:t>
              </a:r>
            </a:p>
          </p:txBody>
        </p:sp>
      </p:grpSp>
      <p:sp>
        <p:nvSpPr>
          <p:cNvPr id="9" name="8 CuadroTexto"/>
          <p:cNvSpPr txBox="1"/>
          <p:nvPr/>
        </p:nvSpPr>
        <p:spPr>
          <a:xfrm>
            <a:off x="-34895" y="4708900"/>
            <a:ext cx="2243336"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6,8% (15.795 casos)</a:t>
            </a:r>
          </a:p>
        </p:txBody>
      </p:sp>
      <p:sp>
        <p:nvSpPr>
          <p:cNvPr id="18" name="17 Rectángulo"/>
          <p:cNvSpPr/>
          <p:nvPr/>
        </p:nvSpPr>
        <p:spPr>
          <a:xfrm>
            <a:off x="2230463" y="4964775"/>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por IRAG, Medellín, a Periodo epidemiológico 7 acumulado.</a:t>
            </a:r>
          </a:p>
          <a:p>
            <a:pPr algn="just"/>
            <a:r>
              <a:rPr lang="es-ES" sz="1100" dirty="0">
                <a:latin typeface="Arial Narrow" panose="020B0606020202030204" pitchFamily="34" charset="0"/>
              </a:rPr>
              <a:t> Años  2022-2023.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50069" y="8119764"/>
            <a:ext cx="4126445" cy="523220"/>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1050" dirty="0">
                <a:latin typeface="Arial Narrow" panose="020B0606020202030204" pitchFamily="34" charset="0"/>
              </a:rPr>
              <a:t>Figura. Comportamiento inusual de la IRA en hospitalización. Medellín, a Periodo epidemiológico 7 acumulado de 2023</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29 </a:t>
            </a: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rPr>
              <a:t> </a:t>
            </a:r>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298067" y="2452420"/>
            <a:ext cx="1574469" cy="369332"/>
          </a:xfrm>
          <a:prstGeom prst="rect">
            <a:avLst/>
          </a:prstGeom>
        </p:spPr>
        <p:txBody>
          <a:bodyPr wrap="none">
            <a:spAutoFit/>
          </a:bodyPr>
          <a:lstStyle/>
          <a:p>
            <a:pPr algn="ctr"/>
            <a:r>
              <a:rPr lang="es-ES" b="1" dirty="0">
                <a:latin typeface="Arial Narrow" panose="020B0606020202030204" pitchFamily="34" charset="0"/>
              </a:rPr>
              <a:t>Hospitalizados </a:t>
            </a:r>
          </a:p>
        </p:txBody>
      </p:sp>
      <p:sp>
        <p:nvSpPr>
          <p:cNvPr id="3" name="2 Rectángulo"/>
          <p:cNvSpPr/>
          <p:nvPr/>
        </p:nvSpPr>
        <p:spPr>
          <a:xfrm>
            <a:off x="4206941" y="8152800"/>
            <a:ext cx="2799703" cy="661720"/>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 </a:t>
            </a:r>
          </a:p>
          <a:p>
            <a:pPr algn="just"/>
            <a:r>
              <a:rPr lang="es-ES" sz="1000" dirty="0">
                <a:latin typeface="Arial Narrow" panose="020B0606020202030204" pitchFamily="34" charset="0"/>
              </a:rPr>
              <a:t>Figura. Proporción  de pacientes con IRA  hospitalizados en sala general por grupos de edad, a Periodo epidemiológico 7 acumulado, 2023</a:t>
            </a: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791" y="6028780"/>
            <a:ext cx="3026683" cy="209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462" y="408424"/>
            <a:ext cx="4720182" cy="189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5611" y="2844833"/>
            <a:ext cx="4661033" cy="211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013" y="6028780"/>
            <a:ext cx="3756486" cy="207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234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a:t>
            </a:r>
            <a:endParaRPr sz="1050" b="1">
              <a:solidFill>
                <a:schemeClr val="dk1"/>
              </a:solidFill>
              <a:latin typeface="Arial Narrow"/>
              <a:ea typeface="Arial Narrow"/>
              <a:cs typeface="Arial Narrow"/>
              <a:sym typeface="Arial Narrow"/>
            </a:endParaRPr>
          </a:p>
        </p:txBody>
      </p:sp>
      <p:sp>
        <p:nvSpPr>
          <p:cNvPr id="117" name="Google Shape;117;p3"/>
          <p:cNvSpPr txBox="1">
            <a:spLocks noGrp="1"/>
          </p:cNvSpPr>
          <p:nvPr>
            <p:ph type="title"/>
          </p:nvPr>
        </p:nvSpPr>
        <p:spPr>
          <a:xfrm>
            <a:off x="205739" y="293779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18" name="Google Shape;118;p3"/>
          <p:cNvGrpSpPr/>
          <p:nvPr/>
        </p:nvGrpSpPr>
        <p:grpSpPr>
          <a:xfrm>
            <a:off x="0" y="107504"/>
            <a:ext cx="4536554" cy="1534801"/>
            <a:chOff x="0" y="14519"/>
            <a:chExt cx="4536554" cy="1605153"/>
          </a:xfrm>
        </p:grpSpPr>
        <p:sp>
          <p:nvSpPr>
            <p:cNvPr id="119" name="Google Shape;119;p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20" name="Google Shape;120;p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1" name="Google Shape;121;p3"/>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07 de 2023 - Reporte Semanas 01 a 28 (Hasta Julio 15 de 2023)</a:t>
            </a:r>
            <a:endParaRPr sz="1200" dirty="0">
              <a:solidFill>
                <a:schemeClr val="dk1"/>
              </a:solidFill>
              <a:latin typeface="Times New Roman"/>
              <a:ea typeface="Times New Roman"/>
              <a:cs typeface="Times New Roman"/>
              <a:sym typeface="Times New Roman"/>
            </a:endParaRPr>
          </a:p>
        </p:txBody>
      </p:sp>
      <p:graphicFrame>
        <p:nvGraphicFramePr>
          <p:cNvPr id="122" name="Google Shape;122;p3"/>
          <p:cNvGraphicFramePr/>
          <p:nvPr>
            <p:extLst>
              <p:ext uri="{D42A27DB-BD31-4B8C-83A1-F6EECF244321}">
                <p14:modId xmlns:p14="http://schemas.microsoft.com/office/powerpoint/2010/main" val="4075649643"/>
              </p:ext>
            </p:extLst>
          </p:nvPr>
        </p:nvGraphicFramePr>
        <p:xfrm>
          <a:off x="288082" y="3347864"/>
          <a:ext cx="6645500" cy="1718325"/>
        </p:xfrm>
        <a:graphic>
          <a:graphicData uri="http://schemas.openxmlformats.org/drawingml/2006/table">
            <a:tbl>
              <a:tblPr>
                <a:noFill/>
                <a:tableStyleId>{93BA0192-C984-429C-8F2B-7130667B95A3}</a:tableStyleId>
              </a:tblPr>
              <a:tblGrid>
                <a:gridCol w="2966575">
                  <a:extLst>
                    <a:ext uri="{9D8B030D-6E8A-4147-A177-3AD203B41FA5}">
                      <a16:colId xmlns:a16="http://schemas.microsoft.com/office/drawing/2014/main" val="20000"/>
                    </a:ext>
                  </a:extLst>
                </a:gridCol>
                <a:gridCol w="2966575">
                  <a:extLst>
                    <a:ext uri="{9D8B030D-6E8A-4147-A177-3AD203B41FA5}">
                      <a16:colId xmlns:a16="http://schemas.microsoft.com/office/drawing/2014/main" val="20001"/>
                    </a:ext>
                  </a:extLst>
                </a:gridCol>
                <a:gridCol w="712350">
                  <a:extLst>
                    <a:ext uri="{9D8B030D-6E8A-4147-A177-3AD203B41FA5}">
                      <a16:colId xmlns:a16="http://schemas.microsoft.com/office/drawing/2014/main" val="20002"/>
                    </a:ext>
                  </a:extLst>
                </a:gridCol>
              </a:tblGrid>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IRA-Consulta ambulatoria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28</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29</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 en UCI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30</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25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ESI – IRAG Centinela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31</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164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Grave Inusitada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33</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Intento de suicidio</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34</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60075">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37</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Violencia de género e intrafamiliar</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40</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Búsqueda Activa Institucional BAI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44 </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pic>
        <p:nvPicPr>
          <p:cNvPr id="123" name="Google Shape;123;p3"/>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10387"/>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50" y="2805169"/>
            <a:ext cx="2232223" cy="268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5136" y="741756"/>
            <a:ext cx="2304256"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7 -2023</a:t>
            </a:r>
          </a:p>
        </p:txBody>
      </p:sp>
      <p:sp>
        <p:nvSpPr>
          <p:cNvPr id="6" name="5 Rectángulo"/>
          <p:cNvSpPr/>
          <p:nvPr/>
        </p:nvSpPr>
        <p:spPr>
          <a:xfrm>
            <a:off x="2274078" y="2317855"/>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-UCI. Medellín, a Periodo epidemiológico 7 acumulado de 2023 </a:t>
            </a:r>
          </a:p>
        </p:txBody>
      </p:sp>
      <p:grpSp>
        <p:nvGrpSpPr>
          <p:cNvPr id="8" name="7 Grupo"/>
          <p:cNvGrpSpPr/>
          <p:nvPr/>
        </p:nvGrpSpPr>
        <p:grpSpPr>
          <a:xfrm>
            <a:off x="191132" y="421153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1.916</a:t>
              </a:r>
            </a:p>
          </p:txBody>
        </p:sp>
      </p:grpSp>
      <p:sp>
        <p:nvSpPr>
          <p:cNvPr id="9" name="8 CuadroTexto"/>
          <p:cNvSpPr txBox="1"/>
          <p:nvPr/>
        </p:nvSpPr>
        <p:spPr>
          <a:xfrm>
            <a:off x="0" y="4724560"/>
            <a:ext cx="2180732"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25%. (2.577 casos)</a:t>
            </a:r>
          </a:p>
        </p:txBody>
      </p:sp>
      <p:sp>
        <p:nvSpPr>
          <p:cNvPr id="18" name="17 Rectángulo"/>
          <p:cNvSpPr/>
          <p:nvPr/>
        </p:nvSpPr>
        <p:spPr>
          <a:xfrm>
            <a:off x="2295483" y="4912876"/>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en UCI por IRAG, Medellín, a Periodo epidemiológico 7 acumulado  Años 2022-2023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1936" y="8348750"/>
            <a:ext cx="4357592" cy="538609"/>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r>
              <a:rPr lang="es-ES" sz="1000" dirty="0">
                <a:latin typeface="Arial Narrow" panose="020B0606020202030204" pitchFamily="34" charset="0"/>
              </a:rPr>
              <a:t>Figura. Comportamiento inusual de la IRA hospitalización en UCI. Medellín, a Periodo epidemiológico 7 acumulado de 2023. </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 30 </a:t>
            </a: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1695" y="2452420"/>
            <a:ext cx="2173993" cy="369332"/>
          </a:xfrm>
          <a:prstGeom prst="rect">
            <a:avLst/>
          </a:prstGeom>
        </p:spPr>
        <p:txBody>
          <a:bodyPr wrap="none">
            <a:spAutoFit/>
          </a:bodyPr>
          <a:lstStyle/>
          <a:p>
            <a:pPr algn="ctr"/>
            <a:r>
              <a:rPr lang="es-ES" b="1" dirty="0">
                <a:latin typeface="Arial Narrow" panose="020B0606020202030204" pitchFamily="34" charset="0"/>
              </a:rPr>
              <a:t>Hospitalizados en UCI</a:t>
            </a:r>
          </a:p>
        </p:txBody>
      </p:sp>
      <p:sp>
        <p:nvSpPr>
          <p:cNvPr id="3" name="2 Rectángulo"/>
          <p:cNvSpPr/>
          <p:nvPr/>
        </p:nvSpPr>
        <p:spPr>
          <a:xfrm>
            <a:off x="4256423" y="8310277"/>
            <a:ext cx="2824952" cy="615553"/>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 </a:t>
            </a:r>
          </a:p>
          <a:p>
            <a:pPr algn="just"/>
            <a:r>
              <a:rPr lang="es-ES" sz="900" dirty="0">
                <a:latin typeface="Arial Narrow" panose="020B0606020202030204" pitchFamily="34" charset="0"/>
              </a:rPr>
              <a:t>Figura. Proporción  de pacientes de IRAG  Hospitalizados en UCI por grupos de edad, a Periodo epidemiológico 7 acumulado de 2023</a:t>
            </a:r>
          </a:p>
        </p:txBody>
      </p:sp>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1060" y="361966"/>
            <a:ext cx="4760316" cy="200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1060" y="2866818"/>
            <a:ext cx="4788648" cy="204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93" y="6042385"/>
            <a:ext cx="3622815" cy="226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6157" y="6030450"/>
            <a:ext cx="3263551" cy="22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395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24338" y="-41475"/>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751189"/>
            <a:ext cx="2232223" cy="273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6293" y="741756"/>
            <a:ext cx="2206583"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7-2023</a:t>
            </a:r>
          </a:p>
        </p:txBody>
      </p:sp>
      <p:grpSp>
        <p:nvGrpSpPr>
          <p:cNvPr id="8" name="7 Grupo"/>
          <p:cNvGrpSpPr/>
          <p:nvPr/>
        </p:nvGrpSpPr>
        <p:grpSpPr>
          <a:xfrm>
            <a:off x="72058" y="4067944"/>
            <a:ext cx="2071864" cy="635617"/>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519038"/>
              <a:ext cx="1593561" cy="481971"/>
            </a:xfrm>
            <a:prstGeom prst="rect">
              <a:avLst/>
            </a:prstGeom>
            <a:noFill/>
          </p:spPr>
          <p:txBody>
            <a:bodyPr wrap="square" rtlCol="0">
              <a:spAutoFit/>
            </a:bodyPr>
            <a:lstStyle/>
            <a:p>
              <a:pPr algn="ctr"/>
              <a:r>
                <a:rPr lang="es-ES" sz="1600" b="1" dirty="0">
                  <a:latin typeface="Arial Narrow" panose="020B0606020202030204" pitchFamily="34" charset="0"/>
                </a:rPr>
                <a:t>434</a:t>
              </a:r>
            </a:p>
          </p:txBody>
        </p:sp>
      </p:grpSp>
      <p:sp>
        <p:nvSpPr>
          <p:cNvPr id="18" name="17 Rectángulo"/>
          <p:cNvSpPr/>
          <p:nvPr/>
        </p:nvSpPr>
        <p:spPr>
          <a:xfrm>
            <a:off x="2263759" y="2751189"/>
            <a:ext cx="4946011" cy="723275"/>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muestras captadas por la unidad centinela HUSVF, para  estudio  de circulación viral, a Periodo epidemiológico 7 acumulado, 2023</a:t>
            </a:r>
          </a:p>
          <a:p>
            <a:pPr algn="just"/>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31</a:t>
            </a:r>
          </a:p>
        </p:txBody>
      </p:sp>
      <p:sp>
        <p:nvSpPr>
          <p:cNvPr id="37" name="36 Título"/>
          <p:cNvSpPr>
            <a:spLocks noGrp="1"/>
          </p:cNvSpPr>
          <p:nvPr>
            <p:ph type="ctrTitle"/>
          </p:nvPr>
        </p:nvSpPr>
        <p:spPr>
          <a:xfrm>
            <a:off x="85115" y="-94400"/>
            <a:ext cx="2075175" cy="954107"/>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ESI – IRAG Centinela</a:t>
            </a:r>
          </a:p>
        </p:txBody>
      </p:sp>
      <p:sp>
        <p:nvSpPr>
          <p:cNvPr id="40" name="39 CuadroTexto"/>
          <p:cNvSpPr txBox="1"/>
          <p:nvPr/>
        </p:nvSpPr>
        <p:spPr>
          <a:xfrm>
            <a:off x="113975" y="4716016"/>
            <a:ext cx="2016079"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19</a:t>
            </a:r>
            <a:r>
              <a:rPr lang="es-CO" sz="1200" b="1" dirty="0">
                <a:latin typeface="Arial Narrow" panose="020B0606020202030204" pitchFamily="34" charset="0"/>
              </a:rPr>
              <a:t>%</a:t>
            </a:r>
            <a:endParaRPr lang="es-ES" sz="1200" b="1" dirty="0">
              <a:latin typeface="Arial Narrow" panose="020B0606020202030204" pitchFamily="34" charset="0"/>
            </a:endParaRPr>
          </a:p>
        </p:txBody>
      </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8" y="6382190"/>
            <a:ext cx="1089717"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11 Grupo"/>
          <p:cNvGrpSpPr/>
          <p:nvPr/>
        </p:nvGrpSpPr>
        <p:grpSpPr>
          <a:xfrm>
            <a:off x="1051937" y="6726660"/>
            <a:ext cx="125236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209546" y="7363321"/>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52%</a:t>
              </a: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5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462" r="83073" b="1"/>
          <a:stretch/>
        </p:blipFill>
        <p:spPr bwMode="auto">
          <a:xfrm>
            <a:off x="1269027" y="6025808"/>
            <a:ext cx="804283" cy="77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57 Grupo"/>
          <p:cNvGrpSpPr/>
          <p:nvPr/>
        </p:nvGrpSpPr>
        <p:grpSpPr>
          <a:xfrm>
            <a:off x="-58310" y="7244599"/>
            <a:ext cx="1241624" cy="1071817"/>
            <a:chOff x="-14122" y="7072716"/>
            <a:chExt cx="1241624" cy="1071817"/>
          </a:xfrm>
        </p:grpSpPr>
        <p:sp>
          <p:nvSpPr>
            <p:cNvPr id="59" name="58 CuadroTexto"/>
            <p:cNvSpPr txBox="1"/>
            <p:nvPr/>
          </p:nvSpPr>
          <p:spPr>
            <a:xfrm>
              <a:off x="-14122" y="7072716"/>
              <a:ext cx="1229607" cy="461665"/>
            </a:xfrm>
            <a:prstGeom prst="rect">
              <a:avLst/>
            </a:prstGeom>
            <a:noFill/>
          </p:spPr>
          <p:txBody>
            <a:bodyPr wrap="square" rtlCol="0">
              <a:spAutoFit/>
            </a:bodyPr>
            <a:lstStyle/>
            <a:p>
              <a:pPr algn="ctr"/>
              <a:r>
                <a:rPr lang="es-ES" sz="1200" b="1" u="sng" dirty="0">
                  <a:latin typeface="Arial Narrow" panose="020B0606020202030204" pitchFamily="34" charset="0"/>
                </a:rPr>
                <a:t>Confirmados por laboratorio</a:t>
              </a:r>
            </a:p>
          </p:txBody>
        </p:sp>
        <p:sp>
          <p:nvSpPr>
            <p:cNvPr id="60" name="59 Rectángulo redondeado"/>
            <p:cNvSpPr/>
            <p:nvPr/>
          </p:nvSpPr>
          <p:spPr>
            <a:xfrm>
              <a:off x="242917" y="7543341"/>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49,5%</a:t>
              </a:r>
            </a:p>
          </p:txBody>
        </p:sp>
        <p:sp>
          <p:nvSpPr>
            <p:cNvPr id="61" name="60 CuadroTexto"/>
            <p:cNvSpPr txBox="1"/>
            <p:nvPr/>
          </p:nvSpPr>
          <p:spPr>
            <a:xfrm>
              <a:off x="-2105" y="786753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215 Casos</a:t>
              </a:r>
            </a:p>
          </p:txBody>
        </p:sp>
      </p:grpSp>
      <p:pic>
        <p:nvPicPr>
          <p:cNvPr id="6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990" t="5393" r="53581" b="1382"/>
          <a:stretch/>
        </p:blipFill>
        <p:spPr bwMode="auto">
          <a:xfrm>
            <a:off x="2124273" y="6025808"/>
            <a:ext cx="828105" cy="79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938795" y="6726660"/>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6" y="7363321"/>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48%</a:t>
              </a: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10247" name="Picture 7"/>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l="13773" r="11756"/>
          <a:stretch/>
        </p:blipFill>
        <p:spPr bwMode="auto">
          <a:xfrm>
            <a:off x="2094883" y="7695354"/>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descr="https://www.comb.cat/Upload/Imatges/2979.JPG"/>
          <p:cNvPicPr>
            <a:picLocks noChangeAspect="1" noChangeArrowheads="1"/>
          </p:cNvPicPr>
          <p:nvPr/>
        </p:nvPicPr>
        <p:blipFill rotWithShape="1">
          <a:blip r:embed="rId8" cstate="print">
            <a:biLevel thresh="75000"/>
            <a:extLst>
              <a:ext uri="{BEBA8EAE-BF5A-486C-A8C5-ECC9F3942E4B}">
                <a14:imgProps xmlns:a14="http://schemas.microsoft.com/office/drawing/2010/main">
                  <a14:imgLayer r:embed="rId9">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1216367" y="7604561"/>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70 Grupo"/>
          <p:cNvGrpSpPr/>
          <p:nvPr/>
        </p:nvGrpSpPr>
        <p:grpSpPr>
          <a:xfrm>
            <a:off x="1034152" y="8322080"/>
            <a:ext cx="1229607" cy="877901"/>
            <a:chOff x="-14122" y="7072716"/>
            <a:chExt cx="1229607" cy="877901"/>
          </a:xfrm>
        </p:grpSpPr>
        <p:sp>
          <p:nvSpPr>
            <p:cNvPr id="72" name="71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3" name="72 Rectángulo redondeado"/>
            <p:cNvSpPr/>
            <p:nvPr/>
          </p:nvSpPr>
          <p:spPr>
            <a:xfrm>
              <a:off x="209546" y="7363321"/>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77%</a:t>
              </a:r>
            </a:p>
          </p:txBody>
        </p:sp>
        <p:sp>
          <p:nvSpPr>
            <p:cNvPr id="74" name="73 CuadroTexto"/>
            <p:cNvSpPr txBox="1"/>
            <p:nvPr/>
          </p:nvSpPr>
          <p:spPr>
            <a:xfrm>
              <a:off x="-14122"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421 Casos</a:t>
              </a:r>
            </a:p>
          </p:txBody>
        </p:sp>
      </p:grpSp>
      <p:grpSp>
        <p:nvGrpSpPr>
          <p:cNvPr id="75" name="74 Grupo"/>
          <p:cNvGrpSpPr/>
          <p:nvPr/>
        </p:nvGrpSpPr>
        <p:grpSpPr>
          <a:xfrm>
            <a:off x="1925147" y="8312486"/>
            <a:ext cx="1229607" cy="877901"/>
            <a:chOff x="-14122" y="7072716"/>
            <a:chExt cx="1229607" cy="877901"/>
          </a:xfrm>
        </p:grpSpPr>
        <p:sp>
          <p:nvSpPr>
            <p:cNvPr id="76" name="7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7" name="76 Rectángulo redondeado"/>
            <p:cNvSpPr/>
            <p:nvPr/>
          </p:nvSpPr>
          <p:spPr>
            <a:xfrm>
              <a:off x="209546"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a:t>
              </a:r>
            </a:p>
          </p:txBody>
        </p:sp>
        <p:sp>
          <p:nvSpPr>
            <p:cNvPr id="78" name="77 CuadroTexto"/>
            <p:cNvSpPr txBox="1"/>
            <p:nvPr/>
          </p:nvSpPr>
          <p:spPr>
            <a:xfrm>
              <a:off x="-14122"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11 Casos</a:t>
              </a:r>
            </a:p>
          </p:txBody>
        </p:sp>
      </p:grpSp>
      <p:grpSp>
        <p:nvGrpSpPr>
          <p:cNvPr id="79" name="78 Grupo"/>
          <p:cNvGrpSpPr/>
          <p:nvPr/>
        </p:nvGrpSpPr>
        <p:grpSpPr>
          <a:xfrm>
            <a:off x="3528442" y="5635532"/>
            <a:ext cx="3446504" cy="276999"/>
            <a:chOff x="2448322" y="74775"/>
            <a:chExt cx="3446504"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69" name="68 Rectángulo"/>
          <p:cNvSpPr/>
          <p:nvPr/>
        </p:nvSpPr>
        <p:spPr>
          <a:xfrm>
            <a:off x="2281544" y="3416181"/>
            <a:ext cx="4454511" cy="2031325"/>
          </a:xfrm>
          <a:prstGeom prst="rect">
            <a:avLst/>
          </a:prstGeom>
        </p:spPr>
        <p:txBody>
          <a:bodyPr wrap="square">
            <a:spAutoFit/>
          </a:bodyPr>
          <a:lstStyle/>
          <a:p>
            <a:pPr algn="just"/>
            <a:r>
              <a:rPr lang="es-CO" sz="1400" dirty="0">
                <a:latin typeface="Arial Narrow" panose="020B0606020202030204" pitchFamily="34" charset="0"/>
              </a:rPr>
              <a:t>La unidad centinela Hospital Universitario San Vicente Fundación ha captado en promedio por semana 18 casos para el estudio de circulación viral y bacteriana. La meta para esta Unidad es de 5 muestras por semana, según lineamientos del evento 345 del INS, lo que denota que ha cumplido con la meta establecida.</a:t>
            </a:r>
          </a:p>
          <a:p>
            <a:pPr algn="just"/>
            <a:endParaRPr lang="es-CO" sz="1400" dirty="0">
              <a:latin typeface="Arial Narrow" panose="020B0606020202030204" pitchFamily="34" charset="0"/>
            </a:endParaRPr>
          </a:p>
          <a:p>
            <a:pPr algn="just"/>
            <a:r>
              <a:rPr lang="es-CO" sz="1400" dirty="0">
                <a:latin typeface="Arial Narrow" panose="020B0606020202030204" pitchFamily="34" charset="0"/>
              </a:rPr>
              <a:t>Se han captado 513 muestras estudiadas en la Unidad, se tienen resultados a la fecha del 90% de las cuales se han confirmado por laboratorio  215 casos el 49,5%.</a:t>
            </a:r>
          </a:p>
        </p:txBody>
      </p:sp>
      <p:sp>
        <p:nvSpPr>
          <p:cNvPr id="68" name="67 Rectángulo"/>
          <p:cNvSpPr/>
          <p:nvPr/>
        </p:nvSpPr>
        <p:spPr>
          <a:xfrm>
            <a:off x="3692511" y="6250343"/>
            <a:ext cx="2775565" cy="2000548"/>
          </a:xfrm>
          <a:prstGeom prst="rect">
            <a:avLst/>
          </a:prstGeom>
        </p:spPr>
        <p:txBody>
          <a:bodyPr wrap="square">
            <a:spAutoFit/>
          </a:bodyPr>
          <a:lstStyle/>
          <a:p>
            <a:r>
              <a:rPr lang="es-CO" sz="1400" b="1" dirty="0">
                <a:latin typeface="Arial Narrow" panose="020B0606020202030204" pitchFamily="34" charset="0"/>
              </a:rPr>
              <a:t>los virus de mayor circulación son el </a:t>
            </a:r>
          </a:p>
          <a:p>
            <a:pPr marL="171450" indent="-171450">
              <a:buFont typeface="Arial" panose="020B0604020202020204" pitchFamily="34" charset="0"/>
              <a:buChar char="•"/>
            </a:pPr>
            <a:r>
              <a:rPr lang="es-ES" sz="1100" b="1" dirty="0"/>
              <a:t>COVID</a:t>
            </a:r>
          </a:p>
          <a:p>
            <a:pPr marL="171450" indent="-171450">
              <a:buFont typeface="Arial" panose="020B0604020202020204" pitchFamily="34" charset="0"/>
              <a:buChar char="•"/>
            </a:pPr>
            <a:r>
              <a:rPr lang="es-ES" sz="1100" b="1" dirty="0"/>
              <a:t> HAEMOPHILUS</a:t>
            </a:r>
          </a:p>
          <a:p>
            <a:pPr marL="171450" indent="-171450">
              <a:buFont typeface="Arial" panose="020B0604020202020204" pitchFamily="34" charset="0"/>
              <a:buChar char="•"/>
            </a:pPr>
            <a:r>
              <a:rPr lang="es-ES" sz="1100" b="1" dirty="0"/>
              <a:t> INFLUENZA E, </a:t>
            </a:r>
          </a:p>
          <a:p>
            <a:pPr marL="171450" indent="-171450">
              <a:buFont typeface="Arial" panose="020B0604020202020204" pitchFamily="34" charset="0"/>
              <a:buChar char="•"/>
            </a:pPr>
            <a:r>
              <a:rPr lang="es-ES" sz="1100" b="1" dirty="0"/>
              <a:t>INFLUENZA A </a:t>
            </a:r>
          </a:p>
          <a:p>
            <a:pPr marL="171450" indent="-171450">
              <a:buFont typeface="Arial" panose="020B0604020202020204" pitchFamily="34" charset="0"/>
              <a:buChar char="•"/>
            </a:pPr>
            <a:r>
              <a:rPr lang="es-ES" sz="1100" b="1" dirty="0"/>
              <a:t>METAPNEUMOVIRUS </a:t>
            </a:r>
          </a:p>
          <a:p>
            <a:pPr marL="171450" indent="-171450">
              <a:buFont typeface="Arial" panose="020B0604020202020204" pitchFamily="34" charset="0"/>
              <a:buChar char="•"/>
            </a:pPr>
            <a:r>
              <a:rPr lang="es-ES" sz="1100" b="1" dirty="0"/>
              <a:t>PARAINFLUENZA 1 </a:t>
            </a:r>
          </a:p>
          <a:p>
            <a:pPr marL="171450" indent="-171450">
              <a:buFont typeface="Arial" panose="020B0604020202020204" pitchFamily="34" charset="0"/>
              <a:buChar char="•"/>
            </a:pPr>
            <a:r>
              <a:rPr lang="es-ES" sz="1100" b="1" dirty="0"/>
              <a:t>RHINO VIRUS </a:t>
            </a:r>
          </a:p>
          <a:p>
            <a:pPr marL="171450" indent="-171450">
              <a:buFont typeface="Arial" panose="020B0604020202020204" pitchFamily="34" charset="0"/>
              <a:buChar char="•"/>
            </a:pPr>
            <a:r>
              <a:rPr lang="es-ES" sz="1100" b="1" dirty="0"/>
              <a:t>STREPTOCOCUS </a:t>
            </a:r>
          </a:p>
          <a:p>
            <a:pPr marL="171450" indent="-171450">
              <a:buFont typeface="Arial" panose="020B0604020202020204" pitchFamily="34" charset="0"/>
              <a:buChar char="•"/>
            </a:pPr>
            <a:r>
              <a:rPr lang="es-ES" sz="1100" b="1" dirty="0"/>
              <a:t>PNEUMONIAE </a:t>
            </a:r>
          </a:p>
          <a:p>
            <a:pPr marL="171450" indent="-171450">
              <a:buFont typeface="Arial" panose="020B0604020202020204" pitchFamily="34" charset="0"/>
              <a:buChar char="•"/>
            </a:pPr>
            <a:r>
              <a:rPr lang="es-ES" sz="1100" b="1" dirty="0"/>
              <a:t>VRS</a:t>
            </a:r>
            <a:endParaRPr lang="es-CO" sz="1400" b="1" dirty="0">
              <a:latin typeface="Arial Narrow" panose="020B0606020202030204" pitchFamily="34"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57149" y="385034"/>
            <a:ext cx="4699685" cy="236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355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3621"/>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Circulación viral</a:t>
              </a:r>
            </a:p>
          </p:txBody>
        </p:sp>
      </p:grpSp>
      <p:sp>
        <p:nvSpPr>
          <p:cNvPr id="60" name="59 Rectángulo"/>
          <p:cNvSpPr/>
          <p:nvPr/>
        </p:nvSpPr>
        <p:spPr>
          <a:xfrm>
            <a:off x="0" y="428396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397496"/>
            <a:ext cx="3446504" cy="461665"/>
            <a:chOff x="2448322" y="74775"/>
            <a:chExt cx="3446504" cy="461665"/>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461665"/>
            </a:xfrm>
            <a:prstGeom prst="rect">
              <a:avLst/>
            </a:prstGeom>
            <a:noFill/>
          </p:spPr>
          <p:txBody>
            <a:bodyPr wrap="square" rtlCol="0">
              <a:spAutoFit/>
            </a:bodyPr>
            <a:lstStyle/>
            <a:p>
              <a:r>
                <a:rPr lang="es-ES" sz="1200" b="1" dirty="0">
                  <a:latin typeface="Arial Narrow" panose="020B0606020202030204" pitchFamily="34" charset="0"/>
                </a:rPr>
                <a:t>Grupos de edad y circulación viral Unidad Centinela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32</a:t>
            </a:r>
          </a:p>
        </p:txBody>
      </p:sp>
      <p:sp>
        <p:nvSpPr>
          <p:cNvPr id="2" name="1 Rectángulo"/>
          <p:cNvSpPr/>
          <p:nvPr/>
        </p:nvSpPr>
        <p:spPr>
          <a:xfrm>
            <a:off x="159562" y="3767089"/>
            <a:ext cx="6912816" cy="361637"/>
          </a:xfrm>
          <a:prstGeom prst="rect">
            <a:avLst/>
          </a:prstGeom>
        </p:spPr>
        <p:txBody>
          <a:bodyPr wrap="square">
            <a:spAutoFit/>
          </a:bodyPr>
          <a:lstStyle/>
          <a:p>
            <a:r>
              <a:rPr lang="es-ES" sz="700" dirty="0">
                <a:latin typeface="Arial Narrow" panose="020B0606020202030204" pitchFamily="34" charset="0"/>
              </a:rPr>
              <a:t>Fuente: LDSP de Antioquia y SIVIGILA 2022. Secretaria de Salud de Medellín</a:t>
            </a:r>
          </a:p>
          <a:p>
            <a:r>
              <a:rPr lang="es-ES" sz="1050" dirty="0">
                <a:latin typeface="Arial Narrow" panose="020B0606020202030204" pitchFamily="34" charset="0"/>
              </a:rPr>
              <a:t>Figura .  Comportamiento de la  Circulación viral por semana epidemiológica, Medellín a Periodo epidemiológico 7 acumulado de 2023</a:t>
            </a:r>
          </a:p>
        </p:txBody>
      </p:sp>
      <p:sp>
        <p:nvSpPr>
          <p:cNvPr id="4" name="3 Rectángulo"/>
          <p:cNvSpPr/>
          <p:nvPr/>
        </p:nvSpPr>
        <p:spPr>
          <a:xfrm>
            <a:off x="288082" y="8540311"/>
            <a:ext cx="6455417" cy="523220"/>
          </a:xfrm>
          <a:prstGeom prst="rect">
            <a:avLst/>
          </a:prstGeom>
        </p:spPr>
        <p:txBody>
          <a:bodyPr wrap="square">
            <a:spAutoFit/>
          </a:bodyPr>
          <a:lstStyle/>
          <a:p>
            <a:r>
              <a:rPr lang="es-ES" sz="700" dirty="0">
                <a:latin typeface="Arial Narrow" panose="020B0606020202030204" pitchFamily="34" charset="0"/>
              </a:rPr>
              <a:t>Fuente: Unidad Centinela IRAG y SIVIGILA 2022. Secretaria de Salud de Medellín</a:t>
            </a:r>
          </a:p>
          <a:p>
            <a:r>
              <a:rPr lang="es-ES" sz="1050" dirty="0">
                <a:latin typeface="Arial Narrow" panose="020B0606020202030204" pitchFamily="34" charset="0"/>
              </a:rPr>
              <a:t>Figura . Número de muestras positivas  por virus respiratorios Captados por la Unidad Centinela, según grupo de edad, a Periodo epidemiológico 7 acumulado de 2023</a:t>
            </a:r>
          </a:p>
        </p:txBody>
      </p:sp>
      <p:sp>
        <p:nvSpPr>
          <p:cNvPr id="3" name="2 CuadroTexto"/>
          <p:cNvSpPr txBox="1"/>
          <p:nvPr/>
        </p:nvSpPr>
        <p:spPr>
          <a:xfrm>
            <a:off x="5112618" y="1115616"/>
            <a:ext cx="184731" cy="369332"/>
          </a:xfrm>
          <a:prstGeom prst="rect">
            <a:avLst/>
          </a:prstGeom>
          <a:noFill/>
        </p:spPr>
        <p:txBody>
          <a:bodyPr wrap="none" rtlCol="0">
            <a:spAutoFit/>
          </a:bodyPr>
          <a:lstStyle/>
          <a:p>
            <a:endParaRPr lang="es-CO" dirty="0"/>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562" y="611560"/>
            <a:ext cx="6825264" cy="315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88" y="4788024"/>
            <a:ext cx="6828438" cy="370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149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4287" y="280516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 y="741756"/>
            <a:ext cx="2218353" cy="276999"/>
          </a:xfrm>
          <a:prstGeom prst="rect">
            <a:avLst/>
          </a:prstGeom>
          <a:noFill/>
        </p:spPr>
        <p:txBody>
          <a:bodyPr wrap="square" rtlCol="0">
            <a:spAutoFit/>
          </a:bodyPr>
          <a:lstStyle/>
          <a:p>
            <a:r>
              <a:rPr lang="es-ES" sz="1200" b="1" dirty="0">
                <a:latin typeface="Arial Narrow" panose="020B0606020202030204" pitchFamily="34" charset="0"/>
              </a:rPr>
              <a:t>Periodo epidemiológico 7 2023</a:t>
            </a:r>
          </a:p>
        </p:txBody>
      </p:sp>
      <p:sp>
        <p:nvSpPr>
          <p:cNvPr id="6" name="5 Rectángulo"/>
          <p:cNvSpPr/>
          <p:nvPr/>
        </p:nvSpPr>
        <p:spPr>
          <a:xfrm>
            <a:off x="2254889" y="2300959"/>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IRAG inusitado, notificados al SIVIGILA,  Medellín  a Periodo epidemiológico 7 acumulado, 2022-2023. </a:t>
            </a:r>
          </a:p>
        </p:txBody>
      </p:sp>
      <p:grpSp>
        <p:nvGrpSpPr>
          <p:cNvPr id="8" name="7 Grupo"/>
          <p:cNvGrpSpPr/>
          <p:nvPr/>
        </p:nvGrpSpPr>
        <p:grpSpPr>
          <a:xfrm>
            <a:off x="149112" y="4139952"/>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932</a:t>
              </a:r>
            </a:p>
          </p:txBody>
        </p:sp>
      </p:grpSp>
      <p:sp>
        <p:nvSpPr>
          <p:cNvPr id="9" name="8 CuadroTexto"/>
          <p:cNvSpPr txBox="1"/>
          <p:nvPr/>
        </p:nvSpPr>
        <p:spPr>
          <a:xfrm>
            <a:off x="2229324" y="5035596"/>
            <a:ext cx="4971576" cy="430887"/>
          </a:xfrm>
          <a:prstGeom prst="rect">
            <a:avLst/>
          </a:prstGeom>
          <a:noFill/>
        </p:spPr>
        <p:txBody>
          <a:bodyPr wrap="square" rtlCol="0">
            <a:spAutoFit/>
          </a:bodyPr>
          <a:lstStyle/>
          <a:p>
            <a:r>
              <a:rPr lang="es-CO" sz="1100" dirty="0">
                <a:latin typeface="Arial Narrow" panose="020B0606020202030204" pitchFamily="34" charset="0"/>
              </a:rPr>
              <a:t>Los 1.108 confirmados corresponden todos a casos que cumplen con el criterio 5 del protocolo, es decir IRAG por Covid-19.</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 casos confirmados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33 </a:t>
            </a:r>
          </a:p>
        </p:txBody>
      </p:sp>
      <p:sp>
        <p:nvSpPr>
          <p:cNvPr id="37" name="36 Título"/>
          <p:cNvSpPr>
            <a:spLocks noGrp="1"/>
          </p:cNvSpPr>
          <p:nvPr>
            <p:ph type="ctrTitle"/>
          </p:nvPr>
        </p:nvSpPr>
        <p:spPr>
          <a:xfrm>
            <a:off x="85115" y="-32846"/>
            <a:ext cx="2075175" cy="830997"/>
          </a:xfrm>
          <a:noFill/>
        </p:spPr>
        <p:txBody>
          <a:bodyPr wrap="square" rtlCol="0">
            <a:spAutoFit/>
          </a:bodyPr>
          <a:lstStyle/>
          <a:p>
            <a:r>
              <a:rPr lang="es-ES" sz="1600" b="1" dirty="0">
                <a:solidFill>
                  <a:srgbClr val="C00000"/>
                </a:solidFill>
                <a:latin typeface="Arial Narrow" panose="020B0606020202030204" pitchFamily="34" charset="0"/>
                <a:ea typeface="+mn-ea"/>
                <a:cs typeface="+mn-cs"/>
              </a:rPr>
              <a:t>Infección Respiratoria Aguda Grave Inusitada - IRAG</a:t>
            </a:r>
          </a:p>
        </p:txBody>
      </p:sp>
      <p:grpSp>
        <p:nvGrpSpPr>
          <p:cNvPr id="12" name="11 Grupo"/>
          <p:cNvGrpSpPr/>
          <p:nvPr/>
        </p:nvGrpSpPr>
        <p:grpSpPr>
          <a:xfrm>
            <a:off x="190340" y="6848803"/>
            <a:ext cx="149959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60879" y="7363321"/>
              <a:ext cx="888735"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478 casos</a:t>
              </a: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5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83073"/>
          <a:stretch/>
        </p:blipFill>
        <p:spPr bwMode="auto">
          <a:xfrm>
            <a:off x="654660" y="6062295"/>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990" t="-1382" r="53581" b="1382"/>
          <a:stretch/>
        </p:blipFill>
        <p:spPr bwMode="auto">
          <a:xfrm>
            <a:off x="1725930" y="6076655"/>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540452" y="6848803"/>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5" y="7363321"/>
              <a:ext cx="92997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454 casos</a:t>
              </a: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grpSp>
        <p:nvGrpSpPr>
          <p:cNvPr id="71" name="70 Grupo"/>
          <p:cNvGrpSpPr/>
          <p:nvPr/>
        </p:nvGrpSpPr>
        <p:grpSpPr>
          <a:xfrm>
            <a:off x="190340" y="7806669"/>
            <a:ext cx="2237424" cy="1105852"/>
            <a:chOff x="-788022" y="6983264"/>
            <a:chExt cx="2237424" cy="1105852"/>
          </a:xfrm>
        </p:grpSpPr>
        <p:sp>
          <p:nvSpPr>
            <p:cNvPr id="72" name="71 CuadroTexto"/>
            <p:cNvSpPr txBox="1"/>
            <p:nvPr/>
          </p:nvSpPr>
          <p:spPr>
            <a:xfrm>
              <a:off x="-788022" y="6983264"/>
              <a:ext cx="2237424" cy="461665"/>
            </a:xfrm>
            <a:prstGeom prst="rect">
              <a:avLst/>
            </a:prstGeom>
            <a:noFill/>
          </p:spPr>
          <p:txBody>
            <a:bodyPr wrap="square" rtlCol="0">
              <a:spAutoFit/>
            </a:bodyPr>
            <a:lstStyle/>
            <a:p>
              <a:pPr algn="ctr"/>
              <a:r>
                <a:rPr lang="es-ES" sz="1200" b="1" u="sng" dirty="0">
                  <a:latin typeface="Arial Narrow" panose="020B0606020202030204" pitchFamily="34" charset="0"/>
                </a:rPr>
                <a:t>Antecedentes de viaje internacional</a:t>
              </a:r>
            </a:p>
          </p:txBody>
        </p:sp>
        <p:sp>
          <p:nvSpPr>
            <p:cNvPr id="73" name="72 Rectángulo redondeado"/>
            <p:cNvSpPr/>
            <p:nvPr/>
          </p:nvSpPr>
          <p:spPr>
            <a:xfrm>
              <a:off x="-51253" y="7444929"/>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a:t>
              </a:r>
            </a:p>
          </p:txBody>
        </p:sp>
        <p:sp>
          <p:nvSpPr>
            <p:cNvPr id="74" name="73 CuadroTexto"/>
            <p:cNvSpPr txBox="1"/>
            <p:nvPr/>
          </p:nvSpPr>
          <p:spPr>
            <a:xfrm>
              <a:off x="-358760" y="7812117"/>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grpSp>
        <p:nvGrpSpPr>
          <p:cNvPr id="75" name="74 Grupo"/>
          <p:cNvGrpSpPr/>
          <p:nvPr/>
        </p:nvGrpSpPr>
        <p:grpSpPr>
          <a:xfrm>
            <a:off x="5019370" y="7920176"/>
            <a:ext cx="1857467" cy="877901"/>
            <a:chOff x="-14122" y="7072716"/>
            <a:chExt cx="1857467" cy="877901"/>
          </a:xfrm>
        </p:grpSpPr>
        <p:sp>
          <p:nvSpPr>
            <p:cNvPr id="76" name="75 CuadroTexto"/>
            <p:cNvSpPr txBox="1"/>
            <p:nvPr/>
          </p:nvSpPr>
          <p:spPr>
            <a:xfrm>
              <a:off x="-14122" y="7072716"/>
              <a:ext cx="1857467" cy="276999"/>
            </a:xfrm>
            <a:prstGeom prst="rect">
              <a:avLst/>
            </a:prstGeom>
            <a:noFill/>
          </p:spPr>
          <p:txBody>
            <a:bodyPr wrap="square" rtlCol="0">
              <a:spAutoFit/>
            </a:bodyPr>
            <a:lstStyle/>
            <a:p>
              <a:pPr algn="ctr"/>
              <a:r>
                <a:rPr lang="es-ES" sz="1200" b="1" u="sng" dirty="0">
                  <a:latin typeface="Arial Narrow" panose="020B0606020202030204" pitchFamily="34" charset="0"/>
                </a:rPr>
                <a:t>Contacto con aves o cerdos</a:t>
              </a:r>
            </a:p>
          </p:txBody>
        </p:sp>
        <p:sp>
          <p:nvSpPr>
            <p:cNvPr id="77" name="76 Rectángulo redondeado"/>
            <p:cNvSpPr/>
            <p:nvPr/>
          </p:nvSpPr>
          <p:spPr>
            <a:xfrm>
              <a:off x="476451"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a:t>
              </a:r>
            </a:p>
          </p:txBody>
        </p:sp>
        <p:sp>
          <p:nvSpPr>
            <p:cNvPr id="78" name="77 CuadroTexto"/>
            <p:cNvSpPr txBox="1"/>
            <p:nvPr/>
          </p:nvSpPr>
          <p:spPr>
            <a:xfrm>
              <a:off x="231681"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 Casos</a:t>
              </a:r>
            </a:p>
          </p:txBody>
        </p:sp>
      </p:grpSp>
      <p:pic>
        <p:nvPicPr>
          <p:cNvPr id="68"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5438539" y="6073446"/>
            <a:ext cx="998542" cy="87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5"/>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l="50528"/>
          <a:stretch/>
        </p:blipFill>
        <p:spPr bwMode="auto">
          <a:xfrm>
            <a:off x="2041762" y="7933690"/>
            <a:ext cx="949056" cy="840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3045857" y="6162832"/>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84 Grupo"/>
          <p:cNvGrpSpPr/>
          <p:nvPr/>
        </p:nvGrpSpPr>
        <p:grpSpPr>
          <a:xfrm>
            <a:off x="2874133" y="6840926"/>
            <a:ext cx="1229607" cy="747277"/>
            <a:chOff x="-14122" y="7072716"/>
            <a:chExt cx="1229607" cy="747277"/>
          </a:xfrm>
        </p:grpSpPr>
        <p:sp>
          <p:nvSpPr>
            <p:cNvPr id="86"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87" name="86 Rectángulo redondeado"/>
            <p:cNvSpPr/>
            <p:nvPr/>
          </p:nvSpPr>
          <p:spPr>
            <a:xfrm>
              <a:off x="157602" y="7363320"/>
              <a:ext cx="792012"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932casos</a:t>
              </a:r>
            </a:p>
          </p:txBody>
        </p:sp>
      </p:grpSp>
      <p:pic>
        <p:nvPicPr>
          <p:cNvPr id="12294" name="Picture 6"/>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4108267" y="621953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88 Grupo"/>
          <p:cNvGrpSpPr/>
          <p:nvPr/>
        </p:nvGrpSpPr>
        <p:grpSpPr>
          <a:xfrm>
            <a:off x="3965962" y="6848803"/>
            <a:ext cx="1229607" cy="650645"/>
            <a:chOff x="-14122" y="7072716"/>
            <a:chExt cx="1229607" cy="650645"/>
          </a:xfrm>
        </p:grpSpPr>
        <p:sp>
          <p:nvSpPr>
            <p:cNvPr id="90"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91"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23 casos</a:t>
              </a:r>
            </a:p>
          </p:txBody>
        </p:sp>
      </p:grpSp>
      <p:grpSp>
        <p:nvGrpSpPr>
          <p:cNvPr id="93" name="92 Grupo"/>
          <p:cNvGrpSpPr/>
          <p:nvPr/>
        </p:nvGrpSpPr>
        <p:grpSpPr>
          <a:xfrm>
            <a:off x="4974074" y="6852567"/>
            <a:ext cx="1794728" cy="631184"/>
            <a:chOff x="-14122" y="7072716"/>
            <a:chExt cx="1794728" cy="631184"/>
          </a:xfrm>
        </p:grpSpPr>
        <p:sp>
          <p:nvSpPr>
            <p:cNvPr id="94" name="93 CuadroTexto"/>
            <p:cNvSpPr txBox="1"/>
            <p:nvPr/>
          </p:nvSpPr>
          <p:spPr>
            <a:xfrm>
              <a:off x="-14122" y="7072716"/>
              <a:ext cx="1794728" cy="276999"/>
            </a:xfrm>
            <a:prstGeom prst="rect">
              <a:avLst/>
            </a:prstGeom>
            <a:noFill/>
          </p:spPr>
          <p:txBody>
            <a:bodyPr wrap="square" rtlCol="0">
              <a:spAutoFit/>
            </a:bodyPr>
            <a:lstStyle/>
            <a:p>
              <a:pPr algn="ctr"/>
              <a:r>
                <a:rPr lang="es-ES" sz="1200" b="1" u="sng" dirty="0">
                  <a:latin typeface="Arial Narrow" panose="020B0606020202030204" pitchFamily="34" charset="0"/>
                </a:rPr>
                <a:t>Trabajadores de la salud</a:t>
              </a:r>
            </a:p>
          </p:txBody>
        </p:sp>
        <p:sp>
          <p:nvSpPr>
            <p:cNvPr id="95" name="94 Rectángulo redondeado"/>
            <p:cNvSpPr/>
            <p:nvPr/>
          </p:nvSpPr>
          <p:spPr>
            <a:xfrm>
              <a:off x="537468" y="7343860"/>
              <a:ext cx="865807"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1 casos</a:t>
              </a:r>
            </a:p>
          </p:txBody>
        </p:sp>
      </p:grpSp>
      <p:pic>
        <p:nvPicPr>
          <p:cNvPr id="12297" name="Picture 9"/>
          <p:cNvPicPr>
            <a:picLocks noChangeAspect="1" noChangeArrowheads="1"/>
          </p:cNvPicPr>
          <p:nvPr/>
        </p:nvPicPr>
        <p:blipFill>
          <a:blip r:embed="rId11">
            <a:biLevel thresh="50000"/>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46244" y="7906739"/>
            <a:ext cx="904875"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p:cNvSpPr txBox="1"/>
          <p:nvPr/>
        </p:nvSpPr>
        <p:spPr>
          <a:xfrm>
            <a:off x="-1" y="4635320"/>
            <a:ext cx="2153415" cy="923330"/>
          </a:xfrm>
          <a:prstGeom prst="rect">
            <a:avLst/>
          </a:prstGeom>
          <a:noFill/>
        </p:spPr>
        <p:txBody>
          <a:bodyPr wrap="square" rtlCol="0">
            <a:spAutoFit/>
          </a:bodyPr>
          <a:lstStyle/>
          <a:p>
            <a:r>
              <a:rPr lang="es-CO" sz="900" b="1" dirty="0">
                <a:latin typeface="Arial Narrow" panose="020B0606020202030204" pitchFamily="34" charset="0"/>
              </a:rPr>
              <a:t>El lineamiento para la vigilancia de este evento cambió a partir del 1º de mayo de 2022, incluyendo en su reporte los pacientes hospitalizados y fallecidos con sospecha o confirmación de Covid-19.</a:t>
            </a:r>
            <a:endParaRPr lang="es-ES" sz="900" b="1" dirty="0">
              <a:latin typeface="Arial Narrow" panose="020B0606020202030204" pitchFamily="34" charset="0"/>
            </a:endParaRPr>
          </a:p>
          <a:p>
            <a:endParaRPr lang="es-ES" sz="900" dirty="0"/>
          </a:p>
        </p:txBody>
      </p:sp>
      <p:sp>
        <p:nvSpPr>
          <p:cNvPr id="3" name="Rectángulo 2"/>
          <p:cNvSpPr/>
          <p:nvPr/>
        </p:nvSpPr>
        <p:spPr>
          <a:xfrm>
            <a:off x="2218352" y="4895586"/>
            <a:ext cx="3600450" cy="200055"/>
          </a:xfrm>
          <a:prstGeom prst="rect">
            <a:avLst/>
          </a:prstGeom>
        </p:spPr>
        <p:txBody>
          <a:bodyPr>
            <a:spAutoFit/>
          </a:bodyPr>
          <a:lstStyle/>
          <a:p>
            <a:r>
              <a:rPr lang="es-ES" sz="700" dirty="0">
                <a:latin typeface="Arial Narrow" panose="020B0606020202030204" pitchFamily="34" charset="0"/>
              </a:rPr>
              <a:t>Fuente: SIVIGILA. Secretaria de Salud de Medellín.</a:t>
            </a:r>
          </a:p>
        </p:txBody>
      </p:sp>
      <p:pic>
        <p:nvPicPr>
          <p:cNvPr id="614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56249" y="391583"/>
            <a:ext cx="4412553" cy="190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14981" y="2866397"/>
            <a:ext cx="4712494"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024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9669" y="10266"/>
            <a:ext cx="2148327" cy="391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3938064"/>
            <a:ext cx="2180731" cy="308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0045" y="1026284"/>
            <a:ext cx="2309078"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07 - 2023</a:t>
            </a:r>
          </a:p>
        </p:txBody>
      </p:sp>
      <p:sp>
        <p:nvSpPr>
          <p:cNvPr id="6" name="5 Rectángulo"/>
          <p:cNvSpPr/>
          <p:nvPr/>
        </p:nvSpPr>
        <p:spPr>
          <a:xfrm>
            <a:off x="2179172" y="352095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intento de suicidio</a:t>
            </a:r>
            <a:r>
              <a:rPr lang="es-ES" sz="1100" dirty="0">
                <a:latin typeface="Arial Narrow" panose="020B0606020202030204" pitchFamily="34" charset="0"/>
              </a:rPr>
              <a:t>. Medellín, a Periodo epidemiológico 07  acumulado de 2023. </a:t>
            </a:r>
          </a:p>
        </p:txBody>
      </p:sp>
      <p:grpSp>
        <p:nvGrpSpPr>
          <p:cNvPr id="8" name="7 Grupo"/>
          <p:cNvGrpSpPr/>
          <p:nvPr/>
        </p:nvGrpSpPr>
        <p:grpSpPr>
          <a:xfrm>
            <a:off x="179214" y="5325845"/>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1548</a:t>
              </a:r>
            </a:p>
          </p:txBody>
        </p:sp>
      </p:grpSp>
      <p:sp>
        <p:nvSpPr>
          <p:cNvPr id="9" name="8 CuadroTexto"/>
          <p:cNvSpPr txBox="1"/>
          <p:nvPr/>
        </p:nvSpPr>
        <p:spPr>
          <a:xfrm>
            <a:off x="16447" y="5980058"/>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Aumentó en un 14,8%</a:t>
            </a:r>
          </a:p>
        </p:txBody>
      </p:sp>
      <p:sp>
        <p:nvSpPr>
          <p:cNvPr id="18" name="17 Rectángulo"/>
          <p:cNvSpPr/>
          <p:nvPr/>
        </p:nvSpPr>
        <p:spPr>
          <a:xfrm>
            <a:off x="2163040" y="650449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a:t>
            </a:r>
            <a:r>
              <a:rPr lang="es-CO" sz="1100" dirty="0">
                <a:latin typeface="Arial Narrow" panose="020B0606020202030204" pitchFamily="34" charset="0"/>
              </a:rPr>
              <a:t>del intento de suicidio</a:t>
            </a:r>
            <a:r>
              <a:rPr lang="es-ES" sz="1100" dirty="0">
                <a:latin typeface="Arial Narrow" panose="020B0606020202030204" pitchFamily="34" charset="0"/>
              </a:rPr>
              <a:t>. Medellín, a Periodo epidemiológico 07   acumulado de 2020-2023.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34</a:t>
            </a:r>
          </a:p>
        </p:txBody>
      </p:sp>
      <p:sp>
        <p:nvSpPr>
          <p:cNvPr id="37" name="36 Título"/>
          <p:cNvSpPr>
            <a:spLocks noGrp="1"/>
          </p:cNvSpPr>
          <p:nvPr>
            <p:ph type="ctrTitle"/>
          </p:nvPr>
        </p:nvSpPr>
        <p:spPr>
          <a:xfrm>
            <a:off x="-18971" y="211481"/>
            <a:ext cx="2208885" cy="86177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Intento de suicidio</a:t>
            </a:r>
          </a:p>
        </p:txBody>
      </p:sp>
      <p:sp>
        <p:nvSpPr>
          <p:cNvPr id="71" name="70 CuadroTexto"/>
          <p:cNvSpPr txBox="1"/>
          <p:nvPr/>
        </p:nvSpPr>
        <p:spPr>
          <a:xfrm>
            <a:off x="879294" y="7889918"/>
            <a:ext cx="2487070"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72" name="71 CuadroTexto"/>
          <p:cNvSpPr txBox="1"/>
          <p:nvPr/>
        </p:nvSpPr>
        <p:spPr>
          <a:xfrm>
            <a:off x="1396775" y="8342291"/>
            <a:ext cx="123623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59,6 * 100 mil</a:t>
            </a:r>
          </a:p>
        </p:txBody>
      </p:sp>
      <p:sp>
        <p:nvSpPr>
          <p:cNvPr id="33" name="32 CuadroTexto"/>
          <p:cNvSpPr txBox="1"/>
          <p:nvPr/>
        </p:nvSpPr>
        <p:spPr>
          <a:xfrm>
            <a:off x="3456434" y="7889918"/>
            <a:ext cx="2314792" cy="430887"/>
          </a:xfrm>
          <a:prstGeom prst="rect">
            <a:avLst/>
          </a:prstGeom>
          <a:noFill/>
        </p:spPr>
        <p:txBody>
          <a:bodyPr wrap="square" rtlCol="0">
            <a:spAutoFit/>
          </a:bodyPr>
          <a:lstStyle/>
          <a:p>
            <a:pPr algn="ctr"/>
            <a:r>
              <a:rPr lang="es-CO" sz="1100" b="1" dirty="0">
                <a:latin typeface="Arial Narrow" panose="020B0606020202030204" pitchFamily="34" charset="0"/>
              </a:rPr>
              <a:t>Cobertura de visita de campo</a:t>
            </a:r>
          </a:p>
          <a:p>
            <a:pPr algn="ctr"/>
            <a:r>
              <a:rPr lang="es-CO" sz="1100" b="1" dirty="0">
                <a:latin typeface="Arial Narrow" panose="020B0606020202030204" pitchFamily="34" charset="0"/>
              </a:rPr>
              <a:t>Acciones de vigilancia</a:t>
            </a:r>
            <a:endParaRPr lang="es-ES" sz="1100" b="1" dirty="0">
              <a:latin typeface="Arial Narrow" panose="020B0606020202030204" pitchFamily="34" charset="0"/>
            </a:endParaRPr>
          </a:p>
        </p:txBody>
      </p:sp>
      <p:sp>
        <p:nvSpPr>
          <p:cNvPr id="34" name="33 CuadroTexto"/>
          <p:cNvSpPr txBox="1"/>
          <p:nvPr/>
        </p:nvSpPr>
        <p:spPr>
          <a:xfrm>
            <a:off x="3600750" y="8342291"/>
            <a:ext cx="2203375"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47,0% (728 casos)</a:t>
            </a:r>
          </a:p>
        </p:txBody>
      </p:sp>
      <p:sp>
        <p:nvSpPr>
          <p:cNvPr id="40" name="39 Rectángulo"/>
          <p:cNvSpPr/>
          <p:nvPr/>
        </p:nvSpPr>
        <p:spPr>
          <a:xfrm>
            <a:off x="23310" y="7050336"/>
            <a:ext cx="7177588"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1" name="40 Grupo"/>
          <p:cNvGrpSpPr/>
          <p:nvPr/>
        </p:nvGrpSpPr>
        <p:grpSpPr>
          <a:xfrm>
            <a:off x="97999" y="7076361"/>
            <a:ext cx="3446504" cy="276999"/>
            <a:chOff x="2448322" y="74775"/>
            <a:chExt cx="3446504" cy="276999"/>
          </a:xfrm>
        </p:grpSpPr>
        <p:sp>
          <p:nvSpPr>
            <p:cNvPr id="42" name="4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3" name="42 Conector recto"/>
            <p:cNvCxnSpPr>
              <a:stCxn id="4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graphicFrame>
        <p:nvGraphicFramePr>
          <p:cNvPr id="30" name="Gráfico 29">
            <a:extLst>
              <a:ext uri="{FF2B5EF4-FFF2-40B4-BE49-F238E27FC236}">
                <a16:creationId xmlns:a16="http://schemas.microsoft.com/office/drawing/2014/main" id="{00000000-0008-0000-0E00-000003000000}"/>
              </a:ext>
            </a:extLst>
          </p:cNvPr>
          <p:cNvGraphicFramePr>
            <a:graphicFrameLocks/>
          </p:cNvGraphicFramePr>
          <p:nvPr/>
        </p:nvGraphicFramePr>
        <p:xfrm>
          <a:off x="2014890" y="373260"/>
          <a:ext cx="5186008" cy="32785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4 Gráfico">
            <a:extLst>
              <a:ext uri="{FF2B5EF4-FFF2-40B4-BE49-F238E27FC236}">
                <a16:creationId xmlns:a16="http://schemas.microsoft.com/office/drawing/2014/main" id="{00000000-0008-0000-0E00-000005000000}"/>
              </a:ext>
            </a:extLst>
          </p:cNvPr>
          <p:cNvGraphicFramePr>
            <a:graphicFrameLocks/>
          </p:cNvGraphicFramePr>
          <p:nvPr/>
        </p:nvGraphicFramePr>
        <p:xfrm>
          <a:off x="2014890" y="4030768"/>
          <a:ext cx="5169563" cy="262715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65615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13 Rectángulo"/>
          <p:cNvSpPr/>
          <p:nvPr/>
        </p:nvSpPr>
        <p:spPr>
          <a:xfrm>
            <a:off x="0" y="5840406"/>
            <a:ext cx="7200900" cy="37017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13 Rectángulo"/>
          <p:cNvSpPr/>
          <p:nvPr/>
        </p:nvSpPr>
        <p:spPr>
          <a:xfrm>
            <a:off x="0"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 name="25 Grupo"/>
          <p:cNvGrpSpPr/>
          <p:nvPr/>
        </p:nvGrpSpPr>
        <p:grpSpPr>
          <a:xfrm>
            <a:off x="277404" y="127176"/>
            <a:ext cx="3446504" cy="276999"/>
            <a:chOff x="2448322" y="74775"/>
            <a:chExt cx="3446504" cy="276999"/>
          </a:xfrm>
        </p:grpSpPr>
        <p:sp>
          <p:nvSpPr>
            <p:cNvPr id="6"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 name="27 Conector recto"/>
            <p:cNvCxnSpPr>
              <a:stCxn id="6"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9" name="69 Rectángulo"/>
          <p:cNvSpPr/>
          <p:nvPr/>
        </p:nvSpPr>
        <p:spPr>
          <a:xfrm>
            <a:off x="0" y="5215609"/>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intento de suicidio. Medellín, a Periodo epidemiológico 07 acumulado  de  2023. </a:t>
            </a:r>
          </a:p>
        </p:txBody>
      </p:sp>
      <p:grpSp>
        <p:nvGrpSpPr>
          <p:cNvPr id="11" name="25 Grupo"/>
          <p:cNvGrpSpPr/>
          <p:nvPr/>
        </p:nvGrpSpPr>
        <p:grpSpPr>
          <a:xfrm>
            <a:off x="277404" y="5868144"/>
            <a:ext cx="3446504" cy="276999"/>
            <a:chOff x="2448322" y="74775"/>
            <a:chExt cx="3446504" cy="276999"/>
          </a:xfrm>
        </p:grpSpPr>
        <p:sp>
          <p:nvSpPr>
            <p:cNvPr id="12"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27 Conector recto"/>
            <p:cNvCxnSpPr>
              <a:stCxn id="1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15" name="5 Grupo"/>
          <p:cNvGrpSpPr/>
          <p:nvPr/>
        </p:nvGrpSpPr>
        <p:grpSpPr>
          <a:xfrm>
            <a:off x="155575" y="6559629"/>
            <a:ext cx="841843" cy="1132310"/>
            <a:chOff x="1030415" y="748098"/>
            <a:chExt cx="841843" cy="1132310"/>
          </a:xfrm>
        </p:grpSpPr>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33,40%</a:t>
              </a:r>
            </a:p>
          </p:txBody>
        </p:sp>
        <p:sp>
          <p:nvSpPr>
            <p:cNvPr id="1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9" name="9 Grupo"/>
          <p:cNvGrpSpPr/>
          <p:nvPr/>
        </p:nvGrpSpPr>
        <p:grpSpPr>
          <a:xfrm>
            <a:off x="1050530" y="6589361"/>
            <a:ext cx="827642" cy="1091720"/>
            <a:chOff x="1825139" y="815810"/>
            <a:chExt cx="827642" cy="1091720"/>
          </a:xfrm>
        </p:grpSpPr>
        <p:sp>
          <p:nvSpPr>
            <p:cNvPr id="20" name="41 Rectángulo redondeado"/>
            <p:cNvSpPr/>
            <p:nvPr/>
          </p:nvSpPr>
          <p:spPr>
            <a:xfrm>
              <a:off x="1846951" y="1547490"/>
              <a:ext cx="80583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66,60%</a:t>
              </a:r>
            </a:p>
          </p:txBody>
        </p:sp>
        <p:sp>
          <p:nvSpPr>
            <p:cNvPr id="21" name="31 Rectángulo"/>
            <p:cNvSpPr/>
            <p:nvPr/>
          </p:nvSpPr>
          <p:spPr>
            <a:xfrm>
              <a:off x="1825139" y="127419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12 Grupo"/>
          <p:cNvGrpSpPr/>
          <p:nvPr/>
        </p:nvGrpSpPr>
        <p:grpSpPr>
          <a:xfrm>
            <a:off x="2159538" y="6593425"/>
            <a:ext cx="1152880" cy="1113356"/>
            <a:chOff x="2107178" y="815810"/>
            <a:chExt cx="1152880" cy="1113356"/>
          </a:xfrm>
        </p:grpSpPr>
        <p:grpSp>
          <p:nvGrpSpPr>
            <p:cNvPr id="24" name="49 Grupo"/>
            <p:cNvGrpSpPr/>
            <p:nvPr/>
          </p:nvGrpSpPr>
          <p:grpSpPr>
            <a:xfrm>
              <a:off x="2107178" y="1317818"/>
              <a:ext cx="1152880" cy="611348"/>
              <a:chOff x="3744466" y="1301912"/>
              <a:chExt cx="1152880" cy="611348"/>
            </a:xfrm>
          </p:grpSpPr>
          <p:sp>
            <p:nvSpPr>
              <p:cNvPr id="26"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0,13%</a:t>
                </a:r>
              </a:p>
            </p:txBody>
          </p:sp>
          <p:sp>
            <p:nvSpPr>
              <p:cNvPr id="27"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2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10 Grupo"/>
          <p:cNvGrpSpPr/>
          <p:nvPr/>
        </p:nvGrpSpPr>
        <p:grpSpPr>
          <a:xfrm>
            <a:off x="3240410" y="6612715"/>
            <a:ext cx="740068" cy="1110282"/>
            <a:chOff x="3580462" y="815810"/>
            <a:chExt cx="740068" cy="1110282"/>
          </a:xfrm>
        </p:grpSpPr>
        <p:grpSp>
          <p:nvGrpSpPr>
            <p:cNvPr id="29" name="7 Grupo"/>
            <p:cNvGrpSpPr/>
            <p:nvPr/>
          </p:nvGrpSpPr>
          <p:grpSpPr>
            <a:xfrm>
              <a:off x="3580462" y="1288342"/>
              <a:ext cx="740068" cy="637750"/>
              <a:chOff x="5245046" y="1274868"/>
              <a:chExt cx="740068" cy="637750"/>
            </a:xfrm>
          </p:grpSpPr>
          <p:sp>
            <p:nvSpPr>
              <p:cNvPr id="31"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32"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3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73790" y="7827434"/>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71 Grupo"/>
          <p:cNvGrpSpPr/>
          <p:nvPr/>
        </p:nvGrpSpPr>
        <p:grpSpPr>
          <a:xfrm>
            <a:off x="4334634" y="8281069"/>
            <a:ext cx="1690560" cy="650645"/>
            <a:chOff x="-14122" y="7072716"/>
            <a:chExt cx="1282684" cy="650645"/>
          </a:xfrm>
        </p:grpSpPr>
        <p:sp>
          <p:nvSpPr>
            <p:cNvPr id="35"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6"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98,4%</a:t>
              </a:r>
            </a:p>
          </p:txBody>
        </p:sp>
      </p:grpSp>
      <p:pic>
        <p:nvPicPr>
          <p:cNvPr id="3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814317" y="7810161"/>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87 Grupo"/>
          <p:cNvGrpSpPr/>
          <p:nvPr/>
        </p:nvGrpSpPr>
        <p:grpSpPr>
          <a:xfrm>
            <a:off x="1083388" y="8151213"/>
            <a:ext cx="1995317" cy="780501"/>
            <a:chOff x="-188366" y="7072716"/>
            <a:chExt cx="1513913" cy="780501"/>
          </a:xfrm>
        </p:grpSpPr>
        <p:sp>
          <p:nvSpPr>
            <p:cNvPr id="3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40" name="89 Rectángulo redondeado"/>
            <p:cNvSpPr/>
            <p:nvPr/>
          </p:nvSpPr>
          <p:spPr>
            <a:xfrm>
              <a:off x="-188366" y="7363320"/>
              <a:ext cx="1513913"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Régimen contributivo: </a:t>
              </a:r>
              <a:r>
                <a:rPr lang="es-ES" sz="1100" b="1" dirty="0">
                  <a:solidFill>
                    <a:schemeClr val="tx1"/>
                  </a:solidFill>
                  <a:latin typeface="Arial Narrow" panose="020B0606020202030204" pitchFamily="34" charset="0"/>
                </a:rPr>
                <a:t>64,73%</a:t>
              </a:r>
            </a:p>
            <a:p>
              <a:pPr algn="ctr"/>
              <a:r>
                <a:rPr lang="es-ES" sz="1100" b="1" dirty="0">
                  <a:solidFill>
                    <a:schemeClr val="tx1"/>
                  </a:solidFill>
                  <a:latin typeface="Arial Narrow" panose="020B0606020202030204" pitchFamily="34" charset="0"/>
                </a:rPr>
                <a:t>Régimen subsidiado: 29,07%</a:t>
              </a:r>
              <a:endParaRPr lang="es-ES" sz="1200" b="1" dirty="0">
                <a:solidFill>
                  <a:schemeClr val="tx1"/>
                </a:solidFill>
                <a:latin typeface="Arial Narrow" panose="020B0606020202030204" pitchFamily="34" charset="0"/>
              </a:endParaRPr>
            </a:p>
          </p:txBody>
        </p:sp>
      </p:grpSp>
      <p:grpSp>
        <p:nvGrpSpPr>
          <p:cNvPr id="42" name="91 Grupo"/>
          <p:cNvGrpSpPr/>
          <p:nvPr/>
        </p:nvGrpSpPr>
        <p:grpSpPr>
          <a:xfrm>
            <a:off x="5275360" y="6644738"/>
            <a:ext cx="874090" cy="1056602"/>
            <a:chOff x="2507826" y="2775558"/>
            <a:chExt cx="874090" cy="1056602"/>
          </a:xfrm>
        </p:grpSpPr>
        <p:sp>
          <p:nvSpPr>
            <p:cNvPr id="4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0,37%</a:t>
              </a:r>
            </a:p>
          </p:txBody>
        </p:sp>
        <p:pic>
          <p:nvPicPr>
            <p:cNvPr id="4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grpSp>
      <p:grpSp>
        <p:nvGrpSpPr>
          <p:cNvPr id="46" name="14 Grupo"/>
          <p:cNvGrpSpPr/>
          <p:nvPr/>
        </p:nvGrpSpPr>
        <p:grpSpPr>
          <a:xfrm>
            <a:off x="4320530" y="6591933"/>
            <a:ext cx="874090" cy="1127234"/>
            <a:chOff x="4542245" y="835972"/>
            <a:chExt cx="874090" cy="1127234"/>
          </a:xfrm>
        </p:grpSpPr>
        <p:grpSp>
          <p:nvGrpSpPr>
            <p:cNvPr id="47" name="1 Grupo"/>
            <p:cNvGrpSpPr/>
            <p:nvPr/>
          </p:nvGrpSpPr>
          <p:grpSpPr>
            <a:xfrm>
              <a:off x="4542245" y="1334894"/>
              <a:ext cx="874090" cy="628312"/>
              <a:chOff x="2507826" y="3203848"/>
              <a:chExt cx="874090" cy="628312"/>
            </a:xfrm>
          </p:grpSpPr>
          <p:sp>
            <p:nvSpPr>
              <p:cNvPr id="49"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1,24%</a:t>
                </a:r>
              </a:p>
            </p:txBody>
          </p:sp>
          <p:sp>
            <p:nvSpPr>
              <p:cNvPr id="50"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4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15 Grupo"/>
          <p:cNvGrpSpPr/>
          <p:nvPr/>
        </p:nvGrpSpPr>
        <p:grpSpPr>
          <a:xfrm>
            <a:off x="6025194" y="6488567"/>
            <a:ext cx="1290798" cy="1202122"/>
            <a:chOff x="9455421" y="903990"/>
            <a:chExt cx="1290798" cy="1202122"/>
          </a:xfrm>
        </p:grpSpPr>
        <p:pic>
          <p:nvPicPr>
            <p:cNvPr id="52"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5 Grupo"/>
            <p:cNvGrpSpPr/>
            <p:nvPr/>
          </p:nvGrpSpPr>
          <p:grpSpPr>
            <a:xfrm>
              <a:off x="9455421" y="1311975"/>
              <a:ext cx="1290798" cy="794137"/>
              <a:chOff x="-344103" y="6929224"/>
              <a:chExt cx="1508162" cy="794137"/>
            </a:xfrm>
          </p:grpSpPr>
          <p:sp>
            <p:nvSpPr>
              <p:cNvPr id="54"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55"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0,99%</a:t>
                </a:r>
              </a:p>
            </p:txBody>
          </p:sp>
        </p:grpSp>
      </p:grpSp>
      <p:grpSp>
        <p:nvGrpSpPr>
          <p:cNvPr id="56" name="96 Grupo"/>
          <p:cNvGrpSpPr/>
          <p:nvPr/>
        </p:nvGrpSpPr>
        <p:grpSpPr>
          <a:xfrm>
            <a:off x="2205963" y="6207897"/>
            <a:ext cx="1847617" cy="436841"/>
            <a:chOff x="3060727" y="484500"/>
            <a:chExt cx="2369636" cy="436841"/>
          </a:xfrm>
        </p:grpSpPr>
        <p:sp>
          <p:nvSpPr>
            <p:cNvPr id="57"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8" name="120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59" name="121 Grupo"/>
          <p:cNvGrpSpPr/>
          <p:nvPr/>
        </p:nvGrpSpPr>
        <p:grpSpPr>
          <a:xfrm>
            <a:off x="54374" y="6196035"/>
            <a:ext cx="1852274" cy="436841"/>
            <a:chOff x="3054754" y="484500"/>
            <a:chExt cx="2375609" cy="436841"/>
          </a:xfrm>
        </p:grpSpPr>
        <p:sp>
          <p:nvSpPr>
            <p:cNvPr id="60"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1" name="123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62" name="124 Grupo"/>
          <p:cNvGrpSpPr/>
          <p:nvPr/>
        </p:nvGrpSpPr>
        <p:grpSpPr>
          <a:xfrm>
            <a:off x="4385408" y="6226595"/>
            <a:ext cx="2722457" cy="436841"/>
            <a:chOff x="3060727" y="484500"/>
            <a:chExt cx="2369636" cy="436841"/>
          </a:xfrm>
        </p:grpSpPr>
        <p:sp>
          <p:nvSpPr>
            <p:cNvPr id="6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126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66"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35</a:t>
            </a:r>
          </a:p>
        </p:txBody>
      </p:sp>
      <p:sp>
        <p:nvSpPr>
          <p:cNvPr id="67" name="66 Rectángulo"/>
          <p:cNvSpPr/>
          <p:nvPr/>
        </p:nvSpPr>
        <p:spPr>
          <a:xfrm>
            <a:off x="3285509" y="7660781"/>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68" name="67 Rectángulo"/>
          <p:cNvSpPr/>
          <p:nvPr/>
        </p:nvSpPr>
        <p:spPr>
          <a:xfrm>
            <a:off x="2372856" y="7671662"/>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sp>
        <p:nvSpPr>
          <p:cNvPr id="69" name="68 Rectángulo"/>
          <p:cNvSpPr/>
          <p:nvPr/>
        </p:nvSpPr>
        <p:spPr>
          <a:xfrm>
            <a:off x="218005" y="7668344"/>
            <a:ext cx="790601" cy="276999"/>
          </a:xfrm>
          <a:prstGeom prst="rect">
            <a:avLst/>
          </a:prstGeom>
        </p:spPr>
        <p:txBody>
          <a:bodyPr wrap="none">
            <a:spAutoFit/>
          </a:bodyPr>
          <a:lstStyle/>
          <a:p>
            <a:r>
              <a:rPr lang="es-ES" sz="1200" b="1" dirty="0">
                <a:latin typeface="Arial Narrow" panose="020B0606020202030204" pitchFamily="34" charset="0"/>
              </a:rPr>
              <a:t>517 casos</a:t>
            </a:r>
            <a:endParaRPr lang="es-CO" sz="1200" dirty="0"/>
          </a:p>
        </p:txBody>
      </p:sp>
      <p:sp>
        <p:nvSpPr>
          <p:cNvPr id="70" name="69 Rectángulo"/>
          <p:cNvSpPr/>
          <p:nvPr/>
        </p:nvSpPr>
        <p:spPr>
          <a:xfrm>
            <a:off x="1121338" y="7660781"/>
            <a:ext cx="861133" cy="276999"/>
          </a:xfrm>
          <a:prstGeom prst="rect">
            <a:avLst/>
          </a:prstGeom>
        </p:spPr>
        <p:txBody>
          <a:bodyPr wrap="none">
            <a:spAutoFit/>
          </a:bodyPr>
          <a:lstStyle/>
          <a:p>
            <a:r>
              <a:rPr lang="es-ES" sz="1200" b="1" dirty="0">
                <a:latin typeface="Arial Narrow" panose="020B0606020202030204" pitchFamily="34" charset="0"/>
              </a:rPr>
              <a:t>1031 casos</a:t>
            </a:r>
            <a:endParaRPr lang="es-CO" sz="1200" dirty="0"/>
          </a:p>
        </p:txBody>
      </p:sp>
      <p:sp>
        <p:nvSpPr>
          <p:cNvPr id="71" name="70 Rectángulo"/>
          <p:cNvSpPr/>
          <p:nvPr/>
        </p:nvSpPr>
        <p:spPr>
          <a:xfrm>
            <a:off x="4432806" y="7674681"/>
            <a:ext cx="720069" cy="276999"/>
          </a:xfrm>
          <a:prstGeom prst="rect">
            <a:avLst/>
          </a:prstGeom>
        </p:spPr>
        <p:txBody>
          <a:bodyPr wrap="none">
            <a:spAutoFit/>
          </a:bodyPr>
          <a:lstStyle/>
          <a:p>
            <a:r>
              <a:rPr lang="es-ES" sz="1200" b="1" dirty="0">
                <a:latin typeface="Arial Narrow" panose="020B0606020202030204" pitchFamily="34" charset="0"/>
              </a:rPr>
              <a:t>20 casos</a:t>
            </a:r>
            <a:endParaRPr lang="es-CO" sz="1200" dirty="0"/>
          </a:p>
        </p:txBody>
      </p:sp>
      <p:sp>
        <p:nvSpPr>
          <p:cNvPr id="72" name="71 Rectángulo"/>
          <p:cNvSpPr/>
          <p:nvPr/>
        </p:nvSpPr>
        <p:spPr>
          <a:xfrm>
            <a:off x="5387636" y="7668343"/>
            <a:ext cx="649537" cy="276999"/>
          </a:xfrm>
          <a:prstGeom prst="rect">
            <a:avLst/>
          </a:prstGeom>
        </p:spPr>
        <p:txBody>
          <a:bodyPr wrap="none">
            <a:spAutoFit/>
          </a:bodyPr>
          <a:lstStyle/>
          <a:p>
            <a:r>
              <a:rPr lang="es-ES" sz="1200" b="1" dirty="0">
                <a:latin typeface="Arial Narrow" panose="020B0606020202030204" pitchFamily="34" charset="0"/>
              </a:rPr>
              <a:t>6 casos</a:t>
            </a:r>
            <a:endParaRPr lang="es-CO" sz="1200" dirty="0"/>
          </a:p>
        </p:txBody>
      </p:sp>
      <p:sp>
        <p:nvSpPr>
          <p:cNvPr id="73" name="72 Rectángulo"/>
          <p:cNvSpPr/>
          <p:nvPr/>
        </p:nvSpPr>
        <p:spPr>
          <a:xfrm>
            <a:off x="6350638" y="7660780"/>
            <a:ext cx="720069" cy="276999"/>
          </a:xfrm>
          <a:prstGeom prst="rect">
            <a:avLst/>
          </a:prstGeom>
        </p:spPr>
        <p:txBody>
          <a:bodyPr wrap="none">
            <a:spAutoFit/>
          </a:bodyPr>
          <a:lstStyle/>
          <a:p>
            <a:r>
              <a:rPr lang="es-ES" sz="1200" b="1" dirty="0">
                <a:latin typeface="Arial Narrow" panose="020B0606020202030204" pitchFamily="34" charset="0"/>
              </a:rPr>
              <a:t>16 casos</a:t>
            </a:r>
            <a:endParaRPr lang="es-CO" sz="1200" dirty="0"/>
          </a:p>
        </p:txBody>
      </p:sp>
      <p:pic>
        <p:nvPicPr>
          <p:cNvPr id="3" name="Imagen 2">
            <a:extLst>
              <a:ext uri="{FF2B5EF4-FFF2-40B4-BE49-F238E27FC236}">
                <a16:creationId xmlns:a16="http://schemas.microsoft.com/office/drawing/2014/main" id="{DA5FEC9E-AE82-4A11-A681-78C84E7CEC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22" y="547363"/>
            <a:ext cx="7087060" cy="4585745"/>
          </a:xfrm>
          <a:prstGeom prst="rect">
            <a:avLst/>
          </a:prstGeom>
        </p:spPr>
      </p:pic>
    </p:spTree>
    <p:extLst>
      <p:ext uri="{BB962C8B-B14F-4D97-AF65-F5344CB8AC3E}">
        <p14:creationId xmlns:p14="http://schemas.microsoft.com/office/powerpoint/2010/main" val="1315919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4436" y="15338"/>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1840" y="87346"/>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36</a:t>
            </a:r>
          </a:p>
        </p:txBody>
      </p:sp>
      <p:sp>
        <p:nvSpPr>
          <p:cNvPr id="70" name="69 Rectángulo"/>
          <p:cNvSpPr/>
          <p:nvPr/>
        </p:nvSpPr>
        <p:spPr>
          <a:xfrm>
            <a:off x="239512" y="4829476"/>
            <a:ext cx="3181350" cy="40011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Curso de vida de los casos notificados de intento de suicidio. Periodo epidemiológico 07. 2023. </a:t>
            </a:r>
          </a:p>
        </p:txBody>
      </p:sp>
      <p:grpSp>
        <p:nvGrpSpPr>
          <p:cNvPr id="80" name="79 Grupo"/>
          <p:cNvGrpSpPr/>
          <p:nvPr/>
        </p:nvGrpSpPr>
        <p:grpSpPr>
          <a:xfrm>
            <a:off x="1566124" y="614149"/>
            <a:ext cx="3599812" cy="1558333"/>
            <a:chOff x="201462" y="-3092190"/>
            <a:chExt cx="5615467" cy="2421116"/>
          </a:xfrm>
        </p:grpSpPr>
        <p:pic>
          <p:nvPicPr>
            <p:cNvPr id="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2" y="-3092190"/>
              <a:ext cx="1171575"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5" y="-1890274"/>
              <a:ext cx="1028699"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961" y="-1883222"/>
              <a:ext cx="1029111" cy="1177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9" name="98 Flecha izquierda"/>
            <p:cNvSpPr/>
            <p:nvPr/>
          </p:nvSpPr>
          <p:spPr>
            <a:xfrm rot="10800000">
              <a:off x="1444980" y="-2715136"/>
              <a:ext cx="269965" cy="352089"/>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0" name="99 Redondear rectángulo de esquina diagonal"/>
            <p:cNvSpPr/>
            <p:nvPr/>
          </p:nvSpPr>
          <p:spPr>
            <a:xfrm>
              <a:off x="1813500" y="-2825077"/>
              <a:ext cx="1238547"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75,93%</a:t>
              </a:r>
            </a:p>
          </p:txBody>
        </p:sp>
        <p:sp>
          <p:nvSpPr>
            <p:cNvPr id="101" name="100 Flecha izquierda"/>
            <p:cNvSpPr/>
            <p:nvPr/>
          </p:nvSpPr>
          <p:spPr>
            <a:xfrm rot="10800000">
              <a:off x="4276386" y="-2735518"/>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2" name="101 Redondear rectángulo de esquina diagonal"/>
            <p:cNvSpPr/>
            <p:nvPr/>
          </p:nvSpPr>
          <p:spPr>
            <a:xfrm>
              <a:off x="4644907" y="-2845458"/>
              <a:ext cx="1172022"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11,31%</a:t>
              </a:r>
            </a:p>
          </p:txBody>
        </p:sp>
        <p:sp>
          <p:nvSpPr>
            <p:cNvPr id="103" name="102 Flecha izquierda"/>
            <p:cNvSpPr/>
            <p:nvPr/>
          </p:nvSpPr>
          <p:spPr>
            <a:xfrm rot="10800000">
              <a:off x="1440801" y="-1456720"/>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4" name="103 Redondear rectángulo de esquina diagonal"/>
            <p:cNvSpPr/>
            <p:nvPr/>
          </p:nvSpPr>
          <p:spPr>
            <a:xfrm>
              <a:off x="1809321" y="-1566661"/>
              <a:ext cx="1124063"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5,28%</a:t>
              </a:r>
            </a:p>
          </p:txBody>
        </p:sp>
        <p:sp>
          <p:nvSpPr>
            <p:cNvPr id="106" name="105 Flecha izquierda"/>
            <p:cNvSpPr/>
            <p:nvPr/>
          </p:nvSpPr>
          <p:spPr>
            <a:xfrm rot="10800000">
              <a:off x="4365499" y="-1491264"/>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7" name="106 Redondear rectángulo de esquina diagonal"/>
            <p:cNvSpPr/>
            <p:nvPr/>
          </p:nvSpPr>
          <p:spPr>
            <a:xfrm>
              <a:off x="4734017" y="-1601205"/>
              <a:ext cx="1082910"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4,46%</a:t>
              </a:r>
            </a:p>
          </p:txBody>
        </p:sp>
      </p:grpSp>
      <p:sp>
        <p:nvSpPr>
          <p:cNvPr id="113" name="112 CuadroTexto"/>
          <p:cNvSpPr txBox="1"/>
          <p:nvPr/>
        </p:nvSpPr>
        <p:spPr>
          <a:xfrm>
            <a:off x="2195869" y="111075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1208 casos</a:t>
            </a:r>
          </a:p>
        </p:txBody>
      </p:sp>
      <p:sp>
        <p:nvSpPr>
          <p:cNvPr id="114" name="113 CuadroTexto"/>
          <p:cNvSpPr txBox="1"/>
          <p:nvPr/>
        </p:nvSpPr>
        <p:spPr>
          <a:xfrm>
            <a:off x="3917158" y="115686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180 casos</a:t>
            </a:r>
          </a:p>
        </p:txBody>
      </p:sp>
      <p:sp>
        <p:nvSpPr>
          <p:cNvPr id="115" name="114 CuadroTexto"/>
          <p:cNvSpPr txBox="1"/>
          <p:nvPr/>
        </p:nvSpPr>
        <p:spPr>
          <a:xfrm>
            <a:off x="2069427" y="196678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84 casos</a:t>
            </a:r>
          </a:p>
        </p:txBody>
      </p:sp>
      <p:sp>
        <p:nvSpPr>
          <p:cNvPr id="116" name="115 CuadroTexto"/>
          <p:cNvSpPr txBox="1"/>
          <p:nvPr/>
        </p:nvSpPr>
        <p:spPr>
          <a:xfrm>
            <a:off x="3996069" y="199074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71 casos</a:t>
            </a:r>
          </a:p>
        </p:txBody>
      </p:sp>
      <p:sp>
        <p:nvSpPr>
          <p:cNvPr id="117" name="116 Rectángulo"/>
          <p:cNvSpPr/>
          <p:nvPr/>
        </p:nvSpPr>
        <p:spPr>
          <a:xfrm>
            <a:off x="3732411" y="4963406"/>
            <a:ext cx="350759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desencadenantes de intento de suicidio. Periodo epidemiológico 07. 2023. </a:t>
            </a:r>
          </a:p>
        </p:txBody>
      </p:sp>
      <p:sp>
        <p:nvSpPr>
          <p:cNvPr id="118" name="117 Rectángulo"/>
          <p:cNvSpPr/>
          <p:nvPr/>
        </p:nvSpPr>
        <p:spPr>
          <a:xfrm>
            <a:off x="1925567" y="7380312"/>
            <a:ext cx="3520439"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 riesgo de intento de suicidio. Periodo epidemiológico 07. 2023. </a:t>
            </a:r>
          </a:p>
        </p:txBody>
      </p:sp>
      <p:sp>
        <p:nvSpPr>
          <p:cNvPr id="85" name="84 Rectángulo"/>
          <p:cNvSpPr/>
          <p:nvPr/>
        </p:nvSpPr>
        <p:spPr>
          <a:xfrm>
            <a:off x="-27139" y="7924844"/>
            <a:ext cx="7135004" cy="1223412"/>
          </a:xfrm>
          <a:prstGeom prst="rect">
            <a:avLst/>
          </a:prstGeom>
        </p:spPr>
        <p:txBody>
          <a:bodyPr wrap="square">
            <a:spAutoFit/>
          </a:bodyPr>
          <a:lstStyle/>
          <a:p>
            <a:pPr algn="just"/>
            <a:r>
              <a:rPr lang="es-CO" sz="1050" dirty="0">
                <a:latin typeface="Arial Narrow" panose="020B0606020202030204" pitchFamily="34" charset="0"/>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con la pareja o expareja, enfermedades crónicas o dolor, problemas laborales, económicos y judiciales, violencia física o sexual, entre otras.  La relación hombre: mujer es de aproximadamente 2 mujeres por cada hombre, en tanto que de acuerdo al curso de vida, las personas más afectadas se encuentran entre los 15 y los 29 años de edad, siendo el 60,6% del total de los casos. La cobertura de las visitas de campo que realizan los psicólogos de la secretaría de salud es del 47,0</a:t>
            </a:r>
            <a:r>
              <a:rPr lang="es-CO" sz="1050" b="1" dirty="0">
                <a:latin typeface="Arial Narrow" panose="020B0606020202030204" pitchFamily="34" charset="0"/>
              </a:rPr>
              <a:t>%, </a:t>
            </a:r>
            <a:r>
              <a:rPr lang="es-CO" sz="1050" dirty="0">
                <a:latin typeface="Arial Narrow" panose="020B0606020202030204" pitchFamily="34" charset="0"/>
              </a:rPr>
              <a:t>con respecto a los casos notificados en el período epidemiológico 7. El evento se está registrando desde la primera infancia, situación que debe ser tenida en cuenta al momento de diseñar estrategias de prevención</a:t>
            </a:r>
            <a:endParaRPr lang="es-ES" sz="1050" dirty="0">
              <a:latin typeface="Arial Narrow" panose="020B0606020202030204" pitchFamily="34" charset="0"/>
            </a:endParaRP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Picture 6"/>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3420861" y="706877"/>
            <a:ext cx="704106" cy="37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107 Rectángulo"/>
          <p:cNvSpPr/>
          <p:nvPr/>
        </p:nvSpPr>
        <p:spPr>
          <a:xfrm>
            <a:off x="1786566" y="2239347"/>
            <a:ext cx="3507593" cy="415498"/>
          </a:xfrm>
          <a:prstGeom prst="rect">
            <a:avLst/>
          </a:prstGeom>
        </p:spPr>
        <p:txBody>
          <a:bodyPr wrap="square">
            <a:spAutoFit/>
          </a:bodyPr>
          <a:lstStyle/>
          <a:p>
            <a:pPr algn="just"/>
            <a:r>
              <a:rPr lang="es-ES" sz="1050" dirty="0">
                <a:latin typeface="Arial Narrow" panose="020B0606020202030204" pitchFamily="34" charset="0"/>
              </a:rPr>
              <a:t>Figura. Mecanismo de intento de suicidio. Periodo epidemiológico 07  2023 </a:t>
            </a:r>
          </a:p>
        </p:txBody>
      </p:sp>
      <p:graphicFrame>
        <p:nvGraphicFramePr>
          <p:cNvPr id="39" name="1 Gráfico">
            <a:extLst>
              <a:ext uri="{FF2B5EF4-FFF2-40B4-BE49-F238E27FC236}">
                <a16:creationId xmlns:a16="http://schemas.microsoft.com/office/drawing/2014/main" id="{00000000-0008-0000-0200-000002000000}"/>
              </a:ext>
            </a:extLst>
          </p:cNvPr>
          <p:cNvGraphicFramePr>
            <a:graphicFrameLocks/>
          </p:cNvGraphicFramePr>
          <p:nvPr/>
        </p:nvGraphicFramePr>
        <p:xfrm>
          <a:off x="-92364" y="2589036"/>
          <a:ext cx="3810001" cy="24474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3" name="1 Gráfico">
            <a:extLst>
              <a:ext uri="{FF2B5EF4-FFF2-40B4-BE49-F238E27FC236}">
                <a16:creationId xmlns:a16="http://schemas.microsoft.com/office/drawing/2014/main" id="{00000000-0008-0000-0A00-000002000000}"/>
              </a:ext>
            </a:extLst>
          </p:cNvPr>
          <p:cNvGraphicFramePr>
            <a:graphicFrameLocks/>
          </p:cNvGraphicFramePr>
          <p:nvPr/>
        </p:nvGraphicFramePr>
        <p:xfrm>
          <a:off x="3317431" y="2510985"/>
          <a:ext cx="3972934" cy="255982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4" name="1 Gráfico">
            <a:extLst>
              <a:ext uri="{FF2B5EF4-FFF2-40B4-BE49-F238E27FC236}">
                <a16:creationId xmlns:a16="http://schemas.microsoft.com/office/drawing/2014/main" id="{00000000-0008-0000-0B00-000002000000}"/>
              </a:ext>
            </a:extLst>
          </p:cNvPr>
          <p:cNvGraphicFramePr>
            <a:graphicFrameLocks/>
          </p:cNvGraphicFramePr>
          <p:nvPr/>
        </p:nvGraphicFramePr>
        <p:xfrm>
          <a:off x="1159610" y="5132139"/>
          <a:ext cx="3810001" cy="240982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798185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 y="-756"/>
            <a:ext cx="2259818" cy="3636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a:xfrm>
            <a:off x="896669" y="552888"/>
            <a:ext cx="500458" cy="369332"/>
          </a:xfrm>
          <a:prstGeom prst="rect">
            <a:avLst/>
          </a:prstGeom>
        </p:spPr>
        <p:txBody>
          <a:bodyPr wrap="none">
            <a:spAutoFit/>
          </a:bodyPr>
          <a:lstStyle/>
          <a:p>
            <a:r>
              <a:rPr lang="es-ES" b="1" dirty="0">
                <a:solidFill>
                  <a:srgbClr val="C00000"/>
                </a:solidFill>
                <a:latin typeface="Arial Narrow" panose="020B0606020202030204" pitchFamily="34" charset="0"/>
              </a:rPr>
              <a:t>VIH</a:t>
            </a:r>
            <a:endParaRPr lang="en-US" dirty="0"/>
          </a:p>
        </p:txBody>
      </p:sp>
      <p:sp>
        <p:nvSpPr>
          <p:cNvPr id="6" name="4 CuadroTexto"/>
          <p:cNvSpPr txBox="1"/>
          <p:nvPr/>
        </p:nvSpPr>
        <p:spPr>
          <a:xfrm>
            <a:off x="-629" y="3275856"/>
            <a:ext cx="2220905" cy="276999"/>
          </a:xfrm>
          <a:prstGeom prst="rect">
            <a:avLst/>
          </a:prstGeom>
          <a:noFill/>
        </p:spPr>
        <p:txBody>
          <a:bodyPr wrap="square" rtlCol="0">
            <a:spAutoFit/>
          </a:bodyPr>
          <a:lstStyle/>
          <a:p>
            <a:r>
              <a:rPr lang="es-ES" sz="1200" b="1" dirty="0">
                <a:latin typeface="Arial Narrow" panose="020B0606020202030204" pitchFamily="34" charset="0"/>
              </a:rPr>
              <a:t>Periodo epidemiológico 07 - 2023</a:t>
            </a:r>
          </a:p>
        </p:txBody>
      </p:sp>
      <p:pic>
        <p:nvPicPr>
          <p:cNvPr id="8"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628" y="3635896"/>
            <a:ext cx="2295053" cy="372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7 Grupo"/>
          <p:cNvGrpSpPr/>
          <p:nvPr/>
        </p:nvGrpSpPr>
        <p:grpSpPr>
          <a:xfrm>
            <a:off x="109142" y="5846294"/>
            <a:ext cx="1892650" cy="488476"/>
            <a:chOff x="2397524" y="3379972"/>
            <a:chExt cx="4508500" cy="904875"/>
          </a:xfrm>
        </p:grpSpPr>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6 CuadroTexto"/>
            <p:cNvSpPr txBox="1"/>
            <p:nvPr/>
          </p:nvSpPr>
          <p:spPr>
            <a:xfrm>
              <a:off x="3213823" y="3478755"/>
              <a:ext cx="1906762" cy="684167"/>
            </a:xfrm>
            <a:prstGeom prst="rect">
              <a:avLst/>
            </a:prstGeom>
            <a:noFill/>
          </p:spPr>
          <p:txBody>
            <a:bodyPr wrap="square" rtlCol="0">
              <a:spAutoFit/>
            </a:bodyPr>
            <a:lstStyle/>
            <a:p>
              <a:pPr algn="ctr"/>
              <a:r>
                <a:rPr lang="es-ES" b="1" dirty="0">
                  <a:latin typeface="Arial Narrow" panose="020B0606020202030204" pitchFamily="34" charset="0"/>
                </a:rPr>
                <a:t>860</a:t>
              </a:r>
            </a:p>
          </p:txBody>
        </p:sp>
      </p:grpSp>
      <p:sp>
        <p:nvSpPr>
          <p:cNvPr id="12" name="5 Rectángulo"/>
          <p:cNvSpPr/>
          <p:nvPr/>
        </p:nvSpPr>
        <p:spPr>
          <a:xfrm>
            <a:off x="2171614" y="3260571"/>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pPr algn="just"/>
            <a:r>
              <a:rPr lang="es-ES" sz="700" dirty="0">
                <a:latin typeface="Arial" panose="020B0604020202020204" pitchFamily="34" charset="0"/>
                <a:cs typeface="Arial" panose="020B0604020202020204" pitchFamily="34" charset="0"/>
              </a:rPr>
              <a:t>Figura. Canal endémico de </a:t>
            </a:r>
            <a:r>
              <a:rPr lang="es-CO" sz="700" dirty="0">
                <a:latin typeface="Arial" panose="020B0604020202020204" pitchFamily="34" charset="0"/>
                <a:cs typeface="Arial" panose="020B0604020202020204" pitchFamily="34" charset="0"/>
              </a:rPr>
              <a:t>VIH</a:t>
            </a:r>
            <a:r>
              <a:rPr lang="es-ES" sz="700" dirty="0">
                <a:latin typeface="Arial" panose="020B0604020202020204" pitchFamily="34" charset="0"/>
                <a:cs typeface="Arial" panose="020B0604020202020204" pitchFamily="34" charset="0"/>
              </a:rPr>
              <a:t>. Medellín, a Periodo epidemiológico 07  acumulado  de 2023. </a:t>
            </a:r>
          </a:p>
        </p:txBody>
      </p:sp>
      <p:sp>
        <p:nvSpPr>
          <p:cNvPr id="14"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sp>
        <p:nvSpPr>
          <p:cNvPr id="15"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cxnSp>
        <p:nvCxnSpPr>
          <p:cNvPr id="16" name="12 Conector recto"/>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17 Rectángulo"/>
          <p:cNvSpPr/>
          <p:nvPr/>
        </p:nvSpPr>
        <p:spPr>
          <a:xfrm>
            <a:off x="2259190" y="6935461"/>
            <a:ext cx="4946011" cy="338554"/>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800" dirty="0">
                <a:latin typeface="Arial Narrow" panose="020B0606020202030204" pitchFamily="34" charset="0"/>
              </a:rPr>
              <a:t>Figura. Comportamiento </a:t>
            </a:r>
            <a:r>
              <a:rPr lang="es-CO" sz="800" dirty="0">
                <a:latin typeface="Arial Narrow" panose="020B0606020202030204" pitchFamily="34" charset="0"/>
              </a:rPr>
              <a:t>de VIH</a:t>
            </a:r>
            <a:r>
              <a:rPr lang="es-ES" sz="800" dirty="0">
                <a:latin typeface="Arial Narrow" panose="020B0606020202030204" pitchFamily="34" charset="0"/>
              </a:rPr>
              <a:t>. Medellín, a Periodo epidemiológico 07  acumulado de 2020-2023. </a:t>
            </a:r>
          </a:p>
        </p:txBody>
      </p:sp>
      <p:sp>
        <p:nvSpPr>
          <p:cNvPr id="19" name="8 CuadroTexto"/>
          <p:cNvSpPr txBox="1"/>
          <p:nvPr/>
        </p:nvSpPr>
        <p:spPr>
          <a:xfrm>
            <a:off x="7150" y="6519963"/>
            <a:ext cx="2243575"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5,3%</a:t>
            </a:r>
          </a:p>
        </p:txBody>
      </p:sp>
      <p:sp>
        <p:nvSpPr>
          <p:cNvPr id="20"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37</a:t>
            </a:r>
          </a:p>
        </p:txBody>
      </p:sp>
      <p:sp>
        <p:nvSpPr>
          <p:cNvPr id="24" name="13 Rectángulo"/>
          <p:cNvSpPr/>
          <p:nvPr/>
        </p:nvSpPr>
        <p:spPr>
          <a:xfrm>
            <a:off x="21382" y="738031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9" name="25 Grupo"/>
          <p:cNvGrpSpPr/>
          <p:nvPr/>
        </p:nvGrpSpPr>
        <p:grpSpPr>
          <a:xfrm>
            <a:off x="144066" y="7493840"/>
            <a:ext cx="3446504" cy="276999"/>
            <a:chOff x="2448322" y="74775"/>
            <a:chExt cx="3446504" cy="276999"/>
          </a:xfrm>
        </p:grpSpPr>
        <p:sp>
          <p:nvSpPr>
            <p:cNvPr id="30"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27 Conector recto"/>
            <p:cNvCxnSpPr>
              <a:stCxn id="3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02" name="101 CuadroTexto"/>
          <p:cNvSpPr txBox="1"/>
          <p:nvPr/>
        </p:nvSpPr>
        <p:spPr>
          <a:xfrm>
            <a:off x="2294426" y="8139590"/>
            <a:ext cx="2487070"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103" name="102 CuadroTexto"/>
          <p:cNvSpPr txBox="1"/>
          <p:nvPr/>
        </p:nvSpPr>
        <p:spPr>
          <a:xfrm>
            <a:off x="2811907" y="8591963"/>
            <a:ext cx="123623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33,1 * 100 mil</a:t>
            </a:r>
          </a:p>
        </p:txBody>
      </p:sp>
      <p:graphicFrame>
        <p:nvGraphicFramePr>
          <p:cNvPr id="27" name="Gráfico 26">
            <a:extLst>
              <a:ext uri="{FF2B5EF4-FFF2-40B4-BE49-F238E27FC236}">
                <a16:creationId xmlns:a16="http://schemas.microsoft.com/office/drawing/2014/main" id="{00000000-0008-0000-0D00-000003000000}"/>
              </a:ext>
            </a:extLst>
          </p:cNvPr>
          <p:cNvGraphicFramePr>
            <a:graphicFrameLocks/>
          </p:cNvGraphicFramePr>
          <p:nvPr/>
        </p:nvGraphicFramePr>
        <p:xfrm>
          <a:off x="2107848" y="357342"/>
          <a:ext cx="5071669" cy="30494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4 Gráfico">
            <a:extLst>
              <a:ext uri="{FF2B5EF4-FFF2-40B4-BE49-F238E27FC236}">
                <a16:creationId xmlns:a16="http://schemas.microsoft.com/office/drawing/2014/main" id="{00000000-0008-0000-0D00-000005000000}"/>
              </a:ext>
            </a:extLst>
          </p:cNvPr>
          <p:cNvGraphicFramePr>
            <a:graphicFrameLocks/>
          </p:cNvGraphicFramePr>
          <p:nvPr/>
        </p:nvGraphicFramePr>
        <p:xfrm>
          <a:off x="2107848" y="3993994"/>
          <a:ext cx="5085902" cy="308755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84167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5" name="Grupo 74"/>
          <p:cNvGrpSpPr/>
          <p:nvPr/>
        </p:nvGrpSpPr>
        <p:grpSpPr>
          <a:xfrm>
            <a:off x="2491847" y="2792275"/>
            <a:ext cx="1881594" cy="1358120"/>
            <a:chOff x="3232545" y="2931806"/>
            <a:chExt cx="1881594" cy="1358120"/>
          </a:xfrm>
        </p:grpSpPr>
        <p:pic>
          <p:nvPicPr>
            <p:cNvPr id="22" name="Picture 5"/>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3685453" y="293180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87 Grupo"/>
            <p:cNvGrpSpPr/>
            <p:nvPr/>
          </p:nvGrpSpPr>
          <p:grpSpPr>
            <a:xfrm>
              <a:off x="3232545" y="3564985"/>
              <a:ext cx="1881594" cy="724941"/>
              <a:chOff x="-103304" y="7072716"/>
              <a:chExt cx="1427628" cy="724941"/>
            </a:xfrm>
          </p:grpSpPr>
          <p:sp>
            <p:nvSpPr>
              <p:cNvPr id="2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2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69,42%</a:t>
                </a:r>
              </a:p>
              <a:p>
                <a:pPr algn="ctr"/>
                <a:r>
                  <a:rPr lang="es-ES" sz="1100" b="1" dirty="0">
                    <a:solidFill>
                      <a:schemeClr val="tx1"/>
                    </a:solidFill>
                    <a:latin typeface="Arial Narrow" panose="020B0606020202030204" pitchFamily="34" charset="0"/>
                  </a:rPr>
                  <a:t>Régimen subsidiado: 24,30%</a:t>
                </a:r>
              </a:p>
              <a:p>
                <a:pPr algn="ctr"/>
                <a:endParaRPr lang="es-ES" sz="1400" b="1" dirty="0">
                  <a:solidFill>
                    <a:schemeClr val="tx1"/>
                  </a:solidFill>
                  <a:latin typeface="Arial Narrow" panose="020B0606020202030204" pitchFamily="34" charset="0"/>
                </a:endParaRPr>
              </a:p>
            </p:txBody>
          </p:sp>
        </p:grpSp>
      </p:grpSp>
      <p:grpSp>
        <p:nvGrpSpPr>
          <p:cNvPr id="76" name="Grupo 75"/>
          <p:cNvGrpSpPr/>
          <p:nvPr/>
        </p:nvGrpSpPr>
        <p:grpSpPr>
          <a:xfrm>
            <a:off x="5004639" y="2764717"/>
            <a:ext cx="1690560" cy="1385678"/>
            <a:chOff x="5322204" y="2849006"/>
            <a:chExt cx="1690560" cy="1385678"/>
          </a:xfrm>
        </p:grpSpPr>
        <p:pic>
          <p:nvPicPr>
            <p:cNvPr id="26"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575328" y="284900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71 Grupo"/>
            <p:cNvGrpSpPr/>
            <p:nvPr/>
          </p:nvGrpSpPr>
          <p:grpSpPr>
            <a:xfrm>
              <a:off x="5322204" y="3584039"/>
              <a:ext cx="1690560" cy="650645"/>
              <a:chOff x="-14122" y="7072716"/>
              <a:chExt cx="1282684" cy="650645"/>
            </a:xfrm>
          </p:grpSpPr>
          <p:sp>
            <p:nvSpPr>
              <p:cNvPr id="28"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29"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97,67%</a:t>
                </a:r>
              </a:p>
            </p:txBody>
          </p:sp>
        </p:grpSp>
      </p:grpSp>
      <p:grpSp>
        <p:nvGrpSpPr>
          <p:cNvPr id="72" name="Grupo 71"/>
          <p:cNvGrpSpPr/>
          <p:nvPr/>
        </p:nvGrpSpPr>
        <p:grpSpPr>
          <a:xfrm>
            <a:off x="787056" y="2483768"/>
            <a:ext cx="957314" cy="1846065"/>
            <a:chOff x="691281" y="4516650"/>
            <a:chExt cx="957314" cy="1846065"/>
          </a:xfrm>
        </p:grpSpPr>
        <p:grpSp>
          <p:nvGrpSpPr>
            <p:cNvPr id="66" name="75 Grupo"/>
            <p:cNvGrpSpPr/>
            <p:nvPr/>
          </p:nvGrpSpPr>
          <p:grpSpPr>
            <a:xfrm>
              <a:off x="691281" y="4516650"/>
              <a:ext cx="957314" cy="1238542"/>
              <a:chOff x="525339" y="2886622"/>
              <a:chExt cx="957314" cy="1238542"/>
            </a:xfrm>
          </p:grpSpPr>
          <p:pic>
            <p:nvPicPr>
              <p:cNvPr id="68" name="Picture 4"/>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646430" y="2886622"/>
                <a:ext cx="7048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79 Rectángulo"/>
              <p:cNvSpPr/>
              <p:nvPr/>
            </p:nvSpPr>
            <p:spPr>
              <a:xfrm>
                <a:off x="525339" y="3848165"/>
                <a:ext cx="957314" cy="276999"/>
              </a:xfrm>
              <a:prstGeom prst="rect">
                <a:avLst/>
              </a:prstGeom>
            </p:spPr>
            <p:txBody>
              <a:bodyPr wrap="none">
                <a:spAutoFit/>
              </a:bodyPr>
              <a:lstStyle/>
              <a:p>
                <a:pPr algn="ctr"/>
                <a:r>
                  <a:rPr lang="es-ES" sz="1200" b="1" u="sng" dirty="0">
                    <a:latin typeface="Arial Narrow" panose="020B0606020202030204" pitchFamily="34" charset="0"/>
                  </a:rPr>
                  <a:t>Donó sangre</a:t>
                </a:r>
                <a:endParaRPr lang="es-ES" sz="1200" b="1" u="sng" dirty="0">
                  <a:solidFill>
                    <a:sysClr val="windowText" lastClr="000000"/>
                  </a:solidFill>
                  <a:latin typeface="Arial Narrow" panose="020B0606020202030204" pitchFamily="34" charset="0"/>
                </a:endParaRPr>
              </a:p>
            </p:txBody>
          </p:sp>
        </p:grpSp>
        <p:sp>
          <p:nvSpPr>
            <p:cNvPr id="70" name="50 Rectángulo redondeado"/>
            <p:cNvSpPr/>
            <p:nvPr/>
          </p:nvSpPr>
          <p:spPr>
            <a:xfrm>
              <a:off x="784547" y="5755192"/>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0,3%</a:t>
              </a:r>
            </a:p>
          </p:txBody>
        </p:sp>
        <p:sp>
          <p:nvSpPr>
            <p:cNvPr id="71" name="53 Rectángulo"/>
            <p:cNvSpPr/>
            <p:nvPr/>
          </p:nvSpPr>
          <p:spPr>
            <a:xfrm>
              <a:off x="829812" y="6085716"/>
              <a:ext cx="649537" cy="276999"/>
            </a:xfrm>
            <a:prstGeom prst="rect">
              <a:avLst/>
            </a:prstGeom>
          </p:spPr>
          <p:txBody>
            <a:bodyPr wrap="none">
              <a:spAutoFit/>
            </a:bodyPr>
            <a:lstStyle/>
            <a:p>
              <a:r>
                <a:rPr lang="es-ES" sz="1200" b="1" dirty="0">
                  <a:latin typeface="Arial Narrow" panose="020B0606020202030204" pitchFamily="34" charset="0"/>
                </a:rPr>
                <a:t>3 casos</a:t>
              </a:r>
              <a:endParaRPr lang="es-CO" sz="1200" dirty="0"/>
            </a:p>
          </p:txBody>
        </p:sp>
      </p:grpSp>
      <p:sp>
        <p:nvSpPr>
          <p:cNvPr id="80"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38</a:t>
            </a:r>
          </a:p>
        </p:txBody>
      </p:sp>
      <p:grpSp>
        <p:nvGrpSpPr>
          <p:cNvPr id="102" name="25 Grupo"/>
          <p:cNvGrpSpPr/>
          <p:nvPr/>
        </p:nvGrpSpPr>
        <p:grpSpPr>
          <a:xfrm>
            <a:off x="160662" y="75973"/>
            <a:ext cx="3446504" cy="276999"/>
            <a:chOff x="2448322" y="74775"/>
            <a:chExt cx="3446504" cy="276999"/>
          </a:xfrm>
        </p:grpSpPr>
        <p:sp>
          <p:nvSpPr>
            <p:cNvPr id="103"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4" name="27 Conector recto"/>
            <p:cNvCxnSpPr>
              <a:stCxn id="10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5"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106" name="13 Rectángulo"/>
          <p:cNvSpPr/>
          <p:nvPr/>
        </p:nvSpPr>
        <p:spPr>
          <a:xfrm>
            <a:off x="-2" y="435597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7" name="25 Grupo"/>
          <p:cNvGrpSpPr/>
          <p:nvPr/>
        </p:nvGrpSpPr>
        <p:grpSpPr>
          <a:xfrm>
            <a:off x="30478" y="4469504"/>
            <a:ext cx="3446504" cy="276999"/>
            <a:chOff x="2448322" y="74775"/>
            <a:chExt cx="3446504" cy="276999"/>
          </a:xfrm>
        </p:grpSpPr>
        <p:sp>
          <p:nvSpPr>
            <p:cNvPr id="108"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9" name="27 Conector recto"/>
            <p:cNvCxnSpPr>
              <a:stCxn id="10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0"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grpSp>
        <p:nvGrpSpPr>
          <p:cNvPr id="112" name="5 Grupo"/>
          <p:cNvGrpSpPr/>
          <p:nvPr/>
        </p:nvGrpSpPr>
        <p:grpSpPr>
          <a:xfrm>
            <a:off x="180838" y="920327"/>
            <a:ext cx="857788" cy="1573970"/>
            <a:chOff x="1068833" y="553075"/>
            <a:chExt cx="857788" cy="1573970"/>
          </a:xfrm>
        </p:grpSpPr>
        <p:pic>
          <p:nvPicPr>
            <p:cNvPr id="113"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84,4%</a:t>
              </a:r>
            </a:p>
          </p:txBody>
        </p:sp>
        <p:sp>
          <p:nvSpPr>
            <p:cNvPr id="115"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116" name="4 Rectángulo"/>
            <p:cNvSpPr/>
            <p:nvPr/>
          </p:nvSpPr>
          <p:spPr>
            <a:xfrm>
              <a:off x="1136020" y="1850046"/>
              <a:ext cx="790601" cy="276999"/>
            </a:xfrm>
            <a:prstGeom prst="rect">
              <a:avLst/>
            </a:prstGeom>
          </p:spPr>
          <p:txBody>
            <a:bodyPr wrap="none">
              <a:spAutoFit/>
            </a:bodyPr>
            <a:lstStyle/>
            <a:p>
              <a:r>
                <a:rPr lang="es-ES" sz="1200" b="1" dirty="0">
                  <a:latin typeface="Arial Narrow" panose="020B0606020202030204" pitchFamily="34" charset="0"/>
                </a:rPr>
                <a:t>726 casos</a:t>
              </a:r>
              <a:endParaRPr lang="es-CO" sz="1200" dirty="0"/>
            </a:p>
          </p:txBody>
        </p:sp>
      </p:grpSp>
      <p:grpSp>
        <p:nvGrpSpPr>
          <p:cNvPr id="117" name="2 Grupo"/>
          <p:cNvGrpSpPr/>
          <p:nvPr/>
        </p:nvGrpSpPr>
        <p:grpSpPr>
          <a:xfrm>
            <a:off x="1175708" y="920327"/>
            <a:ext cx="855270" cy="1560887"/>
            <a:chOff x="1752268" y="1227775"/>
            <a:chExt cx="855270" cy="1560887"/>
          </a:xfrm>
        </p:grpSpPr>
        <p:sp>
          <p:nvSpPr>
            <p:cNvPr id="118"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15,6%</a:t>
              </a:r>
            </a:p>
          </p:txBody>
        </p:sp>
        <p:sp>
          <p:nvSpPr>
            <p:cNvPr id="119"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0" name="34 Rectángulo"/>
            <p:cNvSpPr/>
            <p:nvPr/>
          </p:nvSpPr>
          <p:spPr>
            <a:xfrm>
              <a:off x="1816937" y="2511663"/>
              <a:ext cx="790601" cy="276999"/>
            </a:xfrm>
            <a:prstGeom prst="rect">
              <a:avLst/>
            </a:prstGeom>
          </p:spPr>
          <p:txBody>
            <a:bodyPr wrap="none">
              <a:spAutoFit/>
            </a:bodyPr>
            <a:lstStyle/>
            <a:p>
              <a:r>
                <a:rPr lang="es-ES" sz="1200" b="1" dirty="0">
                  <a:latin typeface="Arial Narrow" panose="020B0606020202030204" pitchFamily="34" charset="0"/>
                </a:rPr>
                <a:t>134 casos</a:t>
              </a:r>
              <a:endParaRPr lang="es-CO" sz="1200" dirty="0"/>
            </a:p>
          </p:txBody>
        </p:sp>
        <p:pic>
          <p:nvPicPr>
            <p:cNvPr id="121"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2" name="124 Grupo"/>
          <p:cNvGrpSpPr/>
          <p:nvPr/>
        </p:nvGrpSpPr>
        <p:grpSpPr>
          <a:xfrm>
            <a:off x="125886" y="560287"/>
            <a:ext cx="1852274" cy="436841"/>
            <a:chOff x="3054754" y="484500"/>
            <a:chExt cx="2375609" cy="436841"/>
          </a:xfrm>
        </p:grpSpPr>
        <p:sp>
          <p:nvSpPr>
            <p:cNvPr id="12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5" name="91 Grupo"/>
          <p:cNvGrpSpPr/>
          <p:nvPr/>
        </p:nvGrpSpPr>
        <p:grpSpPr>
          <a:xfrm>
            <a:off x="2070944" y="857976"/>
            <a:ext cx="874090" cy="1631193"/>
            <a:chOff x="2507826" y="2454167"/>
            <a:chExt cx="874090" cy="1631193"/>
          </a:xfrm>
        </p:grpSpPr>
        <p:sp>
          <p:nvSpPr>
            <p:cNvPr id="126"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1,22%</a:t>
              </a:r>
            </a:p>
          </p:txBody>
        </p:sp>
        <p:pic>
          <p:nvPicPr>
            <p:cNvPr id="127" name="Picture 2"/>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sp>
          <p:nvSpPr>
            <p:cNvPr id="129" name="95 Rectángulo"/>
            <p:cNvSpPr/>
            <p:nvPr/>
          </p:nvSpPr>
          <p:spPr>
            <a:xfrm>
              <a:off x="2620874" y="3808361"/>
              <a:ext cx="713144" cy="276999"/>
            </a:xfrm>
            <a:prstGeom prst="rect">
              <a:avLst/>
            </a:prstGeom>
          </p:spPr>
          <p:txBody>
            <a:bodyPr wrap="none">
              <a:spAutoFit/>
            </a:bodyPr>
            <a:lstStyle/>
            <a:p>
              <a:r>
                <a:rPr lang="es-ES" sz="1200" b="1" dirty="0">
                  <a:latin typeface="Arial Narrow" panose="020B0606020202030204" pitchFamily="34" charset="0"/>
                </a:rPr>
                <a:t>11 casos</a:t>
              </a:r>
              <a:endParaRPr lang="es-CO" sz="1200" dirty="0"/>
            </a:p>
          </p:txBody>
        </p:sp>
      </p:grpSp>
      <p:grpSp>
        <p:nvGrpSpPr>
          <p:cNvPr id="130" name="15 Grupo"/>
          <p:cNvGrpSpPr/>
          <p:nvPr/>
        </p:nvGrpSpPr>
        <p:grpSpPr>
          <a:xfrm>
            <a:off x="3039937" y="950012"/>
            <a:ext cx="874090" cy="1519436"/>
            <a:chOff x="3826683" y="2822224"/>
            <a:chExt cx="874090" cy="1519436"/>
          </a:xfrm>
        </p:grpSpPr>
        <p:grpSp>
          <p:nvGrpSpPr>
            <p:cNvPr id="131" name="1 Grupo"/>
            <p:cNvGrpSpPr/>
            <p:nvPr/>
          </p:nvGrpSpPr>
          <p:grpSpPr>
            <a:xfrm>
              <a:off x="3826683" y="3446500"/>
              <a:ext cx="874090" cy="895160"/>
              <a:chOff x="2507826" y="3203848"/>
              <a:chExt cx="874090" cy="895160"/>
            </a:xfrm>
          </p:grpSpPr>
          <p:sp>
            <p:nvSpPr>
              <p:cNvPr id="133"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6,68%</a:t>
                </a:r>
              </a:p>
            </p:txBody>
          </p:sp>
          <p:sp>
            <p:nvSpPr>
              <p:cNvPr id="134" name="133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135" name="40 Rectángulo"/>
              <p:cNvSpPr/>
              <p:nvPr/>
            </p:nvSpPr>
            <p:spPr>
              <a:xfrm>
                <a:off x="2648170" y="3822009"/>
                <a:ext cx="720069" cy="276999"/>
              </a:xfrm>
              <a:prstGeom prst="rect">
                <a:avLst/>
              </a:prstGeom>
            </p:spPr>
            <p:txBody>
              <a:bodyPr wrap="none">
                <a:spAutoFit/>
              </a:bodyPr>
              <a:lstStyle/>
              <a:p>
                <a:r>
                  <a:rPr lang="es-ES" sz="1200" b="1" dirty="0">
                    <a:latin typeface="Arial Narrow" panose="020B0606020202030204" pitchFamily="34" charset="0"/>
                  </a:rPr>
                  <a:t>60 casos</a:t>
                </a:r>
                <a:endParaRPr lang="es-CO" sz="1200" dirty="0"/>
              </a:p>
            </p:txBody>
          </p:sp>
        </p:grpSp>
        <p:pic>
          <p:nvPicPr>
            <p:cNvPr id="132" name="Picture 6"/>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 name="75 Grupo"/>
          <p:cNvGrpSpPr/>
          <p:nvPr/>
        </p:nvGrpSpPr>
        <p:grpSpPr>
          <a:xfrm>
            <a:off x="3914027" y="1550561"/>
            <a:ext cx="1275167" cy="891591"/>
            <a:chOff x="-177188" y="7086322"/>
            <a:chExt cx="1489900" cy="891591"/>
          </a:xfrm>
        </p:grpSpPr>
        <p:sp>
          <p:nvSpPr>
            <p:cNvPr id="139" name="76 CuadroTexto"/>
            <p:cNvSpPr txBox="1"/>
            <p:nvPr/>
          </p:nvSpPr>
          <p:spPr>
            <a:xfrm>
              <a:off x="-177188" y="7086322"/>
              <a:ext cx="1489900" cy="276999"/>
            </a:xfrm>
            <a:prstGeom prst="rect">
              <a:avLst/>
            </a:prstGeom>
            <a:noFill/>
          </p:spPr>
          <p:txBody>
            <a:bodyPr wrap="square" rtlCol="0">
              <a:spAutoFit/>
            </a:bodyPr>
            <a:lstStyle/>
            <a:p>
              <a:pPr algn="ctr"/>
              <a:r>
                <a:rPr lang="es-ES" sz="1200" b="1" u="sng" dirty="0">
                  <a:latin typeface="Arial Narrow" panose="020B0606020202030204" pitchFamily="34" charset="0"/>
                </a:rPr>
                <a:t>Habitante de calle</a:t>
              </a:r>
            </a:p>
          </p:txBody>
        </p:sp>
        <p:sp>
          <p:nvSpPr>
            <p:cNvPr id="140"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3,01%</a:t>
              </a:r>
            </a:p>
          </p:txBody>
        </p:sp>
        <p:sp>
          <p:nvSpPr>
            <p:cNvPr id="141"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27 casos</a:t>
              </a:r>
            </a:p>
          </p:txBody>
        </p:sp>
      </p:grpSp>
      <p:grpSp>
        <p:nvGrpSpPr>
          <p:cNvPr id="142" name="127 Grupo"/>
          <p:cNvGrpSpPr/>
          <p:nvPr/>
        </p:nvGrpSpPr>
        <p:grpSpPr>
          <a:xfrm>
            <a:off x="2282182" y="528496"/>
            <a:ext cx="2722457" cy="436841"/>
            <a:chOff x="3060727" y="484500"/>
            <a:chExt cx="2369636" cy="436841"/>
          </a:xfrm>
        </p:grpSpPr>
        <p:sp>
          <p:nvSpPr>
            <p:cNvPr id="143"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4"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grpSp>
        <p:nvGrpSpPr>
          <p:cNvPr id="145" name="Grupo 76"/>
          <p:cNvGrpSpPr/>
          <p:nvPr/>
        </p:nvGrpSpPr>
        <p:grpSpPr>
          <a:xfrm>
            <a:off x="5098921" y="528496"/>
            <a:ext cx="2129010" cy="1936247"/>
            <a:chOff x="616494" y="2584689"/>
            <a:chExt cx="2129010" cy="1936247"/>
          </a:xfrm>
        </p:grpSpPr>
        <p:grpSp>
          <p:nvGrpSpPr>
            <p:cNvPr id="146" name="6 Grupo"/>
            <p:cNvGrpSpPr/>
            <p:nvPr/>
          </p:nvGrpSpPr>
          <p:grpSpPr>
            <a:xfrm>
              <a:off x="616494" y="2934239"/>
              <a:ext cx="1152880" cy="1582804"/>
              <a:chOff x="3115290" y="1227775"/>
              <a:chExt cx="1152880" cy="1582804"/>
            </a:xfrm>
          </p:grpSpPr>
          <p:grpSp>
            <p:nvGrpSpPr>
              <p:cNvPr id="156" name="49 Grupo"/>
              <p:cNvGrpSpPr/>
              <p:nvPr/>
            </p:nvGrpSpPr>
            <p:grpSpPr>
              <a:xfrm>
                <a:off x="3115290" y="1951748"/>
                <a:ext cx="1152880" cy="858831"/>
                <a:chOff x="3744466" y="1301912"/>
                <a:chExt cx="1152880" cy="858831"/>
              </a:xfrm>
            </p:grpSpPr>
            <p:sp>
              <p:nvSpPr>
                <p:cNvPr id="158"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1,0%</a:t>
                  </a:r>
                </a:p>
              </p:txBody>
            </p:sp>
            <p:sp>
              <p:nvSpPr>
                <p:cNvPr id="159"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60"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9 casos</a:t>
                  </a:r>
                  <a:endParaRPr lang="es-CO" sz="1200" dirty="0"/>
                </a:p>
              </p:txBody>
            </p:sp>
          </p:grpSp>
          <p:pic>
            <p:nvPicPr>
              <p:cNvPr id="157"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1" name="7 Grupo"/>
            <p:cNvGrpSpPr/>
            <p:nvPr/>
          </p:nvGrpSpPr>
          <p:grpSpPr>
            <a:xfrm>
              <a:off x="1741326" y="3641012"/>
              <a:ext cx="1004178" cy="879924"/>
              <a:chOff x="5245046" y="1274868"/>
              <a:chExt cx="1004178" cy="879924"/>
            </a:xfrm>
          </p:grpSpPr>
          <p:sp>
            <p:nvSpPr>
              <p:cNvPr id="153"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0,1%</a:t>
                </a:r>
              </a:p>
            </p:txBody>
          </p:sp>
          <p:sp>
            <p:nvSpPr>
              <p:cNvPr id="154" name="33 Rectángulo"/>
              <p:cNvSpPr/>
              <p:nvPr/>
            </p:nvSpPr>
            <p:spPr>
              <a:xfrm>
                <a:off x="5272675" y="1274868"/>
                <a:ext cx="976549" cy="276999"/>
              </a:xfrm>
              <a:prstGeom prst="rect">
                <a:avLst/>
              </a:prstGeom>
            </p:spPr>
            <p:txBody>
              <a:bodyPr wrap="none">
                <a:spAutoFit/>
              </a:bodyPr>
              <a:lstStyle/>
              <a:p>
                <a:r>
                  <a:rPr lang="es-ES" sz="1200" b="1" u="sng" dirty="0" err="1">
                    <a:latin typeface="Arial Narrow" panose="020B0606020202030204" pitchFamily="34" charset="0"/>
                  </a:rPr>
                  <a:t>Rom</a:t>
                </a:r>
                <a:r>
                  <a:rPr lang="es-ES" sz="1200" b="1" u="sng" dirty="0">
                    <a:latin typeface="Arial Narrow" panose="020B0606020202030204" pitchFamily="34" charset="0"/>
                  </a:rPr>
                  <a:t> - Gitano</a:t>
                </a:r>
                <a:endParaRPr lang="es-ES" sz="1200" b="1" u="sng" dirty="0">
                  <a:solidFill>
                    <a:sysClr val="windowText" lastClr="000000"/>
                  </a:solidFill>
                  <a:latin typeface="Arial Narrow" panose="020B0606020202030204" pitchFamily="34" charset="0"/>
                </a:endParaRPr>
              </a:p>
            </p:txBody>
          </p:sp>
          <p:sp>
            <p:nvSpPr>
              <p:cNvPr id="155" name="36 Rectángulo"/>
              <p:cNvSpPr/>
              <p:nvPr/>
            </p:nvSpPr>
            <p:spPr>
              <a:xfrm>
                <a:off x="5286277" y="1877793"/>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grpSp>
        <p:grpSp>
          <p:nvGrpSpPr>
            <p:cNvPr id="148" name="114 Grupo"/>
            <p:cNvGrpSpPr/>
            <p:nvPr/>
          </p:nvGrpSpPr>
          <p:grpSpPr>
            <a:xfrm>
              <a:off x="734175" y="2584689"/>
              <a:ext cx="1847617" cy="436841"/>
              <a:chOff x="3060727" y="484500"/>
              <a:chExt cx="2369636" cy="436841"/>
            </a:xfrm>
          </p:grpSpPr>
          <p:sp>
            <p:nvSpPr>
              <p:cNvPr id="149"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0"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7755" y="930627"/>
            <a:ext cx="503801" cy="67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9300" y="930961"/>
            <a:ext cx="1203640" cy="71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69 Rectángulo"/>
          <p:cNvSpPr/>
          <p:nvPr/>
        </p:nvSpPr>
        <p:spPr>
          <a:xfrm>
            <a:off x="-7559" y="8829673"/>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VIH. Medellín, a Periodo epidemiológico 07 acumulado  de  2023. </a:t>
            </a:r>
          </a:p>
        </p:txBody>
      </p:sp>
      <p:pic>
        <p:nvPicPr>
          <p:cNvPr id="3" name="Imagen 2">
            <a:extLst>
              <a:ext uri="{FF2B5EF4-FFF2-40B4-BE49-F238E27FC236}">
                <a16:creationId xmlns:a16="http://schemas.microsoft.com/office/drawing/2014/main" id="{67135E6F-E11E-49B4-B6F8-A206B3654F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227" y="4907165"/>
            <a:ext cx="6021359" cy="3896174"/>
          </a:xfrm>
          <a:prstGeom prst="rect">
            <a:avLst/>
          </a:prstGeom>
        </p:spPr>
      </p:pic>
    </p:spTree>
    <p:extLst>
      <p:ext uri="{BB962C8B-B14F-4D97-AF65-F5344CB8AC3E}">
        <p14:creationId xmlns:p14="http://schemas.microsoft.com/office/powerpoint/2010/main" val="1811834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7 Rectángulo"/>
          <p:cNvSpPr/>
          <p:nvPr/>
        </p:nvSpPr>
        <p:spPr>
          <a:xfrm>
            <a:off x="141752" y="2915816"/>
            <a:ext cx="3600449" cy="50783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900" dirty="0">
                <a:latin typeface="Arial Narrow" panose="020B0606020202030204" pitchFamily="34" charset="0"/>
              </a:rPr>
              <a:t>Tabla. </a:t>
            </a:r>
            <a:r>
              <a:rPr lang="es-CO" sz="900" dirty="0">
                <a:latin typeface="Arial Narrow" panose="020B0606020202030204" pitchFamily="34" charset="0"/>
              </a:rPr>
              <a:t>Distribución de pruebas realizadas en diagnóstico VIH</a:t>
            </a:r>
            <a:r>
              <a:rPr lang="es-ES" sz="900" dirty="0">
                <a:latin typeface="Arial Narrow" panose="020B0606020202030204" pitchFamily="34" charset="0"/>
              </a:rPr>
              <a:t>, a Periodo epidemiológico 07  de 2023. </a:t>
            </a:r>
          </a:p>
        </p:txBody>
      </p:sp>
      <p:sp>
        <p:nvSpPr>
          <p:cNvPr id="6" name="17 Rectángulo"/>
          <p:cNvSpPr/>
          <p:nvPr/>
        </p:nvSpPr>
        <p:spPr>
          <a:xfrm>
            <a:off x="3873226" y="2915816"/>
            <a:ext cx="3105989" cy="50783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900" dirty="0">
                <a:latin typeface="Arial Narrow" panose="020B0606020202030204" pitchFamily="34" charset="0"/>
              </a:rPr>
              <a:t>Tabla. </a:t>
            </a:r>
            <a:r>
              <a:rPr lang="es-CO" sz="900" dirty="0">
                <a:latin typeface="Arial Narrow" panose="020B0606020202030204" pitchFamily="34" charset="0"/>
              </a:rPr>
              <a:t>Distribución de estado Clínico en diagnóstico VIH</a:t>
            </a:r>
            <a:r>
              <a:rPr lang="es-ES" sz="900" dirty="0">
                <a:latin typeface="Arial Narrow" panose="020B0606020202030204" pitchFamily="34" charset="0"/>
              </a:rPr>
              <a:t>, a Periodo epidemiológico 07  de 2023. </a:t>
            </a:r>
          </a:p>
        </p:txBody>
      </p:sp>
      <p:sp>
        <p:nvSpPr>
          <p:cNvPr id="9" name="13 Rectángulo"/>
          <p:cNvSpPr/>
          <p:nvPr/>
        </p:nvSpPr>
        <p:spPr>
          <a:xfrm>
            <a:off x="-2" y="-6499"/>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 name="25 Grupo"/>
          <p:cNvGrpSpPr/>
          <p:nvPr/>
        </p:nvGrpSpPr>
        <p:grpSpPr>
          <a:xfrm>
            <a:off x="30478" y="107029"/>
            <a:ext cx="5655484" cy="276999"/>
            <a:chOff x="2448322" y="74775"/>
            <a:chExt cx="5655484" cy="276999"/>
          </a:xfrm>
        </p:grpSpPr>
        <p:sp>
          <p:nvSpPr>
            <p:cNvPr id="11"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 name="27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28 CuadroTexto"/>
            <p:cNvSpPr txBox="1"/>
            <p:nvPr/>
          </p:nvSpPr>
          <p:spPr>
            <a:xfrm>
              <a:off x="3302538" y="74775"/>
              <a:ext cx="4801268"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9" name="18 Rectángulo"/>
          <p:cNvSpPr/>
          <p:nvPr/>
        </p:nvSpPr>
        <p:spPr>
          <a:xfrm>
            <a:off x="1368202" y="6012160"/>
            <a:ext cx="4680520" cy="38472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Curso de vida de los casos notificados de VIH. Periodo epidemiológico 07. 2023. </a:t>
            </a:r>
          </a:p>
        </p:txBody>
      </p:sp>
      <p:sp>
        <p:nvSpPr>
          <p:cNvPr id="16" name="21 Rectángulo"/>
          <p:cNvSpPr/>
          <p:nvPr/>
        </p:nvSpPr>
        <p:spPr>
          <a:xfrm>
            <a:off x="1260190" y="8676456"/>
            <a:ext cx="4680520" cy="384721"/>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9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Mecanismo probable de transmisión de VIH. Periodo epidemiológico 07. 2023. </a:t>
            </a:r>
          </a:p>
        </p:txBody>
      </p:sp>
      <p:graphicFrame>
        <p:nvGraphicFramePr>
          <p:cNvPr id="18" name="1 Gráfico">
            <a:extLst>
              <a:ext uri="{FF2B5EF4-FFF2-40B4-BE49-F238E27FC236}">
                <a16:creationId xmlns:a16="http://schemas.microsoft.com/office/drawing/2014/main" id="{00000000-0008-0000-0A00-000002000000}"/>
              </a:ext>
            </a:extLst>
          </p:cNvPr>
          <p:cNvGraphicFramePr>
            <a:graphicFrameLocks/>
          </p:cNvGraphicFramePr>
          <p:nvPr/>
        </p:nvGraphicFramePr>
        <p:xfrm>
          <a:off x="-71958" y="456003"/>
          <a:ext cx="3945184" cy="26466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1 Gráfico">
            <a:extLst>
              <a:ext uri="{FF2B5EF4-FFF2-40B4-BE49-F238E27FC236}">
                <a16:creationId xmlns:a16="http://schemas.microsoft.com/office/drawing/2014/main" id="{00000000-0008-0000-0B00-000002000000}"/>
              </a:ext>
            </a:extLst>
          </p:cNvPr>
          <p:cNvGraphicFramePr>
            <a:graphicFrameLocks/>
          </p:cNvGraphicFramePr>
          <p:nvPr/>
        </p:nvGraphicFramePr>
        <p:xfrm>
          <a:off x="3539021" y="489917"/>
          <a:ext cx="3520127" cy="25316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1 Gráfico">
            <a:extLst>
              <a:ext uri="{FF2B5EF4-FFF2-40B4-BE49-F238E27FC236}">
                <a16:creationId xmlns:a16="http://schemas.microsoft.com/office/drawing/2014/main" id="{00000000-0008-0000-0200-000002000000}"/>
              </a:ext>
            </a:extLst>
          </p:cNvPr>
          <p:cNvGraphicFramePr>
            <a:graphicFrameLocks/>
          </p:cNvGraphicFramePr>
          <p:nvPr/>
        </p:nvGraphicFramePr>
        <p:xfrm>
          <a:off x="1024613" y="3469025"/>
          <a:ext cx="4935649" cy="28066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1 Gráfico">
            <a:extLst>
              <a:ext uri="{FF2B5EF4-FFF2-40B4-BE49-F238E27FC236}">
                <a16:creationId xmlns:a16="http://schemas.microsoft.com/office/drawing/2014/main" id="{00000000-0008-0000-0800-000002000000}"/>
              </a:ext>
            </a:extLst>
          </p:cNvPr>
          <p:cNvGraphicFramePr>
            <a:graphicFrameLocks/>
          </p:cNvGraphicFramePr>
          <p:nvPr/>
        </p:nvGraphicFramePr>
        <p:xfrm>
          <a:off x="966582" y="6418747"/>
          <a:ext cx="4680519" cy="2366901"/>
        </p:xfrm>
        <a:graphic>
          <a:graphicData uri="http://schemas.openxmlformats.org/drawingml/2006/chart">
            <c:chart xmlns:c="http://schemas.openxmlformats.org/drawingml/2006/chart" xmlns:r="http://schemas.openxmlformats.org/officeDocument/2006/relationships" r:id="rId5"/>
          </a:graphicData>
        </a:graphic>
      </p:graphicFrame>
      <p:sp>
        <p:nvSpPr>
          <p:cNvPr id="2" name="62 CuadroTexto">
            <a:extLst>
              <a:ext uri="{FF2B5EF4-FFF2-40B4-BE49-F238E27FC236}">
                <a16:creationId xmlns:a16="http://schemas.microsoft.com/office/drawing/2014/main" id="{A39EF0F8-B7F7-62E6-9848-ADC416D1838F}"/>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39</a:t>
            </a:r>
          </a:p>
        </p:txBody>
      </p:sp>
    </p:spTree>
    <p:extLst>
      <p:ext uri="{BB962C8B-B14F-4D97-AF65-F5344CB8AC3E}">
        <p14:creationId xmlns:p14="http://schemas.microsoft.com/office/powerpoint/2010/main" val="3616168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32223" cy="549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88407" y="497132"/>
            <a:ext cx="1683851" cy="461665"/>
          </a:xfrm>
          <a:prstGeom prst="rect">
            <a:avLst/>
          </a:prstGeom>
          <a:noFill/>
        </p:spPr>
        <p:txBody>
          <a:bodyPr wrap="square" rtlCol="0">
            <a:spAutoFit/>
          </a:bodyPr>
          <a:lstStyle/>
          <a:p>
            <a:pPr algn="ctr"/>
            <a:r>
              <a:rPr lang="es-ES" sz="1200" b="1" dirty="0">
                <a:latin typeface="Arial Narrow" panose="020B0606020202030204" pitchFamily="34" charset="0"/>
              </a:rPr>
              <a:t>Periodo 7 de 2023</a:t>
            </a:r>
          </a:p>
          <a:p>
            <a:pPr algn="ctr"/>
            <a:r>
              <a:rPr lang="es-ES" sz="1200" b="1" dirty="0">
                <a:latin typeface="Arial Narrow" panose="020B0606020202030204" pitchFamily="34" charset="0"/>
              </a:rPr>
              <a:t>Semana 1 al 28- 2023</a:t>
            </a:r>
          </a:p>
        </p:txBody>
      </p:sp>
      <p:sp>
        <p:nvSpPr>
          <p:cNvPr id="6" name="5 Rectángulo"/>
          <p:cNvSpPr/>
          <p:nvPr/>
        </p:nvSpPr>
        <p:spPr>
          <a:xfrm>
            <a:off x="2274078" y="2305199"/>
            <a:ext cx="4946011" cy="307777"/>
          </a:xfrm>
          <a:prstGeom prst="rect">
            <a:avLst/>
          </a:prstGeom>
        </p:spPr>
        <p:txBody>
          <a:bodyPr wrap="square">
            <a:spAutoFit/>
          </a:bodyPr>
          <a:lstStyle/>
          <a:p>
            <a:r>
              <a:rPr lang="es-ES" sz="6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Canal endémico de los casos notificados de tuberculosis todas las formas Medellín, Semana 1 al 28 de 2023</a:t>
            </a:r>
          </a:p>
        </p:txBody>
      </p:sp>
      <p:grpSp>
        <p:nvGrpSpPr>
          <p:cNvPr id="8" name="7 Grupo"/>
          <p:cNvGrpSpPr/>
          <p:nvPr/>
        </p:nvGrpSpPr>
        <p:grpSpPr>
          <a:xfrm>
            <a:off x="179214" y="4211965"/>
            <a:ext cx="1892650" cy="488477"/>
            <a:chOff x="2397524" y="3379972"/>
            <a:chExt cx="4508500" cy="904875"/>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71452" y="3478755"/>
              <a:ext cx="1936622" cy="741181"/>
            </a:xfrm>
            <a:prstGeom prst="rect">
              <a:avLst/>
            </a:prstGeom>
            <a:noFill/>
          </p:spPr>
          <p:txBody>
            <a:bodyPr wrap="square" rtlCol="0">
              <a:spAutoFit/>
            </a:bodyPr>
            <a:lstStyle/>
            <a:p>
              <a:pPr algn="ctr"/>
              <a:r>
                <a:rPr lang="es-ES" sz="2000" b="1" dirty="0">
                  <a:latin typeface="Arial Narrow" panose="020B0606020202030204" pitchFamily="34" charset="0"/>
                </a:rPr>
                <a:t>1.448</a:t>
              </a:r>
            </a:p>
          </p:txBody>
        </p:sp>
      </p:grpSp>
      <p:sp>
        <p:nvSpPr>
          <p:cNvPr id="9" name="8 CuadroTexto"/>
          <p:cNvSpPr txBox="1"/>
          <p:nvPr/>
        </p:nvSpPr>
        <p:spPr>
          <a:xfrm>
            <a:off x="-19190" y="4718388"/>
            <a:ext cx="2293268"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aumentó en un 18,8%</a:t>
            </a:r>
          </a:p>
          <a:p>
            <a:pPr algn="ctr"/>
            <a:r>
              <a:rPr lang="es-ES" sz="1200" b="1" dirty="0">
                <a:latin typeface="Arial Narrow" panose="020B0606020202030204" pitchFamily="34" charset="0"/>
              </a:rPr>
              <a:t> (1.177 casos)</a:t>
            </a:r>
          </a:p>
        </p:txBody>
      </p:sp>
      <p:sp>
        <p:nvSpPr>
          <p:cNvPr id="18" name="17 Rectángulo"/>
          <p:cNvSpPr/>
          <p:nvPr/>
        </p:nvSpPr>
        <p:spPr>
          <a:xfrm>
            <a:off x="2295483" y="4974431"/>
            <a:ext cx="4946011" cy="461665"/>
          </a:xfrm>
          <a:prstGeom prst="rect">
            <a:avLst/>
          </a:prstGeom>
        </p:spPr>
        <p:txBody>
          <a:bodyPr wrap="square">
            <a:spAutoFit/>
          </a:bodyPr>
          <a:lstStyle/>
          <a:p>
            <a:r>
              <a:rPr lang="es-ES" sz="8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Comportamiento de los casos notificados semanalmente de tuberculosis todas las formas Medellín, a Semana 1 al 28- 2023.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a:t>
            </a:r>
          </a:p>
        </p:txBody>
      </p:sp>
      <p:sp>
        <p:nvSpPr>
          <p:cNvPr id="37" name="36 Título"/>
          <p:cNvSpPr>
            <a:spLocks noGrp="1"/>
          </p:cNvSpPr>
          <p:nvPr>
            <p:ph type="ctrTitle"/>
          </p:nvPr>
        </p:nvSpPr>
        <p:spPr>
          <a:xfrm>
            <a:off x="85115" y="136330"/>
            <a:ext cx="2075175" cy="400110"/>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Tuberculosis</a:t>
            </a:r>
          </a:p>
        </p:txBody>
      </p:sp>
      <p:sp>
        <p:nvSpPr>
          <p:cNvPr id="31" name="30 Rectángulo"/>
          <p:cNvSpPr/>
          <p:nvPr/>
        </p:nvSpPr>
        <p:spPr>
          <a:xfrm>
            <a:off x="62128" y="8585696"/>
            <a:ext cx="3240410" cy="461665"/>
          </a:xfrm>
          <a:prstGeom prst="rect">
            <a:avLst/>
          </a:prstGeom>
        </p:spPr>
        <p:txBody>
          <a:bodyPr wrap="square">
            <a:spAutoFit/>
          </a:bodyPr>
          <a:lstStyle/>
          <a:p>
            <a:r>
              <a:rPr lang="es-ES" sz="8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Número de casos de Tuberculosis por Comuna. Medellín, a Periodo epidemiológico 7 acumulado de 2023. </a:t>
            </a:r>
          </a:p>
        </p:txBody>
      </p:sp>
      <p:sp>
        <p:nvSpPr>
          <p:cNvPr id="32" name="31 Rectángulo"/>
          <p:cNvSpPr/>
          <p:nvPr/>
        </p:nvSpPr>
        <p:spPr>
          <a:xfrm>
            <a:off x="3224403" y="8532440"/>
            <a:ext cx="3600450" cy="461665"/>
          </a:xfrm>
          <a:prstGeom prst="rect">
            <a:avLst/>
          </a:prstGeom>
        </p:spPr>
        <p:txBody>
          <a:bodyPr wrap="square">
            <a:spAutoFit/>
          </a:bodyPr>
          <a:lstStyle/>
          <a:p>
            <a:r>
              <a:rPr lang="es-ES" sz="8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Mapa temático de densidad de tuberculosis todas las formas. Medellín, a Periodo epidemiológico 7 acumulado de 2023 </a:t>
            </a:r>
          </a:p>
        </p:txBody>
      </p:sp>
      <p:pic>
        <p:nvPicPr>
          <p:cNvPr id="34" name="Imagen 8"/>
          <p:cNvPicPr>
            <a:picLocks noChangeAspect="1" noChangeArrowheads="1"/>
          </p:cNvPicPr>
          <p:nvPr/>
        </p:nvPicPr>
        <p:blipFill rotWithShape="1">
          <a:blip r:embed="rId4">
            <a:extLst>
              <a:ext uri="{28A0092B-C50C-407E-A947-70E740481C1C}">
                <a14:useLocalDpi xmlns:a14="http://schemas.microsoft.com/office/drawing/2010/main" val="0"/>
              </a:ext>
            </a:extLst>
          </a:blip>
          <a:srcRect l="788" r="19545"/>
          <a:stretch/>
        </p:blipFill>
        <p:spPr bwMode="auto">
          <a:xfrm>
            <a:off x="3096394" y="6090865"/>
            <a:ext cx="3584442" cy="249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792" y="2612976"/>
            <a:ext cx="4593026" cy="236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9792" y="365877"/>
            <a:ext cx="4593026" cy="197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350" y="6120409"/>
            <a:ext cx="2109413" cy="241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631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 y="-756"/>
            <a:ext cx="2159959" cy="349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23413" y="4597101"/>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4017" y="3180550"/>
            <a:ext cx="2220905" cy="276999"/>
          </a:xfrm>
          <a:prstGeom prst="rect">
            <a:avLst/>
          </a:prstGeom>
          <a:noFill/>
        </p:spPr>
        <p:txBody>
          <a:bodyPr wrap="square" rtlCol="0">
            <a:spAutoFit/>
          </a:bodyPr>
          <a:lstStyle/>
          <a:p>
            <a:r>
              <a:rPr lang="es-ES" sz="1200" b="1" dirty="0">
                <a:latin typeface="Arial Narrow" panose="020B0606020202030204" pitchFamily="34" charset="0"/>
              </a:rPr>
              <a:t>Periodo epidemiológico 07 - 2023</a:t>
            </a:r>
          </a:p>
        </p:txBody>
      </p:sp>
      <p:sp>
        <p:nvSpPr>
          <p:cNvPr id="6" name="5 Rectángulo"/>
          <p:cNvSpPr/>
          <p:nvPr/>
        </p:nvSpPr>
        <p:spPr>
          <a:xfrm>
            <a:off x="2356909" y="3423572"/>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pPr algn="just"/>
            <a:r>
              <a:rPr lang="es-ES" sz="700" dirty="0">
                <a:latin typeface="Arial" panose="020B0604020202020204" pitchFamily="34" charset="0"/>
                <a:cs typeface="Arial" panose="020B0604020202020204" pitchFamily="34" charset="0"/>
              </a:rPr>
              <a:t>Figura 1. Canal endémico de </a:t>
            </a:r>
            <a:r>
              <a:rPr lang="es-CO" sz="700" dirty="0">
                <a:latin typeface="Arial" panose="020B0604020202020204" pitchFamily="34" charset="0"/>
                <a:cs typeface="Arial" panose="020B0604020202020204" pitchFamily="34" charset="0"/>
              </a:rPr>
              <a:t>las violencias</a:t>
            </a:r>
            <a:r>
              <a:rPr lang="es-ES" sz="700" dirty="0">
                <a:latin typeface="Arial" panose="020B0604020202020204" pitchFamily="34" charset="0"/>
                <a:cs typeface="Arial" panose="020B0604020202020204" pitchFamily="34" charset="0"/>
              </a:rPr>
              <a:t>. Medellín, a Periodo epidemiológico 07 acumulado  de 2.023. </a:t>
            </a:r>
          </a:p>
        </p:txBody>
      </p:sp>
      <p:grpSp>
        <p:nvGrpSpPr>
          <p:cNvPr id="8" name="7 Grupo"/>
          <p:cNvGrpSpPr/>
          <p:nvPr/>
        </p:nvGrpSpPr>
        <p:grpSpPr>
          <a:xfrm>
            <a:off x="181530" y="579421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13823" y="3478755"/>
              <a:ext cx="1906762" cy="684167"/>
            </a:xfrm>
            <a:prstGeom prst="rect">
              <a:avLst/>
            </a:prstGeom>
            <a:noFill/>
          </p:spPr>
          <p:txBody>
            <a:bodyPr wrap="square" rtlCol="0">
              <a:spAutoFit/>
            </a:bodyPr>
            <a:lstStyle/>
            <a:p>
              <a:pPr algn="ctr"/>
              <a:r>
                <a:rPr lang="es-ES" b="1" dirty="0">
                  <a:latin typeface="Arial Narrow" panose="020B0606020202030204" pitchFamily="34" charset="0"/>
                </a:rPr>
                <a:t>683</a:t>
              </a:r>
            </a:p>
          </p:txBody>
        </p:sp>
      </p:grpSp>
      <p:sp>
        <p:nvSpPr>
          <p:cNvPr id="9" name="8 CuadroTexto"/>
          <p:cNvSpPr txBox="1"/>
          <p:nvPr/>
        </p:nvSpPr>
        <p:spPr>
          <a:xfrm>
            <a:off x="9231" y="6271096"/>
            <a:ext cx="2194913"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aumentó en un</a:t>
            </a:r>
          </a:p>
          <a:p>
            <a:pPr algn="ctr"/>
            <a:r>
              <a:rPr lang="es-ES" sz="1200" b="1" dirty="0">
                <a:latin typeface="Arial Narrow" panose="020B0606020202030204" pitchFamily="34" charset="0"/>
              </a:rPr>
              <a:t> 1,7 %.</a:t>
            </a:r>
          </a:p>
        </p:txBody>
      </p:sp>
      <p:sp>
        <p:nvSpPr>
          <p:cNvPr id="18" name="17 Rectángulo"/>
          <p:cNvSpPr/>
          <p:nvPr/>
        </p:nvSpPr>
        <p:spPr>
          <a:xfrm>
            <a:off x="2174917" y="7417660"/>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r>
              <a:rPr lang="es-ES" sz="700" dirty="0">
                <a:latin typeface="Arial" panose="020B0604020202020204" pitchFamily="34" charset="0"/>
                <a:cs typeface="Arial" panose="020B0604020202020204" pitchFamily="34" charset="0"/>
              </a:rPr>
              <a:t>Figura 2. Comportamiento </a:t>
            </a:r>
            <a:r>
              <a:rPr lang="es-CO" sz="700" dirty="0">
                <a:latin typeface="Arial" panose="020B0604020202020204" pitchFamily="34" charset="0"/>
                <a:cs typeface="Arial" panose="020B0604020202020204" pitchFamily="34" charset="0"/>
              </a:rPr>
              <a:t>de las violencias</a:t>
            </a:r>
            <a:r>
              <a:rPr lang="es-ES" sz="700" dirty="0">
                <a:latin typeface="Arial" panose="020B0604020202020204" pitchFamily="34" charset="0"/>
                <a:cs typeface="Arial" panose="020B0604020202020204" pitchFamily="34" charset="0"/>
              </a:rPr>
              <a:t>. Medellín, a Periodo epidemiológico 07 acumulado 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40</a:t>
            </a:r>
          </a:p>
        </p:txBody>
      </p:sp>
      <p:sp>
        <p:nvSpPr>
          <p:cNvPr id="37" name="36 Título"/>
          <p:cNvSpPr>
            <a:spLocks noGrp="1"/>
          </p:cNvSpPr>
          <p:nvPr>
            <p:ph type="ctrTitle"/>
          </p:nvPr>
        </p:nvSpPr>
        <p:spPr>
          <a:xfrm>
            <a:off x="23413" y="-27471"/>
            <a:ext cx="2208885" cy="1400383"/>
          </a:xfrm>
          <a:noFill/>
        </p:spPr>
        <p:txBody>
          <a:bodyPr wrap="square" rtlCol="0">
            <a:spAutoFit/>
          </a:bodyPr>
          <a:lstStyle/>
          <a:p>
            <a:r>
              <a:rPr lang="es-CO" sz="2000" b="1" dirty="0">
                <a:solidFill>
                  <a:srgbClr val="C00000"/>
                </a:solidFill>
                <a:latin typeface="Arial Narrow" panose="020B0606020202030204" pitchFamily="34" charset="0"/>
                <a:ea typeface="+mn-ea"/>
                <a:cs typeface="+mn-cs"/>
              </a:rPr>
              <a:t>Violencia de género, intrafamiliar y ataques con agentes químicos</a:t>
            </a:r>
            <a:r>
              <a:rPr lang="es-CO" sz="2500" b="1" dirty="0">
                <a:solidFill>
                  <a:srgbClr val="C00000"/>
                </a:solidFill>
                <a:latin typeface="Arial Narrow" panose="020B0606020202030204" pitchFamily="34" charset="0"/>
                <a:ea typeface="+mn-ea"/>
                <a:cs typeface="+mn-cs"/>
              </a:rPr>
              <a:t>. </a:t>
            </a:r>
          </a:p>
        </p:txBody>
      </p:sp>
      <p:graphicFrame>
        <p:nvGraphicFramePr>
          <p:cNvPr id="21" name="Gráfico 20">
            <a:extLst>
              <a:ext uri="{FF2B5EF4-FFF2-40B4-BE49-F238E27FC236}">
                <a16:creationId xmlns:a16="http://schemas.microsoft.com/office/drawing/2014/main" id="{00000000-0008-0000-0000-000003000000}"/>
              </a:ext>
            </a:extLst>
          </p:cNvPr>
          <p:cNvGraphicFramePr>
            <a:graphicFrameLocks/>
          </p:cNvGraphicFramePr>
          <p:nvPr/>
        </p:nvGraphicFramePr>
        <p:xfrm>
          <a:off x="2230929" y="521148"/>
          <a:ext cx="4969969" cy="275623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4 Gráfico">
            <a:extLst>
              <a:ext uri="{FF2B5EF4-FFF2-40B4-BE49-F238E27FC236}">
                <a16:creationId xmlns:a16="http://schemas.microsoft.com/office/drawing/2014/main" id="{00000000-0008-0000-0000-000005000000}"/>
              </a:ext>
            </a:extLst>
          </p:cNvPr>
          <p:cNvGraphicFramePr>
            <a:graphicFrameLocks/>
          </p:cNvGraphicFramePr>
          <p:nvPr/>
        </p:nvGraphicFramePr>
        <p:xfrm>
          <a:off x="2229363" y="4571999"/>
          <a:ext cx="4946011" cy="269206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04725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13 Rectángulo"/>
          <p:cNvSpPr/>
          <p:nvPr/>
        </p:nvSpPr>
        <p:spPr>
          <a:xfrm>
            <a:off x="-8797"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0" name="25 Grupo"/>
          <p:cNvGrpSpPr/>
          <p:nvPr/>
        </p:nvGrpSpPr>
        <p:grpSpPr>
          <a:xfrm>
            <a:off x="268607" y="127176"/>
            <a:ext cx="3446504" cy="276999"/>
            <a:chOff x="2448322" y="74775"/>
            <a:chExt cx="3446504" cy="276999"/>
          </a:xfrm>
        </p:grpSpPr>
        <p:sp>
          <p:nvSpPr>
            <p:cNvPr id="121"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2" name="27 Conector recto"/>
            <p:cNvCxnSpPr>
              <a:stCxn id="12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3"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14" name="13 Rectángulo"/>
          <p:cNvSpPr/>
          <p:nvPr/>
        </p:nvSpPr>
        <p:spPr>
          <a:xfrm>
            <a:off x="-8797" y="5669074"/>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68607" y="5717420"/>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41</a:t>
            </a:r>
          </a:p>
        </p:txBody>
      </p:sp>
      <p:grpSp>
        <p:nvGrpSpPr>
          <p:cNvPr id="6" name="5 Grupo"/>
          <p:cNvGrpSpPr/>
          <p:nvPr/>
        </p:nvGrpSpPr>
        <p:grpSpPr>
          <a:xfrm>
            <a:off x="81902" y="6897132"/>
            <a:ext cx="808178" cy="1628596"/>
            <a:chOff x="1064080" y="553075"/>
            <a:chExt cx="808178" cy="1628596"/>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64080" y="1520368"/>
              <a:ext cx="79127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20,1%</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064080" y="1904672"/>
              <a:ext cx="720069" cy="276999"/>
            </a:xfrm>
            <a:prstGeom prst="rect">
              <a:avLst/>
            </a:prstGeom>
          </p:spPr>
          <p:txBody>
            <a:bodyPr wrap="none">
              <a:spAutoFit/>
            </a:bodyPr>
            <a:lstStyle/>
            <a:p>
              <a:r>
                <a:rPr lang="es-ES" sz="1200" b="1" dirty="0">
                  <a:latin typeface="Arial Narrow" panose="020B0606020202030204" pitchFamily="34" charset="0"/>
                </a:rPr>
                <a:t>62 casos</a:t>
              </a:r>
              <a:endParaRPr lang="es-CO" sz="1200" dirty="0"/>
            </a:p>
          </p:txBody>
        </p:sp>
      </p:grpSp>
      <p:grpSp>
        <p:nvGrpSpPr>
          <p:cNvPr id="3" name="2 Grupo"/>
          <p:cNvGrpSpPr/>
          <p:nvPr/>
        </p:nvGrpSpPr>
        <p:grpSpPr>
          <a:xfrm>
            <a:off x="1085280" y="6897132"/>
            <a:ext cx="851515" cy="1596380"/>
            <a:chOff x="1756023" y="1227775"/>
            <a:chExt cx="851515" cy="1596380"/>
          </a:xfrm>
        </p:grpSpPr>
        <p:sp>
          <p:nvSpPr>
            <p:cNvPr id="42" name="41 Rectángulo redondeado"/>
            <p:cNvSpPr/>
            <p:nvPr/>
          </p:nvSpPr>
          <p:spPr>
            <a:xfrm>
              <a:off x="1777835" y="2181420"/>
              <a:ext cx="80788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79,9%</a:t>
              </a:r>
            </a:p>
          </p:txBody>
        </p:sp>
        <p:sp>
          <p:nvSpPr>
            <p:cNvPr id="32"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16937" y="2547156"/>
              <a:ext cx="790601" cy="276999"/>
            </a:xfrm>
            <a:prstGeom prst="rect">
              <a:avLst/>
            </a:prstGeom>
          </p:spPr>
          <p:txBody>
            <a:bodyPr wrap="none">
              <a:spAutoFit/>
            </a:bodyPr>
            <a:lstStyle/>
            <a:p>
              <a:r>
                <a:rPr lang="es-ES" sz="1200" b="1" dirty="0">
                  <a:latin typeface="Arial Narrow" panose="020B0606020202030204" pitchFamily="34" charset="0"/>
                </a:rPr>
                <a:t>245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065192" y="6898504"/>
            <a:ext cx="1152880" cy="1582804"/>
            <a:chOff x="3115290" y="1227775"/>
            <a:chExt cx="1152880" cy="1582804"/>
          </a:xfrm>
        </p:grpSpPr>
        <p:grpSp>
          <p:nvGrpSpPr>
            <p:cNvPr id="50" name="49 Grupo"/>
            <p:cNvGrpSpPr/>
            <p:nvPr/>
          </p:nvGrpSpPr>
          <p:grpSpPr>
            <a:xfrm>
              <a:off x="3115290" y="1951748"/>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0,3%</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1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12 Grupo"/>
          <p:cNvGrpSpPr/>
          <p:nvPr/>
        </p:nvGrpSpPr>
        <p:grpSpPr>
          <a:xfrm>
            <a:off x="3189817" y="6907567"/>
            <a:ext cx="740068" cy="1574421"/>
            <a:chOff x="4615870" y="1227775"/>
            <a:chExt cx="740068" cy="1574421"/>
          </a:xfrm>
        </p:grpSpPr>
        <p:grpSp>
          <p:nvGrpSpPr>
            <p:cNvPr id="8" name="7 Grupo"/>
            <p:cNvGrpSpPr/>
            <p:nvPr/>
          </p:nvGrpSpPr>
          <p:grpSpPr>
            <a:xfrm>
              <a:off x="4615870" y="1922272"/>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4" name="33 Rectángulo"/>
              <p:cNvSpPr/>
              <p:nvPr/>
            </p:nvSpPr>
            <p:spPr>
              <a:xfrm>
                <a:off x="5272675" y="1274868"/>
                <a:ext cx="619080"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Gitano </a:t>
                </a: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227775"/>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2" name="91 Grupo"/>
          <p:cNvGrpSpPr/>
          <p:nvPr/>
        </p:nvGrpSpPr>
        <p:grpSpPr>
          <a:xfrm>
            <a:off x="4149885" y="6895516"/>
            <a:ext cx="874090" cy="1644841"/>
            <a:chOff x="2507826" y="2454167"/>
            <a:chExt cx="874090" cy="1644841"/>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2,9%</a:t>
              </a:r>
            </a:p>
          </p:txBody>
        </p:sp>
        <p:pic>
          <p:nvPicPr>
            <p:cNvPr id="94" name="Picture 2"/>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9 casos</a:t>
              </a:r>
              <a:endParaRPr lang="es-CO" sz="1200" dirty="0"/>
            </a:p>
          </p:txBody>
        </p:sp>
      </p:grpSp>
      <p:grpSp>
        <p:nvGrpSpPr>
          <p:cNvPr id="16" name="15 Grupo"/>
          <p:cNvGrpSpPr/>
          <p:nvPr/>
        </p:nvGrpSpPr>
        <p:grpSpPr>
          <a:xfrm>
            <a:off x="5120584" y="6992384"/>
            <a:ext cx="895679" cy="1519436"/>
            <a:chOff x="3826683" y="2822224"/>
            <a:chExt cx="895679" cy="1519436"/>
          </a:xfrm>
        </p:grpSpPr>
        <p:grpSp>
          <p:nvGrpSpPr>
            <p:cNvPr id="2" name="1 Grupo"/>
            <p:cNvGrpSpPr/>
            <p:nvPr/>
          </p:nvGrpSpPr>
          <p:grpSpPr>
            <a:xfrm>
              <a:off x="3826683" y="3446500"/>
              <a:ext cx="895679" cy="895160"/>
              <a:chOff x="2507826" y="3203848"/>
              <a:chExt cx="895679" cy="895160"/>
            </a:xfrm>
          </p:grpSpPr>
          <p:sp>
            <p:nvSpPr>
              <p:cNvPr id="57"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4,5%</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755335" cy="276999"/>
              </a:xfrm>
              <a:prstGeom prst="rect">
                <a:avLst/>
              </a:prstGeom>
            </p:spPr>
            <p:txBody>
              <a:bodyPr wrap="none">
                <a:spAutoFit/>
              </a:bodyPr>
              <a:lstStyle/>
              <a:p>
                <a:r>
                  <a:rPr lang="es-ES" sz="1200" b="1" dirty="0">
                    <a:latin typeface="Arial Narrow" panose="020B0606020202030204" pitchFamily="34" charset="0"/>
                  </a:rPr>
                  <a:t>14  casos</a:t>
                </a:r>
                <a:endParaRPr lang="es-CO" sz="1200" dirty="0"/>
              </a:p>
            </p:txBody>
          </p:sp>
        </p:grpSp>
        <p:pic>
          <p:nvPicPr>
            <p:cNvPr id="3078" name="Picture 6"/>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16 Grupo"/>
          <p:cNvGrpSpPr/>
          <p:nvPr/>
        </p:nvGrpSpPr>
        <p:grpSpPr>
          <a:xfrm>
            <a:off x="5988668" y="6897132"/>
            <a:ext cx="1275167" cy="1584176"/>
            <a:chOff x="2084244" y="2767521"/>
            <a:chExt cx="1275167" cy="1584176"/>
          </a:xfrm>
        </p:grpSpPr>
        <p:pic>
          <p:nvPicPr>
            <p:cNvPr id="65" name="Picture 4"/>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r="48966"/>
            <a:stretch/>
          </p:blipFill>
          <p:spPr bwMode="auto">
            <a:xfrm>
              <a:off x="2244412" y="2767521"/>
              <a:ext cx="973905" cy="71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2084244" y="3329937"/>
              <a:ext cx="1275167" cy="1021760"/>
              <a:chOff x="-184098" y="6956153"/>
              <a:chExt cx="1489900" cy="1021760"/>
            </a:xfrm>
          </p:grpSpPr>
          <p:sp>
            <p:nvSpPr>
              <p:cNvPr id="77" name="76 CuadroTexto"/>
              <p:cNvSpPr txBox="1"/>
              <p:nvPr/>
            </p:nvSpPr>
            <p:spPr>
              <a:xfrm>
                <a:off x="-184098" y="6956153"/>
                <a:ext cx="1489900"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79"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 0 caso</a:t>
                </a:r>
              </a:p>
            </p:txBody>
          </p:sp>
        </p:grpSp>
      </p:grpSp>
      <p:sp>
        <p:nvSpPr>
          <p:cNvPr id="97" name="36 Título"/>
          <p:cNvSpPr>
            <a:spLocks noGrp="1"/>
          </p:cNvSpPr>
          <p:nvPr>
            <p:ph type="ctrTitle"/>
          </p:nvPr>
        </p:nvSpPr>
        <p:spPr>
          <a:xfrm>
            <a:off x="377105" y="6173813"/>
            <a:ext cx="6535714" cy="461665"/>
          </a:xfrm>
          <a:noFill/>
        </p:spPr>
        <p:txBody>
          <a:bodyPr wrap="square" rtlCol="0">
            <a:spAutoFit/>
          </a:bodyPr>
          <a:lstStyle/>
          <a:p>
            <a:r>
              <a:rPr lang="es-CO" sz="2400" b="1" dirty="0">
                <a:solidFill>
                  <a:srgbClr val="C00000"/>
                </a:solidFill>
                <a:latin typeface="Arial Narrow" panose="020B0606020202030204" pitchFamily="34" charset="0"/>
                <a:ea typeface="+mn-ea"/>
                <a:cs typeface="+mn-cs"/>
              </a:rPr>
              <a:t>Violencia No sexual: 307 Casos 44,9 % del total</a:t>
            </a:r>
          </a:p>
        </p:txBody>
      </p:sp>
      <p:grpSp>
        <p:nvGrpSpPr>
          <p:cNvPr id="115" name="114 Grupo"/>
          <p:cNvGrpSpPr/>
          <p:nvPr/>
        </p:nvGrpSpPr>
        <p:grpSpPr>
          <a:xfrm>
            <a:off x="2183292" y="6548954"/>
            <a:ext cx="1847617" cy="436841"/>
            <a:chOff x="3060727" y="484500"/>
            <a:chExt cx="2369636" cy="436841"/>
          </a:xfrm>
        </p:grpSpPr>
        <p:sp>
          <p:nvSpPr>
            <p:cNvPr id="116"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125" name="124 Grupo"/>
          <p:cNvGrpSpPr/>
          <p:nvPr/>
        </p:nvGrpSpPr>
        <p:grpSpPr>
          <a:xfrm>
            <a:off x="18645" y="6548954"/>
            <a:ext cx="1847617" cy="436841"/>
            <a:chOff x="3054754" y="484500"/>
            <a:chExt cx="2375609" cy="436841"/>
          </a:xfrm>
        </p:grpSpPr>
        <p:sp>
          <p:nvSpPr>
            <p:cNvPr id="126"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7"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8" name="127 Grupo"/>
          <p:cNvGrpSpPr/>
          <p:nvPr/>
        </p:nvGrpSpPr>
        <p:grpSpPr>
          <a:xfrm>
            <a:off x="4363355" y="6587739"/>
            <a:ext cx="2722457" cy="436841"/>
            <a:chOff x="3060727" y="484500"/>
            <a:chExt cx="2369636" cy="436841"/>
          </a:xfrm>
        </p:grpSpPr>
        <p:sp>
          <p:nvSpPr>
            <p:cNvPr id="129"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0"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131" name="69 Rectángulo"/>
          <p:cNvSpPr/>
          <p:nvPr/>
        </p:nvSpPr>
        <p:spPr>
          <a:xfrm>
            <a:off x="58986" y="5159535"/>
            <a:ext cx="7167158" cy="353943"/>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3. Mapa de calor de proporción de casos para violencia intrafamiliar y de género y ataques con agentes químicos. Medellín, a Periodo epidemiológico 07 acumulado  de  2.023</a:t>
            </a:r>
            <a:r>
              <a:rPr lang="es-ES" sz="1000" dirty="0">
                <a:latin typeface="Arial Narrow" panose="020B0606020202030204" pitchFamily="34" charset="0"/>
              </a:rPr>
              <a:t>. </a:t>
            </a:r>
          </a:p>
        </p:txBody>
      </p:sp>
      <p:pic>
        <p:nvPicPr>
          <p:cNvPr id="10" name="Imagen 9">
            <a:extLst>
              <a:ext uri="{FF2B5EF4-FFF2-40B4-BE49-F238E27FC236}">
                <a16:creationId xmlns:a16="http://schemas.microsoft.com/office/drawing/2014/main" id="{04D5665A-6ADD-922D-DADF-D994120B9064}"/>
              </a:ext>
            </a:extLst>
          </p:cNvPr>
          <p:cNvPicPr>
            <a:picLocks noChangeAspect="1"/>
          </p:cNvPicPr>
          <p:nvPr/>
        </p:nvPicPr>
        <p:blipFill>
          <a:blip r:embed="rId6"/>
          <a:stretch>
            <a:fillRect/>
          </a:stretch>
        </p:blipFill>
        <p:spPr>
          <a:xfrm>
            <a:off x="84807" y="609152"/>
            <a:ext cx="7001004" cy="4457929"/>
          </a:xfrm>
          <a:prstGeom prst="rect">
            <a:avLst/>
          </a:prstGeom>
        </p:spPr>
      </p:pic>
    </p:spTree>
    <p:extLst>
      <p:ext uri="{BB962C8B-B14F-4D97-AF65-F5344CB8AC3E}">
        <p14:creationId xmlns:p14="http://schemas.microsoft.com/office/powerpoint/2010/main" val="2070712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9 Rectángulo"/>
          <p:cNvSpPr/>
          <p:nvPr/>
        </p:nvSpPr>
        <p:spPr>
          <a:xfrm>
            <a:off x="22943" y="4211960"/>
            <a:ext cx="7200900"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 name="60 Grupo"/>
          <p:cNvGrpSpPr/>
          <p:nvPr/>
        </p:nvGrpSpPr>
        <p:grpSpPr>
          <a:xfrm>
            <a:off x="300347" y="4246658"/>
            <a:ext cx="5047355" cy="276999"/>
            <a:chOff x="2448322" y="74775"/>
            <a:chExt cx="5047355" cy="276999"/>
          </a:xfrm>
        </p:grpSpPr>
        <p:sp>
          <p:nvSpPr>
            <p:cNvPr id="6"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 name="62 Conector recto"/>
            <p:cNvCxnSpPr>
              <a:stCxn id="6"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63 CuadroTexto"/>
            <p:cNvSpPr txBox="1"/>
            <p:nvPr/>
          </p:nvSpPr>
          <p:spPr>
            <a:xfrm>
              <a:off x="3302537" y="74775"/>
              <a:ext cx="4193140" cy="276999"/>
            </a:xfrm>
            <a:prstGeom prst="rect">
              <a:avLst/>
            </a:prstGeom>
            <a:noFill/>
          </p:spPr>
          <p:txBody>
            <a:bodyPr wrap="square" rtlCol="0">
              <a:spAutoFit/>
            </a:bodyPr>
            <a:lstStyle/>
            <a:p>
              <a:r>
                <a:rPr lang="es-CO" sz="1200" b="1" dirty="0">
                  <a:latin typeface="Arial Narrow" panose="020B0606020202030204" pitchFamily="34" charset="0"/>
                </a:rPr>
                <a:t>Modalidades de violencia</a:t>
              </a:r>
              <a:endParaRPr lang="es-ES" sz="1200" b="1" dirty="0">
                <a:latin typeface="Arial Narrow" panose="020B0606020202030204" pitchFamily="34" charset="0"/>
              </a:endParaRPr>
            </a:p>
          </p:txBody>
        </p:sp>
      </p:grpSp>
      <p:pic>
        <p:nvPicPr>
          <p:cNvPr id="9" name="Picture 2"/>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22334" y="5086264"/>
            <a:ext cx="796469" cy="86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9 Grupo"/>
          <p:cNvGrpSpPr/>
          <p:nvPr/>
        </p:nvGrpSpPr>
        <p:grpSpPr>
          <a:xfrm>
            <a:off x="827530" y="5050102"/>
            <a:ext cx="1509462" cy="677795"/>
            <a:chOff x="985375" y="4325999"/>
            <a:chExt cx="1509462" cy="478736"/>
          </a:xfrm>
        </p:grpSpPr>
        <p:sp>
          <p:nvSpPr>
            <p:cNvPr id="11" name="82 Rectángulo redondeado"/>
            <p:cNvSpPr/>
            <p:nvPr/>
          </p:nvSpPr>
          <p:spPr>
            <a:xfrm>
              <a:off x="985375" y="4542881"/>
              <a:ext cx="1509462" cy="26185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83%</a:t>
              </a:r>
              <a:endParaRPr lang="es-ES" sz="1600" b="1" dirty="0">
                <a:solidFill>
                  <a:schemeClr val="tx1"/>
                </a:solidFill>
                <a:latin typeface="Arial Narrow" panose="020B0606020202030204" pitchFamily="34" charset="0"/>
              </a:endParaRPr>
            </a:p>
          </p:txBody>
        </p:sp>
        <p:sp>
          <p:nvSpPr>
            <p:cNvPr id="12" name="85 Rectángulo"/>
            <p:cNvSpPr/>
            <p:nvPr/>
          </p:nvSpPr>
          <p:spPr>
            <a:xfrm>
              <a:off x="1417423" y="4325999"/>
              <a:ext cx="543739" cy="276999"/>
            </a:xfrm>
            <a:prstGeom prst="rect">
              <a:avLst/>
            </a:prstGeom>
          </p:spPr>
          <p:txBody>
            <a:bodyPr wrap="none">
              <a:spAutoFit/>
            </a:bodyPr>
            <a:lstStyle/>
            <a:p>
              <a:r>
                <a:rPr lang="es-ES" sz="1200" b="1" u="sng" dirty="0">
                  <a:latin typeface="Arial Narrow" panose="020B0606020202030204" pitchFamily="34" charset="0"/>
                </a:rPr>
                <a:t>Física</a:t>
              </a:r>
              <a:endParaRPr lang="es-ES" sz="1200" b="1" u="sng" dirty="0">
                <a:solidFill>
                  <a:sysClr val="windowText" lastClr="000000"/>
                </a:solidFill>
                <a:latin typeface="Arial Narrow" panose="020B0606020202030204" pitchFamily="34" charset="0"/>
              </a:endParaRPr>
            </a:p>
          </p:txBody>
        </p:sp>
      </p:grpSp>
      <p:grpSp>
        <p:nvGrpSpPr>
          <p:cNvPr id="13" name="10 Grupo"/>
          <p:cNvGrpSpPr/>
          <p:nvPr/>
        </p:nvGrpSpPr>
        <p:grpSpPr>
          <a:xfrm>
            <a:off x="3238041" y="5007822"/>
            <a:ext cx="1392424" cy="720079"/>
            <a:chOff x="68358" y="6677206"/>
            <a:chExt cx="1392424" cy="926181"/>
          </a:xfrm>
        </p:grpSpPr>
        <p:sp>
          <p:nvSpPr>
            <p:cNvPr id="14" name="107 Rectángulo redondeado"/>
            <p:cNvSpPr/>
            <p:nvPr/>
          </p:nvSpPr>
          <p:spPr>
            <a:xfrm>
              <a:off x="68358" y="7048318"/>
              <a:ext cx="1392424" cy="55506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9,2%</a:t>
              </a:r>
              <a:endParaRPr lang="es-ES" sz="1600" b="1" dirty="0">
                <a:solidFill>
                  <a:schemeClr val="tx1"/>
                </a:solidFill>
                <a:latin typeface="Arial Narrow" panose="020B0606020202030204" pitchFamily="34" charset="0"/>
              </a:endParaRPr>
            </a:p>
          </p:txBody>
        </p:sp>
        <p:sp>
          <p:nvSpPr>
            <p:cNvPr id="15" name="108 Rectángulo"/>
            <p:cNvSpPr/>
            <p:nvPr/>
          </p:nvSpPr>
          <p:spPr>
            <a:xfrm>
              <a:off x="316093" y="6677206"/>
              <a:ext cx="888385" cy="276999"/>
            </a:xfrm>
            <a:prstGeom prst="rect">
              <a:avLst/>
            </a:prstGeom>
          </p:spPr>
          <p:txBody>
            <a:bodyPr wrap="none">
              <a:spAutoFit/>
            </a:bodyPr>
            <a:lstStyle/>
            <a:p>
              <a:r>
                <a:rPr lang="es-ES" sz="1200" b="1" u="sng" dirty="0">
                  <a:latin typeface="Arial Narrow" panose="020B0606020202030204" pitchFamily="34" charset="0"/>
                </a:rPr>
                <a:t>Psicológica</a:t>
              </a:r>
              <a:endParaRPr lang="es-ES" sz="1200" b="1" u="sng" dirty="0">
                <a:solidFill>
                  <a:sysClr val="windowText" lastClr="000000"/>
                </a:solidFill>
                <a:latin typeface="Arial Narrow" panose="020B0606020202030204" pitchFamily="34" charset="0"/>
              </a:endParaRPr>
            </a:p>
          </p:txBody>
        </p:sp>
      </p:grpSp>
      <p:pic>
        <p:nvPicPr>
          <p:cNvPr id="16" name="Picture 3"/>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2397865" y="5054621"/>
            <a:ext cx="733921" cy="85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4793436" y="5108866"/>
            <a:ext cx="516293" cy="76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14 Grupo"/>
          <p:cNvGrpSpPr/>
          <p:nvPr/>
        </p:nvGrpSpPr>
        <p:grpSpPr>
          <a:xfrm>
            <a:off x="5296769" y="5108866"/>
            <a:ext cx="1638590" cy="566300"/>
            <a:chOff x="1739715" y="6554323"/>
            <a:chExt cx="1638590" cy="566300"/>
          </a:xfrm>
        </p:grpSpPr>
        <p:sp>
          <p:nvSpPr>
            <p:cNvPr id="19" name="110 Rectángulo redondeado"/>
            <p:cNvSpPr/>
            <p:nvPr/>
          </p:nvSpPr>
          <p:spPr>
            <a:xfrm>
              <a:off x="1878899" y="6827481"/>
              <a:ext cx="1485306" cy="293142"/>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7,8%</a:t>
              </a:r>
              <a:endParaRPr lang="es-ES" sz="1600" b="1" dirty="0">
                <a:solidFill>
                  <a:schemeClr val="tx1"/>
                </a:solidFill>
                <a:latin typeface="Arial Narrow" panose="020B0606020202030204" pitchFamily="34" charset="0"/>
              </a:endParaRPr>
            </a:p>
          </p:txBody>
        </p:sp>
        <p:sp>
          <p:nvSpPr>
            <p:cNvPr id="20" name="111 Rectángulo"/>
            <p:cNvSpPr/>
            <p:nvPr/>
          </p:nvSpPr>
          <p:spPr>
            <a:xfrm>
              <a:off x="1739715" y="6554323"/>
              <a:ext cx="1638590" cy="276999"/>
            </a:xfrm>
            <a:prstGeom prst="rect">
              <a:avLst/>
            </a:prstGeom>
          </p:spPr>
          <p:txBody>
            <a:bodyPr wrap="none">
              <a:spAutoFit/>
            </a:bodyPr>
            <a:lstStyle/>
            <a:p>
              <a:r>
                <a:rPr lang="es-ES" sz="1200" b="1" u="sng" dirty="0">
                  <a:latin typeface="Arial Narrow" panose="020B0606020202030204" pitchFamily="34" charset="0"/>
                </a:rPr>
                <a:t>Negligencia y abandono</a:t>
              </a:r>
              <a:endParaRPr lang="es-ES" sz="1200" b="1" u="sng" dirty="0">
                <a:solidFill>
                  <a:sysClr val="windowText" lastClr="000000"/>
                </a:solidFill>
                <a:latin typeface="Arial Narrow" panose="020B0606020202030204" pitchFamily="34" charset="0"/>
              </a:endParaRPr>
            </a:p>
          </p:txBody>
        </p:sp>
      </p:grpSp>
      <p:sp>
        <p:nvSpPr>
          <p:cNvPr id="21" name="102 Rectángulo"/>
          <p:cNvSpPr/>
          <p:nvPr/>
        </p:nvSpPr>
        <p:spPr>
          <a:xfrm>
            <a:off x="144067" y="7008283"/>
            <a:ext cx="6840760" cy="1631216"/>
          </a:xfrm>
          <a:prstGeom prst="rect">
            <a:avLst/>
          </a:prstGeom>
        </p:spPr>
        <p:txBody>
          <a:bodyPr wrap="square">
            <a:spAutoFit/>
          </a:bodyPr>
          <a:lstStyle/>
          <a:p>
            <a:pPr algn="just"/>
            <a:r>
              <a:rPr lang="es-CO" sz="1000" dirty="0">
                <a:latin typeface="Arial Narrow" panose="020B0606020202030204" pitchFamily="34" charset="0"/>
              </a:rPr>
              <a:t>Las violencias de género e intrafamiliar y ataques con agentes químicos, son consideradas en conjunto, como uno de los eventos de interés en salud pública en Colombia. En Medellín durante el periodo reportado las violencias con modalidad no sexual, ocuparon el segundo lugar, con  44,9% del total de violencias reportadas, de éstas, el primer lugar lo ocupan las violencias físicas, situación que se ha consolidado durante los últimos periodos, dando lugar a acciones de promoción y sensibilización acerca de la importancia que adquiere la consulta a los servicios médicos por otras violencias, como las psicológicas y por negligencia y abandono, las cuales parecen no cobrar la misma importancia con porcentajes significativamente menores (9,2 % y 7,8 % respectivamente), la relación hombre mujer, es aproximadamente de un hombre por cada 4 mujeres, se presenta en todos los cursos de vida, desde la primera infancia, siendo los adultos los mas afectados (27-59 años), seguido por los jóvenes. Cabe resaltar que el 2,9 % de las víctimas son maternas. Las personas mayores de 18 años padecen más violencia física y psicológica, mientras que los menores de 18 años sufren más violencia por negligencia y abandono; en mas del 47,1% de cada una de las violencias no sexuales el agresor es familiar de la víctima.</a:t>
            </a:r>
          </a:p>
        </p:txBody>
      </p:sp>
      <p:sp>
        <p:nvSpPr>
          <p:cNvPr id="22" name="103 Rectángulo"/>
          <p:cNvSpPr/>
          <p:nvPr/>
        </p:nvSpPr>
        <p:spPr>
          <a:xfrm>
            <a:off x="9885" y="6372200"/>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3" name="105 Grupo"/>
          <p:cNvGrpSpPr/>
          <p:nvPr/>
        </p:nvGrpSpPr>
        <p:grpSpPr>
          <a:xfrm>
            <a:off x="201923" y="6421323"/>
            <a:ext cx="3446504" cy="276999"/>
            <a:chOff x="2448322" y="33831"/>
            <a:chExt cx="3446504" cy="276999"/>
          </a:xfrm>
        </p:grpSpPr>
        <p:sp>
          <p:nvSpPr>
            <p:cNvPr id="24"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5" name="112 Conector recto"/>
            <p:cNvCxnSpPr>
              <a:stCxn id="24"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113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sp>
        <p:nvSpPr>
          <p:cNvPr id="27" name="69 Rectángulo"/>
          <p:cNvSpPr/>
          <p:nvPr/>
        </p:nvSpPr>
        <p:spPr>
          <a:xfrm>
            <a:off x="1479574" y="3724889"/>
            <a:ext cx="4337706" cy="353943"/>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4. Curso de vida de los casos  de violencia. Periodo epidemiológico 07  2.023</a:t>
            </a:r>
            <a:r>
              <a:rPr lang="es-ES" sz="1000" dirty="0">
                <a:latin typeface="Arial Narrow" panose="020B0606020202030204" pitchFamily="34" charset="0"/>
              </a:rPr>
              <a:t>. </a:t>
            </a:r>
          </a:p>
        </p:txBody>
      </p:sp>
      <p:pic>
        <p:nvPicPr>
          <p:cNvPr id="28" name="Picture 6"/>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3850461" y="39682"/>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71 Grupo"/>
          <p:cNvGrpSpPr/>
          <p:nvPr/>
        </p:nvGrpSpPr>
        <p:grpSpPr>
          <a:xfrm>
            <a:off x="3526645" y="654428"/>
            <a:ext cx="1690560" cy="650645"/>
            <a:chOff x="-14122" y="7072716"/>
            <a:chExt cx="1282684" cy="650645"/>
          </a:xfrm>
        </p:grpSpPr>
        <p:sp>
          <p:nvSpPr>
            <p:cNvPr id="30"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1"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96,4%</a:t>
              </a:r>
            </a:p>
          </p:txBody>
        </p:sp>
      </p:grpSp>
      <p:pic>
        <p:nvPicPr>
          <p:cNvPr id="32" name="Picture 5"/>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1927331" y="604"/>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3" name="87 Grupo"/>
          <p:cNvGrpSpPr/>
          <p:nvPr/>
        </p:nvGrpSpPr>
        <p:grpSpPr>
          <a:xfrm>
            <a:off x="1474423" y="647431"/>
            <a:ext cx="1881594" cy="724941"/>
            <a:chOff x="-103304" y="7072716"/>
            <a:chExt cx="1427628" cy="724941"/>
          </a:xfrm>
        </p:grpSpPr>
        <p:sp>
          <p:nvSpPr>
            <p:cNvPr id="3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3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62,5%</a:t>
              </a:r>
            </a:p>
            <a:p>
              <a:pPr algn="ctr"/>
              <a:r>
                <a:rPr lang="es-ES" sz="1100" b="1" dirty="0">
                  <a:solidFill>
                    <a:schemeClr val="tx1"/>
                  </a:solidFill>
                  <a:latin typeface="Arial Narrow" panose="020B0606020202030204" pitchFamily="34" charset="0"/>
                </a:rPr>
                <a:t>Régimen subsidiado: 30,2%</a:t>
              </a:r>
            </a:p>
            <a:p>
              <a:pPr algn="ctr"/>
              <a:endParaRPr lang="es-ES" sz="1400" b="1" dirty="0">
                <a:solidFill>
                  <a:schemeClr val="tx1"/>
                </a:solidFill>
                <a:latin typeface="Arial Narrow" panose="020B0606020202030204" pitchFamily="34" charset="0"/>
              </a:endParaRPr>
            </a:p>
          </p:txBody>
        </p:sp>
      </p:grpSp>
      <p:sp>
        <p:nvSpPr>
          <p:cNvPr id="37"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42</a:t>
            </a:r>
          </a:p>
        </p:txBody>
      </p:sp>
      <p:graphicFrame>
        <p:nvGraphicFramePr>
          <p:cNvPr id="38" name="Gráfico 37">
            <a:extLst>
              <a:ext uri="{FF2B5EF4-FFF2-40B4-BE49-F238E27FC236}">
                <a16:creationId xmlns:a16="http://schemas.microsoft.com/office/drawing/2014/main" id="{4F97EEC5-B25A-4EB4-80CC-FAE517CF67E5}"/>
              </a:ext>
            </a:extLst>
          </p:cNvPr>
          <p:cNvGraphicFramePr>
            <a:graphicFrameLocks/>
          </p:cNvGraphicFramePr>
          <p:nvPr/>
        </p:nvGraphicFramePr>
        <p:xfrm>
          <a:off x="1236451" y="1686993"/>
          <a:ext cx="4812271" cy="197059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650877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831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7427" y="5149598"/>
            <a:ext cx="7193472"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6301" y="5203040"/>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CO" sz="1200" b="1" dirty="0">
                  <a:latin typeface="Arial Narrow" panose="020B0606020202030204" pitchFamily="34" charset="0"/>
                </a:rPr>
                <a:t>Modalidades de violencia sexual </a:t>
              </a:r>
              <a:endParaRPr lang="es-ES" sz="1200" b="1" dirty="0">
                <a:latin typeface="Arial Narrow" panose="020B0606020202030204" pitchFamily="34" charset="0"/>
              </a:endParaRP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43</a:t>
            </a:r>
          </a:p>
        </p:txBody>
      </p:sp>
      <p:grpSp>
        <p:nvGrpSpPr>
          <p:cNvPr id="6" name="5 Grupo"/>
          <p:cNvGrpSpPr/>
          <p:nvPr/>
        </p:nvGrpSpPr>
        <p:grpSpPr>
          <a:xfrm>
            <a:off x="109326" y="1043608"/>
            <a:ext cx="850854" cy="1582774"/>
            <a:chOff x="1068833" y="553075"/>
            <a:chExt cx="850854" cy="1582774"/>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18%</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0433" y="1858850"/>
              <a:ext cx="720069" cy="276999"/>
            </a:xfrm>
            <a:prstGeom prst="rect">
              <a:avLst/>
            </a:prstGeom>
          </p:spPr>
          <p:txBody>
            <a:bodyPr wrap="none">
              <a:spAutoFit/>
            </a:bodyPr>
            <a:lstStyle/>
            <a:p>
              <a:r>
                <a:rPr lang="es-ES" sz="1200" b="1" dirty="0">
                  <a:latin typeface="Arial Narrow" panose="020B0606020202030204" pitchFamily="34" charset="0"/>
                </a:rPr>
                <a:t>68 casos</a:t>
              </a:r>
              <a:endParaRPr lang="es-CO" sz="1200" dirty="0"/>
            </a:p>
          </p:txBody>
        </p:sp>
      </p:grpSp>
      <p:grpSp>
        <p:nvGrpSpPr>
          <p:cNvPr id="3" name="2 Grupo"/>
          <p:cNvGrpSpPr/>
          <p:nvPr/>
        </p:nvGrpSpPr>
        <p:grpSpPr>
          <a:xfrm>
            <a:off x="1104196" y="1043608"/>
            <a:ext cx="811840" cy="1567326"/>
            <a:chOff x="1752268" y="1227775"/>
            <a:chExt cx="811840" cy="1567326"/>
          </a:xfrm>
        </p:grpSpPr>
        <p:sp>
          <p:nvSpPr>
            <p:cNvPr id="42"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80%</a:t>
              </a:r>
            </a:p>
          </p:txBody>
        </p:sp>
        <p:sp>
          <p:nvSpPr>
            <p:cNvPr id="32"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766687" y="2518102"/>
              <a:ext cx="790601" cy="276999"/>
            </a:xfrm>
            <a:prstGeom prst="rect">
              <a:avLst/>
            </a:prstGeom>
          </p:spPr>
          <p:txBody>
            <a:bodyPr wrap="none">
              <a:spAutoFit/>
            </a:bodyPr>
            <a:lstStyle/>
            <a:p>
              <a:r>
                <a:rPr lang="es-ES" sz="1200" b="1" dirty="0">
                  <a:latin typeface="Arial Narrow" panose="020B0606020202030204" pitchFamily="34" charset="0"/>
                </a:rPr>
                <a:t>308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088282" y="1044980"/>
            <a:ext cx="1152880" cy="1582804"/>
            <a:chOff x="3115290" y="1227775"/>
            <a:chExt cx="1152880" cy="1582804"/>
          </a:xfrm>
        </p:grpSpPr>
        <p:grpSp>
          <p:nvGrpSpPr>
            <p:cNvPr id="50" name="49 Grupo"/>
            <p:cNvGrpSpPr/>
            <p:nvPr/>
          </p:nvGrpSpPr>
          <p:grpSpPr>
            <a:xfrm>
              <a:off x="3115290" y="1951748"/>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0,7%</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3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12 Grupo"/>
          <p:cNvGrpSpPr/>
          <p:nvPr/>
        </p:nvGrpSpPr>
        <p:grpSpPr>
          <a:xfrm>
            <a:off x="3213114" y="1057256"/>
            <a:ext cx="740068" cy="1574421"/>
            <a:chOff x="4615870" y="1227775"/>
            <a:chExt cx="740068" cy="1574421"/>
          </a:xfrm>
        </p:grpSpPr>
        <p:grpSp>
          <p:nvGrpSpPr>
            <p:cNvPr id="8" name="7 Grupo"/>
            <p:cNvGrpSpPr/>
            <p:nvPr/>
          </p:nvGrpSpPr>
          <p:grpSpPr>
            <a:xfrm>
              <a:off x="4615870" y="1922272"/>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579005" cy="276999"/>
              </a:xfrm>
              <a:prstGeom prst="rect">
                <a:avLst/>
              </a:prstGeom>
            </p:spPr>
            <p:txBody>
              <a:bodyPr wrap="none">
                <a:spAutoFit/>
              </a:bodyPr>
              <a:lstStyle/>
              <a:p>
                <a:r>
                  <a:rPr lang="es-ES" sz="1200" b="1" dirty="0">
                    <a:latin typeface="Arial Narrow" panose="020B0606020202030204" pitchFamily="34" charset="0"/>
                  </a:rPr>
                  <a:t>0 caso</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227775"/>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3647643" y="4648364"/>
            <a:ext cx="3578546"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r>
              <a:rPr lang="es-ES" sz="700" dirty="0">
                <a:latin typeface="Arial" panose="020B0604020202020204" pitchFamily="34" charset="0"/>
                <a:cs typeface="Arial" panose="020B0604020202020204" pitchFamily="34" charset="0"/>
              </a:rPr>
              <a:t>Figura 5. Curso de vida de los casos  de violencia. Periodo epidemiológico 07. 2.023. </a:t>
            </a: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2479649" y="282811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2176515" y="3478075"/>
            <a:ext cx="1690560" cy="650645"/>
            <a:chOff x="-14122" y="7072716"/>
            <a:chExt cx="1282684" cy="650645"/>
          </a:xfrm>
        </p:grpSpPr>
        <p:sp>
          <p:nvSpPr>
            <p:cNvPr id="73"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74"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98,9%</a:t>
              </a: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508961" y="279951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56053" y="3432695"/>
            <a:ext cx="1881594" cy="724941"/>
            <a:chOff x="-103304" y="7072716"/>
            <a:chExt cx="1427628" cy="724941"/>
          </a:xfrm>
        </p:grpSpPr>
        <p:sp>
          <p:nvSpPr>
            <p:cNvPr id="8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90"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54,5%</a:t>
              </a:r>
            </a:p>
            <a:p>
              <a:pPr algn="ctr"/>
              <a:r>
                <a:rPr lang="es-ES" sz="1100" b="1" dirty="0">
                  <a:solidFill>
                    <a:schemeClr val="tx1"/>
                  </a:solidFill>
                  <a:latin typeface="Arial Narrow" panose="020B0606020202030204" pitchFamily="34" charset="0"/>
                </a:rPr>
                <a:t>Régimen subsidiado: 41,4%</a:t>
              </a:r>
            </a:p>
            <a:p>
              <a:pPr algn="ctr"/>
              <a:endParaRPr lang="es-ES" sz="1400" b="1" dirty="0">
                <a:solidFill>
                  <a:schemeClr val="tx1"/>
                </a:solidFill>
                <a:latin typeface="Arial Narrow" panose="020B0606020202030204" pitchFamily="34" charset="0"/>
              </a:endParaRPr>
            </a:p>
          </p:txBody>
        </p:sp>
      </p:grpSp>
      <p:grpSp>
        <p:nvGrpSpPr>
          <p:cNvPr id="92" name="91 Grupo"/>
          <p:cNvGrpSpPr/>
          <p:nvPr/>
        </p:nvGrpSpPr>
        <p:grpSpPr>
          <a:xfrm>
            <a:off x="4174170" y="1043608"/>
            <a:ext cx="874090" cy="1631193"/>
            <a:chOff x="2507826" y="2454167"/>
            <a:chExt cx="874090" cy="163119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2,6%</a:t>
              </a: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20874" y="3808361"/>
              <a:ext cx="720069" cy="276999"/>
            </a:xfrm>
            <a:prstGeom prst="rect">
              <a:avLst/>
            </a:prstGeom>
          </p:spPr>
          <p:txBody>
            <a:bodyPr wrap="none">
              <a:spAutoFit/>
            </a:bodyPr>
            <a:lstStyle/>
            <a:p>
              <a:r>
                <a:rPr lang="es-ES" sz="1200" b="1" dirty="0">
                  <a:latin typeface="Arial Narrow" panose="020B0606020202030204" pitchFamily="34" charset="0"/>
                </a:rPr>
                <a:t>10 casos</a:t>
              </a:r>
              <a:endParaRPr lang="es-CO" sz="1200" dirty="0"/>
            </a:p>
          </p:txBody>
        </p:sp>
      </p:grpSp>
      <p:grpSp>
        <p:nvGrpSpPr>
          <p:cNvPr id="16" name="15 Grupo"/>
          <p:cNvGrpSpPr/>
          <p:nvPr/>
        </p:nvGrpSpPr>
        <p:grpSpPr>
          <a:xfrm>
            <a:off x="5143163" y="1135644"/>
            <a:ext cx="895679" cy="1519436"/>
            <a:chOff x="3826683" y="2822224"/>
            <a:chExt cx="895679" cy="1519436"/>
          </a:xfrm>
        </p:grpSpPr>
        <p:grpSp>
          <p:nvGrpSpPr>
            <p:cNvPr id="2" name="1 Grupo"/>
            <p:cNvGrpSpPr/>
            <p:nvPr/>
          </p:nvGrpSpPr>
          <p:grpSpPr>
            <a:xfrm>
              <a:off x="3826683" y="3446500"/>
              <a:ext cx="895679" cy="895160"/>
              <a:chOff x="2507826" y="3203848"/>
              <a:chExt cx="895679" cy="895160"/>
            </a:xfrm>
          </p:grpSpPr>
          <p:sp>
            <p:nvSpPr>
              <p:cNvPr id="57"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3,7%</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755335" cy="276999"/>
              </a:xfrm>
              <a:prstGeom prst="rect">
                <a:avLst/>
              </a:prstGeom>
            </p:spPr>
            <p:txBody>
              <a:bodyPr wrap="none">
                <a:spAutoFit/>
              </a:bodyPr>
              <a:lstStyle/>
              <a:p>
                <a:r>
                  <a:rPr lang="es-ES" sz="1200" b="1" dirty="0">
                    <a:latin typeface="Arial Narrow" panose="020B0606020202030204" pitchFamily="34" charset="0"/>
                  </a:rPr>
                  <a:t>14  casos</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16 Grupo"/>
          <p:cNvGrpSpPr/>
          <p:nvPr/>
        </p:nvGrpSpPr>
        <p:grpSpPr>
          <a:xfrm>
            <a:off x="6011339" y="1043608"/>
            <a:ext cx="1275167" cy="1584176"/>
            <a:chOff x="2084244" y="2767521"/>
            <a:chExt cx="1275167" cy="1584176"/>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244412" y="2767521"/>
              <a:ext cx="973905" cy="71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2084244" y="3329937"/>
              <a:ext cx="1275167" cy="1021760"/>
              <a:chOff x="-184098" y="6956153"/>
              <a:chExt cx="1489900" cy="1021760"/>
            </a:xfrm>
          </p:grpSpPr>
          <p:sp>
            <p:nvSpPr>
              <p:cNvPr id="77" name="76 CuadroTexto"/>
              <p:cNvSpPr txBox="1"/>
              <p:nvPr/>
            </p:nvSpPr>
            <p:spPr>
              <a:xfrm>
                <a:off x="-184098" y="6956153"/>
                <a:ext cx="1489900"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79"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sp>
        <p:nvSpPr>
          <p:cNvPr id="117" name="116 Rectángulo"/>
          <p:cNvSpPr/>
          <p:nvPr/>
        </p:nvSpPr>
        <p:spPr>
          <a:xfrm>
            <a:off x="375308" y="7164369"/>
            <a:ext cx="6393494" cy="253916"/>
          </a:xfrm>
          <a:prstGeom prst="rect">
            <a:avLst/>
          </a:prstGeom>
        </p:spPr>
        <p:txBody>
          <a:bodyPr wrap="square">
            <a:spAutoFit/>
          </a:bodyPr>
          <a:lstStyle/>
          <a:p>
            <a:pPr algn="ctr"/>
            <a:r>
              <a:rPr lang="es-ES" sz="700" dirty="0">
                <a:latin typeface="Arial" panose="020B0604020202020204" pitchFamily="34" charset="0"/>
                <a:cs typeface="Arial" panose="020B0604020202020204" pitchFamily="34" charset="0"/>
              </a:rPr>
              <a:t>Tabla 1. Distribución de las violencias sexuales según naturaleza o tipo. Periodo epidemiológico 07. 2.023</a:t>
            </a:r>
            <a:r>
              <a:rPr lang="es-ES" sz="1050" dirty="0">
                <a:latin typeface="Arial Narrow" panose="020B0606020202030204" pitchFamily="34" charset="0"/>
              </a:rPr>
              <a:t>. </a:t>
            </a:r>
          </a:p>
        </p:txBody>
      </p:sp>
      <p:sp>
        <p:nvSpPr>
          <p:cNvPr id="103" name="102 Rectángulo"/>
          <p:cNvSpPr/>
          <p:nvPr/>
        </p:nvSpPr>
        <p:spPr>
          <a:xfrm>
            <a:off x="54374" y="7791780"/>
            <a:ext cx="7171815" cy="1384995"/>
          </a:xfrm>
          <a:prstGeom prst="rect">
            <a:avLst/>
          </a:prstGeom>
        </p:spPr>
        <p:txBody>
          <a:bodyPr wrap="square">
            <a:spAutoFit/>
          </a:bodyPr>
          <a:lstStyle/>
          <a:p>
            <a:pPr algn="just"/>
            <a:r>
              <a:rPr lang="es-CO" sz="1200" dirty="0">
                <a:latin typeface="Arial Narrow" panose="020B0606020202030204" pitchFamily="34" charset="0"/>
              </a:rPr>
              <a:t>La violencia sexual constituye el 55,1 % del total de las violencias. La relación hombre mujer es de 1 hombre por cada 4 mujeres; la padecen personas de todos los cursos de vida, siendo los NNA los más afectados; cabe resaltar que aunque en menos proporción se siguen presentando casos en adultos mayores (0,8%) convirtiéndose en poblaciones altamente vulnerables. Durante los dos últimos periodos, los casos de violencias sexuales en mujeres gestantes han estado presente con 9 y 10 casos respectivamente. El tipo de violencia sexual que más se presenta es el acceso carnal (35,3%) seguido de actos sexuales (31,9 %). Las víctimas menores de 18 años representan el 68% de los casos y el agresor se identifica como familiar de la víctima en el 46,2% de los mismos. </a:t>
            </a:r>
            <a:endParaRPr lang="es-CO" sz="1200" dirty="0">
              <a:latin typeface="Arial Narrow" panose="020B0606020202030204" pitchFamily="34" charset="0"/>
              <a:cs typeface="Arial" panose="020B0604020202020204" pitchFamily="34" charset="0"/>
            </a:endParaRPr>
          </a:p>
        </p:txBody>
      </p:sp>
      <p:sp>
        <p:nvSpPr>
          <p:cNvPr id="104" name="103 Rectángulo"/>
          <p:cNvSpPr/>
          <p:nvPr/>
        </p:nvSpPr>
        <p:spPr>
          <a:xfrm>
            <a:off x="7426" y="7439592"/>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6" name="105 Grupo"/>
          <p:cNvGrpSpPr/>
          <p:nvPr/>
        </p:nvGrpSpPr>
        <p:grpSpPr>
          <a:xfrm>
            <a:off x="181883" y="7486245"/>
            <a:ext cx="3452923" cy="276999"/>
            <a:chOff x="2440016" y="-130814"/>
            <a:chExt cx="3452923" cy="276999"/>
          </a:xfrm>
        </p:grpSpPr>
        <p:sp>
          <p:nvSpPr>
            <p:cNvPr id="107" name="106 Elipse"/>
            <p:cNvSpPr/>
            <p:nvPr/>
          </p:nvSpPr>
          <p:spPr>
            <a:xfrm>
              <a:off x="2440016" y="-125667"/>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3" name="112 Conector recto"/>
            <p:cNvCxnSpPr>
              <a:stCxn id="107" idx="6"/>
            </p:cNvCxnSpPr>
            <p:nvPr/>
          </p:nvCxnSpPr>
          <p:spPr>
            <a:xfrm>
              <a:off x="2728048" y="5138"/>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4" name="113 CuadroTexto"/>
            <p:cNvSpPr txBox="1"/>
            <p:nvPr/>
          </p:nvSpPr>
          <p:spPr>
            <a:xfrm>
              <a:off x="3300651" y="-130814"/>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97" name="36 Título"/>
          <p:cNvSpPr>
            <a:spLocks noGrp="1"/>
          </p:cNvSpPr>
          <p:nvPr>
            <p:ph type="ctrTitle"/>
          </p:nvPr>
        </p:nvSpPr>
        <p:spPr>
          <a:xfrm>
            <a:off x="432098" y="376749"/>
            <a:ext cx="6225011" cy="461665"/>
          </a:xfrm>
          <a:noFill/>
        </p:spPr>
        <p:txBody>
          <a:bodyPr wrap="square" rtlCol="0">
            <a:spAutoFit/>
          </a:bodyPr>
          <a:lstStyle/>
          <a:p>
            <a:r>
              <a:rPr lang="es-CO" sz="2400" b="1" dirty="0">
                <a:solidFill>
                  <a:srgbClr val="C00000"/>
                </a:solidFill>
                <a:latin typeface="Arial Narrow" panose="020B0606020202030204" pitchFamily="34" charset="0"/>
                <a:ea typeface="+mn-ea"/>
                <a:cs typeface="+mn-cs"/>
              </a:rPr>
              <a:t>Violencia Sexual: 376 Casos 55,1 % del total</a:t>
            </a:r>
          </a:p>
        </p:txBody>
      </p:sp>
      <p:grpSp>
        <p:nvGrpSpPr>
          <p:cNvPr id="115" name="114 Grupo"/>
          <p:cNvGrpSpPr/>
          <p:nvPr/>
        </p:nvGrpSpPr>
        <p:grpSpPr>
          <a:xfrm>
            <a:off x="2205963" y="695430"/>
            <a:ext cx="1847617" cy="436841"/>
            <a:chOff x="3060727" y="484500"/>
            <a:chExt cx="2369636" cy="436841"/>
          </a:xfrm>
        </p:grpSpPr>
        <p:sp>
          <p:nvSpPr>
            <p:cNvPr id="116"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125" name="124 Grupo"/>
          <p:cNvGrpSpPr/>
          <p:nvPr/>
        </p:nvGrpSpPr>
        <p:grpSpPr>
          <a:xfrm>
            <a:off x="54374" y="683568"/>
            <a:ext cx="1852274" cy="436841"/>
            <a:chOff x="3054754" y="484500"/>
            <a:chExt cx="2375609" cy="436841"/>
          </a:xfrm>
        </p:grpSpPr>
        <p:sp>
          <p:nvSpPr>
            <p:cNvPr id="126"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7"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8" name="127 Grupo"/>
          <p:cNvGrpSpPr/>
          <p:nvPr/>
        </p:nvGrpSpPr>
        <p:grpSpPr>
          <a:xfrm>
            <a:off x="4385408" y="714128"/>
            <a:ext cx="2722457" cy="436841"/>
            <a:chOff x="3060727" y="484500"/>
            <a:chExt cx="2369636" cy="436841"/>
          </a:xfrm>
        </p:grpSpPr>
        <p:sp>
          <p:nvSpPr>
            <p:cNvPr id="129"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0"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120" name="Picture 5"/>
          <p:cNvPicPr>
            <a:picLocks noChangeAspect="1" noChangeArrowheads="1"/>
          </p:cNvPicPr>
          <p:nvPr/>
        </p:nvPicPr>
        <p:blipFill>
          <a:blip r:embed="rId8">
            <a:biLevel thresh="50000"/>
            <a:extLst>
              <a:ext uri="{BEBA8EAE-BF5A-486C-A8C5-ECC9F3942E4B}">
                <a14:imgProps xmlns:a14="http://schemas.microsoft.com/office/drawing/2010/main">
                  <a14:imgLayer r:embed="rId9">
                    <a14:imgEffect>
                      <a14:backgroundRemoval t="1064" b="97872" l="0" r="100000"/>
                    </a14:imgEffect>
                  </a14:imgLayer>
                </a14:imgProps>
              </a:ext>
              <a:ext uri="{28A0092B-C50C-407E-A947-70E740481C1C}">
                <a14:useLocalDpi xmlns:a14="http://schemas.microsoft.com/office/drawing/2010/main" val="0"/>
              </a:ext>
            </a:extLst>
          </a:blip>
          <a:srcRect/>
          <a:stretch>
            <a:fillRect/>
          </a:stretch>
        </p:blipFill>
        <p:spPr bwMode="auto">
          <a:xfrm>
            <a:off x="375308" y="5944673"/>
            <a:ext cx="8382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2" name="Gráfico 81">
            <a:extLst>
              <a:ext uri="{FF2B5EF4-FFF2-40B4-BE49-F238E27FC236}">
                <a16:creationId xmlns:a16="http://schemas.microsoft.com/office/drawing/2014/main" id="{0BFA2028-442D-4653-8441-503B2296577E}"/>
              </a:ext>
            </a:extLst>
          </p:cNvPr>
          <p:cNvGraphicFramePr>
            <a:graphicFrameLocks/>
          </p:cNvGraphicFramePr>
          <p:nvPr/>
        </p:nvGraphicFramePr>
        <p:xfrm>
          <a:off x="3897628" y="2867690"/>
          <a:ext cx="3129678" cy="1668709"/>
        </p:xfrm>
        <a:graphic>
          <a:graphicData uri="http://schemas.openxmlformats.org/drawingml/2006/chart">
            <c:chart xmlns:c="http://schemas.openxmlformats.org/drawingml/2006/chart" xmlns:r="http://schemas.openxmlformats.org/officeDocument/2006/relationships" r:id="rId10"/>
          </a:graphicData>
        </a:graphic>
      </p:graphicFrame>
      <p:pic>
        <p:nvPicPr>
          <p:cNvPr id="10" name="Imagen 9">
            <a:extLst>
              <a:ext uri="{FF2B5EF4-FFF2-40B4-BE49-F238E27FC236}">
                <a16:creationId xmlns:a16="http://schemas.microsoft.com/office/drawing/2014/main" id="{929E29BB-EBEE-449E-BE19-ADF57905F9D4}"/>
              </a:ext>
            </a:extLst>
          </p:cNvPr>
          <p:cNvPicPr>
            <a:picLocks noChangeAspect="1"/>
          </p:cNvPicPr>
          <p:nvPr/>
        </p:nvPicPr>
        <p:blipFill>
          <a:blip r:embed="rId11"/>
          <a:stretch>
            <a:fillRect/>
          </a:stretch>
        </p:blipFill>
        <p:spPr>
          <a:xfrm>
            <a:off x="1670537" y="5628917"/>
            <a:ext cx="3502553" cy="1535451"/>
          </a:xfrm>
          <a:prstGeom prst="rect">
            <a:avLst/>
          </a:prstGeom>
        </p:spPr>
      </p:pic>
    </p:spTree>
    <p:extLst>
      <p:ext uri="{BB962C8B-B14F-4D97-AF65-F5344CB8AC3E}">
        <p14:creationId xmlns:p14="http://schemas.microsoft.com/office/powerpoint/2010/main" val="3584748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p5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44</a:t>
            </a:r>
            <a:endParaRPr sz="1050" b="1" dirty="0">
              <a:solidFill>
                <a:schemeClr val="dk1"/>
              </a:solidFill>
              <a:latin typeface="Arial Narrow"/>
              <a:ea typeface="Arial Narrow"/>
              <a:cs typeface="Arial Narrow"/>
              <a:sym typeface="Arial Narrow"/>
            </a:endParaRPr>
          </a:p>
        </p:txBody>
      </p:sp>
      <p:sp>
        <p:nvSpPr>
          <p:cNvPr id="2600" name="Google Shape;2600;p53"/>
          <p:cNvSpPr txBox="1">
            <a:spLocks noGrp="1"/>
          </p:cNvSpPr>
          <p:nvPr>
            <p:ph type="title"/>
          </p:nvPr>
        </p:nvSpPr>
        <p:spPr>
          <a:xfrm>
            <a:off x="0" y="206616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601" name="Google Shape;2601;p53"/>
          <p:cNvSpPr/>
          <p:nvPr/>
        </p:nvSpPr>
        <p:spPr>
          <a:xfrm>
            <a:off x="0" y="2385079"/>
            <a:ext cx="7200900"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El promedio en la ejecución de la Búsqueda Activa Institucional (BAI) en 164 Unidades Primarias Generadoras de Datos (UPGD) para el mes de junio, semanas 22 a la 26, fue del 84.96%, por encima de la línea base para el distrito. </a:t>
            </a:r>
          </a:p>
          <a:p>
            <a:pPr marL="0" marR="0" lvl="0" indent="0" algn="just" rtl="0">
              <a:spcBef>
                <a:spcPts val="0"/>
              </a:spcBef>
              <a:spcAft>
                <a:spcPts val="0"/>
              </a:spcAft>
              <a:buNone/>
            </a:pPr>
            <a:endParaRPr lang="es-MX"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Se continúa con la priorización de eventos trazadores BAI adoptada desde mayo de 2022 por la Unidad de Vigilancia Epidemiológica de la Secretaría de Salud de Medellín: Eventos en eliminación/erradicación (sarampión, rubéola, rubéola congénita, parálisis flácida aguda en menores de 15 años y tétanos neonatal), dengue, dengue grave – ya que Medellín es zona endémica y por lineamientos Instituto Nacional de Salud, se debe fortalecer la BAI de estos eventos - por lineamiento nacional, cáncer de mama, cáncer de cuello uterino, morbilidad materna extrema y mortalidad perinatal por lineamiento departamental, y tos ferina por necesidad del Distrito. Para el mes de marzo de 2023, se realizó Búsqueda Retrospectiva Institucional (BRI) con adaptación del documento técnico Metodología de Búsqueda Activa Institucional por RIPS, desde la Secretaría Distrital de Salud de Medellín.  El detalle de hallazgos de los criterios por UPGD y su correlación con los hallazgos BRI, se aprecia a continuación:</a:t>
            </a:r>
          </a:p>
        </p:txBody>
      </p:sp>
      <p:sp>
        <p:nvSpPr>
          <p:cNvPr id="2602" name="Google Shape;2602;p53"/>
          <p:cNvSpPr/>
          <p:nvPr/>
        </p:nvSpPr>
        <p:spPr>
          <a:xfrm>
            <a:off x="616337" y="4722990"/>
            <a:ext cx="611149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050" dirty="0">
                <a:solidFill>
                  <a:schemeClr val="dk1"/>
                </a:solidFill>
                <a:latin typeface="Arial Narrow"/>
                <a:ea typeface="Arial Narrow"/>
                <a:cs typeface="Arial Narrow"/>
                <a:sym typeface="Arial Narrow"/>
              </a:rPr>
              <a:t>Tabla 1. Número de UPGD según criterio para realización de Búsqueda Activa Institucional, BRI SSM, junio de 2023</a:t>
            </a:r>
          </a:p>
        </p:txBody>
      </p:sp>
      <p:pic>
        <p:nvPicPr>
          <p:cNvPr id="2603" name="Google Shape;2603;p53"/>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04" name="Google Shape;2604;p53"/>
          <p:cNvGrpSpPr/>
          <p:nvPr/>
        </p:nvGrpSpPr>
        <p:grpSpPr>
          <a:xfrm>
            <a:off x="0" y="14519"/>
            <a:ext cx="4536554" cy="2078231"/>
            <a:chOff x="0" y="14519"/>
            <a:chExt cx="4536554" cy="2078231"/>
          </a:xfrm>
        </p:grpSpPr>
        <p:sp>
          <p:nvSpPr>
            <p:cNvPr id="2605" name="Google Shape;2605;p53"/>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a:t>
              </a:r>
              <a:r>
                <a:rPr lang="es-ES" sz="800" b="1" dirty="0">
                  <a:latin typeface="Arial Narrow"/>
                  <a:ea typeface="Arial Narrow"/>
                  <a:cs typeface="Arial Narrow"/>
                  <a:sym typeface="Arial Narrow"/>
                </a:rPr>
                <a:t>junio</a:t>
              </a:r>
              <a:r>
                <a:rPr lang="es-ES" sz="800" b="1" dirty="0">
                  <a:solidFill>
                    <a:srgbClr val="000000"/>
                  </a:solidFill>
                  <a:latin typeface="Arial Narrow"/>
                  <a:ea typeface="Arial Narrow"/>
                  <a:cs typeface="Arial Narrow"/>
                  <a:sym typeface="Arial Narrow"/>
                </a:rPr>
                <a:t> de 2023 -  Reporte Semanas 01 a </a:t>
              </a:r>
              <a:r>
                <a:rPr lang="es-ES" sz="800" b="1" dirty="0">
                  <a:latin typeface="Arial Narrow"/>
                  <a:ea typeface="Arial Narrow"/>
                  <a:cs typeface="Arial Narrow"/>
                  <a:sym typeface="Arial Narrow"/>
                </a:rPr>
                <a:t>24</a:t>
              </a:r>
              <a:endParaRPr sz="1200" dirty="0">
                <a:solidFill>
                  <a:schemeClr val="dk1"/>
                </a:solidFill>
                <a:latin typeface="Times New Roman"/>
                <a:ea typeface="Times New Roman"/>
                <a:cs typeface="Times New Roman"/>
                <a:sym typeface="Times New Roman"/>
              </a:endParaRPr>
            </a:p>
          </p:txBody>
        </p:sp>
        <p:sp>
          <p:nvSpPr>
            <p:cNvPr id="2606" name="Google Shape;2606;p5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07" name="Google Shape;2607;p5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2609" name="Google Shape;2609;p53"/>
          <p:cNvPicPr preferRelativeResize="0"/>
          <p:nvPr/>
        </p:nvPicPr>
        <p:blipFill rotWithShape="1">
          <a:blip r:embed="rId4">
            <a:alphaModFix/>
          </a:blip>
          <a:srcRect/>
          <a:stretch/>
        </p:blipFill>
        <p:spPr>
          <a:xfrm>
            <a:off x="4449340" y="275325"/>
            <a:ext cx="2463478" cy="1860743"/>
          </a:xfrm>
          <a:prstGeom prst="rect">
            <a:avLst/>
          </a:prstGeom>
          <a:noFill/>
          <a:ln>
            <a:noFill/>
          </a:ln>
        </p:spPr>
      </p:pic>
      <p:pic>
        <p:nvPicPr>
          <p:cNvPr id="2" name="Imagen 1">
            <a:extLst>
              <a:ext uri="{FF2B5EF4-FFF2-40B4-BE49-F238E27FC236}">
                <a16:creationId xmlns:a16="http://schemas.microsoft.com/office/drawing/2014/main" id="{2C955297-8391-79FE-9E76-055C2642BC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656" y="5054699"/>
            <a:ext cx="6226175" cy="35147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2615" name="Google Shape;2615;p5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45</a:t>
            </a:r>
            <a:endParaRPr sz="1050" b="1" dirty="0">
              <a:solidFill>
                <a:schemeClr val="dk1"/>
              </a:solidFill>
              <a:latin typeface="Arial Narrow"/>
              <a:ea typeface="Arial Narrow"/>
              <a:cs typeface="Arial Narrow"/>
              <a:sym typeface="Arial Narrow"/>
            </a:endParaRPr>
          </a:p>
        </p:txBody>
      </p:sp>
      <p:sp>
        <p:nvSpPr>
          <p:cNvPr id="2616" name="Google Shape;2616;p54"/>
          <p:cNvSpPr txBox="1">
            <a:spLocks noGrp="1"/>
          </p:cNvSpPr>
          <p:nvPr>
            <p:ph type="title"/>
          </p:nvPr>
        </p:nvSpPr>
        <p:spPr>
          <a:xfrm>
            <a:off x="149005" y="2339752"/>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617" name="Google Shape;2617;p54"/>
          <p:cNvSpPr/>
          <p:nvPr/>
        </p:nvSpPr>
        <p:spPr>
          <a:xfrm>
            <a:off x="338535" y="4814409"/>
            <a:ext cx="6523829"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050" dirty="0">
                <a:solidFill>
                  <a:schemeClr val="dk1"/>
                </a:solidFill>
                <a:latin typeface="Arial Narrow"/>
                <a:ea typeface="Arial Narrow"/>
                <a:cs typeface="Arial Narrow"/>
                <a:sym typeface="Arial Narrow"/>
              </a:rPr>
              <a:t>Tabla 2. Correlación de UPGD con silencio en la notificación/UPGD con casos no notificados para el criterio, BRI SSM, junio de 2023</a:t>
            </a:r>
          </a:p>
        </p:txBody>
      </p:sp>
      <p:pic>
        <p:nvPicPr>
          <p:cNvPr id="2618" name="Google Shape;2618;p54"/>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19" name="Google Shape;2619;p54"/>
          <p:cNvGrpSpPr/>
          <p:nvPr/>
        </p:nvGrpSpPr>
        <p:grpSpPr>
          <a:xfrm>
            <a:off x="0" y="14519"/>
            <a:ext cx="4536554" cy="1605153"/>
            <a:chOff x="0" y="14519"/>
            <a:chExt cx="4536554" cy="1605153"/>
          </a:xfrm>
        </p:grpSpPr>
        <p:sp>
          <p:nvSpPr>
            <p:cNvPr id="2620" name="Google Shape;2620;p54"/>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21" name="Google Shape;2621;p54"/>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22" name="Google Shape;2622;p54"/>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a:t>
            </a:r>
            <a:r>
              <a:rPr lang="es-ES" sz="800" b="1" dirty="0">
                <a:latin typeface="Arial Narrow"/>
                <a:ea typeface="Arial Narrow"/>
                <a:cs typeface="Arial Narrow"/>
                <a:sym typeface="Arial Narrow"/>
              </a:rPr>
              <a:t>junio</a:t>
            </a:r>
            <a:r>
              <a:rPr lang="es-ES" sz="800" b="1" dirty="0">
                <a:solidFill>
                  <a:srgbClr val="000000"/>
                </a:solidFill>
                <a:latin typeface="Arial Narrow"/>
                <a:ea typeface="Arial Narrow"/>
                <a:cs typeface="Arial Narrow"/>
                <a:sym typeface="Arial Narrow"/>
              </a:rPr>
              <a:t> de 2023 -  Reporte Semanas 01 a </a:t>
            </a:r>
            <a:r>
              <a:rPr lang="es-ES" sz="800" b="1" dirty="0">
                <a:latin typeface="Arial Narrow"/>
                <a:ea typeface="Arial Narrow"/>
                <a:cs typeface="Arial Narrow"/>
                <a:sym typeface="Arial Narrow"/>
              </a:rPr>
              <a:t>24</a:t>
            </a:r>
            <a:endParaRPr sz="1200" dirty="0">
              <a:solidFill>
                <a:schemeClr val="dk1"/>
              </a:solidFill>
              <a:latin typeface="Times New Roman"/>
              <a:ea typeface="Times New Roman"/>
              <a:cs typeface="Times New Roman"/>
              <a:sym typeface="Times New Roman"/>
            </a:endParaRPr>
          </a:p>
        </p:txBody>
      </p:sp>
      <p:pic>
        <p:nvPicPr>
          <p:cNvPr id="2624" name="Google Shape;2624;p54"/>
          <p:cNvPicPr preferRelativeResize="0"/>
          <p:nvPr/>
        </p:nvPicPr>
        <p:blipFill rotWithShape="1">
          <a:blip r:embed="rId4">
            <a:alphaModFix/>
          </a:blip>
          <a:srcRect/>
          <a:stretch/>
        </p:blipFill>
        <p:spPr>
          <a:xfrm>
            <a:off x="4449340" y="275325"/>
            <a:ext cx="2463478" cy="1860743"/>
          </a:xfrm>
          <a:prstGeom prst="rect">
            <a:avLst/>
          </a:prstGeom>
          <a:noFill/>
          <a:ln>
            <a:noFill/>
          </a:ln>
        </p:spPr>
      </p:pic>
      <p:sp>
        <p:nvSpPr>
          <p:cNvPr id="5" name="CuadroTexto 4">
            <a:extLst>
              <a:ext uri="{FF2B5EF4-FFF2-40B4-BE49-F238E27FC236}">
                <a16:creationId xmlns:a16="http://schemas.microsoft.com/office/drawing/2014/main" id="{F3FDF61A-9A2B-3F3A-0736-E27DEA3EFCD3}"/>
              </a:ext>
            </a:extLst>
          </p:cNvPr>
          <p:cNvSpPr txBox="1"/>
          <p:nvPr/>
        </p:nvSpPr>
        <p:spPr>
          <a:xfrm>
            <a:off x="338535" y="3077505"/>
            <a:ext cx="6665553" cy="1169551"/>
          </a:xfrm>
          <a:prstGeom prst="rect">
            <a:avLst/>
          </a:prstGeom>
          <a:noFill/>
        </p:spPr>
        <p:txBody>
          <a:bodyPr wrap="square">
            <a:spAutoFit/>
          </a:bodyPr>
          <a:lstStyle/>
          <a:p>
            <a:pPr algn="just"/>
            <a:r>
              <a:rPr lang="es-MX" dirty="0">
                <a:latin typeface="Arial Narrow" panose="020B0606020202030204" pitchFamily="34" charset="0"/>
              </a:rPr>
              <a:t>En línea con el ajuste al protocolo BRI para el distrito, el análisis de los criterios para la realización de la BAI, la correlación entre el silencio en la notificación y la identificación de UPGD con casos por fuera del sistema arrojó 12 instituciones prestadoras de servicios de salud con eventos priorizados como indicadores BAI sin notificar, de las cuales el 83.33% (n = 10), fueron para eventos en eliminación/erradicación. </a:t>
            </a:r>
            <a:endParaRPr lang="es-CO" dirty="0">
              <a:latin typeface="Arial Narrow" panose="020B0606020202030204" pitchFamily="34" charset="0"/>
            </a:endParaRPr>
          </a:p>
        </p:txBody>
      </p:sp>
      <p:pic>
        <p:nvPicPr>
          <p:cNvPr id="6" name="Imagen 5">
            <a:extLst>
              <a:ext uri="{FF2B5EF4-FFF2-40B4-BE49-F238E27FC236}">
                <a16:creationId xmlns:a16="http://schemas.microsoft.com/office/drawing/2014/main" id="{7868AC8B-BA7D-04FB-820B-0A3A0E52F2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6536" y="5224131"/>
            <a:ext cx="6687552" cy="247594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29"/>
        <p:cNvGrpSpPr/>
        <p:nvPr/>
      </p:nvGrpSpPr>
      <p:grpSpPr>
        <a:xfrm>
          <a:off x="0" y="0"/>
          <a:ext cx="0" cy="0"/>
          <a:chOff x="0" y="0"/>
          <a:chExt cx="0" cy="0"/>
        </a:xfrm>
      </p:grpSpPr>
      <p:sp>
        <p:nvSpPr>
          <p:cNvPr id="2630" name="Google Shape;2630;p5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46</a:t>
            </a:r>
            <a:endParaRPr sz="1050" b="1" dirty="0">
              <a:solidFill>
                <a:schemeClr val="dk1"/>
              </a:solidFill>
              <a:latin typeface="Arial Narrow"/>
              <a:ea typeface="Arial Narrow"/>
              <a:cs typeface="Arial Narrow"/>
              <a:sym typeface="Arial Narrow"/>
            </a:endParaRPr>
          </a:p>
        </p:txBody>
      </p:sp>
      <p:sp>
        <p:nvSpPr>
          <p:cNvPr id="2631" name="Google Shape;2631;p55"/>
          <p:cNvSpPr/>
          <p:nvPr/>
        </p:nvSpPr>
        <p:spPr>
          <a:xfrm>
            <a:off x="1728242" y="3616009"/>
            <a:ext cx="3403172" cy="4154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050" b="1" dirty="0">
                <a:solidFill>
                  <a:schemeClr val="dk1"/>
                </a:solidFill>
                <a:latin typeface="Arial Narrow"/>
                <a:ea typeface="Arial Narrow"/>
                <a:cs typeface="Arial Narrow"/>
                <a:sym typeface="Arial Narrow"/>
              </a:rPr>
              <a:t>Tabla 3. EISP objeto BRI no notificados, BRI SSM, junio de 2023</a:t>
            </a:r>
          </a:p>
        </p:txBody>
      </p:sp>
      <p:sp>
        <p:nvSpPr>
          <p:cNvPr id="2632" name="Google Shape;2632;p55"/>
          <p:cNvSpPr/>
          <p:nvPr/>
        </p:nvSpPr>
        <p:spPr>
          <a:xfrm>
            <a:off x="288082" y="2225121"/>
            <a:ext cx="6794731"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Se captaron 21 EISP sin notificar. De éstos, sarampión y rubéola congénitas se encontraron con mayor incidencia en la ausencia de la notificación con 7 casos cada uno (33.33%, respectivamente), seguido por dengue con tres casos. Llama la atención, persiste el hallazgo de casos compatibles de eventos en eliminación (16 casos, equivalentes al 76.19% de los casos no notificados), situación que aumenta el riesgo de estos eventos vuelvan a instalarse en el territorio.</a:t>
            </a:r>
            <a:endParaRPr lang="es-MX" dirty="0"/>
          </a:p>
        </p:txBody>
      </p:sp>
      <p:pic>
        <p:nvPicPr>
          <p:cNvPr id="2633" name="Google Shape;2633;p55"/>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34" name="Google Shape;2634;p55"/>
          <p:cNvGrpSpPr/>
          <p:nvPr/>
        </p:nvGrpSpPr>
        <p:grpSpPr>
          <a:xfrm>
            <a:off x="0" y="14519"/>
            <a:ext cx="4536554" cy="1605153"/>
            <a:chOff x="0" y="14519"/>
            <a:chExt cx="4536554" cy="1605153"/>
          </a:xfrm>
        </p:grpSpPr>
        <p:sp>
          <p:nvSpPr>
            <p:cNvPr id="2635" name="Google Shape;2635;p55"/>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36" name="Google Shape;2636;p55"/>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37" name="Google Shape;2637;p55"/>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junio de 2023 -  Reporte Semanas 01 a </a:t>
            </a:r>
            <a:r>
              <a:rPr lang="es-ES" sz="800" b="1" dirty="0">
                <a:latin typeface="Arial Narrow"/>
                <a:ea typeface="Arial Narrow"/>
                <a:cs typeface="Arial Narrow"/>
                <a:sym typeface="Arial Narrow"/>
              </a:rPr>
              <a:t>24</a:t>
            </a:r>
            <a:endParaRPr sz="1200" dirty="0">
              <a:solidFill>
                <a:schemeClr val="dk1"/>
              </a:solidFill>
              <a:latin typeface="Times New Roman"/>
              <a:ea typeface="Times New Roman"/>
              <a:cs typeface="Times New Roman"/>
              <a:sym typeface="Times New Roman"/>
            </a:endParaRPr>
          </a:p>
        </p:txBody>
      </p:sp>
      <p:pic>
        <p:nvPicPr>
          <p:cNvPr id="2639" name="Google Shape;2639;p55"/>
          <p:cNvPicPr preferRelativeResize="0"/>
          <p:nvPr/>
        </p:nvPicPr>
        <p:blipFill rotWithShape="1">
          <a:blip r:embed="rId4">
            <a:alphaModFix/>
          </a:blip>
          <a:srcRect/>
          <a:stretch/>
        </p:blipFill>
        <p:spPr>
          <a:xfrm>
            <a:off x="4449340" y="275325"/>
            <a:ext cx="2463478" cy="1860743"/>
          </a:xfrm>
          <a:prstGeom prst="rect">
            <a:avLst/>
          </a:prstGeom>
          <a:noFill/>
          <a:ln>
            <a:noFill/>
          </a:ln>
        </p:spPr>
      </p:pic>
      <p:pic>
        <p:nvPicPr>
          <p:cNvPr id="2" name="Imagen 1">
            <a:extLst>
              <a:ext uri="{FF2B5EF4-FFF2-40B4-BE49-F238E27FC236}">
                <a16:creationId xmlns:a16="http://schemas.microsoft.com/office/drawing/2014/main" id="{994A42F5-8716-E64F-4C62-A085D1FCFE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4241" y="4108699"/>
            <a:ext cx="5654535" cy="2376972"/>
          </a:xfrm>
          <a:prstGeom prst="rect">
            <a:avLst/>
          </a:prstGeom>
          <a:noFill/>
          <a:ln>
            <a:noFill/>
          </a:ln>
        </p:spPr>
      </p:pic>
      <p:sp>
        <p:nvSpPr>
          <p:cNvPr id="4" name="CuadroTexto 3">
            <a:extLst>
              <a:ext uri="{FF2B5EF4-FFF2-40B4-BE49-F238E27FC236}">
                <a16:creationId xmlns:a16="http://schemas.microsoft.com/office/drawing/2014/main" id="{E3335484-E651-2998-AFD9-E72C7B4390C1}"/>
              </a:ext>
            </a:extLst>
          </p:cNvPr>
          <p:cNvSpPr txBox="1"/>
          <p:nvPr/>
        </p:nvSpPr>
        <p:spPr>
          <a:xfrm>
            <a:off x="2649477" y="6485671"/>
            <a:ext cx="4433336" cy="253787"/>
          </a:xfrm>
          <a:prstGeom prst="rect">
            <a:avLst/>
          </a:prstGeom>
          <a:noFill/>
        </p:spPr>
        <p:txBody>
          <a:bodyPr wrap="square">
            <a:spAutoFit/>
          </a:bodyPr>
          <a:lstStyle/>
          <a:p>
            <a:pPr algn="r">
              <a:lnSpc>
                <a:spcPct val="115000"/>
              </a:lnSpc>
              <a:spcAft>
                <a:spcPts val="1000"/>
              </a:spcAft>
            </a:pPr>
            <a:r>
              <a:rPr lang="es-CO" sz="1000" i="1" dirty="0">
                <a:effectLst/>
                <a:latin typeface="Arial Narrow" panose="020B0606020202030204" pitchFamily="34" charset="0"/>
                <a:ea typeface="Calibri" panose="020F0502020204030204" pitchFamily="34" charset="0"/>
                <a:cs typeface="Times New Roman" panose="02020603050405020304" pitchFamily="18" charset="0"/>
              </a:rPr>
              <a:t>Fuente: Anexo 1 formato INS; Matriz BRI 2023;  SIVIGILA</a:t>
            </a:r>
            <a:endParaRPr lang="es-CO" sz="10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25704C42-6C37-2366-61B8-52CE5C8E294C}"/>
              </a:ext>
            </a:extLst>
          </p:cNvPr>
          <p:cNvSpPr txBox="1"/>
          <p:nvPr/>
        </p:nvSpPr>
        <p:spPr>
          <a:xfrm>
            <a:off x="671331" y="7095282"/>
            <a:ext cx="6145991" cy="646331"/>
          </a:xfrm>
          <a:prstGeom prst="rect">
            <a:avLst/>
          </a:prstGeom>
          <a:noFill/>
        </p:spPr>
        <p:txBody>
          <a:bodyPr wrap="square">
            <a:spAutoFit/>
          </a:bodyPr>
          <a:lstStyle/>
          <a:p>
            <a:r>
              <a:rPr lang="es-MX" sz="1200" dirty="0">
                <a:latin typeface="Arial Narrow" panose="020B0606020202030204" pitchFamily="34" charset="0"/>
              </a:rPr>
              <a:t>Por último, referente a la gestión de la BAI,  el 64.28% (n = 9) de los 14 EIPS de notificación individual captados por la BRI en el mes de mayo con posibilidad de ingreso al SIVIGILA, fueron notificados en el periodo siguiente a la solicitud de ingreso. </a:t>
            </a:r>
            <a:endParaRPr lang="es-CO" sz="1200" dirty="0">
              <a:latin typeface="Arial Narrow" panose="020B0606020202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45" name="Google Shape;2645;p5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47</a:t>
            </a:r>
            <a:endParaRPr sz="1050" b="1" dirty="0">
              <a:solidFill>
                <a:schemeClr val="dk1"/>
              </a:solidFill>
              <a:latin typeface="Arial Narrow"/>
              <a:ea typeface="Arial Narrow"/>
              <a:cs typeface="Arial Narrow"/>
              <a:sym typeface="Arial Narrow"/>
            </a:endParaRPr>
          </a:p>
        </p:txBody>
      </p:sp>
      <p:pic>
        <p:nvPicPr>
          <p:cNvPr id="2646" name="Google Shape;2646;p56"/>
          <p:cNvPicPr preferRelativeResize="0"/>
          <p:nvPr/>
        </p:nvPicPr>
        <p:blipFill rotWithShape="1">
          <a:blip r:embed="rId3">
            <a:alphaModFix/>
          </a:blip>
          <a:srcRect/>
          <a:stretch/>
        </p:blipFill>
        <p:spPr>
          <a:xfrm>
            <a:off x="6712302" y="8695344"/>
            <a:ext cx="436191" cy="337944"/>
          </a:xfrm>
          <a:prstGeom prst="rect">
            <a:avLst/>
          </a:prstGeom>
          <a:noFill/>
          <a:ln>
            <a:noFill/>
          </a:ln>
        </p:spPr>
      </p:pic>
      <p:pic>
        <p:nvPicPr>
          <p:cNvPr id="2647" name="Google Shape;2647;p56"/>
          <p:cNvPicPr preferRelativeResize="0"/>
          <p:nvPr/>
        </p:nvPicPr>
        <p:blipFill rotWithShape="1">
          <a:blip r:embed="rId4">
            <a:alphaModFix/>
          </a:blip>
          <a:srcRect l="-2" r="40938"/>
          <a:stretch/>
        </p:blipFill>
        <p:spPr>
          <a:xfrm>
            <a:off x="0" y="2275443"/>
            <a:ext cx="7200900" cy="6880924"/>
          </a:xfrm>
          <a:prstGeom prst="rect">
            <a:avLst/>
          </a:prstGeom>
          <a:noFill/>
          <a:ln>
            <a:noFill/>
          </a:ln>
        </p:spPr>
      </p:pic>
      <p:grpSp>
        <p:nvGrpSpPr>
          <p:cNvPr id="2648" name="Google Shape;2648;p56"/>
          <p:cNvGrpSpPr/>
          <p:nvPr/>
        </p:nvGrpSpPr>
        <p:grpSpPr>
          <a:xfrm>
            <a:off x="1728242" y="2275443"/>
            <a:ext cx="5305921" cy="6880924"/>
            <a:chOff x="7461810" y="-36659"/>
            <a:chExt cx="4447883" cy="6903934"/>
          </a:xfrm>
        </p:grpSpPr>
        <p:sp>
          <p:nvSpPr>
            <p:cNvPr id="2649" name="Google Shape;2649;p56"/>
            <p:cNvSpPr/>
            <p:nvPr/>
          </p:nvSpPr>
          <p:spPr>
            <a:xfrm>
              <a:off x="7461810" y="-27296"/>
              <a:ext cx="4315226" cy="6894571"/>
            </a:xfrm>
            <a:custGeom>
              <a:avLst/>
              <a:gdLst/>
              <a:ahLst/>
              <a:cxnLst/>
              <a:rect l="l" t="t" r="r" b="b"/>
              <a:pathLst>
                <a:path w="4315226" h="6894571" extrusionOk="0">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50" name="Google Shape;2650;p56"/>
            <p:cNvCxnSpPr/>
            <p:nvPr/>
          </p:nvCxnSpPr>
          <p:spPr>
            <a:xfrm flipH="1">
              <a:off x="11280577" y="-36659"/>
              <a:ext cx="629116" cy="6890287"/>
            </a:xfrm>
            <a:prstGeom prst="straightConnector1">
              <a:avLst/>
            </a:prstGeom>
            <a:noFill/>
            <a:ln w="38100" cap="flat" cmpd="sng">
              <a:solidFill>
                <a:schemeClr val="lt1"/>
              </a:solidFill>
              <a:prstDash val="solid"/>
              <a:round/>
              <a:headEnd type="none" w="sm" len="sm"/>
              <a:tailEnd type="none" w="sm" len="sm"/>
            </a:ln>
          </p:spPr>
        </p:cxnSp>
      </p:grpSp>
      <p:sp>
        <p:nvSpPr>
          <p:cNvPr id="2651" name="Google Shape;2651;p56"/>
          <p:cNvSpPr txBox="1"/>
          <p:nvPr/>
        </p:nvSpPr>
        <p:spPr>
          <a:xfrm>
            <a:off x="2520329" y="4572000"/>
            <a:ext cx="3649025" cy="3399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Gracias</a:t>
            </a:r>
            <a:endParaRPr dirty="0"/>
          </a:p>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Equipo de Vigilancia epidemiológica y Sistemas de información</a:t>
            </a:r>
            <a:endParaRPr sz="5400" i="1" dirty="0">
              <a:solidFill>
                <a:schemeClr val="lt1"/>
              </a:solidFill>
              <a:latin typeface="Libre Franklin Black"/>
              <a:ea typeface="Libre Franklin Black"/>
              <a:cs typeface="Libre Franklin Black"/>
              <a:sym typeface="Libre Franklin Black"/>
            </a:endParaRPr>
          </a:p>
        </p:txBody>
      </p:sp>
      <p:sp>
        <p:nvSpPr>
          <p:cNvPr id="2652" name="Google Shape;2652;p56"/>
          <p:cNvSpPr txBox="1"/>
          <p:nvPr/>
        </p:nvSpPr>
        <p:spPr>
          <a:xfrm>
            <a:off x="2502805" y="6876256"/>
            <a:ext cx="3598545" cy="4514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653" name="Google Shape;2653;p56"/>
          <p:cNvGrpSpPr/>
          <p:nvPr/>
        </p:nvGrpSpPr>
        <p:grpSpPr>
          <a:xfrm>
            <a:off x="0" y="14519"/>
            <a:ext cx="4536554" cy="1605153"/>
            <a:chOff x="0" y="14519"/>
            <a:chExt cx="4536554" cy="1605153"/>
          </a:xfrm>
        </p:grpSpPr>
        <p:sp>
          <p:nvSpPr>
            <p:cNvPr id="2654" name="Google Shape;2654;p56"/>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55" name="Google Shape;2655;p56"/>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56" name="Google Shape;2656;p56"/>
          <p:cNvSpPr txBox="1"/>
          <p:nvPr/>
        </p:nvSpPr>
        <p:spPr>
          <a:xfrm>
            <a:off x="576114" y="1684583"/>
            <a:ext cx="3816424"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a:t>
            </a:r>
            <a:r>
              <a:rPr lang="es-ES" sz="800" b="1" dirty="0">
                <a:latin typeface="Arial Narrow"/>
                <a:ea typeface="Arial Narrow"/>
                <a:cs typeface="Arial Narrow"/>
                <a:sym typeface="Arial Narrow"/>
              </a:rPr>
              <a:t>7 </a:t>
            </a:r>
            <a:r>
              <a:rPr lang="es-ES" sz="800" b="1" dirty="0">
                <a:solidFill>
                  <a:srgbClr val="000000"/>
                </a:solidFill>
                <a:latin typeface="Arial Narrow"/>
                <a:ea typeface="Arial Narrow"/>
                <a:cs typeface="Arial Narrow"/>
                <a:sym typeface="Arial Narrow"/>
              </a:rPr>
              <a:t>de 2023 - Reporte Semanas 01 a </a:t>
            </a:r>
            <a:r>
              <a:rPr lang="es-ES" sz="800" b="1" dirty="0">
                <a:latin typeface="Arial Narrow"/>
                <a:ea typeface="Arial Narrow"/>
                <a:cs typeface="Arial Narrow"/>
                <a:sym typeface="Arial Narrow"/>
              </a:rPr>
              <a:t>28</a:t>
            </a:r>
            <a:r>
              <a:rPr lang="es-ES" sz="800" b="1" dirty="0">
                <a:solidFill>
                  <a:srgbClr val="000000"/>
                </a:solidFill>
                <a:latin typeface="Arial Narrow"/>
                <a:ea typeface="Arial Narrow"/>
                <a:cs typeface="Arial Narrow"/>
                <a:sym typeface="Arial Narrow"/>
              </a:rPr>
              <a:t> (Hasta Julio15 de 2023)</a:t>
            </a:r>
            <a:endParaRPr sz="1200" dirty="0">
              <a:solidFill>
                <a:schemeClr val="dk1"/>
              </a:solidFill>
              <a:latin typeface="Times New Roman"/>
              <a:ea typeface="Times New Roman"/>
              <a:cs typeface="Times New Roman"/>
              <a:sym typeface="Times New Roman"/>
            </a:endParaRPr>
          </a:p>
        </p:txBody>
      </p:sp>
      <p:pic>
        <p:nvPicPr>
          <p:cNvPr id="2657" name="Google Shape;2657;p56"/>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3621"/>
            <a:ext cx="7200900" cy="460879"/>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05617"/>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31453" t="7635" r="56934"/>
          <a:stretch/>
        </p:blipFill>
        <p:spPr bwMode="auto">
          <a:xfrm>
            <a:off x="1934415" y="828686"/>
            <a:ext cx="551793" cy="78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419910" y="1741916"/>
            <a:ext cx="79098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62,2%</a:t>
            </a:r>
          </a:p>
        </p:txBody>
      </p:sp>
      <p:sp>
        <p:nvSpPr>
          <p:cNvPr id="42" name="41 Rectángulo redondeado"/>
          <p:cNvSpPr/>
          <p:nvPr/>
        </p:nvSpPr>
        <p:spPr>
          <a:xfrm>
            <a:off x="1787995" y="1741916"/>
            <a:ext cx="8110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37,8%</a:t>
            </a:r>
          </a:p>
        </p:txBody>
      </p:sp>
      <p:sp>
        <p:nvSpPr>
          <p:cNvPr id="43" name="42 Rectángulo redondeado"/>
          <p:cNvSpPr/>
          <p:nvPr/>
        </p:nvSpPr>
        <p:spPr>
          <a:xfrm>
            <a:off x="3227117" y="1765356"/>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57,1%</a:t>
            </a:r>
          </a:p>
        </p:txBody>
      </p:sp>
      <p:sp>
        <p:nvSpPr>
          <p:cNvPr id="44" name="43 Rectángulo redondeado"/>
          <p:cNvSpPr/>
          <p:nvPr/>
        </p:nvSpPr>
        <p:spPr>
          <a:xfrm>
            <a:off x="4559644" y="1789214"/>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5,9%</a:t>
            </a:r>
          </a:p>
        </p:txBody>
      </p:sp>
      <p:pic>
        <p:nvPicPr>
          <p:cNvPr id="2052" name="Picture 4"/>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58247"/>
          <a:stretch/>
        </p:blipFill>
        <p:spPr bwMode="auto">
          <a:xfrm>
            <a:off x="1964656" y="2510820"/>
            <a:ext cx="1157125" cy="1039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r="50000"/>
          <a:stretch/>
        </p:blipFill>
        <p:spPr bwMode="auto">
          <a:xfrm>
            <a:off x="3700336" y="2411760"/>
            <a:ext cx="1268412" cy="111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r="48966"/>
          <a:stretch/>
        </p:blipFill>
        <p:spPr bwMode="auto">
          <a:xfrm>
            <a:off x="332260" y="2650922"/>
            <a:ext cx="1306822" cy="96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50528"/>
          <a:stretch/>
        </p:blipFill>
        <p:spPr bwMode="auto">
          <a:xfrm>
            <a:off x="5497770" y="2465642"/>
            <a:ext cx="1255027" cy="111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5" name="54 Tabla"/>
          <p:cNvGraphicFramePr>
            <a:graphicFrameLocks noGrp="1"/>
          </p:cNvGraphicFramePr>
          <p:nvPr/>
        </p:nvGraphicFramePr>
        <p:xfrm>
          <a:off x="144066" y="3523010"/>
          <a:ext cx="6984775" cy="370840"/>
        </p:xfrm>
        <a:graphic>
          <a:graphicData uri="http://schemas.openxmlformats.org/drawingml/2006/table">
            <a:tbl>
              <a:tblPr firstRow="1" bandRow="1">
                <a:tableStyleId>{2D5ABB26-0587-4C30-8999-92F81FD0307C}</a:tableStyleId>
              </a:tblPr>
              <a:tblGrid>
                <a:gridCol w="1631410">
                  <a:extLst>
                    <a:ext uri="{9D8B030D-6E8A-4147-A177-3AD203B41FA5}">
                      <a16:colId xmlns:a16="http://schemas.microsoft.com/office/drawing/2014/main" val="20000"/>
                    </a:ext>
                  </a:extLst>
                </a:gridCol>
                <a:gridCol w="1664017">
                  <a:extLst>
                    <a:ext uri="{9D8B030D-6E8A-4147-A177-3AD203B41FA5}">
                      <a16:colId xmlns:a16="http://schemas.microsoft.com/office/drawing/2014/main" val="20001"/>
                    </a:ext>
                  </a:extLst>
                </a:gridCol>
                <a:gridCol w="1822495">
                  <a:extLst>
                    <a:ext uri="{9D8B030D-6E8A-4147-A177-3AD203B41FA5}">
                      <a16:colId xmlns:a16="http://schemas.microsoft.com/office/drawing/2014/main" val="20002"/>
                    </a:ext>
                  </a:extLst>
                </a:gridCol>
                <a:gridCol w="1866853">
                  <a:extLst>
                    <a:ext uri="{9D8B030D-6E8A-4147-A177-3AD203B41FA5}">
                      <a16:colId xmlns:a16="http://schemas.microsoft.com/office/drawing/2014/main" val="20003"/>
                    </a:ext>
                  </a:extLst>
                </a:gridCol>
              </a:tblGrid>
              <a:tr h="370840">
                <a:tc>
                  <a:txBody>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dirty="0">
                          <a:latin typeface="Arial Narrow" panose="020B0606020202030204" pitchFamily="34" charset="0"/>
                        </a:rPr>
                        <a:t>Habitante</a:t>
                      </a:r>
                      <a:r>
                        <a:rPr lang="es-ES" sz="1200" b="1" u="sng" baseline="0" dirty="0">
                          <a:latin typeface="Arial Narrow" panose="020B0606020202030204" pitchFamily="34" charset="0"/>
                        </a:rPr>
                        <a:t> de calle</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dirty="0">
                          <a:latin typeface="Arial Narrow" panose="020B0606020202030204" pitchFamily="34" charset="0"/>
                        </a:rPr>
                        <a:t>Profesionales de la</a:t>
                      </a:r>
                      <a:r>
                        <a:rPr lang="es-ES" sz="1200" b="1" u="sng" baseline="0" dirty="0">
                          <a:latin typeface="Arial Narrow" panose="020B0606020202030204" pitchFamily="34" charset="0"/>
                        </a:rPr>
                        <a:t> salud</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baseline="0" dirty="0">
                          <a:latin typeface="Arial Narrow" panose="020B0606020202030204" pitchFamily="34" charset="0"/>
                        </a:rPr>
                        <a:t>Población Migrante</a:t>
                      </a:r>
                      <a:endParaRPr lang="es-ES" sz="1200" b="1" u="sng"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10000"/>
                  </a:ext>
                </a:extLst>
              </a:tr>
            </a:tbl>
          </a:graphicData>
        </a:graphic>
      </p:graphicFrame>
      <p:sp>
        <p:nvSpPr>
          <p:cNvPr id="56" name="55 Rectángulo redondeado"/>
          <p:cNvSpPr/>
          <p:nvPr/>
        </p:nvSpPr>
        <p:spPr>
          <a:xfrm>
            <a:off x="529379" y="3801192"/>
            <a:ext cx="89388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32 casos</a:t>
            </a:r>
          </a:p>
        </p:txBody>
      </p:sp>
      <p:sp>
        <p:nvSpPr>
          <p:cNvPr id="57" name="56 Rectángulo redondeado"/>
          <p:cNvSpPr/>
          <p:nvPr/>
        </p:nvSpPr>
        <p:spPr>
          <a:xfrm>
            <a:off x="2079654" y="3801192"/>
            <a:ext cx="971485"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72 casos</a:t>
            </a:r>
          </a:p>
        </p:txBody>
      </p:sp>
      <p:sp>
        <p:nvSpPr>
          <p:cNvPr id="58" name="57 Rectángulo redondeado"/>
          <p:cNvSpPr/>
          <p:nvPr/>
        </p:nvSpPr>
        <p:spPr>
          <a:xfrm>
            <a:off x="3964508" y="3793100"/>
            <a:ext cx="880066"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22 casos</a:t>
            </a:r>
          </a:p>
        </p:txBody>
      </p:sp>
      <p:sp>
        <p:nvSpPr>
          <p:cNvPr id="59" name="58 Rectángulo redondeado"/>
          <p:cNvSpPr/>
          <p:nvPr/>
        </p:nvSpPr>
        <p:spPr>
          <a:xfrm>
            <a:off x="5803688" y="3801192"/>
            <a:ext cx="893106"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77 casos</a:t>
            </a: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682" y="942404"/>
            <a:ext cx="1344613" cy="650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5899235" y="1509082"/>
            <a:ext cx="1229607" cy="276999"/>
          </a:xfrm>
          <a:prstGeom prst="rect">
            <a:avLst/>
          </a:prstGeom>
          <a:noFill/>
        </p:spPr>
        <p:txBody>
          <a:bodyPr wrap="square" rtlCol="0">
            <a:spAutoFit/>
          </a:bodyPr>
          <a:lstStyle/>
          <a:p>
            <a:r>
              <a:rPr lang="es-ES" sz="1200" b="1" u="sng" dirty="0">
                <a:latin typeface="Arial Narrow" panose="020B0606020202030204" pitchFamily="34" charset="0"/>
              </a:rPr>
              <a:t>Coinfección</a:t>
            </a:r>
          </a:p>
        </p:txBody>
      </p:sp>
      <p:sp>
        <p:nvSpPr>
          <p:cNvPr id="65" name="64 Rectángulo redondeado"/>
          <p:cNvSpPr/>
          <p:nvPr/>
        </p:nvSpPr>
        <p:spPr>
          <a:xfrm>
            <a:off x="5944799" y="1766114"/>
            <a:ext cx="80799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15,7%</a:t>
            </a:r>
          </a:p>
        </p:txBody>
      </p:sp>
      <p:sp>
        <p:nvSpPr>
          <p:cNvPr id="66" name="65 CuadroTexto"/>
          <p:cNvSpPr txBox="1"/>
          <p:nvPr/>
        </p:nvSpPr>
        <p:spPr>
          <a:xfrm>
            <a:off x="5746184" y="2097021"/>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227 casos</a:t>
            </a:r>
          </a:p>
        </p:txBody>
      </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5</a:t>
            </a:r>
          </a:p>
        </p:txBody>
      </p:sp>
      <p:sp>
        <p:nvSpPr>
          <p:cNvPr id="51" name="50 CuadroTexto"/>
          <p:cNvSpPr txBox="1"/>
          <p:nvPr/>
        </p:nvSpPr>
        <p:spPr>
          <a:xfrm>
            <a:off x="655206" y="4806760"/>
            <a:ext cx="2331345" cy="461665"/>
          </a:xfrm>
          <a:prstGeom prst="rect">
            <a:avLst/>
          </a:prstGeom>
          <a:noFill/>
        </p:spPr>
        <p:txBody>
          <a:bodyPr wrap="square" rtlCol="0">
            <a:spAutoFit/>
          </a:bodyPr>
          <a:lstStyle/>
          <a:p>
            <a:pPr algn="ctr"/>
            <a:r>
              <a:rPr lang="es-ES" sz="1200" b="1" dirty="0">
                <a:latin typeface="Arial Narrow" panose="020B0606020202030204" pitchFamily="34" charset="0"/>
              </a:rPr>
              <a:t>Porcentaje de casos de tuberculosis</a:t>
            </a:r>
          </a:p>
        </p:txBody>
      </p:sp>
      <p:cxnSp>
        <p:nvCxnSpPr>
          <p:cNvPr id="53" name="52 Conector recto de flecha"/>
          <p:cNvCxnSpPr/>
          <p:nvPr/>
        </p:nvCxnSpPr>
        <p:spPr>
          <a:xfrm>
            <a:off x="4247918" y="580422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flipH="1">
            <a:off x="745292" y="580422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68" name="67 CuadroTexto"/>
          <p:cNvSpPr txBox="1"/>
          <p:nvPr/>
        </p:nvSpPr>
        <p:spPr>
          <a:xfrm>
            <a:off x="683841" y="5229646"/>
            <a:ext cx="864339"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81,9%</a:t>
            </a:r>
          </a:p>
          <a:p>
            <a:pPr algn="ctr"/>
            <a:r>
              <a:rPr lang="es-ES" sz="1400" b="1" dirty="0">
                <a:latin typeface="Arial Narrow" panose="020B0606020202030204" pitchFamily="34" charset="0"/>
              </a:rPr>
              <a:t>Pulmonar</a:t>
            </a:r>
          </a:p>
        </p:txBody>
      </p:sp>
      <p:sp>
        <p:nvSpPr>
          <p:cNvPr id="69" name="68 CuadroTexto"/>
          <p:cNvSpPr txBox="1"/>
          <p:nvPr/>
        </p:nvSpPr>
        <p:spPr>
          <a:xfrm>
            <a:off x="1750759" y="5229646"/>
            <a:ext cx="122501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18,1%</a:t>
            </a:r>
          </a:p>
          <a:p>
            <a:pPr algn="ctr"/>
            <a:r>
              <a:rPr lang="es-ES" sz="1400" b="1" dirty="0">
                <a:latin typeface="Arial Narrow" panose="020B0606020202030204" pitchFamily="34" charset="0"/>
              </a:rPr>
              <a:t>Extrapulmonar</a:t>
            </a:r>
          </a:p>
        </p:txBody>
      </p:sp>
      <p:sp>
        <p:nvSpPr>
          <p:cNvPr id="73" name="72 CuadroTexto"/>
          <p:cNvSpPr txBox="1"/>
          <p:nvPr/>
        </p:nvSpPr>
        <p:spPr>
          <a:xfrm>
            <a:off x="3924902" y="4811251"/>
            <a:ext cx="2487186" cy="461665"/>
          </a:xfrm>
          <a:prstGeom prst="rect">
            <a:avLst/>
          </a:prstGeom>
          <a:noFill/>
        </p:spPr>
        <p:txBody>
          <a:bodyPr wrap="square" rtlCol="0">
            <a:spAutoFit/>
          </a:bodyPr>
          <a:lstStyle/>
          <a:p>
            <a:pPr algn="ctr"/>
            <a:r>
              <a:rPr lang="es-ES" sz="1200" b="1" dirty="0">
                <a:latin typeface="Arial Narrow" panose="020B0606020202030204" pitchFamily="34" charset="0"/>
              </a:rPr>
              <a:t>Porcentaje de antecedente de tratamiento</a:t>
            </a:r>
          </a:p>
        </p:txBody>
      </p:sp>
      <p:sp>
        <p:nvSpPr>
          <p:cNvPr id="74" name="73 CuadroTexto"/>
          <p:cNvSpPr txBox="1"/>
          <p:nvPr/>
        </p:nvSpPr>
        <p:spPr>
          <a:xfrm>
            <a:off x="4277519" y="5229646"/>
            <a:ext cx="65915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85,7%</a:t>
            </a:r>
          </a:p>
          <a:p>
            <a:pPr algn="ctr"/>
            <a:r>
              <a:rPr lang="es-ES" sz="1400" b="1" dirty="0">
                <a:latin typeface="Arial Narrow" panose="020B0606020202030204" pitchFamily="34" charset="0"/>
              </a:rPr>
              <a:t>Nuevo</a:t>
            </a:r>
          </a:p>
        </p:txBody>
      </p:sp>
      <p:sp>
        <p:nvSpPr>
          <p:cNvPr id="75" name="74 CuadroTexto"/>
          <p:cNvSpPr txBox="1"/>
          <p:nvPr/>
        </p:nvSpPr>
        <p:spPr>
          <a:xfrm>
            <a:off x="5143137" y="5229646"/>
            <a:ext cx="1603324"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13,3%</a:t>
            </a:r>
          </a:p>
          <a:p>
            <a:pPr algn="ctr"/>
            <a:r>
              <a:rPr lang="es-ES" sz="1400" b="1" dirty="0">
                <a:latin typeface="Arial Narrow" panose="020B0606020202030204" pitchFamily="34" charset="0"/>
              </a:rPr>
              <a:t>Previamente tratado</a:t>
            </a:r>
          </a:p>
        </p:txBody>
      </p:sp>
      <p:sp>
        <p:nvSpPr>
          <p:cNvPr id="78" name="77 Rectángulo"/>
          <p:cNvSpPr/>
          <p:nvPr/>
        </p:nvSpPr>
        <p:spPr>
          <a:xfrm>
            <a:off x="-3736" y="428021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9" name="78 Grupo"/>
          <p:cNvGrpSpPr/>
          <p:nvPr/>
        </p:nvGrpSpPr>
        <p:grpSpPr>
          <a:xfrm>
            <a:off x="242311" y="4362212"/>
            <a:ext cx="3486389" cy="276999"/>
            <a:chOff x="2448322" y="74775"/>
            <a:chExt cx="3486389" cy="276999"/>
          </a:xfrm>
        </p:grpSpPr>
        <p:sp>
          <p:nvSpPr>
            <p:cNvPr id="81" name="8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2" name="81 Conector recto"/>
            <p:cNvCxnSpPr>
              <a:stCxn id="8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3" name="82 CuadroTexto"/>
            <p:cNvSpPr txBox="1"/>
            <p:nvPr/>
          </p:nvSpPr>
          <p:spPr>
            <a:xfrm>
              <a:off x="3342423"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6" name="5 Rectángulo"/>
          <p:cNvSpPr/>
          <p:nvPr/>
        </p:nvSpPr>
        <p:spPr>
          <a:xfrm>
            <a:off x="420292" y="2089658"/>
            <a:ext cx="790601" cy="276999"/>
          </a:xfrm>
          <a:prstGeom prst="rect">
            <a:avLst/>
          </a:prstGeom>
        </p:spPr>
        <p:txBody>
          <a:bodyPr wrap="none">
            <a:spAutoFit/>
          </a:bodyPr>
          <a:lstStyle/>
          <a:p>
            <a:r>
              <a:rPr lang="es-ES" sz="1200" b="1" dirty="0">
                <a:latin typeface="Arial Narrow" panose="020B0606020202030204" pitchFamily="34" charset="0"/>
              </a:rPr>
              <a:t>901 casos</a:t>
            </a:r>
          </a:p>
        </p:txBody>
      </p:sp>
      <p:sp>
        <p:nvSpPr>
          <p:cNvPr id="49" name="48 Rectángulo"/>
          <p:cNvSpPr/>
          <p:nvPr/>
        </p:nvSpPr>
        <p:spPr>
          <a:xfrm>
            <a:off x="1833698" y="2089247"/>
            <a:ext cx="790601" cy="276999"/>
          </a:xfrm>
          <a:prstGeom prst="rect">
            <a:avLst/>
          </a:prstGeom>
        </p:spPr>
        <p:txBody>
          <a:bodyPr wrap="none">
            <a:spAutoFit/>
          </a:bodyPr>
          <a:lstStyle/>
          <a:p>
            <a:r>
              <a:rPr lang="es-ES" sz="1200" b="1" dirty="0">
                <a:latin typeface="Arial Narrow" panose="020B0606020202030204" pitchFamily="34" charset="0"/>
              </a:rPr>
              <a:t>547 casos</a:t>
            </a:r>
          </a:p>
        </p:txBody>
      </p:sp>
      <p:sp>
        <p:nvSpPr>
          <p:cNvPr id="50" name="49 Rectángulo"/>
          <p:cNvSpPr/>
          <p:nvPr/>
        </p:nvSpPr>
        <p:spPr>
          <a:xfrm>
            <a:off x="3201413" y="2099679"/>
            <a:ext cx="790601" cy="276999"/>
          </a:xfrm>
          <a:prstGeom prst="rect">
            <a:avLst/>
          </a:prstGeom>
        </p:spPr>
        <p:txBody>
          <a:bodyPr wrap="none">
            <a:spAutoFit/>
          </a:bodyPr>
          <a:lstStyle/>
          <a:p>
            <a:r>
              <a:rPr lang="es-ES" sz="1200" b="1" dirty="0">
                <a:latin typeface="Arial Narrow" panose="020B0606020202030204" pitchFamily="34" charset="0"/>
              </a:rPr>
              <a:t>828 casos</a:t>
            </a:r>
          </a:p>
        </p:txBody>
      </p:sp>
      <p:sp>
        <p:nvSpPr>
          <p:cNvPr id="61" name="60 Rectángulo"/>
          <p:cNvSpPr/>
          <p:nvPr/>
        </p:nvSpPr>
        <p:spPr>
          <a:xfrm>
            <a:off x="4607097" y="2107821"/>
            <a:ext cx="720069" cy="276999"/>
          </a:xfrm>
          <a:prstGeom prst="rect">
            <a:avLst/>
          </a:prstGeom>
        </p:spPr>
        <p:txBody>
          <a:bodyPr wrap="none">
            <a:spAutoFit/>
          </a:bodyPr>
          <a:lstStyle/>
          <a:p>
            <a:r>
              <a:rPr lang="es-ES" sz="1200" b="1" dirty="0">
                <a:latin typeface="Arial Narrow" panose="020B0606020202030204" pitchFamily="34" charset="0"/>
              </a:rPr>
              <a:t>86 casos</a:t>
            </a:r>
          </a:p>
        </p:txBody>
      </p:sp>
      <p:pic>
        <p:nvPicPr>
          <p:cNvPr id="7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2580" r="86146"/>
          <a:stretch/>
        </p:blipFill>
        <p:spPr bwMode="auto">
          <a:xfrm>
            <a:off x="477736" y="830744"/>
            <a:ext cx="658263" cy="743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370561" y="1409280"/>
            <a:ext cx="856325" cy="369332"/>
          </a:xfrm>
          <a:prstGeom prst="rect">
            <a:avLst/>
          </a:prstGeom>
        </p:spPr>
        <p:txBody>
          <a:bodyPr wrap="none">
            <a:spAutoFit/>
          </a:bodyPr>
          <a:lstStyle/>
          <a:p>
            <a:r>
              <a:rPr lang="es-ES" dirty="0"/>
              <a:t> </a:t>
            </a:r>
            <a:r>
              <a:rPr lang="es-ES" sz="1200" b="1" u="sng" dirty="0">
                <a:latin typeface="Arial Narrow" panose="020B0606020202030204" pitchFamily="34" charset="0"/>
              </a:rPr>
              <a:t>Masculino</a:t>
            </a:r>
          </a:p>
        </p:txBody>
      </p:sp>
      <p:sp>
        <p:nvSpPr>
          <p:cNvPr id="71" name="70 Rectángulo"/>
          <p:cNvSpPr/>
          <p:nvPr/>
        </p:nvSpPr>
        <p:spPr>
          <a:xfrm>
            <a:off x="1791306" y="1393514"/>
            <a:ext cx="856325" cy="369332"/>
          </a:xfrm>
          <a:prstGeom prst="rect">
            <a:avLst/>
          </a:prstGeom>
        </p:spPr>
        <p:txBody>
          <a:bodyPr wrap="none">
            <a:spAutoFit/>
          </a:bodyPr>
          <a:lstStyle/>
          <a:p>
            <a:pPr algn="ctr"/>
            <a:r>
              <a:rPr lang="es-ES" dirty="0"/>
              <a:t> </a:t>
            </a:r>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77" name="76 Rectángulo"/>
          <p:cNvSpPr/>
          <p:nvPr/>
        </p:nvSpPr>
        <p:spPr>
          <a:xfrm>
            <a:off x="3034455" y="1461784"/>
            <a:ext cx="1058303" cy="369332"/>
          </a:xfrm>
          <a:prstGeom prst="rect">
            <a:avLst/>
          </a:prstGeom>
        </p:spPr>
        <p:txBody>
          <a:bodyPr wrap="none">
            <a:spAutoFit/>
          </a:bodyPr>
          <a:lstStyle/>
          <a:p>
            <a:pPr algn="ctr"/>
            <a:r>
              <a:rPr lang="es-ES" dirty="0"/>
              <a:t> </a:t>
            </a:r>
            <a:r>
              <a:rPr lang="es-ES" sz="1200" b="1" u="sng" dirty="0">
                <a:latin typeface="Arial Narrow" panose="020B0606020202030204" pitchFamily="34" charset="0"/>
              </a:rPr>
              <a:t>Hospitalizado</a:t>
            </a:r>
            <a:endParaRPr lang="es-ES" sz="1200" b="1" u="sng" dirty="0">
              <a:solidFill>
                <a:sysClr val="windowText" lastClr="000000"/>
              </a:solidFill>
              <a:latin typeface="Arial Narrow" panose="020B0606020202030204" pitchFamily="34" charset="0"/>
            </a:endParaRPr>
          </a:p>
        </p:txBody>
      </p:sp>
      <p:sp>
        <p:nvSpPr>
          <p:cNvPr id="10" name="9 Rectángulo"/>
          <p:cNvSpPr/>
          <p:nvPr/>
        </p:nvSpPr>
        <p:spPr>
          <a:xfrm>
            <a:off x="4510334" y="1509082"/>
            <a:ext cx="838691" cy="276999"/>
          </a:xfrm>
          <a:prstGeom prst="rect">
            <a:avLst/>
          </a:prstGeom>
        </p:spPr>
        <p:txBody>
          <a:bodyPr wrap="none">
            <a:spAutoFit/>
          </a:bodyPr>
          <a:lstStyle/>
          <a:p>
            <a:pPr algn="ctr"/>
            <a:r>
              <a:rPr lang="es-ES" sz="1200" b="1" dirty="0">
                <a:latin typeface="Arial Narrow" panose="020B0606020202030204" pitchFamily="34" charset="0"/>
              </a:rPr>
              <a:t> </a:t>
            </a:r>
            <a:r>
              <a:rPr lang="es-ES" sz="1200" b="1" u="sng" dirty="0">
                <a:latin typeface="Arial Narrow" panose="020B0606020202030204" pitchFamily="34" charset="0"/>
              </a:rPr>
              <a:t>Fallecidos</a:t>
            </a:r>
            <a:endParaRPr lang="es-ES" sz="1200" b="1" u="sng" dirty="0">
              <a:solidFill>
                <a:sysClr val="windowText" lastClr="000000"/>
              </a:solidFill>
              <a:latin typeface="Arial Narrow" panose="020B0606020202030204" pitchFamily="34" charset="0"/>
            </a:endParaRPr>
          </a:p>
        </p:txBody>
      </p:sp>
      <p:grpSp>
        <p:nvGrpSpPr>
          <p:cNvPr id="80" name="79 Grupo"/>
          <p:cNvGrpSpPr/>
          <p:nvPr/>
        </p:nvGrpSpPr>
        <p:grpSpPr>
          <a:xfrm>
            <a:off x="432098" y="2303427"/>
            <a:ext cx="2369637" cy="436841"/>
            <a:chOff x="3060726" y="484500"/>
            <a:chExt cx="2369637" cy="436841"/>
          </a:xfrm>
        </p:grpSpPr>
        <p:sp>
          <p:nvSpPr>
            <p:cNvPr id="84" name="8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6" name="85 CuadroTexto"/>
            <p:cNvSpPr txBox="1"/>
            <p:nvPr/>
          </p:nvSpPr>
          <p:spPr>
            <a:xfrm>
              <a:off x="3060726" y="484500"/>
              <a:ext cx="2320232" cy="338554"/>
            </a:xfrm>
            <a:prstGeom prst="rect">
              <a:avLst/>
            </a:prstGeom>
            <a:noFill/>
          </p:spPr>
          <p:txBody>
            <a:bodyPr wrap="square" rtlCol="0">
              <a:spAutoFit/>
            </a:bodyPr>
            <a:lstStyle/>
            <a:p>
              <a:pPr algn="ctr"/>
              <a:r>
                <a:rPr lang="es-ES" sz="1600" b="1" dirty="0">
                  <a:latin typeface="Arial Narrow" panose="020B0606020202030204" pitchFamily="34" charset="0"/>
                </a:rPr>
                <a:t>Poblaciones especiales</a:t>
              </a:r>
            </a:p>
          </p:txBody>
        </p:sp>
      </p:grpSp>
      <p:sp>
        <p:nvSpPr>
          <p:cNvPr id="90" name="89 Rectángulo"/>
          <p:cNvSpPr/>
          <p:nvPr/>
        </p:nvSpPr>
        <p:spPr>
          <a:xfrm>
            <a:off x="310623" y="8698710"/>
            <a:ext cx="6566214" cy="307777"/>
          </a:xfrm>
          <a:prstGeom prst="rect">
            <a:avLst/>
          </a:prstGeom>
        </p:spPr>
        <p:txBody>
          <a:bodyPr wrap="square">
            <a:spAutoFit/>
          </a:bodyPr>
          <a:lstStyle/>
          <a:p>
            <a:r>
              <a:rPr lang="es-ES" sz="6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Tasa de incidencia y numero  casos notificados de tuberculosis todas las formas por grupo de edad Medellín, a Semana 1 al 28- 2023</a:t>
            </a:r>
          </a:p>
        </p:txBody>
      </p:sp>
      <p:pic>
        <p:nvPicPr>
          <p:cNvPr id="91" name="Picture 5"/>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3111553" y="840721"/>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6"/>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4404541" y="875894"/>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2311" y="5925539"/>
            <a:ext cx="6790984" cy="277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208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50 Rectángulo"/>
          <p:cNvSpPr/>
          <p:nvPr/>
        </p:nvSpPr>
        <p:spPr>
          <a:xfrm>
            <a:off x="0" y="1808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2" name="51 Grupo"/>
          <p:cNvGrpSpPr/>
          <p:nvPr/>
        </p:nvGrpSpPr>
        <p:grpSpPr>
          <a:xfrm>
            <a:off x="277404" y="131608"/>
            <a:ext cx="3446504" cy="276999"/>
            <a:chOff x="2448322" y="74775"/>
            <a:chExt cx="3446504" cy="276999"/>
          </a:xfrm>
        </p:grpSpPr>
        <p:sp>
          <p:nvSpPr>
            <p:cNvPr id="53" name="5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4" name="53 Conector recto"/>
            <p:cNvCxnSpPr>
              <a:stCxn id="5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Análisis de resistencia</a:t>
              </a:r>
            </a:p>
          </p:txBody>
        </p:sp>
      </p:grpSp>
      <p:grpSp>
        <p:nvGrpSpPr>
          <p:cNvPr id="58" name="57 Grupo"/>
          <p:cNvGrpSpPr/>
          <p:nvPr/>
        </p:nvGrpSpPr>
        <p:grpSpPr>
          <a:xfrm>
            <a:off x="627150" y="645427"/>
            <a:ext cx="1698105" cy="1972170"/>
            <a:chOff x="5222211" y="5004048"/>
            <a:chExt cx="1698105" cy="1972170"/>
          </a:xfrm>
        </p:grpSpPr>
        <p:pic>
          <p:nvPicPr>
            <p:cNvPr id="59" name="Picture 9"/>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667" b="100000" l="10000" r="90000"/>
                      </a14:imgEffect>
                    </a14:imgLayer>
                  </a14:imgProps>
                </a:ext>
                <a:ext uri="{28A0092B-C50C-407E-A947-70E740481C1C}">
                  <a14:useLocalDpi xmlns:a14="http://schemas.microsoft.com/office/drawing/2010/main" val="0"/>
                </a:ext>
              </a:extLst>
            </a:blip>
            <a:srcRect/>
            <a:stretch>
              <a:fillRect/>
            </a:stretch>
          </p:blipFill>
          <p:spPr bwMode="auto">
            <a:xfrm>
              <a:off x="5222211" y="5004048"/>
              <a:ext cx="1698105" cy="110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CuadroTexto"/>
            <p:cNvSpPr txBox="1"/>
            <p:nvPr/>
          </p:nvSpPr>
          <p:spPr>
            <a:xfrm>
              <a:off x="5437921" y="6063050"/>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Resistencia</a:t>
              </a:r>
            </a:p>
          </p:txBody>
        </p:sp>
        <p:sp>
          <p:nvSpPr>
            <p:cNvPr id="61" name="60 Rectángulo redondeado"/>
            <p:cNvSpPr/>
            <p:nvPr/>
          </p:nvSpPr>
          <p:spPr>
            <a:xfrm>
              <a:off x="5701229" y="6368312"/>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2,7%</a:t>
              </a:r>
            </a:p>
          </p:txBody>
        </p:sp>
        <p:sp>
          <p:nvSpPr>
            <p:cNvPr id="62" name="61 CuadroTexto"/>
            <p:cNvSpPr txBox="1"/>
            <p:nvPr/>
          </p:nvSpPr>
          <p:spPr>
            <a:xfrm>
              <a:off x="5485630" y="6699219"/>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41 casos</a:t>
              </a:r>
            </a:p>
          </p:txBody>
        </p:sp>
      </p:grpSp>
      <p:cxnSp>
        <p:nvCxnSpPr>
          <p:cNvPr id="63" name="62 Conector angular"/>
          <p:cNvCxnSpPr>
            <a:stCxn id="61" idx="3"/>
          </p:cNvCxnSpPr>
          <p:nvPr/>
        </p:nvCxnSpPr>
        <p:spPr>
          <a:xfrm>
            <a:off x="1846236" y="2189711"/>
            <a:ext cx="273940" cy="1580014"/>
          </a:xfrm>
          <a:prstGeom prst="bentConnector2">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4" name="63 Conector angular"/>
          <p:cNvCxnSpPr>
            <a:stCxn id="61" idx="1"/>
            <a:endCxn id="65" idx="0"/>
          </p:cNvCxnSpPr>
          <p:nvPr/>
        </p:nvCxnSpPr>
        <p:spPr>
          <a:xfrm rot="10800000" flipV="1">
            <a:off x="901052" y="2189710"/>
            <a:ext cx="205116" cy="777739"/>
          </a:xfrm>
          <a:prstGeom prst="bentConnector2">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5" name="64 Rectángulo redondeado"/>
          <p:cNvSpPr/>
          <p:nvPr/>
        </p:nvSpPr>
        <p:spPr>
          <a:xfrm>
            <a:off x="142691" y="2967450"/>
            <a:ext cx="1516721" cy="586251"/>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Casos Nuevos </a:t>
            </a:r>
          </a:p>
          <a:p>
            <a:pPr algn="ctr"/>
            <a:r>
              <a:rPr lang="es-ES" sz="1400" b="1" dirty="0">
                <a:solidFill>
                  <a:schemeClr val="tx1"/>
                </a:solidFill>
                <a:latin typeface="Arial Narrow" panose="020B0606020202030204" pitchFamily="34" charset="0"/>
              </a:rPr>
              <a:t>5 Casos </a:t>
            </a:r>
          </a:p>
        </p:txBody>
      </p:sp>
      <p:sp>
        <p:nvSpPr>
          <p:cNvPr id="66" name="65 Rectángulo redondeado"/>
          <p:cNvSpPr/>
          <p:nvPr/>
        </p:nvSpPr>
        <p:spPr>
          <a:xfrm>
            <a:off x="1003609" y="3769725"/>
            <a:ext cx="1516721" cy="586251"/>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Previamente tratados</a:t>
            </a:r>
          </a:p>
          <a:p>
            <a:pPr algn="ctr"/>
            <a:r>
              <a:rPr lang="es-ES" sz="1400" b="1" dirty="0">
                <a:solidFill>
                  <a:schemeClr val="tx1"/>
                </a:solidFill>
                <a:latin typeface="Arial Narrow" panose="020B0606020202030204" pitchFamily="34" charset="0"/>
              </a:rPr>
              <a:t>36 Casos </a:t>
            </a:r>
          </a:p>
        </p:txBody>
      </p:sp>
      <p:sp>
        <p:nvSpPr>
          <p:cNvPr id="68" name="67 CuadroTexto"/>
          <p:cNvSpPr txBox="1"/>
          <p:nvPr/>
        </p:nvSpPr>
        <p:spPr>
          <a:xfrm>
            <a:off x="6516747" y="39650"/>
            <a:ext cx="648121" cy="253916"/>
          </a:xfrm>
          <a:prstGeom prst="rect">
            <a:avLst/>
          </a:prstGeom>
          <a:noFill/>
        </p:spPr>
        <p:txBody>
          <a:bodyPr wrap="square" rtlCol="0">
            <a:spAutoFit/>
          </a:bodyPr>
          <a:lstStyle/>
          <a:p>
            <a:r>
              <a:rPr lang="es-ES" sz="1050" b="1" dirty="0">
                <a:latin typeface="Arial Narrow" panose="020B0606020202030204" pitchFamily="34" charset="0"/>
              </a:rPr>
              <a:t>Pág.. 6</a:t>
            </a:r>
          </a:p>
        </p:txBody>
      </p:sp>
      <p:sp>
        <p:nvSpPr>
          <p:cNvPr id="69" name="68 Rectángulo"/>
          <p:cNvSpPr/>
          <p:nvPr/>
        </p:nvSpPr>
        <p:spPr>
          <a:xfrm>
            <a:off x="0" y="487811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nvGrpSpPr>
          <p:cNvPr id="70" name="69 Grupo"/>
          <p:cNvGrpSpPr/>
          <p:nvPr/>
        </p:nvGrpSpPr>
        <p:grpSpPr>
          <a:xfrm>
            <a:off x="277404" y="4991640"/>
            <a:ext cx="3446504" cy="276999"/>
            <a:chOff x="2448322" y="74775"/>
            <a:chExt cx="3446504" cy="276999"/>
          </a:xfrm>
        </p:grpSpPr>
        <p:sp>
          <p:nvSpPr>
            <p:cNvPr id="71" name="7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2" name="71 Conector recto"/>
            <p:cNvCxnSpPr>
              <a:stCxn id="7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3" name="7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74" name="73 CuadroTexto"/>
          <p:cNvSpPr txBox="1"/>
          <p:nvPr/>
        </p:nvSpPr>
        <p:spPr>
          <a:xfrm>
            <a:off x="142691" y="5508104"/>
            <a:ext cx="6914143" cy="1815882"/>
          </a:xfrm>
          <a:prstGeom prst="rect">
            <a:avLst/>
          </a:prstGeom>
          <a:noFill/>
        </p:spPr>
        <p:txBody>
          <a:bodyPr wrap="square" rtlCol="0">
            <a:spAutoFit/>
          </a:bodyPr>
          <a:lstStyle/>
          <a:p>
            <a:pPr algn="just"/>
            <a:r>
              <a:rPr lang="es-CO" sz="1400" dirty="0">
                <a:latin typeface="Arial Narrow" panose="020B0606020202030204" pitchFamily="34" charset="0"/>
              </a:rPr>
              <a:t>Un aumento en la notificación de casos de tuberculosis con respecto al mismo período del año anterior (18,8) y una tasa total 56.3 casos por 100.000 habitantes En promedio se notifican 53 casos de tuberculosis semanalmente..</a:t>
            </a:r>
          </a:p>
          <a:p>
            <a:pPr algn="just"/>
            <a:r>
              <a:rPr lang="es-CO" sz="1400" dirty="0">
                <a:latin typeface="Arial Narrow" panose="020B0606020202030204" pitchFamily="34" charset="0"/>
              </a:rPr>
              <a:t>De las personas con tuberculosis, el 22.1% son mayores de 65 años y con las mayores tasas de incidencia, superando la tasa total. La población migrante aportó 39 casos del total de los casos notificados con mayor frecuencia en población procedente de Venezuela</a:t>
            </a:r>
          </a:p>
          <a:p>
            <a:pPr algn="just"/>
            <a:endParaRPr lang="es-CO" sz="1400" dirty="0">
              <a:latin typeface="Arial Narrow" panose="020B0606020202030204" pitchFamily="34" charset="0"/>
            </a:endParaRPr>
          </a:p>
          <a:p>
            <a:pPr algn="just"/>
            <a:r>
              <a:rPr lang="es-CO" sz="1400" dirty="0">
                <a:latin typeface="Arial Narrow" panose="020B0606020202030204" pitchFamily="34" charset="0"/>
              </a:rPr>
              <a:t>.</a:t>
            </a:r>
          </a:p>
        </p:txBody>
      </p:sp>
      <p:sp>
        <p:nvSpPr>
          <p:cNvPr id="75" name="74 Rectángulo"/>
          <p:cNvSpPr/>
          <p:nvPr/>
        </p:nvSpPr>
        <p:spPr>
          <a:xfrm>
            <a:off x="2356100" y="1367755"/>
            <a:ext cx="4700733" cy="415498"/>
          </a:xfrm>
          <a:prstGeom prst="rect">
            <a:avLst/>
          </a:prstGeom>
        </p:spPr>
        <p:txBody>
          <a:bodyPr wrap="square">
            <a:spAutoFit/>
          </a:bodyPr>
          <a:lstStyle/>
          <a:p>
            <a:r>
              <a:rPr lang="es-CO" sz="1050" b="1" dirty="0">
                <a:latin typeface="Arial Narrow" panose="020B0606020202030204" pitchFamily="34" charset="0"/>
              </a:rPr>
              <a:t>Tabla . Clasificación según tipo de Resistencia y antecedente de tratamiento previo de la tuberculosis. Período epidemiológico 7 Medellín 2022</a:t>
            </a:r>
            <a:r>
              <a:rPr lang="es-ES" sz="1050" b="1" dirty="0">
                <a:latin typeface="Arial Narrow" panose="020B0606020202030204" pitchFamily="34" charset="0"/>
              </a:rPr>
              <a:t>3</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403" y="2627162"/>
            <a:ext cx="40481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4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 y="1"/>
            <a:ext cx="2223924"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809" y="623805"/>
            <a:ext cx="2231109" cy="276999"/>
          </a:xfrm>
          <a:prstGeom prst="rect">
            <a:avLst/>
          </a:prstGeom>
          <a:noFill/>
        </p:spPr>
        <p:txBody>
          <a:bodyPr wrap="square" rtlCol="0">
            <a:spAutoFit/>
          </a:bodyPr>
          <a:lstStyle/>
          <a:p>
            <a:r>
              <a:rPr lang="es-ES" sz="1200" b="1" dirty="0">
                <a:latin typeface="Arial Narrow" panose="020B0606020202030204" pitchFamily="34" charset="0"/>
              </a:rPr>
              <a:t>Periodo epidemiológico 7 - 2023</a:t>
            </a:r>
          </a:p>
        </p:txBody>
      </p:sp>
      <p:sp>
        <p:nvSpPr>
          <p:cNvPr id="6" name="5 Rectángulo"/>
          <p:cNvSpPr/>
          <p:nvPr/>
        </p:nvSpPr>
        <p:spPr>
          <a:xfrm>
            <a:off x="2249598" y="221511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Tosferina. Medellín, a Período epidemiológico 7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1</a:t>
              </a:r>
            </a:p>
          </p:txBody>
        </p:sp>
      </p:grpSp>
      <p:sp>
        <p:nvSpPr>
          <p:cNvPr id="10" name="9 Flecha arriba"/>
          <p:cNvSpPr/>
          <p:nvPr/>
        </p:nvSpPr>
        <p:spPr>
          <a:xfrm flipH="1" flipV="1">
            <a:off x="58294"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4" y="4890908"/>
            <a:ext cx="4904168"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Tosferina. Medellín, a Período epidemiológico 7 acumulado, años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4869555" y="6125495"/>
            <a:ext cx="2331345" cy="261610"/>
          </a:xfrm>
          <a:prstGeom prst="rect">
            <a:avLst/>
          </a:prstGeom>
          <a:noFill/>
        </p:spPr>
        <p:txBody>
          <a:bodyPr wrap="square" rtlCol="0">
            <a:spAutoFit/>
          </a:bodyPr>
          <a:lstStyle/>
          <a:p>
            <a:pPr algn="ctr"/>
            <a:r>
              <a:rPr lang="es-ES" sz="1100" b="1" dirty="0">
                <a:latin typeface="Arial Narrow" panose="020B0606020202030204" pitchFamily="34" charset="0"/>
              </a:rPr>
              <a:t>Letalidad</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5005790" y="6835158"/>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672788" y="6256300"/>
            <a:ext cx="72487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a:t>
            </a:r>
          </a:p>
          <a:p>
            <a:pPr algn="ctr"/>
            <a:r>
              <a:rPr lang="es-ES" sz="1400" b="1" dirty="0">
                <a:latin typeface="Arial Narrow" panose="020B0606020202030204" pitchFamily="34" charset="0"/>
              </a:rPr>
              <a:t>0 casos</a:t>
            </a:r>
          </a:p>
        </p:txBody>
      </p:sp>
      <p:sp>
        <p:nvSpPr>
          <p:cNvPr id="54" name="53 Rectángulo"/>
          <p:cNvSpPr/>
          <p:nvPr/>
        </p:nvSpPr>
        <p:spPr>
          <a:xfrm>
            <a:off x="35816" y="8449122"/>
            <a:ext cx="4417817" cy="492443"/>
          </a:xfrm>
          <a:prstGeom prst="rect">
            <a:avLst/>
          </a:prstGeom>
        </p:spPr>
        <p:txBody>
          <a:bodyPr wrap="square">
            <a:spAutoFit/>
          </a:bodyPr>
          <a:lstStyle/>
          <a:p>
            <a:pPr algn="just"/>
            <a:r>
              <a:rPr lang="es-ES" sz="6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Comportamiento inusual de la Tosferina. Medellín, a Periodo epidemiológico 7  acumulado  de 2023. </a:t>
            </a:r>
          </a:p>
        </p:txBody>
      </p:sp>
      <p:sp>
        <p:nvSpPr>
          <p:cNvPr id="58" name="57 CuadroTexto"/>
          <p:cNvSpPr txBox="1"/>
          <p:nvPr/>
        </p:nvSpPr>
        <p:spPr>
          <a:xfrm>
            <a:off x="4722604" y="6835158"/>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Porcentaje de investigación de campo oportuna</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7 </a:t>
            </a: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Tosferina</a:t>
            </a:r>
          </a:p>
        </p:txBody>
      </p:sp>
      <p:sp>
        <p:nvSpPr>
          <p:cNvPr id="47" name="46 CuadroTexto"/>
          <p:cNvSpPr txBox="1"/>
          <p:nvPr/>
        </p:nvSpPr>
        <p:spPr>
          <a:xfrm>
            <a:off x="4927273" y="7250656"/>
            <a:ext cx="2247196"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70,3%</a:t>
            </a:r>
          </a:p>
        </p:txBody>
      </p:sp>
      <p:sp>
        <p:nvSpPr>
          <p:cNvPr id="9" name="Rectángulo 8"/>
          <p:cNvSpPr/>
          <p:nvPr/>
        </p:nvSpPr>
        <p:spPr>
          <a:xfrm>
            <a:off x="277404" y="4679265"/>
            <a:ext cx="1882298" cy="861774"/>
          </a:xfrm>
          <a:prstGeom prst="rect">
            <a:avLst/>
          </a:prstGeom>
        </p:spPr>
        <p:txBody>
          <a:bodyPr wrap="square">
            <a:spAutoFit/>
          </a:bodyPr>
          <a:lstStyle/>
          <a:p>
            <a:pPr algn="just"/>
            <a:r>
              <a:rPr lang="es-ES" sz="1000" b="1" dirty="0">
                <a:latin typeface="Arial Narrow" panose="020B0606020202030204" pitchFamily="34" charset="0"/>
              </a:rPr>
              <a:t>Variación porcentual de 1200% menos respecto al mismo periodo del año anterior. Variación de notificación de  -28% (155 casos notificados)</a:t>
            </a:r>
            <a:endParaRPr lang="en-US" sz="1000" dirty="0"/>
          </a:p>
        </p:txBody>
      </p:sp>
      <p:sp>
        <p:nvSpPr>
          <p:cNvPr id="55" name="46 CuadroTexto"/>
          <p:cNvSpPr txBox="1"/>
          <p:nvPr/>
        </p:nvSpPr>
        <p:spPr>
          <a:xfrm>
            <a:off x="4829662" y="8034330"/>
            <a:ext cx="2247196" cy="792525"/>
          </a:xfrm>
          <a:prstGeom prst="rect">
            <a:avLst/>
          </a:prstGeom>
          <a:noFill/>
        </p:spPr>
        <p:txBody>
          <a:bodyPr wrap="square" rtlCol="0">
            <a:spAutoFit/>
          </a:bodyPr>
          <a:lstStyle/>
          <a:p>
            <a:pPr algn="ctr"/>
            <a:r>
              <a:rPr lang="es-ES" sz="1050" b="1" dirty="0">
                <a:latin typeface="Arial Narrow" panose="020B0606020202030204" pitchFamily="34" charset="0"/>
              </a:rPr>
              <a:t>Cumplimiento en la notificación</a:t>
            </a:r>
          </a:p>
          <a:p>
            <a:pPr algn="ctr"/>
            <a:r>
              <a:rPr lang="es-ES" sz="1400" b="1" dirty="0">
                <a:latin typeface="Arial Narrow" panose="020B0606020202030204" pitchFamily="34" charset="0"/>
              </a:rPr>
              <a:t> </a:t>
            </a:r>
            <a:r>
              <a:rPr lang="es-ES" sz="1050" b="1" dirty="0">
                <a:latin typeface="Arial Narrow" panose="020B0606020202030204" pitchFamily="34" charset="0"/>
              </a:rPr>
              <a:t>casos probables notificados </a:t>
            </a:r>
          </a:p>
          <a:p>
            <a:pPr algn="ctr"/>
            <a:r>
              <a:rPr lang="es-ES" sz="1050" b="1" dirty="0">
                <a:latin typeface="Arial Narrow" panose="020B0606020202030204" pitchFamily="34" charset="0"/>
              </a:rPr>
              <a:t>173/175 casos notificados por vigilancia rutinaria</a:t>
            </a:r>
          </a:p>
        </p:txBody>
      </p:sp>
      <p:pic>
        <p:nvPicPr>
          <p:cNvPr id="12" name="Imagen 11"/>
          <p:cNvPicPr>
            <a:picLocks noChangeAspect="1"/>
          </p:cNvPicPr>
          <p:nvPr/>
        </p:nvPicPr>
        <p:blipFill>
          <a:blip r:embed="rId6"/>
          <a:stretch>
            <a:fillRect/>
          </a:stretch>
        </p:blipFill>
        <p:spPr>
          <a:xfrm>
            <a:off x="2209059" y="378522"/>
            <a:ext cx="4924053" cy="1921943"/>
          </a:xfrm>
          <a:prstGeom prst="rect">
            <a:avLst/>
          </a:prstGeom>
        </p:spPr>
      </p:pic>
      <p:pic>
        <p:nvPicPr>
          <p:cNvPr id="20" name="Imagen 19"/>
          <p:cNvPicPr>
            <a:picLocks noChangeAspect="1"/>
          </p:cNvPicPr>
          <p:nvPr/>
        </p:nvPicPr>
        <p:blipFill>
          <a:blip r:embed="rId7"/>
          <a:stretch>
            <a:fillRect/>
          </a:stretch>
        </p:blipFill>
        <p:spPr>
          <a:xfrm>
            <a:off x="2159702" y="2746310"/>
            <a:ext cx="4973410" cy="2119738"/>
          </a:xfrm>
          <a:prstGeom prst="rect">
            <a:avLst/>
          </a:prstGeom>
        </p:spPr>
      </p:pic>
      <p:pic>
        <p:nvPicPr>
          <p:cNvPr id="21" name="Imagen 20"/>
          <p:cNvPicPr>
            <a:picLocks noChangeAspect="1"/>
          </p:cNvPicPr>
          <p:nvPr/>
        </p:nvPicPr>
        <p:blipFill>
          <a:blip r:embed="rId8"/>
          <a:stretch>
            <a:fillRect/>
          </a:stretch>
        </p:blipFill>
        <p:spPr>
          <a:xfrm>
            <a:off x="-62071" y="6086250"/>
            <a:ext cx="5011872" cy="2337796"/>
          </a:xfrm>
          <a:prstGeom prst="rect">
            <a:avLst/>
          </a:prstGeom>
        </p:spPr>
      </p:pic>
    </p:spTree>
    <p:extLst>
      <p:ext uri="{BB962C8B-B14F-4D97-AF65-F5344CB8AC3E}">
        <p14:creationId xmlns:p14="http://schemas.microsoft.com/office/powerpoint/2010/main" val="3158191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 y="-1"/>
            <a:ext cx="2210926" cy="282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1483" y="623805"/>
            <a:ext cx="2232173" cy="276999"/>
          </a:xfrm>
          <a:prstGeom prst="rect">
            <a:avLst/>
          </a:prstGeom>
          <a:noFill/>
        </p:spPr>
        <p:txBody>
          <a:bodyPr wrap="square" rtlCol="0">
            <a:spAutoFit/>
          </a:bodyPr>
          <a:lstStyle/>
          <a:p>
            <a:r>
              <a:rPr lang="es-ES" sz="1200" b="1" dirty="0">
                <a:latin typeface="Arial Narrow" panose="020B0606020202030204" pitchFamily="34" charset="0"/>
              </a:rPr>
              <a:t>Periodo epidemiológico 7 - 2023</a:t>
            </a:r>
          </a:p>
        </p:txBody>
      </p:sp>
      <p:sp>
        <p:nvSpPr>
          <p:cNvPr id="6" name="5 Rectángulo"/>
          <p:cNvSpPr/>
          <p:nvPr/>
        </p:nvSpPr>
        <p:spPr>
          <a:xfrm>
            <a:off x="2254889" y="21681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Parotiditis. Medellín, a Período epidemiológico 7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228</a:t>
              </a:r>
            </a:p>
          </p:txBody>
        </p:sp>
      </p:grpSp>
      <p:sp>
        <p:nvSpPr>
          <p:cNvPr id="9" name="8 CuadroTexto"/>
          <p:cNvSpPr txBox="1"/>
          <p:nvPr/>
        </p:nvSpPr>
        <p:spPr>
          <a:xfrm>
            <a:off x="491122" y="4659831"/>
            <a:ext cx="1686306" cy="830997"/>
          </a:xfrm>
          <a:prstGeom prst="rect">
            <a:avLst/>
          </a:prstGeom>
          <a:noFill/>
        </p:spPr>
        <p:txBody>
          <a:bodyPr wrap="square" rtlCol="0">
            <a:spAutoFit/>
          </a:bodyPr>
          <a:lstStyle/>
          <a:p>
            <a:r>
              <a:rPr lang="es-ES" sz="1200" b="1" dirty="0">
                <a:latin typeface="Arial Narrow" panose="020B0606020202030204" pitchFamily="34" charset="0"/>
              </a:rPr>
              <a:t>Variación porcentual de 12,7% menos respecto al mismo periodo del año anterior</a:t>
            </a:r>
          </a:p>
        </p:txBody>
      </p:sp>
      <p:sp>
        <p:nvSpPr>
          <p:cNvPr id="10" name="9 Flecha arriba"/>
          <p:cNvSpPr/>
          <p:nvPr/>
        </p:nvSpPr>
        <p:spPr>
          <a:xfrm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3" y="4912876"/>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Parotiditis. Medellín, a Período epidemiológico 7 acumulado, años 2021-2023.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31635" y="5499221"/>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4869555" y="6070903"/>
            <a:ext cx="2331345"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población general</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4959641" y="6977751"/>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401300" y="6412570"/>
            <a:ext cx="1189749"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8,59* 100 mil</a:t>
            </a:r>
          </a:p>
          <a:p>
            <a:pPr algn="ctr"/>
            <a:r>
              <a:rPr lang="es-ES" sz="1400" b="1" dirty="0">
                <a:latin typeface="Arial Narrow" panose="020B0606020202030204" pitchFamily="34" charset="0"/>
              </a:rPr>
              <a:t>228 casos</a:t>
            </a:r>
          </a:p>
        </p:txBody>
      </p:sp>
      <p:sp>
        <p:nvSpPr>
          <p:cNvPr id="55" name="54 CuadroTexto"/>
          <p:cNvSpPr txBox="1"/>
          <p:nvPr/>
        </p:nvSpPr>
        <p:spPr>
          <a:xfrm>
            <a:off x="4712465" y="7982798"/>
            <a:ext cx="2487186" cy="261610"/>
          </a:xfrm>
          <a:prstGeom prst="rect">
            <a:avLst/>
          </a:prstGeom>
          <a:noFill/>
        </p:spPr>
        <p:txBody>
          <a:bodyPr wrap="square" rtlCol="0">
            <a:spAutoFit/>
          </a:bodyPr>
          <a:lstStyle/>
          <a:p>
            <a:pPr algn="ctr"/>
            <a:r>
              <a:rPr lang="es-ES" sz="1100" b="1" dirty="0">
                <a:latin typeface="Arial Narrow" panose="020B0606020202030204" pitchFamily="34" charset="0"/>
              </a:rPr>
              <a:t>Brotes con investigación de campo</a:t>
            </a:r>
          </a:p>
        </p:txBody>
      </p:sp>
      <p:sp>
        <p:nvSpPr>
          <p:cNvPr id="56" name="55 CuadroTexto"/>
          <p:cNvSpPr txBox="1"/>
          <p:nvPr/>
        </p:nvSpPr>
        <p:spPr>
          <a:xfrm>
            <a:off x="5642590" y="8275018"/>
            <a:ext cx="758542"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a:t>
            </a:r>
          </a:p>
          <a:p>
            <a:pPr algn="ctr"/>
            <a:r>
              <a:rPr lang="es-ES" sz="1400" b="1" dirty="0">
                <a:latin typeface="Arial Narrow" panose="020B0606020202030204" pitchFamily="34" charset="0"/>
              </a:rPr>
              <a:t>0 brotes</a:t>
            </a:r>
          </a:p>
        </p:txBody>
      </p:sp>
      <p:sp>
        <p:nvSpPr>
          <p:cNvPr id="58" name="57 CuadroTexto"/>
          <p:cNvSpPr txBox="1"/>
          <p:nvPr/>
        </p:nvSpPr>
        <p:spPr>
          <a:xfrm>
            <a:off x="4722604" y="7014239"/>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en menores de 5 años</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8</a:t>
            </a:r>
          </a:p>
        </p:txBody>
      </p:sp>
      <p:sp>
        <p:nvSpPr>
          <p:cNvPr id="37" name="36 Título"/>
          <p:cNvSpPr>
            <a:spLocks noGrp="1"/>
          </p:cNvSpPr>
          <p:nvPr>
            <p:ph type="ctrTitle"/>
          </p:nvPr>
        </p:nvSpPr>
        <p:spPr>
          <a:xfrm>
            <a:off x="85115" y="105553"/>
            <a:ext cx="2075175" cy="461665"/>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Parotiditis</a:t>
            </a:r>
          </a:p>
        </p:txBody>
      </p:sp>
      <p:sp>
        <p:nvSpPr>
          <p:cNvPr id="47" name="46 CuadroTexto"/>
          <p:cNvSpPr txBox="1"/>
          <p:nvPr/>
        </p:nvSpPr>
        <p:spPr>
          <a:xfrm>
            <a:off x="5627821" y="7420568"/>
            <a:ext cx="1189749"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29,5* 100 mil</a:t>
            </a:r>
          </a:p>
          <a:p>
            <a:pPr algn="ctr"/>
            <a:r>
              <a:rPr lang="es-ES" sz="1400" b="1" dirty="0">
                <a:latin typeface="Arial Narrow" panose="020B0606020202030204" pitchFamily="34" charset="0"/>
              </a:rPr>
              <a:t>35 casos</a:t>
            </a:r>
          </a:p>
        </p:txBody>
      </p:sp>
      <p:sp>
        <p:nvSpPr>
          <p:cNvPr id="46" name="44 Rectángulo"/>
          <p:cNvSpPr/>
          <p:nvPr/>
        </p:nvSpPr>
        <p:spPr>
          <a:xfrm>
            <a:off x="-14673" y="8567406"/>
            <a:ext cx="4727138"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puntos de Parotiditis. Medellín, a Período epidemiológico 7 acumulado  de 2023 </a:t>
            </a:r>
          </a:p>
        </p:txBody>
      </p:sp>
      <p:grpSp>
        <p:nvGrpSpPr>
          <p:cNvPr id="48" name="25 Grupo"/>
          <p:cNvGrpSpPr/>
          <p:nvPr/>
        </p:nvGrpSpPr>
        <p:grpSpPr>
          <a:xfrm>
            <a:off x="277404" y="5621632"/>
            <a:ext cx="3446504" cy="276999"/>
            <a:chOff x="2448322" y="74775"/>
            <a:chExt cx="3446504" cy="276999"/>
          </a:xfrm>
        </p:grpSpPr>
        <p:sp>
          <p:nvSpPr>
            <p:cNvPr id="49"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27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pic>
        <p:nvPicPr>
          <p:cNvPr id="38" name="Imagen 37"/>
          <p:cNvPicPr>
            <a:picLocks noChangeAspect="1"/>
          </p:cNvPicPr>
          <p:nvPr/>
        </p:nvPicPr>
        <p:blipFill>
          <a:blip r:embed="rId5"/>
          <a:stretch>
            <a:fillRect/>
          </a:stretch>
        </p:blipFill>
        <p:spPr>
          <a:xfrm>
            <a:off x="53621" y="6066402"/>
            <a:ext cx="4402473" cy="2501004"/>
          </a:xfrm>
          <a:prstGeom prst="rect">
            <a:avLst/>
          </a:prstGeom>
        </p:spPr>
      </p:pic>
      <p:pic>
        <p:nvPicPr>
          <p:cNvPr id="2" name="Imagen 1"/>
          <p:cNvPicPr>
            <a:picLocks noChangeAspect="1"/>
          </p:cNvPicPr>
          <p:nvPr/>
        </p:nvPicPr>
        <p:blipFill>
          <a:blip r:embed="rId6"/>
          <a:stretch>
            <a:fillRect/>
          </a:stretch>
        </p:blipFill>
        <p:spPr>
          <a:xfrm>
            <a:off x="2209799" y="415757"/>
            <a:ext cx="4959465" cy="1822336"/>
          </a:xfrm>
          <a:prstGeom prst="rect">
            <a:avLst/>
          </a:prstGeom>
        </p:spPr>
      </p:pic>
      <p:pic>
        <p:nvPicPr>
          <p:cNvPr id="3" name="Imagen 2"/>
          <p:cNvPicPr>
            <a:picLocks noChangeAspect="1"/>
          </p:cNvPicPr>
          <p:nvPr/>
        </p:nvPicPr>
        <p:blipFill>
          <a:blip r:embed="rId7"/>
          <a:stretch>
            <a:fillRect/>
          </a:stretch>
        </p:blipFill>
        <p:spPr>
          <a:xfrm>
            <a:off x="2215208" y="2592323"/>
            <a:ext cx="4917904" cy="2342479"/>
          </a:xfrm>
          <a:prstGeom prst="rect">
            <a:avLst/>
          </a:prstGeom>
        </p:spPr>
      </p:pic>
    </p:spTree>
    <p:extLst>
      <p:ext uri="{BB962C8B-B14F-4D97-AF65-F5344CB8AC3E}">
        <p14:creationId xmlns:p14="http://schemas.microsoft.com/office/powerpoint/2010/main" val="185375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25589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2672512"/>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a:t>
              </a:r>
            </a:p>
          </p:txBody>
        </p:sp>
      </p:gr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885" y="4647216"/>
            <a:ext cx="3221992" cy="421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9 </a:t>
            </a:r>
          </a:p>
        </p:txBody>
      </p:sp>
      <p:grpSp>
        <p:nvGrpSpPr>
          <p:cNvPr id="4" name="3 Grupo"/>
          <p:cNvGrpSpPr/>
          <p:nvPr/>
        </p:nvGrpSpPr>
        <p:grpSpPr>
          <a:xfrm>
            <a:off x="-143966" y="830792"/>
            <a:ext cx="1258607" cy="1651732"/>
            <a:chOff x="-143966" y="539552"/>
            <a:chExt cx="1258607" cy="1651732"/>
          </a:xfrm>
        </p:grpSpPr>
        <p:pic>
          <p:nvPicPr>
            <p:cNvPr id="2051"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45,2%</a:t>
              </a:r>
            </a:p>
          </p:txBody>
        </p:sp>
        <p:sp>
          <p:nvSpPr>
            <p:cNvPr id="31" name="30 CuadroTexto"/>
            <p:cNvSpPr txBox="1"/>
            <p:nvPr/>
          </p:nvSpPr>
          <p:spPr>
            <a:xfrm>
              <a:off x="-143966" y="191428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103  Casos</a:t>
              </a:r>
            </a:p>
          </p:txBody>
        </p:sp>
        <p:sp>
          <p:nvSpPr>
            <p:cNvPr id="37" name="36 CuadroTexto"/>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5" name="4 Grupo"/>
          <p:cNvGrpSpPr/>
          <p:nvPr/>
        </p:nvGrpSpPr>
        <p:grpSpPr>
          <a:xfrm>
            <a:off x="949682" y="892966"/>
            <a:ext cx="1282616" cy="1594010"/>
            <a:chOff x="767312" y="601726"/>
            <a:chExt cx="1282616" cy="1594010"/>
          </a:xfrm>
        </p:grpSpPr>
        <p:sp>
          <p:nvSpPr>
            <p:cNvPr id="42" name="41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54,8%</a:t>
              </a:r>
            </a:p>
          </p:txBody>
        </p:sp>
        <p:sp>
          <p:nvSpPr>
            <p:cNvPr id="32" name="31 CuadroTexto"/>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125  Casos</a:t>
              </a:r>
            </a:p>
          </p:txBody>
        </p:sp>
        <p:pic>
          <p:nvPicPr>
            <p:cNvPr id="36"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39 CuadroTexto"/>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grpSp>
        <p:nvGrpSpPr>
          <p:cNvPr id="6" name="5 Grupo"/>
          <p:cNvGrpSpPr/>
          <p:nvPr/>
        </p:nvGrpSpPr>
        <p:grpSpPr>
          <a:xfrm>
            <a:off x="1944266" y="828222"/>
            <a:ext cx="1414263" cy="1638535"/>
            <a:chOff x="1700534" y="536982"/>
            <a:chExt cx="1414263" cy="1638535"/>
          </a:xfrm>
        </p:grpSpPr>
        <p:sp>
          <p:nvSpPr>
            <p:cNvPr id="43" name="42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0,96%</a:t>
              </a:r>
            </a:p>
          </p:txBody>
        </p:sp>
        <p:pic>
          <p:nvPicPr>
            <p:cNvPr id="39"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46 CuadroTexto"/>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48" name="47 CuadroTexto"/>
            <p:cNvSpPr txBox="1"/>
            <p:nvPr/>
          </p:nvSpPr>
          <p:spPr>
            <a:xfrm>
              <a:off x="1792861" y="18985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 Casos</a:t>
              </a:r>
            </a:p>
          </p:txBody>
        </p:sp>
      </p:grpSp>
      <p:grpSp>
        <p:nvGrpSpPr>
          <p:cNvPr id="11" name="10 Grupo"/>
          <p:cNvGrpSpPr/>
          <p:nvPr/>
        </p:nvGrpSpPr>
        <p:grpSpPr>
          <a:xfrm>
            <a:off x="3105668" y="865888"/>
            <a:ext cx="1246394" cy="1621088"/>
            <a:chOff x="2858112" y="554428"/>
            <a:chExt cx="1246394" cy="1621088"/>
          </a:xfrm>
        </p:grpSpPr>
        <p:sp>
          <p:nvSpPr>
            <p:cNvPr id="49" name="48 CuadroTexto"/>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7" name="6 Grupo"/>
            <p:cNvGrpSpPr/>
            <p:nvPr/>
          </p:nvGrpSpPr>
          <p:grpSpPr>
            <a:xfrm>
              <a:off x="2874899" y="554428"/>
              <a:ext cx="1229607" cy="1621088"/>
              <a:chOff x="2850938" y="554428"/>
              <a:chExt cx="1229607" cy="1621088"/>
            </a:xfrm>
          </p:grpSpPr>
          <p:sp>
            <p:nvSpPr>
              <p:cNvPr id="44" name="43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pic>
            <p:nvPicPr>
              <p:cNvPr id="46"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49 CuadroTexto"/>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9" name="8 Grupo"/>
          <p:cNvGrpSpPr/>
          <p:nvPr/>
        </p:nvGrpSpPr>
        <p:grpSpPr>
          <a:xfrm>
            <a:off x="5622828" y="842667"/>
            <a:ext cx="1610597" cy="1615816"/>
            <a:chOff x="5622828" y="551427"/>
            <a:chExt cx="1610597" cy="1615816"/>
          </a:xfrm>
        </p:grpSpPr>
        <p:pic>
          <p:nvPicPr>
            <p:cNvPr id="2052" name="Picture 4"/>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58247"/>
            <a:stretch/>
          </p:blipFill>
          <p:spPr bwMode="auto">
            <a:xfrm>
              <a:off x="5915945" y="551427"/>
              <a:ext cx="924865" cy="83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52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Habitante de calle</a:t>
              </a:r>
              <a:endParaRPr lang="es-ES" sz="1200" b="1" u="sng" dirty="0">
                <a:solidFill>
                  <a:sysClr val="windowText" lastClr="000000"/>
                </a:solidFill>
                <a:latin typeface="Arial Narrow" panose="020B0606020202030204" pitchFamily="34" charset="0"/>
              </a:endParaRPr>
            </a:p>
          </p:txBody>
        </p:sp>
        <p:sp>
          <p:nvSpPr>
            <p:cNvPr id="54" name="53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8" name="57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10" name="9 Grupo"/>
          <p:cNvGrpSpPr/>
          <p:nvPr/>
        </p:nvGrpSpPr>
        <p:grpSpPr>
          <a:xfrm>
            <a:off x="4188447" y="974808"/>
            <a:ext cx="1610597" cy="1516901"/>
            <a:chOff x="4078085" y="683568"/>
            <a:chExt cx="1610597" cy="1516901"/>
          </a:xfrm>
        </p:grpSpPr>
        <p:pic>
          <p:nvPicPr>
            <p:cNvPr id="52" name="Picture 4"/>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5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51" name="50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65" name="64 CuadroTexto"/>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sp>
        <p:nvSpPr>
          <p:cNvPr id="66" name="65 Rectángulo"/>
          <p:cNvSpPr/>
          <p:nvPr/>
        </p:nvSpPr>
        <p:spPr>
          <a:xfrm>
            <a:off x="-6899" y="673529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7" name="66 Grupo"/>
          <p:cNvGrpSpPr/>
          <p:nvPr/>
        </p:nvGrpSpPr>
        <p:grpSpPr>
          <a:xfrm>
            <a:off x="185139" y="6800182"/>
            <a:ext cx="3446504" cy="276999"/>
            <a:chOff x="2448322" y="33831"/>
            <a:chExt cx="3446504" cy="276999"/>
          </a:xfrm>
        </p:grpSpPr>
        <p:sp>
          <p:nvSpPr>
            <p:cNvPr id="68" name="67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9" name="68 Conector recto"/>
            <p:cNvCxnSpPr>
              <a:stCxn id="68"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71" name="70 CuadroTexto"/>
          <p:cNvSpPr txBox="1"/>
          <p:nvPr/>
        </p:nvSpPr>
        <p:spPr>
          <a:xfrm>
            <a:off x="50" y="7118125"/>
            <a:ext cx="7137386" cy="1600438"/>
          </a:xfrm>
          <a:prstGeom prst="rect">
            <a:avLst/>
          </a:prstGeom>
          <a:noFill/>
        </p:spPr>
        <p:txBody>
          <a:bodyPr wrap="square" rtlCol="0">
            <a:spAutoFit/>
          </a:bodyPr>
          <a:lstStyle/>
          <a:p>
            <a:pPr algn="just"/>
            <a:r>
              <a:rPr lang="es-CO" sz="1400" dirty="0">
                <a:latin typeface="Arial Narrow" panose="020B0606020202030204" pitchFamily="34" charset="0"/>
              </a:rPr>
              <a:t>La tendencia actual de la Parotiditis según el gráfico de control se encuentra con predominio entre el umbral estacional y el límite inferior calculado según los dos años anteriores. El número de casos este año está por debajo de lo presentado en los 2 años anteriores, lo que corresponde con una disminución en los casos de un 12,7% con relación al año anterior. En promedio se notificaron 8 casos por semana epidemiológica. Los cursos de vida más afectados son el de primera infancia y adultez. Estos casos podrían relacionarse o con personas no vacunadas en la infancia o con perdida de inmunidad  a través del tiempo. Hasta la semana epidemiológica 28 no se identificaron brotes por este EISP.</a:t>
            </a:r>
          </a:p>
        </p:txBody>
      </p:sp>
      <p:graphicFrame>
        <p:nvGraphicFramePr>
          <p:cNvPr id="57" name="56 Diagrama"/>
          <p:cNvGraphicFramePr/>
          <p:nvPr/>
        </p:nvGraphicFramePr>
        <p:xfrm>
          <a:off x="-6899" y="3082618"/>
          <a:ext cx="7074187" cy="3528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5" name="54 Grupo"/>
          <p:cNvGrpSpPr/>
          <p:nvPr/>
        </p:nvGrpSpPr>
        <p:grpSpPr>
          <a:xfrm>
            <a:off x="144066" y="517803"/>
            <a:ext cx="1642872" cy="453797"/>
            <a:chOff x="402095" y="486270"/>
            <a:chExt cx="2369636" cy="453797"/>
          </a:xfrm>
        </p:grpSpPr>
        <p:sp>
          <p:nvSpPr>
            <p:cNvPr id="59" name="58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2" name="71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73" name="72 Grupo"/>
          <p:cNvGrpSpPr/>
          <p:nvPr/>
        </p:nvGrpSpPr>
        <p:grpSpPr>
          <a:xfrm>
            <a:off x="2223152" y="513131"/>
            <a:ext cx="1809346" cy="436841"/>
            <a:chOff x="3060727" y="484500"/>
            <a:chExt cx="2369636" cy="436841"/>
          </a:xfrm>
        </p:grpSpPr>
        <p:sp>
          <p:nvSpPr>
            <p:cNvPr id="74" name="7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5" name="74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76" name="75 Grupo"/>
          <p:cNvGrpSpPr/>
          <p:nvPr/>
        </p:nvGrpSpPr>
        <p:grpSpPr>
          <a:xfrm>
            <a:off x="4573030" y="537991"/>
            <a:ext cx="2771836" cy="436841"/>
            <a:chOff x="2849287" y="484500"/>
            <a:chExt cx="2777877" cy="436841"/>
          </a:xfrm>
        </p:grpSpPr>
        <p:sp>
          <p:nvSpPr>
            <p:cNvPr id="77" name="7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8" name="77 CuadroTexto"/>
            <p:cNvSpPr txBox="1"/>
            <p:nvPr/>
          </p:nvSpPr>
          <p:spPr>
            <a:xfrm>
              <a:off x="2849287" y="484500"/>
              <a:ext cx="2777877" cy="338554"/>
            </a:xfrm>
            <a:prstGeom prst="rect">
              <a:avLst/>
            </a:prstGeom>
            <a:noFill/>
          </p:spPr>
          <p:txBody>
            <a:bodyPr wrap="square" rtlCol="0">
              <a:spAutoFit/>
            </a:bodyPr>
            <a:lstStyle/>
            <a:p>
              <a:pPr algn="ctr"/>
              <a:r>
                <a:rPr lang="es-ES" sz="1600" b="1" dirty="0">
                  <a:latin typeface="Arial Narrow" panose="020B0606020202030204" pitchFamily="34" charset="0"/>
                </a:rPr>
                <a:t>Población especiales</a:t>
              </a:r>
            </a:p>
          </p:txBody>
        </p:sp>
      </p:grpSp>
    </p:spTree>
    <p:extLst>
      <p:ext uri="{BB962C8B-B14F-4D97-AF65-F5344CB8AC3E}">
        <p14:creationId xmlns:p14="http://schemas.microsoft.com/office/powerpoint/2010/main" val="3352513493"/>
      </p:ext>
    </p:extLst>
  </p:cSld>
  <p:clrMapOvr>
    <a:masterClrMapping/>
  </p:clrMapOvr>
</p:sld>
</file>

<file path=ppt/theme/theme1.xml><?xml version="1.0" encoding="utf-8"?>
<a:theme xmlns:a="http://schemas.openxmlformats.org/drawingml/2006/main"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60</TotalTime>
  <Words>8030</Words>
  <Application>Microsoft Office PowerPoint</Application>
  <PresentationFormat>Personalizado</PresentationFormat>
  <Paragraphs>1211</Paragraphs>
  <Slides>47</Slides>
  <Notes>10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47</vt:i4>
      </vt:variant>
    </vt:vector>
  </HeadingPairs>
  <TitlesOfParts>
    <vt:vector size="53" baseType="lpstr">
      <vt:lpstr>Arial Narrow</vt:lpstr>
      <vt:lpstr>Times New Roman</vt:lpstr>
      <vt:lpstr>Libre Franklin Black</vt:lpstr>
      <vt:lpstr>Arial</vt:lpstr>
      <vt:lpstr>Calibri</vt:lpstr>
      <vt:lpstr>Tema de Office</vt:lpstr>
      <vt:lpstr>Presentación</vt:lpstr>
      <vt:lpstr>Contenido</vt:lpstr>
      <vt:lpstr>Contenido</vt:lpstr>
      <vt:lpstr>Tuberculosis</vt:lpstr>
      <vt:lpstr>Presentación de PowerPoint</vt:lpstr>
      <vt:lpstr>Presentación de PowerPoint</vt:lpstr>
      <vt:lpstr>Tosferina</vt:lpstr>
      <vt:lpstr>Parotiditis</vt:lpstr>
      <vt:lpstr>Presentación de PowerPoint</vt:lpstr>
      <vt:lpstr>Varicela</vt:lpstr>
      <vt:lpstr>Presentación de PowerPoint</vt:lpstr>
      <vt:lpstr>Meningitis bacterianas</vt:lpstr>
      <vt:lpstr>Presentación de PowerPoint</vt:lpstr>
      <vt:lpstr>Hepatitis A</vt:lpstr>
      <vt:lpstr>Presentación de PowerPoint</vt:lpstr>
      <vt:lpstr>Presentación de PowerPoint</vt:lpstr>
      <vt:lpstr>Hepatitis B y C</vt:lpstr>
      <vt:lpstr>Presentación de PowerPoint</vt:lpstr>
      <vt:lpstr>Presentación de PowerPoint</vt:lpstr>
      <vt:lpstr>Presentación de PowerPoint</vt:lpstr>
      <vt:lpstr>Presentación de PowerPoint</vt:lpstr>
      <vt:lpstr>Intoxicaciones</vt:lpstr>
      <vt:lpstr>Presentación de PowerPoint</vt:lpstr>
      <vt:lpstr>Enfermedad transmitida por alimentos ETA </vt:lpstr>
      <vt:lpstr>Presentación de PowerPoint</vt:lpstr>
      <vt:lpstr>Presentación de PowerPoint</vt:lpstr>
      <vt:lpstr>Presentación de PowerPoint</vt:lpstr>
      <vt:lpstr>Infección respiratoria aguda IRA</vt:lpstr>
      <vt:lpstr> Infección respiratoria aguda IRA</vt:lpstr>
      <vt:lpstr>Infección respiratoria aguda IRA</vt:lpstr>
      <vt:lpstr>ESI – IRAG Centinela</vt:lpstr>
      <vt:lpstr>Presentación de PowerPoint</vt:lpstr>
      <vt:lpstr>Infección Respiratoria Aguda Grave Inusitada - IRAG</vt:lpstr>
      <vt:lpstr>Intento de suicidio</vt:lpstr>
      <vt:lpstr>Presentación de PowerPoint</vt:lpstr>
      <vt:lpstr>Presentación de PowerPoint</vt:lpstr>
      <vt:lpstr>Presentación de PowerPoint</vt:lpstr>
      <vt:lpstr>Presentación de PowerPoint</vt:lpstr>
      <vt:lpstr>Presentación de PowerPoint</vt:lpstr>
      <vt:lpstr>Violencia de género, intrafamiliar y ataques con agentes químicos. </vt:lpstr>
      <vt:lpstr>Violencia No sexual: 307 Casos 44,9 % del total</vt:lpstr>
      <vt:lpstr>Presentación de PowerPoint</vt:lpstr>
      <vt:lpstr>Violencia Sexual: 376 Casos 55,1 % del total</vt:lpstr>
      <vt:lpstr>Búsqueda activa institucional</vt:lpstr>
      <vt:lpstr>Búsqueda activa institucional</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dc:title>
  <dc:creator>Silvana Zapata Bedoya</dc:creator>
  <cp:lastModifiedBy>FABIAN DAVID RUIZ CHAVERRA</cp:lastModifiedBy>
  <cp:revision>5</cp:revision>
  <dcterms:created xsi:type="dcterms:W3CDTF">2019-03-11T16:04:20Z</dcterms:created>
  <dcterms:modified xsi:type="dcterms:W3CDTF">2023-10-23T17:16:23Z</dcterms:modified>
</cp:coreProperties>
</file>