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charts/chart36.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8"/>
  </p:notesMasterIdLst>
  <p:sldIdLst>
    <p:sldId id="256" r:id="rId2"/>
    <p:sldId id="257" r:id="rId3"/>
    <p:sldId id="258" r:id="rId4"/>
    <p:sldId id="771" r:id="rId5"/>
    <p:sldId id="772" r:id="rId6"/>
    <p:sldId id="773" r:id="rId7"/>
    <p:sldId id="676" r:id="rId8"/>
    <p:sldId id="678" r:id="rId9"/>
    <p:sldId id="679" r:id="rId10"/>
    <p:sldId id="680" r:id="rId11"/>
    <p:sldId id="681" r:id="rId12"/>
    <p:sldId id="682" r:id="rId13"/>
    <p:sldId id="683" r:id="rId14"/>
    <p:sldId id="763" r:id="rId15"/>
    <p:sldId id="990" r:id="rId16"/>
    <p:sldId id="764" r:id="rId17"/>
    <p:sldId id="671" r:id="rId18"/>
    <p:sldId id="715" r:id="rId19"/>
    <p:sldId id="716" r:id="rId20"/>
    <p:sldId id="717" r:id="rId21"/>
    <p:sldId id="672" r:id="rId22"/>
    <p:sldId id="991" r:id="rId23"/>
    <p:sldId id="775" r:id="rId24"/>
    <p:sldId id="776" r:id="rId25"/>
    <p:sldId id="989" r:id="rId26"/>
    <p:sldId id="777" r:id="rId27"/>
    <p:sldId id="596" r:id="rId28"/>
    <p:sldId id="597" r:id="rId29"/>
    <p:sldId id="598" r:id="rId30"/>
    <p:sldId id="638" r:id="rId31"/>
    <p:sldId id="600" r:id="rId32"/>
    <p:sldId id="639" r:id="rId33"/>
    <p:sldId id="718" r:id="rId34"/>
    <p:sldId id="709" r:id="rId35"/>
    <p:sldId id="719" r:id="rId36"/>
    <p:sldId id="711" r:id="rId37"/>
    <p:sldId id="712" r:id="rId38"/>
    <p:sldId id="713" r:id="rId39"/>
    <p:sldId id="673" r:id="rId40"/>
    <p:sldId id="674" r:id="rId41"/>
    <p:sldId id="710" r:id="rId42"/>
    <p:sldId id="675" r:id="rId43"/>
    <p:sldId id="308" r:id="rId44"/>
    <p:sldId id="309" r:id="rId45"/>
    <p:sldId id="310" r:id="rId46"/>
    <p:sldId id="311" r:id="rId47"/>
  </p:sldIdLst>
  <p:sldSz cx="7200900" cy="9144000"/>
  <p:notesSz cx="7010400" cy="9296400"/>
  <p:embeddedFontLst>
    <p:embeddedFont>
      <p:font typeface="Arial Narrow" panose="020B0606020202030204" pitchFamily="34" charset="0"/>
      <p:regular r:id="rId49"/>
      <p:bold r:id="rId50"/>
      <p:italic r:id="rId51"/>
      <p:boldItalic r:id="rId52"/>
    </p:embeddedFont>
    <p:embeddedFont>
      <p:font typeface="Calibri" panose="020F0502020204030204" pitchFamily="34" charset="0"/>
      <p:regular r:id="rId53"/>
      <p:bold r:id="rId54"/>
      <p:italic r:id="rId55"/>
      <p:boldItalic r:id="rId56"/>
    </p:embeddedFont>
    <p:embeddedFont>
      <p:font typeface="Libre Franklin Black" pitchFamily="2" charset="0"/>
      <p:bold r:id="rId57"/>
      <p:bold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268">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3" roundtripDataSignature="AMtx7mhq9H1o+73z2AjGQsSkbnHR69S0m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3BA0192-C984-429C-8F2B-7130667B95A3}">
  <a:tblStyle styleId="{93BA0192-C984-429C-8F2B-7130667B95A3}"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6F18B00D-03EA-40F0-9A42-3DDA0B58A833}" styleName="Table_1">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D9C8D0CF-BB21-4FCC-AB7F-7B5F85500848}" styleName="Table_2">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12700" cap="flat" cmpd="sng">
              <a:solidFill>
                <a:schemeClr val="accent6"/>
              </a:solidFill>
              <a:prstDash val="solid"/>
              <a:round/>
              <a:headEnd type="none" w="sm" len="sm"/>
              <a:tailEnd type="none" w="sm" len="sm"/>
            </a:ln>
          </a:top>
          <a:bottom>
            <a:ln w="12700" cap="flat" cmpd="sng">
              <a:solidFill>
                <a:schemeClr val="accent6"/>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fill>
          <a:solidFill>
            <a:schemeClr val="accent6">
              <a:alpha val="20000"/>
            </a:schemeClr>
          </a:solidFill>
        </a:fill>
      </a:tcStyle>
    </a:band1H>
    <a:band2H>
      <a:tcTxStyle/>
      <a:tcStyle>
        <a:tcBdr/>
      </a:tcStyle>
    </a:band2H>
    <a:band1V>
      <a:tcTxStyle/>
      <a:tcStyle>
        <a:tcBdr/>
        <a:fill>
          <a:solidFill>
            <a:schemeClr val="accent6">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12700" cap="flat" cmpd="sng">
              <a:solidFill>
                <a:schemeClr val="accent6"/>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12700" cap="flat" cmpd="sng">
              <a:solidFill>
                <a:schemeClr val="accent6"/>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 styleId="{1382ECF1-7B51-4A65-B451-8108D788B6D5}" styleName="Table_3">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098" autoAdjust="0"/>
    <p:restoredTop sz="94660"/>
  </p:normalViewPr>
  <p:slideViewPr>
    <p:cSldViewPr snapToGrid="0">
      <p:cViewPr varScale="1">
        <p:scale>
          <a:sx n="63" d="100"/>
          <a:sy n="63" d="100"/>
        </p:scale>
        <p:origin x="2755" y="72"/>
      </p:cViewPr>
      <p:guideLst>
        <p:guide orient="horz" pos="2880"/>
        <p:guide pos="226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font" Target="fonts/font7.fntdata"/><Relationship Id="rId76"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font" Target="fonts/font10.fntdata"/><Relationship Id="rId74" Type="http://schemas.openxmlformats.org/officeDocument/2006/relationships/presProps" Target="presProps.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8.fntdata"/><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73"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oleObject" Target="file:///\\nas1\Alcaldia\217-SALUD\21730-S-SP\U-VE\Homes\1037613764\Boletines\2023\Per&#237;odo%208\PLANTILLA%20HEPATITIS%20B%20y%20C%202023%20para%20boletin.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nas1\Alcaldia\217-SALUD\21730-S-SP\U-VE\Homes\1037613764\Boletines\2023\Per&#237;odo%208\PLANTILLA%20HEPATITIS%20B%20y%20C%202023%20para%20boletin.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nas1\Alcaldia\217-SALUD\21730-S-SP\U-VE\Homes\1037613764\Boletines\2023\Per&#237;odo%208\PLANTILLA%20HEPATITIS%20B%20y%20C%202023%20para%20boletin.xlsx" TargetMode="External"/></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22.xml.rels><?xml version="1.0" encoding="UTF-8" standalone="yes"?>
<Relationships xmlns="http://schemas.openxmlformats.org/package/2006/relationships"><Relationship Id="rId1" Type="http://schemas.openxmlformats.org/officeDocument/2006/relationships/oleObject" Target="file:///\\nas1\Alcaldia\217-SALUD\21730-S-SP\U-VE\Homes\1037613764\Boletines\2023\Per&#237;odo%208\PLANTILLA%20PROPIA%20INTENTO%20DE%20SUICIDIO_2023%20para%20Boletin.xlsx" TargetMode="External"/></Relationships>
</file>

<file path=ppt/charts/_rels/chart23.xml.rels><?xml version="1.0" encoding="UTF-8" standalone="yes"?>
<Relationships xmlns="http://schemas.openxmlformats.org/package/2006/relationships"><Relationship Id="rId1" Type="http://schemas.openxmlformats.org/officeDocument/2006/relationships/oleObject" Target="file:///\\nas1\Alcaldia\217-SALUD\21730-S-SP\U-VE\Homes\1037613764\Boletines\2023\Per&#237;odo%208\PLANTILLA%20PROPIA%20INTENTO%20DE%20SUICIDIO_2023%20para%20Boletin.xlsx" TargetMode="External"/></Relationships>
</file>

<file path=ppt/charts/_rels/chart24.xml.rels><?xml version="1.0" encoding="UTF-8" standalone="yes"?>
<Relationships xmlns="http://schemas.openxmlformats.org/package/2006/relationships"><Relationship Id="rId1" Type="http://schemas.openxmlformats.org/officeDocument/2006/relationships/oleObject" Target="file:///\\nas1\Alcaldia\217-SALUD\21730-S-SP\U-VE\Homes\1037613764\Boletines\2023\Per&#237;odo%208\PLANTILLA%20PROPIA%20INTENTO%20DE%20SUICIDIO_2023%20para%20Boletin.xlsx" TargetMode="External"/></Relationships>
</file>

<file path=ppt/charts/_rels/chart25.xml.rels><?xml version="1.0" encoding="UTF-8" standalone="yes"?>
<Relationships xmlns="http://schemas.openxmlformats.org/package/2006/relationships"><Relationship Id="rId1" Type="http://schemas.openxmlformats.org/officeDocument/2006/relationships/oleObject" Target="file:///\\nas1\Alcaldia\217-SALUD\21730-S-SP\U-VE\Homes\1037613764\Boletines\2023\Per&#237;odo%208\PLANTILLA%20PROPIA%20INTENTO%20DE%20SUICIDIO_2023%20para%20Boletin.xlsx" TargetMode="External"/></Relationships>
</file>

<file path=ppt/charts/_rels/chart26.xml.rels><?xml version="1.0" encoding="UTF-8" standalone="yes"?>
<Relationships xmlns="http://schemas.openxmlformats.org/package/2006/relationships"><Relationship Id="rId1" Type="http://schemas.openxmlformats.org/officeDocument/2006/relationships/oleObject" Target="file:///\\nas1\Alcaldia\217-SALUD\21730-S-SP\U-VE\Homes\1037613764\Boletines\2023\Per&#237;odo%208\PLANTILLA%20PROPIA%20INTENTO%20DE%20SUICIDIO_2023%20para%20Boletin.xlsx" TargetMode="External"/></Relationships>
</file>

<file path=ppt/charts/_rels/chart27.xml.rels><?xml version="1.0" encoding="UTF-8" standalone="yes"?>
<Relationships xmlns="http://schemas.openxmlformats.org/package/2006/relationships"><Relationship Id="rId1" Type="http://schemas.openxmlformats.org/officeDocument/2006/relationships/oleObject" Target="file:///\\nas1\Alcaldia\217-SALUD\21730-S-SP\U-VE\Homes\1037613764\Boletines\2023\Per&#237;odo%208\PLANTILLA%20VIH_2023%20para%20boletin.xlsx" TargetMode="External"/></Relationships>
</file>

<file path=ppt/charts/_rels/chart28.xml.rels><?xml version="1.0" encoding="UTF-8" standalone="yes"?>
<Relationships xmlns="http://schemas.openxmlformats.org/package/2006/relationships"><Relationship Id="rId1" Type="http://schemas.openxmlformats.org/officeDocument/2006/relationships/oleObject" Target="file:///\\nas1\Alcaldia\217-SALUD\21730-S-SP\U-VE\Homes\1037613764\Boletines\2023\Per&#237;odo%208\PLANTILLA%20VIH_2023%20para%20boletin.xlsx" TargetMode="External"/></Relationships>
</file>

<file path=ppt/charts/_rels/chart29.xml.rels><?xml version="1.0" encoding="UTF-8" standalone="yes"?>
<Relationships xmlns="http://schemas.openxmlformats.org/package/2006/relationships"><Relationship Id="rId1" Type="http://schemas.openxmlformats.org/officeDocument/2006/relationships/oleObject" Target="file:///\\nas1\Alcaldia\217-SALUD\21730-S-SP\U-VE\Homes\1037613764\Boletines\2023\Per&#237;odo%208\PLANTILLA%20VIH_2023%20para%20boletin.xlsx" TargetMode="Externa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1" Type="http://schemas.openxmlformats.org/officeDocument/2006/relationships/oleObject" Target="file:///\\nas1\Alcaldia\217-SALUD\21730-S-SP\U-VE\Homes\1037613764\Boletines\2023\Per&#237;odo%208\PLANTILLA%20VIH_2023%20para%20boletin.xlsx" TargetMode="External"/></Relationships>
</file>

<file path=ppt/charts/_rels/chart31.xml.rels><?xml version="1.0" encoding="UTF-8" standalone="yes"?>
<Relationships xmlns="http://schemas.openxmlformats.org/package/2006/relationships"><Relationship Id="rId1" Type="http://schemas.openxmlformats.org/officeDocument/2006/relationships/oleObject" Target="file:///\\nas1\Alcaldia\217-SALUD\21730-S-SP\U-VE\Homes\1037613764\Boletines\2023\Per&#237;odo%208\PLANTILLA%20VIH_2023%20para%20boletin.xlsx" TargetMode="External"/></Relationships>
</file>

<file path=ppt/charts/_rels/chart32.xml.rels><?xml version="1.0" encoding="UTF-8" standalone="yes"?>
<Relationships xmlns="http://schemas.openxmlformats.org/package/2006/relationships"><Relationship Id="rId1" Type="http://schemas.openxmlformats.org/officeDocument/2006/relationships/oleObject" Target="file:///\\nas1\Alcaldia\217-SALUD\21730-S-SP\U-VE\Homes\1037613764\Boletines\2023\Per&#237;odo%208\PLANTILLA%20VIH_2023%20para%20boletin.xlsx" TargetMode="External"/></Relationships>
</file>

<file path=ppt/charts/_rels/chart33.xml.rels><?xml version="1.0" encoding="UTF-8" standalone="yes"?>
<Relationships xmlns="http://schemas.openxmlformats.org/package/2006/relationships"><Relationship Id="rId1" Type="http://schemas.openxmlformats.org/officeDocument/2006/relationships/oleObject" Target="file:///C:\Users\Lenovo\Documents\SECRETARIA%20DE%20SALUD%20MEDELLIN\BOLETINES%20EPIDEMIOLOGICOS\11-Canal%20end&#233;mico%20VIOLENCIA%20medellin%202019%20Bortman%20y%20MMWR.xlsx" TargetMode="External"/></Relationships>
</file>

<file path=ppt/charts/_rels/chart34.xml.rels><?xml version="1.0" encoding="UTF-8" standalone="yes"?>
<Relationships xmlns="http://schemas.openxmlformats.org/package/2006/relationships"><Relationship Id="rId1" Type="http://schemas.openxmlformats.org/officeDocument/2006/relationships/oleObject" Target="file:///C:\Users\Lenovo\Documents\SECRETARIA%20DE%20SALUD%20MEDELLIN\BOLETINES%20EPIDEMIOLOGICOS\11-Canal%20end&#233;mico%20VIOLENCIA%20medellin%202019%20Bortman%20y%20MMWR.xlsx" TargetMode="External"/></Relationships>
</file>

<file path=ppt/charts/_rels/chart3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14.xlsx"/></Relationships>
</file>

<file path=ppt/charts/_rels/chart36.xml.rels><?xml version="1.0" encoding="UTF-8" standalone="yes"?>
<Relationships xmlns="http://schemas.openxmlformats.org/package/2006/relationships"><Relationship Id="rId3" Type="http://schemas.openxmlformats.org/officeDocument/2006/relationships/oleObject" Target="Libro2" TargetMode="External"/><Relationship Id="rId2" Type="http://schemas.microsoft.com/office/2011/relationships/chartColorStyle" Target="colors4.xml"/><Relationship Id="rId1" Type="http://schemas.microsoft.com/office/2011/relationships/chartStyle" Target="style4.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1.xml"/><Relationship Id="rId1" Type="http://schemas.microsoft.com/office/2011/relationships/chartStyle" Target="style1.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2.xml"/><Relationship Id="rId1" Type="http://schemas.microsoft.com/office/2011/relationships/chartStyle" Target="style2.xml"/></Relationships>
</file>

<file path=ppt/charts/_rels/chart6.xml.rels><?xml version="1.0" encoding="UTF-8" standalone="yes"?>
<Relationships xmlns="http://schemas.openxmlformats.org/package/2006/relationships"><Relationship Id="rId1" Type="http://schemas.openxmlformats.org/officeDocument/2006/relationships/oleObject" Target="file:///\\nas1\Alcaldia\217-SALUD\21730-S-SP\U-VE\Homes\1037613764\Boletines\2023\Per&#237;odo%208\PLANTILLA%20HEPATITIS%20B%20y%20C%202023%20para%20boletin.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nas1\Alcaldia\217-SALUD\21730-S-SP\U-VE\Homes\1037613764\Boletines\2023\Per&#237;odo%208\PLANTILLA%20HEPATITIS%20B%20y%20C%202023%20para%20boletin.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nas1\Alcaldia\217-SALUD\21730-S-SP\U-VE\Homes\1037613764\Boletines\2023\Per&#237;odo%208\PLANTILLA%20HEPATITIS%20B%20y%20C%202023%20para%20boletin.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nas1\Alcaldia\217-SALUD\21730-S-SP\U-VE\Homes\1037613764\Boletines\2023\Per&#237;odo%208\PLANTILLA%20HEPATITIS%20B%20y%20C%202023%20para%20boleti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5.4736411724120318E-2"/>
          <c:y val="5.239606780283889E-2"/>
          <c:w val="0.9281338768727927"/>
          <c:h val="0.91755753594561074"/>
        </c:manualLayout>
      </c:layout>
      <c:lineChart>
        <c:grouping val="standard"/>
        <c:varyColors val="0"/>
        <c:ser>
          <c:idx val="0"/>
          <c:order val="0"/>
          <c:tx>
            <c:strRef>
              <c:f>'HETATITIS A'!$A$21</c:f>
              <c:strCache>
                <c:ptCount val="1"/>
                <c:pt idx="0">
                  <c:v>Li IC 95%</c:v>
                </c:pt>
              </c:strCache>
            </c:strRef>
          </c:tx>
          <c:spPr>
            <a:ln w="25400">
              <a:solidFill>
                <a:srgbClr val="006411"/>
              </a:solidFill>
              <a:prstDash val="solid"/>
            </a:ln>
          </c:spPr>
          <c:marker>
            <c:symbol val="none"/>
          </c:marker>
          <c:val>
            <c:numRef>
              <c:f>'HETATITIS A'!$B$21:$BA$21</c:f>
              <c:numCache>
                <c:formatCode>0.0</c:formatCode>
                <c:ptCount val="52"/>
                <c:pt idx="0">
                  <c:v>0.97450288309402655</c:v>
                </c:pt>
                <c:pt idx="1">
                  <c:v>2.308079528543471</c:v>
                </c:pt>
                <c:pt idx="2">
                  <c:v>1.7888263423382282</c:v>
                </c:pt>
                <c:pt idx="3">
                  <c:v>-1.7574719636119971</c:v>
                </c:pt>
                <c:pt idx="4">
                  <c:v>-1.9987554770177103</c:v>
                </c:pt>
                <c:pt idx="5">
                  <c:v>5.197464330224344E-2</c:v>
                </c:pt>
                <c:pt idx="6">
                  <c:v>1.3139301983711733</c:v>
                </c:pt>
                <c:pt idx="7">
                  <c:v>0.7143399114054283</c:v>
                </c:pt>
                <c:pt idx="8">
                  <c:v>4.3895904042233234</c:v>
                </c:pt>
                <c:pt idx="9">
                  <c:v>-0.25988847103435786</c:v>
                </c:pt>
                <c:pt idx="10">
                  <c:v>-0.32640320228249031</c:v>
                </c:pt>
                <c:pt idx="11">
                  <c:v>0.18999556652827687</c:v>
                </c:pt>
                <c:pt idx="12">
                  <c:v>-0.35911697636948725</c:v>
                </c:pt>
                <c:pt idx="13">
                  <c:v>-0.85752190671018313</c:v>
                </c:pt>
                <c:pt idx="14">
                  <c:v>-1.5122123187233036</c:v>
                </c:pt>
                <c:pt idx="15">
                  <c:v>0.87305978120568239</c:v>
                </c:pt>
                <c:pt idx="16">
                  <c:v>1.5182446923630688</c:v>
                </c:pt>
                <c:pt idx="17">
                  <c:v>1.0097141536103913</c:v>
                </c:pt>
                <c:pt idx="18">
                  <c:v>-0.9080303743175353</c:v>
                </c:pt>
                <c:pt idx="19">
                  <c:v>-2.612629463977441</c:v>
                </c:pt>
                <c:pt idx="20">
                  <c:v>0.58809905899016468</c:v>
                </c:pt>
                <c:pt idx="21">
                  <c:v>-0.32425673996906812</c:v>
                </c:pt>
                <c:pt idx="22">
                  <c:v>0.6742224112266153</c:v>
                </c:pt>
                <c:pt idx="23">
                  <c:v>-1.5754261408463681</c:v>
                </c:pt>
                <c:pt idx="24">
                  <c:v>-0.10544909852384876</c:v>
                </c:pt>
                <c:pt idx="25">
                  <c:v>2.3326447792061131</c:v>
                </c:pt>
                <c:pt idx="26">
                  <c:v>-1.0010057111340562</c:v>
                </c:pt>
                <c:pt idx="27">
                  <c:v>-1.1725563272455308</c:v>
                </c:pt>
                <c:pt idx="28">
                  <c:v>4.6926978215763153</c:v>
                </c:pt>
                <c:pt idx="29">
                  <c:v>7.3953102057141233</c:v>
                </c:pt>
                <c:pt idx="30">
                  <c:v>4.5234023230713039</c:v>
                </c:pt>
                <c:pt idx="31">
                  <c:v>2.3944929125650756</c:v>
                </c:pt>
                <c:pt idx="32">
                  <c:v>1.9934050042234741</c:v>
                </c:pt>
                <c:pt idx="33">
                  <c:v>2.6059630114067671</c:v>
                </c:pt>
                <c:pt idx="34">
                  <c:v>-4.1663491677422879</c:v>
                </c:pt>
                <c:pt idx="35">
                  <c:v>6.2711327934470269</c:v>
                </c:pt>
                <c:pt idx="36">
                  <c:v>2.9970277575643558</c:v>
                </c:pt>
                <c:pt idx="37">
                  <c:v>4.3304085423139522</c:v>
                </c:pt>
                <c:pt idx="38">
                  <c:v>4.2516153664089291</c:v>
                </c:pt>
                <c:pt idx="39">
                  <c:v>3.40344260757991</c:v>
                </c:pt>
                <c:pt idx="40">
                  <c:v>1.0360371143669225</c:v>
                </c:pt>
                <c:pt idx="41">
                  <c:v>-2.1510958764736552</c:v>
                </c:pt>
                <c:pt idx="42">
                  <c:v>3.2767710499177696</c:v>
                </c:pt>
                <c:pt idx="43">
                  <c:v>-1.4257323586542938</c:v>
                </c:pt>
                <c:pt idx="44">
                  <c:v>0.3546354956644735</c:v>
                </c:pt>
                <c:pt idx="45">
                  <c:v>0.31379370971517551</c:v>
                </c:pt>
                <c:pt idx="46">
                  <c:v>0.20858663393213117</c:v>
                </c:pt>
                <c:pt idx="47">
                  <c:v>2.1808579845040228</c:v>
                </c:pt>
                <c:pt idx="48">
                  <c:v>0.32187717675055083</c:v>
                </c:pt>
                <c:pt idx="49">
                  <c:v>1.2386676506170144</c:v>
                </c:pt>
                <c:pt idx="50">
                  <c:v>3.0002350987175541</c:v>
                </c:pt>
                <c:pt idx="51">
                  <c:v>0.87068317522406602</c:v>
                </c:pt>
              </c:numCache>
            </c:numRef>
          </c:val>
          <c:smooth val="0"/>
          <c:extLst>
            <c:ext xmlns:c16="http://schemas.microsoft.com/office/drawing/2014/chart" uri="{C3380CC4-5D6E-409C-BE32-E72D297353CC}">
              <c16:uniqueId val="{00000000-2397-4E97-83E9-8B70E44D93A4}"/>
            </c:ext>
          </c:extLst>
        </c:ser>
        <c:ser>
          <c:idx val="1"/>
          <c:order val="1"/>
          <c:tx>
            <c:strRef>
              <c:f>'HETATITIS A'!$A$22</c:f>
              <c:strCache>
                <c:ptCount val="1"/>
                <c:pt idx="0">
                  <c:v>Ls IC 95%</c:v>
                </c:pt>
              </c:strCache>
            </c:strRef>
          </c:tx>
          <c:spPr>
            <a:ln w="25400">
              <a:solidFill>
                <a:srgbClr val="C00000"/>
              </a:solidFill>
              <a:prstDash val="solid"/>
            </a:ln>
          </c:spPr>
          <c:marker>
            <c:symbol val="none"/>
          </c:marker>
          <c:val>
            <c:numRef>
              <c:f>'HETATITIS A'!$B$22:$BA$22</c:f>
              <c:numCache>
                <c:formatCode>0.0</c:formatCode>
                <c:ptCount val="52"/>
                <c:pt idx="0">
                  <c:v>7.7544862046797443</c:v>
                </c:pt>
                <c:pt idx="1">
                  <c:v>7.4184214845271033</c:v>
                </c:pt>
                <c:pt idx="2">
                  <c:v>6.3102674286958331</c:v>
                </c:pt>
                <c:pt idx="3">
                  <c:v>9.8287805810716051</c:v>
                </c:pt>
                <c:pt idx="4">
                  <c:v>8.0352335613403856</c:v>
                </c:pt>
                <c:pt idx="5">
                  <c:v>7.1387438577075972</c:v>
                </c:pt>
                <c:pt idx="6">
                  <c:v>7.0248803037111625</c:v>
                </c:pt>
                <c:pt idx="7">
                  <c:v>6.3941674411441225</c:v>
                </c:pt>
                <c:pt idx="8">
                  <c:v>7.3064805486281408</c:v>
                </c:pt>
                <c:pt idx="9">
                  <c:v>5.5332378013074432</c:v>
                </c:pt>
                <c:pt idx="10">
                  <c:v>6.4098660379922583</c:v>
                </c:pt>
                <c:pt idx="11">
                  <c:v>7.6266354491915944</c:v>
                </c:pt>
                <c:pt idx="12">
                  <c:v>6.550349394596271</c:v>
                </c:pt>
                <c:pt idx="13">
                  <c:v>8.3408366802580662</c:v>
                </c:pt>
                <c:pt idx="14">
                  <c:v>6.4091720201804021</c:v>
                </c:pt>
                <c:pt idx="15">
                  <c:v>4.777409219783852</c:v>
                </c:pt>
                <c:pt idx="16">
                  <c:v>4.3529523781252095</c:v>
                </c:pt>
                <c:pt idx="17">
                  <c:v>7.7196182467674994</c:v>
                </c:pt>
                <c:pt idx="18">
                  <c:v>9.6370194620913061</c:v>
                </c:pt>
                <c:pt idx="19">
                  <c:v>7.7515700924711979</c:v>
                </c:pt>
                <c:pt idx="20">
                  <c:v>2.894103194194332</c:v>
                </c:pt>
                <c:pt idx="21">
                  <c:v>4.236219094360929</c:v>
                </c:pt>
                <c:pt idx="22">
                  <c:v>6.4161264023943598</c:v>
                </c:pt>
                <c:pt idx="23">
                  <c:v>7.1481942417658058</c:v>
                </c:pt>
                <c:pt idx="24">
                  <c:v>6.7093035963131022</c:v>
                </c:pt>
                <c:pt idx="25">
                  <c:v>5.7530016549536107</c:v>
                </c:pt>
                <c:pt idx="26">
                  <c:v>8.022253547665132</c:v>
                </c:pt>
                <c:pt idx="27">
                  <c:v>8.5504108207705247</c:v>
                </c:pt>
                <c:pt idx="28">
                  <c:v>11.984923182588355</c:v>
                </c:pt>
                <c:pt idx="29">
                  <c:v>13.780346531539022</c:v>
                </c:pt>
                <c:pt idx="30">
                  <c:v>12.210082773751862</c:v>
                </c:pt>
                <c:pt idx="31">
                  <c:v>7.585136966629932</c:v>
                </c:pt>
                <c:pt idx="32">
                  <c:v>9.7793710853207596</c:v>
                </c:pt>
                <c:pt idx="33">
                  <c:v>12.809289395005461</c:v>
                </c:pt>
                <c:pt idx="34">
                  <c:v>11.52653185743743</c:v>
                </c:pt>
                <c:pt idx="35">
                  <c:v>16.422208513582575</c:v>
                </c:pt>
                <c:pt idx="36">
                  <c:v>7.5575035918943545</c:v>
                </c:pt>
                <c:pt idx="37">
                  <c:v>9.8733526429210308</c:v>
                </c:pt>
                <c:pt idx="38">
                  <c:v>9.6760377377527735</c:v>
                </c:pt>
                <c:pt idx="39">
                  <c:v>11.603369078426789</c:v>
                </c:pt>
                <c:pt idx="40">
                  <c:v>11.308617639369494</c:v>
                </c:pt>
                <c:pt idx="41">
                  <c:v>14.916104474193471</c:v>
                </c:pt>
                <c:pt idx="42">
                  <c:v>11.389770049971593</c:v>
                </c:pt>
                <c:pt idx="43">
                  <c:v>10.80068136605308</c:v>
                </c:pt>
                <c:pt idx="44">
                  <c:v>5.9400548848654147</c:v>
                </c:pt>
                <c:pt idx="45">
                  <c:v>6.6617074166976931</c:v>
                </c:pt>
                <c:pt idx="46">
                  <c:v>9.1198332210026258</c:v>
                </c:pt>
                <c:pt idx="47">
                  <c:v>10.117146164127565</c:v>
                </c:pt>
                <c:pt idx="48">
                  <c:v>6.0843247183071378</c:v>
                </c:pt>
                <c:pt idx="49">
                  <c:v>5.9520508503928262</c:v>
                </c:pt>
                <c:pt idx="50">
                  <c:v>6.0940643003448338</c:v>
                </c:pt>
                <c:pt idx="51">
                  <c:v>1.9577439495221238</c:v>
                </c:pt>
              </c:numCache>
            </c:numRef>
          </c:val>
          <c:smooth val="0"/>
          <c:extLst>
            <c:ext xmlns:c16="http://schemas.microsoft.com/office/drawing/2014/chart" uri="{C3380CC4-5D6E-409C-BE32-E72D297353CC}">
              <c16:uniqueId val="{00000001-2397-4E97-83E9-8B70E44D93A4}"/>
            </c:ext>
          </c:extLst>
        </c:ser>
        <c:ser>
          <c:idx val="2"/>
          <c:order val="2"/>
          <c:tx>
            <c:strRef>
              <c:f>'HETATITIS A'!$A$16</c:f>
              <c:strCache>
                <c:ptCount val="1"/>
                <c:pt idx="0">
                  <c:v>2023</c:v>
                </c:pt>
              </c:strCache>
            </c:strRef>
          </c:tx>
          <c:spPr>
            <a:ln w="19050">
              <a:noFill/>
              <a:prstDash val="dashDot"/>
            </a:ln>
          </c:spPr>
          <c:marker>
            <c:symbol val="circle"/>
            <c:size val="5"/>
            <c:spPr>
              <a:solidFill>
                <a:schemeClr val="tx1"/>
              </a:solidFill>
              <a:ln w="19050">
                <a:noFill/>
                <a:prstDash val="dashDot"/>
              </a:ln>
            </c:spPr>
          </c:marker>
          <c:val>
            <c:numRef>
              <c:f>'HETATITIS A'!$B$16:$BA$16</c:f>
              <c:numCache>
                <c:formatCode>General</c:formatCode>
                <c:ptCount val="52"/>
                <c:pt idx="0">
                  <c:v>17</c:v>
                </c:pt>
                <c:pt idx="1">
                  <c:v>18</c:v>
                </c:pt>
                <c:pt idx="2">
                  <c:v>15</c:v>
                </c:pt>
                <c:pt idx="3">
                  <c:v>17</c:v>
                </c:pt>
                <c:pt idx="4">
                  <c:v>10</c:v>
                </c:pt>
                <c:pt idx="5">
                  <c:v>13</c:v>
                </c:pt>
                <c:pt idx="6">
                  <c:v>11</c:v>
                </c:pt>
                <c:pt idx="7">
                  <c:v>9</c:v>
                </c:pt>
                <c:pt idx="8">
                  <c:v>12</c:v>
                </c:pt>
                <c:pt idx="9">
                  <c:v>17</c:v>
                </c:pt>
                <c:pt idx="10">
                  <c:v>10</c:v>
                </c:pt>
                <c:pt idx="11">
                  <c:v>13</c:v>
                </c:pt>
                <c:pt idx="12">
                  <c:v>8</c:v>
                </c:pt>
                <c:pt idx="13">
                  <c:v>9</c:v>
                </c:pt>
                <c:pt idx="14">
                  <c:v>7</c:v>
                </c:pt>
                <c:pt idx="15">
                  <c:v>11</c:v>
                </c:pt>
                <c:pt idx="16">
                  <c:v>4</c:v>
                </c:pt>
                <c:pt idx="17">
                  <c:v>4</c:v>
                </c:pt>
                <c:pt idx="18">
                  <c:v>17</c:v>
                </c:pt>
                <c:pt idx="19">
                  <c:v>7</c:v>
                </c:pt>
                <c:pt idx="20">
                  <c:v>10</c:v>
                </c:pt>
                <c:pt idx="21">
                  <c:v>5</c:v>
                </c:pt>
                <c:pt idx="22">
                  <c:v>7</c:v>
                </c:pt>
                <c:pt idx="23">
                  <c:v>3</c:v>
                </c:pt>
                <c:pt idx="24">
                  <c:v>13</c:v>
                </c:pt>
                <c:pt idx="25">
                  <c:v>15</c:v>
                </c:pt>
                <c:pt idx="26">
                  <c:v>10</c:v>
                </c:pt>
                <c:pt idx="27">
                  <c:v>4</c:v>
                </c:pt>
                <c:pt idx="28">
                  <c:v>9</c:v>
                </c:pt>
                <c:pt idx="29">
                  <c:v>6</c:v>
                </c:pt>
                <c:pt idx="30">
                  <c:v>1</c:v>
                </c:pt>
                <c:pt idx="31">
                  <c:v>0</c:v>
                </c:pt>
              </c:numCache>
            </c:numRef>
          </c:val>
          <c:smooth val="0"/>
          <c:extLst>
            <c:ext xmlns:c16="http://schemas.microsoft.com/office/drawing/2014/chart" uri="{C3380CC4-5D6E-409C-BE32-E72D297353CC}">
              <c16:uniqueId val="{00000002-2397-4E97-83E9-8B70E44D93A4}"/>
            </c:ext>
          </c:extLst>
        </c:ser>
        <c:ser>
          <c:idx val="3"/>
          <c:order val="3"/>
          <c:tx>
            <c:strRef>
              <c:f>'HETATITIS A'!$A$24</c:f>
              <c:strCache>
                <c:ptCount val="1"/>
                <c:pt idx="0">
                  <c:v>Umbral del evento</c:v>
                </c:pt>
              </c:strCache>
            </c:strRef>
          </c:tx>
          <c:marker>
            <c:symbol val="none"/>
          </c:marker>
          <c:val>
            <c:numRef>
              <c:f>'HETATITIS A'!$B$24:$BA$24</c:f>
              <c:numCache>
                <c:formatCode>0.0</c:formatCode>
                <c:ptCount val="52"/>
                <c:pt idx="0">
                  <c:v>5.8193979933110365</c:v>
                </c:pt>
                <c:pt idx="1">
                  <c:v>5.8193979933110365</c:v>
                </c:pt>
                <c:pt idx="2">
                  <c:v>5.8193979933110365</c:v>
                </c:pt>
                <c:pt idx="3">
                  <c:v>5.8193979933110365</c:v>
                </c:pt>
                <c:pt idx="4">
                  <c:v>5.8193979933110365</c:v>
                </c:pt>
                <c:pt idx="5">
                  <c:v>5.8193979933110365</c:v>
                </c:pt>
                <c:pt idx="6">
                  <c:v>5.8193979933110365</c:v>
                </c:pt>
                <c:pt idx="7">
                  <c:v>5.8193979933110365</c:v>
                </c:pt>
                <c:pt idx="8">
                  <c:v>5.8193979933110365</c:v>
                </c:pt>
                <c:pt idx="9">
                  <c:v>5.8193979933110365</c:v>
                </c:pt>
                <c:pt idx="10">
                  <c:v>5.8193979933110365</c:v>
                </c:pt>
                <c:pt idx="11">
                  <c:v>5.8193979933110365</c:v>
                </c:pt>
                <c:pt idx="12">
                  <c:v>5.8193979933110365</c:v>
                </c:pt>
                <c:pt idx="13">
                  <c:v>5.8193979933110365</c:v>
                </c:pt>
                <c:pt idx="14">
                  <c:v>5.8193979933110365</c:v>
                </c:pt>
                <c:pt idx="15">
                  <c:v>5.8193979933110365</c:v>
                </c:pt>
                <c:pt idx="16">
                  <c:v>5.8193979933110365</c:v>
                </c:pt>
                <c:pt idx="17">
                  <c:v>5.8193979933110365</c:v>
                </c:pt>
                <c:pt idx="18">
                  <c:v>5.8193979933110365</c:v>
                </c:pt>
                <c:pt idx="19">
                  <c:v>5.8193979933110365</c:v>
                </c:pt>
                <c:pt idx="20">
                  <c:v>5.8193979933110365</c:v>
                </c:pt>
                <c:pt idx="21">
                  <c:v>5.8193979933110365</c:v>
                </c:pt>
                <c:pt idx="22">
                  <c:v>5.8193979933110365</c:v>
                </c:pt>
                <c:pt idx="23">
                  <c:v>5.8193979933110365</c:v>
                </c:pt>
                <c:pt idx="24">
                  <c:v>5.8193979933110365</c:v>
                </c:pt>
                <c:pt idx="25">
                  <c:v>5.8193979933110365</c:v>
                </c:pt>
                <c:pt idx="26">
                  <c:v>5.8193979933110365</c:v>
                </c:pt>
                <c:pt idx="27">
                  <c:v>5.8193979933110365</c:v>
                </c:pt>
                <c:pt idx="28">
                  <c:v>5.8193979933110365</c:v>
                </c:pt>
                <c:pt idx="29">
                  <c:v>5.8193979933110365</c:v>
                </c:pt>
                <c:pt idx="30">
                  <c:v>5.8193979933110365</c:v>
                </c:pt>
                <c:pt idx="31">
                  <c:v>5.8193979933110365</c:v>
                </c:pt>
                <c:pt idx="32">
                  <c:v>5.8193979933110365</c:v>
                </c:pt>
                <c:pt idx="33">
                  <c:v>5.8193979933110365</c:v>
                </c:pt>
                <c:pt idx="34">
                  <c:v>5.8193979933110365</c:v>
                </c:pt>
                <c:pt idx="35">
                  <c:v>5.8193979933110365</c:v>
                </c:pt>
                <c:pt idx="36">
                  <c:v>5.8193979933110365</c:v>
                </c:pt>
                <c:pt idx="37">
                  <c:v>5.8193979933110365</c:v>
                </c:pt>
                <c:pt idx="38">
                  <c:v>5.8193979933110365</c:v>
                </c:pt>
                <c:pt idx="39">
                  <c:v>5.8193979933110365</c:v>
                </c:pt>
                <c:pt idx="40">
                  <c:v>5.8193979933110365</c:v>
                </c:pt>
                <c:pt idx="41">
                  <c:v>5.8193979933110365</c:v>
                </c:pt>
                <c:pt idx="42">
                  <c:v>5.8193979933110365</c:v>
                </c:pt>
                <c:pt idx="43">
                  <c:v>5.8193979933110365</c:v>
                </c:pt>
                <c:pt idx="44">
                  <c:v>5.8193979933110365</c:v>
                </c:pt>
                <c:pt idx="45">
                  <c:v>5.8193979933110365</c:v>
                </c:pt>
                <c:pt idx="46">
                  <c:v>5.8193979933110365</c:v>
                </c:pt>
                <c:pt idx="47">
                  <c:v>5.8193979933110365</c:v>
                </c:pt>
                <c:pt idx="48">
                  <c:v>5.8193979933110365</c:v>
                </c:pt>
                <c:pt idx="49">
                  <c:v>5.8193979933110365</c:v>
                </c:pt>
                <c:pt idx="50">
                  <c:v>5.8193979933110365</c:v>
                </c:pt>
                <c:pt idx="51">
                  <c:v>5.8193979933110365</c:v>
                </c:pt>
              </c:numCache>
            </c:numRef>
          </c:val>
          <c:smooth val="0"/>
          <c:extLst>
            <c:ext xmlns:c16="http://schemas.microsoft.com/office/drawing/2014/chart" uri="{C3380CC4-5D6E-409C-BE32-E72D297353CC}">
              <c16:uniqueId val="{00000003-2397-4E97-83E9-8B70E44D93A4}"/>
            </c:ext>
          </c:extLst>
        </c:ser>
        <c:dLbls>
          <c:showLegendKey val="0"/>
          <c:showVal val="0"/>
          <c:showCatName val="0"/>
          <c:showSerName val="0"/>
          <c:showPercent val="0"/>
          <c:showBubbleSize val="0"/>
        </c:dLbls>
        <c:smooth val="0"/>
        <c:axId val="-326043040"/>
        <c:axId val="-326044672"/>
      </c:lineChart>
      <c:catAx>
        <c:axId val="-326043040"/>
        <c:scaling>
          <c:orientation val="minMax"/>
        </c:scaling>
        <c:delete val="0"/>
        <c:axPos val="b"/>
        <c:title>
          <c:tx>
            <c:rich>
              <a:bodyPr/>
              <a:lstStyle/>
              <a:p>
                <a:pPr>
                  <a:defRPr sz="1200"/>
                </a:pPr>
                <a:r>
                  <a:rPr lang="es-ES" sz="1200" dirty="0"/>
                  <a:t>Semana Epidemiológica</a:t>
                </a:r>
              </a:p>
            </c:rich>
          </c:tx>
          <c:layout>
            <c:manualLayout>
              <c:xMode val="edge"/>
              <c:yMode val="edge"/>
              <c:x val="0.42742507552283343"/>
              <c:y val="0.79992982296457738"/>
            </c:manualLayout>
          </c:layout>
          <c:overlay val="0"/>
        </c:title>
        <c:numFmt formatCode="General" sourceLinked="1"/>
        <c:majorTickMark val="none"/>
        <c:minorTickMark val="none"/>
        <c:tickLblPos val="nextTo"/>
        <c:spPr>
          <a:ln w="3175">
            <a:solidFill>
              <a:srgbClr val="808080"/>
            </a:solidFill>
            <a:prstDash val="solid"/>
          </a:ln>
        </c:spPr>
        <c:txPr>
          <a:bodyPr/>
          <a:lstStyle/>
          <a:p>
            <a:pPr>
              <a:defRPr b="1"/>
            </a:pPr>
            <a:endParaRPr lang="es-CO"/>
          </a:p>
        </c:txPr>
        <c:crossAx val="-326044672"/>
        <c:crosses val="autoZero"/>
        <c:auto val="1"/>
        <c:lblAlgn val="ctr"/>
        <c:lblOffset val="100"/>
        <c:noMultiLvlLbl val="0"/>
      </c:catAx>
      <c:valAx>
        <c:axId val="-326044672"/>
        <c:scaling>
          <c:orientation val="minMax"/>
        </c:scaling>
        <c:delete val="0"/>
        <c:axPos val="l"/>
        <c:title>
          <c:tx>
            <c:rich>
              <a:bodyPr/>
              <a:lstStyle/>
              <a:p>
                <a:pPr>
                  <a:defRPr sz="1200"/>
                </a:pPr>
                <a:r>
                  <a:rPr lang="es-ES" sz="1200"/>
                  <a:t>Número de registros</a:t>
                </a:r>
              </a:p>
            </c:rich>
          </c:tx>
          <c:layout>
            <c:manualLayout>
              <c:xMode val="edge"/>
              <c:yMode val="edge"/>
              <c:x val="1.2519529295651733E-3"/>
              <c:y val="0.30646286003031836"/>
            </c:manualLayout>
          </c:layout>
          <c:overlay val="0"/>
        </c:title>
        <c:numFmt formatCode="0" sourceLinked="0"/>
        <c:majorTickMark val="none"/>
        <c:minorTickMark val="none"/>
        <c:tickLblPos val="nextTo"/>
        <c:spPr>
          <a:ln w="3175">
            <a:solidFill>
              <a:srgbClr val="808080"/>
            </a:solidFill>
            <a:prstDash val="solid"/>
          </a:ln>
        </c:spPr>
        <c:txPr>
          <a:bodyPr/>
          <a:lstStyle/>
          <a:p>
            <a:pPr>
              <a:defRPr b="1"/>
            </a:pPr>
            <a:endParaRPr lang="es-CO"/>
          </a:p>
        </c:txPr>
        <c:crossAx val="-326043040"/>
        <c:crosses val="autoZero"/>
        <c:crossBetween val="between"/>
      </c:valAx>
      <c:spPr>
        <a:solidFill>
          <a:srgbClr val="FFFFFF"/>
        </a:solidFill>
        <a:ln w="25400">
          <a:noFill/>
        </a:ln>
      </c:spPr>
    </c:plotArea>
    <c:legend>
      <c:legendPos val="b"/>
      <c:layout>
        <c:manualLayout>
          <c:xMode val="edge"/>
          <c:yMode val="edge"/>
          <c:x val="7.9352313721172532E-2"/>
          <c:y val="0.92005061452723991"/>
          <c:w val="0.89389120492400076"/>
          <c:h val="5.0073707119738887E-2"/>
        </c:manualLayout>
      </c:layout>
      <c:overlay val="0"/>
      <c:spPr>
        <a:noFill/>
        <a:ln w="25400">
          <a:noFill/>
        </a:ln>
      </c:spPr>
      <c:txPr>
        <a:bodyPr/>
        <a:lstStyle/>
        <a:p>
          <a:pPr>
            <a:defRPr sz="1200" b="1"/>
          </a:pPr>
          <a:endParaRPr lang="es-CO"/>
        </a:p>
      </c:txPr>
    </c:legend>
    <c:plotVisOnly val="1"/>
    <c:dispBlanksAs val="gap"/>
    <c:showDLblsOverMax val="0"/>
  </c:chart>
  <c:spPr>
    <a:solidFill>
      <a:srgbClr val="FFFFFF"/>
    </a:solidFill>
    <a:ln w="3175">
      <a:noFill/>
      <a:prstDash val="solid"/>
    </a:ln>
  </c:spPr>
  <c:txPr>
    <a:bodyPr/>
    <a:lstStyle/>
    <a:p>
      <a:pPr>
        <a:defRPr>
          <a:latin typeface="Arial Narrow" panose="020B0606020202030204" pitchFamily="34" charset="0"/>
          <a:cs typeface="Arial" panose="020B0604020202020204" pitchFamily="34" charset="0"/>
        </a:defRPr>
      </a:pPr>
      <a:endParaRPr lang="es-CO"/>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'Pobl y FR'!$A$8:$A$17</c:f>
              <c:strCache>
                <c:ptCount val="10"/>
                <c:pt idx="0">
                  <c:v>Convive con persona con HBsAg (+)</c:v>
                </c:pt>
                <c:pt idx="1">
                  <c:v>Trabajador de la salud</c:v>
                </c:pt>
                <c:pt idx="2">
                  <c:v>Recibió tratamiento de acupuntura</c:v>
                </c:pt>
                <c:pt idx="3">
                  <c:v>Bisexual</c:v>
                </c:pt>
                <c:pt idx="4">
                  <c:v>Antecedente de procedimiento estético</c:v>
                </c:pt>
                <c:pt idx="5">
                  <c:v>Personas que se inyectan drogas</c:v>
                </c:pt>
                <c:pt idx="6">
                  <c:v>Contacto sexual con persona con diagnóstico de hepatitis B o C</c:v>
                </c:pt>
                <c:pt idx="7">
                  <c:v>Hijo de madre con HBsAg (+) o diagnóstico de hepatitis C</c:v>
                </c:pt>
                <c:pt idx="8">
                  <c:v>Más de un compañero sexual</c:v>
                </c:pt>
                <c:pt idx="9">
                  <c:v>Hombres que tienen sexo con hombres (HSH)</c:v>
                </c:pt>
              </c:strCache>
            </c:strRef>
          </c:cat>
          <c:val>
            <c:numRef>
              <c:f>'Pobl y FR'!$G$8:$G$17</c:f>
              <c:numCache>
                <c:formatCode>0.0</c:formatCode>
                <c:ptCount val="10"/>
                <c:pt idx="0">
                  <c:v>0.54347826086956519</c:v>
                </c:pt>
                <c:pt idx="1">
                  <c:v>0.54347826086956519</c:v>
                </c:pt>
                <c:pt idx="2">
                  <c:v>1.6304347826086956</c:v>
                </c:pt>
                <c:pt idx="3">
                  <c:v>1.6304347826086956</c:v>
                </c:pt>
                <c:pt idx="4">
                  <c:v>2.1739130434782608</c:v>
                </c:pt>
                <c:pt idx="5">
                  <c:v>2.7173913043478262</c:v>
                </c:pt>
                <c:pt idx="6">
                  <c:v>3.2608695652173911</c:v>
                </c:pt>
                <c:pt idx="7">
                  <c:v>4.8913043478260869</c:v>
                </c:pt>
                <c:pt idx="8">
                  <c:v>21.739130434782609</c:v>
                </c:pt>
                <c:pt idx="9">
                  <c:v>60.869565217391312</c:v>
                </c:pt>
              </c:numCache>
            </c:numRef>
          </c:val>
          <c:extLst>
            <c:ext xmlns:c16="http://schemas.microsoft.com/office/drawing/2014/chart" uri="{C3380CC4-5D6E-409C-BE32-E72D297353CC}">
              <c16:uniqueId val="{00000000-175E-4ED9-9EFA-84139EB0C6AD}"/>
            </c:ext>
          </c:extLst>
        </c:ser>
        <c:dLbls>
          <c:dLblPos val="outEnd"/>
          <c:showLegendKey val="0"/>
          <c:showVal val="1"/>
          <c:showCatName val="0"/>
          <c:showSerName val="0"/>
          <c:showPercent val="0"/>
          <c:showBubbleSize val="0"/>
        </c:dLbls>
        <c:gapWidth val="150"/>
        <c:axId val="75841536"/>
        <c:axId val="75843456"/>
      </c:barChart>
      <c:catAx>
        <c:axId val="75841536"/>
        <c:scaling>
          <c:orientation val="minMax"/>
        </c:scaling>
        <c:delete val="0"/>
        <c:axPos val="l"/>
        <c:title>
          <c:tx>
            <c:rich>
              <a:bodyPr rot="-5400000" vert="horz"/>
              <a:lstStyle/>
              <a:p>
                <a:pPr>
                  <a:defRPr/>
                </a:pPr>
                <a:r>
                  <a:rPr lang="en-US"/>
                  <a:t>Poblaciones y factores de riesgo</a:t>
                </a:r>
              </a:p>
            </c:rich>
          </c:tx>
          <c:overlay val="0"/>
        </c:title>
        <c:numFmt formatCode="General" sourceLinked="0"/>
        <c:majorTickMark val="out"/>
        <c:minorTickMark val="none"/>
        <c:tickLblPos val="nextTo"/>
        <c:crossAx val="75843456"/>
        <c:crosses val="autoZero"/>
        <c:auto val="1"/>
        <c:lblAlgn val="ctr"/>
        <c:lblOffset val="100"/>
        <c:noMultiLvlLbl val="0"/>
      </c:catAx>
      <c:valAx>
        <c:axId val="75843456"/>
        <c:scaling>
          <c:orientation val="minMax"/>
        </c:scaling>
        <c:delete val="0"/>
        <c:axPos val="b"/>
        <c:title>
          <c:tx>
            <c:rich>
              <a:bodyPr/>
              <a:lstStyle/>
              <a:p>
                <a:pPr>
                  <a:defRPr/>
                </a:pPr>
                <a:r>
                  <a:rPr lang="en-US"/>
                  <a:t>Porcentaje</a:t>
                </a:r>
              </a:p>
            </c:rich>
          </c:tx>
          <c:overlay val="0"/>
        </c:title>
        <c:numFmt formatCode="0.0" sourceLinked="1"/>
        <c:majorTickMark val="out"/>
        <c:minorTickMark val="none"/>
        <c:tickLblPos val="nextTo"/>
        <c:crossAx val="75841536"/>
        <c:crosses val="autoZero"/>
        <c:crossBetween val="between"/>
      </c:valAx>
    </c:plotArea>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3"/>
          <c:order val="0"/>
          <c:tx>
            <c:strRef>
              <c:f>Complicaciones!$G$3</c:f>
              <c:strCache>
                <c:ptCount val="1"/>
                <c:pt idx="0">
                  <c:v>%</c:v>
                </c:pt>
              </c:strCache>
            </c:strRef>
          </c:tx>
          <c:spPr>
            <a:solidFill>
              <a:schemeClr val="accent1"/>
            </a:soli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Complicaciones!$A$4:$A$8</c:f>
              <c:strCache>
                <c:ptCount val="5"/>
                <c:pt idx="0">
                  <c:v>Falla hepática fulminante</c:v>
                </c:pt>
                <c:pt idx="1">
                  <c:v>Carcinoma hepático</c:v>
                </c:pt>
                <c:pt idx="2">
                  <c:v>Síndrome febril ictérico</c:v>
                </c:pt>
                <c:pt idx="3">
                  <c:v>Cirrosis hepática</c:v>
                </c:pt>
                <c:pt idx="4">
                  <c:v>Ninguna</c:v>
                </c:pt>
              </c:strCache>
            </c:strRef>
          </c:cat>
          <c:val>
            <c:numRef>
              <c:f>Complicaciones!$G$4:$G$8</c:f>
              <c:numCache>
                <c:formatCode>0.0</c:formatCode>
                <c:ptCount val="5"/>
                <c:pt idx="0">
                  <c:v>0</c:v>
                </c:pt>
                <c:pt idx="1">
                  <c:v>0</c:v>
                </c:pt>
                <c:pt idx="2">
                  <c:v>11</c:v>
                </c:pt>
                <c:pt idx="3">
                  <c:v>12</c:v>
                </c:pt>
                <c:pt idx="4">
                  <c:v>77</c:v>
                </c:pt>
              </c:numCache>
            </c:numRef>
          </c:val>
          <c:extLst>
            <c:ext xmlns:c16="http://schemas.microsoft.com/office/drawing/2014/chart" uri="{C3380CC4-5D6E-409C-BE32-E72D297353CC}">
              <c16:uniqueId val="{00000000-7DD1-41ED-BC11-551F197249F7}"/>
            </c:ext>
          </c:extLst>
        </c:ser>
        <c:dLbls>
          <c:showLegendKey val="0"/>
          <c:showVal val="0"/>
          <c:showCatName val="0"/>
          <c:showSerName val="0"/>
          <c:showPercent val="0"/>
          <c:showBubbleSize val="0"/>
        </c:dLbls>
        <c:gapWidth val="150"/>
        <c:axId val="75916800"/>
        <c:axId val="75918720"/>
      </c:barChart>
      <c:catAx>
        <c:axId val="75916800"/>
        <c:scaling>
          <c:orientation val="minMax"/>
        </c:scaling>
        <c:delete val="0"/>
        <c:axPos val="l"/>
        <c:title>
          <c:tx>
            <c:rich>
              <a:bodyPr rot="-5400000" vert="horz"/>
              <a:lstStyle/>
              <a:p>
                <a:pPr>
                  <a:defRPr/>
                </a:pPr>
                <a:r>
                  <a:rPr lang="en-US"/>
                  <a:t>Complicaciones</a:t>
                </a:r>
              </a:p>
            </c:rich>
          </c:tx>
          <c:overlay val="0"/>
        </c:title>
        <c:numFmt formatCode="General" sourceLinked="0"/>
        <c:majorTickMark val="out"/>
        <c:minorTickMark val="none"/>
        <c:tickLblPos val="nextTo"/>
        <c:txPr>
          <a:bodyPr/>
          <a:lstStyle/>
          <a:p>
            <a:pPr>
              <a:defRPr sz="900"/>
            </a:pPr>
            <a:endParaRPr lang="es-CO"/>
          </a:p>
        </c:txPr>
        <c:crossAx val="75918720"/>
        <c:crosses val="autoZero"/>
        <c:auto val="1"/>
        <c:lblAlgn val="ctr"/>
        <c:lblOffset val="100"/>
        <c:noMultiLvlLbl val="0"/>
      </c:catAx>
      <c:valAx>
        <c:axId val="75918720"/>
        <c:scaling>
          <c:orientation val="minMax"/>
        </c:scaling>
        <c:delete val="0"/>
        <c:axPos val="b"/>
        <c:title>
          <c:tx>
            <c:rich>
              <a:bodyPr/>
              <a:lstStyle/>
              <a:p>
                <a:pPr>
                  <a:defRPr/>
                </a:pPr>
                <a:r>
                  <a:rPr lang="en-US"/>
                  <a:t>Porcentaje</a:t>
                </a:r>
              </a:p>
            </c:rich>
          </c:tx>
          <c:overlay val="0"/>
        </c:title>
        <c:numFmt formatCode="0.0" sourceLinked="1"/>
        <c:majorTickMark val="out"/>
        <c:minorTickMark val="none"/>
        <c:tickLblPos val="nextTo"/>
        <c:txPr>
          <a:bodyPr/>
          <a:lstStyle/>
          <a:p>
            <a:pPr>
              <a:defRPr sz="900"/>
            </a:pPr>
            <a:endParaRPr lang="es-CO"/>
          </a:p>
        </c:txPr>
        <c:crossAx val="75916800"/>
        <c:crosses val="autoZero"/>
        <c:crossBetween val="between"/>
      </c:valAx>
    </c:plotArea>
    <c:plotVisOnly val="1"/>
    <c:dispBlanksAs val="gap"/>
    <c:showDLblsOverMax val="0"/>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'Clasif del caso'!$A$3:$A$8</c:f>
              <c:strCache>
                <c:ptCount val="6"/>
                <c:pt idx="0">
                  <c:v>Hepatitis B por transmisión materno infantil</c:v>
                </c:pt>
                <c:pt idx="1">
                  <c:v>Hepatitis coinfección B-D</c:v>
                </c:pt>
                <c:pt idx="2">
                  <c:v>Hepatitis B crónica</c:v>
                </c:pt>
                <c:pt idx="3">
                  <c:v>Hepatitis B aguda</c:v>
                </c:pt>
                <c:pt idx="4">
                  <c:v>Hepatitis B a clasificar</c:v>
                </c:pt>
                <c:pt idx="5">
                  <c:v>Hepatitis C</c:v>
                </c:pt>
              </c:strCache>
            </c:strRef>
          </c:cat>
          <c:val>
            <c:numRef>
              <c:f>'Clasif del caso'!$C$3:$C$8</c:f>
              <c:numCache>
                <c:formatCode>0.0</c:formatCode>
                <c:ptCount val="6"/>
                <c:pt idx="0">
                  <c:v>0</c:v>
                </c:pt>
                <c:pt idx="1">
                  <c:v>0</c:v>
                </c:pt>
                <c:pt idx="2">
                  <c:v>12</c:v>
                </c:pt>
                <c:pt idx="3">
                  <c:v>13</c:v>
                </c:pt>
                <c:pt idx="4">
                  <c:v>13.5</c:v>
                </c:pt>
                <c:pt idx="5">
                  <c:v>61.5</c:v>
                </c:pt>
              </c:numCache>
            </c:numRef>
          </c:val>
          <c:extLst>
            <c:ext xmlns:c16="http://schemas.microsoft.com/office/drawing/2014/chart" uri="{C3380CC4-5D6E-409C-BE32-E72D297353CC}">
              <c16:uniqueId val="{00000000-F553-4226-B041-6F0915F3CCF1}"/>
            </c:ext>
          </c:extLst>
        </c:ser>
        <c:dLbls>
          <c:dLblPos val="outEnd"/>
          <c:showLegendKey val="0"/>
          <c:showVal val="1"/>
          <c:showCatName val="0"/>
          <c:showSerName val="0"/>
          <c:showPercent val="0"/>
          <c:showBubbleSize val="0"/>
        </c:dLbls>
        <c:gapWidth val="150"/>
        <c:axId val="75109504"/>
        <c:axId val="75111424"/>
      </c:barChart>
      <c:catAx>
        <c:axId val="75109504"/>
        <c:scaling>
          <c:orientation val="minMax"/>
        </c:scaling>
        <c:delete val="0"/>
        <c:axPos val="l"/>
        <c:title>
          <c:tx>
            <c:rich>
              <a:bodyPr rot="-5400000" vert="horz"/>
              <a:lstStyle/>
              <a:p>
                <a:pPr>
                  <a:defRPr/>
                </a:pPr>
                <a:r>
                  <a:rPr lang="es-CO"/>
                  <a:t>Tipo de hepatitis</a:t>
                </a:r>
              </a:p>
            </c:rich>
          </c:tx>
          <c:overlay val="0"/>
        </c:title>
        <c:numFmt formatCode="General" sourceLinked="0"/>
        <c:majorTickMark val="out"/>
        <c:minorTickMark val="none"/>
        <c:tickLblPos val="nextTo"/>
        <c:txPr>
          <a:bodyPr/>
          <a:lstStyle/>
          <a:p>
            <a:pPr>
              <a:defRPr sz="900"/>
            </a:pPr>
            <a:endParaRPr lang="es-CO"/>
          </a:p>
        </c:txPr>
        <c:crossAx val="75111424"/>
        <c:crosses val="autoZero"/>
        <c:auto val="1"/>
        <c:lblAlgn val="ctr"/>
        <c:lblOffset val="100"/>
        <c:noMultiLvlLbl val="0"/>
      </c:catAx>
      <c:valAx>
        <c:axId val="75111424"/>
        <c:scaling>
          <c:orientation val="minMax"/>
        </c:scaling>
        <c:delete val="0"/>
        <c:axPos val="b"/>
        <c:title>
          <c:tx>
            <c:rich>
              <a:bodyPr/>
              <a:lstStyle/>
              <a:p>
                <a:pPr>
                  <a:defRPr sz="900"/>
                </a:pPr>
                <a:r>
                  <a:rPr lang="es-CO" sz="900"/>
                  <a:t>Porcentaje</a:t>
                </a:r>
              </a:p>
            </c:rich>
          </c:tx>
          <c:overlay val="0"/>
        </c:title>
        <c:numFmt formatCode="0.0" sourceLinked="1"/>
        <c:majorTickMark val="out"/>
        <c:minorTickMark val="none"/>
        <c:tickLblPos val="nextTo"/>
        <c:txPr>
          <a:bodyPr/>
          <a:lstStyle/>
          <a:p>
            <a:pPr>
              <a:defRPr sz="900"/>
            </a:pPr>
            <a:endParaRPr lang="es-CO"/>
          </a:p>
        </c:txPr>
        <c:crossAx val="75109504"/>
        <c:crosses val="autoZero"/>
        <c:crossBetween val="between"/>
      </c:valAx>
    </c:plotArea>
    <c:plotVisOnly val="1"/>
    <c:dispBlanksAs val="gap"/>
    <c:showDLblsOverMax val="0"/>
  </c:chart>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959248149678374"/>
          <c:y val="0.10587533672492688"/>
          <c:w val="0.85909105787158413"/>
          <c:h val="0.70257607140886502"/>
        </c:manualLayout>
      </c:layout>
      <c:barChart>
        <c:barDir val="col"/>
        <c:grouping val="clustered"/>
        <c:varyColors val="0"/>
        <c:ser>
          <c:idx val="2"/>
          <c:order val="2"/>
          <c:tx>
            <c:strRef>
              <c:f>Intoxicaciones!$A$63</c:f>
              <c:strCache>
                <c:ptCount val="1"/>
                <c:pt idx="0">
                  <c:v>2023</c:v>
                </c:pt>
              </c:strCache>
            </c:strRef>
          </c:tx>
          <c:spPr>
            <a:solidFill>
              <a:srgbClr val="0070C0"/>
            </a:solidFill>
          </c:spPr>
          <c:invertIfNegative val="0"/>
          <c:val>
            <c:numRef>
              <c:f>Intoxicaciones!$B$63:$BA$63</c:f>
              <c:numCache>
                <c:formatCode>General</c:formatCode>
                <c:ptCount val="52"/>
                <c:pt idx="0">
                  <c:v>31</c:v>
                </c:pt>
                <c:pt idx="1">
                  <c:v>20</c:v>
                </c:pt>
                <c:pt idx="2">
                  <c:v>23</c:v>
                </c:pt>
                <c:pt idx="3">
                  <c:v>18</c:v>
                </c:pt>
                <c:pt idx="4">
                  <c:v>36</c:v>
                </c:pt>
                <c:pt idx="5">
                  <c:v>20</c:v>
                </c:pt>
                <c:pt idx="6">
                  <c:v>29</c:v>
                </c:pt>
                <c:pt idx="7">
                  <c:v>31</c:v>
                </c:pt>
                <c:pt idx="8">
                  <c:v>26</c:v>
                </c:pt>
                <c:pt idx="9">
                  <c:v>25</c:v>
                </c:pt>
                <c:pt idx="10">
                  <c:v>27</c:v>
                </c:pt>
                <c:pt idx="11">
                  <c:v>36</c:v>
                </c:pt>
                <c:pt idx="12">
                  <c:v>40</c:v>
                </c:pt>
                <c:pt idx="13">
                  <c:v>28</c:v>
                </c:pt>
                <c:pt idx="14">
                  <c:v>23</c:v>
                </c:pt>
                <c:pt idx="15">
                  <c:v>27</c:v>
                </c:pt>
                <c:pt idx="16">
                  <c:v>45</c:v>
                </c:pt>
                <c:pt idx="17">
                  <c:v>20</c:v>
                </c:pt>
                <c:pt idx="18">
                  <c:v>33</c:v>
                </c:pt>
                <c:pt idx="19">
                  <c:v>26</c:v>
                </c:pt>
                <c:pt idx="20">
                  <c:v>13</c:v>
                </c:pt>
                <c:pt idx="21">
                  <c:v>21</c:v>
                </c:pt>
                <c:pt idx="22">
                  <c:v>21</c:v>
                </c:pt>
                <c:pt idx="23">
                  <c:v>24</c:v>
                </c:pt>
                <c:pt idx="24">
                  <c:v>28</c:v>
                </c:pt>
                <c:pt idx="25">
                  <c:v>26</c:v>
                </c:pt>
                <c:pt idx="26">
                  <c:v>20</c:v>
                </c:pt>
                <c:pt idx="27">
                  <c:v>34</c:v>
                </c:pt>
                <c:pt idx="28">
                  <c:v>44</c:v>
                </c:pt>
                <c:pt idx="29">
                  <c:v>38</c:v>
                </c:pt>
                <c:pt idx="30">
                  <c:v>33</c:v>
                </c:pt>
                <c:pt idx="31">
                  <c:v>26</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numCache>
            </c:numRef>
          </c:val>
          <c:extLst>
            <c:ext xmlns:c16="http://schemas.microsoft.com/office/drawing/2014/chart" uri="{C3380CC4-5D6E-409C-BE32-E72D297353CC}">
              <c16:uniqueId val="{00000000-4037-4555-A539-7960665E5247}"/>
            </c:ext>
          </c:extLst>
        </c:ser>
        <c:dLbls>
          <c:showLegendKey val="0"/>
          <c:showVal val="0"/>
          <c:showCatName val="0"/>
          <c:showSerName val="0"/>
          <c:showPercent val="0"/>
          <c:showBubbleSize val="0"/>
        </c:dLbls>
        <c:gapWidth val="10"/>
        <c:overlap val="100"/>
        <c:axId val="2041431776"/>
        <c:axId val="2041437760"/>
      </c:barChart>
      <c:lineChart>
        <c:grouping val="standard"/>
        <c:varyColors val="0"/>
        <c:ser>
          <c:idx val="0"/>
          <c:order val="0"/>
          <c:tx>
            <c:strRef>
              <c:f>Intoxicaciones!$A$61</c:f>
              <c:strCache>
                <c:ptCount val="1"/>
                <c:pt idx="0">
                  <c:v>2021</c:v>
                </c:pt>
              </c:strCache>
            </c:strRef>
          </c:tx>
          <c:spPr>
            <a:ln w="28575">
              <a:solidFill>
                <a:srgbClr val="C00000"/>
              </a:solidFill>
            </a:ln>
          </c:spPr>
          <c:marker>
            <c:symbol val="none"/>
          </c:marker>
          <c:val>
            <c:numRef>
              <c:f>Intoxicaciones!$B$61:$BA$61</c:f>
              <c:numCache>
                <c:formatCode>General</c:formatCode>
                <c:ptCount val="52"/>
                <c:pt idx="0">
                  <c:v>14</c:v>
                </c:pt>
                <c:pt idx="1">
                  <c:v>31</c:v>
                </c:pt>
                <c:pt idx="2">
                  <c:v>24</c:v>
                </c:pt>
                <c:pt idx="3">
                  <c:v>38</c:v>
                </c:pt>
                <c:pt idx="4">
                  <c:v>25</c:v>
                </c:pt>
                <c:pt idx="5">
                  <c:v>32</c:v>
                </c:pt>
                <c:pt idx="6">
                  <c:v>55</c:v>
                </c:pt>
                <c:pt idx="7">
                  <c:v>38</c:v>
                </c:pt>
                <c:pt idx="8">
                  <c:v>31</c:v>
                </c:pt>
                <c:pt idx="9">
                  <c:v>30</c:v>
                </c:pt>
                <c:pt idx="10">
                  <c:v>29</c:v>
                </c:pt>
                <c:pt idx="11">
                  <c:v>28</c:v>
                </c:pt>
                <c:pt idx="12">
                  <c:v>20</c:v>
                </c:pt>
                <c:pt idx="13">
                  <c:v>24</c:v>
                </c:pt>
                <c:pt idx="14">
                  <c:v>23</c:v>
                </c:pt>
                <c:pt idx="15">
                  <c:v>22</c:v>
                </c:pt>
                <c:pt idx="16">
                  <c:v>29</c:v>
                </c:pt>
                <c:pt idx="17">
                  <c:v>33</c:v>
                </c:pt>
                <c:pt idx="18">
                  <c:v>17</c:v>
                </c:pt>
                <c:pt idx="19">
                  <c:v>29</c:v>
                </c:pt>
                <c:pt idx="20">
                  <c:v>32</c:v>
                </c:pt>
                <c:pt idx="21">
                  <c:v>47</c:v>
                </c:pt>
                <c:pt idx="22">
                  <c:v>25</c:v>
                </c:pt>
                <c:pt idx="23">
                  <c:v>22</c:v>
                </c:pt>
                <c:pt idx="24">
                  <c:v>34</c:v>
                </c:pt>
                <c:pt idx="25">
                  <c:v>24</c:v>
                </c:pt>
                <c:pt idx="26">
                  <c:v>41</c:v>
                </c:pt>
                <c:pt idx="27">
                  <c:v>23</c:v>
                </c:pt>
                <c:pt idx="28">
                  <c:v>24</c:v>
                </c:pt>
                <c:pt idx="29">
                  <c:v>21</c:v>
                </c:pt>
                <c:pt idx="30">
                  <c:v>40</c:v>
                </c:pt>
                <c:pt idx="31">
                  <c:v>17</c:v>
                </c:pt>
                <c:pt idx="32">
                  <c:v>35</c:v>
                </c:pt>
                <c:pt idx="33">
                  <c:v>27</c:v>
                </c:pt>
                <c:pt idx="34">
                  <c:v>38</c:v>
                </c:pt>
                <c:pt idx="35">
                  <c:v>23</c:v>
                </c:pt>
                <c:pt idx="36">
                  <c:v>30</c:v>
                </c:pt>
                <c:pt idx="37">
                  <c:v>24</c:v>
                </c:pt>
                <c:pt idx="38">
                  <c:v>36</c:v>
                </c:pt>
                <c:pt idx="39">
                  <c:v>41</c:v>
                </c:pt>
                <c:pt idx="40">
                  <c:v>30</c:v>
                </c:pt>
                <c:pt idx="41">
                  <c:v>28</c:v>
                </c:pt>
                <c:pt idx="42">
                  <c:v>22</c:v>
                </c:pt>
                <c:pt idx="43">
                  <c:v>33</c:v>
                </c:pt>
                <c:pt idx="44">
                  <c:v>22</c:v>
                </c:pt>
                <c:pt idx="45">
                  <c:v>26</c:v>
                </c:pt>
                <c:pt idx="46">
                  <c:v>25</c:v>
                </c:pt>
                <c:pt idx="47">
                  <c:v>31</c:v>
                </c:pt>
                <c:pt idx="48">
                  <c:v>21</c:v>
                </c:pt>
                <c:pt idx="49">
                  <c:v>25</c:v>
                </c:pt>
                <c:pt idx="50">
                  <c:v>26</c:v>
                </c:pt>
                <c:pt idx="51">
                  <c:v>19</c:v>
                </c:pt>
              </c:numCache>
            </c:numRef>
          </c:val>
          <c:smooth val="0"/>
          <c:extLst>
            <c:ext xmlns:c16="http://schemas.microsoft.com/office/drawing/2014/chart" uri="{C3380CC4-5D6E-409C-BE32-E72D297353CC}">
              <c16:uniqueId val="{00000001-4037-4555-A539-7960665E5247}"/>
            </c:ext>
          </c:extLst>
        </c:ser>
        <c:ser>
          <c:idx val="1"/>
          <c:order val="1"/>
          <c:tx>
            <c:strRef>
              <c:f>Intoxicaciones!$A$62</c:f>
              <c:strCache>
                <c:ptCount val="1"/>
                <c:pt idx="0">
                  <c:v>2022</c:v>
                </c:pt>
              </c:strCache>
            </c:strRef>
          </c:tx>
          <c:spPr>
            <a:ln w="28575">
              <a:solidFill>
                <a:srgbClr val="00B050"/>
              </a:solidFill>
            </a:ln>
          </c:spPr>
          <c:marker>
            <c:symbol val="none"/>
          </c:marker>
          <c:val>
            <c:numRef>
              <c:f>Intoxicaciones!$B$62:$BA$62</c:f>
              <c:numCache>
                <c:formatCode>General</c:formatCode>
                <c:ptCount val="52"/>
                <c:pt idx="0">
                  <c:v>33</c:v>
                </c:pt>
                <c:pt idx="1">
                  <c:v>18</c:v>
                </c:pt>
                <c:pt idx="2">
                  <c:v>33</c:v>
                </c:pt>
                <c:pt idx="3">
                  <c:v>34</c:v>
                </c:pt>
                <c:pt idx="4">
                  <c:v>32</c:v>
                </c:pt>
                <c:pt idx="5">
                  <c:v>33</c:v>
                </c:pt>
                <c:pt idx="6">
                  <c:v>25</c:v>
                </c:pt>
                <c:pt idx="7">
                  <c:v>37</c:v>
                </c:pt>
                <c:pt idx="8">
                  <c:v>25</c:v>
                </c:pt>
                <c:pt idx="9">
                  <c:v>37</c:v>
                </c:pt>
                <c:pt idx="10">
                  <c:v>37</c:v>
                </c:pt>
                <c:pt idx="11">
                  <c:v>42</c:v>
                </c:pt>
                <c:pt idx="12">
                  <c:v>28</c:v>
                </c:pt>
                <c:pt idx="13">
                  <c:v>27</c:v>
                </c:pt>
                <c:pt idx="14">
                  <c:v>29</c:v>
                </c:pt>
                <c:pt idx="15">
                  <c:v>32</c:v>
                </c:pt>
                <c:pt idx="16">
                  <c:v>35</c:v>
                </c:pt>
                <c:pt idx="17">
                  <c:v>24</c:v>
                </c:pt>
                <c:pt idx="18">
                  <c:v>33</c:v>
                </c:pt>
                <c:pt idx="19">
                  <c:v>37</c:v>
                </c:pt>
                <c:pt idx="20">
                  <c:v>38</c:v>
                </c:pt>
                <c:pt idx="21">
                  <c:v>29</c:v>
                </c:pt>
                <c:pt idx="22">
                  <c:v>37</c:v>
                </c:pt>
                <c:pt idx="23">
                  <c:v>35</c:v>
                </c:pt>
                <c:pt idx="24">
                  <c:v>22</c:v>
                </c:pt>
                <c:pt idx="25">
                  <c:v>27</c:v>
                </c:pt>
                <c:pt idx="26">
                  <c:v>26</c:v>
                </c:pt>
                <c:pt idx="27">
                  <c:v>34</c:v>
                </c:pt>
                <c:pt idx="28">
                  <c:v>32</c:v>
                </c:pt>
                <c:pt idx="29">
                  <c:v>31</c:v>
                </c:pt>
                <c:pt idx="30">
                  <c:v>23</c:v>
                </c:pt>
                <c:pt idx="31">
                  <c:v>22</c:v>
                </c:pt>
                <c:pt idx="32">
                  <c:v>41</c:v>
                </c:pt>
                <c:pt idx="33">
                  <c:v>25</c:v>
                </c:pt>
                <c:pt idx="34">
                  <c:v>30</c:v>
                </c:pt>
                <c:pt idx="35">
                  <c:v>18</c:v>
                </c:pt>
                <c:pt idx="36">
                  <c:v>23</c:v>
                </c:pt>
                <c:pt idx="37">
                  <c:v>15</c:v>
                </c:pt>
                <c:pt idx="38">
                  <c:v>18</c:v>
                </c:pt>
                <c:pt idx="39">
                  <c:v>36</c:v>
                </c:pt>
                <c:pt idx="40">
                  <c:v>30</c:v>
                </c:pt>
                <c:pt idx="41">
                  <c:v>31</c:v>
                </c:pt>
                <c:pt idx="42">
                  <c:v>28</c:v>
                </c:pt>
                <c:pt idx="43">
                  <c:v>22</c:v>
                </c:pt>
                <c:pt idx="44">
                  <c:v>23</c:v>
                </c:pt>
                <c:pt idx="45">
                  <c:v>36</c:v>
                </c:pt>
                <c:pt idx="46">
                  <c:v>20</c:v>
                </c:pt>
                <c:pt idx="47">
                  <c:v>26</c:v>
                </c:pt>
                <c:pt idx="48">
                  <c:v>25</c:v>
                </c:pt>
                <c:pt idx="49">
                  <c:v>22</c:v>
                </c:pt>
                <c:pt idx="50">
                  <c:v>14</c:v>
                </c:pt>
                <c:pt idx="51">
                  <c:v>1</c:v>
                </c:pt>
              </c:numCache>
            </c:numRef>
          </c:val>
          <c:smooth val="0"/>
          <c:extLst>
            <c:ext xmlns:c16="http://schemas.microsoft.com/office/drawing/2014/chart" uri="{C3380CC4-5D6E-409C-BE32-E72D297353CC}">
              <c16:uniqueId val="{00000002-4037-4555-A539-7960665E5247}"/>
            </c:ext>
          </c:extLst>
        </c:ser>
        <c:dLbls>
          <c:showLegendKey val="0"/>
          <c:showVal val="0"/>
          <c:showCatName val="0"/>
          <c:showSerName val="0"/>
          <c:showPercent val="0"/>
          <c:showBubbleSize val="0"/>
        </c:dLbls>
        <c:marker val="1"/>
        <c:smooth val="0"/>
        <c:axId val="2041431776"/>
        <c:axId val="2041437760"/>
      </c:lineChart>
      <c:catAx>
        <c:axId val="2041431776"/>
        <c:scaling>
          <c:orientation val="minMax"/>
        </c:scaling>
        <c:delete val="0"/>
        <c:axPos val="b"/>
        <c:title>
          <c:tx>
            <c:rich>
              <a:bodyPr/>
              <a:lstStyle/>
              <a:p>
                <a:pPr>
                  <a:defRPr/>
                </a:pPr>
                <a:r>
                  <a:rPr lang="en-US"/>
                  <a:t>Semana Epidemiológica</a:t>
                </a:r>
              </a:p>
            </c:rich>
          </c:tx>
          <c:layout>
            <c:manualLayout>
              <c:xMode val="edge"/>
              <c:yMode val="edge"/>
              <c:x val="0.71330694573869735"/>
              <c:y val="0.8926951710731279"/>
            </c:manualLayout>
          </c:layout>
          <c:overlay val="0"/>
        </c:title>
        <c:majorTickMark val="out"/>
        <c:minorTickMark val="none"/>
        <c:tickLblPos val="nextTo"/>
        <c:crossAx val="2041437760"/>
        <c:crosses val="autoZero"/>
        <c:auto val="1"/>
        <c:lblAlgn val="ctr"/>
        <c:lblOffset val="100"/>
        <c:noMultiLvlLbl val="0"/>
      </c:catAx>
      <c:valAx>
        <c:axId val="2041437760"/>
        <c:scaling>
          <c:orientation val="minMax"/>
        </c:scaling>
        <c:delete val="0"/>
        <c:axPos val="l"/>
        <c:title>
          <c:tx>
            <c:rich>
              <a:bodyPr rot="-5400000" vert="horz"/>
              <a:lstStyle/>
              <a:p>
                <a:pPr>
                  <a:defRPr/>
                </a:pPr>
                <a:r>
                  <a:rPr lang="en-US"/>
                  <a:t>Casos</a:t>
                </a:r>
              </a:p>
            </c:rich>
          </c:tx>
          <c:overlay val="0"/>
        </c:title>
        <c:numFmt formatCode="General" sourceLinked="1"/>
        <c:majorTickMark val="out"/>
        <c:minorTickMark val="none"/>
        <c:tickLblPos val="nextTo"/>
        <c:crossAx val="2041431776"/>
        <c:crosses val="autoZero"/>
        <c:crossBetween val="between"/>
      </c:valAx>
    </c:plotArea>
    <c:legend>
      <c:legendPos val="t"/>
      <c:layout>
        <c:manualLayout>
          <c:xMode val="edge"/>
          <c:yMode val="edge"/>
          <c:x val="0.28399567776231771"/>
          <c:y val="1.1398051830621359E-2"/>
          <c:w val="0.43200864447536463"/>
          <c:h val="0.11157436264023754"/>
        </c:manualLayout>
      </c:layout>
      <c:overlay val="0"/>
      <c:txPr>
        <a:bodyPr/>
        <a:lstStyle/>
        <a:p>
          <a:pPr>
            <a:defRPr sz="1200"/>
          </a:pPr>
          <a:endParaRPr lang="es-CO"/>
        </a:p>
      </c:txPr>
    </c:legend>
    <c:plotVisOnly val="1"/>
    <c:dispBlanksAs val="gap"/>
    <c:showDLblsOverMax val="0"/>
  </c:chart>
  <c:spPr>
    <a:noFill/>
    <a:ln>
      <a:noFill/>
    </a:ln>
  </c:spPr>
  <c:txPr>
    <a:bodyPr/>
    <a:lstStyle/>
    <a:p>
      <a:pPr>
        <a:defRPr b="1">
          <a:latin typeface="Arial Narrow" panose="020B0606020202030204" pitchFamily="34" charset="0"/>
        </a:defRPr>
      </a:pPr>
      <a:endParaRPr lang="es-CO"/>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166666666666668"/>
          <c:y val="3.5698048933540824E-2"/>
          <c:w val="0.77083333333333337"/>
          <c:h val="0.83764644737712723"/>
        </c:manualLayout>
      </c:layout>
      <c:barChart>
        <c:barDir val="bar"/>
        <c:grouping val="clustered"/>
        <c:varyColors val="0"/>
        <c:ser>
          <c:idx val="0"/>
          <c:order val="0"/>
          <c:tx>
            <c:strRef>
              <c:f>Hoja5!$G$15</c:f>
              <c:strCache>
                <c:ptCount val="1"/>
                <c:pt idx="0">
                  <c:v>Total</c:v>
                </c:pt>
              </c:strCache>
            </c:strRef>
          </c:tx>
          <c:spPr>
            <a:solidFill>
              <a:srgbClr val="0080C0"/>
            </a:solidFill>
            <a:ln w="25400">
              <a:noFill/>
            </a:ln>
          </c:spPr>
          <c:invertIfNegative val="0"/>
          <c:dLbls>
            <c:spPr>
              <a:noFill/>
              <a:ln w="25400">
                <a:noFill/>
              </a:ln>
            </c:spPr>
            <c:txPr>
              <a:bodyPr wrap="square" lIns="38100" tIns="19050" rIns="38100" bIns="19050" anchor="ctr">
                <a:spAutoFit/>
              </a:bodyPr>
              <a:lstStyle/>
              <a:p>
                <a:pPr>
                  <a:defRPr sz="900" b="0" i="0" u="none" strike="noStrike" baseline="0">
                    <a:solidFill>
                      <a:srgbClr val="424242"/>
                    </a:solidFill>
                    <a:latin typeface="Calibri"/>
                    <a:ea typeface="Calibri"/>
                    <a:cs typeface="Calibri"/>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Hoja5!$H$14:$O$14</c:f>
              <c:strCache>
                <c:ptCount val="8"/>
                <c:pt idx="0">
                  <c:v>Medicamentos</c:v>
                </c:pt>
                <c:pt idx="1">
                  <c:v>Plaguicidas</c:v>
                </c:pt>
                <c:pt idx="2">
                  <c:v>Metanol</c:v>
                </c:pt>
                <c:pt idx="3">
                  <c:v>Metales</c:v>
                </c:pt>
                <c:pt idx="4">
                  <c:v>Solventes</c:v>
                </c:pt>
                <c:pt idx="5">
                  <c:v>Otras S Q</c:v>
                </c:pt>
                <c:pt idx="6">
                  <c:v>Gases</c:v>
                </c:pt>
                <c:pt idx="7">
                  <c:v>Psicoactivas</c:v>
                </c:pt>
              </c:strCache>
            </c:strRef>
          </c:cat>
          <c:val>
            <c:numRef>
              <c:f>Hoja5!$H$15:$O$15</c:f>
              <c:numCache>
                <c:formatCode>General</c:formatCode>
                <c:ptCount val="8"/>
                <c:pt idx="0">
                  <c:v>187</c:v>
                </c:pt>
                <c:pt idx="1">
                  <c:v>38</c:v>
                </c:pt>
                <c:pt idx="2">
                  <c:v>3</c:v>
                </c:pt>
                <c:pt idx="3">
                  <c:v>2</c:v>
                </c:pt>
                <c:pt idx="4">
                  <c:v>15</c:v>
                </c:pt>
                <c:pt idx="5" formatCode="0">
                  <c:v>137</c:v>
                </c:pt>
                <c:pt idx="6">
                  <c:v>75</c:v>
                </c:pt>
                <c:pt idx="7">
                  <c:v>435</c:v>
                </c:pt>
              </c:numCache>
            </c:numRef>
          </c:val>
          <c:extLst>
            <c:ext xmlns:c16="http://schemas.microsoft.com/office/drawing/2014/chart" uri="{C3380CC4-5D6E-409C-BE32-E72D297353CC}">
              <c16:uniqueId val="{00000000-2CCD-490A-B919-A92325976D53}"/>
            </c:ext>
          </c:extLst>
        </c:ser>
        <c:dLbls>
          <c:showLegendKey val="0"/>
          <c:showVal val="0"/>
          <c:showCatName val="0"/>
          <c:showSerName val="0"/>
          <c:showPercent val="0"/>
          <c:showBubbleSize val="0"/>
        </c:dLbls>
        <c:gapWidth val="182"/>
        <c:axId val="362144815"/>
        <c:axId val="1"/>
      </c:barChart>
      <c:catAx>
        <c:axId val="362144815"/>
        <c:scaling>
          <c:orientation val="minMax"/>
        </c:scaling>
        <c:delete val="0"/>
        <c:axPos val="l"/>
        <c:numFmt formatCode="General" sourceLinked="1"/>
        <c:majorTickMark val="none"/>
        <c:minorTickMark val="none"/>
        <c:tickLblPos val="nextTo"/>
        <c:spPr>
          <a:ln w="3175">
            <a:solidFill>
              <a:srgbClr val="E3E3E3"/>
            </a:solidFill>
            <a:prstDash val="solid"/>
          </a:ln>
        </c:spPr>
        <c:txPr>
          <a:bodyPr rot="0" vert="horz"/>
          <a:lstStyle/>
          <a:p>
            <a:pPr>
              <a:defRPr sz="900" b="0" i="0" u="none" strike="noStrike" baseline="0">
                <a:solidFill>
                  <a:srgbClr val="424242"/>
                </a:solidFill>
                <a:latin typeface="Calibri"/>
                <a:ea typeface="Calibri"/>
                <a:cs typeface="Calibri"/>
              </a:defRPr>
            </a:pPr>
            <a:endParaRPr lang="es-CO"/>
          </a:p>
        </c:txPr>
        <c:crossAx val="1"/>
        <c:crosses val="autoZero"/>
        <c:auto val="0"/>
        <c:lblAlgn val="ctr"/>
        <c:lblOffset val="100"/>
        <c:tickLblSkip val="1"/>
        <c:tickMarkSkip val="1"/>
        <c:noMultiLvlLbl val="0"/>
      </c:catAx>
      <c:valAx>
        <c:axId val="1"/>
        <c:scaling>
          <c:orientation val="minMax"/>
        </c:scaling>
        <c:delete val="0"/>
        <c:axPos val="b"/>
        <c:numFmt formatCode="General" sourceLinked="1"/>
        <c:majorTickMark val="none"/>
        <c:minorTickMark val="none"/>
        <c:tickLblPos val="nextTo"/>
        <c:spPr>
          <a:ln w="6350">
            <a:noFill/>
          </a:ln>
        </c:spPr>
        <c:txPr>
          <a:bodyPr rot="0" vert="horz"/>
          <a:lstStyle/>
          <a:p>
            <a:pPr>
              <a:defRPr sz="900" b="0" i="0" u="none" strike="noStrike" baseline="0">
                <a:solidFill>
                  <a:srgbClr val="424242"/>
                </a:solidFill>
                <a:latin typeface="Calibri"/>
                <a:ea typeface="Calibri"/>
                <a:cs typeface="Calibri"/>
              </a:defRPr>
            </a:pPr>
            <a:endParaRPr lang="es-CO"/>
          </a:p>
        </c:txPr>
        <c:crossAx val="362144815"/>
        <c:crosses val="autoZero"/>
        <c:crossBetween val="between"/>
      </c:valAx>
      <c:spPr>
        <a:noFill/>
        <a:ln w="25400">
          <a:noFill/>
        </a:ln>
      </c:spPr>
    </c:plotArea>
    <c:plotVisOnly val="1"/>
    <c:dispBlanksAs val="gap"/>
    <c:showDLblsOverMax val="0"/>
  </c:chart>
  <c:spPr>
    <a:solidFill>
      <a:srgbClr val="FFFFFF"/>
    </a:solidFill>
    <a:ln w="12700">
      <a:noFill/>
      <a:prstDash val="solid"/>
    </a:ln>
  </c:spPr>
  <c:txPr>
    <a:bodyPr/>
    <a:lstStyle/>
    <a:p>
      <a:pPr>
        <a:defRPr sz="1000" b="0" i="0" u="none" strike="noStrike" baseline="0">
          <a:solidFill>
            <a:srgbClr val="000000"/>
          </a:solidFill>
          <a:latin typeface="Calibri"/>
          <a:ea typeface="Calibri"/>
          <a:cs typeface="Calibri"/>
        </a:defRPr>
      </a:pPr>
      <a:endParaRPr lang="es-CO"/>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b="0" i="0" u="none" strike="noStrike" baseline="0">
                <a:solidFill>
                  <a:srgbClr val="424242"/>
                </a:solidFill>
                <a:latin typeface="Calibri"/>
                <a:ea typeface="Calibri"/>
                <a:cs typeface="Calibri"/>
              </a:defRPr>
            </a:pPr>
            <a:r>
              <a:rPr lang="es-CO"/>
              <a:t>Grupo etario de los casos notificados en ETA a  semana 32 Medellin 2023</a:t>
            </a:r>
          </a:p>
        </c:rich>
      </c:tx>
      <c:layout>
        <c:manualLayout>
          <c:xMode val="edge"/>
          <c:yMode val="edge"/>
          <c:x val="0.125"/>
          <c:y val="2.7586206896551724E-2"/>
        </c:manualLayout>
      </c:layout>
      <c:overlay val="0"/>
      <c:spPr>
        <a:noFill/>
        <a:ln w="25400">
          <a:noFill/>
        </a:ln>
      </c:spPr>
    </c:title>
    <c:autoTitleDeleted val="0"/>
    <c:plotArea>
      <c:layout>
        <c:manualLayout>
          <c:layoutTarget val="inner"/>
          <c:xMode val="edge"/>
          <c:yMode val="edge"/>
          <c:x val="7.9166666666666663E-2"/>
          <c:y val="0.24827586206896551"/>
          <c:w val="0.88958333333333328"/>
          <c:h val="0.64137931034482754"/>
        </c:manualLayout>
      </c:layout>
      <c:barChart>
        <c:barDir val="col"/>
        <c:grouping val="clustered"/>
        <c:varyColors val="0"/>
        <c:ser>
          <c:idx val="0"/>
          <c:order val="0"/>
          <c:tx>
            <c:strRef>
              <c:f>'Total Acumulado 2023'!$Q$11</c:f>
              <c:strCache>
                <c:ptCount val="1"/>
                <c:pt idx="0">
                  <c:v>Total</c:v>
                </c:pt>
              </c:strCache>
            </c:strRef>
          </c:tx>
          <c:spPr>
            <a:solidFill>
              <a:srgbClr val="0080C0"/>
            </a:solidFill>
            <a:ln w="25400">
              <a:noFill/>
            </a:ln>
          </c:spPr>
          <c:invertIfNegative val="0"/>
          <c:dLbls>
            <c:spPr>
              <a:noFill/>
              <a:ln w="25400">
                <a:noFill/>
              </a:ln>
            </c:spPr>
            <c:txPr>
              <a:bodyPr wrap="square" lIns="38100" tIns="19050" rIns="38100" bIns="19050" anchor="ctr">
                <a:spAutoFit/>
              </a:bodyPr>
              <a:lstStyle/>
              <a:p>
                <a:pPr>
                  <a:defRPr sz="900" b="0" i="0" u="none" strike="noStrike" baseline="0">
                    <a:solidFill>
                      <a:srgbClr val="424242"/>
                    </a:solidFill>
                    <a:latin typeface="Calibri"/>
                    <a:ea typeface="Calibri"/>
                    <a:cs typeface="Calibri"/>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'Total Acumulado 2023'!$R$10:$X$10</c:f>
              <c:strCache>
                <c:ptCount val="7"/>
                <c:pt idx="0">
                  <c:v>&lt; 1 año</c:v>
                </c:pt>
                <c:pt idx="1">
                  <c:v>1-4 años</c:v>
                </c:pt>
                <c:pt idx="2">
                  <c:v>5-9 años</c:v>
                </c:pt>
                <c:pt idx="3">
                  <c:v>10-19 años</c:v>
                </c:pt>
                <c:pt idx="4">
                  <c:v>20-49-años</c:v>
                </c:pt>
                <c:pt idx="5">
                  <c:v>50-74 años</c:v>
                </c:pt>
                <c:pt idx="6">
                  <c:v>&gt;75 años</c:v>
                </c:pt>
              </c:strCache>
            </c:strRef>
          </c:cat>
          <c:val>
            <c:numRef>
              <c:f>'Total Acumulado 2023'!$R$11:$X$11</c:f>
              <c:numCache>
                <c:formatCode>General</c:formatCode>
                <c:ptCount val="7"/>
                <c:pt idx="0">
                  <c:v>1</c:v>
                </c:pt>
                <c:pt idx="1">
                  <c:v>5</c:v>
                </c:pt>
                <c:pt idx="2">
                  <c:v>7</c:v>
                </c:pt>
                <c:pt idx="3">
                  <c:v>56</c:v>
                </c:pt>
                <c:pt idx="4">
                  <c:v>597</c:v>
                </c:pt>
                <c:pt idx="5">
                  <c:v>103</c:v>
                </c:pt>
                <c:pt idx="6">
                  <c:v>5</c:v>
                </c:pt>
              </c:numCache>
            </c:numRef>
          </c:val>
          <c:extLst>
            <c:ext xmlns:c16="http://schemas.microsoft.com/office/drawing/2014/chart" uri="{C3380CC4-5D6E-409C-BE32-E72D297353CC}">
              <c16:uniqueId val="{00000000-031B-4028-A7D8-33950365DD28}"/>
            </c:ext>
          </c:extLst>
        </c:ser>
        <c:dLbls>
          <c:showLegendKey val="0"/>
          <c:showVal val="0"/>
          <c:showCatName val="0"/>
          <c:showSerName val="0"/>
          <c:showPercent val="0"/>
          <c:showBubbleSize val="0"/>
        </c:dLbls>
        <c:gapWidth val="219"/>
        <c:overlap val="-27"/>
        <c:axId val="655725056"/>
        <c:axId val="1"/>
      </c:barChart>
      <c:catAx>
        <c:axId val="655725056"/>
        <c:scaling>
          <c:orientation val="minMax"/>
        </c:scaling>
        <c:delete val="0"/>
        <c:axPos val="b"/>
        <c:numFmt formatCode="General" sourceLinked="1"/>
        <c:majorTickMark val="none"/>
        <c:minorTickMark val="none"/>
        <c:tickLblPos val="nextTo"/>
        <c:spPr>
          <a:ln w="3175">
            <a:solidFill>
              <a:srgbClr val="E3E3E3"/>
            </a:solidFill>
            <a:prstDash val="solid"/>
          </a:ln>
        </c:spPr>
        <c:txPr>
          <a:bodyPr rot="0" vert="horz"/>
          <a:lstStyle/>
          <a:p>
            <a:pPr>
              <a:defRPr sz="900" b="0" i="0" u="none" strike="noStrike" baseline="0">
                <a:solidFill>
                  <a:srgbClr val="424242"/>
                </a:solidFill>
                <a:latin typeface="Calibri"/>
                <a:ea typeface="Calibri"/>
                <a:cs typeface="Calibri"/>
              </a:defRPr>
            </a:pPr>
            <a:endParaRPr lang="es-CO"/>
          </a:p>
        </c:txPr>
        <c:crossAx val="1"/>
        <c:crosses val="autoZero"/>
        <c:auto val="0"/>
        <c:lblAlgn val="ctr"/>
        <c:lblOffset val="100"/>
        <c:tickLblSkip val="1"/>
        <c:tickMarkSkip val="1"/>
        <c:noMultiLvlLbl val="0"/>
      </c:catAx>
      <c:valAx>
        <c:axId val="1"/>
        <c:scaling>
          <c:orientation val="minMax"/>
        </c:scaling>
        <c:delete val="0"/>
        <c:axPos val="l"/>
        <c:numFmt formatCode="General" sourceLinked="1"/>
        <c:majorTickMark val="none"/>
        <c:minorTickMark val="none"/>
        <c:tickLblPos val="nextTo"/>
        <c:spPr>
          <a:ln w="6350">
            <a:noFill/>
          </a:ln>
        </c:spPr>
        <c:txPr>
          <a:bodyPr rot="0" vert="horz"/>
          <a:lstStyle/>
          <a:p>
            <a:pPr>
              <a:defRPr sz="900" b="0" i="0" u="none" strike="noStrike" baseline="0">
                <a:solidFill>
                  <a:srgbClr val="424242"/>
                </a:solidFill>
                <a:latin typeface="Calibri"/>
                <a:ea typeface="Calibri"/>
                <a:cs typeface="Calibri"/>
              </a:defRPr>
            </a:pPr>
            <a:endParaRPr lang="es-CO"/>
          </a:p>
        </c:txPr>
        <c:crossAx val="655725056"/>
        <c:crosses val="autoZero"/>
        <c:crossBetween val="between"/>
      </c:valAx>
      <c:spPr>
        <a:noFill/>
        <a:ln w="25400">
          <a:noFill/>
        </a:ln>
      </c:spPr>
    </c:plotArea>
    <c:plotVisOnly val="1"/>
    <c:dispBlanksAs val="gap"/>
    <c:showDLblsOverMax val="0"/>
  </c:chart>
  <c:spPr>
    <a:solidFill>
      <a:srgbClr val="FFFFFF"/>
    </a:solidFill>
    <a:ln w="12700">
      <a:noFill/>
      <a:prstDash val="solid"/>
    </a:ln>
  </c:spPr>
  <c:txPr>
    <a:bodyPr/>
    <a:lstStyle/>
    <a:p>
      <a:pPr>
        <a:defRPr sz="1000" b="0" i="0" u="none" strike="noStrike" baseline="0">
          <a:solidFill>
            <a:srgbClr val="000000"/>
          </a:solidFill>
          <a:latin typeface="Calibri"/>
          <a:ea typeface="Calibri"/>
          <a:cs typeface="Calibri"/>
        </a:defRPr>
      </a:pPr>
      <a:endParaRPr lang="es-CO"/>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100" b="0" i="0" u="none" strike="noStrike" baseline="0">
                <a:solidFill>
                  <a:srgbClr val="000000"/>
                </a:solidFill>
                <a:latin typeface="Calibri"/>
                <a:ea typeface="Calibri"/>
                <a:cs typeface="Calibri"/>
              </a:defRPr>
            </a:pPr>
            <a:r>
              <a:rPr lang="es-CO" sz="1100"/>
              <a:t>Alimento implicado en los casos de ETA semana 32 Medellin 2023</a:t>
            </a:r>
          </a:p>
        </c:rich>
      </c:tx>
      <c:layout>
        <c:manualLayout>
          <c:xMode val="edge"/>
          <c:yMode val="edge"/>
          <c:x val="0.12291666666666666"/>
          <c:y val="1.7361111111111112E-2"/>
        </c:manualLayout>
      </c:layout>
      <c:overlay val="0"/>
      <c:spPr>
        <a:noFill/>
        <a:ln w="25400">
          <a:noFill/>
        </a:ln>
      </c:spPr>
    </c:title>
    <c:autoTitleDeleted val="0"/>
    <c:plotArea>
      <c:layout>
        <c:manualLayout>
          <c:layoutTarget val="inner"/>
          <c:xMode val="edge"/>
          <c:yMode val="edge"/>
          <c:x val="0.25624999999999998"/>
          <c:y val="0.1701388888888889"/>
          <c:w val="0.70625000000000004"/>
          <c:h val="0.71527777777777779"/>
        </c:manualLayout>
      </c:layout>
      <c:barChart>
        <c:barDir val="bar"/>
        <c:grouping val="clustered"/>
        <c:varyColors val="0"/>
        <c:ser>
          <c:idx val="0"/>
          <c:order val="0"/>
          <c:tx>
            <c:strRef>
              <c:f>'Total Acumulado 2023'!$D$19</c:f>
              <c:strCache>
                <c:ptCount val="1"/>
                <c:pt idx="0">
                  <c:v>Total Casos</c:v>
                </c:pt>
              </c:strCache>
            </c:strRef>
          </c:tx>
          <c:spPr>
            <a:solidFill>
              <a:srgbClr val="0080C0"/>
            </a:solidFill>
            <a:ln w="25400">
              <a:noFill/>
            </a:ln>
          </c:spPr>
          <c:invertIfNegative val="0"/>
          <c:dLbls>
            <c:spPr>
              <a:noFill/>
              <a:ln w="25400">
                <a:noFill/>
              </a:ln>
            </c:spPr>
            <c:txPr>
              <a:bodyPr wrap="square" lIns="38100" tIns="19050" rIns="38100" bIns="19050" anchor="ctr">
                <a:spAutoFit/>
              </a:bodyPr>
              <a:lstStyle/>
              <a:p>
                <a:pPr>
                  <a:defRPr sz="900" b="0" i="0" u="none" strike="noStrike" baseline="0">
                    <a:solidFill>
                      <a:srgbClr val="000000"/>
                    </a:solidFill>
                    <a:latin typeface="Calibri"/>
                    <a:ea typeface="Calibri"/>
                    <a:cs typeface="Calibri"/>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'Total Acumulado 2023'!$A$20:$A$30</c:f>
              <c:strCache>
                <c:ptCount val="11"/>
                <c:pt idx="0">
                  <c:v>A Mixto</c:v>
                </c:pt>
                <c:pt idx="1">
                  <c:v>C Rápidas</c:v>
                </c:pt>
                <c:pt idx="2">
                  <c:v>P con Pollo</c:v>
                </c:pt>
                <c:pt idx="3">
                  <c:v>P de Mar o Rio</c:v>
                </c:pt>
                <c:pt idx="4">
                  <c:v>Carnes Rojas</c:v>
                </c:pt>
                <c:pt idx="5">
                  <c:v>D Lácteos</c:v>
                </c:pt>
                <c:pt idx="6">
                  <c:v>Panadería/Repostería </c:v>
                </c:pt>
                <c:pt idx="7">
                  <c:v>Bebidas</c:v>
                </c:pt>
                <c:pt idx="8">
                  <c:v>Ensaldas y Frutas</c:v>
                </c:pt>
                <c:pt idx="9">
                  <c:v>Arepa</c:v>
                </c:pt>
                <c:pt idx="10">
                  <c:v>SD</c:v>
                </c:pt>
              </c:strCache>
            </c:strRef>
          </c:cat>
          <c:val>
            <c:numRef>
              <c:f>'Total Acumulado 2023'!$D$20:$D$30</c:f>
              <c:numCache>
                <c:formatCode>General</c:formatCode>
                <c:ptCount val="11"/>
                <c:pt idx="0">
                  <c:v>488</c:v>
                </c:pt>
                <c:pt idx="1">
                  <c:v>44</c:v>
                </c:pt>
                <c:pt idx="2">
                  <c:v>141</c:v>
                </c:pt>
                <c:pt idx="3">
                  <c:v>56</c:v>
                </c:pt>
                <c:pt idx="4">
                  <c:v>12</c:v>
                </c:pt>
                <c:pt idx="5">
                  <c:v>8</c:v>
                </c:pt>
                <c:pt idx="6">
                  <c:v>4</c:v>
                </c:pt>
                <c:pt idx="7">
                  <c:v>9</c:v>
                </c:pt>
                <c:pt idx="8">
                  <c:v>2</c:v>
                </c:pt>
                <c:pt idx="9">
                  <c:v>6</c:v>
                </c:pt>
                <c:pt idx="10">
                  <c:v>0</c:v>
                </c:pt>
              </c:numCache>
            </c:numRef>
          </c:val>
          <c:extLst>
            <c:ext xmlns:c16="http://schemas.microsoft.com/office/drawing/2014/chart" uri="{C3380CC4-5D6E-409C-BE32-E72D297353CC}">
              <c16:uniqueId val="{00000000-5DBF-455C-9DDD-0F5D7F7CE6C7}"/>
            </c:ext>
          </c:extLst>
        </c:ser>
        <c:dLbls>
          <c:showLegendKey val="0"/>
          <c:showVal val="0"/>
          <c:showCatName val="0"/>
          <c:showSerName val="0"/>
          <c:showPercent val="0"/>
          <c:showBubbleSize val="0"/>
        </c:dLbls>
        <c:gapWidth val="182"/>
        <c:axId val="655708000"/>
        <c:axId val="1"/>
      </c:barChart>
      <c:catAx>
        <c:axId val="655708000"/>
        <c:scaling>
          <c:orientation val="minMax"/>
        </c:scaling>
        <c:delete val="0"/>
        <c:axPos val="l"/>
        <c:numFmt formatCode="General" sourceLinked="1"/>
        <c:majorTickMark val="none"/>
        <c:minorTickMark val="none"/>
        <c:tickLblPos val="nextTo"/>
        <c:spPr>
          <a:ln w="3175">
            <a:solidFill>
              <a:srgbClr val="E3E3E3"/>
            </a:solidFill>
            <a:prstDash val="solid"/>
          </a:ln>
        </c:spPr>
        <c:txPr>
          <a:bodyPr rot="0" vert="horz"/>
          <a:lstStyle/>
          <a:p>
            <a:pPr>
              <a:defRPr sz="900" b="0" i="0" u="none" strike="noStrike" baseline="0">
                <a:solidFill>
                  <a:srgbClr val="000000"/>
                </a:solidFill>
                <a:latin typeface="Calibri"/>
                <a:ea typeface="Calibri"/>
                <a:cs typeface="Calibri"/>
              </a:defRPr>
            </a:pPr>
            <a:endParaRPr lang="es-CO"/>
          </a:p>
        </c:txPr>
        <c:crossAx val="1"/>
        <c:crosses val="autoZero"/>
        <c:auto val="0"/>
        <c:lblAlgn val="ctr"/>
        <c:lblOffset val="100"/>
        <c:tickMarkSkip val="1"/>
        <c:noMultiLvlLbl val="0"/>
      </c:catAx>
      <c:valAx>
        <c:axId val="1"/>
        <c:scaling>
          <c:orientation val="minMax"/>
        </c:scaling>
        <c:delete val="0"/>
        <c:axPos val="b"/>
        <c:numFmt formatCode="General" sourceLinked="1"/>
        <c:majorTickMark val="none"/>
        <c:minorTickMark val="none"/>
        <c:tickLblPos val="nextTo"/>
        <c:spPr>
          <a:ln w="6350">
            <a:noFill/>
          </a:ln>
        </c:spPr>
        <c:txPr>
          <a:bodyPr rot="0" vert="horz"/>
          <a:lstStyle/>
          <a:p>
            <a:pPr>
              <a:defRPr sz="900" b="0" i="0" u="none" strike="noStrike" baseline="0">
                <a:solidFill>
                  <a:srgbClr val="000000"/>
                </a:solidFill>
                <a:latin typeface="Calibri"/>
                <a:ea typeface="Calibri"/>
                <a:cs typeface="Calibri"/>
              </a:defRPr>
            </a:pPr>
            <a:endParaRPr lang="es-CO"/>
          </a:p>
        </c:txPr>
        <c:crossAx val="655708000"/>
        <c:crosses val="autoZero"/>
        <c:crossBetween val="between"/>
      </c:valAx>
      <c:spPr>
        <a:noFill/>
        <a:ln w="25400">
          <a:noFill/>
        </a:ln>
      </c:spPr>
    </c:plotArea>
    <c:plotVisOnly val="1"/>
    <c:dispBlanksAs val="gap"/>
    <c:showDLblsOverMax val="0"/>
  </c:chart>
  <c:spPr>
    <a:solidFill>
      <a:srgbClr val="FFFFFF"/>
    </a:solidFill>
    <a:ln w="12700">
      <a:noFill/>
      <a:prstDash val="solid"/>
    </a:ln>
  </c:spPr>
  <c:txPr>
    <a:bodyPr/>
    <a:lstStyle/>
    <a:p>
      <a:pPr>
        <a:defRPr sz="1000" b="0" i="0" u="none" strike="noStrike" baseline="0">
          <a:solidFill>
            <a:srgbClr val="000000"/>
          </a:solidFill>
          <a:latin typeface="Calibri"/>
          <a:ea typeface="Calibri"/>
          <a:cs typeface="Calibri"/>
        </a:defRPr>
      </a:pPr>
      <a:endParaRPr lang="es-CO"/>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100" b="0" i="0" u="none" strike="noStrike" baseline="0">
                <a:solidFill>
                  <a:srgbClr val="424242"/>
                </a:solidFill>
                <a:latin typeface="Calibri"/>
                <a:ea typeface="Calibri"/>
                <a:cs typeface="Calibri"/>
              </a:defRPr>
            </a:pPr>
            <a:r>
              <a:rPr lang="es-CO" sz="1100"/>
              <a:t>Sitio de Ocurrencia en las ETA Semana 32 2023, Medellín </a:t>
            </a:r>
          </a:p>
        </c:rich>
      </c:tx>
      <c:layout>
        <c:manualLayout>
          <c:xMode val="edge"/>
          <c:yMode val="edge"/>
          <c:x val="0.16216216216216217"/>
          <c:y val="1.7857142857142856E-2"/>
        </c:manualLayout>
      </c:layout>
      <c:overlay val="0"/>
      <c:spPr>
        <a:noFill/>
        <a:ln w="25400">
          <a:noFill/>
        </a:ln>
      </c:spPr>
    </c:title>
    <c:autoTitleDeleted val="0"/>
    <c:plotArea>
      <c:layout>
        <c:manualLayout>
          <c:layoutTarget val="inner"/>
          <c:xMode val="edge"/>
          <c:yMode val="edge"/>
          <c:x val="0.2822822822822823"/>
          <c:y val="0.22142857142857142"/>
          <c:w val="0.66366366366366369"/>
          <c:h val="0.67142857142857137"/>
        </c:manualLayout>
      </c:layout>
      <c:barChart>
        <c:barDir val="bar"/>
        <c:grouping val="clustered"/>
        <c:varyColors val="0"/>
        <c:ser>
          <c:idx val="0"/>
          <c:order val="0"/>
          <c:tx>
            <c:strRef>
              <c:f>'Total Acumulado 2023'!$D$6</c:f>
              <c:strCache>
                <c:ptCount val="1"/>
                <c:pt idx="0">
                  <c:v>Total Casos</c:v>
                </c:pt>
              </c:strCache>
            </c:strRef>
          </c:tx>
          <c:spPr>
            <a:solidFill>
              <a:srgbClr val="0080C0"/>
            </a:solidFill>
            <a:ln w="25400">
              <a:noFill/>
            </a:ln>
          </c:spPr>
          <c:invertIfNegative val="0"/>
          <c:dLbls>
            <c:spPr>
              <a:noFill/>
              <a:ln w="25400">
                <a:noFill/>
              </a:ln>
            </c:spPr>
            <c:txPr>
              <a:bodyPr wrap="square" lIns="38100" tIns="19050" rIns="38100" bIns="19050" anchor="ctr">
                <a:spAutoFit/>
              </a:bodyPr>
              <a:lstStyle/>
              <a:p>
                <a:pPr>
                  <a:defRPr sz="1000" b="0" i="0" u="none" strike="noStrike" baseline="0">
                    <a:solidFill>
                      <a:srgbClr val="000000"/>
                    </a:solidFill>
                    <a:latin typeface="Calibri"/>
                    <a:ea typeface="Calibri"/>
                    <a:cs typeface="Calibri"/>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'Total Acumulado 2023'!$A$7:$A$17</c:f>
              <c:strCache>
                <c:ptCount val="11"/>
                <c:pt idx="0">
                  <c:v>Hogar</c:v>
                </c:pt>
                <c:pt idx="1">
                  <c:v>PPL</c:v>
                </c:pt>
                <c:pt idx="2">
                  <c:v>Restaurante</c:v>
                </c:pt>
                <c:pt idx="3">
                  <c:v>I. Educativa</c:v>
                </c:pt>
                <c:pt idx="4">
                  <c:v>Empresa</c:v>
                </c:pt>
                <c:pt idx="5">
                  <c:v>V. Ambulante</c:v>
                </c:pt>
                <c:pt idx="6">
                  <c:v>P Confinada</c:v>
                </c:pt>
                <c:pt idx="7">
                  <c:v>Sin Dato</c:v>
                </c:pt>
                <c:pt idx="8">
                  <c:v>Cadena Hotelera</c:v>
                </c:pt>
                <c:pt idx="9">
                  <c:v>Casino Institucional</c:v>
                </c:pt>
                <c:pt idx="10">
                  <c:v>TOTAL</c:v>
                </c:pt>
              </c:strCache>
            </c:strRef>
          </c:cat>
          <c:val>
            <c:numRef>
              <c:f>'Total Acumulado 2023'!$D$7:$D$16</c:f>
              <c:numCache>
                <c:formatCode>General</c:formatCode>
                <c:ptCount val="10"/>
                <c:pt idx="0">
                  <c:v>96</c:v>
                </c:pt>
                <c:pt idx="1">
                  <c:v>432</c:v>
                </c:pt>
                <c:pt idx="2">
                  <c:v>61</c:v>
                </c:pt>
                <c:pt idx="3">
                  <c:v>47</c:v>
                </c:pt>
                <c:pt idx="4">
                  <c:v>83</c:v>
                </c:pt>
                <c:pt idx="5">
                  <c:v>24</c:v>
                </c:pt>
                <c:pt idx="6">
                  <c:v>0</c:v>
                </c:pt>
                <c:pt idx="7">
                  <c:v>27</c:v>
                </c:pt>
                <c:pt idx="8">
                  <c:v>3</c:v>
                </c:pt>
                <c:pt idx="9">
                  <c:v>1</c:v>
                </c:pt>
              </c:numCache>
            </c:numRef>
          </c:val>
          <c:extLst>
            <c:ext xmlns:c16="http://schemas.microsoft.com/office/drawing/2014/chart" uri="{C3380CC4-5D6E-409C-BE32-E72D297353CC}">
              <c16:uniqueId val="{00000000-DE2B-4905-9933-66A1F318D7A1}"/>
            </c:ext>
          </c:extLst>
        </c:ser>
        <c:dLbls>
          <c:showLegendKey val="0"/>
          <c:showVal val="0"/>
          <c:showCatName val="0"/>
          <c:showSerName val="0"/>
          <c:showPercent val="0"/>
          <c:showBubbleSize val="0"/>
        </c:dLbls>
        <c:gapWidth val="182"/>
        <c:axId val="648692400"/>
        <c:axId val="1"/>
      </c:barChart>
      <c:catAx>
        <c:axId val="648692400"/>
        <c:scaling>
          <c:orientation val="minMax"/>
        </c:scaling>
        <c:delete val="0"/>
        <c:axPos val="l"/>
        <c:numFmt formatCode="General" sourceLinked="1"/>
        <c:majorTickMark val="none"/>
        <c:minorTickMark val="none"/>
        <c:tickLblPos val="nextTo"/>
        <c:spPr>
          <a:ln w="3175">
            <a:solidFill>
              <a:srgbClr val="E3E3E3"/>
            </a:solidFill>
            <a:prstDash val="solid"/>
          </a:ln>
        </c:spPr>
        <c:txPr>
          <a:bodyPr rot="0" vert="horz"/>
          <a:lstStyle/>
          <a:p>
            <a:pPr>
              <a:defRPr sz="900" b="0" i="0" u="none" strike="noStrike" baseline="0">
                <a:solidFill>
                  <a:srgbClr val="424242"/>
                </a:solidFill>
                <a:latin typeface="Calibri"/>
                <a:ea typeface="Calibri"/>
                <a:cs typeface="Calibri"/>
              </a:defRPr>
            </a:pPr>
            <a:endParaRPr lang="es-CO"/>
          </a:p>
        </c:txPr>
        <c:crossAx val="1"/>
        <c:crosses val="autoZero"/>
        <c:auto val="0"/>
        <c:lblAlgn val="ctr"/>
        <c:lblOffset val="100"/>
        <c:tickMarkSkip val="1"/>
        <c:noMultiLvlLbl val="0"/>
      </c:catAx>
      <c:valAx>
        <c:axId val="1"/>
        <c:scaling>
          <c:orientation val="minMax"/>
        </c:scaling>
        <c:delete val="0"/>
        <c:axPos val="b"/>
        <c:numFmt formatCode="General" sourceLinked="1"/>
        <c:majorTickMark val="none"/>
        <c:minorTickMark val="none"/>
        <c:tickLblPos val="nextTo"/>
        <c:spPr>
          <a:ln w="6350">
            <a:noFill/>
          </a:ln>
        </c:spPr>
        <c:txPr>
          <a:bodyPr rot="0" vert="horz"/>
          <a:lstStyle/>
          <a:p>
            <a:pPr>
              <a:defRPr sz="900" b="0" i="0" u="none" strike="noStrike" baseline="0">
                <a:solidFill>
                  <a:srgbClr val="424242"/>
                </a:solidFill>
                <a:latin typeface="Calibri"/>
                <a:ea typeface="Calibri"/>
                <a:cs typeface="Calibri"/>
              </a:defRPr>
            </a:pPr>
            <a:endParaRPr lang="es-CO"/>
          </a:p>
        </c:txPr>
        <c:crossAx val="648692400"/>
        <c:crosses val="autoZero"/>
        <c:crossBetween val="between"/>
      </c:valAx>
      <c:spPr>
        <a:noFill/>
        <a:ln w="25400">
          <a:noFill/>
        </a:ln>
      </c:spPr>
    </c:plotArea>
    <c:legend>
      <c:legendPos val="r"/>
      <c:layout>
        <c:manualLayout>
          <c:xMode val="edge"/>
          <c:yMode val="edge"/>
          <c:x val="6.6066066066066062E-2"/>
          <c:y val="0.88928571428571423"/>
          <c:w val="0.86186186186186187"/>
          <c:h val="8.9285714285714288E-2"/>
        </c:manualLayout>
      </c:layout>
      <c:overlay val="0"/>
      <c:spPr>
        <a:noFill/>
        <a:ln w="25400">
          <a:noFill/>
        </a:ln>
      </c:spPr>
      <c:txPr>
        <a:bodyPr/>
        <a:lstStyle/>
        <a:p>
          <a:pPr>
            <a:defRPr sz="105" b="0" i="0" u="none" strike="noStrike" baseline="0">
              <a:solidFill>
                <a:srgbClr val="424242"/>
              </a:solidFill>
              <a:latin typeface="Calibri"/>
              <a:ea typeface="Calibri"/>
              <a:cs typeface="Calibri"/>
            </a:defRPr>
          </a:pPr>
          <a:endParaRPr lang="es-CO"/>
        </a:p>
      </c:txPr>
    </c:legend>
    <c:plotVisOnly val="1"/>
    <c:dispBlanksAs val="gap"/>
    <c:showDLblsOverMax val="0"/>
  </c:chart>
  <c:spPr>
    <a:solidFill>
      <a:srgbClr val="FFFFFF"/>
    </a:solidFill>
    <a:ln w="12700">
      <a:solidFill>
        <a:srgbClr val="000000"/>
      </a:solidFill>
      <a:prstDash val="solid"/>
    </a:ln>
  </c:spPr>
  <c:txPr>
    <a:bodyPr/>
    <a:lstStyle/>
    <a:p>
      <a:pPr>
        <a:defRPr sz="1000" b="0" i="0" u="none" strike="noStrike" baseline="0">
          <a:solidFill>
            <a:srgbClr val="000000"/>
          </a:solidFill>
          <a:latin typeface="Calibri"/>
          <a:ea typeface="Calibri"/>
          <a:cs typeface="Calibri"/>
        </a:defRPr>
      </a:pPr>
      <a:endParaRPr lang="es-CO"/>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100" b="0" i="0" u="none" strike="noStrike" baseline="0">
                <a:solidFill>
                  <a:srgbClr val="000000"/>
                </a:solidFill>
                <a:latin typeface="Calibri"/>
                <a:ea typeface="Calibri"/>
                <a:cs typeface="Calibri"/>
              </a:defRPr>
            </a:pPr>
            <a:r>
              <a:rPr lang="es-CO" sz="1100"/>
              <a:t>Sintomas presentados en los caso de ETA semana 32 Medellin 2023</a:t>
            </a:r>
          </a:p>
        </c:rich>
      </c:tx>
      <c:layout>
        <c:manualLayout>
          <c:xMode val="edge"/>
          <c:yMode val="edge"/>
          <c:x val="0.20439548677227479"/>
          <c:y val="0"/>
        </c:manualLayout>
      </c:layout>
      <c:overlay val="0"/>
      <c:spPr>
        <a:noFill/>
        <a:ln w="25400">
          <a:noFill/>
        </a:ln>
      </c:spPr>
    </c:title>
    <c:autoTitleDeleted val="0"/>
    <c:plotArea>
      <c:layout>
        <c:manualLayout>
          <c:layoutTarget val="inner"/>
          <c:xMode val="edge"/>
          <c:yMode val="edge"/>
          <c:x val="0.27500000000000002"/>
          <c:y val="0.14779874213836477"/>
          <c:w val="0.6875"/>
          <c:h val="0.77358490566037741"/>
        </c:manualLayout>
      </c:layout>
      <c:barChart>
        <c:barDir val="bar"/>
        <c:grouping val="clustered"/>
        <c:varyColors val="0"/>
        <c:ser>
          <c:idx val="0"/>
          <c:order val="0"/>
          <c:spPr>
            <a:solidFill>
              <a:srgbClr val="0080C0"/>
            </a:solidFill>
            <a:ln w="25400">
              <a:noFill/>
            </a:ln>
          </c:spPr>
          <c:invertIfNegative val="0"/>
          <c:dLbls>
            <c:spPr>
              <a:noFill/>
              <a:ln w="25400">
                <a:noFill/>
              </a:ln>
            </c:spPr>
            <c:txPr>
              <a:bodyPr wrap="square" lIns="38100" tIns="19050" rIns="38100" bIns="19050" anchor="ctr">
                <a:spAutoFit/>
              </a:bodyPr>
              <a:lstStyle/>
              <a:p>
                <a:pPr>
                  <a:defRPr sz="900" b="0" i="0" u="none" strike="noStrike" baseline="0">
                    <a:solidFill>
                      <a:srgbClr val="000000"/>
                    </a:solidFill>
                    <a:latin typeface="Calibri"/>
                    <a:ea typeface="Calibri"/>
                    <a:cs typeface="Calibri"/>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'Total Acumulado 2023'!$N$1:$AE$1</c:f>
              <c:strCache>
                <c:ptCount val="18"/>
                <c:pt idx="0">
                  <c:v>nauseas</c:v>
                </c:pt>
                <c:pt idx="1">
                  <c:v>vomito</c:v>
                </c:pt>
                <c:pt idx="2">
                  <c:v>diarrea</c:v>
                </c:pt>
                <c:pt idx="3">
                  <c:v>fiebre</c:v>
                </c:pt>
                <c:pt idx="4">
                  <c:v>calambres</c:v>
                </c:pt>
                <c:pt idx="5">
                  <c:v>cefalea</c:v>
                </c:pt>
                <c:pt idx="6">
                  <c:v>deshidrata</c:v>
                </c:pt>
                <c:pt idx="7">
                  <c:v>cianosis</c:v>
                </c:pt>
                <c:pt idx="8">
                  <c:v>mialgias</c:v>
                </c:pt>
                <c:pt idx="9">
                  <c:v>artralgias</c:v>
                </c:pt>
                <c:pt idx="10">
                  <c:v>mareo</c:v>
                </c:pt>
                <c:pt idx="11">
                  <c:v>lmaculopal/brote</c:v>
                </c:pt>
                <c:pt idx="12">
                  <c:v>escalofrío</c:v>
                </c:pt>
                <c:pt idx="13">
                  <c:v>parestesia</c:v>
                </c:pt>
                <c:pt idx="14">
                  <c:v>sialorrea</c:v>
                </c:pt>
                <c:pt idx="15">
                  <c:v>miosis</c:v>
                </c:pt>
                <c:pt idx="16">
                  <c:v>Dolor abdo</c:v>
                </c:pt>
                <c:pt idx="17">
                  <c:v>otros</c:v>
                </c:pt>
              </c:strCache>
            </c:strRef>
          </c:cat>
          <c:val>
            <c:numRef>
              <c:f>'Total Acumulado 2023'!$N$2:$AE$2</c:f>
              <c:numCache>
                <c:formatCode>General</c:formatCode>
                <c:ptCount val="18"/>
                <c:pt idx="0">
                  <c:v>147</c:v>
                </c:pt>
                <c:pt idx="1">
                  <c:v>134</c:v>
                </c:pt>
                <c:pt idx="2">
                  <c:v>144</c:v>
                </c:pt>
                <c:pt idx="3">
                  <c:v>28</c:v>
                </c:pt>
                <c:pt idx="4">
                  <c:v>51</c:v>
                </c:pt>
                <c:pt idx="5">
                  <c:v>42</c:v>
                </c:pt>
                <c:pt idx="6">
                  <c:v>34</c:v>
                </c:pt>
                <c:pt idx="7">
                  <c:v>3</c:v>
                </c:pt>
                <c:pt idx="8">
                  <c:v>26</c:v>
                </c:pt>
                <c:pt idx="9">
                  <c:v>15</c:v>
                </c:pt>
                <c:pt idx="10">
                  <c:v>41</c:v>
                </c:pt>
                <c:pt idx="11">
                  <c:v>24</c:v>
                </c:pt>
                <c:pt idx="12">
                  <c:v>30</c:v>
                </c:pt>
                <c:pt idx="13">
                  <c:v>11</c:v>
                </c:pt>
                <c:pt idx="14">
                  <c:v>1</c:v>
                </c:pt>
                <c:pt idx="15">
                  <c:v>1</c:v>
                </c:pt>
                <c:pt idx="16">
                  <c:v>34</c:v>
                </c:pt>
                <c:pt idx="17">
                  <c:v>13</c:v>
                </c:pt>
              </c:numCache>
            </c:numRef>
          </c:val>
          <c:extLst>
            <c:ext xmlns:c16="http://schemas.microsoft.com/office/drawing/2014/chart" uri="{C3380CC4-5D6E-409C-BE32-E72D297353CC}">
              <c16:uniqueId val="{00000000-436F-49A2-8F7F-772995AEFF02}"/>
            </c:ext>
          </c:extLst>
        </c:ser>
        <c:dLbls>
          <c:showLegendKey val="0"/>
          <c:showVal val="0"/>
          <c:showCatName val="0"/>
          <c:showSerName val="0"/>
          <c:showPercent val="0"/>
          <c:showBubbleSize val="0"/>
        </c:dLbls>
        <c:gapWidth val="219"/>
        <c:axId val="655708416"/>
        <c:axId val="1"/>
      </c:barChart>
      <c:catAx>
        <c:axId val="655708416"/>
        <c:scaling>
          <c:orientation val="minMax"/>
        </c:scaling>
        <c:delete val="0"/>
        <c:axPos val="l"/>
        <c:numFmt formatCode="General" sourceLinked="0"/>
        <c:majorTickMark val="none"/>
        <c:minorTickMark val="none"/>
        <c:tickLblPos val="nextTo"/>
        <c:spPr>
          <a:ln w="3175">
            <a:solidFill>
              <a:srgbClr val="E3E3E3"/>
            </a:solidFill>
            <a:prstDash val="solid"/>
          </a:ln>
        </c:spPr>
        <c:txPr>
          <a:bodyPr rot="0" vert="horz"/>
          <a:lstStyle/>
          <a:p>
            <a:pPr>
              <a:defRPr sz="800" b="0" i="0" u="none" strike="noStrike" baseline="0">
                <a:solidFill>
                  <a:srgbClr val="000000"/>
                </a:solidFill>
                <a:latin typeface="Calibri"/>
                <a:ea typeface="Calibri"/>
                <a:cs typeface="Calibri"/>
              </a:defRPr>
            </a:pPr>
            <a:endParaRPr lang="es-CO"/>
          </a:p>
        </c:txPr>
        <c:crossAx val="1"/>
        <c:crosses val="autoZero"/>
        <c:auto val="0"/>
        <c:lblAlgn val="ctr"/>
        <c:lblOffset val="100"/>
        <c:tickMarkSkip val="1"/>
        <c:noMultiLvlLbl val="0"/>
      </c:catAx>
      <c:valAx>
        <c:axId val="1"/>
        <c:scaling>
          <c:orientation val="minMax"/>
        </c:scaling>
        <c:delete val="0"/>
        <c:axPos val="b"/>
        <c:numFmt formatCode="General" sourceLinked="1"/>
        <c:majorTickMark val="none"/>
        <c:minorTickMark val="none"/>
        <c:tickLblPos val="nextTo"/>
        <c:spPr>
          <a:ln w="6350">
            <a:noFill/>
          </a:ln>
        </c:spPr>
        <c:txPr>
          <a:bodyPr rot="0" vert="horz"/>
          <a:lstStyle/>
          <a:p>
            <a:pPr>
              <a:defRPr sz="900" b="0" i="0" u="none" strike="noStrike" baseline="0">
                <a:solidFill>
                  <a:srgbClr val="000000"/>
                </a:solidFill>
                <a:latin typeface="Calibri"/>
                <a:ea typeface="Calibri"/>
                <a:cs typeface="Calibri"/>
              </a:defRPr>
            </a:pPr>
            <a:endParaRPr lang="es-CO"/>
          </a:p>
        </c:txPr>
        <c:crossAx val="655708416"/>
        <c:crosses val="autoZero"/>
        <c:crossBetween val="midCat"/>
      </c:valAx>
      <c:spPr>
        <a:noFill/>
        <a:ln w="25400">
          <a:noFill/>
        </a:ln>
      </c:spPr>
    </c:plotArea>
    <c:plotVisOnly val="1"/>
    <c:dispBlanksAs val="gap"/>
    <c:showDLblsOverMax val="0"/>
  </c:chart>
  <c:spPr>
    <a:solidFill>
      <a:srgbClr val="FFFFFF"/>
    </a:solidFill>
    <a:ln w="12700">
      <a:noFill/>
      <a:prstDash val="solid"/>
    </a:ln>
  </c:spPr>
  <c:txPr>
    <a:bodyPr/>
    <a:lstStyle/>
    <a:p>
      <a:pPr>
        <a:defRPr sz="1000" b="0" i="0" u="none" strike="noStrike" baseline="0">
          <a:solidFill>
            <a:srgbClr val="000000"/>
          </a:solidFill>
          <a:latin typeface="Calibri"/>
          <a:ea typeface="Calibri"/>
          <a:cs typeface="Calibri"/>
        </a:defRPr>
      </a:pPr>
      <a:endParaRPr lang="es-CO"/>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100" b="0" i="0" u="none" strike="noStrike" baseline="0">
                <a:solidFill>
                  <a:srgbClr val="424242"/>
                </a:solidFill>
                <a:latin typeface="Calibri"/>
                <a:ea typeface="Calibri"/>
                <a:cs typeface="Calibri"/>
              </a:defRPr>
            </a:pPr>
            <a:r>
              <a:rPr lang="es-CO" sz="1100"/>
              <a:t>Agente Etiológico Identificado en ETA Semana 32 2023, Medellín </a:t>
            </a:r>
          </a:p>
        </c:rich>
      </c:tx>
      <c:layout>
        <c:manualLayout>
          <c:xMode val="edge"/>
          <c:yMode val="edge"/>
          <c:x val="0.14652777777777778"/>
          <c:y val="0"/>
        </c:manualLayout>
      </c:layout>
      <c:overlay val="0"/>
      <c:spPr>
        <a:noFill/>
        <a:ln w="25400">
          <a:noFill/>
        </a:ln>
      </c:spPr>
    </c:title>
    <c:autoTitleDeleted val="0"/>
    <c:plotArea>
      <c:layout>
        <c:manualLayout>
          <c:layoutTarget val="inner"/>
          <c:xMode val="edge"/>
          <c:yMode val="edge"/>
          <c:x val="0.22916666666666666"/>
          <c:y val="0.1736111111111111"/>
          <c:w val="0.73958333333333337"/>
          <c:h val="0.73958333333333337"/>
        </c:manualLayout>
      </c:layout>
      <c:barChart>
        <c:barDir val="bar"/>
        <c:grouping val="clustered"/>
        <c:varyColors val="0"/>
        <c:ser>
          <c:idx val="0"/>
          <c:order val="0"/>
          <c:tx>
            <c:strRef>
              <c:f>'Total Acumulado 2023'!$D$37</c:f>
              <c:strCache>
                <c:ptCount val="1"/>
                <c:pt idx="0">
                  <c:v>Total</c:v>
                </c:pt>
              </c:strCache>
            </c:strRef>
          </c:tx>
          <c:spPr>
            <a:solidFill>
              <a:srgbClr val="0080C0"/>
            </a:solidFill>
            <a:ln w="25400">
              <a:noFill/>
            </a:ln>
          </c:spPr>
          <c:invertIfNegative val="0"/>
          <c:dLbls>
            <c:spPr>
              <a:noFill/>
              <a:ln w="25400">
                <a:noFill/>
              </a:ln>
            </c:spPr>
            <c:txPr>
              <a:bodyPr wrap="square" lIns="38100" tIns="19050" rIns="38100" bIns="19050" anchor="ctr">
                <a:spAutoFit/>
              </a:bodyPr>
              <a:lstStyle/>
              <a:p>
                <a:pPr>
                  <a:defRPr sz="900" b="0" i="0" u="none" strike="noStrike" baseline="0">
                    <a:solidFill>
                      <a:srgbClr val="424242"/>
                    </a:solidFill>
                    <a:latin typeface="Calibri"/>
                    <a:ea typeface="Calibri"/>
                    <a:cs typeface="Calibri"/>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'Total Acumulado 2023'!$A$38:$A$46</c:f>
              <c:strCache>
                <c:ptCount val="9"/>
                <c:pt idx="0">
                  <c:v>Coliformes Totales</c:v>
                </c:pt>
                <c:pt idx="1">
                  <c:v>Coliformes Fecales</c:v>
                </c:pt>
                <c:pt idx="2">
                  <c:v>Salmonella Spp</c:v>
                </c:pt>
                <c:pt idx="3">
                  <c:v>Salmonella grup</c:v>
                </c:pt>
                <c:pt idx="4">
                  <c:v>Shigella sp</c:v>
                </c:pt>
                <c:pt idx="5">
                  <c:v>Estafilococo aureus</c:v>
                </c:pt>
                <c:pt idx="6">
                  <c:v>Bacillus Cereus</c:v>
                </c:pt>
                <c:pt idx="7">
                  <c:v>E Coli</c:v>
                </c:pt>
                <c:pt idx="8">
                  <c:v>Campylobacter J</c:v>
                </c:pt>
              </c:strCache>
            </c:strRef>
          </c:cat>
          <c:val>
            <c:numRef>
              <c:f>'Total Acumulado 2023'!$D$38:$D$46</c:f>
              <c:numCache>
                <c:formatCode>General</c:formatCode>
                <c:ptCount val="9"/>
                <c:pt idx="0">
                  <c:v>1</c:v>
                </c:pt>
                <c:pt idx="1">
                  <c:v>1</c:v>
                </c:pt>
                <c:pt idx="2">
                  <c:v>4</c:v>
                </c:pt>
                <c:pt idx="3">
                  <c:v>8</c:v>
                </c:pt>
                <c:pt idx="4">
                  <c:v>2</c:v>
                </c:pt>
                <c:pt idx="5">
                  <c:v>1</c:v>
                </c:pt>
                <c:pt idx="6">
                  <c:v>1</c:v>
                </c:pt>
                <c:pt idx="7">
                  <c:v>1</c:v>
                </c:pt>
                <c:pt idx="8">
                  <c:v>1</c:v>
                </c:pt>
              </c:numCache>
            </c:numRef>
          </c:val>
          <c:extLst>
            <c:ext xmlns:c16="http://schemas.microsoft.com/office/drawing/2014/chart" uri="{C3380CC4-5D6E-409C-BE32-E72D297353CC}">
              <c16:uniqueId val="{00000000-259A-406B-9F23-28638127F7A9}"/>
            </c:ext>
          </c:extLst>
        </c:ser>
        <c:dLbls>
          <c:showLegendKey val="0"/>
          <c:showVal val="0"/>
          <c:showCatName val="0"/>
          <c:showSerName val="0"/>
          <c:showPercent val="0"/>
          <c:showBubbleSize val="0"/>
        </c:dLbls>
        <c:gapWidth val="182"/>
        <c:axId val="655714240"/>
        <c:axId val="1"/>
      </c:barChart>
      <c:catAx>
        <c:axId val="655714240"/>
        <c:scaling>
          <c:orientation val="minMax"/>
        </c:scaling>
        <c:delete val="0"/>
        <c:axPos val="l"/>
        <c:numFmt formatCode="General" sourceLinked="1"/>
        <c:majorTickMark val="none"/>
        <c:minorTickMark val="none"/>
        <c:tickLblPos val="nextTo"/>
        <c:spPr>
          <a:ln w="3175">
            <a:solidFill>
              <a:srgbClr val="E3E3E3"/>
            </a:solidFill>
            <a:prstDash val="solid"/>
          </a:ln>
        </c:spPr>
        <c:txPr>
          <a:bodyPr rot="0" vert="horz"/>
          <a:lstStyle/>
          <a:p>
            <a:pPr>
              <a:defRPr sz="900" b="0" i="0" u="none" strike="noStrike" baseline="0">
                <a:solidFill>
                  <a:srgbClr val="424242"/>
                </a:solidFill>
                <a:latin typeface="Calibri"/>
                <a:ea typeface="Calibri"/>
                <a:cs typeface="Calibri"/>
              </a:defRPr>
            </a:pPr>
            <a:endParaRPr lang="es-CO"/>
          </a:p>
        </c:txPr>
        <c:crossAx val="1"/>
        <c:crosses val="autoZero"/>
        <c:auto val="0"/>
        <c:lblAlgn val="ctr"/>
        <c:lblOffset val="100"/>
        <c:tickLblSkip val="1"/>
        <c:tickMarkSkip val="1"/>
        <c:noMultiLvlLbl val="0"/>
      </c:catAx>
      <c:valAx>
        <c:axId val="1"/>
        <c:scaling>
          <c:orientation val="minMax"/>
        </c:scaling>
        <c:delete val="0"/>
        <c:axPos val="b"/>
        <c:numFmt formatCode="General" sourceLinked="1"/>
        <c:majorTickMark val="none"/>
        <c:minorTickMark val="none"/>
        <c:tickLblPos val="nextTo"/>
        <c:spPr>
          <a:ln w="6350">
            <a:noFill/>
          </a:ln>
        </c:spPr>
        <c:txPr>
          <a:bodyPr rot="0" vert="horz"/>
          <a:lstStyle/>
          <a:p>
            <a:pPr>
              <a:defRPr sz="900" b="0" i="0" u="none" strike="noStrike" baseline="0">
                <a:solidFill>
                  <a:srgbClr val="424242"/>
                </a:solidFill>
                <a:latin typeface="Calibri"/>
                <a:ea typeface="Calibri"/>
                <a:cs typeface="Calibri"/>
              </a:defRPr>
            </a:pPr>
            <a:endParaRPr lang="es-CO"/>
          </a:p>
        </c:txPr>
        <c:crossAx val="655714240"/>
        <c:crosses val="autoZero"/>
        <c:crossBetween val="between"/>
      </c:valAx>
      <c:spPr>
        <a:noFill/>
        <a:ln w="25400">
          <a:noFill/>
        </a:ln>
      </c:spPr>
    </c:plotArea>
    <c:plotVisOnly val="1"/>
    <c:dispBlanksAs val="gap"/>
    <c:showDLblsOverMax val="0"/>
  </c:chart>
  <c:spPr>
    <a:solidFill>
      <a:srgbClr val="FFFFFF"/>
    </a:solidFill>
    <a:ln w="12700">
      <a:noFill/>
      <a:prstDash val="solid"/>
    </a:ln>
  </c:spPr>
  <c:txPr>
    <a:bodyPr/>
    <a:lstStyle/>
    <a:p>
      <a:pPr>
        <a:defRPr sz="1000" b="0" i="0" u="none" strike="noStrike" baseline="0">
          <a:solidFill>
            <a:srgbClr val="000000"/>
          </a:solidFill>
          <a:latin typeface="Calibri"/>
          <a:ea typeface="Calibri"/>
          <a:cs typeface="Calibri"/>
        </a:defRPr>
      </a:pPr>
      <a:endParaRPr lang="es-CO"/>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366811319547905"/>
          <c:y val="3.8174326672641513E-2"/>
          <c:w val="0.85632858514019916"/>
          <c:h val="0.63376977064162265"/>
        </c:manualLayout>
      </c:layout>
      <c:areaChart>
        <c:grouping val="standard"/>
        <c:varyColors val="0"/>
        <c:ser>
          <c:idx val="3"/>
          <c:order val="1"/>
          <c:tx>
            <c:strRef>
              <c:f>'HETATITIS A'!$A$74</c:f>
              <c:strCache>
                <c:ptCount val="1"/>
                <c:pt idx="0">
                  <c:v>Percentil 75</c:v>
                </c:pt>
              </c:strCache>
            </c:strRef>
          </c:tx>
          <c:spPr>
            <a:solidFill>
              <a:srgbClr val="C00000"/>
            </a:solidFill>
            <a:ln w="25400">
              <a:solidFill>
                <a:srgbClr val="FF0000"/>
              </a:solidFill>
              <a:prstDash val="solid"/>
            </a:ln>
          </c:spPr>
          <c:val>
            <c:numRef>
              <c:f>'HETATITIS A'!$B$74:$BA$74</c:f>
              <c:numCache>
                <c:formatCode>0.0</c:formatCode>
                <c:ptCount val="52"/>
                <c:pt idx="0">
                  <c:v>5.5</c:v>
                </c:pt>
                <c:pt idx="1">
                  <c:v>7</c:v>
                </c:pt>
                <c:pt idx="2">
                  <c:v>6.75</c:v>
                </c:pt>
                <c:pt idx="3">
                  <c:v>4.75</c:v>
                </c:pt>
                <c:pt idx="4">
                  <c:v>7.5</c:v>
                </c:pt>
                <c:pt idx="5">
                  <c:v>7.75</c:v>
                </c:pt>
                <c:pt idx="6">
                  <c:v>6.5</c:v>
                </c:pt>
                <c:pt idx="7">
                  <c:v>6.25</c:v>
                </c:pt>
                <c:pt idx="8">
                  <c:v>7.25</c:v>
                </c:pt>
                <c:pt idx="9">
                  <c:v>6</c:v>
                </c:pt>
                <c:pt idx="10">
                  <c:v>3.75</c:v>
                </c:pt>
                <c:pt idx="11">
                  <c:v>7.5</c:v>
                </c:pt>
                <c:pt idx="12">
                  <c:v>4.75</c:v>
                </c:pt>
                <c:pt idx="13">
                  <c:v>7</c:v>
                </c:pt>
                <c:pt idx="14">
                  <c:v>3.5</c:v>
                </c:pt>
                <c:pt idx="15">
                  <c:v>4.5</c:v>
                </c:pt>
                <c:pt idx="16">
                  <c:v>4</c:v>
                </c:pt>
                <c:pt idx="17">
                  <c:v>5.5</c:v>
                </c:pt>
                <c:pt idx="18">
                  <c:v>8.25</c:v>
                </c:pt>
                <c:pt idx="19">
                  <c:v>3.5</c:v>
                </c:pt>
                <c:pt idx="20">
                  <c:v>2</c:v>
                </c:pt>
                <c:pt idx="21">
                  <c:v>3.5</c:v>
                </c:pt>
                <c:pt idx="22">
                  <c:v>6.5</c:v>
                </c:pt>
                <c:pt idx="23">
                  <c:v>5.25</c:v>
                </c:pt>
                <c:pt idx="24">
                  <c:v>7.75</c:v>
                </c:pt>
                <c:pt idx="25">
                  <c:v>5.75</c:v>
                </c:pt>
                <c:pt idx="26">
                  <c:v>7.75</c:v>
                </c:pt>
                <c:pt idx="27">
                  <c:v>6.25</c:v>
                </c:pt>
                <c:pt idx="28">
                  <c:v>11</c:v>
                </c:pt>
                <c:pt idx="29">
                  <c:v>11.75</c:v>
                </c:pt>
                <c:pt idx="30">
                  <c:v>11</c:v>
                </c:pt>
                <c:pt idx="31">
                  <c:v>7</c:v>
                </c:pt>
                <c:pt idx="32">
                  <c:v>9.5</c:v>
                </c:pt>
                <c:pt idx="33">
                  <c:v>13.75</c:v>
                </c:pt>
                <c:pt idx="34">
                  <c:v>5.25</c:v>
                </c:pt>
                <c:pt idx="35">
                  <c:v>15.75</c:v>
                </c:pt>
                <c:pt idx="36">
                  <c:v>6</c:v>
                </c:pt>
                <c:pt idx="37">
                  <c:v>9</c:v>
                </c:pt>
                <c:pt idx="38">
                  <c:v>9</c:v>
                </c:pt>
                <c:pt idx="39">
                  <c:v>12.5</c:v>
                </c:pt>
                <c:pt idx="40">
                  <c:v>11.25</c:v>
                </c:pt>
                <c:pt idx="41">
                  <c:v>11</c:v>
                </c:pt>
                <c:pt idx="42">
                  <c:v>10.5</c:v>
                </c:pt>
                <c:pt idx="43">
                  <c:v>10.75</c:v>
                </c:pt>
                <c:pt idx="44">
                  <c:v>5.25</c:v>
                </c:pt>
                <c:pt idx="45">
                  <c:v>7.25</c:v>
                </c:pt>
                <c:pt idx="46">
                  <c:v>9.25</c:v>
                </c:pt>
                <c:pt idx="47">
                  <c:v>10.5</c:v>
                </c:pt>
                <c:pt idx="48">
                  <c:v>5.75</c:v>
                </c:pt>
                <c:pt idx="49">
                  <c:v>5.75</c:v>
                </c:pt>
                <c:pt idx="50">
                  <c:v>6</c:v>
                </c:pt>
                <c:pt idx="51">
                  <c:v>1.75</c:v>
                </c:pt>
              </c:numCache>
            </c:numRef>
          </c:val>
          <c:extLst>
            <c:ext xmlns:c16="http://schemas.microsoft.com/office/drawing/2014/chart" uri="{C3380CC4-5D6E-409C-BE32-E72D297353CC}">
              <c16:uniqueId val="{00000000-8464-46DB-A01B-AA576F1EFE96}"/>
            </c:ext>
          </c:extLst>
        </c:ser>
        <c:ser>
          <c:idx val="1"/>
          <c:order val="2"/>
          <c:tx>
            <c:strRef>
              <c:f>'HETATITIS A'!$A$72</c:f>
              <c:strCache>
                <c:ptCount val="1"/>
                <c:pt idx="0">
                  <c:v>Mediana</c:v>
                </c:pt>
              </c:strCache>
            </c:strRef>
          </c:tx>
          <c:spPr>
            <a:ln w="28575" cap="rnd">
              <a:solidFill>
                <a:schemeClr val="accent4"/>
              </a:solidFill>
              <a:round/>
            </a:ln>
            <a:effectLst/>
          </c:spPr>
          <c:val>
            <c:numRef>
              <c:f>'HETATITIS A'!$B$72:$BA$72</c:f>
              <c:numCache>
                <c:formatCode>0.0</c:formatCode>
                <c:ptCount val="52"/>
                <c:pt idx="0">
                  <c:v>4</c:v>
                </c:pt>
                <c:pt idx="1">
                  <c:v>6.5</c:v>
                </c:pt>
                <c:pt idx="2">
                  <c:v>5.5</c:v>
                </c:pt>
                <c:pt idx="3">
                  <c:v>3.5</c:v>
                </c:pt>
                <c:pt idx="4">
                  <c:v>2.5</c:v>
                </c:pt>
                <c:pt idx="5">
                  <c:v>3.5</c:v>
                </c:pt>
                <c:pt idx="6">
                  <c:v>4.5</c:v>
                </c:pt>
                <c:pt idx="7">
                  <c:v>4</c:v>
                </c:pt>
                <c:pt idx="8">
                  <c:v>5</c:v>
                </c:pt>
                <c:pt idx="9">
                  <c:v>2.5</c:v>
                </c:pt>
                <c:pt idx="10">
                  <c:v>3</c:v>
                </c:pt>
                <c:pt idx="11">
                  <c:v>3</c:v>
                </c:pt>
                <c:pt idx="12">
                  <c:v>4</c:v>
                </c:pt>
                <c:pt idx="13">
                  <c:v>5.5</c:v>
                </c:pt>
                <c:pt idx="14">
                  <c:v>1.5</c:v>
                </c:pt>
                <c:pt idx="15">
                  <c:v>2.5</c:v>
                </c:pt>
                <c:pt idx="16">
                  <c:v>4</c:v>
                </c:pt>
                <c:pt idx="17">
                  <c:v>3.5</c:v>
                </c:pt>
                <c:pt idx="18">
                  <c:v>4</c:v>
                </c:pt>
                <c:pt idx="19">
                  <c:v>1.5</c:v>
                </c:pt>
                <c:pt idx="20">
                  <c:v>1.5</c:v>
                </c:pt>
                <c:pt idx="21">
                  <c:v>1.5</c:v>
                </c:pt>
                <c:pt idx="22">
                  <c:v>3.5</c:v>
                </c:pt>
                <c:pt idx="23">
                  <c:v>2.5</c:v>
                </c:pt>
                <c:pt idx="24">
                  <c:v>3</c:v>
                </c:pt>
                <c:pt idx="25">
                  <c:v>4</c:v>
                </c:pt>
                <c:pt idx="26">
                  <c:v>3</c:v>
                </c:pt>
                <c:pt idx="27">
                  <c:v>3.5</c:v>
                </c:pt>
                <c:pt idx="28">
                  <c:v>7</c:v>
                </c:pt>
                <c:pt idx="29">
                  <c:v>10</c:v>
                </c:pt>
                <c:pt idx="30">
                  <c:v>10</c:v>
                </c:pt>
                <c:pt idx="31">
                  <c:v>7</c:v>
                </c:pt>
                <c:pt idx="32">
                  <c:v>8</c:v>
                </c:pt>
                <c:pt idx="33">
                  <c:v>11</c:v>
                </c:pt>
                <c:pt idx="34">
                  <c:v>3</c:v>
                </c:pt>
                <c:pt idx="35">
                  <c:v>14</c:v>
                </c:pt>
                <c:pt idx="36">
                  <c:v>5.5</c:v>
                </c:pt>
                <c:pt idx="37">
                  <c:v>9</c:v>
                </c:pt>
                <c:pt idx="38">
                  <c:v>8.5</c:v>
                </c:pt>
                <c:pt idx="39">
                  <c:v>9.5</c:v>
                </c:pt>
                <c:pt idx="40">
                  <c:v>6.5</c:v>
                </c:pt>
                <c:pt idx="41">
                  <c:v>5</c:v>
                </c:pt>
                <c:pt idx="42">
                  <c:v>6</c:v>
                </c:pt>
                <c:pt idx="43">
                  <c:v>3.5</c:v>
                </c:pt>
                <c:pt idx="44">
                  <c:v>3</c:v>
                </c:pt>
                <c:pt idx="45">
                  <c:v>5</c:v>
                </c:pt>
                <c:pt idx="46">
                  <c:v>3.5</c:v>
                </c:pt>
                <c:pt idx="47">
                  <c:v>8</c:v>
                </c:pt>
                <c:pt idx="48">
                  <c:v>3.5</c:v>
                </c:pt>
                <c:pt idx="49">
                  <c:v>4</c:v>
                </c:pt>
                <c:pt idx="50">
                  <c:v>4.5</c:v>
                </c:pt>
                <c:pt idx="51">
                  <c:v>1</c:v>
                </c:pt>
              </c:numCache>
            </c:numRef>
          </c:val>
          <c:extLst>
            <c:ext xmlns:c16="http://schemas.microsoft.com/office/drawing/2014/chart" uri="{C3380CC4-5D6E-409C-BE32-E72D297353CC}">
              <c16:uniqueId val="{00000001-8464-46DB-A01B-AA576F1EFE96}"/>
            </c:ext>
          </c:extLst>
        </c:ser>
        <c:ser>
          <c:idx val="2"/>
          <c:order val="3"/>
          <c:tx>
            <c:strRef>
              <c:f>'HETATITIS A'!$A$73</c:f>
              <c:strCache>
                <c:ptCount val="1"/>
                <c:pt idx="0">
                  <c:v>Percentil 25</c:v>
                </c:pt>
              </c:strCache>
            </c:strRef>
          </c:tx>
          <c:spPr>
            <a:solidFill>
              <a:srgbClr val="92D050"/>
            </a:solidFill>
            <a:ln w="28575" cap="rnd">
              <a:solidFill>
                <a:schemeClr val="accent6"/>
              </a:solidFill>
              <a:round/>
            </a:ln>
            <a:effectLst/>
          </c:spPr>
          <c:val>
            <c:numRef>
              <c:f>'HETATITIS A'!$B$73:$BA$73</c:f>
              <c:numCache>
                <c:formatCode>0.0</c:formatCode>
                <c:ptCount val="52"/>
                <c:pt idx="0">
                  <c:v>3.25</c:v>
                </c:pt>
                <c:pt idx="1">
                  <c:v>5.25</c:v>
                </c:pt>
                <c:pt idx="2">
                  <c:v>3.5</c:v>
                </c:pt>
                <c:pt idx="3">
                  <c:v>2.25</c:v>
                </c:pt>
                <c:pt idx="4">
                  <c:v>1.25</c:v>
                </c:pt>
                <c:pt idx="5">
                  <c:v>2.25</c:v>
                </c:pt>
                <c:pt idx="6">
                  <c:v>1.75</c:v>
                </c:pt>
                <c:pt idx="7">
                  <c:v>2.5</c:v>
                </c:pt>
                <c:pt idx="8">
                  <c:v>5</c:v>
                </c:pt>
                <c:pt idx="9">
                  <c:v>1.25</c:v>
                </c:pt>
                <c:pt idx="10">
                  <c:v>2.25</c:v>
                </c:pt>
                <c:pt idx="11">
                  <c:v>2.25</c:v>
                </c:pt>
                <c:pt idx="12">
                  <c:v>1.75</c:v>
                </c:pt>
                <c:pt idx="13">
                  <c:v>1.75</c:v>
                </c:pt>
                <c:pt idx="14">
                  <c:v>1</c:v>
                </c:pt>
                <c:pt idx="15">
                  <c:v>1.25</c:v>
                </c:pt>
                <c:pt idx="16">
                  <c:v>2.5</c:v>
                </c:pt>
                <c:pt idx="17">
                  <c:v>2.25</c:v>
                </c:pt>
                <c:pt idx="18">
                  <c:v>2</c:v>
                </c:pt>
                <c:pt idx="19">
                  <c:v>1</c:v>
                </c:pt>
                <c:pt idx="20">
                  <c:v>1</c:v>
                </c:pt>
                <c:pt idx="21">
                  <c:v>1</c:v>
                </c:pt>
                <c:pt idx="22">
                  <c:v>1.25</c:v>
                </c:pt>
                <c:pt idx="23">
                  <c:v>1.25</c:v>
                </c:pt>
                <c:pt idx="24">
                  <c:v>2</c:v>
                </c:pt>
                <c:pt idx="25">
                  <c:v>2.25</c:v>
                </c:pt>
                <c:pt idx="26">
                  <c:v>2</c:v>
                </c:pt>
                <c:pt idx="27">
                  <c:v>2.25</c:v>
                </c:pt>
                <c:pt idx="28">
                  <c:v>5.25</c:v>
                </c:pt>
                <c:pt idx="29">
                  <c:v>7.5</c:v>
                </c:pt>
                <c:pt idx="30">
                  <c:v>7.5</c:v>
                </c:pt>
                <c:pt idx="31">
                  <c:v>5.5</c:v>
                </c:pt>
                <c:pt idx="32">
                  <c:v>5.75</c:v>
                </c:pt>
                <c:pt idx="33">
                  <c:v>8.25</c:v>
                </c:pt>
                <c:pt idx="34">
                  <c:v>2.25</c:v>
                </c:pt>
                <c:pt idx="35">
                  <c:v>10</c:v>
                </c:pt>
                <c:pt idx="36">
                  <c:v>4.25</c:v>
                </c:pt>
                <c:pt idx="37">
                  <c:v>5.25</c:v>
                </c:pt>
                <c:pt idx="38">
                  <c:v>5</c:v>
                </c:pt>
                <c:pt idx="39">
                  <c:v>6.5</c:v>
                </c:pt>
                <c:pt idx="40">
                  <c:v>4</c:v>
                </c:pt>
                <c:pt idx="41">
                  <c:v>4.25</c:v>
                </c:pt>
                <c:pt idx="42">
                  <c:v>6</c:v>
                </c:pt>
                <c:pt idx="43">
                  <c:v>2.25</c:v>
                </c:pt>
                <c:pt idx="44">
                  <c:v>2.25</c:v>
                </c:pt>
                <c:pt idx="45">
                  <c:v>2</c:v>
                </c:pt>
                <c:pt idx="46">
                  <c:v>3</c:v>
                </c:pt>
                <c:pt idx="47">
                  <c:v>6.25</c:v>
                </c:pt>
                <c:pt idx="48">
                  <c:v>2</c:v>
                </c:pt>
                <c:pt idx="49">
                  <c:v>3</c:v>
                </c:pt>
                <c:pt idx="50">
                  <c:v>3</c:v>
                </c:pt>
                <c:pt idx="51">
                  <c:v>0.25</c:v>
                </c:pt>
              </c:numCache>
            </c:numRef>
          </c:val>
          <c:extLst>
            <c:ext xmlns:c16="http://schemas.microsoft.com/office/drawing/2014/chart" uri="{C3380CC4-5D6E-409C-BE32-E72D297353CC}">
              <c16:uniqueId val="{00000002-8464-46DB-A01B-AA576F1EFE96}"/>
            </c:ext>
          </c:extLst>
        </c:ser>
        <c:dLbls>
          <c:showLegendKey val="0"/>
          <c:showVal val="0"/>
          <c:showCatName val="0"/>
          <c:showSerName val="0"/>
          <c:showPercent val="0"/>
          <c:showBubbleSize val="0"/>
        </c:dLbls>
        <c:axId val="-326046304"/>
        <c:axId val="-326040864"/>
      </c:areaChart>
      <c:scatterChart>
        <c:scatterStyle val="lineMarker"/>
        <c:varyColors val="0"/>
        <c:ser>
          <c:idx val="0"/>
          <c:order val="0"/>
          <c:tx>
            <c:strRef>
              <c:f>'HETATITIS A'!$A$70</c:f>
              <c:strCache>
                <c:ptCount val="1"/>
                <c:pt idx="0">
                  <c:v>2023</c:v>
                </c:pt>
              </c:strCache>
            </c:strRef>
          </c:tx>
          <c:spPr>
            <a:ln w="19050">
              <a:solidFill>
                <a:schemeClr val="tx1"/>
              </a:solidFill>
            </a:ln>
          </c:spPr>
          <c:marker>
            <c:symbol val="circle"/>
            <c:size val="5"/>
            <c:spPr>
              <a:solidFill>
                <a:schemeClr val="tx1"/>
              </a:solidFill>
              <a:ln w="9525">
                <a:solidFill>
                  <a:schemeClr val="tx1"/>
                </a:solidFill>
                <a:prstDash val="sysDash"/>
              </a:ln>
              <a:effectLst/>
            </c:spPr>
          </c:marker>
          <c:yVal>
            <c:numRef>
              <c:f>'HETATITIS A'!$B$70:$AG$70</c:f>
              <c:numCache>
                <c:formatCode>General</c:formatCode>
                <c:ptCount val="32"/>
                <c:pt idx="0">
                  <c:v>17</c:v>
                </c:pt>
                <c:pt idx="1">
                  <c:v>18</c:v>
                </c:pt>
                <c:pt idx="2">
                  <c:v>15</c:v>
                </c:pt>
                <c:pt idx="3">
                  <c:v>17</c:v>
                </c:pt>
                <c:pt idx="4">
                  <c:v>10</c:v>
                </c:pt>
                <c:pt idx="5">
                  <c:v>13</c:v>
                </c:pt>
                <c:pt idx="6">
                  <c:v>11</c:v>
                </c:pt>
                <c:pt idx="7">
                  <c:v>9</c:v>
                </c:pt>
                <c:pt idx="8">
                  <c:v>12</c:v>
                </c:pt>
                <c:pt idx="9">
                  <c:v>17</c:v>
                </c:pt>
                <c:pt idx="10">
                  <c:v>10</c:v>
                </c:pt>
                <c:pt idx="11">
                  <c:v>13</c:v>
                </c:pt>
                <c:pt idx="12">
                  <c:v>8</c:v>
                </c:pt>
                <c:pt idx="13">
                  <c:v>9</c:v>
                </c:pt>
                <c:pt idx="14">
                  <c:v>7</c:v>
                </c:pt>
                <c:pt idx="15">
                  <c:v>11</c:v>
                </c:pt>
                <c:pt idx="16">
                  <c:v>4</c:v>
                </c:pt>
                <c:pt idx="17">
                  <c:v>4</c:v>
                </c:pt>
                <c:pt idx="18">
                  <c:v>17</c:v>
                </c:pt>
                <c:pt idx="19">
                  <c:v>7</c:v>
                </c:pt>
                <c:pt idx="20">
                  <c:v>10</c:v>
                </c:pt>
                <c:pt idx="21">
                  <c:v>5</c:v>
                </c:pt>
                <c:pt idx="22">
                  <c:v>7</c:v>
                </c:pt>
                <c:pt idx="23">
                  <c:v>3</c:v>
                </c:pt>
                <c:pt idx="24">
                  <c:v>13</c:v>
                </c:pt>
                <c:pt idx="25">
                  <c:v>15</c:v>
                </c:pt>
                <c:pt idx="26">
                  <c:v>10</c:v>
                </c:pt>
                <c:pt idx="27">
                  <c:v>4</c:v>
                </c:pt>
                <c:pt idx="28">
                  <c:v>9</c:v>
                </c:pt>
                <c:pt idx="29">
                  <c:v>6</c:v>
                </c:pt>
                <c:pt idx="30">
                  <c:v>1</c:v>
                </c:pt>
                <c:pt idx="31">
                  <c:v>0</c:v>
                </c:pt>
              </c:numCache>
            </c:numRef>
          </c:yVal>
          <c:smooth val="0"/>
          <c:extLst>
            <c:ext xmlns:c16="http://schemas.microsoft.com/office/drawing/2014/chart" uri="{C3380CC4-5D6E-409C-BE32-E72D297353CC}">
              <c16:uniqueId val="{00000003-8464-46DB-A01B-AA576F1EFE96}"/>
            </c:ext>
          </c:extLst>
        </c:ser>
        <c:dLbls>
          <c:showLegendKey val="0"/>
          <c:showVal val="0"/>
          <c:showCatName val="0"/>
          <c:showSerName val="0"/>
          <c:showPercent val="0"/>
          <c:showBubbleSize val="0"/>
        </c:dLbls>
        <c:axId val="-326046304"/>
        <c:axId val="-326040864"/>
      </c:scatterChart>
      <c:catAx>
        <c:axId val="-326046304"/>
        <c:scaling>
          <c:orientation val="minMax"/>
        </c:scaling>
        <c:delete val="0"/>
        <c:axPos val="b"/>
        <c:title>
          <c:tx>
            <c:rich>
              <a:bodyPr/>
              <a:lstStyle/>
              <a:p>
                <a:pPr>
                  <a:defRPr/>
                </a:pPr>
                <a:r>
                  <a:rPr lang="en-US" dirty="0" err="1"/>
                  <a:t>Semana</a:t>
                </a:r>
                <a:r>
                  <a:rPr lang="en-US" dirty="0"/>
                  <a:t> </a:t>
                </a:r>
                <a:r>
                  <a:rPr lang="en-US" dirty="0" err="1"/>
                  <a:t>Epidemiológica</a:t>
                </a:r>
                <a:endParaRPr lang="en-US" dirty="0"/>
              </a:p>
            </c:rich>
          </c:tx>
          <c:layout>
            <c:manualLayout>
              <c:xMode val="edge"/>
              <c:yMode val="edge"/>
              <c:x val="0.74384584316078273"/>
              <c:y val="0.80935400125387624"/>
            </c:manualLayout>
          </c:layout>
          <c:overlay val="0"/>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b="1"/>
            </a:pPr>
            <a:endParaRPr lang="es-CO"/>
          </a:p>
        </c:txPr>
        <c:crossAx val="-326040864"/>
        <c:crosses val="autoZero"/>
        <c:auto val="1"/>
        <c:lblAlgn val="ctr"/>
        <c:lblOffset val="100"/>
        <c:noMultiLvlLbl val="0"/>
      </c:catAx>
      <c:valAx>
        <c:axId val="-326040864"/>
        <c:scaling>
          <c:orientation val="minMax"/>
        </c:scaling>
        <c:delete val="0"/>
        <c:axPos val="l"/>
        <c:majorGridlines>
          <c:spPr>
            <a:ln w="9525" cap="flat" cmpd="sng" algn="ctr">
              <a:noFill/>
              <a:round/>
            </a:ln>
            <a:effectLst/>
          </c:spPr>
        </c:majorGridlines>
        <c:title>
          <c:tx>
            <c:rich>
              <a:bodyPr/>
              <a:lstStyle/>
              <a:p>
                <a:pPr>
                  <a:defRPr/>
                </a:pPr>
                <a:r>
                  <a:rPr lang="es-CO"/>
                  <a:t>Número de casos</a:t>
                </a:r>
              </a:p>
            </c:rich>
          </c:tx>
          <c:overlay val="0"/>
        </c:title>
        <c:numFmt formatCode="0" sourceLinked="0"/>
        <c:majorTickMark val="none"/>
        <c:minorTickMark val="none"/>
        <c:tickLblPos val="nextTo"/>
        <c:spPr>
          <a:ln w="6350">
            <a:noFill/>
          </a:ln>
        </c:spPr>
        <c:txPr>
          <a:bodyPr rot="-60000000" vert="horz"/>
          <a:lstStyle/>
          <a:p>
            <a:pPr>
              <a:defRPr b="1"/>
            </a:pPr>
            <a:endParaRPr lang="es-CO"/>
          </a:p>
        </c:txPr>
        <c:crossAx val="-326046304"/>
        <c:crosses val="autoZero"/>
        <c:crossBetween val="between"/>
      </c:valAx>
      <c:spPr>
        <a:noFill/>
        <a:ln w="25400">
          <a:noFill/>
        </a:ln>
      </c:spPr>
    </c:plotArea>
    <c:legend>
      <c:legendPos val="b"/>
      <c:layout>
        <c:manualLayout>
          <c:xMode val="edge"/>
          <c:yMode val="edge"/>
          <c:x val="2.304788847906452E-2"/>
          <c:y val="0.87400541943844856"/>
          <c:w val="0.72615513916903662"/>
          <c:h val="0.12599484009508527"/>
        </c:manualLayout>
      </c:layout>
      <c:overlay val="0"/>
      <c:spPr>
        <a:noFill/>
        <a:ln w="25400">
          <a:noFill/>
        </a:ln>
      </c:spPr>
      <c:txPr>
        <a:bodyPr rot="0" vert="horz"/>
        <a:lstStyle/>
        <a:p>
          <a:pPr>
            <a:defRPr b="1"/>
          </a:pPr>
          <a:endParaRPr lang="es-CO"/>
        </a:p>
      </c:txPr>
    </c:legend>
    <c:plotVisOnly val="1"/>
    <c:dispBlanksAs val="gap"/>
    <c:showDLblsOverMax val="0"/>
  </c:chart>
  <c:spPr>
    <a:noFill/>
    <a:ln w="9525" cap="flat" cmpd="sng" algn="ctr">
      <a:noFill/>
      <a:round/>
    </a:ln>
    <a:effectLst/>
  </c:spPr>
  <c:txPr>
    <a:bodyPr/>
    <a:lstStyle/>
    <a:p>
      <a:pPr>
        <a:defRPr>
          <a:solidFill>
            <a:sysClr val="windowText" lastClr="000000"/>
          </a:solidFill>
          <a:latin typeface="Arial Narrow" panose="020B0606020202030204" pitchFamily="34" charset="0"/>
        </a:defRPr>
      </a:pPr>
      <a:endParaRPr lang="es-CO"/>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61031209263674"/>
          <c:y val="4.497678909161433E-2"/>
          <c:w val="0.85992891700244489"/>
          <c:h val="0.83559421468524508"/>
        </c:manualLayout>
      </c:layout>
      <c:lineChart>
        <c:grouping val="standard"/>
        <c:varyColors val="0"/>
        <c:ser>
          <c:idx val="0"/>
          <c:order val="0"/>
          <c:tx>
            <c:strRef>
              <c:f>ETA!$B$105</c:f>
              <c:strCache>
                <c:ptCount val="1"/>
                <c:pt idx="0">
                  <c:v>Límite inferior</c:v>
                </c:pt>
              </c:strCache>
            </c:strRef>
          </c:tx>
          <c:spPr>
            <a:ln w="50800" cap="rnd">
              <a:solidFill>
                <a:schemeClr val="accent1"/>
              </a:solidFill>
              <a:round/>
            </a:ln>
            <a:effectLst/>
          </c:spPr>
          <c:marker>
            <c:symbol val="none"/>
          </c:marker>
          <c:cat>
            <c:numRef>
              <c:f>ETA!$C$92:$BB$92</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ETA!$C$105:$BC$105</c:f>
              <c:numCache>
                <c:formatCode>0.0</c:formatCode>
                <c:ptCount val="53"/>
                <c:pt idx="0">
                  <c:v>-1.6808633449612116</c:v>
                </c:pt>
                <c:pt idx="1">
                  <c:v>-2.4529333766502219</c:v>
                </c:pt>
                <c:pt idx="2">
                  <c:v>-1.8066095706972916</c:v>
                </c:pt>
                <c:pt idx="3">
                  <c:v>-1.7291874075126179</c:v>
                </c:pt>
                <c:pt idx="4">
                  <c:v>-1.3366316608276869</c:v>
                </c:pt>
                <c:pt idx="5">
                  <c:v>-1.1166590359468684</c:v>
                </c:pt>
                <c:pt idx="6">
                  <c:v>-2.8394507756286171</c:v>
                </c:pt>
                <c:pt idx="7">
                  <c:v>-1.8957995592188892</c:v>
                </c:pt>
                <c:pt idx="8">
                  <c:v>-0.99966744529559204</c:v>
                </c:pt>
                <c:pt idx="9">
                  <c:v>-0.49820056239095534</c:v>
                </c:pt>
                <c:pt idx="10">
                  <c:v>-0.96362040677730909</c:v>
                </c:pt>
                <c:pt idx="11">
                  <c:v>-1.7535749336231294</c:v>
                </c:pt>
                <c:pt idx="12">
                  <c:v>-1.2261272599185986</c:v>
                </c:pt>
                <c:pt idx="13">
                  <c:v>-2.2024007737618878</c:v>
                </c:pt>
                <c:pt idx="14">
                  <c:v>-2.3049647330342817</c:v>
                </c:pt>
                <c:pt idx="15">
                  <c:v>-2.148776060441743</c:v>
                </c:pt>
                <c:pt idx="16">
                  <c:v>-1.0862857706246207</c:v>
                </c:pt>
                <c:pt idx="17">
                  <c:v>-0.84381956498874766</c:v>
                </c:pt>
                <c:pt idx="18">
                  <c:v>-2.7062614884375398</c:v>
                </c:pt>
                <c:pt idx="19">
                  <c:v>-2.3514647558326445</c:v>
                </c:pt>
                <c:pt idx="20">
                  <c:v>-2.0528668458206134</c:v>
                </c:pt>
                <c:pt idx="21">
                  <c:v>-2.2271421533379034</c:v>
                </c:pt>
                <c:pt idx="22">
                  <c:v>-2.7259577888959643</c:v>
                </c:pt>
                <c:pt idx="23">
                  <c:v>-3.1020184855883564</c:v>
                </c:pt>
                <c:pt idx="24">
                  <c:v>-3.0219068288896347</c:v>
                </c:pt>
                <c:pt idx="25">
                  <c:v>-3.1880054609773936</c:v>
                </c:pt>
                <c:pt idx="26">
                  <c:v>-2.3456322531095584</c:v>
                </c:pt>
                <c:pt idx="27">
                  <c:v>-1.9807390977213588</c:v>
                </c:pt>
                <c:pt idx="28">
                  <c:v>-2.8267336196916597</c:v>
                </c:pt>
                <c:pt idx="29">
                  <c:v>-3.0718259563573316</c:v>
                </c:pt>
                <c:pt idx="30">
                  <c:v>-2.5757323252250148</c:v>
                </c:pt>
                <c:pt idx="31">
                  <c:v>-1.1641893265554359</c:v>
                </c:pt>
                <c:pt idx="32">
                  <c:v>-1.0976592663954694</c:v>
                </c:pt>
                <c:pt idx="33">
                  <c:v>-6.1381224643652192</c:v>
                </c:pt>
                <c:pt idx="34">
                  <c:v>-4.2767088904754678</c:v>
                </c:pt>
                <c:pt idx="35">
                  <c:v>-4.3122389337552169</c:v>
                </c:pt>
                <c:pt idx="36">
                  <c:v>-3.694392148836612</c:v>
                </c:pt>
                <c:pt idx="37">
                  <c:v>-3.956314605406007</c:v>
                </c:pt>
                <c:pt idx="38">
                  <c:v>-3.1422087324229313</c:v>
                </c:pt>
                <c:pt idx="39">
                  <c:v>-3.5089767469715198</c:v>
                </c:pt>
                <c:pt idx="40">
                  <c:v>-2.1329732598231885</c:v>
                </c:pt>
                <c:pt idx="41">
                  <c:v>-1.0476450482255002</c:v>
                </c:pt>
                <c:pt idx="42">
                  <c:v>-0.31019247795881233</c:v>
                </c:pt>
                <c:pt idx="43">
                  <c:v>-0.76199886492585467</c:v>
                </c:pt>
                <c:pt idx="44">
                  <c:v>-0.63928295741983399</c:v>
                </c:pt>
                <c:pt idx="45">
                  <c:v>-1.3098596214030485</c:v>
                </c:pt>
                <c:pt idx="46">
                  <c:v>-1.2334493395252757</c:v>
                </c:pt>
                <c:pt idx="47">
                  <c:v>-1.2053115258811289</c:v>
                </c:pt>
                <c:pt idx="48">
                  <c:v>-1.3220063562034627</c:v>
                </c:pt>
                <c:pt idx="49">
                  <c:v>-2.338698858108248</c:v>
                </c:pt>
                <c:pt idx="50">
                  <c:v>-2.2004702887382295</c:v>
                </c:pt>
                <c:pt idx="51">
                  <c:v>-2.879186244853726</c:v>
                </c:pt>
                <c:pt idx="52">
                  <c:v>-2.0673977800793066</c:v>
                </c:pt>
              </c:numCache>
            </c:numRef>
          </c:val>
          <c:smooth val="0"/>
          <c:extLst>
            <c:ext xmlns:c16="http://schemas.microsoft.com/office/drawing/2014/chart" uri="{C3380CC4-5D6E-409C-BE32-E72D297353CC}">
              <c16:uniqueId val="{00000000-6187-4F96-84CD-8A69D5582D90}"/>
            </c:ext>
          </c:extLst>
        </c:ser>
        <c:ser>
          <c:idx val="1"/>
          <c:order val="1"/>
          <c:tx>
            <c:strRef>
              <c:f>ETA!$B$106</c:f>
              <c:strCache>
                <c:ptCount val="1"/>
                <c:pt idx="0">
                  <c:v>Límite superior</c:v>
                </c:pt>
              </c:strCache>
            </c:strRef>
          </c:tx>
          <c:spPr>
            <a:ln w="50800" cap="rnd">
              <a:solidFill>
                <a:schemeClr val="accent2"/>
              </a:solidFill>
              <a:round/>
            </a:ln>
            <a:effectLst/>
          </c:spPr>
          <c:marker>
            <c:symbol val="none"/>
          </c:marker>
          <c:cat>
            <c:numRef>
              <c:f>ETA!$C$92:$BB$92</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ETA!$C$106:$BC$106</c:f>
              <c:numCache>
                <c:formatCode>0.0</c:formatCode>
                <c:ptCount val="53"/>
                <c:pt idx="0">
                  <c:v>3.6808633449612116</c:v>
                </c:pt>
                <c:pt idx="1">
                  <c:v>4.4529333766502219</c:v>
                </c:pt>
                <c:pt idx="2">
                  <c:v>3.8066095706972916</c:v>
                </c:pt>
                <c:pt idx="3">
                  <c:v>3.7291874075126179</c:v>
                </c:pt>
                <c:pt idx="4">
                  <c:v>3.3366316608276869</c:v>
                </c:pt>
                <c:pt idx="5">
                  <c:v>3.1166590359468684</c:v>
                </c:pt>
                <c:pt idx="6">
                  <c:v>4.8394507756286167</c:v>
                </c:pt>
                <c:pt idx="7">
                  <c:v>3.8957995592188892</c:v>
                </c:pt>
                <c:pt idx="8">
                  <c:v>2.999667445295592</c:v>
                </c:pt>
                <c:pt idx="9">
                  <c:v>2.4982005623909553</c:v>
                </c:pt>
                <c:pt idx="10">
                  <c:v>2.9636204067773093</c:v>
                </c:pt>
                <c:pt idx="11">
                  <c:v>3.7535749336231294</c:v>
                </c:pt>
                <c:pt idx="12">
                  <c:v>3.2261272599185986</c:v>
                </c:pt>
                <c:pt idx="13">
                  <c:v>4.2024007737618874</c:v>
                </c:pt>
                <c:pt idx="14">
                  <c:v>4.3049647330342822</c:v>
                </c:pt>
                <c:pt idx="15">
                  <c:v>4.148776060441743</c:v>
                </c:pt>
                <c:pt idx="16">
                  <c:v>3.0862857706246207</c:v>
                </c:pt>
                <c:pt idx="17">
                  <c:v>2.8438195649887477</c:v>
                </c:pt>
                <c:pt idx="18">
                  <c:v>4.7062614884375398</c:v>
                </c:pt>
                <c:pt idx="19">
                  <c:v>4.3514647558326445</c:v>
                </c:pt>
                <c:pt idx="20">
                  <c:v>4.0528668458206134</c:v>
                </c:pt>
                <c:pt idx="21">
                  <c:v>4.227142153337903</c:v>
                </c:pt>
                <c:pt idx="22">
                  <c:v>4.7259577888959647</c:v>
                </c:pt>
                <c:pt idx="23">
                  <c:v>5.1020184855883564</c:v>
                </c:pt>
                <c:pt idx="24">
                  <c:v>5.0219068288896347</c:v>
                </c:pt>
                <c:pt idx="25">
                  <c:v>5.1880054609773936</c:v>
                </c:pt>
                <c:pt idx="26">
                  <c:v>4.3456322531095584</c:v>
                </c:pt>
                <c:pt idx="27">
                  <c:v>3.9807390977213588</c:v>
                </c:pt>
                <c:pt idx="28">
                  <c:v>4.8267336196916597</c:v>
                </c:pt>
                <c:pt idx="29">
                  <c:v>5.0718259563573316</c:v>
                </c:pt>
                <c:pt idx="30">
                  <c:v>4.5757323252250153</c:v>
                </c:pt>
                <c:pt idx="31">
                  <c:v>3.1641893265554359</c:v>
                </c:pt>
                <c:pt idx="32">
                  <c:v>3.0976592663954694</c:v>
                </c:pt>
                <c:pt idx="33">
                  <c:v>8.1381224643652192</c:v>
                </c:pt>
                <c:pt idx="34">
                  <c:v>6.2767088904754678</c:v>
                </c:pt>
                <c:pt idx="35">
                  <c:v>6.3122389337552169</c:v>
                </c:pt>
                <c:pt idx="36">
                  <c:v>5.694392148836612</c:v>
                </c:pt>
                <c:pt idx="37">
                  <c:v>5.956314605406007</c:v>
                </c:pt>
                <c:pt idx="38">
                  <c:v>5.1422087324229313</c:v>
                </c:pt>
                <c:pt idx="39">
                  <c:v>5.5089767469715198</c:v>
                </c:pt>
                <c:pt idx="40">
                  <c:v>4.1329732598231885</c:v>
                </c:pt>
                <c:pt idx="41">
                  <c:v>3.0476450482255002</c:v>
                </c:pt>
                <c:pt idx="42">
                  <c:v>2.3101924779588123</c:v>
                </c:pt>
                <c:pt idx="43">
                  <c:v>2.7619988649258547</c:v>
                </c:pt>
                <c:pt idx="44">
                  <c:v>2.6392829574198338</c:v>
                </c:pt>
                <c:pt idx="45">
                  <c:v>3.3098596214030485</c:v>
                </c:pt>
                <c:pt idx="46">
                  <c:v>3.2334493395252757</c:v>
                </c:pt>
                <c:pt idx="47">
                  <c:v>3.2053115258811289</c:v>
                </c:pt>
                <c:pt idx="48">
                  <c:v>3.3220063562034627</c:v>
                </c:pt>
                <c:pt idx="49">
                  <c:v>4.3386988581082484</c:v>
                </c:pt>
                <c:pt idx="50">
                  <c:v>4.200470288738229</c:v>
                </c:pt>
                <c:pt idx="51">
                  <c:v>4.8791862448537255</c:v>
                </c:pt>
                <c:pt idx="52">
                  <c:v>4.0673977800793066</c:v>
                </c:pt>
              </c:numCache>
            </c:numRef>
          </c:val>
          <c:smooth val="0"/>
          <c:extLst>
            <c:ext xmlns:c16="http://schemas.microsoft.com/office/drawing/2014/chart" uri="{C3380CC4-5D6E-409C-BE32-E72D297353CC}">
              <c16:uniqueId val="{00000001-6187-4F96-84CD-8A69D5582D90}"/>
            </c:ext>
          </c:extLst>
        </c:ser>
        <c:ser>
          <c:idx val="2"/>
          <c:order val="2"/>
          <c:tx>
            <c:strRef>
              <c:f>ETA!$B$107</c:f>
              <c:strCache>
                <c:ptCount val="1"/>
                <c:pt idx="0">
                  <c:v>Razón observada</c:v>
                </c:pt>
              </c:strCache>
            </c:strRef>
          </c:tx>
          <c:spPr>
            <a:ln w="28575" cap="rnd">
              <a:noFill/>
              <a:round/>
            </a:ln>
            <a:effectLst/>
          </c:spPr>
          <c:marker>
            <c:symbol val="circle"/>
            <c:size val="8"/>
          </c:marker>
          <c:cat>
            <c:numRef>
              <c:f>ETA!$C$92:$BB$92</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ETA!$C$107:$AH$107</c:f>
              <c:numCache>
                <c:formatCode>General</c:formatCode>
                <c:ptCount val="32"/>
                <c:pt idx="0">
                  <c:v>0.4921875</c:v>
                </c:pt>
                <c:pt idx="1">
                  <c:v>0.26373626373626374</c:v>
                </c:pt>
                <c:pt idx="2">
                  <c:v>0.44628099173553715</c:v>
                </c:pt>
                <c:pt idx="3">
                  <c:v>0.34615384615384615</c:v>
                </c:pt>
                <c:pt idx="4">
                  <c:v>0.4921875</c:v>
                </c:pt>
                <c:pt idx="5">
                  <c:v>0</c:v>
                </c:pt>
                <c:pt idx="6">
                  <c:v>9.8092643051771108E-2</c:v>
                </c:pt>
                <c:pt idx="7">
                  <c:v>0.25661914460285129</c:v>
                </c:pt>
                <c:pt idx="8">
                  <c:v>2.373071528751753</c:v>
                </c:pt>
                <c:pt idx="9">
                  <c:v>0.15062761506276151</c:v>
                </c:pt>
                <c:pt idx="10">
                  <c:v>12.718381112984824</c:v>
                </c:pt>
                <c:pt idx="11">
                  <c:v>0.41221374045801529</c:v>
                </c:pt>
                <c:pt idx="12">
                  <c:v>1.3220338983050848</c:v>
                </c:pt>
                <c:pt idx="13">
                  <c:v>1.2968299711815561</c:v>
                </c:pt>
                <c:pt idx="14">
                  <c:v>0.37168141592920356</c:v>
                </c:pt>
                <c:pt idx="15">
                  <c:v>2.0338983050847457</c:v>
                </c:pt>
                <c:pt idx="16">
                  <c:v>0.26470588235294118</c:v>
                </c:pt>
                <c:pt idx="17">
                  <c:v>0.64285714285714279</c:v>
                </c:pt>
                <c:pt idx="18">
                  <c:v>0.23076923076923075</c:v>
                </c:pt>
                <c:pt idx="19">
                  <c:v>0.35371179039301315</c:v>
                </c:pt>
                <c:pt idx="20">
                  <c:v>0.26229508196721313</c:v>
                </c:pt>
                <c:pt idx="21">
                  <c:v>0.16666666666666666</c:v>
                </c:pt>
                <c:pt idx="22">
                  <c:v>0.32335329341317365</c:v>
                </c:pt>
                <c:pt idx="23">
                  <c:v>0.61538461538461542</c:v>
                </c:pt>
                <c:pt idx="24">
                  <c:v>0.14173228346456693</c:v>
                </c:pt>
                <c:pt idx="25">
                  <c:v>0.24</c:v>
                </c:pt>
                <c:pt idx="26">
                  <c:v>0.30071599045346059</c:v>
                </c:pt>
                <c:pt idx="27">
                  <c:v>0.41698841698841699</c:v>
                </c:pt>
                <c:pt idx="28">
                  <c:v>0.25396825396825395</c:v>
                </c:pt>
                <c:pt idx="29">
                  <c:v>0.38076923076923075</c:v>
                </c:pt>
                <c:pt idx="30">
                  <c:v>0.67118644067796607</c:v>
                </c:pt>
                <c:pt idx="31">
                  <c:v>0.5</c:v>
                </c:pt>
              </c:numCache>
            </c:numRef>
          </c:val>
          <c:smooth val="0"/>
          <c:extLst>
            <c:ext xmlns:c16="http://schemas.microsoft.com/office/drawing/2014/chart" uri="{C3380CC4-5D6E-409C-BE32-E72D297353CC}">
              <c16:uniqueId val="{00000002-6187-4F96-84CD-8A69D5582D90}"/>
            </c:ext>
          </c:extLst>
        </c:ser>
        <c:ser>
          <c:idx val="3"/>
          <c:order val="3"/>
          <c:tx>
            <c:strRef>
              <c:f>ETA!$B$108</c:f>
              <c:strCache>
                <c:ptCount val="1"/>
                <c:pt idx="0">
                  <c:v>Razón esperada</c:v>
                </c:pt>
              </c:strCache>
            </c:strRef>
          </c:tx>
          <c:spPr>
            <a:ln w="50800" cap="rnd">
              <a:solidFill>
                <a:schemeClr val="tx1"/>
              </a:solidFill>
              <a:prstDash val="sysDot"/>
              <a:round/>
            </a:ln>
            <a:effectLst/>
          </c:spPr>
          <c:marker>
            <c:symbol val="none"/>
          </c:marker>
          <c:cat>
            <c:numRef>
              <c:f>ETA!$C$92:$BB$92</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ETA!$C$108:$BC$108</c:f>
              <c:numCache>
                <c:formatCode>General</c:formatCode>
                <c:ptCount val="53"/>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numCache>
            </c:numRef>
          </c:val>
          <c:smooth val="0"/>
          <c:extLst>
            <c:ext xmlns:c16="http://schemas.microsoft.com/office/drawing/2014/chart" uri="{C3380CC4-5D6E-409C-BE32-E72D297353CC}">
              <c16:uniqueId val="{00000003-6187-4F96-84CD-8A69D5582D90}"/>
            </c:ext>
          </c:extLst>
        </c:ser>
        <c:dLbls>
          <c:showLegendKey val="0"/>
          <c:showVal val="0"/>
          <c:showCatName val="0"/>
          <c:showSerName val="0"/>
          <c:showPercent val="0"/>
          <c:showBubbleSize val="0"/>
        </c:dLbls>
        <c:smooth val="0"/>
        <c:axId val="1629157408"/>
        <c:axId val="1629161216"/>
      </c:lineChart>
      <c:catAx>
        <c:axId val="1629157408"/>
        <c:scaling>
          <c:orientation val="minMax"/>
        </c:scaling>
        <c:delete val="0"/>
        <c:axPos val="b"/>
        <c:title>
          <c:tx>
            <c:rich>
              <a:bodyPr rot="0" vert="horz"/>
              <a:lstStyle/>
              <a:p>
                <a:pPr>
                  <a:defRPr/>
                </a:pPr>
                <a:r>
                  <a:rPr lang="es-CO" dirty="0"/>
                  <a:t>Semana</a:t>
                </a:r>
              </a:p>
            </c:rich>
          </c:tx>
          <c:layout>
            <c:manualLayout>
              <c:xMode val="edge"/>
              <c:yMode val="edge"/>
              <c:x val="0.89846425100697025"/>
              <c:y val="0.72672457064433527"/>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s-CO"/>
          </a:p>
        </c:txPr>
        <c:crossAx val="1629161216"/>
        <c:crosses val="autoZero"/>
        <c:auto val="1"/>
        <c:lblAlgn val="ctr"/>
        <c:lblOffset val="100"/>
        <c:noMultiLvlLbl val="0"/>
      </c:catAx>
      <c:valAx>
        <c:axId val="1629161216"/>
        <c:scaling>
          <c:orientation val="minMax"/>
          <c:max val="13"/>
          <c:min val="-8"/>
        </c:scaling>
        <c:delete val="0"/>
        <c:axPos val="l"/>
        <c:title>
          <c:tx>
            <c:rich>
              <a:bodyPr rot="-5400000" vert="horz"/>
              <a:lstStyle/>
              <a:p>
                <a:pPr>
                  <a:defRPr/>
                </a:pPr>
                <a:r>
                  <a:rPr lang="es-CO"/>
                  <a:t>Razón</a:t>
                </a:r>
              </a:p>
            </c:rich>
          </c:tx>
          <c:layout>
            <c:manualLayout>
              <c:xMode val="edge"/>
              <c:yMode val="edge"/>
              <c:x val="5.8700207318039292E-3"/>
              <c:y val="0.32125886587009439"/>
            </c:manualLayout>
          </c:layout>
          <c:overlay val="0"/>
          <c:spPr>
            <a:noFill/>
            <a:ln>
              <a:noFill/>
            </a:ln>
            <a:effectLst/>
          </c:spPr>
        </c:title>
        <c:numFmt formatCode="0.0" sourceLinked="1"/>
        <c:majorTickMark val="none"/>
        <c:minorTickMark val="none"/>
        <c:tickLblPos val="nextTo"/>
        <c:spPr>
          <a:noFill/>
          <a:ln>
            <a:noFill/>
          </a:ln>
          <a:effectLst/>
        </c:spPr>
        <c:txPr>
          <a:bodyPr rot="-60000000" vert="horz"/>
          <a:lstStyle/>
          <a:p>
            <a:pPr>
              <a:defRPr/>
            </a:pPr>
            <a:endParaRPr lang="es-CO"/>
          </a:p>
        </c:txPr>
        <c:crossAx val="1629157408"/>
        <c:crosses val="autoZero"/>
        <c:crossBetween val="between"/>
      </c:valAx>
      <c:spPr>
        <a:noFill/>
        <a:ln>
          <a:noFill/>
        </a:ln>
        <a:effectLst/>
      </c:spPr>
    </c:plotArea>
    <c:legend>
      <c:legendPos val="b"/>
      <c:layout>
        <c:manualLayout>
          <c:xMode val="edge"/>
          <c:yMode val="edge"/>
          <c:x val="1.4444719289502365E-2"/>
          <c:y val="0.92240933555654592"/>
          <c:w val="0.96327388177215101"/>
          <c:h val="6.6558836587947451E-2"/>
        </c:manualLayout>
      </c:layout>
      <c:overlay val="0"/>
      <c:spPr>
        <a:noFill/>
        <a:ln>
          <a:noFill/>
        </a:ln>
        <a:effectLst/>
      </c:spPr>
      <c:txPr>
        <a:bodyPr rot="0" vert="horz"/>
        <a:lstStyle/>
        <a:p>
          <a:pPr>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b="1">
          <a:solidFill>
            <a:sysClr val="windowText" lastClr="000000"/>
          </a:solidFill>
          <a:latin typeface="Arial" pitchFamily="34" charset="0"/>
          <a:cs typeface="Arial" pitchFamily="34" charset="0"/>
        </a:defRPr>
      </a:pPr>
      <a:endParaRPr lang="es-CO"/>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8543456643683099E-2"/>
          <c:y val="3.5067294313500606E-2"/>
          <c:w val="0.89177163990182062"/>
          <c:h val="0.80254728625078409"/>
        </c:manualLayout>
      </c:layout>
      <c:areaChart>
        <c:grouping val="standard"/>
        <c:varyColors val="0"/>
        <c:ser>
          <c:idx val="3"/>
          <c:order val="1"/>
          <c:tx>
            <c:strRef>
              <c:f>ETA!$A$61</c:f>
              <c:strCache>
                <c:ptCount val="1"/>
                <c:pt idx="0">
                  <c:v>Percentil 75</c:v>
                </c:pt>
              </c:strCache>
            </c:strRef>
          </c:tx>
          <c:spPr>
            <a:solidFill>
              <a:srgbClr val="FF0000"/>
            </a:solidFill>
            <a:ln w="25400">
              <a:solidFill>
                <a:srgbClr val="FF0000"/>
              </a:solidFill>
              <a:prstDash val="solid"/>
            </a:ln>
          </c:spPr>
          <c:cat>
            <c:numRef>
              <c:f>ETA!$B$50:$BB$50</c:f>
              <c:numCache>
                <c:formatCode>General</c:formatCode>
                <c:ptCount val="5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numCache>
            </c:numRef>
          </c:cat>
          <c:val>
            <c:numRef>
              <c:f>ETA!$B$61:$BA$61</c:f>
              <c:numCache>
                <c:formatCode>0.0</c:formatCode>
                <c:ptCount val="52"/>
                <c:pt idx="0">
                  <c:v>8.75</c:v>
                </c:pt>
                <c:pt idx="1">
                  <c:v>20.75</c:v>
                </c:pt>
                <c:pt idx="2">
                  <c:v>12.5</c:v>
                </c:pt>
                <c:pt idx="3">
                  <c:v>24</c:v>
                </c:pt>
                <c:pt idx="4">
                  <c:v>11</c:v>
                </c:pt>
                <c:pt idx="5">
                  <c:v>11</c:v>
                </c:pt>
                <c:pt idx="6">
                  <c:v>12.75</c:v>
                </c:pt>
                <c:pt idx="7">
                  <c:v>43.5</c:v>
                </c:pt>
                <c:pt idx="8">
                  <c:v>44.5</c:v>
                </c:pt>
                <c:pt idx="9">
                  <c:v>38.5</c:v>
                </c:pt>
                <c:pt idx="10">
                  <c:v>34.5</c:v>
                </c:pt>
                <c:pt idx="11">
                  <c:v>13.25</c:v>
                </c:pt>
                <c:pt idx="12">
                  <c:v>9.75</c:v>
                </c:pt>
                <c:pt idx="13">
                  <c:v>11</c:v>
                </c:pt>
                <c:pt idx="14">
                  <c:v>29.5</c:v>
                </c:pt>
                <c:pt idx="15">
                  <c:v>7</c:v>
                </c:pt>
                <c:pt idx="16">
                  <c:v>24</c:v>
                </c:pt>
                <c:pt idx="17">
                  <c:v>14.75</c:v>
                </c:pt>
                <c:pt idx="18">
                  <c:v>13.5</c:v>
                </c:pt>
                <c:pt idx="19">
                  <c:v>77.25</c:v>
                </c:pt>
                <c:pt idx="20">
                  <c:v>8.75</c:v>
                </c:pt>
                <c:pt idx="21">
                  <c:v>9</c:v>
                </c:pt>
                <c:pt idx="22">
                  <c:v>9.75</c:v>
                </c:pt>
                <c:pt idx="23">
                  <c:v>10.25</c:v>
                </c:pt>
                <c:pt idx="24">
                  <c:v>8.25</c:v>
                </c:pt>
                <c:pt idx="25">
                  <c:v>11.5</c:v>
                </c:pt>
                <c:pt idx="26">
                  <c:v>21.75</c:v>
                </c:pt>
                <c:pt idx="27">
                  <c:v>41</c:v>
                </c:pt>
                <c:pt idx="28">
                  <c:v>10</c:v>
                </c:pt>
                <c:pt idx="29">
                  <c:v>52.25</c:v>
                </c:pt>
                <c:pt idx="30">
                  <c:v>11.75</c:v>
                </c:pt>
                <c:pt idx="31">
                  <c:v>18.75</c:v>
                </c:pt>
                <c:pt idx="32">
                  <c:v>20.25</c:v>
                </c:pt>
                <c:pt idx="33">
                  <c:v>11</c:v>
                </c:pt>
                <c:pt idx="34">
                  <c:v>64.75</c:v>
                </c:pt>
                <c:pt idx="35">
                  <c:v>78.25</c:v>
                </c:pt>
                <c:pt idx="36">
                  <c:v>8.75</c:v>
                </c:pt>
                <c:pt idx="37">
                  <c:v>21.5</c:v>
                </c:pt>
                <c:pt idx="38">
                  <c:v>19.5</c:v>
                </c:pt>
                <c:pt idx="39">
                  <c:v>48.25</c:v>
                </c:pt>
                <c:pt idx="40">
                  <c:v>26.5</c:v>
                </c:pt>
                <c:pt idx="41">
                  <c:v>10.75</c:v>
                </c:pt>
                <c:pt idx="42">
                  <c:v>8.75</c:v>
                </c:pt>
                <c:pt idx="43">
                  <c:v>9</c:v>
                </c:pt>
                <c:pt idx="44">
                  <c:v>18</c:v>
                </c:pt>
                <c:pt idx="45">
                  <c:v>9.75</c:v>
                </c:pt>
                <c:pt idx="46">
                  <c:v>18.25</c:v>
                </c:pt>
                <c:pt idx="47">
                  <c:v>48</c:v>
                </c:pt>
                <c:pt idx="48">
                  <c:v>16.75</c:v>
                </c:pt>
                <c:pt idx="49">
                  <c:v>70.75</c:v>
                </c:pt>
                <c:pt idx="50">
                  <c:v>26.75</c:v>
                </c:pt>
                <c:pt idx="51">
                  <c:v>19</c:v>
                </c:pt>
              </c:numCache>
            </c:numRef>
          </c:val>
          <c:extLst xmlns:c15="http://schemas.microsoft.com/office/drawing/2012/chart">
            <c:ext xmlns:c16="http://schemas.microsoft.com/office/drawing/2014/chart" uri="{C3380CC4-5D6E-409C-BE32-E72D297353CC}">
              <c16:uniqueId val="{00000000-6D1D-41B9-9B65-7834D91BFDF5}"/>
            </c:ext>
          </c:extLst>
        </c:ser>
        <c:ser>
          <c:idx val="1"/>
          <c:order val="2"/>
          <c:tx>
            <c:strRef>
              <c:f>ETA!$A$59</c:f>
              <c:strCache>
                <c:ptCount val="1"/>
                <c:pt idx="0">
                  <c:v>Mediana</c:v>
                </c:pt>
              </c:strCache>
            </c:strRef>
          </c:tx>
          <c:spPr>
            <a:solidFill>
              <a:srgbClr val="FFFF00"/>
            </a:solidFill>
            <a:ln w="28575" cap="rnd">
              <a:solidFill>
                <a:srgbClr val="FFFF00"/>
              </a:solidFill>
              <a:round/>
            </a:ln>
            <a:effectLst/>
          </c:spPr>
          <c:cat>
            <c:numRef>
              <c:f>ETA!$B$50:$BB$50</c:f>
              <c:numCache>
                <c:formatCode>General</c:formatCode>
                <c:ptCount val="5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numCache>
            </c:numRef>
          </c:cat>
          <c:val>
            <c:numRef>
              <c:f>ETA!$B$59:$BA$59</c:f>
              <c:numCache>
                <c:formatCode>0.0</c:formatCode>
                <c:ptCount val="52"/>
                <c:pt idx="0">
                  <c:v>7.5</c:v>
                </c:pt>
                <c:pt idx="1">
                  <c:v>8.5</c:v>
                </c:pt>
                <c:pt idx="2">
                  <c:v>8</c:v>
                </c:pt>
                <c:pt idx="3">
                  <c:v>17.5</c:v>
                </c:pt>
                <c:pt idx="4">
                  <c:v>8.5</c:v>
                </c:pt>
                <c:pt idx="5">
                  <c:v>9.5</c:v>
                </c:pt>
                <c:pt idx="6">
                  <c:v>10</c:v>
                </c:pt>
                <c:pt idx="7">
                  <c:v>14</c:v>
                </c:pt>
                <c:pt idx="8">
                  <c:v>20</c:v>
                </c:pt>
                <c:pt idx="9">
                  <c:v>36</c:v>
                </c:pt>
                <c:pt idx="10">
                  <c:v>22</c:v>
                </c:pt>
                <c:pt idx="11">
                  <c:v>6</c:v>
                </c:pt>
                <c:pt idx="12">
                  <c:v>7</c:v>
                </c:pt>
                <c:pt idx="13">
                  <c:v>7.5</c:v>
                </c:pt>
                <c:pt idx="14">
                  <c:v>21</c:v>
                </c:pt>
                <c:pt idx="15">
                  <c:v>6.5</c:v>
                </c:pt>
                <c:pt idx="16">
                  <c:v>12</c:v>
                </c:pt>
                <c:pt idx="17">
                  <c:v>10</c:v>
                </c:pt>
                <c:pt idx="18">
                  <c:v>7.5</c:v>
                </c:pt>
                <c:pt idx="19">
                  <c:v>21</c:v>
                </c:pt>
                <c:pt idx="20">
                  <c:v>7.5</c:v>
                </c:pt>
                <c:pt idx="21">
                  <c:v>8</c:v>
                </c:pt>
                <c:pt idx="22">
                  <c:v>7.5</c:v>
                </c:pt>
                <c:pt idx="23">
                  <c:v>5</c:v>
                </c:pt>
                <c:pt idx="24">
                  <c:v>5.5</c:v>
                </c:pt>
                <c:pt idx="25">
                  <c:v>7</c:v>
                </c:pt>
                <c:pt idx="26">
                  <c:v>9</c:v>
                </c:pt>
                <c:pt idx="27">
                  <c:v>8</c:v>
                </c:pt>
                <c:pt idx="28">
                  <c:v>8.5</c:v>
                </c:pt>
                <c:pt idx="29">
                  <c:v>26</c:v>
                </c:pt>
                <c:pt idx="30">
                  <c:v>8</c:v>
                </c:pt>
                <c:pt idx="31">
                  <c:v>9.5</c:v>
                </c:pt>
                <c:pt idx="32">
                  <c:v>15</c:v>
                </c:pt>
                <c:pt idx="33">
                  <c:v>9</c:v>
                </c:pt>
                <c:pt idx="34">
                  <c:v>22.5</c:v>
                </c:pt>
                <c:pt idx="35">
                  <c:v>18</c:v>
                </c:pt>
                <c:pt idx="36">
                  <c:v>6.5</c:v>
                </c:pt>
                <c:pt idx="37">
                  <c:v>12.5</c:v>
                </c:pt>
                <c:pt idx="38">
                  <c:v>14</c:v>
                </c:pt>
                <c:pt idx="39">
                  <c:v>24</c:v>
                </c:pt>
                <c:pt idx="40">
                  <c:v>17.5</c:v>
                </c:pt>
                <c:pt idx="41">
                  <c:v>9</c:v>
                </c:pt>
                <c:pt idx="42">
                  <c:v>7.5</c:v>
                </c:pt>
                <c:pt idx="43">
                  <c:v>5.5</c:v>
                </c:pt>
                <c:pt idx="44">
                  <c:v>5</c:v>
                </c:pt>
                <c:pt idx="45">
                  <c:v>7</c:v>
                </c:pt>
                <c:pt idx="46">
                  <c:v>10</c:v>
                </c:pt>
                <c:pt idx="47">
                  <c:v>10.5</c:v>
                </c:pt>
                <c:pt idx="48">
                  <c:v>11</c:v>
                </c:pt>
                <c:pt idx="49">
                  <c:v>12</c:v>
                </c:pt>
                <c:pt idx="50">
                  <c:v>13</c:v>
                </c:pt>
                <c:pt idx="51">
                  <c:v>13.5</c:v>
                </c:pt>
              </c:numCache>
            </c:numRef>
          </c:val>
          <c:extLst>
            <c:ext xmlns:c16="http://schemas.microsoft.com/office/drawing/2014/chart" uri="{C3380CC4-5D6E-409C-BE32-E72D297353CC}">
              <c16:uniqueId val="{00000001-6D1D-41B9-9B65-7834D91BFDF5}"/>
            </c:ext>
          </c:extLst>
        </c:ser>
        <c:ser>
          <c:idx val="2"/>
          <c:order val="3"/>
          <c:tx>
            <c:strRef>
              <c:f>ETA!$A$60</c:f>
              <c:strCache>
                <c:ptCount val="1"/>
                <c:pt idx="0">
                  <c:v>Percentil 25</c:v>
                </c:pt>
              </c:strCache>
            </c:strRef>
          </c:tx>
          <c:spPr>
            <a:solidFill>
              <a:srgbClr val="92D050"/>
            </a:solidFill>
            <a:ln w="28575" cap="rnd">
              <a:solidFill>
                <a:srgbClr val="92D050"/>
              </a:solidFill>
              <a:round/>
            </a:ln>
            <a:effectLst/>
          </c:spPr>
          <c:cat>
            <c:numRef>
              <c:f>ETA!$B$50:$BB$50</c:f>
              <c:numCache>
                <c:formatCode>General</c:formatCode>
                <c:ptCount val="5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numCache>
            </c:numRef>
          </c:cat>
          <c:val>
            <c:numRef>
              <c:f>ETA!$B$60:$BA$60</c:f>
              <c:numCache>
                <c:formatCode>0.0</c:formatCode>
                <c:ptCount val="52"/>
                <c:pt idx="0">
                  <c:v>4</c:v>
                </c:pt>
                <c:pt idx="1">
                  <c:v>3.75</c:v>
                </c:pt>
                <c:pt idx="2">
                  <c:v>7.25</c:v>
                </c:pt>
                <c:pt idx="3">
                  <c:v>11.75</c:v>
                </c:pt>
                <c:pt idx="4">
                  <c:v>5.25</c:v>
                </c:pt>
                <c:pt idx="5">
                  <c:v>8</c:v>
                </c:pt>
                <c:pt idx="6">
                  <c:v>6.5</c:v>
                </c:pt>
                <c:pt idx="7">
                  <c:v>10.75</c:v>
                </c:pt>
                <c:pt idx="8">
                  <c:v>9.75</c:v>
                </c:pt>
                <c:pt idx="9">
                  <c:v>21.5</c:v>
                </c:pt>
                <c:pt idx="10">
                  <c:v>10.25</c:v>
                </c:pt>
                <c:pt idx="11">
                  <c:v>2.5</c:v>
                </c:pt>
                <c:pt idx="12">
                  <c:v>4.25</c:v>
                </c:pt>
                <c:pt idx="13">
                  <c:v>5.5</c:v>
                </c:pt>
                <c:pt idx="14">
                  <c:v>13.25</c:v>
                </c:pt>
                <c:pt idx="15">
                  <c:v>3</c:v>
                </c:pt>
                <c:pt idx="16">
                  <c:v>5.25</c:v>
                </c:pt>
                <c:pt idx="17">
                  <c:v>6.75</c:v>
                </c:pt>
                <c:pt idx="18">
                  <c:v>3</c:v>
                </c:pt>
                <c:pt idx="19">
                  <c:v>12.75</c:v>
                </c:pt>
                <c:pt idx="20">
                  <c:v>6.25</c:v>
                </c:pt>
                <c:pt idx="21">
                  <c:v>7</c:v>
                </c:pt>
                <c:pt idx="22">
                  <c:v>5.25</c:v>
                </c:pt>
                <c:pt idx="23">
                  <c:v>4.25</c:v>
                </c:pt>
                <c:pt idx="24">
                  <c:v>5</c:v>
                </c:pt>
                <c:pt idx="25">
                  <c:v>6.25</c:v>
                </c:pt>
                <c:pt idx="26">
                  <c:v>7.5</c:v>
                </c:pt>
                <c:pt idx="27">
                  <c:v>5</c:v>
                </c:pt>
                <c:pt idx="28">
                  <c:v>4</c:v>
                </c:pt>
                <c:pt idx="29">
                  <c:v>12.5</c:v>
                </c:pt>
                <c:pt idx="30">
                  <c:v>4.25</c:v>
                </c:pt>
                <c:pt idx="31">
                  <c:v>6.25</c:v>
                </c:pt>
                <c:pt idx="32">
                  <c:v>8.25</c:v>
                </c:pt>
                <c:pt idx="33">
                  <c:v>5.5</c:v>
                </c:pt>
                <c:pt idx="34">
                  <c:v>7.25</c:v>
                </c:pt>
                <c:pt idx="35">
                  <c:v>14.75</c:v>
                </c:pt>
                <c:pt idx="36">
                  <c:v>5</c:v>
                </c:pt>
                <c:pt idx="37">
                  <c:v>9.5</c:v>
                </c:pt>
                <c:pt idx="38">
                  <c:v>10.75</c:v>
                </c:pt>
                <c:pt idx="39">
                  <c:v>16.25</c:v>
                </c:pt>
                <c:pt idx="40">
                  <c:v>10.75</c:v>
                </c:pt>
                <c:pt idx="41">
                  <c:v>7.25</c:v>
                </c:pt>
                <c:pt idx="42">
                  <c:v>5.5</c:v>
                </c:pt>
                <c:pt idx="43">
                  <c:v>4.25</c:v>
                </c:pt>
                <c:pt idx="44">
                  <c:v>3.25</c:v>
                </c:pt>
                <c:pt idx="45">
                  <c:v>5</c:v>
                </c:pt>
                <c:pt idx="46">
                  <c:v>6.25</c:v>
                </c:pt>
                <c:pt idx="47">
                  <c:v>5.25</c:v>
                </c:pt>
                <c:pt idx="48">
                  <c:v>6</c:v>
                </c:pt>
                <c:pt idx="49">
                  <c:v>9.5</c:v>
                </c:pt>
                <c:pt idx="50">
                  <c:v>6.75</c:v>
                </c:pt>
                <c:pt idx="51">
                  <c:v>9.5</c:v>
                </c:pt>
              </c:numCache>
            </c:numRef>
          </c:val>
          <c:extLst>
            <c:ext xmlns:c16="http://schemas.microsoft.com/office/drawing/2014/chart" uri="{C3380CC4-5D6E-409C-BE32-E72D297353CC}">
              <c16:uniqueId val="{00000002-6D1D-41B9-9B65-7834D91BFDF5}"/>
            </c:ext>
          </c:extLst>
        </c:ser>
        <c:dLbls>
          <c:showLegendKey val="0"/>
          <c:showVal val="0"/>
          <c:showCatName val="0"/>
          <c:showSerName val="0"/>
          <c:showPercent val="0"/>
          <c:showBubbleSize val="0"/>
        </c:dLbls>
        <c:axId val="1629156320"/>
        <c:axId val="1629161760"/>
      </c:areaChart>
      <c:lineChart>
        <c:grouping val="stacked"/>
        <c:varyColors val="0"/>
        <c:ser>
          <c:idx val="0"/>
          <c:order val="0"/>
          <c:tx>
            <c:strRef>
              <c:f>ETA!$A$58</c:f>
              <c:strCache>
                <c:ptCount val="1"/>
                <c:pt idx="0">
                  <c:v>2023</c:v>
                </c:pt>
              </c:strCache>
            </c:strRef>
          </c:tx>
          <c:spPr>
            <a:ln w="19050">
              <a:solidFill>
                <a:schemeClr val="tx1"/>
              </a:solidFill>
            </a:ln>
          </c:spPr>
          <c:marker>
            <c:spPr>
              <a:solidFill>
                <a:schemeClr val="tx1"/>
              </a:solidFill>
              <a:ln>
                <a:solidFill>
                  <a:schemeClr val="tx1"/>
                </a:solidFill>
              </a:ln>
            </c:spPr>
          </c:marker>
          <c:cat>
            <c:numRef>
              <c:f>ETA!$B$50:$BB$50</c:f>
              <c:numCache>
                <c:formatCode>General</c:formatCode>
                <c:ptCount val="5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numCache>
            </c:numRef>
          </c:cat>
          <c:val>
            <c:numRef>
              <c:f>ETA!$B$58:$AG$58</c:f>
              <c:numCache>
                <c:formatCode>General</c:formatCode>
                <c:ptCount val="32"/>
                <c:pt idx="0">
                  <c:v>7</c:v>
                </c:pt>
                <c:pt idx="1">
                  <c:v>4</c:v>
                </c:pt>
                <c:pt idx="2">
                  <c:v>9</c:v>
                </c:pt>
                <c:pt idx="3">
                  <c:v>7</c:v>
                </c:pt>
                <c:pt idx="4">
                  <c:v>7</c:v>
                </c:pt>
                <c:pt idx="5">
                  <c:v>0</c:v>
                </c:pt>
                <c:pt idx="6">
                  <c:v>2</c:v>
                </c:pt>
                <c:pt idx="7">
                  <c:v>7</c:v>
                </c:pt>
                <c:pt idx="8">
                  <c:v>94</c:v>
                </c:pt>
                <c:pt idx="9">
                  <c:v>6</c:v>
                </c:pt>
                <c:pt idx="10">
                  <c:v>419</c:v>
                </c:pt>
                <c:pt idx="11">
                  <c:v>9</c:v>
                </c:pt>
                <c:pt idx="12">
                  <c:v>13</c:v>
                </c:pt>
                <c:pt idx="13">
                  <c:v>25</c:v>
                </c:pt>
                <c:pt idx="14">
                  <c:v>7</c:v>
                </c:pt>
                <c:pt idx="15">
                  <c:v>40</c:v>
                </c:pt>
                <c:pt idx="16">
                  <c:v>3</c:v>
                </c:pt>
                <c:pt idx="17">
                  <c:v>7</c:v>
                </c:pt>
                <c:pt idx="18">
                  <c:v>5</c:v>
                </c:pt>
                <c:pt idx="19">
                  <c:v>9</c:v>
                </c:pt>
                <c:pt idx="20">
                  <c:v>8</c:v>
                </c:pt>
                <c:pt idx="21">
                  <c:v>3</c:v>
                </c:pt>
                <c:pt idx="22">
                  <c:v>6</c:v>
                </c:pt>
                <c:pt idx="23">
                  <c:v>8</c:v>
                </c:pt>
                <c:pt idx="24">
                  <c:v>3</c:v>
                </c:pt>
                <c:pt idx="25">
                  <c:v>4</c:v>
                </c:pt>
                <c:pt idx="26">
                  <c:v>7</c:v>
                </c:pt>
                <c:pt idx="27">
                  <c:v>6</c:v>
                </c:pt>
                <c:pt idx="28">
                  <c:v>8</c:v>
                </c:pt>
                <c:pt idx="29">
                  <c:v>11</c:v>
                </c:pt>
                <c:pt idx="30">
                  <c:v>22</c:v>
                </c:pt>
                <c:pt idx="31">
                  <c:v>8</c:v>
                </c:pt>
              </c:numCache>
            </c:numRef>
          </c:val>
          <c:smooth val="0"/>
          <c:extLst>
            <c:ext xmlns:c16="http://schemas.microsoft.com/office/drawing/2014/chart" uri="{C3380CC4-5D6E-409C-BE32-E72D297353CC}">
              <c16:uniqueId val="{00000003-6D1D-41B9-9B65-7834D91BFDF5}"/>
            </c:ext>
          </c:extLst>
        </c:ser>
        <c:dLbls>
          <c:showLegendKey val="0"/>
          <c:showVal val="0"/>
          <c:showCatName val="0"/>
          <c:showSerName val="0"/>
          <c:showPercent val="0"/>
          <c:showBubbleSize val="0"/>
        </c:dLbls>
        <c:marker val="1"/>
        <c:smooth val="0"/>
        <c:axId val="1629156320"/>
        <c:axId val="1629161760"/>
      </c:lineChart>
      <c:catAx>
        <c:axId val="1629156320"/>
        <c:scaling>
          <c:orientation val="minMax"/>
        </c:scaling>
        <c:delete val="0"/>
        <c:axPos val="b"/>
        <c:title>
          <c:tx>
            <c:rich>
              <a:bodyPr/>
              <a:lstStyle/>
              <a:p>
                <a:pPr>
                  <a:defRPr/>
                </a:pPr>
                <a:r>
                  <a:rPr lang="en-US"/>
                  <a:t>Semana Epidemiológica</a:t>
                </a:r>
              </a:p>
            </c:rich>
          </c:tx>
          <c:layout>
            <c:manualLayout>
              <c:xMode val="edge"/>
              <c:yMode val="edge"/>
              <c:x val="0.43033185759966203"/>
              <c:y val="0.90821706780689337"/>
            </c:manualLayout>
          </c:layout>
          <c:overlay val="0"/>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b="1"/>
            </a:pPr>
            <a:endParaRPr lang="es-CO"/>
          </a:p>
        </c:txPr>
        <c:crossAx val="1629161760"/>
        <c:crosses val="autoZero"/>
        <c:auto val="1"/>
        <c:lblAlgn val="ctr"/>
        <c:lblOffset val="100"/>
        <c:noMultiLvlLbl val="0"/>
      </c:catAx>
      <c:valAx>
        <c:axId val="1629161760"/>
        <c:scaling>
          <c:orientation val="minMax"/>
        </c:scaling>
        <c:delete val="0"/>
        <c:axPos val="l"/>
        <c:title>
          <c:tx>
            <c:rich>
              <a:bodyPr/>
              <a:lstStyle/>
              <a:p>
                <a:pPr>
                  <a:defRPr/>
                </a:pPr>
                <a:r>
                  <a:rPr lang="es-CO"/>
                  <a:t>Número de casos</a:t>
                </a:r>
              </a:p>
            </c:rich>
          </c:tx>
          <c:overlay val="0"/>
        </c:title>
        <c:numFmt formatCode="0" sourceLinked="0"/>
        <c:majorTickMark val="none"/>
        <c:minorTickMark val="none"/>
        <c:tickLblPos val="nextTo"/>
        <c:spPr>
          <a:ln w="6350">
            <a:noFill/>
          </a:ln>
        </c:spPr>
        <c:txPr>
          <a:bodyPr rot="-60000000" vert="horz"/>
          <a:lstStyle/>
          <a:p>
            <a:pPr>
              <a:defRPr b="1"/>
            </a:pPr>
            <a:endParaRPr lang="es-CO"/>
          </a:p>
        </c:txPr>
        <c:crossAx val="1629156320"/>
        <c:crosses val="autoZero"/>
        <c:crossBetween val="between"/>
      </c:valAx>
      <c:spPr>
        <a:noFill/>
        <a:ln w="25400">
          <a:noFill/>
        </a:ln>
      </c:spPr>
    </c:plotArea>
    <c:legend>
      <c:legendPos val="b"/>
      <c:layout>
        <c:manualLayout>
          <c:xMode val="edge"/>
          <c:yMode val="edge"/>
          <c:x val="0.48303878545977491"/>
          <c:y val="2.667323331247368E-2"/>
          <c:w val="0.51351825869908574"/>
          <c:h val="5.5201242843146779E-2"/>
        </c:manualLayout>
      </c:layout>
      <c:overlay val="0"/>
      <c:spPr>
        <a:noFill/>
        <a:ln w="25400">
          <a:noFill/>
        </a:ln>
      </c:spPr>
      <c:txPr>
        <a:bodyPr rot="0" vert="horz"/>
        <a:lstStyle/>
        <a:p>
          <a:pPr>
            <a:defRPr b="1"/>
          </a:pPr>
          <a:endParaRPr lang="es-CO"/>
        </a:p>
      </c:txPr>
    </c:legend>
    <c:plotVisOnly val="1"/>
    <c:dispBlanksAs val="gap"/>
    <c:showDLblsOverMax val="0"/>
  </c:chart>
  <c:spPr>
    <a:noFill/>
    <a:ln w="9525" cap="flat" cmpd="sng" algn="ctr">
      <a:noFill/>
      <a:round/>
    </a:ln>
    <a:effectLst/>
  </c:spPr>
  <c:txPr>
    <a:bodyPr/>
    <a:lstStyle/>
    <a:p>
      <a:pPr>
        <a:defRPr>
          <a:solidFill>
            <a:sysClr val="windowText" lastClr="000000"/>
          </a:solidFill>
          <a:latin typeface="Arial Narrow" panose="020B0606020202030204" pitchFamily="34" charset="0"/>
        </a:defRPr>
      </a:pPr>
      <a:endParaRPr lang="es-CO"/>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areaChart>
        <c:grouping val="standard"/>
        <c:varyColors val="0"/>
        <c:ser>
          <c:idx val="3"/>
          <c:order val="1"/>
          <c:tx>
            <c:strRef>
              <c:f>'Canal endémico'!$A$77</c:f>
              <c:strCache>
                <c:ptCount val="1"/>
                <c:pt idx="0">
                  <c:v>Percentil 75</c:v>
                </c:pt>
              </c:strCache>
            </c:strRef>
          </c:tx>
          <c:spPr>
            <a:solidFill>
              <a:srgbClr val="C00000"/>
            </a:solidFill>
            <a:ln w="25400">
              <a:solidFill>
                <a:srgbClr val="FF0000"/>
              </a:solidFill>
              <a:prstDash val="solid"/>
            </a:ln>
          </c:spPr>
          <c:val>
            <c:numRef>
              <c:f>'Canal endémico'!$B$77:$BA$77</c:f>
              <c:numCache>
                <c:formatCode>0.0</c:formatCode>
                <c:ptCount val="52"/>
                <c:pt idx="0">
                  <c:v>41</c:v>
                </c:pt>
                <c:pt idx="1">
                  <c:v>43</c:v>
                </c:pt>
                <c:pt idx="2">
                  <c:v>39</c:v>
                </c:pt>
                <c:pt idx="3">
                  <c:v>33</c:v>
                </c:pt>
                <c:pt idx="4">
                  <c:v>48</c:v>
                </c:pt>
                <c:pt idx="5">
                  <c:v>45</c:v>
                </c:pt>
                <c:pt idx="6">
                  <c:v>57</c:v>
                </c:pt>
                <c:pt idx="7">
                  <c:v>50</c:v>
                </c:pt>
                <c:pt idx="8">
                  <c:v>57</c:v>
                </c:pt>
                <c:pt idx="9">
                  <c:v>59</c:v>
                </c:pt>
                <c:pt idx="10">
                  <c:v>54</c:v>
                </c:pt>
                <c:pt idx="11">
                  <c:v>66</c:v>
                </c:pt>
                <c:pt idx="12">
                  <c:v>48</c:v>
                </c:pt>
                <c:pt idx="13">
                  <c:v>51</c:v>
                </c:pt>
                <c:pt idx="14">
                  <c:v>49</c:v>
                </c:pt>
                <c:pt idx="15">
                  <c:v>45</c:v>
                </c:pt>
                <c:pt idx="16">
                  <c:v>44</c:v>
                </c:pt>
                <c:pt idx="17">
                  <c:v>50</c:v>
                </c:pt>
                <c:pt idx="18">
                  <c:v>52</c:v>
                </c:pt>
                <c:pt idx="19">
                  <c:v>52</c:v>
                </c:pt>
                <c:pt idx="20">
                  <c:v>46</c:v>
                </c:pt>
                <c:pt idx="21">
                  <c:v>46</c:v>
                </c:pt>
                <c:pt idx="22">
                  <c:v>46</c:v>
                </c:pt>
                <c:pt idx="23">
                  <c:v>45</c:v>
                </c:pt>
                <c:pt idx="24">
                  <c:v>42</c:v>
                </c:pt>
                <c:pt idx="25">
                  <c:v>42</c:v>
                </c:pt>
                <c:pt idx="26">
                  <c:v>38</c:v>
                </c:pt>
                <c:pt idx="27">
                  <c:v>47</c:v>
                </c:pt>
                <c:pt idx="28">
                  <c:v>51</c:v>
                </c:pt>
                <c:pt idx="29">
                  <c:v>45</c:v>
                </c:pt>
                <c:pt idx="30">
                  <c:v>47</c:v>
                </c:pt>
                <c:pt idx="31">
                  <c:v>52</c:v>
                </c:pt>
                <c:pt idx="32">
                  <c:v>49</c:v>
                </c:pt>
                <c:pt idx="33">
                  <c:v>42</c:v>
                </c:pt>
                <c:pt idx="34">
                  <c:v>54</c:v>
                </c:pt>
                <c:pt idx="35">
                  <c:v>54</c:v>
                </c:pt>
                <c:pt idx="36">
                  <c:v>61</c:v>
                </c:pt>
                <c:pt idx="37">
                  <c:v>50</c:v>
                </c:pt>
                <c:pt idx="38">
                  <c:v>42</c:v>
                </c:pt>
                <c:pt idx="39">
                  <c:v>54</c:v>
                </c:pt>
                <c:pt idx="40">
                  <c:v>53</c:v>
                </c:pt>
                <c:pt idx="41">
                  <c:v>51</c:v>
                </c:pt>
                <c:pt idx="42">
                  <c:v>41</c:v>
                </c:pt>
                <c:pt idx="43">
                  <c:v>53</c:v>
                </c:pt>
                <c:pt idx="44">
                  <c:v>49</c:v>
                </c:pt>
                <c:pt idx="45">
                  <c:v>53</c:v>
                </c:pt>
                <c:pt idx="46">
                  <c:v>55</c:v>
                </c:pt>
                <c:pt idx="47">
                  <c:v>46</c:v>
                </c:pt>
                <c:pt idx="48">
                  <c:v>39</c:v>
                </c:pt>
                <c:pt idx="49">
                  <c:v>40</c:v>
                </c:pt>
                <c:pt idx="50">
                  <c:v>39</c:v>
                </c:pt>
                <c:pt idx="51">
                  <c:v>48</c:v>
                </c:pt>
              </c:numCache>
            </c:numRef>
          </c:val>
          <c:extLst>
            <c:ext xmlns:c16="http://schemas.microsoft.com/office/drawing/2014/chart" uri="{C3380CC4-5D6E-409C-BE32-E72D297353CC}">
              <c16:uniqueId val="{00000000-7F05-4F40-928B-561853C38E6D}"/>
            </c:ext>
          </c:extLst>
        </c:ser>
        <c:ser>
          <c:idx val="1"/>
          <c:order val="2"/>
          <c:tx>
            <c:strRef>
              <c:f>'Canal endémico'!$A$75</c:f>
              <c:strCache>
                <c:ptCount val="1"/>
                <c:pt idx="0">
                  <c:v>Mediana</c:v>
                </c:pt>
              </c:strCache>
            </c:strRef>
          </c:tx>
          <c:spPr>
            <a:ln w="28575" cap="rnd">
              <a:solidFill>
                <a:schemeClr val="accent4"/>
              </a:solidFill>
              <a:round/>
            </a:ln>
            <a:effectLst/>
          </c:spPr>
          <c:val>
            <c:numRef>
              <c:f>'Canal endémico'!$B$75:$BA$75</c:f>
              <c:numCache>
                <c:formatCode>0.0</c:formatCode>
                <c:ptCount val="52"/>
                <c:pt idx="0">
                  <c:v>35</c:v>
                </c:pt>
                <c:pt idx="1">
                  <c:v>38</c:v>
                </c:pt>
                <c:pt idx="2">
                  <c:v>37</c:v>
                </c:pt>
                <c:pt idx="3">
                  <c:v>33</c:v>
                </c:pt>
              </c:numCache>
            </c:numRef>
          </c:val>
          <c:extLst>
            <c:ext xmlns:c16="http://schemas.microsoft.com/office/drawing/2014/chart" uri="{C3380CC4-5D6E-409C-BE32-E72D297353CC}">
              <c16:uniqueId val="{00000001-7F05-4F40-928B-561853C38E6D}"/>
            </c:ext>
          </c:extLst>
        </c:ser>
        <c:ser>
          <c:idx val="2"/>
          <c:order val="3"/>
          <c:tx>
            <c:strRef>
              <c:f>'Canal endémico'!$A$76</c:f>
              <c:strCache>
                <c:ptCount val="1"/>
                <c:pt idx="0">
                  <c:v>Percentil 25</c:v>
                </c:pt>
              </c:strCache>
            </c:strRef>
          </c:tx>
          <c:spPr>
            <a:solidFill>
              <a:srgbClr val="92D050"/>
            </a:solidFill>
            <a:ln w="28575" cap="rnd">
              <a:solidFill>
                <a:schemeClr val="accent6"/>
              </a:solidFill>
              <a:round/>
            </a:ln>
            <a:effectLst/>
          </c:spPr>
          <c:val>
            <c:numRef>
              <c:f>'Canal endémico'!$B$76:$BA$76</c:f>
              <c:numCache>
                <c:formatCode>0.0</c:formatCode>
                <c:ptCount val="52"/>
                <c:pt idx="0">
                  <c:v>24</c:v>
                </c:pt>
                <c:pt idx="1">
                  <c:v>36</c:v>
                </c:pt>
                <c:pt idx="2">
                  <c:v>30</c:v>
                </c:pt>
                <c:pt idx="3">
                  <c:v>30</c:v>
                </c:pt>
                <c:pt idx="4">
                  <c:v>39</c:v>
                </c:pt>
                <c:pt idx="5">
                  <c:v>40</c:v>
                </c:pt>
                <c:pt idx="6">
                  <c:v>48</c:v>
                </c:pt>
                <c:pt idx="7">
                  <c:v>47</c:v>
                </c:pt>
                <c:pt idx="8">
                  <c:v>44</c:v>
                </c:pt>
                <c:pt idx="9">
                  <c:v>41</c:v>
                </c:pt>
                <c:pt idx="10">
                  <c:v>51</c:v>
                </c:pt>
                <c:pt idx="11">
                  <c:v>45</c:v>
                </c:pt>
                <c:pt idx="12">
                  <c:v>34</c:v>
                </c:pt>
                <c:pt idx="13">
                  <c:v>26</c:v>
                </c:pt>
                <c:pt idx="14">
                  <c:v>34</c:v>
                </c:pt>
                <c:pt idx="15">
                  <c:v>35</c:v>
                </c:pt>
                <c:pt idx="16">
                  <c:v>41</c:v>
                </c:pt>
                <c:pt idx="17">
                  <c:v>33</c:v>
                </c:pt>
                <c:pt idx="18">
                  <c:v>40</c:v>
                </c:pt>
                <c:pt idx="19">
                  <c:v>36</c:v>
                </c:pt>
                <c:pt idx="20">
                  <c:v>46</c:v>
                </c:pt>
                <c:pt idx="21">
                  <c:v>38</c:v>
                </c:pt>
                <c:pt idx="22">
                  <c:v>41</c:v>
                </c:pt>
                <c:pt idx="23">
                  <c:v>37</c:v>
                </c:pt>
                <c:pt idx="24">
                  <c:v>34</c:v>
                </c:pt>
                <c:pt idx="25">
                  <c:v>40</c:v>
                </c:pt>
                <c:pt idx="26">
                  <c:v>28</c:v>
                </c:pt>
                <c:pt idx="27">
                  <c:v>47</c:v>
                </c:pt>
                <c:pt idx="28">
                  <c:v>40</c:v>
                </c:pt>
                <c:pt idx="29">
                  <c:v>37</c:v>
                </c:pt>
                <c:pt idx="30">
                  <c:v>43</c:v>
                </c:pt>
                <c:pt idx="31">
                  <c:v>44</c:v>
                </c:pt>
                <c:pt idx="32">
                  <c:v>41</c:v>
                </c:pt>
                <c:pt idx="33">
                  <c:v>38</c:v>
                </c:pt>
                <c:pt idx="34">
                  <c:v>52</c:v>
                </c:pt>
                <c:pt idx="35">
                  <c:v>50</c:v>
                </c:pt>
                <c:pt idx="36">
                  <c:v>42</c:v>
                </c:pt>
                <c:pt idx="37">
                  <c:v>37</c:v>
                </c:pt>
                <c:pt idx="38">
                  <c:v>40</c:v>
                </c:pt>
                <c:pt idx="39">
                  <c:v>46</c:v>
                </c:pt>
                <c:pt idx="40">
                  <c:v>43</c:v>
                </c:pt>
                <c:pt idx="41">
                  <c:v>39</c:v>
                </c:pt>
                <c:pt idx="42">
                  <c:v>35</c:v>
                </c:pt>
                <c:pt idx="43">
                  <c:v>37</c:v>
                </c:pt>
                <c:pt idx="44">
                  <c:v>36</c:v>
                </c:pt>
                <c:pt idx="45">
                  <c:v>32</c:v>
                </c:pt>
                <c:pt idx="46">
                  <c:v>33</c:v>
                </c:pt>
                <c:pt idx="47">
                  <c:v>40</c:v>
                </c:pt>
                <c:pt idx="48">
                  <c:v>34</c:v>
                </c:pt>
                <c:pt idx="49">
                  <c:v>38</c:v>
                </c:pt>
                <c:pt idx="50">
                  <c:v>35</c:v>
                </c:pt>
                <c:pt idx="51">
                  <c:v>33</c:v>
                </c:pt>
              </c:numCache>
            </c:numRef>
          </c:val>
          <c:extLst>
            <c:ext xmlns:c16="http://schemas.microsoft.com/office/drawing/2014/chart" uri="{C3380CC4-5D6E-409C-BE32-E72D297353CC}">
              <c16:uniqueId val="{00000002-7F05-4F40-928B-561853C38E6D}"/>
            </c:ext>
          </c:extLst>
        </c:ser>
        <c:dLbls>
          <c:showLegendKey val="0"/>
          <c:showVal val="0"/>
          <c:showCatName val="0"/>
          <c:showSerName val="0"/>
          <c:showPercent val="0"/>
          <c:showBubbleSize val="0"/>
        </c:dLbls>
        <c:axId val="137996544"/>
        <c:axId val="138011392"/>
      </c:areaChart>
      <c:scatterChart>
        <c:scatterStyle val="lineMarker"/>
        <c:varyColors val="0"/>
        <c:ser>
          <c:idx val="0"/>
          <c:order val="0"/>
          <c:tx>
            <c:strRef>
              <c:f>'Canal endémico'!$A$74</c:f>
              <c:strCache>
                <c:ptCount val="1"/>
                <c:pt idx="0">
                  <c:v>2023</c:v>
                </c:pt>
              </c:strCache>
            </c:strRef>
          </c:tx>
          <c:spPr>
            <a:ln w="19050">
              <a:solidFill>
                <a:sysClr val="windowText" lastClr="000000"/>
              </a:solidFill>
            </a:ln>
          </c:spPr>
          <c:marker>
            <c:symbol val="circle"/>
            <c:size val="5"/>
            <c:spPr>
              <a:solidFill>
                <a:schemeClr val="tx1"/>
              </a:solidFill>
              <a:ln w="9525">
                <a:solidFill>
                  <a:sysClr val="windowText" lastClr="000000"/>
                </a:solidFill>
                <a:prstDash val="sysDash"/>
              </a:ln>
              <a:effectLst/>
            </c:spPr>
          </c:marker>
          <c:yVal>
            <c:numRef>
              <c:f>'Canal endémico'!$B$74:$BA$74</c:f>
              <c:numCache>
                <c:formatCode>General</c:formatCode>
                <c:ptCount val="52"/>
                <c:pt idx="0">
                  <c:v>47</c:v>
                </c:pt>
                <c:pt idx="1">
                  <c:v>31</c:v>
                </c:pt>
                <c:pt idx="2">
                  <c:v>35</c:v>
                </c:pt>
                <c:pt idx="3">
                  <c:v>44</c:v>
                </c:pt>
                <c:pt idx="4">
                  <c:v>54</c:v>
                </c:pt>
                <c:pt idx="5">
                  <c:v>50</c:v>
                </c:pt>
                <c:pt idx="6">
                  <c:v>45</c:v>
                </c:pt>
                <c:pt idx="7">
                  <c:v>70</c:v>
                </c:pt>
                <c:pt idx="8">
                  <c:v>67</c:v>
                </c:pt>
                <c:pt idx="9">
                  <c:v>64</c:v>
                </c:pt>
                <c:pt idx="10">
                  <c:v>60</c:v>
                </c:pt>
                <c:pt idx="11">
                  <c:v>62</c:v>
                </c:pt>
                <c:pt idx="12">
                  <c:v>67</c:v>
                </c:pt>
                <c:pt idx="13">
                  <c:v>60</c:v>
                </c:pt>
                <c:pt idx="14">
                  <c:v>71</c:v>
                </c:pt>
                <c:pt idx="15">
                  <c:v>72</c:v>
                </c:pt>
                <c:pt idx="16">
                  <c:v>48</c:v>
                </c:pt>
                <c:pt idx="17">
                  <c:v>67</c:v>
                </c:pt>
                <c:pt idx="18">
                  <c:v>66</c:v>
                </c:pt>
                <c:pt idx="19">
                  <c:v>64</c:v>
                </c:pt>
                <c:pt idx="20">
                  <c:v>50</c:v>
                </c:pt>
                <c:pt idx="21">
                  <c:v>44</c:v>
                </c:pt>
                <c:pt idx="22">
                  <c:v>68</c:v>
                </c:pt>
                <c:pt idx="23">
                  <c:v>50</c:v>
                </c:pt>
                <c:pt idx="24">
                  <c:v>48</c:v>
                </c:pt>
                <c:pt idx="25">
                  <c:v>54</c:v>
                </c:pt>
                <c:pt idx="26">
                  <c:v>61</c:v>
                </c:pt>
                <c:pt idx="27">
                  <c:v>47</c:v>
                </c:pt>
                <c:pt idx="28">
                  <c:v>44</c:v>
                </c:pt>
                <c:pt idx="29">
                  <c:v>37</c:v>
                </c:pt>
                <c:pt idx="30">
                  <c:v>44</c:v>
                </c:pt>
                <c:pt idx="31">
                  <c:v>55</c:v>
                </c:pt>
              </c:numCache>
            </c:numRef>
          </c:yVal>
          <c:smooth val="0"/>
          <c:extLst>
            <c:ext xmlns:c16="http://schemas.microsoft.com/office/drawing/2014/chart" uri="{C3380CC4-5D6E-409C-BE32-E72D297353CC}">
              <c16:uniqueId val="{00000003-7F05-4F40-928B-561853C38E6D}"/>
            </c:ext>
          </c:extLst>
        </c:ser>
        <c:dLbls>
          <c:showLegendKey val="0"/>
          <c:showVal val="0"/>
          <c:showCatName val="0"/>
          <c:showSerName val="0"/>
          <c:showPercent val="0"/>
          <c:showBubbleSize val="0"/>
        </c:dLbls>
        <c:axId val="137996544"/>
        <c:axId val="138011392"/>
      </c:scatterChart>
      <c:catAx>
        <c:axId val="137996544"/>
        <c:scaling>
          <c:orientation val="minMax"/>
        </c:scaling>
        <c:delete val="0"/>
        <c:axPos val="b"/>
        <c:title>
          <c:tx>
            <c:rich>
              <a:bodyPr/>
              <a:lstStyle/>
              <a:p>
                <a:pPr>
                  <a:defRPr/>
                </a:pPr>
                <a:r>
                  <a:rPr lang="en-US"/>
                  <a:t>Semana Epidemiológica</a:t>
                </a:r>
              </a:p>
            </c:rich>
          </c:tx>
          <c:overlay val="0"/>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b="1"/>
            </a:pPr>
            <a:endParaRPr lang="es-CO"/>
          </a:p>
        </c:txPr>
        <c:crossAx val="138011392"/>
        <c:crosses val="autoZero"/>
        <c:auto val="1"/>
        <c:lblAlgn val="ctr"/>
        <c:lblOffset val="100"/>
        <c:noMultiLvlLbl val="0"/>
      </c:catAx>
      <c:valAx>
        <c:axId val="138011392"/>
        <c:scaling>
          <c:orientation val="minMax"/>
        </c:scaling>
        <c:delete val="0"/>
        <c:axPos val="l"/>
        <c:title>
          <c:tx>
            <c:rich>
              <a:bodyPr/>
              <a:lstStyle/>
              <a:p>
                <a:pPr>
                  <a:defRPr/>
                </a:pPr>
                <a:r>
                  <a:rPr lang="es-CO"/>
                  <a:t>Número de casos</a:t>
                </a:r>
              </a:p>
            </c:rich>
          </c:tx>
          <c:overlay val="0"/>
        </c:title>
        <c:numFmt formatCode="0" sourceLinked="0"/>
        <c:majorTickMark val="none"/>
        <c:minorTickMark val="none"/>
        <c:tickLblPos val="nextTo"/>
        <c:spPr>
          <a:ln w="6350">
            <a:noFill/>
          </a:ln>
        </c:spPr>
        <c:txPr>
          <a:bodyPr rot="-60000000" vert="horz"/>
          <a:lstStyle/>
          <a:p>
            <a:pPr>
              <a:defRPr b="1"/>
            </a:pPr>
            <a:endParaRPr lang="es-CO"/>
          </a:p>
        </c:txPr>
        <c:crossAx val="137996544"/>
        <c:crosses val="autoZero"/>
        <c:crossBetween val="between"/>
      </c:valAx>
      <c:spPr>
        <a:noFill/>
        <a:ln w="25400">
          <a:noFill/>
        </a:ln>
      </c:spPr>
    </c:plotArea>
    <c:legend>
      <c:legendPos val="b"/>
      <c:overlay val="0"/>
      <c:spPr>
        <a:noFill/>
        <a:ln w="25400">
          <a:noFill/>
        </a:ln>
      </c:spPr>
      <c:txPr>
        <a:bodyPr rot="0" vert="horz"/>
        <a:lstStyle/>
        <a:p>
          <a:pPr>
            <a:defRPr b="1"/>
          </a:pPr>
          <a:endParaRPr lang="es-CO"/>
        </a:p>
      </c:txPr>
    </c:legend>
    <c:plotVisOnly val="1"/>
    <c:dispBlanksAs val="gap"/>
    <c:showDLblsOverMax val="0"/>
  </c:chart>
  <c:spPr>
    <a:noFill/>
    <a:ln w="9525" cap="flat" cmpd="sng" algn="ctr">
      <a:noFill/>
      <a:round/>
    </a:ln>
    <a:effectLst/>
  </c:spPr>
  <c:txPr>
    <a:bodyPr/>
    <a:lstStyle/>
    <a:p>
      <a:pPr>
        <a:defRPr>
          <a:solidFill>
            <a:sysClr val="windowText" lastClr="000000"/>
          </a:solidFill>
          <a:latin typeface="Arial Narrow" panose="020B0606020202030204" pitchFamily="34" charset="0"/>
        </a:defRPr>
      </a:pPr>
      <a:endParaRPr lang="es-CO"/>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2"/>
          <c:order val="3"/>
          <c:tx>
            <c:strRef>
              <c:f>'Canal endémico'!$A$74</c:f>
              <c:strCache>
                <c:ptCount val="1"/>
                <c:pt idx="0">
                  <c:v>2023</c:v>
                </c:pt>
              </c:strCache>
            </c:strRef>
          </c:tx>
          <c:spPr>
            <a:solidFill>
              <a:srgbClr val="0070C0"/>
            </a:solidFill>
          </c:spPr>
          <c:invertIfNegative val="0"/>
          <c:val>
            <c:numRef>
              <c:f>'Canal endémico'!$B$74:$BA$74</c:f>
              <c:numCache>
                <c:formatCode>General</c:formatCode>
                <c:ptCount val="52"/>
                <c:pt idx="0">
                  <c:v>47</c:v>
                </c:pt>
                <c:pt idx="1">
                  <c:v>31</c:v>
                </c:pt>
                <c:pt idx="2">
                  <c:v>35</c:v>
                </c:pt>
                <c:pt idx="3">
                  <c:v>44</c:v>
                </c:pt>
                <c:pt idx="4">
                  <c:v>54</c:v>
                </c:pt>
                <c:pt idx="5">
                  <c:v>50</c:v>
                </c:pt>
                <c:pt idx="6">
                  <c:v>45</c:v>
                </c:pt>
                <c:pt idx="7">
                  <c:v>70</c:v>
                </c:pt>
                <c:pt idx="8">
                  <c:v>67</c:v>
                </c:pt>
                <c:pt idx="9">
                  <c:v>64</c:v>
                </c:pt>
                <c:pt idx="10">
                  <c:v>60</c:v>
                </c:pt>
                <c:pt idx="11">
                  <c:v>62</c:v>
                </c:pt>
                <c:pt idx="12">
                  <c:v>67</c:v>
                </c:pt>
                <c:pt idx="13">
                  <c:v>60</c:v>
                </c:pt>
                <c:pt idx="14">
                  <c:v>71</c:v>
                </c:pt>
                <c:pt idx="15">
                  <c:v>72</c:v>
                </c:pt>
                <c:pt idx="16">
                  <c:v>48</c:v>
                </c:pt>
                <c:pt idx="17">
                  <c:v>67</c:v>
                </c:pt>
                <c:pt idx="18">
                  <c:v>66</c:v>
                </c:pt>
                <c:pt idx="19">
                  <c:v>64</c:v>
                </c:pt>
                <c:pt idx="20">
                  <c:v>50</c:v>
                </c:pt>
                <c:pt idx="21">
                  <c:v>44</c:v>
                </c:pt>
                <c:pt idx="22">
                  <c:v>68</c:v>
                </c:pt>
                <c:pt idx="23">
                  <c:v>50</c:v>
                </c:pt>
                <c:pt idx="24">
                  <c:v>48</c:v>
                </c:pt>
                <c:pt idx="25">
                  <c:v>54</c:v>
                </c:pt>
                <c:pt idx="26">
                  <c:v>61</c:v>
                </c:pt>
                <c:pt idx="27">
                  <c:v>47</c:v>
                </c:pt>
                <c:pt idx="28">
                  <c:v>44</c:v>
                </c:pt>
                <c:pt idx="29">
                  <c:v>37</c:v>
                </c:pt>
                <c:pt idx="30">
                  <c:v>44</c:v>
                </c:pt>
                <c:pt idx="31">
                  <c:v>55</c:v>
                </c:pt>
              </c:numCache>
            </c:numRef>
          </c:val>
          <c:extLst>
            <c:ext xmlns:c16="http://schemas.microsoft.com/office/drawing/2014/chart" uri="{C3380CC4-5D6E-409C-BE32-E72D297353CC}">
              <c16:uniqueId val="{00000000-55D4-49E9-A60B-B5E095D26E04}"/>
            </c:ext>
          </c:extLst>
        </c:ser>
        <c:dLbls>
          <c:showLegendKey val="0"/>
          <c:showVal val="0"/>
          <c:showCatName val="0"/>
          <c:showSerName val="0"/>
          <c:showPercent val="0"/>
          <c:showBubbleSize val="0"/>
        </c:dLbls>
        <c:gapWidth val="5"/>
        <c:axId val="138182656"/>
        <c:axId val="138184576"/>
      </c:barChart>
      <c:lineChart>
        <c:grouping val="standard"/>
        <c:varyColors val="0"/>
        <c:ser>
          <c:idx val="3"/>
          <c:order val="0"/>
          <c:tx>
            <c:strRef>
              <c:f>'Canal endémico'!$A$71</c:f>
              <c:strCache>
                <c:ptCount val="1"/>
                <c:pt idx="0">
                  <c:v>2020</c:v>
                </c:pt>
              </c:strCache>
            </c:strRef>
          </c:tx>
          <c:marker>
            <c:symbol val="none"/>
          </c:marker>
          <c:val>
            <c:numRef>
              <c:f>'Canal endémico'!$B$71:$BA$71</c:f>
              <c:numCache>
                <c:formatCode>General</c:formatCode>
                <c:ptCount val="52"/>
                <c:pt idx="0">
                  <c:v>42</c:v>
                </c:pt>
                <c:pt idx="1">
                  <c:v>49</c:v>
                </c:pt>
                <c:pt idx="2">
                  <c:v>37</c:v>
                </c:pt>
                <c:pt idx="3">
                  <c:v>41</c:v>
                </c:pt>
                <c:pt idx="4">
                  <c:v>50</c:v>
                </c:pt>
                <c:pt idx="5">
                  <c:v>49</c:v>
                </c:pt>
                <c:pt idx="6">
                  <c:v>42</c:v>
                </c:pt>
                <c:pt idx="7">
                  <c:v>56</c:v>
                </c:pt>
                <c:pt idx="8">
                  <c:v>60</c:v>
                </c:pt>
                <c:pt idx="9">
                  <c:v>59</c:v>
                </c:pt>
                <c:pt idx="10">
                  <c:v>57</c:v>
                </c:pt>
                <c:pt idx="11">
                  <c:v>48</c:v>
                </c:pt>
                <c:pt idx="12">
                  <c:v>34</c:v>
                </c:pt>
                <c:pt idx="13">
                  <c:v>15</c:v>
                </c:pt>
                <c:pt idx="14">
                  <c:v>34</c:v>
                </c:pt>
                <c:pt idx="15">
                  <c:v>35</c:v>
                </c:pt>
                <c:pt idx="16">
                  <c:v>43</c:v>
                </c:pt>
                <c:pt idx="17">
                  <c:v>22</c:v>
                </c:pt>
                <c:pt idx="18">
                  <c:v>40</c:v>
                </c:pt>
                <c:pt idx="19">
                  <c:v>36</c:v>
                </c:pt>
                <c:pt idx="20">
                  <c:v>46</c:v>
                </c:pt>
                <c:pt idx="21">
                  <c:v>46</c:v>
                </c:pt>
                <c:pt idx="22">
                  <c:v>38</c:v>
                </c:pt>
                <c:pt idx="23">
                  <c:v>37</c:v>
                </c:pt>
                <c:pt idx="24">
                  <c:v>34</c:v>
                </c:pt>
                <c:pt idx="25">
                  <c:v>41</c:v>
                </c:pt>
                <c:pt idx="26">
                  <c:v>28</c:v>
                </c:pt>
                <c:pt idx="27">
                  <c:v>47</c:v>
                </c:pt>
                <c:pt idx="28">
                  <c:v>40</c:v>
                </c:pt>
                <c:pt idx="29">
                  <c:v>32</c:v>
                </c:pt>
                <c:pt idx="30">
                  <c:v>35</c:v>
                </c:pt>
                <c:pt idx="31">
                  <c:v>30</c:v>
                </c:pt>
                <c:pt idx="32">
                  <c:v>43</c:v>
                </c:pt>
                <c:pt idx="33">
                  <c:v>35</c:v>
                </c:pt>
                <c:pt idx="34">
                  <c:v>29</c:v>
                </c:pt>
                <c:pt idx="35">
                  <c:v>35</c:v>
                </c:pt>
                <c:pt idx="36">
                  <c:v>42</c:v>
                </c:pt>
                <c:pt idx="37">
                  <c:v>32</c:v>
                </c:pt>
                <c:pt idx="38">
                  <c:v>36</c:v>
                </c:pt>
                <c:pt idx="39">
                  <c:v>30</c:v>
                </c:pt>
                <c:pt idx="40">
                  <c:v>33</c:v>
                </c:pt>
                <c:pt idx="41">
                  <c:v>39</c:v>
                </c:pt>
                <c:pt idx="42">
                  <c:v>35</c:v>
                </c:pt>
                <c:pt idx="43">
                  <c:v>36</c:v>
                </c:pt>
                <c:pt idx="44">
                  <c:v>33</c:v>
                </c:pt>
                <c:pt idx="45">
                  <c:v>32</c:v>
                </c:pt>
                <c:pt idx="46">
                  <c:v>33</c:v>
                </c:pt>
                <c:pt idx="47">
                  <c:v>30</c:v>
                </c:pt>
                <c:pt idx="48">
                  <c:v>31</c:v>
                </c:pt>
                <c:pt idx="49">
                  <c:v>40</c:v>
                </c:pt>
                <c:pt idx="50">
                  <c:v>35</c:v>
                </c:pt>
                <c:pt idx="51">
                  <c:v>21</c:v>
                </c:pt>
              </c:numCache>
            </c:numRef>
          </c:val>
          <c:smooth val="0"/>
          <c:extLst>
            <c:ext xmlns:c16="http://schemas.microsoft.com/office/drawing/2014/chart" uri="{C3380CC4-5D6E-409C-BE32-E72D297353CC}">
              <c16:uniqueId val="{00000001-55D4-49E9-A60B-B5E095D26E04}"/>
            </c:ext>
          </c:extLst>
        </c:ser>
        <c:ser>
          <c:idx val="4"/>
          <c:order val="1"/>
          <c:tx>
            <c:strRef>
              <c:f>'Canal endémico'!$A$72</c:f>
              <c:strCache>
                <c:ptCount val="1"/>
                <c:pt idx="0">
                  <c:v>2021</c:v>
                </c:pt>
              </c:strCache>
            </c:strRef>
          </c:tx>
          <c:marker>
            <c:symbol val="none"/>
          </c:marker>
          <c:val>
            <c:numRef>
              <c:f>'Canal endémico'!$B$72:$BA$72</c:f>
              <c:numCache>
                <c:formatCode>General</c:formatCode>
                <c:ptCount val="52"/>
                <c:pt idx="0">
                  <c:v>24</c:v>
                </c:pt>
                <c:pt idx="1">
                  <c:v>38</c:v>
                </c:pt>
                <c:pt idx="2">
                  <c:v>39</c:v>
                </c:pt>
                <c:pt idx="3">
                  <c:v>33</c:v>
                </c:pt>
                <c:pt idx="4">
                  <c:v>42</c:v>
                </c:pt>
                <c:pt idx="5">
                  <c:v>38</c:v>
                </c:pt>
                <c:pt idx="6">
                  <c:v>49</c:v>
                </c:pt>
                <c:pt idx="7">
                  <c:v>47</c:v>
                </c:pt>
                <c:pt idx="8">
                  <c:v>31</c:v>
                </c:pt>
                <c:pt idx="9">
                  <c:v>40</c:v>
                </c:pt>
                <c:pt idx="10">
                  <c:v>51</c:v>
                </c:pt>
                <c:pt idx="11">
                  <c:v>37</c:v>
                </c:pt>
                <c:pt idx="12">
                  <c:v>34</c:v>
                </c:pt>
                <c:pt idx="13">
                  <c:v>26</c:v>
                </c:pt>
                <c:pt idx="14">
                  <c:v>28</c:v>
                </c:pt>
                <c:pt idx="15">
                  <c:v>28</c:v>
                </c:pt>
                <c:pt idx="16">
                  <c:v>29</c:v>
                </c:pt>
                <c:pt idx="17">
                  <c:v>33</c:v>
                </c:pt>
                <c:pt idx="18">
                  <c:v>27</c:v>
                </c:pt>
                <c:pt idx="19">
                  <c:v>47</c:v>
                </c:pt>
                <c:pt idx="20">
                  <c:v>46</c:v>
                </c:pt>
                <c:pt idx="21">
                  <c:v>39</c:v>
                </c:pt>
                <c:pt idx="22">
                  <c:v>42</c:v>
                </c:pt>
                <c:pt idx="23">
                  <c:v>23</c:v>
                </c:pt>
                <c:pt idx="24">
                  <c:v>36</c:v>
                </c:pt>
                <c:pt idx="25">
                  <c:v>35</c:v>
                </c:pt>
                <c:pt idx="26">
                  <c:v>53</c:v>
                </c:pt>
                <c:pt idx="27">
                  <c:v>34</c:v>
                </c:pt>
                <c:pt idx="28">
                  <c:v>47</c:v>
                </c:pt>
                <c:pt idx="29">
                  <c:v>37</c:v>
                </c:pt>
                <c:pt idx="30">
                  <c:v>43</c:v>
                </c:pt>
                <c:pt idx="31">
                  <c:v>51</c:v>
                </c:pt>
                <c:pt idx="32">
                  <c:v>40</c:v>
                </c:pt>
                <c:pt idx="33">
                  <c:v>42</c:v>
                </c:pt>
                <c:pt idx="34">
                  <c:v>53</c:v>
                </c:pt>
                <c:pt idx="35">
                  <c:v>55</c:v>
                </c:pt>
                <c:pt idx="36">
                  <c:v>62</c:v>
                </c:pt>
                <c:pt idx="37">
                  <c:v>45</c:v>
                </c:pt>
                <c:pt idx="38">
                  <c:v>42</c:v>
                </c:pt>
                <c:pt idx="39">
                  <c:v>54</c:v>
                </c:pt>
                <c:pt idx="40">
                  <c:v>54</c:v>
                </c:pt>
                <c:pt idx="41">
                  <c:v>51</c:v>
                </c:pt>
                <c:pt idx="42">
                  <c:v>33</c:v>
                </c:pt>
                <c:pt idx="43">
                  <c:v>52</c:v>
                </c:pt>
                <c:pt idx="44">
                  <c:v>49</c:v>
                </c:pt>
                <c:pt idx="45">
                  <c:v>40</c:v>
                </c:pt>
                <c:pt idx="46">
                  <c:v>28</c:v>
                </c:pt>
                <c:pt idx="47">
                  <c:v>48</c:v>
                </c:pt>
                <c:pt idx="48">
                  <c:v>39</c:v>
                </c:pt>
                <c:pt idx="49">
                  <c:v>40</c:v>
                </c:pt>
                <c:pt idx="50">
                  <c:v>34</c:v>
                </c:pt>
                <c:pt idx="51">
                  <c:v>33</c:v>
                </c:pt>
              </c:numCache>
            </c:numRef>
          </c:val>
          <c:smooth val="0"/>
          <c:extLst>
            <c:ext xmlns:c16="http://schemas.microsoft.com/office/drawing/2014/chart" uri="{C3380CC4-5D6E-409C-BE32-E72D297353CC}">
              <c16:uniqueId val="{00000002-55D4-49E9-A60B-B5E095D26E04}"/>
            </c:ext>
          </c:extLst>
        </c:ser>
        <c:ser>
          <c:idx val="0"/>
          <c:order val="2"/>
          <c:tx>
            <c:strRef>
              <c:f>'Canal endémico'!$A$73</c:f>
              <c:strCache>
                <c:ptCount val="1"/>
                <c:pt idx="0">
                  <c:v>2022</c:v>
                </c:pt>
              </c:strCache>
            </c:strRef>
          </c:tx>
          <c:marker>
            <c:symbol val="none"/>
          </c:marker>
          <c:val>
            <c:numRef>
              <c:f>'Canal endémico'!$B$73:$BA$73</c:f>
              <c:numCache>
                <c:formatCode>General</c:formatCode>
                <c:ptCount val="52"/>
                <c:pt idx="0">
                  <c:v>24</c:v>
                </c:pt>
                <c:pt idx="1">
                  <c:v>43</c:v>
                </c:pt>
                <c:pt idx="2">
                  <c:v>30</c:v>
                </c:pt>
                <c:pt idx="3">
                  <c:v>22</c:v>
                </c:pt>
                <c:pt idx="4">
                  <c:v>39</c:v>
                </c:pt>
                <c:pt idx="5">
                  <c:v>45</c:v>
                </c:pt>
                <c:pt idx="6">
                  <c:v>67</c:v>
                </c:pt>
                <c:pt idx="7">
                  <c:v>50</c:v>
                </c:pt>
                <c:pt idx="8">
                  <c:v>57</c:v>
                </c:pt>
                <c:pt idx="9">
                  <c:v>70</c:v>
                </c:pt>
                <c:pt idx="10">
                  <c:v>53</c:v>
                </c:pt>
                <c:pt idx="11">
                  <c:v>67</c:v>
                </c:pt>
                <c:pt idx="12">
                  <c:v>51</c:v>
                </c:pt>
                <c:pt idx="13">
                  <c:v>53</c:v>
                </c:pt>
                <c:pt idx="14">
                  <c:v>49</c:v>
                </c:pt>
                <c:pt idx="15">
                  <c:v>57</c:v>
                </c:pt>
                <c:pt idx="16">
                  <c:v>44</c:v>
                </c:pt>
                <c:pt idx="17">
                  <c:v>58</c:v>
                </c:pt>
                <c:pt idx="18">
                  <c:v>56</c:v>
                </c:pt>
                <c:pt idx="19">
                  <c:v>57</c:v>
                </c:pt>
                <c:pt idx="20">
                  <c:v>49</c:v>
                </c:pt>
                <c:pt idx="21">
                  <c:v>49</c:v>
                </c:pt>
                <c:pt idx="22">
                  <c:v>58</c:v>
                </c:pt>
                <c:pt idx="23">
                  <c:v>45</c:v>
                </c:pt>
                <c:pt idx="24">
                  <c:v>30</c:v>
                </c:pt>
                <c:pt idx="25">
                  <c:v>43</c:v>
                </c:pt>
                <c:pt idx="26">
                  <c:v>35</c:v>
                </c:pt>
                <c:pt idx="27">
                  <c:v>47</c:v>
                </c:pt>
                <c:pt idx="28">
                  <c:v>53</c:v>
                </c:pt>
                <c:pt idx="29">
                  <c:v>45</c:v>
                </c:pt>
                <c:pt idx="30">
                  <c:v>47</c:v>
                </c:pt>
                <c:pt idx="31">
                  <c:v>44</c:v>
                </c:pt>
                <c:pt idx="32">
                  <c:v>49</c:v>
                </c:pt>
                <c:pt idx="33">
                  <c:v>53</c:v>
                </c:pt>
                <c:pt idx="34">
                  <c:v>62</c:v>
                </c:pt>
                <c:pt idx="35">
                  <c:v>51</c:v>
                </c:pt>
                <c:pt idx="36">
                  <c:v>57</c:v>
                </c:pt>
                <c:pt idx="37">
                  <c:v>63</c:v>
                </c:pt>
                <c:pt idx="38">
                  <c:v>74</c:v>
                </c:pt>
                <c:pt idx="39">
                  <c:v>58</c:v>
                </c:pt>
                <c:pt idx="40">
                  <c:v>52</c:v>
                </c:pt>
                <c:pt idx="41">
                  <c:v>55</c:v>
                </c:pt>
                <c:pt idx="42">
                  <c:v>52</c:v>
                </c:pt>
                <c:pt idx="43">
                  <c:v>53</c:v>
                </c:pt>
                <c:pt idx="44">
                  <c:v>46</c:v>
                </c:pt>
                <c:pt idx="45">
                  <c:v>53</c:v>
                </c:pt>
                <c:pt idx="46">
                  <c:v>52</c:v>
                </c:pt>
                <c:pt idx="47">
                  <c:v>46</c:v>
                </c:pt>
                <c:pt idx="48">
                  <c:v>38</c:v>
                </c:pt>
                <c:pt idx="49">
                  <c:v>38</c:v>
                </c:pt>
                <c:pt idx="50">
                  <c:v>38</c:v>
                </c:pt>
                <c:pt idx="51">
                  <c:v>54</c:v>
                </c:pt>
              </c:numCache>
            </c:numRef>
          </c:val>
          <c:smooth val="0"/>
          <c:extLst>
            <c:ext xmlns:c16="http://schemas.microsoft.com/office/drawing/2014/chart" uri="{C3380CC4-5D6E-409C-BE32-E72D297353CC}">
              <c16:uniqueId val="{00000003-55D4-49E9-A60B-B5E095D26E04}"/>
            </c:ext>
          </c:extLst>
        </c:ser>
        <c:dLbls>
          <c:showLegendKey val="0"/>
          <c:showVal val="0"/>
          <c:showCatName val="0"/>
          <c:showSerName val="0"/>
          <c:showPercent val="0"/>
          <c:showBubbleSize val="0"/>
        </c:dLbls>
        <c:marker val="1"/>
        <c:smooth val="0"/>
        <c:axId val="138182656"/>
        <c:axId val="138184576"/>
      </c:lineChart>
      <c:catAx>
        <c:axId val="138182656"/>
        <c:scaling>
          <c:orientation val="minMax"/>
        </c:scaling>
        <c:delete val="0"/>
        <c:axPos val="b"/>
        <c:title>
          <c:tx>
            <c:rich>
              <a:bodyPr/>
              <a:lstStyle/>
              <a:p>
                <a:pPr>
                  <a:defRPr/>
                </a:pPr>
                <a:r>
                  <a:rPr lang="en-US"/>
                  <a:t>Semana Epidemiológica</a:t>
                </a:r>
              </a:p>
            </c:rich>
          </c:tx>
          <c:overlay val="0"/>
        </c:title>
        <c:majorTickMark val="out"/>
        <c:minorTickMark val="none"/>
        <c:tickLblPos val="nextTo"/>
        <c:crossAx val="138184576"/>
        <c:crosses val="autoZero"/>
        <c:auto val="1"/>
        <c:lblAlgn val="ctr"/>
        <c:lblOffset val="100"/>
        <c:noMultiLvlLbl val="0"/>
      </c:catAx>
      <c:valAx>
        <c:axId val="138184576"/>
        <c:scaling>
          <c:orientation val="minMax"/>
        </c:scaling>
        <c:delete val="0"/>
        <c:axPos val="l"/>
        <c:title>
          <c:tx>
            <c:rich>
              <a:bodyPr rot="-5400000" vert="horz"/>
              <a:lstStyle/>
              <a:p>
                <a:pPr>
                  <a:defRPr/>
                </a:pPr>
                <a:r>
                  <a:rPr lang="en-US"/>
                  <a:t>Casos</a:t>
                </a:r>
              </a:p>
            </c:rich>
          </c:tx>
          <c:overlay val="0"/>
        </c:title>
        <c:numFmt formatCode="General" sourceLinked="1"/>
        <c:majorTickMark val="out"/>
        <c:minorTickMark val="none"/>
        <c:tickLblPos val="nextTo"/>
        <c:crossAx val="138182656"/>
        <c:crosses val="autoZero"/>
        <c:crossBetween val="between"/>
      </c:valAx>
    </c:plotArea>
    <c:legend>
      <c:legendPos val="t"/>
      <c:overlay val="0"/>
    </c:legend>
    <c:plotVisOnly val="1"/>
    <c:dispBlanksAs val="gap"/>
    <c:showDLblsOverMax val="0"/>
  </c:chart>
  <c:spPr>
    <a:noFill/>
    <a:ln>
      <a:noFill/>
    </a:ln>
  </c:spPr>
  <c:txPr>
    <a:bodyPr/>
    <a:lstStyle/>
    <a:p>
      <a:pPr>
        <a:defRPr b="1">
          <a:latin typeface="Arial Narrow" panose="020B0606020202030204" pitchFamily="34" charset="0"/>
        </a:defRPr>
      </a:pPr>
      <a:endParaRPr lang="es-CO"/>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61042179950905"/>
          <c:y val="5.1205251611367152E-2"/>
          <c:w val="0.82903014415755127"/>
          <c:h val="0.65161690565805375"/>
        </c:manualLayout>
      </c:layout>
      <c:barChart>
        <c:barDir val="col"/>
        <c:grouping val="clustered"/>
        <c:varyColors val="0"/>
        <c:ser>
          <c:idx val="0"/>
          <c:order val="0"/>
          <c:tx>
            <c:strRef>
              <c:f>'Edad-CicloVital'!$N$3</c:f>
              <c:strCache>
                <c:ptCount val="1"/>
                <c:pt idx="0">
                  <c:v>% Casos</c:v>
                </c:pt>
              </c:strCache>
            </c:strRef>
          </c:tx>
          <c:invertIfNegative val="0"/>
          <c:cat>
            <c:strRef>
              <c:f>'Edad-CicloVital'!$H$4:$H$17</c:f>
              <c:strCache>
                <c:ptCount val="14"/>
                <c:pt idx="0">
                  <c:v>5 a 9</c:v>
                </c:pt>
                <c:pt idx="1">
                  <c:v>10 a 14</c:v>
                </c:pt>
                <c:pt idx="2">
                  <c:v>15 a 19</c:v>
                </c:pt>
                <c:pt idx="3">
                  <c:v>20 a 24</c:v>
                </c:pt>
                <c:pt idx="4">
                  <c:v>25 a 29</c:v>
                </c:pt>
                <c:pt idx="5">
                  <c:v>30 a 34</c:v>
                </c:pt>
                <c:pt idx="6">
                  <c:v>35 a 39</c:v>
                </c:pt>
                <c:pt idx="7">
                  <c:v>40 a 44</c:v>
                </c:pt>
                <c:pt idx="8">
                  <c:v>45 a 49</c:v>
                </c:pt>
                <c:pt idx="9">
                  <c:v>50 a 54</c:v>
                </c:pt>
                <c:pt idx="10">
                  <c:v>55 a 59</c:v>
                </c:pt>
                <c:pt idx="11">
                  <c:v>60 a 64</c:v>
                </c:pt>
                <c:pt idx="12">
                  <c:v>65 a 69</c:v>
                </c:pt>
                <c:pt idx="13">
                  <c:v>70 y más</c:v>
                </c:pt>
              </c:strCache>
            </c:strRef>
          </c:cat>
          <c:val>
            <c:numRef>
              <c:f>'Edad-CicloVital'!$N$4:$N$17</c:f>
              <c:numCache>
                <c:formatCode>0.0</c:formatCode>
                <c:ptCount val="14"/>
                <c:pt idx="0">
                  <c:v>0.3436426116838488</c:v>
                </c:pt>
                <c:pt idx="1">
                  <c:v>9.3928980526918675</c:v>
                </c:pt>
                <c:pt idx="2">
                  <c:v>26.059564719358537</c:v>
                </c:pt>
                <c:pt idx="3">
                  <c:v>21.305841924398624</c:v>
                </c:pt>
                <c:pt idx="4">
                  <c:v>13.11569301260023</c:v>
                </c:pt>
                <c:pt idx="5">
                  <c:v>9.6792668957617423</c:v>
                </c:pt>
                <c:pt idx="6">
                  <c:v>6.930126002290951</c:v>
                </c:pt>
                <c:pt idx="7">
                  <c:v>4.6391752577319592</c:v>
                </c:pt>
                <c:pt idx="8">
                  <c:v>2.5773195876288657</c:v>
                </c:pt>
                <c:pt idx="9">
                  <c:v>2.004581901489118</c:v>
                </c:pt>
                <c:pt idx="10">
                  <c:v>1.8327605956471937</c:v>
                </c:pt>
                <c:pt idx="11">
                  <c:v>0.80183276059564712</c:v>
                </c:pt>
                <c:pt idx="12">
                  <c:v>0.57273768613974796</c:v>
                </c:pt>
                <c:pt idx="13">
                  <c:v>0.7445589919816723</c:v>
                </c:pt>
              </c:numCache>
            </c:numRef>
          </c:val>
          <c:extLst>
            <c:ext xmlns:c16="http://schemas.microsoft.com/office/drawing/2014/chart" uri="{C3380CC4-5D6E-409C-BE32-E72D297353CC}">
              <c16:uniqueId val="{00000000-E2E0-4684-9DA4-DB1122FE9B1C}"/>
            </c:ext>
          </c:extLst>
        </c:ser>
        <c:dLbls>
          <c:showLegendKey val="0"/>
          <c:showVal val="0"/>
          <c:showCatName val="0"/>
          <c:showSerName val="0"/>
          <c:showPercent val="0"/>
          <c:showBubbleSize val="0"/>
        </c:dLbls>
        <c:gapWidth val="9"/>
        <c:axId val="70944256"/>
        <c:axId val="70946176"/>
      </c:barChart>
      <c:catAx>
        <c:axId val="70944256"/>
        <c:scaling>
          <c:orientation val="minMax"/>
        </c:scaling>
        <c:delete val="0"/>
        <c:axPos val="b"/>
        <c:title>
          <c:tx>
            <c:rich>
              <a:bodyPr/>
              <a:lstStyle/>
              <a:p>
                <a:pPr>
                  <a:defRPr sz="700"/>
                </a:pPr>
                <a:r>
                  <a:rPr lang="en-US" sz="700"/>
                  <a:t>Grupos de edad</a:t>
                </a:r>
              </a:p>
            </c:rich>
          </c:tx>
          <c:overlay val="0"/>
        </c:title>
        <c:numFmt formatCode="General" sourceLinked="0"/>
        <c:majorTickMark val="out"/>
        <c:minorTickMark val="none"/>
        <c:tickLblPos val="nextTo"/>
        <c:crossAx val="70946176"/>
        <c:crosses val="autoZero"/>
        <c:auto val="1"/>
        <c:lblAlgn val="ctr"/>
        <c:lblOffset val="100"/>
        <c:noMultiLvlLbl val="0"/>
      </c:catAx>
      <c:valAx>
        <c:axId val="70946176"/>
        <c:scaling>
          <c:orientation val="minMax"/>
        </c:scaling>
        <c:delete val="0"/>
        <c:axPos val="l"/>
        <c:title>
          <c:tx>
            <c:rich>
              <a:bodyPr rot="-5400000" vert="horz"/>
              <a:lstStyle/>
              <a:p>
                <a:pPr>
                  <a:defRPr sz="800"/>
                </a:pPr>
                <a:r>
                  <a:rPr lang="en-US" sz="800"/>
                  <a:t>Porcentaje</a:t>
                </a:r>
              </a:p>
            </c:rich>
          </c:tx>
          <c:layout>
            <c:manualLayout>
              <c:xMode val="edge"/>
              <c:yMode val="edge"/>
              <c:x val="1.978239058819278E-2"/>
              <c:y val="0.31100944995266522"/>
            </c:manualLayout>
          </c:layout>
          <c:overlay val="0"/>
        </c:title>
        <c:numFmt formatCode="0.0" sourceLinked="1"/>
        <c:majorTickMark val="out"/>
        <c:minorTickMark val="none"/>
        <c:tickLblPos val="nextTo"/>
        <c:txPr>
          <a:bodyPr/>
          <a:lstStyle/>
          <a:p>
            <a:pPr>
              <a:defRPr sz="800"/>
            </a:pPr>
            <a:endParaRPr lang="es-CO"/>
          </a:p>
        </c:txPr>
        <c:crossAx val="70944256"/>
        <c:crosses val="autoZero"/>
        <c:crossBetween val="between"/>
      </c:valAx>
      <c:dTable>
        <c:showHorzBorder val="1"/>
        <c:showVertBorder val="1"/>
        <c:showOutline val="1"/>
        <c:showKeys val="1"/>
        <c:txPr>
          <a:bodyPr/>
          <a:lstStyle/>
          <a:p>
            <a:pPr rtl="0">
              <a:defRPr sz="700"/>
            </a:pPr>
            <a:endParaRPr lang="es-CO"/>
          </a:p>
        </c:txPr>
      </c:dTable>
    </c:plotArea>
    <c:plotVisOnly val="1"/>
    <c:dispBlanksAs val="gap"/>
    <c:showDLblsOverMax val="0"/>
  </c:chart>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'Factores Desencadenantes'!$E$2</c:f>
              <c:strCache>
                <c:ptCount val="1"/>
                <c:pt idx="0">
                  <c:v>%</c:v>
                </c:pt>
              </c:strCache>
            </c:strRef>
          </c:tx>
          <c:invertIfNegative val="0"/>
          <c:dLbls>
            <c:spPr>
              <a:noFill/>
              <a:ln>
                <a:noFill/>
              </a:ln>
              <a:effectLst/>
            </c:spPr>
            <c:txPr>
              <a:bodyPr wrap="square" lIns="38100" tIns="19050" rIns="38100" bIns="19050" anchor="ctr">
                <a:spAutoFit/>
              </a:bodyPr>
              <a:lstStyle/>
              <a:p>
                <a:pPr>
                  <a:defRPr sz="900"/>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'Factores Desencadenantes'!$A$3:$A$12</c:f>
              <c:strCache>
                <c:ptCount val="10"/>
                <c:pt idx="0">
                  <c:v>Suicidio familiar amigo</c:v>
                </c:pt>
                <c:pt idx="1">
                  <c:v>Problema legal</c:v>
                </c:pt>
                <c:pt idx="2">
                  <c:v>Maltrato físico, psicológico o sexual</c:v>
                </c:pt>
                <c:pt idx="3">
                  <c:v>Problema laboral</c:v>
                </c:pt>
                <c:pt idx="4">
                  <c:v>Muerte de familiar</c:v>
                </c:pt>
                <c:pt idx="5">
                  <c:v>Problema escolar/ educación</c:v>
                </c:pt>
                <c:pt idx="6">
                  <c:v>Enfermedad crónica dolorosa o discapacitante</c:v>
                </c:pt>
                <c:pt idx="7">
                  <c:v>Problemas económicos</c:v>
                </c:pt>
                <c:pt idx="8">
                  <c:v>Conflictos con pareja o expareja</c:v>
                </c:pt>
                <c:pt idx="9">
                  <c:v>Problemas familiares</c:v>
                </c:pt>
              </c:strCache>
            </c:strRef>
          </c:cat>
          <c:val>
            <c:numRef>
              <c:f>'Factores Desencadenantes'!$E$3:$E$12</c:f>
              <c:numCache>
                <c:formatCode>0.0</c:formatCode>
                <c:ptCount val="10"/>
                <c:pt idx="0">
                  <c:v>0.70613796849538291</c:v>
                </c:pt>
                <c:pt idx="1">
                  <c:v>1.1950027159152634</c:v>
                </c:pt>
                <c:pt idx="2">
                  <c:v>3.8565996740901687</c:v>
                </c:pt>
                <c:pt idx="3">
                  <c:v>4.4541010320478005</c:v>
                </c:pt>
                <c:pt idx="4">
                  <c:v>5.3775122216186855</c:v>
                </c:pt>
                <c:pt idx="5">
                  <c:v>6.4638783269961975</c:v>
                </c:pt>
                <c:pt idx="6">
                  <c:v>7.1156979902227055</c:v>
                </c:pt>
                <c:pt idx="7">
                  <c:v>8.5279739272134716</c:v>
                </c:pt>
                <c:pt idx="8">
                  <c:v>26.833242802824554</c:v>
                </c:pt>
                <c:pt idx="9">
                  <c:v>35.469853340575774</c:v>
                </c:pt>
              </c:numCache>
            </c:numRef>
          </c:val>
          <c:extLst>
            <c:ext xmlns:c16="http://schemas.microsoft.com/office/drawing/2014/chart" uri="{C3380CC4-5D6E-409C-BE32-E72D297353CC}">
              <c16:uniqueId val="{00000000-D7A5-4529-B8AC-28302C827D21}"/>
            </c:ext>
          </c:extLst>
        </c:ser>
        <c:dLbls>
          <c:dLblPos val="outEnd"/>
          <c:showLegendKey val="0"/>
          <c:showVal val="1"/>
          <c:showCatName val="0"/>
          <c:showSerName val="0"/>
          <c:showPercent val="0"/>
          <c:showBubbleSize val="0"/>
        </c:dLbls>
        <c:gapWidth val="150"/>
        <c:axId val="80405632"/>
        <c:axId val="80408960"/>
      </c:barChart>
      <c:catAx>
        <c:axId val="80405632"/>
        <c:scaling>
          <c:orientation val="minMax"/>
        </c:scaling>
        <c:delete val="0"/>
        <c:axPos val="l"/>
        <c:title>
          <c:tx>
            <c:rich>
              <a:bodyPr rot="-5400000" vert="horz"/>
              <a:lstStyle/>
              <a:p>
                <a:pPr>
                  <a:defRPr/>
                </a:pPr>
                <a:r>
                  <a:rPr lang="en-US"/>
                  <a:t>Factores desencadenantes</a:t>
                </a:r>
              </a:p>
            </c:rich>
          </c:tx>
          <c:overlay val="0"/>
        </c:title>
        <c:numFmt formatCode="General" sourceLinked="0"/>
        <c:majorTickMark val="none"/>
        <c:minorTickMark val="none"/>
        <c:tickLblPos val="nextTo"/>
        <c:txPr>
          <a:bodyPr/>
          <a:lstStyle/>
          <a:p>
            <a:pPr>
              <a:defRPr sz="700"/>
            </a:pPr>
            <a:endParaRPr lang="es-CO"/>
          </a:p>
        </c:txPr>
        <c:crossAx val="80408960"/>
        <c:crosses val="autoZero"/>
        <c:auto val="1"/>
        <c:lblAlgn val="ctr"/>
        <c:lblOffset val="100"/>
        <c:noMultiLvlLbl val="0"/>
      </c:catAx>
      <c:valAx>
        <c:axId val="80408960"/>
        <c:scaling>
          <c:orientation val="minMax"/>
        </c:scaling>
        <c:delete val="0"/>
        <c:axPos val="b"/>
        <c:title>
          <c:tx>
            <c:rich>
              <a:bodyPr/>
              <a:lstStyle/>
              <a:p>
                <a:pPr>
                  <a:defRPr sz="800"/>
                </a:pPr>
                <a:r>
                  <a:rPr lang="es-CO" sz="800"/>
                  <a:t>Porcentaje</a:t>
                </a:r>
              </a:p>
            </c:rich>
          </c:tx>
          <c:overlay val="0"/>
        </c:title>
        <c:numFmt formatCode="0.0" sourceLinked="1"/>
        <c:majorTickMark val="none"/>
        <c:minorTickMark val="none"/>
        <c:tickLblPos val="nextTo"/>
        <c:txPr>
          <a:bodyPr/>
          <a:lstStyle/>
          <a:p>
            <a:pPr>
              <a:defRPr sz="800"/>
            </a:pPr>
            <a:endParaRPr lang="es-CO"/>
          </a:p>
        </c:txPr>
        <c:crossAx val="80405632"/>
        <c:crosses val="autoZero"/>
        <c:crossBetween val="between"/>
      </c:valAx>
    </c:plotArea>
    <c:plotVisOnly val="1"/>
    <c:dispBlanksAs val="gap"/>
    <c:showDLblsOverMax val="0"/>
  </c:chart>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FactoresRiesgo!$E$3</c:f>
              <c:strCache>
                <c:ptCount val="1"/>
                <c:pt idx="0">
                  <c:v>%</c:v>
                </c:pt>
              </c:strCache>
            </c:strRef>
          </c:tx>
          <c:invertIfNegative val="0"/>
          <c:dLbls>
            <c:spPr>
              <a:noFill/>
              <a:ln>
                <a:noFill/>
              </a:ln>
              <a:effectLst/>
            </c:spPr>
            <c:txPr>
              <a:bodyPr wrap="square" lIns="38100" tIns="19050" rIns="38100" bIns="19050" anchor="ctr">
                <a:spAutoFit/>
              </a:bodyPr>
              <a:lstStyle/>
              <a:p>
                <a:pPr>
                  <a:defRPr sz="900"/>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FactoresRiesgo!$A$4:$A$10</c:f>
              <c:strCache>
                <c:ptCount val="7"/>
                <c:pt idx="0">
                  <c:v>Antecedente violación abuso</c:v>
                </c:pt>
                <c:pt idx="1">
                  <c:v>Antecedente familiar</c:v>
                </c:pt>
                <c:pt idx="2">
                  <c:v>Abuso Alcohol</c:v>
                </c:pt>
                <c:pt idx="3">
                  <c:v>Consumo de SPA</c:v>
                </c:pt>
                <c:pt idx="4">
                  <c:v>Plan suicida</c:v>
                </c:pt>
                <c:pt idx="5">
                  <c:v>Idea suicida</c:v>
                </c:pt>
                <c:pt idx="6">
                  <c:v>Trastornos psiquiatricos</c:v>
                </c:pt>
              </c:strCache>
            </c:strRef>
          </c:cat>
          <c:val>
            <c:numRef>
              <c:f>FactoresRiesgo!$E$4:$E$10</c:f>
              <c:numCache>
                <c:formatCode>0.0</c:formatCode>
                <c:ptCount val="7"/>
                <c:pt idx="0">
                  <c:v>2.4948735475051267</c:v>
                </c:pt>
                <c:pt idx="1">
                  <c:v>2.563226247436774</c:v>
                </c:pt>
                <c:pt idx="2">
                  <c:v>5.5023923444976077</c:v>
                </c:pt>
                <c:pt idx="3">
                  <c:v>11.961722488038278</c:v>
                </c:pt>
                <c:pt idx="4">
                  <c:v>13.499658236500341</c:v>
                </c:pt>
                <c:pt idx="5">
                  <c:v>27.033492822966508</c:v>
                </c:pt>
                <c:pt idx="6">
                  <c:v>36.94463431305536</c:v>
                </c:pt>
              </c:numCache>
            </c:numRef>
          </c:val>
          <c:extLst>
            <c:ext xmlns:c16="http://schemas.microsoft.com/office/drawing/2014/chart" uri="{C3380CC4-5D6E-409C-BE32-E72D297353CC}">
              <c16:uniqueId val="{00000000-017C-458E-BBD5-38386BC2E501}"/>
            </c:ext>
          </c:extLst>
        </c:ser>
        <c:dLbls>
          <c:dLblPos val="outEnd"/>
          <c:showLegendKey val="0"/>
          <c:showVal val="1"/>
          <c:showCatName val="0"/>
          <c:showSerName val="0"/>
          <c:showPercent val="0"/>
          <c:showBubbleSize val="0"/>
        </c:dLbls>
        <c:gapWidth val="150"/>
        <c:axId val="80820480"/>
        <c:axId val="80827904"/>
      </c:barChart>
      <c:catAx>
        <c:axId val="80820480"/>
        <c:scaling>
          <c:orientation val="minMax"/>
        </c:scaling>
        <c:delete val="0"/>
        <c:axPos val="l"/>
        <c:title>
          <c:tx>
            <c:rich>
              <a:bodyPr/>
              <a:lstStyle/>
              <a:p>
                <a:pPr>
                  <a:defRPr sz="800"/>
                </a:pPr>
                <a:r>
                  <a:rPr lang="en-US" sz="800"/>
                  <a:t>Factores de riesgo</a:t>
                </a:r>
              </a:p>
            </c:rich>
          </c:tx>
          <c:overlay val="0"/>
        </c:title>
        <c:numFmt formatCode="General" sourceLinked="0"/>
        <c:majorTickMark val="out"/>
        <c:minorTickMark val="none"/>
        <c:tickLblPos val="nextTo"/>
        <c:txPr>
          <a:bodyPr/>
          <a:lstStyle/>
          <a:p>
            <a:pPr>
              <a:defRPr sz="700"/>
            </a:pPr>
            <a:endParaRPr lang="es-CO"/>
          </a:p>
        </c:txPr>
        <c:crossAx val="80827904"/>
        <c:crosses val="autoZero"/>
        <c:auto val="1"/>
        <c:lblAlgn val="ctr"/>
        <c:lblOffset val="100"/>
        <c:noMultiLvlLbl val="0"/>
      </c:catAx>
      <c:valAx>
        <c:axId val="80827904"/>
        <c:scaling>
          <c:orientation val="minMax"/>
        </c:scaling>
        <c:delete val="0"/>
        <c:axPos val="b"/>
        <c:title>
          <c:tx>
            <c:rich>
              <a:bodyPr/>
              <a:lstStyle/>
              <a:p>
                <a:pPr>
                  <a:defRPr sz="900"/>
                </a:pPr>
                <a:r>
                  <a:rPr lang="en-US" sz="900"/>
                  <a:t>Porcentaje</a:t>
                </a:r>
              </a:p>
            </c:rich>
          </c:tx>
          <c:overlay val="0"/>
        </c:title>
        <c:numFmt formatCode="0.0" sourceLinked="1"/>
        <c:majorTickMark val="out"/>
        <c:minorTickMark val="none"/>
        <c:tickLblPos val="nextTo"/>
        <c:txPr>
          <a:bodyPr/>
          <a:lstStyle/>
          <a:p>
            <a:pPr>
              <a:defRPr sz="900"/>
            </a:pPr>
            <a:endParaRPr lang="es-CO"/>
          </a:p>
        </c:txPr>
        <c:crossAx val="80820480"/>
        <c:crosses val="autoZero"/>
        <c:crossBetween val="between"/>
      </c:valAx>
    </c:plotArea>
    <c:plotVisOnly val="1"/>
    <c:dispBlanksAs val="gap"/>
    <c:showDLblsOverMax val="0"/>
  </c:chart>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areaChart>
        <c:grouping val="standard"/>
        <c:varyColors val="0"/>
        <c:ser>
          <c:idx val="3"/>
          <c:order val="1"/>
          <c:tx>
            <c:strRef>
              <c:f>'Canal endémico'!$A$77</c:f>
              <c:strCache>
                <c:ptCount val="1"/>
                <c:pt idx="0">
                  <c:v>Percentil 75</c:v>
                </c:pt>
              </c:strCache>
            </c:strRef>
          </c:tx>
          <c:spPr>
            <a:solidFill>
              <a:srgbClr val="C00000"/>
            </a:solidFill>
            <a:ln w="25400">
              <a:solidFill>
                <a:srgbClr val="FF0000"/>
              </a:solidFill>
              <a:prstDash val="solid"/>
            </a:ln>
          </c:spPr>
          <c:val>
            <c:numRef>
              <c:f>'Canal endémico'!$B$77:$BA$77</c:f>
              <c:numCache>
                <c:formatCode>0.0</c:formatCode>
                <c:ptCount val="52"/>
                <c:pt idx="0">
                  <c:v>28</c:v>
                </c:pt>
                <c:pt idx="1">
                  <c:v>32</c:v>
                </c:pt>
                <c:pt idx="2">
                  <c:v>36</c:v>
                </c:pt>
                <c:pt idx="3">
                  <c:v>33</c:v>
                </c:pt>
                <c:pt idx="4">
                  <c:v>38</c:v>
                </c:pt>
                <c:pt idx="5">
                  <c:v>45</c:v>
                </c:pt>
                <c:pt idx="6">
                  <c:v>45</c:v>
                </c:pt>
                <c:pt idx="7">
                  <c:v>40</c:v>
                </c:pt>
                <c:pt idx="8">
                  <c:v>36</c:v>
                </c:pt>
                <c:pt idx="9">
                  <c:v>42</c:v>
                </c:pt>
                <c:pt idx="10">
                  <c:v>35</c:v>
                </c:pt>
                <c:pt idx="11">
                  <c:v>41</c:v>
                </c:pt>
                <c:pt idx="12">
                  <c:v>28</c:v>
                </c:pt>
                <c:pt idx="13">
                  <c:v>36</c:v>
                </c:pt>
                <c:pt idx="14">
                  <c:v>39</c:v>
                </c:pt>
                <c:pt idx="15">
                  <c:v>36</c:v>
                </c:pt>
                <c:pt idx="16">
                  <c:v>36</c:v>
                </c:pt>
                <c:pt idx="17">
                  <c:v>34</c:v>
                </c:pt>
                <c:pt idx="18">
                  <c:v>32</c:v>
                </c:pt>
                <c:pt idx="19">
                  <c:v>34</c:v>
                </c:pt>
                <c:pt idx="20">
                  <c:v>38</c:v>
                </c:pt>
                <c:pt idx="21">
                  <c:v>35</c:v>
                </c:pt>
                <c:pt idx="22">
                  <c:v>40</c:v>
                </c:pt>
                <c:pt idx="23">
                  <c:v>36</c:v>
                </c:pt>
                <c:pt idx="24">
                  <c:v>33</c:v>
                </c:pt>
                <c:pt idx="25">
                  <c:v>39</c:v>
                </c:pt>
                <c:pt idx="26">
                  <c:v>32</c:v>
                </c:pt>
                <c:pt idx="27">
                  <c:v>44</c:v>
                </c:pt>
                <c:pt idx="28">
                  <c:v>37</c:v>
                </c:pt>
                <c:pt idx="29">
                  <c:v>47</c:v>
                </c:pt>
                <c:pt idx="30">
                  <c:v>41</c:v>
                </c:pt>
                <c:pt idx="31">
                  <c:v>35</c:v>
                </c:pt>
                <c:pt idx="32">
                  <c:v>40</c:v>
                </c:pt>
                <c:pt idx="33">
                  <c:v>38</c:v>
                </c:pt>
                <c:pt idx="34">
                  <c:v>42</c:v>
                </c:pt>
                <c:pt idx="35">
                  <c:v>39</c:v>
                </c:pt>
                <c:pt idx="36">
                  <c:v>35</c:v>
                </c:pt>
                <c:pt idx="37">
                  <c:v>41</c:v>
                </c:pt>
                <c:pt idx="38">
                  <c:v>44</c:v>
                </c:pt>
                <c:pt idx="39">
                  <c:v>44</c:v>
                </c:pt>
                <c:pt idx="40">
                  <c:v>35</c:v>
                </c:pt>
                <c:pt idx="41">
                  <c:v>37</c:v>
                </c:pt>
                <c:pt idx="42">
                  <c:v>44</c:v>
                </c:pt>
                <c:pt idx="43">
                  <c:v>35</c:v>
                </c:pt>
                <c:pt idx="44">
                  <c:v>35</c:v>
                </c:pt>
                <c:pt idx="45">
                  <c:v>27</c:v>
                </c:pt>
                <c:pt idx="46">
                  <c:v>36</c:v>
                </c:pt>
                <c:pt idx="47">
                  <c:v>30</c:v>
                </c:pt>
                <c:pt idx="48">
                  <c:v>37</c:v>
                </c:pt>
                <c:pt idx="49">
                  <c:v>38</c:v>
                </c:pt>
                <c:pt idx="50">
                  <c:v>37</c:v>
                </c:pt>
                <c:pt idx="51">
                  <c:v>33</c:v>
                </c:pt>
              </c:numCache>
            </c:numRef>
          </c:val>
          <c:extLst>
            <c:ext xmlns:c16="http://schemas.microsoft.com/office/drawing/2014/chart" uri="{C3380CC4-5D6E-409C-BE32-E72D297353CC}">
              <c16:uniqueId val="{00000000-9D2C-4E6A-8968-6EBF322CF1F2}"/>
            </c:ext>
          </c:extLst>
        </c:ser>
        <c:ser>
          <c:idx val="1"/>
          <c:order val="2"/>
          <c:tx>
            <c:strRef>
              <c:f>'Canal endémico'!$A$75</c:f>
              <c:strCache>
                <c:ptCount val="1"/>
                <c:pt idx="0">
                  <c:v>Mediana</c:v>
                </c:pt>
              </c:strCache>
            </c:strRef>
          </c:tx>
          <c:spPr>
            <a:ln w="28575" cap="rnd">
              <a:solidFill>
                <a:schemeClr val="accent4"/>
              </a:solidFill>
              <a:round/>
            </a:ln>
            <a:effectLst/>
          </c:spPr>
          <c:val>
            <c:numRef>
              <c:f>'Canal endémico'!$B$75:$BA$75</c:f>
              <c:numCache>
                <c:formatCode>0.0</c:formatCode>
                <c:ptCount val="52"/>
                <c:pt idx="0">
                  <c:v>25</c:v>
                </c:pt>
                <c:pt idx="1">
                  <c:v>25</c:v>
                </c:pt>
                <c:pt idx="2">
                  <c:v>30</c:v>
                </c:pt>
                <c:pt idx="3">
                  <c:v>32</c:v>
                </c:pt>
                <c:pt idx="4">
                  <c:v>33</c:v>
                </c:pt>
                <c:pt idx="5">
                  <c:v>43</c:v>
                </c:pt>
                <c:pt idx="6">
                  <c:v>38</c:v>
                </c:pt>
                <c:pt idx="7">
                  <c:v>35</c:v>
                </c:pt>
                <c:pt idx="8">
                  <c:v>32</c:v>
                </c:pt>
                <c:pt idx="9">
                  <c:v>40</c:v>
                </c:pt>
                <c:pt idx="10">
                  <c:v>31</c:v>
                </c:pt>
                <c:pt idx="11">
                  <c:v>33</c:v>
                </c:pt>
                <c:pt idx="12">
                  <c:v>22</c:v>
                </c:pt>
                <c:pt idx="13">
                  <c:v>32</c:v>
                </c:pt>
                <c:pt idx="14">
                  <c:v>37</c:v>
                </c:pt>
                <c:pt idx="15">
                  <c:v>33</c:v>
                </c:pt>
                <c:pt idx="16">
                  <c:v>33</c:v>
                </c:pt>
                <c:pt idx="17">
                  <c:v>25</c:v>
                </c:pt>
                <c:pt idx="18">
                  <c:v>30</c:v>
                </c:pt>
                <c:pt idx="19">
                  <c:v>25</c:v>
                </c:pt>
                <c:pt idx="20">
                  <c:v>35</c:v>
                </c:pt>
                <c:pt idx="21">
                  <c:v>27</c:v>
                </c:pt>
                <c:pt idx="22">
                  <c:v>36</c:v>
                </c:pt>
                <c:pt idx="23">
                  <c:v>29</c:v>
                </c:pt>
                <c:pt idx="24">
                  <c:v>32</c:v>
                </c:pt>
                <c:pt idx="25">
                  <c:v>33</c:v>
                </c:pt>
                <c:pt idx="26">
                  <c:v>29</c:v>
                </c:pt>
                <c:pt idx="27">
                  <c:v>34</c:v>
                </c:pt>
                <c:pt idx="28">
                  <c:v>34</c:v>
                </c:pt>
                <c:pt idx="29">
                  <c:v>46</c:v>
                </c:pt>
                <c:pt idx="30">
                  <c:v>39</c:v>
                </c:pt>
                <c:pt idx="31">
                  <c:v>30</c:v>
                </c:pt>
                <c:pt idx="32">
                  <c:v>37</c:v>
                </c:pt>
                <c:pt idx="33">
                  <c:v>36</c:v>
                </c:pt>
                <c:pt idx="34">
                  <c:v>36</c:v>
                </c:pt>
                <c:pt idx="35">
                  <c:v>37</c:v>
                </c:pt>
                <c:pt idx="36">
                  <c:v>35</c:v>
                </c:pt>
                <c:pt idx="37">
                  <c:v>38</c:v>
                </c:pt>
                <c:pt idx="38">
                  <c:v>38</c:v>
                </c:pt>
                <c:pt idx="39">
                  <c:v>44</c:v>
                </c:pt>
                <c:pt idx="40">
                  <c:v>34</c:v>
                </c:pt>
                <c:pt idx="41">
                  <c:v>34</c:v>
                </c:pt>
                <c:pt idx="42">
                  <c:v>32</c:v>
                </c:pt>
                <c:pt idx="43">
                  <c:v>27</c:v>
                </c:pt>
                <c:pt idx="44">
                  <c:v>18</c:v>
                </c:pt>
                <c:pt idx="45">
                  <c:v>25</c:v>
                </c:pt>
                <c:pt idx="46">
                  <c:v>35</c:v>
                </c:pt>
                <c:pt idx="47">
                  <c:v>28</c:v>
                </c:pt>
                <c:pt idx="48">
                  <c:v>29</c:v>
                </c:pt>
                <c:pt idx="49">
                  <c:v>33</c:v>
                </c:pt>
                <c:pt idx="50">
                  <c:v>32</c:v>
                </c:pt>
                <c:pt idx="51">
                  <c:v>26</c:v>
                </c:pt>
              </c:numCache>
            </c:numRef>
          </c:val>
          <c:extLst>
            <c:ext xmlns:c16="http://schemas.microsoft.com/office/drawing/2014/chart" uri="{C3380CC4-5D6E-409C-BE32-E72D297353CC}">
              <c16:uniqueId val="{00000001-9D2C-4E6A-8968-6EBF322CF1F2}"/>
            </c:ext>
          </c:extLst>
        </c:ser>
        <c:ser>
          <c:idx val="2"/>
          <c:order val="3"/>
          <c:tx>
            <c:strRef>
              <c:f>'Canal endémico'!$A$76</c:f>
              <c:strCache>
                <c:ptCount val="1"/>
                <c:pt idx="0">
                  <c:v>Percentil 25</c:v>
                </c:pt>
              </c:strCache>
            </c:strRef>
          </c:tx>
          <c:spPr>
            <a:solidFill>
              <a:srgbClr val="92D050"/>
            </a:solidFill>
            <a:ln w="28575" cap="rnd">
              <a:solidFill>
                <a:schemeClr val="accent6"/>
              </a:solidFill>
              <a:round/>
            </a:ln>
            <a:effectLst/>
          </c:spPr>
          <c:val>
            <c:numRef>
              <c:f>'Canal endémico'!$B$76:$BA$76</c:f>
              <c:numCache>
                <c:formatCode>0.0</c:formatCode>
                <c:ptCount val="52"/>
                <c:pt idx="0">
                  <c:v>20</c:v>
                </c:pt>
                <c:pt idx="1">
                  <c:v>23</c:v>
                </c:pt>
                <c:pt idx="2">
                  <c:v>30</c:v>
                </c:pt>
                <c:pt idx="3">
                  <c:v>29</c:v>
                </c:pt>
                <c:pt idx="4">
                  <c:v>32</c:v>
                </c:pt>
                <c:pt idx="5">
                  <c:v>39</c:v>
                </c:pt>
                <c:pt idx="6">
                  <c:v>34</c:v>
                </c:pt>
                <c:pt idx="7">
                  <c:v>33</c:v>
                </c:pt>
                <c:pt idx="8">
                  <c:v>30</c:v>
                </c:pt>
                <c:pt idx="9">
                  <c:v>31</c:v>
                </c:pt>
                <c:pt idx="10">
                  <c:v>31</c:v>
                </c:pt>
                <c:pt idx="11">
                  <c:v>19</c:v>
                </c:pt>
                <c:pt idx="12">
                  <c:v>20</c:v>
                </c:pt>
                <c:pt idx="13">
                  <c:v>29</c:v>
                </c:pt>
                <c:pt idx="14">
                  <c:v>21</c:v>
                </c:pt>
                <c:pt idx="15">
                  <c:v>19</c:v>
                </c:pt>
                <c:pt idx="16">
                  <c:v>25</c:v>
                </c:pt>
                <c:pt idx="17">
                  <c:v>24</c:v>
                </c:pt>
                <c:pt idx="18">
                  <c:v>23</c:v>
                </c:pt>
                <c:pt idx="19">
                  <c:v>22</c:v>
                </c:pt>
                <c:pt idx="20">
                  <c:v>31</c:v>
                </c:pt>
                <c:pt idx="21">
                  <c:v>26</c:v>
                </c:pt>
                <c:pt idx="22">
                  <c:v>28</c:v>
                </c:pt>
                <c:pt idx="23">
                  <c:v>27</c:v>
                </c:pt>
                <c:pt idx="24">
                  <c:v>26</c:v>
                </c:pt>
                <c:pt idx="25">
                  <c:v>29</c:v>
                </c:pt>
                <c:pt idx="26">
                  <c:v>28</c:v>
                </c:pt>
                <c:pt idx="27">
                  <c:v>33</c:v>
                </c:pt>
                <c:pt idx="28">
                  <c:v>28</c:v>
                </c:pt>
                <c:pt idx="29">
                  <c:v>41</c:v>
                </c:pt>
                <c:pt idx="30">
                  <c:v>33</c:v>
                </c:pt>
                <c:pt idx="31">
                  <c:v>30</c:v>
                </c:pt>
                <c:pt idx="32">
                  <c:v>29</c:v>
                </c:pt>
                <c:pt idx="33">
                  <c:v>31</c:v>
                </c:pt>
                <c:pt idx="34">
                  <c:v>34</c:v>
                </c:pt>
                <c:pt idx="35">
                  <c:v>36</c:v>
                </c:pt>
                <c:pt idx="36">
                  <c:v>34</c:v>
                </c:pt>
                <c:pt idx="37">
                  <c:v>38</c:v>
                </c:pt>
                <c:pt idx="38">
                  <c:v>37</c:v>
                </c:pt>
                <c:pt idx="39">
                  <c:v>39</c:v>
                </c:pt>
                <c:pt idx="40">
                  <c:v>29</c:v>
                </c:pt>
                <c:pt idx="41">
                  <c:v>28</c:v>
                </c:pt>
                <c:pt idx="42">
                  <c:v>26</c:v>
                </c:pt>
                <c:pt idx="43">
                  <c:v>27</c:v>
                </c:pt>
                <c:pt idx="44">
                  <c:v>18</c:v>
                </c:pt>
                <c:pt idx="45">
                  <c:v>22</c:v>
                </c:pt>
                <c:pt idx="46">
                  <c:v>31</c:v>
                </c:pt>
                <c:pt idx="47">
                  <c:v>23</c:v>
                </c:pt>
                <c:pt idx="48">
                  <c:v>29</c:v>
                </c:pt>
                <c:pt idx="49">
                  <c:v>30</c:v>
                </c:pt>
                <c:pt idx="50">
                  <c:v>31</c:v>
                </c:pt>
                <c:pt idx="51">
                  <c:v>25</c:v>
                </c:pt>
              </c:numCache>
            </c:numRef>
          </c:val>
          <c:extLst>
            <c:ext xmlns:c16="http://schemas.microsoft.com/office/drawing/2014/chart" uri="{C3380CC4-5D6E-409C-BE32-E72D297353CC}">
              <c16:uniqueId val="{00000002-9D2C-4E6A-8968-6EBF322CF1F2}"/>
            </c:ext>
          </c:extLst>
        </c:ser>
        <c:dLbls>
          <c:showLegendKey val="0"/>
          <c:showVal val="0"/>
          <c:showCatName val="0"/>
          <c:showSerName val="0"/>
          <c:showPercent val="0"/>
          <c:showBubbleSize val="0"/>
        </c:dLbls>
        <c:axId val="89436544"/>
        <c:axId val="89438848"/>
      </c:areaChart>
      <c:scatterChart>
        <c:scatterStyle val="lineMarker"/>
        <c:varyColors val="0"/>
        <c:ser>
          <c:idx val="0"/>
          <c:order val="0"/>
          <c:tx>
            <c:strRef>
              <c:f>'Canal endémico'!$A$74</c:f>
              <c:strCache>
                <c:ptCount val="1"/>
                <c:pt idx="0">
                  <c:v>2023</c:v>
                </c:pt>
              </c:strCache>
            </c:strRef>
          </c:tx>
          <c:spPr>
            <a:ln w="19050">
              <a:solidFill>
                <a:sysClr val="windowText" lastClr="000000"/>
              </a:solidFill>
            </a:ln>
          </c:spPr>
          <c:marker>
            <c:symbol val="circle"/>
            <c:size val="5"/>
            <c:spPr>
              <a:solidFill>
                <a:schemeClr val="tx1"/>
              </a:solidFill>
              <a:ln w="9525">
                <a:solidFill>
                  <a:sysClr val="windowText" lastClr="000000"/>
                </a:solidFill>
                <a:prstDash val="sysDash"/>
              </a:ln>
              <a:effectLst/>
            </c:spPr>
          </c:marker>
          <c:yVal>
            <c:numRef>
              <c:f>'Canal endémico'!$B$74:$BA$74</c:f>
              <c:numCache>
                <c:formatCode>General</c:formatCode>
                <c:ptCount val="52"/>
                <c:pt idx="0">
                  <c:v>25</c:v>
                </c:pt>
                <c:pt idx="1">
                  <c:v>14</c:v>
                </c:pt>
                <c:pt idx="2">
                  <c:v>30</c:v>
                </c:pt>
                <c:pt idx="3">
                  <c:v>35</c:v>
                </c:pt>
                <c:pt idx="4">
                  <c:v>27</c:v>
                </c:pt>
                <c:pt idx="5">
                  <c:v>45</c:v>
                </c:pt>
                <c:pt idx="6">
                  <c:v>29</c:v>
                </c:pt>
                <c:pt idx="7">
                  <c:v>37</c:v>
                </c:pt>
                <c:pt idx="8">
                  <c:v>34</c:v>
                </c:pt>
                <c:pt idx="9">
                  <c:v>38</c:v>
                </c:pt>
                <c:pt idx="10">
                  <c:v>36</c:v>
                </c:pt>
                <c:pt idx="11">
                  <c:v>29</c:v>
                </c:pt>
                <c:pt idx="12">
                  <c:v>29</c:v>
                </c:pt>
                <c:pt idx="13">
                  <c:v>20</c:v>
                </c:pt>
                <c:pt idx="14">
                  <c:v>34</c:v>
                </c:pt>
                <c:pt idx="15">
                  <c:v>45</c:v>
                </c:pt>
                <c:pt idx="16">
                  <c:v>30</c:v>
                </c:pt>
                <c:pt idx="17">
                  <c:v>25</c:v>
                </c:pt>
                <c:pt idx="18">
                  <c:v>46</c:v>
                </c:pt>
                <c:pt idx="19">
                  <c:v>28</c:v>
                </c:pt>
                <c:pt idx="20">
                  <c:v>26</c:v>
                </c:pt>
                <c:pt idx="21">
                  <c:v>47</c:v>
                </c:pt>
                <c:pt idx="22">
                  <c:v>40</c:v>
                </c:pt>
                <c:pt idx="23">
                  <c:v>27</c:v>
                </c:pt>
                <c:pt idx="24">
                  <c:v>23</c:v>
                </c:pt>
                <c:pt idx="25">
                  <c:v>17</c:v>
                </c:pt>
                <c:pt idx="26">
                  <c:v>20</c:v>
                </c:pt>
                <c:pt idx="27">
                  <c:v>31</c:v>
                </c:pt>
                <c:pt idx="28">
                  <c:v>32</c:v>
                </c:pt>
                <c:pt idx="29">
                  <c:v>29</c:v>
                </c:pt>
                <c:pt idx="30">
                  <c:v>29</c:v>
                </c:pt>
                <c:pt idx="31">
                  <c:v>33</c:v>
                </c:pt>
              </c:numCache>
            </c:numRef>
          </c:yVal>
          <c:smooth val="0"/>
          <c:extLst>
            <c:ext xmlns:c16="http://schemas.microsoft.com/office/drawing/2014/chart" uri="{C3380CC4-5D6E-409C-BE32-E72D297353CC}">
              <c16:uniqueId val="{00000003-9D2C-4E6A-8968-6EBF322CF1F2}"/>
            </c:ext>
          </c:extLst>
        </c:ser>
        <c:dLbls>
          <c:showLegendKey val="0"/>
          <c:showVal val="0"/>
          <c:showCatName val="0"/>
          <c:showSerName val="0"/>
          <c:showPercent val="0"/>
          <c:showBubbleSize val="0"/>
        </c:dLbls>
        <c:axId val="89436544"/>
        <c:axId val="89438848"/>
      </c:scatterChart>
      <c:catAx>
        <c:axId val="89436544"/>
        <c:scaling>
          <c:orientation val="minMax"/>
        </c:scaling>
        <c:delete val="0"/>
        <c:axPos val="b"/>
        <c:title>
          <c:tx>
            <c:rich>
              <a:bodyPr/>
              <a:lstStyle/>
              <a:p>
                <a:pPr>
                  <a:defRPr/>
                </a:pPr>
                <a:r>
                  <a:rPr lang="en-US"/>
                  <a:t>Semana Epidemiológica</a:t>
                </a:r>
              </a:p>
            </c:rich>
          </c:tx>
          <c:overlay val="0"/>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b="1"/>
            </a:pPr>
            <a:endParaRPr lang="es-CO"/>
          </a:p>
        </c:txPr>
        <c:crossAx val="89438848"/>
        <c:crosses val="autoZero"/>
        <c:auto val="1"/>
        <c:lblAlgn val="ctr"/>
        <c:lblOffset val="100"/>
        <c:noMultiLvlLbl val="0"/>
      </c:catAx>
      <c:valAx>
        <c:axId val="89438848"/>
        <c:scaling>
          <c:orientation val="minMax"/>
        </c:scaling>
        <c:delete val="0"/>
        <c:axPos val="l"/>
        <c:title>
          <c:tx>
            <c:rich>
              <a:bodyPr/>
              <a:lstStyle/>
              <a:p>
                <a:pPr>
                  <a:defRPr/>
                </a:pPr>
                <a:r>
                  <a:rPr lang="es-CO"/>
                  <a:t>Número de casos</a:t>
                </a:r>
              </a:p>
            </c:rich>
          </c:tx>
          <c:overlay val="0"/>
        </c:title>
        <c:numFmt formatCode="0" sourceLinked="0"/>
        <c:majorTickMark val="none"/>
        <c:minorTickMark val="none"/>
        <c:tickLblPos val="nextTo"/>
        <c:spPr>
          <a:ln w="6350">
            <a:noFill/>
          </a:ln>
        </c:spPr>
        <c:txPr>
          <a:bodyPr rot="-60000000" vert="horz"/>
          <a:lstStyle/>
          <a:p>
            <a:pPr>
              <a:defRPr b="1"/>
            </a:pPr>
            <a:endParaRPr lang="es-CO"/>
          </a:p>
        </c:txPr>
        <c:crossAx val="89436544"/>
        <c:crosses val="autoZero"/>
        <c:crossBetween val="between"/>
      </c:valAx>
      <c:spPr>
        <a:noFill/>
        <a:ln w="25400">
          <a:noFill/>
        </a:ln>
      </c:spPr>
    </c:plotArea>
    <c:legend>
      <c:legendPos val="b"/>
      <c:overlay val="0"/>
      <c:spPr>
        <a:noFill/>
        <a:ln w="25400">
          <a:noFill/>
        </a:ln>
      </c:spPr>
      <c:txPr>
        <a:bodyPr rot="0" vert="horz"/>
        <a:lstStyle/>
        <a:p>
          <a:pPr>
            <a:defRPr sz="900" b="1"/>
          </a:pPr>
          <a:endParaRPr lang="es-CO"/>
        </a:p>
      </c:txPr>
    </c:legend>
    <c:plotVisOnly val="1"/>
    <c:dispBlanksAs val="gap"/>
    <c:showDLblsOverMax val="0"/>
  </c:chart>
  <c:spPr>
    <a:noFill/>
    <a:ln w="9525" cap="flat" cmpd="sng" algn="ctr">
      <a:noFill/>
      <a:round/>
    </a:ln>
    <a:effectLst/>
  </c:spPr>
  <c:txPr>
    <a:bodyPr/>
    <a:lstStyle/>
    <a:p>
      <a:pPr>
        <a:defRPr>
          <a:solidFill>
            <a:sysClr val="windowText" lastClr="000000"/>
          </a:solidFill>
          <a:latin typeface="Arial Narrow" panose="020B0606020202030204" pitchFamily="34" charset="0"/>
        </a:defRPr>
      </a:pPr>
      <a:endParaRPr lang="es-CO"/>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2"/>
          <c:order val="3"/>
          <c:tx>
            <c:strRef>
              <c:f>'Canal endémico'!$A$74</c:f>
              <c:strCache>
                <c:ptCount val="1"/>
                <c:pt idx="0">
                  <c:v>2023</c:v>
                </c:pt>
              </c:strCache>
            </c:strRef>
          </c:tx>
          <c:spPr>
            <a:solidFill>
              <a:srgbClr val="0070C0"/>
            </a:solidFill>
          </c:spPr>
          <c:invertIfNegative val="0"/>
          <c:val>
            <c:numRef>
              <c:f>'Canal endémico'!$B$74:$BA$74</c:f>
              <c:numCache>
                <c:formatCode>General</c:formatCode>
                <c:ptCount val="52"/>
                <c:pt idx="0">
                  <c:v>25</c:v>
                </c:pt>
                <c:pt idx="1">
                  <c:v>14</c:v>
                </c:pt>
                <c:pt idx="2">
                  <c:v>30</c:v>
                </c:pt>
                <c:pt idx="3">
                  <c:v>35</c:v>
                </c:pt>
                <c:pt idx="4">
                  <c:v>27</c:v>
                </c:pt>
                <c:pt idx="5">
                  <c:v>45</c:v>
                </c:pt>
                <c:pt idx="6">
                  <c:v>29</c:v>
                </c:pt>
                <c:pt idx="7">
                  <c:v>37</c:v>
                </c:pt>
                <c:pt idx="8">
                  <c:v>34</c:v>
                </c:pt>
                <c:pt idx="9">
                  <c:v>38</c:v>
                </c:pt>
                <c:pt idx="10">
                  <c:v>36</c:v>
                </c:pt>
                <c:pt idx="11">
                  <c:v>29</c:v>
                </c:pt>
                <c:pt idx="12">
                  <c:v>29</c:v>
                </c:pt>
                <c:pt idx="13">
                  <c:v>20</c:v>
                </c:pt>
                <c:pt idx="14">
                  <c:v>34</c:v>
                </c:pt>
                <c:pt idx="15">
                  <c:v>45</c:v>
                </c:pt>
                <c:pt idx="16">
                  <c:v>30</c:v>
                </c:pt>
                <c:pt idx="17">
                  <c:v>25</c:v>
                </c:pt>
                <c:pt idx="18">
                  <c:v>46</c:v>
                </c:pt>
                <c:pt idx="19">
                  <c:v>28</c:v>
                </c:pt>
                <c:pt idx="20">
                  <c:v>26</c:v>
                </c:pt>
                <c:pt idx="21">
                  <c:v>47</c:v>
                </c:pt>
                <c:pt idx="22">
                  <c:v>40</c:v>
                </c:pt>
                <c:pt idx="23">
                  <c:v>27</c:v>
                </c:pt>
                <c:pt idx="24">
                  <c:v>23</c:v>
                </c:pt>
                <c:pt idx="25">
                  <c:v>17</c:v>
                </c:pt>
                <c:pt idx="26">
                  <c:v>20</c:v>
                </c:pt>
                <c:pt idx="27">
                  <c:v>31</c:v>
                </c:pt>
                <c:pt idx="28">
                  <c:v>32</c:v>
                </c:pt>
                <c:pt idx="29">
                  <c:v>29</c:v>
                </c:pt>
                <c:pt idx="30">
                  <c:v>29</c:v>
                </c:pt>
                <c:pt idx="31">
                  <c:v>33</c:v>
                </c:pt>
              </c:numCache>
            </c:numRef>
          </c:val>
          <c:extLst>
            <c:ext xmlns:c16="http://schemas.microsoft.com/office/drawing/2014/chart" uri="{C3380CC4-5D6E-409C-BE32-E72D297353CC}">
              <c16:uniqueId val="{00000000-AFF7-4080-BE10-BCFD1FB944F9}"/>
            </c:ext>
          </c:extLst>
        </c:ser>
        <c:dLbls>
          <c:showLegendKey val="0"/>
          <c:showVal val="0"/>
          <c:showCatName val="0"/>
          <c:showSerName val="0"/>
          <c:showPercent val="0"/>
          <c:showBubbleSize val="0"/>
        </c:dLbls>
        <c:gapWidth val="5"/>
        <c:axId val="89495040"/>
        <c:axId val="89496960"/>
      </c:barChart>
      <c:lineChart>
        <c:grouping val="standard"/>
        <c:varyColors val="0"/>
        <c:ser>
          <c:idx val="3"/>
          <c:order val="0"/>
          <c:tx>
            <c:strRef>
              <c:f>'Canal endémico'!$A$71</c:f>
              <c:strCache>
                <c:ptCount val="1"/>
                <c:pt idx="0">
                  <c:v>2020</c:v>
                </c:pt>
              </c:strCache>
            </c:strRef>
          </c:tx>
          <c:marker>
            <c:symbol val="none"/>
          </c:marker>
          <c:val>
            <c:numRef>
              <c:f>'Canal endémico'!$B$71:$BA$71</c:f>
              <c:numCache>
                <c:formatCode>General</c:formatCode>
                <c:ptCount val="52"/>
                <c:pt idx="0">
                  <c:v>28</c:v>
                </c:pt>
                <c:pt idx="1">
                  <c:v>32</c:v>
                </c:pt>
                <c:pt idx="2">
                  <c:v>45</c:v>
                </c:pt>
                <c:pt idx="3">
                  <c:v>28</c:v>
                </c:pt>
                <c:pt idx="4">
                  <c:v>40</c:v>
                </c:pt>
                <c:pt idx="5">
                  <c:v>39</c:v>
                </c:pt>
                <c:pt idx="6">
                  <c:v>31</c:v>
                </c:pt>
                <c:pt idx="7">
                  <c:v>35</c:v>
                </c:pt>
                <c:pt idx="8">
                  <c:v>46</c:v>
                </c:pt>
                <c:pt idx="9">
                  <c:v>31</c:v>
                </c:pt>
                <c:pt idx="10">
                  <c:v>31</c:v>
                </c:pt>
                <c:pt idx="11">
                  <c:v>33</c:v>
                </c:pt>
                <c:pt idx="12">
                  <c:v>22</c:v>
                </c:pt>
                <c:pt idx="13">
                  <c:v>17</c:v>
                </c:pt>
                <c:pt idx="14">
                  <c:v>14</c:v>
                </c:pt>
                <c:pt idx="15">
                  <c:v>19</c:v>
                </c:pt>
                <c:pt idx="16">
                  <c:v>15</c:v>
                </c:pt>
                <c:pt idx="17">
                  <c:v>17</c:v>
                </c:pt>
                <c:pt idx="18">
                  <c:v>19</c:v>
                </c:pt>
                <c:pt idx="19">
                  <c:v>22</c:v>
                </c:pt>
                <c:pt idx="20">
                  <c:v>15</c:v>
                </c:pt>
                <c:pt idx="21">
                  <c:v>23</c:v>
                </c:pt>
                <c:pt idx="22">
                  <c:v>27</c:v>
                </c:pt>
                <c:pt idx="23">
                  <c:v>27</c:v>
                </c:pt>
                <c:pt idx="24">
                  <c:v>24</c:v>
                </c:pt>
                <c:pt idx="25">
                  <c:v>29</c:v>
                </c:pt>
                <c:pt idx="26">
                  <c:v>28</c:v>
                </c:pt>
                <c:pt idx="27">
                  <c:v>33</c:v>
                </c:pt>
                <c:pt idx="28">
                  <c:v>25</c:v>
                </c:pt>
                <c:pt idx="29">
                  <c:v>10</c:v>
                </c:pt>
                <c:pt idx="30">
                  <c:v>20</c:v>
                </c:pt>
                <c:pt idx="31">
                  <c:v>30</c:v>
                </c:pt>
                <c:pt idx="32">
                  <c:v>49</c:v>
                </c:pt>
                <c:pt idx="33">
                  <c:v>31</c:v>
                </c:pt>
                <c:pt idx="34">
                  <c:v>48</c:v>
                </c:pt>
                <c:pt idx="35">
                  <c:v>39</c:v>
                </c:pt>
                <c:pt idx="36">
                  <c:v>34</c:v>
                </c:pt>
                <c:pt idx="37">
                  <c:v>38</c:v>
                </c:pt>
                <c:pt idx="38">
                  <c:v>38</c:v>
                </c:pt>
                <c:pt idx="39">
                  <c:v>39</c:v>
                </c:pt>
                <c:pt idx="40">
                  <c:v>20</c:v>
                </c:pt>
                <c:pt idx="41">
                  <c:v>28</c:v>
                </c:pt>
                <c:pt idx="42">
                  <c:v>20</c:v>
                </c:pt>
                <c:pt idx="43">
                  <c:v>27</c:v>
                </c:pt>
                <c:pt idx="44">
                  <c:v>17</c:v>
                </c:pt>
                <c:pt idx="45">
                  <c:v>38</c:v>
                </c:pt>
                <c:pt idx="46">
                  <c:v>31</c:v>
                </c:pt>
                <c:pt idx="47">
                  <c:v>17</c:v>
                </c:pt>
                <c:pt idx="48">
                  <c:v>37</c:v>
                </c:pt>
                <c:pt idx="49">
                  <c:v>26</c:v>
                </c:pt>
                <c:pt idx="50">
                  <c:v>37</c:v>
                </c:pt>
                <c:pt idx="51">
                  <c:v>18</c:v>
                </c:pt>
              </c:numCache>
            </c:numRef>
          </c:val>
          <c:smooth val="0"/>
          <c:extLst>
            <c:ext xmlns:c16="http://schemas.microsoft.com/office/drawing/2014/chart" uri="{C3380CC4-5D6E-409C-BE32-E72D297353CC}">
              <c16:uniqueId val="{00000001-AFF7-4080-BE10-BCFD1FB944F9}"/>
            </c:ext>
          </c:extLst>
        </c:ser>
        <c:ser>
          <c:idx val="1"/>
          <c:order val="1"/>
          <c:tx>
            <c:strRef>
              <c:f>'Canal endémico'!$A$72</c:f>
              <c:strCache>
                <c:ptCount val="1"/>
                <c:pt idx="0">
                  <c:v>2021</c:v>
                </c:pt>
              </c:strCache>
            </c:strRef>
          </c:tx>
          <c:marker>
            <c:symbol val="none"/>
          </c:marker>
          <c:val>
            <c:numRef>
              <c:f>'Canal endémico'!$B$72:$BA$72</c:f>
              <c:numCache>
                <c:formatCode>General</c:formatCode>
                <c:ptCount val="52"/>
                <c:pt idx="0">
                  <c:v>20</c:v>
                </c:pt>
                <c:pt idx="1">
                  <c:v>19</c:v>
                </c:pt>
                <c:pt idx="2">
                  <c:v>26</c:v>
                </c:pt>
                <c:pt idx="3">
                  <c:v>29</c:v>
                </c:pt>
                <c:pt idx="4">
                  <c:v>26</c:v>
                </c:pt>
                <c:pt idx="5">
                  <c:v>43</c:v>
                </c:pt>
                <c:pt idx="6">
                  <c:v>45</c:v>
                </c:pt>
                <c:pt idx="7">
                  <c:v>33</c:v>
                </c:pt>
                <c:pt idx="8">
                  <c:v>32</c:v>
                </c:pt>
                <c:pt idx="9">
                  <c:v>44</c:v>
                </c:pt>
                <c:pt idx="10">
                  <c:v>35</c:v>
                </c:pt>
                <c:pt idx="11">
                  <c:v>50</c:v>
                </c:pt>
                <c:pt idx="12">
                  <c:v>20</c:v>
                </c:pt>
                <c:pt idx="13">
                  <c:v>32</c:v>
                </c:pt>
                <c:pt idx="14">
                  <c:v>37</c:v>
                </c:pt>
                <c:pt idx="15">
                  <c:v>38</c:v>
                </c:pt>
                <c:pt idx="16">
                  <c:v>36</c:v>
                </c:pt>
                <c:pt idx="17">
                  <c:v>38</c:v>
                </c:pt>
                <c:pt idx="18">
                  <c:v>32</c:v>
                </c:pt>
                <c:pt idx="19">
                  <c:v>43</c:v>
                </c:pt>
                <c:pt idx="20">
                  <c:v>45</c:v>
                </c:pt>
                <c:pt idx="21">
                  <c:v>27</c:v>
                </c:pt>
                <c:pt idx="22">
                  <c:v>40</c:v>
                </c:pt>
                <c:pt idx="23">
                  <c:v>29</c:v>
                </c:pt>
                <c:pt idx="24">
                  <c:v>33</c:v>
                </c:pt>
                <c:pt idx="25">
                  <c:v>40</c:v>
                </c:pt>
                <c:pt idx="26">
                  <c:v>32</c:v>
                </c:pt>
                <c:pt idx="27">
                  <c:v>46</c:v>
                </c:pt>
                <c:pt idx="28">
                  <c:v>28</c:v>
                </c:pt>
                <c:pt idx="29">
                  <c:v>46</c:v>
                </c:pt>
                <c:pt idx="30">
                  <c:v>33</c:v>
                </c:pt>
                <c:pt idx="31">
                  <c:v>45</c:v>
                </c:pt>
                <c:pt idx="32">
                  <c:v>37</c:v>
                </c:pt>
                <c:pt idx="33">
                  <c:v>36</c:v>
                </c:pt>
                <c:pt idx="34">
                  <c:v>42</c:v>
                </c:pt>
                <c:pt idx="35">
                  <c:v>50</c:v>
                </c:pt>
                <c:pt idx="36">
                  <c:v>26</c:v>
                </c:pt>
                <c:pt idx="37">
                  <c:v>38</c:v>
                </c:pt>
                <c:pt idx="38">
                  <c:v>54</c:v>
                </c:pt>
                <c:pt idx="39">
                  <c:v>44</c:v>
                </c:pt>
                <c:pt idx="40">
                  <c:v>52</c:v>
                </c:pt>
                <c:pt idx="41">
                  <c:v>37</c:v>
                </c:pt>
                <c:pt idx="42">
                  <c:v>50</c:v>
                </c:pt>
                <c:pt idx="43">
                  <c:v>35</c:v>
                </c:pt>
                <c:pt idx="44">
                  <c:v>35</c:v>
                </c:pt>
                <c:pt idx="45">
                  <c:v>27</c:v>
                </c:pt>
                <c:pt idx="46">
                  <c:v>37</c:v>
                </c:pt>
                <c:pt idx="47">
                  <c:v>28</c:v>
                </c:pt>
                <c:pt idx="48">
                  <c:v>29</c:v>
                </c:pt>
                <c:pt idx="49">
                  <c:v>33</c:v>
                </c:pt>
                <c:pt idx="50">
                  <c:v>32</c:v>
                </c:pt>
                <c:pt idx="51">
                  <c:v>26</c:v>
                </c:pt>
              </c:numCache>
            </c:numRef>
          </c:val>
          <c:smooth val="0"/>
          <c:extLst>
            <c:ext xmlns:c16="http://schemas.microsoft.com/office/drawing/2014/chart" uri="{C3380CC4-5D6E-409C-BE32-E72D297353CC}">
              <c16:uniqueId val="{00000002-AFF7-4080-BE10-BCFD1FB944F9}"/>
            </c:ext>
          </c:extLst>
        </c:ser>
        <c:ser>
          <c:idx val="0"/>
          <c:order val="2"/>
          <c:tx>
            <c:strRef>
              <c:f>'Canal endémico'!$A$73</c:f>
              <c:strCache>
                <c:ptCount val="1"/>
                <c:pt idx="0">
                  <c:v>2022</c:v>
                </c:pt>
              </c:strCache>
            </c:strRef>
          </c:tx>
          <c:marker>
            <c:symbol val="none"/>
          </c:marker>
          <c:val>
            <c:numRef>
              <c:f>'Canal endémico'!$B$73:$BA$73</c:f>
              <c:numCache>
                <c:formatCode>General</c:formatCode>
                <c:ptCount val="52"/>
                <c:pt idx="0">
                  <c:v>20</c:v>
                </c:pt>
                <c:pt idx="1">
                  <c:v>23</c:v>
                </c:pt>
                <c:pt idx="2">
                  <c:v>30</c:v>
                </c:pt>
                <c:pt idx="3">
                  <c:v>33</c:v>
                </c:pt>
                <c:pt idx="4">
                  <c:v>33</c:v>
                </c:pt>
                <c:pt idx="5">
                  <c:v>45</c:v>
                </c:pt>
                <c:pt idx="6">
                  <c:v>38</c:v>
                </c:pt>
                <c:pt idx="7">
                  <c:v>40</c:v>
                </c:pt>
                <c:pt idx="8">
                  <c:v>36</c:v>
                </c:pt>
                <c:pt idx="9">
                  <c:v>42</c:v>
                </c:pt>
                <c:pt idx="10">
                  <c:v>36</c:v>
                </c:pt>
                <c:pt idx="11">
                  <c:v>19</c:v>
                </c:pt>
                <c:pt idx="12">
                  <c:v>41</c:v>
                </c:pt>
                <c:pt idx="13">
                  <c:v>50</c:v>
                </c:pt>
                <c:pt idx="14">
                  <c:v>21</c:v>
                </c:pt>
                <c:pt idx="15">
                  <c:v>36</c:v>
                </c:pt>
                <c:pt idx="16">
                  <c:v>37</c:v>
                </c:pt>
                <c:pt idx="17">
                  <c:v>25</c:v>
                </c:pt>
                <c:pt idx="18">
                  <c:v>30</c:v>
                </c:pt>
                <c:pt idx="19">
                  <c:v>34</c:v>
                </c:pt>
                <c:pt idx="20">
                  <c:v>31</c:v>
                </c:pt>
                <c:pt idx="21">
                  <c:v>26</c:v>
                </c:pt>
                <c:pt idx="22">
                  <c:v>44</c:v>
                </c:pt>
                <c:pt idx="23">
                  <c:v>36</c:v>
                </c:pt>
                <c:pt idx="24">
                  <c:v>26</c:v>
                </c:pt>
                <c:pt idx="25">
                  <c:v>27</c:v>
                </c:pt>
                <c:pt idx="26">
                  <c:v>25</c:v>
                </c:pt>
                <c:pt idx="27">
                  <c:v>25</c:v>
                </c:pt>
                <c:pt idx="28">
                  <c:v>34</c:v>
                </c:pt>
                <c:pt idx="29">
                  <c:v>41</c:v>
                </c:pt>
                <c:pt idx="30">
                  <c:v>41</c:v>
                </c:pt>
                <c:pt idx="31">
                  <c:v>28</c:v>
                </c:pt>
                <c:pt idx="32">
                  <c:v>25</c:v>
                </c:pt>
                <c:pt idx="33">
                  <c:v>45</c:v>
                </c:pt>
                <c:pt idx="34">
                  <c:v>34</c:v>
                </c:pt>
                <c:pt idx="35">
                  <c:v>37</c:v>
                </c:pt>
                <c:pt idx="36">
                  <c:v>36</c:v>
                </c:pt>
                <c:pt idx="37">
                  <c:v>49</c:v>
                </c:pt>
                <c:pt idx="38">
                  <c:v>37</c:v>
                </c:pt>
                <c:pt idx="39">
                  <c:v>47</c:v>
                </c:pt>
                <c:pt idx="40">
                  <c:v>35</c:v>
                </c:pt>
                <c:pt idx="41">
                  <c:v>38</c:v>
                </c:pt>
                <c:pt idx="42">
                  <c:v>26</c:v>
                </c:pt>
                <c:pt idx="43">
                  <c:v>47</c:v>
                </c:pt>
                <c:pt idx="44">
                  <c:v>18</c:v>
                </c:pt>
                <c:pt idx="45">
                  <c:v>18</c:v>
                </c:pt>
                <c:pt idx="46">
                  <c:v>31</c:v>
                </c:pt>
                <c:pt idx="47">
                  <c:v>47</c:v>
                </c:pt>
                <c:pt idx="48">
                  <c:v>25</c:v>
                </c:pt>
                <c:pt idx="49">
                  <c:v>30</c:v>
                </c:pt>
                <c:pt idx="50">
                  <c:v>26</c:v>
                </c:pt>
                <c:pt idx="51">
                  <c:v>41</c:v>
                </c:pt>
              </c:numCache>
            </c:numRef>
          </c:val>
          <c:smooth val="0"/>
          <c:extLst>
            <c:ext xmlns:c16="http://schemas.microsoft.com/office/drawing/2014/chart" uri="{C3380CC4-5D6E-409C-BE32-E72D297353CC}">
              <c16:uniqueId val="{00000003-AFF7-4080-BE10-BCFD1FB944F9}"/>
            </c:ext>
          </c:extLst>
        </c:ser>
        <c:dLbls>
          <c:showLegendKey val="0"/>
          <c:showVal val="0"/>
          <c:showCatName val="0"/>
          <c:showSerName val="0"/>
          <c:showPercent val="0"/>
          <c:showBubbleSize val="0"/>
        </c:dLbls>
        <c:marker val="1"/>
        <c:smooth val="0"/>
        <c:axId val="89495040"/>
        <c:axId val="89496960"/>
      </c:lineChart>
      <c:catAx>
        <c:axId val="89495040"/>
        <c:scaling>
          <c:orientation val="minMax"/>
        </c:scaling>
        <c:delete val="0"/>
        <c:axPos val="b"/>
        <c:title>
          <c:tx>
            <c:rich>
              <a:bodyPr/>
              <a:lstStyle/>
              <a:p>
                <a:pPr>
                  <a:defRPr/>
                </a:pPr>
                <a:r>
                  <a:rPr lang="en-US"/>
                  <a:t>Semana Epidemiológica</a:t>
                </a:r>
              </a:p>
            </c:rich>
          </c:tx>
          <c:overlay val="0"/>
        </c:title>
        <c:majorTickMark val="out"/>
        <c:minorTickMark val="none"/>
        <c:tickLblPos val="nextTo"/>
        <c:crossAx val="89496960"/>
        <c:crosses val="autoZero"/>
        <c:auto val="1"/>
        <c:lblAlgn val="ctr"/>
        <c:lblOffset val="100"/>
        <c:noMultiLvlLbl val="0"/>
      </c:catAx>
      <c:valAx>
        <c:axId val="89496960"/>
        <c:scaling>
          <c:orientation val="minMax"/>
        </c:scaling>
        <c:delete val="0"/>
        <c:axPos val="l"/>
        <c:title>
          <c:tx>
            <c:rich>
              <a:bodyPr rot="-5400000" vert="horz"/>
              <a:lstStyle/>
              <a:p>
                <a:pPr>
                  <a:defRPr/>
                </a:pPr>
                <a:r>
                  <a:rPr lang="en-US"/>
                  <a:t>Casos</a:t>
                </a:r>
              </a:p>
            </c:rich>
          </c:tx>
          <c:overlay val="0"/>
        </c:title>
        <c:numFmt formatCode="General" sourceLinked="1"/>
        <c:majorTickMark val="out"/>
        <c:minorTickMark val="none"/>
        <c:tickLblPos val="nextTo"/>
        <c:crossAx val="89495040"/>
        <c:crosses val="autoZero"/>
        <c:crossBetween val="between"/>
      </c:valAx>
    </c:plotArea>
    <c:legend>
      <c:legendPos val="t"/>
      <c:overlay val="0"/>
    </c:legend>
    <c:plotVisOnly val="1"/>
    <c:dispBlanksAs val="gap"/>
    <c:showDLblsOverMax val="0"/>
  </c:chart>
  <c:spPr>
    <a:noFill/>
    <a:ln>
      <a:noFill/>
    </a:ln>
  </c:spPr>
  <c:txPr>
    <a:bodyPr/>
    <a:lstStyle/>
    <a:p>
      <a:pPr>
        <a:defRPr b="1">
          <a:latin typeface="Arial Narrow" panose="020B0606020202030204" pitchFamily="34" charset="0"/>
        </a:defRPr>
      </a:pPr>
      <a:endParaRPr lang="es-CO"/>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invertIfNegative val="0"/>
          <c:dLbls>
            <c:spPr>
              <a:noFill/>
              <a:ln>
                <a:noFill/>
              </a:ln>
              <a:effectLst/>
            </c:spPr>
            <c:txPr>
              <a:bodyPr wrap="square" lIns="38100" tIns="19050" rIns="38100" bIns="19050" anchor="ctr">
                <a:spAutoFit/>
              </a:bodyPr>
              <a:lstStyle/>
              <a:p>
                <a:pPr>
                  <a:defRPr sz="900"/>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Dx!$A$3:$A$6</c:f>
              <c:strCache>
                <c:ptCount val="4"/>
                <c:pt idx="0">
                  <c:v>Western blot</c:v>
                </c:pt>
                <c:pt idx="1">
                  <c:v>Carga viral</c:v>
                </c:pt>
                <c:pt idx="2">
                  <c:v>Prueba rápida</c:v>
                </c:pt>
                <c:pt idx="3">
                  <c:v>Elisa</c:v>
                </c:pt>
              </c:strCache>
            </c:strRef>
          </c:cat>
          <c:val>
            <c:numRef>
              <c:f>Dx!$C$3:$C$6</c:f>
              <c:numCache>
                <c:formatCode>0.0</c:formatCode>
                <c:ptCount val="4"/>
                <c:pt idx="0">
                  <c:v>7.0707070707070701</c:v>
                </c:pt>
                <c:pt idx="1">
                  <c:v>16.464646464646464</c:v>
                </c:pt>
                <c:pt idx="2">
                  <c:v>20.909090909090907</c:v>
                </c:pt>
                <c:pt idx="3">
                  <c:v>55.555555555555557</c:v>
                </c:pt>
              </c:numCache>
            </c:numRef>
          </c:val>
          <c:extLst>
            <c:ext xmlns:c16="http://schemas.microsoft.com/office/drawing/2014/chart" uri="{C3380CC4-5D6E-409C-BE32-E72D297353CC}">
              <c16:uniqueId val="{00000000-3318-4A7F-B1DF-258BA88698AE}"/>
            </c:ext>
          </c:extLst>
        </c:ser>
        <c:dLbls>
          <c:dLblPos val="outEnd"/>
          <c:showLegendKey val="0"/>
          <c:showVal val="1"/>
          <c:showCatName val="0"/>
          <c:showSerName val="0"/>
          <c:showPercent val="0"/>
          <c:showBubbleSize val="0"/>
        </c:dLbls>
        <c:gapWidth val="150"/>
        <c:axId val="88828928"/>
        <c:axId val="88835200"/>
      </c:barChart>
      <c:catAx>
        <c:axId val="88828928"/>
        <c:scaling>
          <c:orientation val="minMax"/>
        </c:scaling>
        <c:delete val="0"/>
        <c:axPos val="l"/>
        <c:title>
          <c:tx>
            <c:rich>
              <a:bodyPr rot="-5400000" vert="horz"/>
              <a:lstStyle/>
              <a:p>
                <a:pPr>
                  <a:defRPr sz="900"/>
                </a:pPr>
                <a:r>
                  <a:rPr lang="es-CO" sz="900"/>
                  <a:t>Tipo de prueba</a:t>
                </a:r>
              </a:p>
            </c:rich>
          </c:tx>
          <c:overlay val="0"/>
        </c:title>
        <c:numFmt formatCode="General" sourceLinked="0"/>
        <c:majorTickMark val="out"/>
        <c:minorTickMark val="none"/>
        <c:tickLblPos val="nextTo"/>
        <c:txPr>
          <a:bodyPr/>
          <a:lstStyle/>
          <a:p>
            <a:pPr>
              <a:defRPr sz="900"/>
            </a:pPr>
            <a:endParaRPr lang="es-CO"/>
          </a:p>
        </c:txPr>
        <c:crossAx val="88835200"/>
        <c:crosses val="autoZero"/>
        <c:auto val="1"/>
        <c:lblAlgn val="ctr"/>
        <c:lblOffset val="100"/>
        <c:noMultiLvlLbl val="0"/>
      </c:catAx>
      <c:valAx>
        <c:axId val="88835200"/>
        <c:scaling>
          <c:orientation val="minMax"/>
        </c:scaling>
        <c:delete val="0"/>
        <c:axPos val="b"/>
        <c:title>
          <c:tx>
            <c:rich>
              <a:bodyPr/>
              <a:lstStyle/>
              <a:p>
                <a:pPr>
                  <a:defRPr sz="900"/>
                </a:pPr>
                <a:r>
                  <a:rPr lang="es-CO" sz="900"/>
                  <a:t>Porcentaje</a:t>
                </a:r>
              </a:p>
            </c:rich>
          </c:tx>
          <c:overlay val="0"/>
        </c:title>
        <c:numFmt formatCode="0.0" sourceLinked="1"/>
        <c:majorTickMark val="out"/>
        <c:minorTickMark val="none"/>
        <c:tickLblPos val="nextTo"/>
        <c:txPr>
          <a:bodyPr/>
          <a:lstStyle/>
          <a:p>
            <a:pPr>
              <a:defRPr sz="900"/>
            </a:pPr>
            <a:endParaRPr lang="es-CO"/>
          </a:p>
        </c:txPr>
        <c:crossAx val="88828928"/>
        <c:crosses val="autoZero"/>
        <c:crossBetween val="between"/>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2"/>
          <c:order val="2"/>
          <c:tx>
            <c:strRef>
              <c:f>'HETATITIS A'!$A$70</c:f>
              <c:strCache>
                <c:ptCount val="1"/>
                <c:pt idx="0">
                  <c:v>2023</c:v>
                </c:pt>
              </c:strCache>
            </c:strRef>
          </c:tx>
          <c:spPr>
            <a:solidFill>
              <a:srgbClr val="0070C0"/>
            </a:solidFill>
          </c:spPr>
          <c:invertIfNegative val="0"/>
          <c:val>
            <c:numRef>
              <c:f>'HETATITIS A'!$B$70:$BA$70</c:f>
              <c:numCache>
                <c:formatCode>General</c:formatCode>
                <c:ptCount val="52"/>
                <c:pt idx="0">
                  <c:v>17</c:v>
                </c:pt>
                <c:pt idx="1">
                  <c:v>18</c:v>
                </c:pt>
                <c:pt idx="2">
                  <c:v>15</c:v>
                </c:pt>
                <c:pt idx="3">
                  <c:v>17</c:v>
                </c:pt>
                <c:pt idx="4">
                  <c:v>10</c:v>
                </c:pt>
                <c:pt idx="5">
                  <c:v>13</c:v>
                </c:pt>
                <c:pt idx="6">
                  <c:v>11</c:v>
                </c:pt>
                <c:pt idx="7">
                  <c:v>9</c:v>
                </c:pt>
                <c:pt idx="8">
                  <c:v>12</c:v>
                </c:pt>
                <c:pt idx="9">
                  <c:v>17</c:v>
                </c:pt>
                <c:pt idx="10">
                  <c:v>10</c:v>
                </c:pt>
                <c:pt idx="11">
                  <c:v>13</c:v>
                </c:pt>
                <c:pt idx="12">
                  <c:v>8</c:v>
                </c:pt>
                <c:pt idx="13">
                  <c:v>9</c:v>
                </c:pt>
                <c:pt idx="14">
                  <c:v>7</c:v>
                </c:pt>
                <c:pt idx="15">
                  <c:v>11</c:v>
                </c:pt>
                <c:pt idx="16">
                  <c:v>4</c:v>
                </c:pt>
                <c:pt idx="17">
                  <c:v>4</c:v>
                </c:pt>
                <c:pt idx="18">
                  <c:v>17</c:v>
                </c:pt>
                <c:pt idx="19">
                  <c:v>7</c:v>
                </c:pt>
                <c:pt idx="20">
                  <c:v>10</c:v>
                </c:pt>
                <c:pt idx="21">
                  <c:v>5</c:v>
                </c:pt>
                <c:pt idx="22">
                  <c:v>7</c:v>
                </c:pt>
                <c:pt idx="23">
                  <c:v>3</c:v>
                </c:pt>
                <c:pt idx="24">
                  <c:v>13</c:v>
                </c:pt>
                <c:pt idx="25">
                  <c:v>15</c:v>
                </c:pt>
                <c:pt idx="26">
                  <c:v>10</c:v>
                </c:pt>
                <c:pt idx="27">
                  <c:v>4</c:v>
                </c:pt>
                <c:pt idx="28">
                  <c:v>9</c:v>
                </c:pt>
                <c:pt idx="29">
                  <c:v>6</c:v>
                </c:pt>
                <c:pt idx="30">
                  <c:v>1</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numCache>
            </c:numRef>
          </c:val>
          <c:extLst>
            <c:ext xmlns:c16="http://schemas.microsoft.com/office/drawing/2014/chart" uri="{C3380CC4-5D6E-409C-BE32-E72D297353CC}">
              <c16:uniqueId val="{00000000-6D05-44D5-8FBB-FAC571CA3208}"/>
            </c:ext>
          </c:extLst>
        </c:ser>
        <c:dLbls>
          <c:showLegendKey val="0"/>
          <c:showVal val="0"/>
          <c:showCatName val="0"/>
          <c:showSerName val="0"/>
          <c:showPercent val="0"/>
          <c:showBubbleSize val="0"/>
        </c:dLbls>
        <c:gapWidth val="13"/>
        <c:axId val="-326033792"/>
        <c:axId val="-326041408"/>
      </c:barChart>
      <c:lineChart>
        <c:grouping val="standard"/>
        <c:varyColors val="0"/>
        <c:ser>
          <c:idx val="0"/>
          <c:order val="0"/>
          <c:tx>
            <c:strRef>
              <c:f>'HETATITIS A'!$A$69</c:f>
              <c:strCache>
                <c:ptCount val="1"/>
                <c:pt idx="0">
                  <c:v>2022</c:v>
                </c:pt>
              </c:strCache>
            </c:strRef>
          </c:tx>
          <c:spPr>
            <a:ln w="28575">
              <a:solidFill>
                <a:srgbClr val="00B050"/>
              </a:solidFill>
            </a:ln>
          </c:spPr>
          <c:marker>
            <c:symbol val="none"/>
          </c:marker>
          <c:val>
            <c:numRef>
              <c:f>'HETATITIS A'!$B$69:$BA$69</c:f>
              <c:numCache>
                <c:formatCode>General</c:formatCode>
                <c:ptCount val="52"/>
                <c:pt idx="0">
                  <c:v>4</c:v>
                </c:pt>
                <c:pt idx="1">
                  <c:v>1</c:v>
                </c:pt>
                <c:pt idx="2">
                  <c:v>3</c:v>
                </c:pt>
                <c:pt idx="3">
                  <c:v>5</c:v>
                </c:pt>
                <c:pt idx="4">
                  <c:v>3</c:v>
                </c:pt>
                <c:pt idx="5">
                  <c:v>10</c:v>
                </c:pt>
                <c:pt idx="6">
                  <c:v>9</c:v>
                </c:pt>
                <c:pt idx="7">
                  <c:v>4</c:v>
                </c:pt>
                <c:pt idx="8">
                  <c:v>5</c:v>
                </c:pt>
                <c:pt idx="9">
                  <c:v>7</c:v>
                </c:pt>
                <c:pt idx="10">
                  <c:v>4</c:v>
                </c:pt>
                <c:pt idx="11">
                  <c:v>9</c:v>
                </c:pt>
                <c:pt idx="12">
                  <c:v>4</c:v>
                </c:pt>
                <c:pt idx="13">
                  <c:v>7</c:v>
                </c:pt>
                <c:pt idx="14">
                  <c:v>1</c:v>
                </c:pt>
                <c:pt idx="15">
                  <c:v>3</c:v>
                </c:pt>
                <c:pt idx="16">
                  <c:v>4</c:v>
                </c:pt>
                <c:pt idx="17">
                  <c:v>3</c:v>
                </c:pt>
                <c:pt idx="18">
                  <c:v>16</c:v>
                </c:pt>
                <c:pt idx="19">
                  <c:v>14</c:v>
                </c:pt>
                <c:pt idx="20">
                  <c:v>4</c:v>
                </c:pt>
                <c:pt idx="21">
                  <c:v>4</c:v>
                </c:pt>
                <c:pt idx="22">
                  <c:v>8</c:v>
                </c:pt>
                <c:pt idx="23">
                  <c:v>6</c:v>
                </c:pt>
                <c:pt idx="24">
                  <c:v>9</c:v>
                </c:pt>
                <c:pt idx="25">
                  <c:v>5</c:v>
                </c:pt>
                <c:pt idx="26">
                  <c:v>9</c:v>
                </c:pt>
                <c:pt idx="27">
                  <c:v>7</c:v>
                </c:pt>
                <c:pt idx="28">
                  <c:v>14</c:v>
                </c:pt>
                <c:pt idx="29">
                  <c:v>9</c:v>
                </c:pt>
                <c:pt idx="30">
                  <c:v>7</c:v>
                </c:pt>
                <c:pt idx="31">
                  <c:v>5</c:v>
                </c:pt>
                <c:pt idx="32">
                  <c:v>10</c:v>
                </c:pt>
                <c:pt idx="33">
                  <c:v>9</c:v>
                </c:pt>
                <c:pt idx="34">
                  <c:v>6</c:v>
                </c:pt>
                <c:pt idx="35">
                  <c:v>16</c:v>
                </c:pt>
                <c:pt idx="36">
                  <c:v>10</c:v>
                </c:pt>
                <c:pt idx="37">
                  <c:v>11</c:v>
                </c:pt>
                <c:pt idx="38">
                  <c:v>9</c:v>
                </c:pt>
                <c:pt idx="39">
                  <c:v>11</c:v>
                </c:pt>
                <c:pt idx="40">
                  <c:v>12</c:v>
                </c:pt>
                <c:pt idx="41">
                  <c:v>26</c:v>
                </c:pt>
                <c:pt idx="42">
                  <c:v>15</c:v>
                </c:pt>
                <c:pt idx="43">
                  <c:v>17</c:v>
                </c:pt>
                <c:pt idx="44">
                  <c:v>9</c:v>
                </c:pt>
                <c:pt idx="45">
                  <c:v>8</c:v>
                </c:pt>
                <c:pt idx="46">
                  <c:v>11</c:v>
                </c:pt>
                <c:pt idx="47">
                  <c:v>13</c:v>
                </c:pt>
                <c:pt idx="48">
                  <c:v>9</c:v>
                </c:pt>
                <c:pt idx="49">
                  <c:v>6</c:v>
                </c:pt>
                <c:pt idx="50">
                  <c:v>6</c:v>
                </c:pt>
                <c:pt idx="51">
                  <c:v>1</c:v>
                </c:pt>
              </c:numCache>
            </c:numRef>
          </c:val>
          <c:smooth val="0"/>
          <c:extLst>
            <c:ext xmlns:c16="http://schemas.microsoft.com/office/drawing/2014/chart" uri="{C3380CC4-5D6E-409C-BE32-E72D297353CC}">
              <c16:uniqueId val="{00000001-6D05-44D5-8FBB-FAC571CA3208}"/>
            </c:ext>
          </c:extLst>
        </c:ser>
        <c:ser>
          <c:idx val="1"/>
          <c:order val="1"/>
          <c:tx>
            <c:strRef>
              <c:f>'HETATITIS A'!$A$68</c:f>
              <c:strCache>
                <c:ptCount val="1"/>
                <c:pt idx="0">
                  <c:v>2021</c:v>
                </c:pt>
              </c:strCache>
            </c:strRef>
          </c:tx>
          <c:spPr>
            <a:ln w="28575">
              <a:solidFill>
                <a:srgbClr val="C00000"/>
              </a:solidFill>
            </a:ln>
          </c:spPr>
          <c:marker>
            <c:symbol val="none"/>
          </c:marker>
          <c:val>
            <c:numRef>
              <c:f>'HETATITIS A'!$B$68:$BA$68</c:f>
              <c:numCache>
                <c:formatCode>General</c:formatCode>
                <c:ptCount val="52"/>
                <c:pt idx="0">
                  <c:v>2</c:v>
                </c:pt>
                <c:pt idx="1">
                  <c:v>5</c:v>
                </c:pt>
                <c:pt idx="2">
                  <c:v>6</c:v>
                </c:pt>
                <c:pt idx="3">
                  <c:v>4</c:v>
                </c:pt>
                <c:pt idx="4">
                  <c:v>1</c:v>
                </c:pt>
                <c:pt idx="5">
                  <c:v>2</c:v>
                </c:pt>
                <c:pt idx="6">
                  <c:v>0</c:v>
                </c:pt>
                <c:pt idx="7">
                  <c:v>4</c:v>
                </c:pt>
                <c:pt idx="8">
                  <c:v>5</c:v>
                </c:pt>
                <c:pt idx="9">
                  <c:v>2</c:v>
                </c:pt>
                <c:pt idx="10">
                  <c:v>1</c:v>
                </c:pt>
                <c:pt idx="11">
                  <c:v>3</c:v>
                </c:pt>
                <c:pt idx="12">
                  <c:v>1</c:v>
                </c:pt>
                <c:pt idx="13">
                  <c:v>1</c:v>
                </c:pt>
                <c:pt idx="14">
                  <c:v>0</c:v>
                </c:pt>
                <c:pt idx="15">
                  <c:v>0</c:v>
                </c:pt>
                <c:pt idx="16">
                  <c:v>2</c:v>
                </c:pt>
                <c:pt idx="17">
                  <c:v>2</c:v>
                </c:pt>
                <c:pt idx="18">
                  <c:v>2</c:v>
                </c:pt>
                <c:pt idx="19">
                  <c:v>0</c:v>
                </c:pt>
                <c:pt idx="20">
                  <c:v>0</c:v>
                </c:pt>
                <c:pt idx="21">
                  <c:v>2</c:v>
                </c:pt>
                <c:pt idx="22">
                  <c:v>1</c:v>
                </c:pt>
                <c:pt idx="23">
                  <c:v>1</c:v>
                </c:pt>
                <c:pt idx="24">
                  <c:v>2</c:v>
                </c:pt>
                <c:pt idx="25">
                  <c:v>2</c:v>
                </c:pt>
                <c:pt idx="26">
                  <c:v>2</c:v>
                </c:pt>
                <c:pt idx="27">
                  <c:v>1</c:v>
                </c:pt>
                <c:pt idx="28">
                  <c:v>0</c:v>
                </c:pt>
                <c:pt idx="29">
                  <c:v>0</c:v>
                </c:pt>
                <c:pt idx="30">
                  <c:v>3</c:v>
                </c:pt>
                <c:pt idx="31">
                  <c:v>1</c:v>
                </c:pt>
                <c:pt idx="32">
                  <c:v>1</c:v>
                </c:pt>
                <c:pt idx="33">
                  <c:v>8</c:v>
                </c:pt>
                <c:pt idx="34">
                  <c:v>3</c:v>
                </c:pt>
                <c:pt idx="35">
                  <c:v>4</c:v>
                </c:pt>
                <c:pt idx="36">
                  <c:v>3</c:v>
                </c:pt>
                <c:pt idx="37">
                  <c:v>4</c:v>
                </c:pt>
                <c:pt idx="38">
                  <c:v>4</c:v>
                </c:pt>
                <c:pt idx="39">
                  <c:v>2</c:v>
                </c:pt>
                <c:pt idx="40">
                  <c:v>2</c:v>
                </c:pt>
                <c:pt idx="41">
                  <c:v>2</c:v>
                </c:pt>
                <c:pt idx="42">
                  <c:v>4</c:v>
                </c:pt>
                <c:pt idx="43">
                  <c:v>2</c:v>
                </c:pt>
                <c:pt idx="44">
                  <c:v>2</c:v>
                </c:pt>
                <c:pt idx="45">
                  <c:v>1</c:v>
                </c:pt>
                <c:pt idx="46">
                  <c:v>3</c:v>
                </c:pt>
                <c:pt idx="47">
                  <c:v>7</c:v>
                </c:pt>
                <c:pt idx="48">
                  <c:v>2</c:v>
                </c:pt>
                <c:pt idx="49">
                  <c:v>1</c:v>
                </c:pt>
                <c:pt idx="50">
                  <c:v>3</c:v>
                </c:pt>
                <c:pt idx="51">
                  <c:v>2</c:v>
                </c:pt>
              </c:numCache>
            </c:numRef>
          </c:val>
          <c:smooth val="0"/>
          <c:extLst>
            <c:ext xmlns:c16="http://schemas.microsoft.com/office/drawing/2014/chart" uri="{C3380CC4-5D6E-409C-BE32-E72D297353CC}">
              <c16:uniqueId val="{00000002-6D05-44D5-8FBB-FAC571CA3208}"/>
            </c:ext>
          </c:extLst>
        </c:ser>
        <c:dLbls>
          <c:showLegendKey val="0"/>
          <c:showVal val="0"/>
          <c:showCatName val="0"/>
          <c:showSerName val="0"/>
          <c:showPercent val="0"/>
          <c:showBubbleSize val="0"/>
        </c:dLbls>
        <c:marker val="1"/>
        <c:smooth val="0"/>
        <c:axId val="-326033792"/>
        <c:axId val="-326041408"/>
      </c:lineChart>
      <c:catAx>
        <c:axId val="-326033792"/>
        <c:scaling>
          <c:orientation val="minMax"/>
        </c:scaling>
        <c:delete val="0"/>
        <c:axPos val="b"/>
        <c:title>
          <c:tx>
            <c:rich>
              <a:bodyPr/>
              <a:lstStyle/>
              <a:p>
                <a:pPr>
                  <a:defRPr/>
                </a:pPr>
                <a:r>
                  <a:rPr lang="en-US"/>
                  <a:t>Semana epidemiológica</a:t>
                </a:r>
              </a:p>
            </c:rich>
          </c:tx>
          <c:overlay val="0"/>
        </c:title>
        <c:majorTickMark val="out"/>
        <c:minorTickMark val="none"/>
        <c:tickLblPos val="nextTo"/>
        <c:crossAx val="-326041408"/>
        <c:crosses val="autoZero"/>
        <c:auto val="1"/>
        <c:lblAlgn val="ctr"/>
        <c:lblOffset val="100"/>
        <c:noMultiLvlLbl val="0"/>
      </c:catAx>
      <c:valAx>
        <c:axId val="-326041408"/>
        <c:scaling>
          <c:orientation val="minMax"/>
        </c:scaling>
        <c:delete val="0"/>
        <c:axPos val="l"/>
        <c:majorGridlines>
          <c:spPr>
            <a:ln>
              <a:noFill/>
            </a:ln>
          </c:spPr>
        </c:majorGridlines>
        <c:title>
          <c:tx>
            <c:rich>
              <a:bodyPr rot="-5400000" vert="horz"/>
              <a:lstStyle/>
              <a:p>
                <a:pPr>
                  <a:defRPr/>
                </a:pPr>
                <a:r>
                  <a:rPr lang="en-US"/>
                  <a:t>Casos</a:t>
                </a:r>
              </a:p>
            </c:rich>
          </c:tx>
          <c:overlay val="0"/>
        </c:title>
        <c:numFmt formatCode="General" sourceLinked="1"/>
        <c:majorTickMark val="out"/>
        <c:minorTickMark val="none"/>
        <c:tickLblPos val="nextTo"/>
        <c:crossAx val="-326033792"/>
        <c:crosses val="autoZero"/>
        <c:crossBetween val="between"/>
      </c:valAx>
    </c:plotArea>
    <c:legend>
      <c:legendPos val="t"/>
      <c:overlay val="0"/>
      <c:txPr>
        <a:bodyPr/>
        <a:lstStyle/>
        <a:p>
          <a:pPr>
            <a:defRPr sz="1200"/>
          </a:pPr>
          <a:endParaRPr lang="es-CO"/>
        </a:p>
      </c:txPr>
    </c:legend>
    <c:plotVisOnly val="1"/>
    <c:dispBlanksAs val="gap"/>
    <c:showDLblsOverMax val="0"/>
  </c:chart>
  <c:spPr>
    <a:noFill/>
    <a:ln>
      <a:noFill/>
    </a:ln>
  </c:spPr>
  <c:txPr>
    <a:bodyPr/>
    <a:lstStyle/>
    <a:p>
      <a:pPr>
        <a:defRPr b="1">
          <a:latin typeface="Arial Narrow" panose="020B0606020202030204" pitchFamily="34" charset="0"/>
        </a:defRPr>
      </a:pPr>
      <a:endParaRPr lang="es-CO"/>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Estado_clinico!$A$3:$A$5</c:f>
              <c:strCache>
                <c:ptCount val="3"/>
                <c:pt idx="0">
                  <c:v>Muerto</c:v>
                </c:pt>
                <c:pt idx="1">
                  <c:v>Sida</c:v>
                </c:pt>
                <c:pt idx="2">
                  <c:v>VIH</c:v>
                </c:pt>
              </c:strCache>
            </c:strRef>
          </c:cat>
          <c:val>
            <c:numRef>
              <c:f>Estado_clinico!$C$3:$C$5</c:f>
              <c:numCache>
                <c:formatCode>0.0</c:formatCode>
                <c:ptCount val="3"/>
                <c:pt idx="0">
                  <c:v>0.90909090909090906</c:v>
                </c:pt>
                <c:pt idx="1">
                  <c:v>3.6363636363636362</c:v>
                </c:pt>
                <c:pt idx="2">
                  <c:v>95.454545454545453</c:v>
                </c:pt>
              </c:numCache>
            </c:numRef>
          </c:val>
          <c:extLst>
            <c:ext xmlns:c16="http://schemas.microsoft.com/office/drawing/2014/chart" uri="{C3380CC4-5D6E-409C-BE32-E72D297353CC}">
              <c16:uniqueId val="{00000000-0759-461A-B788-112A5130E2B9}"/>
            </c:ext>
          </c:extLst>
        </c:ser>
        <c:dLbls>
          <c:dLblPos val="outEnd"/>
          <c:showLegendKey val="0"/>
          <c:showVal val="1"/>
          <c:showCatName val="0"/>
          <c:showSerName val="0"/>
          <c:showPercent val="0"/>
          <c:showBubbleSize val="0"/>
        </c:dLbls>
        <c:gapWidth val="150"/>
        <c:axId val="87897600"/>
        <c:axId val="87899520"/>
      </c:barChart>
      <c:catAx>
        <c:axId val="87897600"/>
        <c:scaling>
          <c:orientation val="minMax"/>
        </c:scaling>
        <c:delete val="0"/>
        <c:axPos val="b"/>
        <c:title>
          <c:tx>
            <c:rich>
              <a:bodyPr/>
              <a:lstStyle/>
              <a:p>
                <a:pPr>
                  <a:defRPr sz="900"/>
                </a:pPr>
                <a:r>
                  <a:rPr lang="en-US" sz="900"/>
                  <a:t>Estado clínico</a:t>
                </a:r>
              </a:p>
            </c:rich>
          </c:tx>
          <c:overlay val="0"/>
        </c:title>
        <c:numFmt formatCode="General" sourceLinked="0"/>
        <c:majorTickMark val="out"/>
        <c:minorTickMark val="none"/>
        <c:tickLblPos val="nextTo"/>
        <c:txPr>
          <a:bodyPr/>
          <a:lstStyle/>
          <a:p>
            <a:pPr>
              <a:defRPr sz="900"/>
            </a:pPr>
            <a:endParaRPr lang="es-CO"/>
          </a:p>
        </c:txPr>
        <c:crossAx val="87899520"/>
        <c:crosses val="autoZero"/>
        <c:auto val="1"/>
        <c:lblAlgn val="ctr"/>
        <c:lblOffset val="100"/>
        <c:noMultiLvlLbl val="0"/>
      </c:catAx>
      <c:valAx>
        <c:axId val="87899520"/>
        <c:scaling>
          <c:orientation val="minMax"/>
        </c:scaling>
        <c:delete val="0"/>
        <c:axPos val="l"/>
        <c:title>
          <c:tx>
            <c:rich>
              <a:bodyPr rot="-5400000" vert="horz"/>
              <a:lstStyle/>
              <a:p>
                <a:pPr>
                  <a:defRPr/>
                </a:pPr>
                <a:r>
                  <a:rPr lang="es-CO"/>
                  <a:t>Porcentaje</a:t>
                </a:r>
              </a:p>
            </c:rich>
          </c:tx>
          <c:overlay val="0"/>
        </c:title>
        <c:numFmt formatCode="0.0" sourceLinked="1"/>
        <c:majorTickMark val="out"/>
        <c:minorTickMark val="none"/>
        <c:tickLblPos val="nextTo"/>
        <c:txPr>
          <a:bodyPr/>
          <a:lstStyle/>
          <a:p>
            <a:pPr>
              <a:defRPr sz="900"/>
            </a:pPr>
            <a:endParaRPr lang="es-CO"/>
          </a:p>
        </c:txPr>
        <c:crossAx val="87897600"/>
        <c:crosses val="autoZero"/>
        <c:crossBetween val="between"/>
      </c:valAx>
    </c:plotArea>
    <c:plotVisOnly val="1"/>
    <c:dispBlanksAs val="gap"/>
    <c:showDLblsOverMax val="0"/>
  </c:chart>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61042179950905"/>
          <c:y val="5.1205251611367152E-2"/>
          <c:w val="0.82903014415755127"/>
          <c:h val="0.65161690565805375"/>
        </c:manualLayout>
      </c:layout>
      <c:barChart>
        <c:barDir val="col"/>
        <c:grouping val="clustered"/>
        <c:varyColors val="0"/>
        <c:ser>
          <c:idx val="0"/>
          <c:order val="0"/>
          <c:tx>
            <c:strRef>
              <c:f>'Edad-CicloVital'!$N$2</c:f>
              <c:strCache>
                <c:ptCount val="1"/>
                <c:pt idx="0">
                  <c:v>% casos</c:v>
                </c:pt>
              </c:strCache>
            </c:strRef>
          </c:tx>
          <c:invertIfNegative val="0"/>
          <c:cat>
            <c:strRef>
              <c:f>'Edad-CicloVital'!$H$4:$H$18</c:f>
              <c:strCache>
                <c:ptCount val="15"/>
                <c:pt idx="0">
                  <c:v>0 A 5</c:v>
                </c:pt>
                <c:pt idx="1">
                  <c:v>5 a 9</c:v>
                </c:pt>
                <c:pt idx="2">
                  <c:v>10 a 14</c:v>
                </c:pt>
                <c:pt idx="3">
                  <c:v>15 a 19</c:v>
                </c:pt>
                <c:pt idx="4">
                  <c:v>20 a 24</c:v>
                </c:pt>
                <c:pt idx="5">
                  <c:v>25 a 29</c:v>
                </c:pt>
                <c:pt idx="6">
                  <c:v>30 a 34</c:v>
                </c:pt>
                <c:pt idx="7">
                  <c:v>35 a 39</c:v>
                </c:pt>
                <c:pt idx="8">
                  <c:v>40 a 44</c:v>
                </c:pt>
                <c:pt idx="9">
                  <c:v>45 a 49</c:v>
                </c:pt>
                <c:pt idx="10">
                  <c:v>50 a 54</c:v>
                </c:pt>
                <c:pt idx="11">
                  <c:v>55 a 59</c:v>
                </c:pt>
                <c:pt idx="12">
                  <c:v>60 a 64</c:v>
                </c:pt>
                <c:pt idx="13">
                  <c:v>65 a 69</c:v>
                </c:pt>
                <c:pt idx="14">
                  <c:v>70 y más</c:v>
                </c:pt>
              </c:strCache>
            </c:strRef>
          </c:cat>
          <c:val>
            <c:numRef>
              <c:f>'Edad-CicloVital'!$N$4:$N$18</c:f>
              <c:numCache>
                <c:formatCode>0.0</c:formatCode>
                <c:ptCount val="15"/>
                <c:pt idx="0">
                  <c:v>0.10111223458038424</c:v>
                </c:pt>
                <c:pt idx="1">
                  <c:v>0</c:v>
                </c:pt>
                <c:pt idx="2">
                  <c:v>0</c:v>
                </c:pt>
                <c:pt idx="3">
                  <c:v>6.0667340748230529</c:v>
                </c:pt>
                <c:pt idx="4">
                  <c:v>21.031344792719921</c:v>
                </c:pt>
                <c:pt idx="5">
                  <c:v>23.154701718907987</c:v>
                </c:pt>
                <c:pt idx="6">
                  <c:v>16.885743174924166</c:v>
                </c:pt>
                <c:pt idx="7">
                  <c:v>10.313447927199192</c:v>
                </c:pt>
                <c:pt idx="8">
                  <c:v>6.3700707785642061</c:v>
                </c:pt>
                <c:pt idx="9">
                  <c:v>5.5611729019211324</c:v>
                </c:pt>
                <c:pt idx="10">
                  <c:v>4.6511627906976747</c:v>
                </c:pt>
                <c:pt idx="11">
                  <c:v>1.820020222446916</c:v>
                </c:pt>
                <c:pt idx="12">
                  <c:v>2.4266936299292214</c:v>
                </c:pt>
                <c:pt idx="13">
                  <c:v>1.2133468149646107</c:v>
                </c:pt>
                <c:pt idx="14">
                  <c:v>0.50556117290192115</c:v>
                </c:pt>
              </c:numCache>
            </c:numRef>
          </c:val>
          <c:extLst>
            <c:ext xmlns:c16="http://schemas.microsoft.com/office/drawing/2014/chart" uri="{C3380CC4-5D6E-409C-BE32-E72D297353CC}">
              <c16:uniqueId val="{00000000-ED5E-4F90-BF67-A6F75ED74515}"/>
            </c:ext>
          </c:extLst>
        </c:ser>
        <c:dLbls>
          <c:showLegendKey val="0"/>
          <c:showVal val="0"/>
          <c:showCatName val="0"/>
          <c:showSerName val="0"/>
          <c:showPercent val="0"/>
          <c:showBubbleSize val="0"/>
        </c:dLbls>
        <c:gapWidth val="9"/>
        <c:axId val="85526016"/>
        <c:axId val="85527936"/>
      </c:barChart>
      <c:catAx>
        <c:axId val="85526016"/>
        <c:scaling>
          <c:orientation val="minMax"/>
        </c:scaling>
        <c:delete val="0"/>
        <c:axPos val="b"/>
        <c:title>
          <c:tx>
            <c:rich>
              <a:bodyPr/>
              <a:lstStyle/>
              <a:p>
                <a:pPr>
                  <a:defRPr/>
                </a:pPr>
                <a:r>
                  <a:rPr lang="en-US"/>
                  <a:t>Grupos de edad</a:t>
                </a:r>
              </a:p>
            </c:rich>
          </c:tx>
          <c:overlay val="0"/>
        </c:title>
        <c:numFmt formatCode="General" sourceLinked="0"/>
        <c:majorTickMark val="out"/>
        <c:minorTickMark val="none"/>
        <c:tickLblPos val="nextTo"/>
        <c:crossAx val="85527936"/>
        <c:crosses val="autoZero"/>
        <c:auto val="1"/>
        <c:lblAlgn val="ctr"/>
        <c:lblOffset val="100"/>
        <c:noMultiLvlLbl val="0"/>
      </c:catAx>
      <c:valAx>
        <c:axId val="85527936"/>
        <c:scaling>
          <c:orientation val="minMax"/>
        </c:scaling>
        <c:delete val="0"/>
        <c:axPos val="l"/>
        <c:title>
          <c:tx>
            <c:rich>
              <a:bodyPr rot="-5400000" vert="horz"/>
              <a:lstStyle/>
              <a:p>
                <a:pPr>
                  <a:defRPr sz="900"/>
                </a:pPr>
                <a:r>
                  <a:rPr lang="en-US" sz="900"/>
                  <a:t>Porcentaje</a:t>
                </a:r>
              </a:p>
            </c:rich>
          </c:tx>
          <c:layout>
            <c:manualLayout>
              <c:xMode val="edge"/>
              <c:yMode val="edge"/>
              <c:x val="1.978239058819278E-2"/>
              <c:y val="0.31100944995266522"/>
            </c:manualLayout>
          </c:layout>
          <c:overlay val="0"/>
        </c:title>
        <c:numFmt formatCode="0.0" sourceLinked="1"/>
        <c:majorTickMark val="out"/>
        <c:minorTickMark val="none"/>
        <c:tickLblPos val="nextTo"/>
        <c:txPr>
          <a:bodyPr/>
          <a:lstStyle/>
          <a:p>
            <a:pPr>
              <a:defRPr sz="900"/>
            </a:pPr>
            <a:endParaRPr lang="es-CO"/>
          </a:p>
        </c:txPr>
        <c:crossAx val="85526016"/>
        <c:crosses val="autoZero"/>
        <c:crossBetween val="between"/>
      </c:valAx>
      <c:dTable>
        <c:showHorzBorder val="1"/>
        <c:showVertBorder val="1"/>
        <c:showOutline val="1"/>
        <c:showKeys val="1"/>
        <c:txPr>
          <a:bodyPr/>
          <a:lstStyle/>
          <a:p>
            <a:pPr rtl="0">
              <a:defRPr sz="800"/>
            </a:pPr>
            <a:endParaRPr lang="es-CO"/>
          </a:p>
        </c:txPr>
      </c:dTable>
    </c:plotArea>
    <c:plotVisOnly val="1"/>
    <c:dispBlanksAs val="gap"/>
    <c:showDLblsOverMax val="0"/>
  </c:chart>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tx>
            <c:strRef>
              <c:f>Mec_transm!$I$2</c:f>
              <c:strCache>
                <c:ptCount val="1"/>
                <c:pt idx="0">
                  <c:v>% casos</c:v>
                </c:pt>
              </c:strCache>
            </c:strRef>
          </c:tx>
          <c:spPr>
            <a:solidFill>
              <a:schemeClr val="accent1"/>
            </a:solidFill>
          </c:spPr>
          <c:invertIfNegative val="0"/>
          <c:cat>
            <c:multiLvlStrRef>
              <c:f>Mec_transm!$B$4:$C$14</c:f>
              <c:multiLvlStrCache>
                <c:ptCount val="11"/>
                <c:lvl>
                  <c:pt idx="0">
                    <c:v>Heterosexual</c:v>
                  </c:pt>
                  <c:pt idx="1">
                    <c:v>Homosexual</c:v>
                  </c:pt>
                  <c:pt idx="2">
                    <c:v>Bisexual</c:v>
                  </c:pt>
                  <c:pt idx="3">
                    <c:v>Materno infantil</c:v>
                  </c:pt>
                  <c:pt idx="4">
                    <c:v>Transfusión sanguínea</c:v>
                  </c:pt>
                  <c:pt idx="5">
                    <c:v>Usuarios drogas IV</c:v>
                  </c:pt>
                  <c:pt idx="6">
                    <c:v>Accidente de trabajo</c:v>
                  </c:pt>
                  <c:pt idx="7">
                    <c:v>Transplante de órganos</c:v>
                  </c:pt>
                  <c:pt idx="8">
                    <c:v>Piercing</c:v>
                  </c:pt>
                  <c:pt idx="9">
                    <c:v>Hemodiálisis</c:v>
                  </c:pt>
                  <c:pt idx="10">
                    <c:v>Tatuajes</c:v>
                  </c:pt>
                </c:lvl>
                <c:lvl>
                  <c:pt idx="0">
                    <c:v>Sexual</c:v>
                  </c:pt>
                  <c:pt idx="4">
                    <c:v>Parenteral</c:v>
                  </c:pt>
                </c:lvl>
              </c:multiLvlStrCache>
            </c:multiLvlStrRef>
          </c:cat>
          <c:val>
            <c:numRef>
              <c:f>Mec_transm!$I$4:$I$14</c:f>
              <c:numCache>
                <c:formatCode>0.0%</c:formatCode>
                <c:ptCount val="11"/>
                <c:pt idx="0">
                  <c:v>0.43434343434343436</c:v>
                </c:pt>
                <c:pt idx="1">
                  <c:v>0.46565656565656566</c:v>
                </c:pt>
                <c:pt idx="2">
                  <c:v>9.3939393939393934E-2</c:v>
                </c:pt>
                <c:pt idx="3">
                  <c:v>1.0101010101010101E-3</c:v>
                </c:pt>
                <c:pt idx="4">
                  <c:v>0</c:v>
                </c:pt>
                <c:pt idx="5">
                  <c:v>4.0404040404040404E-3</c:v>
                </c:pt>
                <c:pt idx="6">
                  <c:v>1.0101010101010101E-3</c:v>
                </c:pt>
                <c:pt idx="7">
                  <c:v>0</c:v>
                </c:pt>
                <c:pt idx="8">
                  <c:v>0</c:v>
                </c:pt>
                <c:pt idx="9">
                  <c:v>0</c:v>
                </c:pt>
                <c:pt idx="10">
                  <c:v>0</c:v>
                </c:pt>
              </c:numCache>
            </c:numRef>
          </c:val>
          <c:extLst>
            <c:ext xmlns:c16="http://schemas.microsoft.com/office/drawing/2014/chart" uri="{C3380CC4-5D6E-409C-BE32-E72D297353CC}">
              <c16:uniqueId val="{00000000-22FE-4AFB-9AFD-2E15F913A766}"/>
            </c:ext>
          </c:extLst>
        </c:ser>
        <c:dLbls>
          <c:showLegendKey val="0"/>
          <c:showVal val="0"/>
          <c:showCatName val="0"/>
          <c:showSerName val="0"/>
          <c:showPercent val="0"/>
          <c:showBubbleSize val="0"/>
        </c:dLbls>
        <c:gapWidth val="150"/>
        <c:axId val="88751104"/>
        <c:axId val="88769280"/>
      </c:barChart>
      <c:catAx>
        <c:axId val="88751104"/>
        <c:scaling>
          <c:orientation val="minMax"/>
        </c:scaling>
        <c:delete val="0"/>
        <c:axPos val="b"/>
        <c:numFmt formatCode="General" sourceLinked="0"/>
        <c:majorTickMark val="none"/>
        <c:minorTickMark val="none"/>
        <c:tickLblPos val="nextTo"/>
        <c:txPr>
          <a:bodyPr/>
          <a:lstStyle/>
          <a:p>
            <a:pPr>
              <a:defRPr sz="800"/>
            </a:pPr>
            <a:endParaRPr lang="es-CO"/>
          </a:p>
        </c:txPr>
        <c:crossAx val="88769280"/>
        <c:crosses val="autoZero"/>
        <c:auto val="1"/>
        <c:lblAlgn val="ctr"/>
        <c:lblOffset val="100"/>
        <c:noMultiLvlLbl val="0"/>
      </c:catAx>
      <c:valAx>
        <c:axId val="88769280"/>
        <c:scaling>
          <c:orientation val="minMax"/>
        </c:scaling>
        <c:delete val="0"/>
        <c:axPos val="l"/>
        <c:title>
          <c:tx>
            <c:rich>
              <a:bodyPr/>
              <a:lstStyle/>
              <a:p>
                <a:pPr>
                  <a:defRPr/>
                </a:pPr>
                <a:r>
                  <a:rPr lang="es-CO" baseline="0"/>
                  <a:t>% casos</a:t>
                </a:r>
              </a:p>
            </c:rich>
          </c:tx>
          <c:overlay val="0"/>
        </c:title>
        <c:numFmt formatCode="0.0%" sourceLinked="1"/>
        <c:majorTickMark val="none"/>
        <c:minorTickMark val="none"/>
        <c:tickLblPos val="nextTo"/>
        <c:txPr>
          <a:bodyPr/>
          <a:lstStyle/>
          <a:p>
            <a:pPr>
              <a:defRPr sz="800"/>
            </a:pPr>
            <a:endParaRPr lang="es-CO"/>
          </a:p>
        </c:txPr>
        <c:crossAx val="88751104"/>
        <c:crosses val="autoZero"/>
        <c:crossBetween val="between"/>
      </c:valAx>
      <c:dTable>
        <c:showHorzBorder val="1"/>
        <c:showVertBorder val="1"/>
        <c:showOutline val="1"/>
        <c:showKeys val="1"/>
        <c:txPr>
          <a:bodyPr/>
          <a:lstStyle/>
          <a:p>
            <a:pPr rtl="0">
              <a:defRPr sz="800"/>
            </a:pPr>
            <a:endParaRPr lang="es-CO"/>
          </a:p>
        </c:txPr>
      </c:dTable>
    </c:plotArea>
    <c:plotVisOnly val="1"/>
    <c:dispBlanksAs val="gap"/>
    <c:showDLblsOverMax val="0"/>
  </c:chart>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9983995664433963E-2"/>
          <c:y val="1.9385549319559586E-2"/>
          <c:w val="0.93496007384010904"/>
          <c:h val="0.74495893036542782"/>
        </c:manualLayout>
      </c:layout>
      <c:areaChart>
        <c:grouping val="standard"/>
        <c:varyColors val="0"/>
        <c:ser>
          <c:idx val="3"/>
          <c:order val="1"/>
          <c:tx>
            <c:strRef>
              <c:f>Violencias!$A$73</c:f>
              <c:strCache>
                <c:ptCount val="1"/>
                <c:pt idx="0">
                  <c:v>Percentil 75</c:v>
                </c:pt>
              </c:strCache>
            </c:strRef>
          </c:tx>
          <c:spPr>
            <a:solidFill>
              <a:srgbClr val="C00000"/>
            </a:solidFill>
            <a:ln w="25400">
              <a:solidFill>
                <a:srgbClr val="FF0000"/>
              </a:solidFill>
              <a:prstDash val="solid"/>
            </a:ln>
          </c:spPr>
          <c:val>
            <c:numRef>
              <c:f>Violencias!$B$73:$BA$73</c:f>
              <c:numCache>
                <c:formatCode>0.0</c:formatCode>
                <c:ptCount val="52"/>
                <c:pt idx="0">
                  <c:v>319</c:v>
                </c:pt>
                <c:pt idx="1">
                  <c:v>207</c:v>
                </c:pt>
                <c:pt idx="2">
                  <c:v>262</c:v>
                </c:pt>
                <c:pt idx="3">
                  <c:v>267</c:v>
                </c:pt>
                <c:pt idx="4">
                  <c:v>268</c:v>
                </c:pt>
                <c:pt idx="5">
                  <c:v>266</c:v>
                </c:pt>
                <c:pt idx="6">
                  <c:v>161</c:v>
                </c:pt>
                <c:pt idx="7">
                  <c:v>278</c:v>
                </c:pt>
                <c:pt idx="8">
                  <c:v>285</c:v>
                </c:pt>
                <c:pt idx="9">
                  <c:v>289</c:v>
                </c:pt>
                <c:pt idx="10">
                  <c:v>306</c:v>
                </c:pt>
                <c:pt idx="11">
                  <c:v>208</c:v>
                </c:pt>
                <c:pt idx="12">
                  <c:v>102</c:v>
                </c:pt>
                <c:pt idx="13">
                  <c:v>303</c:v>
                </c:pt>
                <c:pt idx="14">
                  <c:v>258</c:v>
                </c:pt>
                <c:pt idx="15">
                  <c:v>233</c:v>
                </c:pt>
                <c:pt idx="16">
                  <c:v>248</c:v>
                </c:pt>
                <c:pt idx="17">
                  <c:v>251</c:v>
                </c:pt>
                <c:pt idx="18">
                  <c:v>287</c:v>
                </c:pt>
                <c:pt idx="19">
                  <c:v>307</c:v>
                </c:pt>
                <c:pt idx="20">
                  <c:v>240</c:v>
                </c:pt>
                <c:pt idx="21">
                  <c:v>258</c:v>
                </c:pt>
                <c:pt idx="22">
                  <c:v>245</c:v>
                </c:pt>
                <c:pt idx="23">
                  <c:v>298</c:v>
                </c:pt>
                <c:pt idx="24">
                  <c:v>244</c:v>
                </c:pt>
                <c:pt idx="25">
                  <c:v>262</c:v>
                </c:pt>
                <c:pt idx="26">
                  <c:v>285</c:v>
                </c:pt>
                <c:pt idx="27">
                  <c:v>259</c:v>
                </c:pt>
                <c:pt idx="28">
                  <c:v>234</c:v>
                </c:pt>
                <c:pt idx="29">
                  <c:v>217</c:v>
                </c:pt>
                <c:pt idx="30">
                  <c:v>273</c:v>
                </c:pt>
                <c:pt idx="31">
                  <c:v>223</c:v>
                </c:pt>
                <c:pt idx="32">
                  <c:v>288</c:v>
                </c:pt>
                <c:pt idx="33">
                  <c:v>215</c:v>
                </c:pt>
                <c:pt idx="34">
                  <c:v>280</c:v>
                </c:pt>
                <c:pt idx="35">
                  <c:v>271</c:v>
                </c:pt>
                <c:pt idx="36">
                  <c:v>247</c:v>
                </c:pt>
                <c:pt idx="37">
                  <c:v>282</c:v>
                </c:pt>
                <c:pt idx="38">
                  <c:v>165</c:v>
                </c:pt>
                <c:pt idx="39">
                  <c:v>227</c:v>
                </c:pt>
                <c:pt idx="40">
                  <c:v>194</c:v>
                </c:pt>
                <c:pt idx="41">
                  <c:v>168</c:v>
                </c:pt>
                <c:pt idx="42">
                  <c:v>168</c:v>
                </c:pt>
                <c:pt idx="43">
                  <c:v>156</c:v>
                </c:pt>
                <c:pt idx="44">
                  <c:v>270</c:v>
                </c:pt>
                <c:pt idx="45">
                  <c:v>278</c:v>
                </c:pt>
                <c:pt idx="46">
                  <c:v>293</c:v>
                </c:pt>
                <c:pt idx="47">
                  <c:v>289</c:v>
                </c:pt>
                <c:pt idx="48">
                  <c:v>167</c:v>
                </c:pt>
                <c:pt idx="49">
                  <c:v>172</c:v>
                </c:pt>
                <c:pt idx="50">
                  <c:v>137</c:v>
                </c:pt>
                <c:pt idx="51">
                  <c:v>122</c:v>
                </c:pt>
              </c:numCache>
            </c:numRef>
          </c:val>
          <c:extLst>
            <c:ext xmlns:c16="http://schemas.microsoft.com/office/drawing/2014/chart" uri="{C3380CC4-5D6E-409C-BE32-E72D297353CC}">
              <c16:uniqueId val="{00000000-F435-423E-9A40-643E949F0CDA}"/>
            </c:ext>
          </c:extLst>
        </c:ser>
        <c:ser>
          <c:idx val="1"/>
          <c:order val="2"/>
          <c:tx>
            <c:strRef>
              <c:f>Violencias!$A$71</c:f>
              <c:strCache>
                <c:ptCount val="1"/>
                <c:pt idx="0">
                  <c:v>Mediana</c:v>
                </c:pt>
              </c:strCache>
            </c:strRef>
          </c:tx>
          <c:spPr>
            <a:ln w="28575" cap="rnd">
              <a:solidFill>
                <a:schemeClr val="accent4"/>
              </a:solidFill>
              <a:round/>
            </a:ln>
            <a:effectLst/>
          </c:spPr>
          <c:val>
            <c:numRef>
              <c:f>Violencias!$B$71:$BA$71</c:f>
              <c:numCache>
                <c:formatCode>0.0</c:formatCode>
                <c:ptCount val="52"/>
                <c:pt idx="0">
                  <c:v>195</c:v>
                </c:pt>
                <c:pt idx="1">
                  <c:v>159</c:v>
                </c:pt>
                <c:pt idx="2">
                  <c:v>217</c:v>
                </c:pt>
                <c:pt idx="3">
                  <c:v>188</c:v>
                </c:pt>
                <c:pt idx="4">
                  <c:v>268</c:v>
                </c:pt>
                <c:pt idx="5">
                  <c:v>254</c:v>
                </c:pt>
                <c:pt idx="6">
                  <c:v>239</c:v>
                </c:pt>
                <c:pt idx="7">
                  <c:v>238</c:v>
                </c:pt>
                <c:pt idx="8">
                  <c:v>252</c:v>
                </c:pt>
                <c:pt idx="9">
                  <c:v>208</c:v>
                </c:pt>
                <c:pt idx="10">
                  <c:v>232</c:v>
                </c:pt>
                <c:pt idx="11">
                  <c:v>194</c:v>
                </c:pt>
                <c:pt idx="12">
                  <c:v>142</c:v>
                </c:pt>
                <c:pt idx="13">
                  <c:v>205</c:v>
                </c:pt>
                <c:pt idx="14">
                  <c:v>143</c:v>
                </c:pt>
                <c:pt idx="15">
                  <c:v>153</c:v>
                </c:pt>
                <c:pt idx="16">
                  <c:v>227</c:v>
                </c:pt>
                <c:pt idx="17">
                  <c:v>236</c:v>
                </c:pt>
                <c:pt idx="18">
                  <c:v>285</c:v>
                </c:pt>
                <c:pt idx="19">
                  <c:v>249</c:v>
                </c:pt>
                <c:pt idx="20">
                  <c:v>240</c:v>
                </c:pt>
                <c:pt idx="21">
                  <c:v>249</c:v>
                </c:pt>
                <c:pt idx="22">
                  <c:v>217</c:v>
                </c:pt>
                <c:pt idx="23">
                  <c:v>246</c:v>
                </c:pt>
                <c:pt idx="24">
                  <c:v>240</c:v>
                </c:pt>
                <c:pt idx="25">
                  <c:v>218</c:v>
                </c:pt>
                <c:pt idx="26">
                  <c:v>237</c:v>
                </c:pt>
                <c:pt idx="27">
                  <c:v>257</c:v>
                </c:pt>
                <c:pt idx="28">
                  <c:v>217</c:v>
                </c:pt>
                <c:pt idx="29">
                  <c:v>201</c:v>
                </c:pt>
                <c:pt idx="30">
                  <c:v>204</c:v>
                </c:pt>
                <c:pt idx="31">
                  <c:v>145</c:v>
                </c:pt>
                <c:pt idx="32">
                  <c:v>147</c:v>
                </c:pt>
                <c:pt idx="33">
                  <c:v>153</c:v>
                </c:pt>
                <c:pt idx="34">
                  <c:v>174</c:v>
                </c:pt>
                <c:pt idx="35">
                  <c:v>161</c:v>
                </c:pt>
                <c:pt idx="36">
                  <c:v>180</c:v>
                </c:pt>
                <c:pt idx="37">
                  <c:v>188</c:v>
                </c:pt>
                <c:pt idx="38">
                  <c:v>165</c:v>
                </c:pt>
                <c:pt idx="39">
                  <c:v>201</c:v>
                </c:pt>
                <c:pt idx="40">
                  <c:v>141</c:v>
                </c:pt>
                <c:pt idx="41">
                  <c:v>142</c:v>
                </c:pt>
                <c:pt idx="42">
                  <c:v>278</c:v>
                </c:pt>
                <c:pt idx="43">
                  <c:v>156</c:v>
                </c:pt>
                <c:pt idx="44">
                  <c:v>164</c:v>
                </c:pt>
                <c:pt idx="45">
                  <c:v>178</c:v>
                </c:pt>
                <c:pt idx="46">
                  <c:v>174</c:v>
                </c:pt>
                <c:pt idx="47">
                  <c:v>146</c:v>
                </c:pt>
                <c:pt idx="48">
                  <c:v>152</c:v>
                </c:pt>
                <c:pt idx="49">
                  <c:v>150</c:v>
                </c:pt>
                <c:pt idx="50">
                  <c:v>131</c:v>
                </c:pt>
                <c:pt idx="51">
                  <c:v>116</c:v>
                </c:pt>
              </c:numCache>
            </c:numRef>
          </c:val>
          <c:extLst>
            <c:ext xmlns:c16="http://schemas.microsoft.com/office/drawing/2014/chart" uri="{C3380CC4-5D6E-409C-BE32-E72D297353CC}">
              <c16:uniqueId val="{00000001-F435-423E-9A40-643E949F0CDA}"/>
            </c:ext>
          </c:extLst>
        </c:ser>
        <c:ser>
          <c:idx val="2"/>
          <c:order val="3"/>
          <c:tx>
            <c:strRef>
              <c:f>Violencias!$A$72</c:f>
              <c:strCache>
                <c:ptCount val="1"/>
                <c:pt idx="0">
                  <c:v>Percentil 25</c:v>
                </c:pt>
              </c:strCache>
            </c:strRef>
          </c:tx>
          <c:spPr>
            <a:solidFill>
              <a:srgbClr val="92D050"/>
            </a:solidFill>
            <a:ln w="28575" cap="rnd">
              <a:solidFill>
                <a:schemeClr val="accent6"/>
              </a:solidFill>
              <a:round/>
            </a:ln>
            <a:effectLst/>
          </c:spPr>
          <c:val>
            <c:numRef>
              <c:f>Violencias!$B$72:$BA$72</c:f>
              <c:numCache>
                <c:formatCode>0.0</c:formatCode>
                <c:ptCount val="52"/>
                <c:pt idx="0">
                  <c:v>116</c:v>
                </c:pt>
                <c:pt idx="1">
                  <c:v>84</c:v>
                </c:pt>
                <c:pt idx="2">
                  <c:v>127</c:v>
                </c:pt>
                <c:pt idx="3">
                  <c:v>129</c:v>
                </c:pt>
                <c:pt idx="4">
                  <c:v>268</c:v>
                </c:pt>
                <c:pt idx="5">
                  <c:v>135</c:v>
                </c:pt>
                <c:pt idx="6">
                  <c:v>161</c:v>
                </c:pt>
                <c:pt idx="7">
                  <c:v>177</c:v>
                </c:pt>
                <c:pt idx="8">
                  <c:v>167</c:v>
                </c:pt>
                <c:pt idx="9">
                  <c:v>157</c:v>
                </c:pt>
                <c:pt idx="10">
                  <c:v>159</c:v>
                </c:pt>
                <c:pt idx="11">
                  <c:v>190</c:v>
                </c:pt>
                <c:pt idx="12">
                  <c:v>102</c:v>
                </c:pt>
                <c:pt idx="13">
                  <c:v>160</c:v>
                </c:pt>
                <c:pt idx="14">
                  <c:v>126</c:v>
                </c:pt>
                <c:pt idx="15">
                  <c:v>129</c:v>
                </c:pt>
                <c:pt idx="16">
                  <c:v>157</c:v>
                </c:pt>
                <c:pt idx="17">
                  <c:v>170</c:v>
                </c:pt>
                <c:pt idx="18">
                  <c:v>178</c:v>
                </c:pt>
                <c:pt idx="19">
                  <c:v>176</c:v>
                </c:pt>
                <c:pt idx="20">
                  <c:v>196</c:v>
                </c:pt>
                <c:pt idx="21">
                  <c:v>142</c:v>
                </c:pt>
                <c:pt idx="22">
                  <c:v>169.5</c:v>
                </c:pt>
                <c:pt idx="23">
                  <c:v>163</c:v>
                </c:pt>
                <c:pt idx="24">
                  <c:v>160</c:v>
                </c:pt>
                <c:pt idx="25">
                  <c:v>136</c:v>
                </c:pt>
                <c:pt idx="26">
                  <c:v>136</c:v>
                </c:pt>
                <c:pt idx="27">
                  <c:v>151</c:v>
                </c:pt>
                <c:pt idx="28">
                  <c:v>151</c:v>
                </c:pt>
                <c:pt idx="29">
                  <c:v>151</c:v>
                </c:pt>
                <c:pt idx="30">
                  <c:v>145</c:v>
                </c:pt>
                <c:pt idx="31">
                  <c:v>118</c:v>
                </c:pt>
                <c:pt idx="32">
                  <c:v>102</c:v>
                </c:pt>
                <c:pt idx="33">
                  <c:v>98</c:v>
                </c:pt>
                <c:pt idx="34">
                  <c:v>92</c:v>
                </c:pt>
                <c:pt idx="35">
                  <c:v>87</c:v>
                </c:pt>
                <c:pt idx="36">
                  <c:v>171</c:v>
                </c:pt>
                <c:pt idx="37">
                  <c:v>156</c:v>
                </c:pt>
                <c:pt idx="38">
                  <c:v>165</c:v>
                </c:pt>
                <c:pt idx="39">
                  <c:v>153</c:v>
                </c:pt>
                <c:pt idx="40">
                  <c:v>119</c:v>
                </c:pt>
                <c:pt idx="41">
                  <c:v>138</c:v>
                </c:pt>
                <c:pt idx="42">
                  <c:v>154</c:v>
                </c:pt>
                <c:pt idx="43">
                  <c:v>156</c:v>
                </c:pt>
                <c:pt idx="44">
                  <c:v>153</c:v>
                </c:pt>
                <c:pt idx="45">
                  <c:v>123</c:v>
                </c:pt>
                <c:pt idx="46">
                  <c:v>151</c:v>
                </c:pt>
                <c:pt idx="47">
                  <c:v>139</c:v>
                </c:pt>
                <c:pt idx="48">
                  <c:v>139</c:v>
                </c:pt>
                <c:pt idx="49">
                  <c:v>111</c:v>
                </c:pt>
                <c:pt idx="50">
                  <c:v>116</c:v>
                </c:pt>
                <c:pt idx="51">
                  <c:v>115</c:v>
                </c:pt>
              </c:numCache>
            </c:numRef>
          </c:val>
          <c:extLst>
            <c:ext xmlns:c16="http://schemas.microsoft.com/office/drawing/2014/chart" uri="{C3380CC4-5D6E-409C-BE32-E72D297353CC}">
              <c16:uniqueId val="{00000002-F435-423E-9A40-643E949F0CDA}"/>
            </c:ext>
          </c:extLst>
        </c:ser>
        <c:dLbls>
          <c:showLegendKey val="0"/>
          <c:showVal val="0"/>
          <c:showCatName val="0"/>
          <c:showSerName val="0"/>
          <c:showPercent val="0"/>
          <c:showBubbleSize val="0"/>
        </c:dLbls>
        <c:axId val="1071786720"/>
        <c:axId val="1129430688"/>
      </c:areaChart>
      <c:scatterChart>
        <c:scatterStyle val="lineMarker"/>
        <c:varyColors val="0"/>
        <c:ser>
          <c:idx val="0"/>
          <c:order val="0"/>
          <c:tx>
            <c:strRef>
              <c:f>Violencias!$A$70</c:f>
              <c:strCache>
                <c:ptCount val="1"/>
                <c:pt idx="0">
                  <c:v>2023</c:v>
                </c:pt>
              </c:strCache>
            </c:strRef>
          </c:tx>
          <c:spPr>
            <a:ln w="19050">
              <a:solidFill>
                <a:schemeClr val="tx1"/>
              </a:solidFill>
            </a:ln>
          </c:spPr>
          <c:marker>
            <c:symbol val="circle"/>
            <c:size val="5"/>
            <c:spPr>
              <a:solidFill>
                <a:schemeClr val="tx1"/>
              </a:solidFill>
              <a:ln w="9525">
                <a:solidFill>
                  <a:schemeClr val="tx1"/>
                </a:solidFill>
                <a:prstDash val="sysDash"/>
              </a:ln>
              <a:effectLst/>
            </c:spPr>
          </c:marker>
          <c:yVal>
            <c:numRef>
              <c:f>Violencias!$B$70:$BA$70</c:f>
              <c:numCache>
                <c:formatCode>General</c:formatCode>
                <c:ptCount val="52"/>
                <c:pt idx="0">
                  <c:v>158</c:v>
                </c:pt>
                <c:pt idx="1">
                  <c:v>129</c:v>
                </c:pt>
                <c:pt idx="2">
                  <c:v>163</c:v>
                </c:pt>
                <c:pt idx="3">
                  <c:v>146</c:v>
                </c:pt>
                <c:pt idx="4">
                  <c:v>181</c:v>
                </c:pt>
                <c:pt idx="5">
                  <c:v>152</c:v>
                </c:pt>
                <c:pt idx="6">
                  <c:v>155</c:v>
                </c:pt>
                <c:pt idx="7">
                  <c:v>172</c:v>
                </c:pt>
                <c:pt idx="8">
                  <c:v>159</c:v>
                </c:pt>
                <c:pt idx="9">
                  <c:v>182</c:v>
                </c:pt>
                <c:pt idx="10">
                  <c:v>162</c:v>
                </c:pt>
                <c:pt idx="11">
                  <c:v>165</c:v>
                </c:pt>
                <c:pt idx="12">
                  <c:v>182</c:v>
                </c:pt>
                <c:pt idx="13">
                  <c:v>177</c:v>
                </c:pt>
                <c:pt idx="14">
                  <c:v>164</c:v>
                </c:pt>
                <c:pt idx="15">
                  <c:v>241</c:v>
                </c:pt>
                <c:pt idx="16">
                  <c:v>177</c:v>
                </c:pt>
                <c:pt idx="17">
                  <c:v>200</c:v>
                </c:pt>
                <c:pt idx="18">
                  <c:v>182</c:v>
                </c:pt>
                <c:pt idx="19">
                  <c:v>221</c:v>
                </c:pt>
                <c:pt idx="20">
                  <c:v>148</c:v>
                </c:pt>
                <c:pt idx="21">
                  <c:v>185</c:v>
                </c:pt>
                <c:pt idx="22">
                  <c:v>198</c:v>
                </c:pt>
                <c:pt idx="23">
                  <c:v>140</c:v>
                </c:pt>
                <c:pt idx="24">
                  <c:v>161</c:v>
                </c:pt>
                <c:pt idx="25">
                  <c:v>174</c:v>
                </c:pt>
                <c:pt idx="26">
                  <c:v>167</c:v>
                </c:pt>
                <c:pt idx="27">
                  <c:v>176</c:v>
                </c:pt>
                <c:pt idx="28">
                  <c:v>187</c:v>
                </c:pt>
                <c:pt idx="29">
                  <c:v>174</c:v>
                </c:pt>
                <c:pt idx="30">
                  <c:v>192</c:v>
                </c:pt>
                <c:pt idx="31">
                  <c:v>177</c:v>
                </c:pt>
              </c:numCache>
            </c:numRef>
          </c:yVal>
          <c:smooth val="0"/>
          <c:extLst>
            <c:ext xmlns:c16="http://schemas.microsoft.com/office/drawing/2014/chart" uri="{C3380CC4-5D6E-409C-BE32-E72D297353CC}">
              <c16:uniqueId val="{00000003-F435-423E-9A40-643E949F0CDA}"/>
            </c:ext>
          </c:extLst>
        </c:ser>
        <c:ser>
          <c:idx val="4"/>
          <c:order val="4"/>
          <c:tx>
            <c:v>2023</c:v>
          </c:tx>
          <c:yVal>
            <c:numLit>
              <c:formatCode>General</c:formatCode>
              <c:ptCount val="1"/>
              <c:pt idx="0">
                <c:v>1</c:v>
              </c:pt>
            </c:numLit>
          </c:yVal>
          <c:smooth val="0"/>
          <c:extLst>
            <c:ext xmlns:c16="http://schemas.microsoft.com/office/drawing/2014/chart" uri="{C3380CC4-5D6E-409C-BE32-E72D297353CC}">
              <c16:uniqueId val="{00000004-F435-423E-9A40-643E949F0CDA}"/>
            </c:ext>
          </c:extLst>
        </c:ser>
        <c:dLbls>
          <c:showLegendKey val="0"/>
          <c:showVal val="0"/>
          <c:showCatName val="0"/>
          <c:showSerName val="0"/>
          <c:showPercent val="0"/>
          <c:showBubbleSize val="0"/>
        </c:dLbls>
        <c:axId val="1071786720"/>
        <c:axId val="1129430688"/>
      </c:scatterChart>
      <c:catAx>
        <c:axId val="1071786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b="1"/>
            </a:pPr>
            <a:endParaRPr lang="es-CO"/>
          </a:p>
        </c:txPr>
        <c:crossAx val="1129430688"/>
        <c:crosses val="autoZero"/>
        <c:auto val="1"/>
        <c:lblAlgn val="ctr"/>
        <c:lblOffset val="100"/>
        <c:noMultiLvlLbl val="0"/>
      </c:catAx>
      <c:valAx>
        <c:axId val="1129430688"/>
        <c:scaling>
          <c:orientation val="minMax"/>
        </c:scaling>
        <c:delete val="0"/>
        <c:axPos val="l"/>
        <c:majorGridlines>
          <c:spPr>
            <a:ln w="9525" cap="flat" cmpd="sng" algn="c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round/>
            </a:ln>
            <a:effectLst/>
          </c:spPr>
        </c:majorGridlines>
        <c:numFmt formatCode="0" sourceLinked="0"/>
        <c:majorTickMark val="none"/>
        <c:minorTickMark val="none"/>
        <c:tickLblPos val="nextTo"/>
        <c:spPr>
          <a:ln w="6350">
            <a:noFill/>
          </a:ln>
        </c:spPr>
        <c:txPr>
          <a:bodyPr rot="-60000000" vert="horz"/>
          <a:lstStyle/>
          <a:p>
            <a:pPr>
              <a:defRPr b="1"/>
            </a:pPr>
            <a:endParaRPr lang="es-CO"/>
          </a:p>
        </c:txPr>
        <c:crossAx val="1071786720"/>
        <c:crosses val="autoZero"/>
        <c:crossBetween val="between"/>
      </c:valAx>
      <c:spPr>
        <a:noFill/>
        <a:ln w="25400">
          <a:noFill/>
        </a:ln>
      </c:spPr>
    </c:plotArea>
    <c:legend>
      <c:legendPos val="b"/>
      <c:overlay val="0"/>
      <c:spPr>
        <a:noFill/>
        <a:ln w="25400">
          <a:noFill/>
        </a:ln>
      </c:spPr>
      <c:txPr>
        <a:bodyPr rot="0" vert="horz"/>
        <a:lstStyle/>
        <a:p>
          <a:pPr>
            <a:defRPr b="1"/>
          </a:pPr>
          <a:endParaRPr lang="es-CO"/>
        </a:p>
      </c:txPr>
    </c:legend>
    <c:plotVisOnly val="1"/>
    <c:dispBlanksAs val="gap"/>
    <c:showDLblsOverMax val="0"/>
  </c:chart>
  <c:spPr>
    <a:noFill/>
    <a:ln w="9525" cap="flat" cmpd="sng" algn="ctr">
      <a:noFill/>
      <a:round/>
    </a:ln>
    <a:effectLst/>
  </c:spPr>
  <c:txPr>
    <a:bodyPr/>
    <a:lstStyle/>
    <a:p>
      <a:pPr>
        <a:defRPr>
          <a:solidFill>
            <a:sysClr val="windowText" lastClr="000000"/>
          </a:solidFill>
          <a:latin typeface="Arial Narrow" panose="020B0606020202030204" pitchFamily="34" charset="0"/>
        </a:defRPr>
      </a:pPr>
      <a:endParaRPr lang="es-CO"/>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0575543517479004E-2"/>
          <c:y val="0.10449376703319894"/>
          <c:w val="0.91216257555929925"/>
          <c:h val="0.69518532240331021"/>
        </c:manualLayout>
      </c:layout>
      <c:lineChart>
        <c:grouping val="standard"/>
        <c:varyColors val="0"/>
        <c:ser>
          <c:idx val="0"/>
          <c:order val="0"/>
          <c:tx>
            <c:v>2018</c:v>
          </c:tx>
          <c:spPr>
            <a:ln w="28575">
              <a:solidFill>
                <a:srgbClr val="C00000"/>
              </a:solidFill>
            </a:ln>
          </c:spPr>
          <c:marker>
            <c:symbol val="none"/>
          </c:marker>
          <c:val>
            <c:numRef>
              <c:f>Violencias!$B$65:$BA$65</c:f>
              <c:numCache>
                <c:formatCode>General</c:formatCode>
                <c:ptCount val="52"/>
                <c:pt idx="0">
                  <c:v>812</c:v>
                </c:pt>
                <c:pt idx="1">
                  <c:v>159</c:v>
                </c:pt>
                <c:pt idx="2">
                  <c:v>217</c:v>
                </c:pt>
                <c:pt idx="3">
                  <c:v>188</c:v>
                </c:pt>
                <c:pt idx="4">
                  <c:v>268</c:v>
                </c:pt>
                <c:pt idx="5">
                  <c:v>254</c:v>
                </c:pt>
                <c:pt idx="6">
                  <c:v>239</c:v>
                </c:pt>
                <c:pt idx="7">
                  <c:v>238</c:v>
                </c:pt>
                <c:pt idx="8">
                  <c:v>252</c:v>
                </c:pt>
                <c:pt idx="9">
                  <c:v>208</c:v>
                </c:pt>
                <c:pt idx="10">
                  <c:v>232</c:v>
                </c:pt>
                <c:pt idx="11">
                  <c:v>208</c:v>
                </c:pt>
                <c:pt idx="12">
                  <c:v>142</c:v>
                </c:pt>
                <c:pt idx="13">
                  <c:v>303</c:v>
                </c:pt>
                <c:pt idx="14">
                  <c:v>258</c:v>
                </c:pt>
                <c:pt idx="15">
                  <c:v>273</c:v>
                </c:pt>
                <c:pt idx="16">
                  <c:v>248</c:v>
                </c:pt>
                <c:pt idx="17">
                  <c:v>236</c:v>
                </c:pt>
                <c:pt idx="18">
                  <c:v>287</c:v>
                </c:pt>
                <c:pt idx="19">
                  <c:v>249</c:v>
                </c:pt>
                <c:pt idx="20">
                  <c:v>240</c:v>
                </c:pt>
                <c:pt idx="21">
                  <c:v>249</c:v>
                </c:pt>
                <c:pt idx="22">
                  <c:v>217</c:v>
                </c:pt>
                <c:pt idx="23">
                  <c:v>246</c:v>
                </c:pt>
                <c:pt idx="24">
                  <c:v>240</c:v>
                </c:pt>
                <c:pt idx="25">
                  <c:v>218</c:v>
                </c:pt>
                <c:pt idx="26">
                  <c:v>237</c:v>
                </c:pt>
                <c:pt idx="27">
                  <c:v>259</c:v>
                </c:pt>
                <c:pt idx="28">
                  <c:v>217</c:v>
                </c:pt>
                <c:pt idx="29">
                  <c:v>217</c:v>
                </c:pt>
                <c:pt idx="30">
                  <c:v>273</c:v>
                </c:pt>
                <c:pt idx="31">
                  <c:v>223</c:v>
                </c:pt>
                <c:pt idx="32">
                  <c:v>288</c:v>
                </c:pt>
                <c:pt idx="33">
                  <c:v>215</c:v>
                </c:pt>
                <c:pt idx="34">
                  <c:v>280</c:v>
                </c:pt>
                <c:pt idx="35">
                  <c:v>271</c:v>
                </c:pt>
                <c:pt idx="36">
                  <c:v>247</c:v>
                </c:pt>
                <c:pt idx="37">
                  <c:v>282</c:v>
                </c:pt>
                <c:pt idx="38">
                  <c:v>257</c:v>
                </c:pt>
                <c:pt idx="39">
                  <c:v>297</c:v>
                </c:pt>
                <c:pt idx="40">
                  <c:v>273</c:v>
                </c:pt>
                <c:pt idx="41">
                  <c:v>219</c:v>
                </c:pt>
                <c:pt idx="42">
                  <c:v>278</c:v>
                </c:pt>
                <c:pt idx="43">
                  <c:v>292</c:v>
                </c:pt>
                <c:pt idx="44">
                  <c:v>280</c:v>
                </c:pt>
                <c:pt idx="45">
                  <c:v>295</c:v>
                </c:pt>
                <c:pt idx="46">
                  <c:v>293</c:v>
                </c:pt>
                <c:pt idx="47">
                  <c:v>326</c:v>
                </c:pt>
                <c:pt idx="48">
                  <c:v>232</c:v>
                </c:pt>
                <c:pt idx="49">
                  <c:v>255</c:v>
                </c:pt>
                <c:pt idx="50">
                  <c:v>207</c:v>
                </c:pt>
                <c:pt idx="51">
                  <c:v>172</c:v>
                </c:pt>
              </c:numCache>
            </c:numRef>
          </c:val>
          <c:smooth val="0"/>
          <c:extLst>
            <c:ext xmlns:c16="http://schemas.microsoft.com/office/drawing/2014/chart" uri="{C3380CC4-5D6E-409C-BE32-E72D297353CC}">
              <c16:uniqueId val="{00000000-943B-432D-B33F-7D7058414023}"/>
            </c:ext>
          </c:extLst>
        </c:ser>
        <c:ser>
          <c:idx val="1"/>
          <c:order val="1"/>
          <c:tx>
            <c:v>2019</c:v>
          </c:tx>
          <c:spPr>
            <a:ln w="28575">
              <a:solidFill>
                <a:srgbClr val="00B050"/>
              </a:solidFill>
            </a:ln>
          </c:spPr>
          <c:marker>
            <c:symbol val="none"/>
          </c:marker>
          <c:val>
            <c:numRef>
              <c:f>Violencias!$B$66:$BA$66</c:f>
              <c:numCache>
                <c:formatCode>General</c:formatCode>
                <c:ptCount val="52"/>
                <c:pt idx="0">
                  <c:v>319</c:v>
                </c:pt>
                <c:pt idx="1">
                  <c:v>207</c:v>
                </c:pt>
                <c:pt idx="2">
                  <c:v>275</c:v>
                </c:pt>
                <c:pt idx="3">
                  <c:v>267</c:v>
                </c:pt>
                <c:pt idx="4">
                  <c:v>286</c:v>
                </c:pt>
                <c:pt idx="5">
                  <c:v>278</c:v>
                </c:pt>
                <c:pt idx="6">
                  <c:v>276</c:v>
                </c:pt>
                <c:pt idx="7">
                  <c:v>278</c:v>
                </c:pt>
                <c:pt idx="8">
                  <c:v>285</c:v>
                </c:pt>
                <c:pt idx="9">
                  <c:v>289</c:v>
                </c:pt>
                <c:pt idx="10">
                  <c:v>306</c:v>
                </c:pt>
                <c:pt idx="11">
                  <c:v>329</c:v>
                </c:pt>
                <c:pt idx="12">
                  <c:v>275</c:v>
                </c:pt>
                <c:pt idx="13">
                  <c:v>394</c:v>
                </c:pt>
                <c:pt idx="14">
                  <c:v>326</c:v>
                </c:pt>
                <c:pt idx="15">
                  <c:v>129</c:v>
                </c:pt>
                <c:pt idx="16">
                  <c:v>310</c:v>
                </c:pt>
                <c:pt idx="17">
                  <c:v>308</c:v>
                </c:pt>
                <c:pt idx="18">
                  <c:v>356</c:v>
                </c:pt>
                <c:pt idx="19">
                  <c:v>317</c:v>
                </c:pt>
                <c:pt idx="20">
                  <c:v>320</c:v>
                </c:pt>
                <c:pt idx="21">
                  <c:v>284</c:v>
                </c:pt>
                <c:pt idx="22">
                  <c:v>273</c:v>
                </c:pt>
                <c:pt idx="23">
                  <c:v>322</c:v>
                </c:pt>
                <c:pt idx="24">
                  <c:v>315</c:v>
                </c:pt>
                <c:pt idx="25">
                  <c:v>280</c:v>
                </c:pt>
                <c:pt idx="26">
                  <c:v>285</c:v>
                </c:pt>
                <c:pt idx="27">
                  <c:v>320</c:v>
                </c:pt>
                <c:pt idx="28">
                  <c:v>330</c:v>
                </c:pt>
                <c:pt idx="29">
                  <c:v>368</c:v>
                </c:pt>
                <c:pt idx="30">
                  <c:v>302</c:v>
                </c:pt>
                <c:pt idx="31">
                  <c:v>358</c:v>
                </c:pt>
                <c:pt idx="32">
                  <c:v>346</c:v>
                </c:pt>
                <c:pt idx="33">
                  <c:v>315</c:v>
                </c:pt>
                <c:pt idx="34">
                  <c:v>369</c:v>
                </c:pt>
                <c:pt idx="35">
                  <c:v>396</c:v>
                </c:pt>
                <c:pt idx="36">
                  <c:v>365</c:v>
                </c:pt>
                <c:pt idx="37">
                  <c:v>332</c:v>
                </c:pt>
                <c:pt idx="38">
                  <c:v>325</c:v>
                </c:pt>
                <c:pt idx="39">
                  <c:v>227</c:v>
                </c:pt>
                <c:pt idx="40">
                  <c:v>141</c:v>
                </c:pt>
                <c:pt idx="41">
                  <c:v>142</c:v>
                </c:pt>
                <c:pt idx="42">
                  <c:v>168</c:v>
                </c:pt>
                <c:pt idx="43">
                  <c:v>184</c:v>
                </c:pt>
                <c:pt idx="44">
                  <c:v>270</c:v>
                </c:pt>
                <c:pt idx="45">
                  <c:v>278</c:v>
                </c:pt>
                <c:pt idx="46">
                  <c:v>364</c:v>
                </c:pt>
                <c:pt idx="47">
                  <c:v>289</c:v>
                </c:pt>
                <c:pt idx="48">
                  <c:v>167</c:v>
                </c:pt>
                <c:pt idx="49">
                  <c:v>172</c:v>
                </c:pt>
                <c:pt idx="50">
                  <c:v>137</c:v>
                </c:pt>
                <c:pt idx="51">
                  <c:v>115</c:v>
                </c:pt>
              </c:numCache>
            </c:numRef>
          </c:val>
          <c:smooth val="0"/>
          <c:extLst>
            <c:ext xmlns:c16="http://schemas.microsoft.com/office/drawing/2014/chart" uri="{C3380CC4-5D6E-409C-BE32-E72D297353CC}">
              <c16:uniqueId val="{00000001-943B-432D-B33F-7D7058414023}"/>
            </c:ext>
          </c:extLst>
        </c:ser>
        <c:ser>
          <c:idx val="3"/>
          <c:order val="2"/>
          <c:tx>
            <c:strRef>
              <c:f>Violencias!$A$67</c:f>
              <c:strCache>
                <c:ptCount val="1"/>
                <c:pt idx="0">
                  <c:v>2020</c:v>
                </c:pt>
              </c:strCache>
            </c:strRef>
          </c:tx>
          <c:marker>
            <c:symbol val="none"/>
          </c:marker>
          <c:val>
            <c:numRef>
              <c:f>Violencias!$B$67:$BA$67</c:f>
              <c:numCache>
                <c:formatCode>General</c:formatCode>
                <c:ptCount val="52"/>
                <c:pt idx="0">
                  <c:v>195</c:v>
                </c:pt>
                <c:pt idx="1">
                  <c:v>250</c:v>
                </c:pt>
                <c:pt idx="2">
                  <c:v>262</c:v>
                </c:pt>
                <c:pt idx="3">
                  <c:v>333</c:v>
                </c:pt>
                <c:pt idx="4">
                  <c:v>280</c:v>
                </c:pt>
                <c:pt idx="5">
                  <c:v>328</c:v>
                </c:pt>
                <c:pt idx="6">
                  <c:v>341</c:v>
                </c:pt>
                <c:pt idx="7">
                  <c:v>338</c:v>
                </c:pt>
                <c:pt idx="8">
                  <c:v>316</c:v>
                </c:pt>
                <c:pt idx="9">
                  <c:v>307</c:v>
                </c:pt>
                <c:pt idx="10">
                  <c:v>364</c:v>
                </c:pt>
                <c:pt idx="11">
                  <c:v>194</c:v>
                </c:pt>
                <c:pt idx="12">
                  <c:v>83</c:v>
                </c:pt>
                <c:pt idx="13">
                  <c:v>160</c:v>
                </c:pt>
                <c:pt idx="14">
                  <c:v>126</c:v>
                </c:pt>
                <c:pt idx="15">
                  <c:v>233</c:v>
                </c:pt>
                <c:pt idx="16">
                  <c:v>227</c:v>
                </c:pt>
                <c:pt idx="17">
                  <c:v>251</c:v>
                </c:pt>
                <c:pt idx="18">
                  <c:v>285</c:v>
                </c:pt>
                <c:pt idx="19">
                  <c:v>307</c:v>
                </c:pt>
                <c:pt idx="20">
                  <c:v>273</c:v>
                </c:pt>
                <c:pt idx="21">
                  <c:v>258</c:v>
                </c:pt>
                <c:pt idx="22">
                  <c:v>245</c:v>
                </c:pt>
                <c:pt idx="23">
                  <c:v>298</c:v>
                </c:pt>
                <c:pt idx="24">
                  <c:v>244</c:v>
                </c:pt>
                <c:pt idx="25">
                  <c:v>262</c:v>
                </c:pt>
                <c:pt idx="26">
                  <c:v>285</c:v>
                </c:pt>
                <c:pt idx="27">
                  <c:v>255</c:v>
                </c:pt>
                <c:pt idx="28">
                  <c:v>234</c:v>
                </c:pt>
                <c:pt idx="29">
                  <c:v>201</c:v>
                </c:pt>
                <c:pt idx="30">
                  <c:v>204</c:v>
                </c:pt>
                <c:pt idx="31">
                  <c:v>76</c:v>
                </c:pt>
                <c:pt idx="32">
                  <c:v>102</c:v>
                </c:pt>
                <c:pt idx="33">
                  <c:v>98</c:v>
                </c:pt>
                <c:pt idx="34">
                  <c:v>92</c:v>
                </c:pt>
                <c:pt idx="35">
                  <c:v>87</c:v>
                </c:pt>
                <c:pt idx="36">
                  <c:v>108</c:v>
                </c:pt>
                <c:pt idx="37">
                  <c:v>114</c:v>
                </c:pt>
                <c:pt idx="38">
                  <c:v>142</c:v>
                </c:pt>
                <c:pt idx="39">
                  <c:v>150</c:v>
                </c:pt>
                <c:pt idx="40">
                  <c:v>115</c:v>
                </c:pt>
                <c:pt idx="41">
                  <c:v>116</c:v>
                </c:pt>
                <c:pt idx="42">
                  <c:v>127</c:v>
                </c:pt>
                <c:pt idx="43">
                  <c:v>122</c:v>
                </c:pt>
                <c:pt idx="44">
                  <c:v>100</c:v>
                </c:pt>
                <c:pt idx="45">
                  <c:v>123</c:v>
                </c:pt>
                <c:pt idx="46">
                  <c:v>115</c:v>
                </c:pt>
                <c:pt idx="47">
                  <c:v>139</c:v>
                </c:pt>
                <c:pt idx="48">
                  <c:v>132</c:v>
                </c:pt>
                <c:pt idx="49">
                  <c:v>100</c:v>
                </c:pt>
                <c:pt idx="50">
                  <c:v>116</c:v>
                </c:pt>
                <c:pt idx="51">
                  <c:v>116</c:v>
                </c:pt>
              </c:numCache>
            </c:numRef>
          </c:val>
          <c:smooth val="0"/>
          <c:extLst>
            <c:ext xmlns:c16="http://schemas.microsoft.com/office/drawing/2014/chart" uri="{C3380CC4-5D6E-409C-BE32-E72D297353CC}">
              <c16:uniqueId val="{00000002-943B-432D-B33F-7D7058414023}"/>
            </c:ext>
          </c:extLst>
        </c:ser>
        <c:ser>
          <c:idx val="4"/>
          <c:order val="3"/>
          <c:tx>
            <c:strRef>
              <c:f>Violencias!$A$68</c:f>
              <c:strCache>
                <c:ptCount val="1"/>
                <c:pt idx="0">
                  <c:v>2021</c:v>
                </c:pt>
              </c:strCache>
            </c:strRef>
          </c:tx>
          <c:marker>
            <c:symbol val="none"/>
          </c:marker>
          <c:val>
            <c:numRef>
              <c:f>Violencias!$B$68:$BA$68</c:f>
              <c:numCache>
                <c:formatCode>General</c:formatCode>
                <c:ptCount val="52"/>
                <c:pt idx="0">
                  <c:v>80</c:v>
                </c:pt>
                <c:pt idx="1">
                  <c:v>81</c:v>
                </c:pt>
                <c:pt idx="2">
                  <c:v>106</c:v>
                </c:pt>
                <c:pt idx="3">
                  <c:v>112</c:v>
                </c:pt>
                <c:pt idx="4">
                  <c:v>128</c:v>
                </c:pt>
                <c:pt idx="5">
                  <c:v>135</c:v>
                </c:pt>
                <c:pt idx="6">
                  <c:v>118</c:v>
                </c:pt>
                <c:pt idx="7">
                  <c:v>150</c:v>
                </c:pt>
                <c:pt idx="8">
                  <c:v>132</c:v>
                </c:pt>
                <c:pt idx="9">
                  <c:v>124</c:v>
                </c:pt>
                <c:pt idx="10">
                  <c:v>105</c:v>
                </c:pt>
                <c:pt idx="11">
                  <c:v>111</c:v>
                </c:pt>
                <c:pt idx="12">
                  <c:v>102</c:v>
                </c:pt>
                <c:pt idx="13">
                  <c:v>98</c:v>
                </c:pt>
                <c:pt idx="14">
                  <c:v>92</c:v>
                </c:pt>
                <c:pt idx="15">
                  <c:v>110</c:v>
                </c:pt>
                <c:pt idx="16">
                  <c:v>95</c:v>
                </c:pt>
                <c:pt idx="17">
                  <c:v>95</c:v>
                </c:pt>
                <c:pt idx="18">
                  <c:v>120</c:v>
                </c:pt>
                <c:pt idx="19">
                  <c:v>129</c:v>
                </c:pt>
                <c:pt idx="20">
                  <c:v>139</c:v>
                </c:pt>
                <c:pt idx="21">
                  <c:v>131</c:v>
                </c:pt>
                <c:pt idx="22">
                  <c:v>123</c:v>
                </c:pt>
                <c:pt idx="23">
                  <c:v>112</c:v>
                </c:pt>
                <c:pt idx="24">
                  <c:v>117</c:v>
                </c:pt>
                <c:pt idx="25">
                  <c:v>136</c:v>
                </c:pt>
                <c:pt idx="26">
                  <c:v>128</c:v>
                </c:pt>
                <c:pt idx="27">
                  <c:v>148</c:v>
                </c:pt>
                <c:pt idx="28">
                  <c:v>125</c:v>
                </c:pt>
                <c:pt idx="29">
                  <c:v>113</c:v>
                </c:pt>
                <c:pt idx="30">
                  <c:v>129</c:v>
                </c:pt>
                <c:pt idx="31">
                  <c:v>118</c:v>
                </c:pt>
                <c:pt idx="32">
                  <c:v>87</c:v>
                </c:pt>
                <c:pt idx="33">
                  <c:v>6</c:v>
                </c:pt>
                <c:pt idx="34">
                  <c:v>8</c:v>
                </c:pt>
                <c:pt idx="35">
                  <c:v>76</c:v>
                </c:pt>
                <c:pt idx="36">
                  <c:v>171</c:v>
                </c:pt>
                <c:pt idx="37">
                  <c:v>156</c:v>
                </c:pt>
                <c:pt idx="38">
                  <c:v>157</c:v>
                </c:pt>
                <c:pt idx="39">
                  <c:v>153</c:v>
                </c:pt>
                <c:pt idx="40">
                  <c:v>119</c:v>
                </c:pt>
                <c:pt idx="41">
                  <c:v>138</c:v>
                </c:pt>
                <c:pt idx="42">
                  <c:v>154</c:v>
                </c:pt>
                <c:pt idx="43">
                  <c:v>152</c:v>
                </c:pt>
                <c:pt idx="44">
                  <c:v>153</c:v>
                </c:pt>
                <c:pt idx="45">
                  <c:v>114</c:v>
                </c:pt>
                <c:pt idx="46">
                  <c:v>151</c:v>
                </c:pt>
                <c:pt idx="47">
                  <c:v>111</c:v>
                </c:pt>
                <c:pt idx="48">
                  <c:v>152</c:v>
                </c:pt>
                <c:pt idx="49">
                  <c:v>111</c:v>
                </c:pt>
                <c:pt idx="50">
                  <c:v>109</c:v>
                </c:pt>
                <c:pt idx="51">
                  <c:v>69</c:v>
                </c:pt>
              </c:numCache>
            </c:numRef>
          </c:val>
          <c:smooth val="0"/>
          <c:extLst>
            <c:ext xmlns:c16="http://schemas.microsoft.com/office/drawing/2014/chart" uri="{C3380CC4-5D6E-409C-BE32-E72D297353CC}">
              <c16:uniqueId val="{00000003-943B-432D-B33F-7D7058414023}"/>
            </c:ext>
          </c:extLst>
        </c:ser>
        <c:ser>
          <c:idx val="2"/>
          <c:order val="4"/>
          <c:tx>
            <c:strRef>
              <c:f>Violencias!$A$70</c:f>
              <c:strCache>
                <c:ptCount val="1"/>
                <c:pt idx="0">
                  <c:v>2023</c:v>
                </c:pt>
              </c:strCache>
            </c:strRef>
          </c:tx>
          <c:marker>
            <c:symbol val="none"/>
          </c:marker>
          <c:val>
            <c:numRef>
              <c:f>Violencias!$B$70:$BA$70</c:f>
              <c:numCache>
                <c:formatCode>General</c:formatCode>
                <c:ptCount val="52"/>
                <c:pt idx="0">
                  <c:v>158</c:v>
                </c:pt>
                <c:pt idx="1">
                  <c:v>129</c:v>
                </c:pt>
                <c:pt idx="2">
                  <c:v>163</c:v>
                </c:pt>
                <c:pt idx="3">
                  <c:v>146</c:v>
                </c:pt>
                <c:pt idx="4">
                  <c:v>181</c:v>
                </c:pt>
                <c:pt idx="5">
                  <c:v>152</c:v>
                </c:pt>
                <c:pt idx="6">
                  <c:v>155</c:v>
                </c:pt>
                <c:pt idx="7">
                  <c:v>172</c:v>
                </c:pt>
                <c:pt idx="8">
                  <c:v>159</c:v>
                </c:pt>
                <c:pt idx="9">
                  <c:v>182</c:v>
                </c:pt>
                <c:pt idx="10">
                  <c:v>162</c:v>
                </c:pt>
                <c:pt idx="11">
                  <c:v>165</c:v>
                </c:pt>
                <c:pt idx="12">
                  <c:v>182</c:v>
                </c:pt>
                <c:pt idx="13">
                  <c:v>177</c:v>
                </c:pt>
                <c:pt idx="14">
                  <c:v>164</c:v>
                </c:pt>
                <c:pt idx="15">
                  <c:v>241</c:v>
                </c:pt>
                <c:pt idx="16">
                  <c:v>177</c:v>
                </c:pt>
                <c:pt idx="17">
                  <c:v>200</c:v>
                </c:pt>
                <c:pt idx="18">
                  <c:v>182</c:v>
                </c:pt>
                <c:pt idx="19">
                  <c:v>221</c:v>
                </c:pt>
                <c:pt idx="20">
                  <c:v>148</c:v>
                </c:pt>
                <c:pt idx="21">
                  <c:v>185</c:v>
                </c:pt>
                <c:pt idx="22">
                  <c:v>198</c:v>
                </c:pt>
                <c:pt idx="23">
                  <c:v>140</c:v>
                </c:pt>
                <c:pt idx="24">
                  <c:v>161</c:v>
                </c:pt>
                <c:pt idx="25">
                  <c:v>174</c:v>
                </c:pt>
                <c:pt idx="26">
                  <c:v>167</c:v>
                </c:pt>
                <c:pt idx="27">
                  <c:v>176</c:v>
                </c:pt>
                <c:pt idx="28">
                  <c:v>187</c:v>
                </c:pt>
                <c:pt idx="29">
                  <c:v>174</c:v>
                </c:pt>
                <c:pt idx="30">
                  <c:v>192</c:v>
                </c:pt>
                <c:pt idx="31">
                  <c:v>177</c:v>
                </c:pt>
              </c:numCache>
            </c:numRef>
          </c:val>
          <c:smooth val="0"/>
          <c:extLst>
            <c:ext xmlns:c16="http://schemas.microsoft.com/office/drawing/2014/chart" uri="{C3380CC4-5D6E-409C-BE32-E72D297353CC}">
              <c16:uniqueId val="{00000004-943B-432D-B33F-7D7058414023}"/>
            </c:ext>
          </c:extLst>
        </c:ser>
        <c:dLbls>
          <c:showLegendKey val="0"/>
          <c:showVal val="0"/>
          <c:showCatName val="0"/>
          <c:showSerName val="0"/>
          <c:showPercent val="0"/>
          <c:showBubbleSize val="0"/>
        </c:dLbls>
        <c:smooth val="0"/>
        <c:axId val="1325522576"/>
        <c:axId val="1325519856"/>
      </c:lineChart>
      <c:catAx>
        <c:axId val="1325522576"/>
        <c:scaling>
          <c:orientation val="minMax"/>
        </c:scaling>
        <c:delete val="0"/>
        <c:axPos val="b"/>
        <c:title>
          <c:tx>
            <c:rich>
              <a:bodyPr/>
              <a:lstStyle/>
              <a:p>
                <a:pPr>
                  <a:defRPr/>
                </a:pPr>
                <a:r>
                  <a:rPr lang="en-US"/>
                  <a:t>Semana Epidemiológica</a:t>
                </a:r>
              </a:p>
            </c:rich>
          </c:tx>
          <c:overlay val="0"/>
        </c:title>
        <c:majorTickMark val="out"/>
        <c:minorTickMark val="none"/>
        <c:tickLblPos val="nextTo"/>
        <c:crossAx val="1325519856"/>
        <c:crosses val="autoZero"/>
        <c:auto val="1"/>
        <c:lblAlgn val="ctr"/>
        <c:lblOffset val="100"/>
        <c:noMultiLvlLbl val="0"/>
      </c:catAx>
      <c:valAx>
        <c:axId val="1325519856"/>
        <c:scaling>
          <c:orientation val="minMax"/>
        </c:scaling>
        <c:delete val="0"/>
        <c:axPos val="l"/>
        <c:majorGridlines>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majorGridlines>
        <c:numFmt formatCode="General" sourceLinked="1"/>
        <c:majorTickMark val="out"/>
        <c:minorTickMark val="none"/>
        <c:tickLblPos val="nextTo"/>
        <c:crossAx val="1325522576"/>
        <c:crosses val="autoZero"/>
        <c:crossBetween val="between"/>
      </c:valAx>
    </c:plotArea>
    <c:legend>
      <c:legendPos val="t"/>
      <c:overlay val="0"/>
      <c:txPr>
        <a:bodyPr/>
        <a:lstStyle/>
        <a:p>
          <a:pPr>
            <a:defRPr sz="1100"/>
          </a:pPr>
          <a:endParaRPr lang="es-CO"/>
        </a:p>
      </c:txPr>
    </c:legend>
    <c:plotVisOnly val="1"/>
    <c:dispBlanksAs val="gap"/>
    <c:showDLblsOverMax val="0"/>
  </c:chart>
  <c:spPr>
    <a:noFill/>
    <a:ln>
      <a:noFill/>
    </a:ln>
  </c:spPr>
  <c:txPr>
    <a:bodyPr/>
    <a:lstStyle/>
    <a:p>
      <a:pPr>
        <a:defRPr b="1">
          <a:latin typeface="Arial Narrow" panose="020B0606020202030204" pitchFamily="34" charset="0"/>
        </a:defRPr>
      </a:pPr>
      <a:endParaRPr lang="es-CO"/>
    </a:p>
  </c:tx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1"/>
            </a:solidFill>
            <a:ln>
              <a:noFill/>
            </a:ln>
            <a:effectLst/>
          </c:spPr>
          <c:invertIfNegative val="0"/>
          <c:cat>
            <c:strRef>
              <c:f>Hoja2!$A$1:$F$1</c:f>
              <c:strCache>
                <c:ptCount val="6"/>
                <c:pt idx="0">
                  <c:v>Menor o igual a 5</c:v>
                </c:pt>
                <c:pt idx="1">
                  <c:v>Entre 6 y 11</c:v>
                </c:pt>
                <c:pt idx="2">
                  <c:v>Entre 12 y 18</c:v>
                </c:pt>
                <c:pt idx="3">
                  <c:v>Entre 19 y 26</c:v>
                </c:pt>
                <c:pt idx="4">
                  <c:v>Entre 27 y 59 </c:v>
                </c:pt>
                <c:pt idx="5">
                  <c:v>Mayor o igual a 60</c:v>
                </c:pt>
              </c:strCache>
            </c:strRef>
          </c:cat>
          <c:val>
            <c:numRef>
              <c:f>Hoja2!$A$2:$F$2</c:f>
              <c:numCache>
                <c:formatCode>General</c:formatCode>
                <c:ptCount val="6"/>
                <c:pt idx="0">
                  <c:v>26</c:v>
                </c:pt>
                <c:pt idx="1">
                  <c:v>36</c:v>
                </c:pt>
                <c:pt idx="2">
                  <c:v>49</c:v>
                </c:pt>
                <c:pt idx="3">
                  <c:v>73</c:v>
                </c:pt>
                <c:pt idx="4">
                  <c:v>184</c:v>
                </c:pt>
                <c:pt idx="5">
                  <c:v>13</c:v>
                </c:pt>
              </c:numCache>
            </c:numRef>
          </c:val>
          <c:extLst>
            <c:ext xmlns:c16="http://schemas.microsoft.com/office/drawing/2014/chart" uri="{C3380CC4-5D6E-409C-BE32-E72D297353CC}">
              <c16:uniqueId val="{00000000-C714-4F27-9D62-9C17E6069490}"/>
            </c:ext>
          </c:extLst>
        </c:ser>
        <c:dLbls>
          <c:showLegendKey val="0"/>
          <c:showVal val="0"/>
          <c:showCatName val="0"/>
          <c:showSerName val="0"/>
          <c:showPercent val="0"/>
          <c:showBubbleSize val="0"/>
        </c:dLbls>
        <c:gapWidth val="219"/>
        <c:overlap val="-27"/>
        <c:axId val="397505392"/>
        <c:axId val="289177648"/>
      </c:barChart>
      <c:catAx>
        <c:axId val="397505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s-CO"/>
          </a:p>
        </c:txPr>
        <c:crossAx val="289177648"/>
        <c:crosses val="autoZero"/>
        <c:auto val="1"/>
        <c:lblAlgn val="ctr"/>
        <c:lblOffset val="100"/>
        <c:noMultiLvlLbl val="0"/>
      </c:catAx>
      <c:valAx>
        <c:axId val="289177648"/>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975053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O"/>
    </a:p>
  </c:txPr>
  <c:externalData r:id="rId4">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Hoja2!$A$5:$F$5</c:f>
              <c:strCache>
                <c:ptCount val="6"/>
                <c:pt idx="0">
                  <c:v>Menor o igual a 5</c:v>
                </c:pt>
                <c:pt idx="1">
                  <c:v>Entre 6 y 11</c:v>
                </c:pt>
                <c:pt idx="2">
                  <c:v>Entre 12 y 18</c:v>
                </c:pt>
                <c:pt idx="3">
                  <c:v>Entre 19 y 26</c:v>
                </c:pt>
                <c:pt idx="4">
                  <c:v>Entre 27 y 59 </c:v>
                </c:pt>
                <c:pt idx="5">
                  <c:v>Mayor o igual a 60</c:v>
                </c:pt>
              </c:strCache>
            </c:strRef>
          </c:cat>
          <c:val>
            <c:numRef>
              <c:f>Hoja2!$A$6:$F$6</c:f>
              <c:numCache>
                <c:formatCode>General</c:formatCode>
                <c:ptCount val="6"/>
                <c:pt idx="0">
                  <c:v>34</c:v>
                </c:pt>
                <c:pt idx="1">
                  <c:v>72</c:v>
                </c:pt>
                <c:pt idx="2">
                  <c:v>162</c:v>
                </c:pt>
                <c:pt idx="3">
                  <c:v>36</c:v>
                </c:pt>
                <c:pt idx="4">
                  <c:v>42</c:v>
                </c:pt>
                <c:pt idx="5">
                  <c:v>3</c:v>
                </c:pt>
              </c:numCache>
            </c:numRef>
          </c:val>
          <c:extLst>
            <c:ext xmlns:c16="http://schemas.microsoft.com/office/drawing/2014/chart" uri="{C3380CC4-5D6E-409C-BE32-E72D297353CC}">
              <c16:uniqueId val="{00000000-12C2-4DE3-9F54-EE394072155E}"/>
            </c:ext>
          </c:extLst>
        </c:ser>
        <c:dLbls>
          <c:showLegendKey val="0"/>
          <c:showVal val="0"/>
          <c:showCatName val="0"/>
          <c:showSerName val="0"/>
          <c:showPercent val="0"/>
          <c:showBubbleSize val="0"/>
        </c:dLbls>
        <c:gapWidth val="219"/>
        <c:overlap val="-27"/>
        <c:axId val="583092144"/>
        <c:axId val="284532512"/>
      </c:barChart>
      <c:catAx>
        <c:axId val="583092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s-CO"/>
          </a:p>
        </c:txPr>
        <c:crossAx val="284532512"/>
        <c:crosses val="autoZero"/>
        <c:auto val="1"/>
        <c:lblAlgn val="ctr"/>
        <c:lblOffset val="100"/>
        <c:noMultiLvlLbl val="0"/>
      </c:catAx>
      <c:valAx>
        <c:axId val="284532512"/>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5830921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en-US" sz="1100" b="0" i="0" baseline="0">
                <a:effectLst/>
              </a:rPr>
              <a:t>Número de casos según estrato socioeconómico </a:t>
            </a:r>
            <a:endParaRPr lang="es-CO" sz="1100">
              <a:effectLst/>
            </a:endParaRPr>
          </a:p>
          <a:p>
            <a:pPr>
              <a:defRPr sz="1100"/>
            </a:pPr>
            <a:r>
              <a:rPr lang="en-US" sz="1100" b="0" i="0" baseline="0">
                <a:effectLst/>
              </a:rPr>
              <a:t>Medellin semana 32 2023</a:t>
            </a:r>
            <a:endParaRPr lang="en-US" sz="1100"/>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barChart>
        <c:barDir val="col"/>
        <c:grouping val="clustered"/>
        <c:varyColors val="0"/>
        <c:ser>
          <c:idx val="0"/>
          <c:order val="0"/>
          <c:tx>
            <c:strRef>
              <c:f>'bdd s 32'!$X$333</c:f>
              <c:strCache>
                <c:ptCount val="1"/>
                <c:pt idx="0">
                  <c:v>Total</c:v>
                </c:pt>
              </c:strCache>
            </c:strRef>
          </c:tx>
          <c:spPr>
            <a:solidFill>
              <a:schemeClr val="accent1"/>
            </a:solidFill>
            <a:ln w="19050">
              <a:solidFill>
                <a:schemeClr val="l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'bdd s 32'!$Y$332:$AD$332</c:f>
              <c:strCache>
                <c:ptCount val="6"/>
                <c:pt idx="1">
                  <c:v>1</c:v>
                </c:pt>
                <c:pt idx="2">
                  <c:v>2</c:v>
                </c:pt>
                <c:pt idx="3">
                  <c:v>3</c:v>
                </c:pt>
                <c:pt idx="4">
                  <c:v>4</c:v>
                </c:pt>
                <c:pt idx="5">
                  <c:v>6</c:v>
                </c:pt>
              </c:strCache>
            </c:strRef>
          </c:cat>
          <c:val>
            <c:numRef>
              <c:f>'bdd s 32'!$Y$333:$AD$333</c:f>
              <c:numCache>
                <c:formatCode>General</c:formatCode>
                <c:ptCount val="6"/>
                <c:pt idx="0">
                  <c:v>41</c:v>
                </c:pt>
                <c:pt idx="1">
                  <c:v>3</c:v>
                </c:pt>
                <c:pt idx="2">
                  <c:v>82</c:v>
                </c:pt>
                <c:pt idx="3">
                  <c:v>166</c:v>
                </c:pt>
                <c:pt idx="4">
                  <c:v>10</c:v>
                </c:pt>
                <c:pt idx="5">
                  <c:v>1</c:v>
                </c:pt>
              </c:numCache>
            </c:numRef>
          </c:val>
          <c:extLst>
            <c:ext xmlns:c16="http://schemas.microsoft.com/office/drawing/2014/chart" uri="{C3380CC4-5D6E-409C-BE32-E72D297353CC}">
              <c16:uniqueId val="{00000000-EF2B-4A3C-AAB0-BE36DEB32E88}"/>
            </c:ext>
          </c:extLst>
        </c:ser>
        <c:dLbls>
          <c:showLegendKey val="0"/>
          <c:showVal val="0"/>
          <c:showCatName val="0"/>
          <c:showSerName val="0"/>
          <c:showPercent val="0"/>
          <c:showBubbleSize val="0"/>
        </c:dLbls>
        <c:gapWidth val="150"/>
        <c:axId val="1384852176"/>
        <c:axId val="1384861328"/>
      </c:barChart>
      <c:catAx>
        <c:axId val="138485217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384861328"/>
        <c:crosses val="autoZero"/>
        <c:auto val="1"/>
        <c:lblAlgn val="ctr"/>
        <c:lblOffset val="100"/>
        <c:noMultiLvlLbl val="0"/>
      </c:catAx>
      <c:valAx>
        <c:axId val="1384861328"/>
        <c:scaling>
          <c:orientation val="minMax"/>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3848521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en-US" sz="1100" b="0" i="0" baseline="0">
                <a:effectLst/>
              </a:rPr>
              <a:t>Número de casos por ciclo de vida Medellín semana 32 2023</a:t>
            </a:r>
            <a:endParaRPr lang="es-CO" sz="1100">
              <a:effectLst/>
            </a:endParaRPr>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barChart>
        <c:barDir val="col"/>
        <c:grouping val="clustered"/>
        <c:varyColors val="0"/>
        <c:ser>
          <c:idx val="0"/>
          <c:order val="0"/>
          <c:tx>
            <c:strRef>
              <c:f>'bdd s 32'!$G$337</c:f>
              <c:strCache>
                <c:ptCount val="1"/>
                <c:pt idx="0">
                  <c:v>Total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'bdd s 32'!$H$336:$M$336</c:f>
              <c:strCache>
                <c:ptCount val="6"/>
                <c:pt idx="0">
                  <c:v>0-5 años</c:v>
                </c:pt>
                <c:pt idx="1">
                  <c:v>6-11 años</c:v>
                </c:pt>
                <c:pt idx="2">
                  <c:v>12-17 años</c:v>
                </c:pt>
                <c:pt idx="3">
                  <c:v>18-28 años</c:v>
                </c:pt>
                <c:pt idx="4">
                  <c:v>29-59 años</c:v>
                </c:pt>
                <c:pt idx="5">
                  <c:v>&gt;60 años</c:v>
                </c:pt>
              </c:strCache>
            </c:strRef>
          </c:cat>
          <c:val>
            <c:numRef>
              <c:f>'bdd s 32'!$H$337:$M$337</c:f>
              <c:numCache>
                <c:formatCode>General</c:formatCode>
                <c:ptCount val="6"/>
                <c:pt idx="0">
                  <c:v>0</c:v>
                </c:pt>
                <c:pt idx="1">
                  <c:v>6</c:v>
                </c:pt>
                <c:pt idx="2">
                  <c:v>40</c:v>
                </c:pt>
                <c:pt idx="3">
                  <c:v>140</c:v>
                </c:pt>
                <c:pt idx="4">
                  <c:v>118</c:v>
                </c:pt>
                <c:pt idx="5">
                  <c:v>8</c:v>
                </c:pt>
              </c:numCache>
            </c:numRef>
          </c:val>
          <c:extLst>
            <c:ext xmlns:c16="http://schemas.microsoft.com/office/drawing/2014/chart" uri="{C3380CC4-5D6E-409C-BE32-E72D297353CC}">
              <c16:uniqueId val="{00000000-0A9E-443C-B401-CC81B92B0B2E}"/>
            </c:ext>
          </c:extLst>
        </c:ser>
        <c:dLbls>
          <c:showLegendKey val="0"/>
          <c:showVal val="0"/>
          <c:showCatName val="0"/>
          <c:showSerName val="0"/>
          <c:showPercent val="0"/>
          <c:showBubbleSize val="0"/>
        </c:dLbls>
        <c:gapWidth val="219"/>
        <c:overlap val="-27"/>
        <c:axId val="1293794688"/>
        <c:axId val="1293791776"/>
      </c:barChart>
      <c:catAx>
        <c:axId val="1293794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293791776"/>
        <c:crosses val="autoZero"/>
        <c:auto val="1"/>
        <c:lblAlgn val="ctr"/>
        <c:lblOffset val="100"/>
        <c:noMultiLvlLbl val="0"/>
      </c:catAx>
      <c:valAx>
        <c:axId val="129379177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293794688"/>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s-CO"/>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areaChart>
        <c:grouping val="standard"/>
        <c:varyColors val="0"/>
        <c:ser>
          <c:idx val="3"/>
          <c:order val="1"/>
          <c:tx>
            <c:strRef>
              <c:f>'Canal endémico(B)'!$A$77</c:f>
              <c:strCache>
                <c:ptCount val="1"/>
                <c:pt idx="0">
                  <c:v>Percentil 75</c:v>
                </c:pt>
              </c:strCache>
            </c:strRef>
          </c:tx>
          <c:spPr>
            <a:solidFill>
              <a:srgbClr val="C00000"/>
            </a:solidFill>
            <a:ln w="25400">
              <a:solidFill>
                <a:srgbClr val="FF0000"/>
              </a:solidFill>
              <a:prstDash val="solid"/>
            </a:ln>
          </c:spPr>
          <c:val>
            <c:numRef>
              <c:f>'Canal endémico(B)'!$B$77:$BA$77</c:f>
              <c:numCache>
                <c:formatCode>0.0</c:formatCode>
                <c:ptCount val="52"/>
                <c:pt idx="0">
                  <c:v>4</c:v>
                </c:pt>
                <c:pt idx="1">
                  <c:v>4</c:v>
                </c:pt>
                <c:pt idx="2">
                  <c:v>5</c:v>
                </c:pt>
                <c:pt idx="3">
                  <c:v>4.5</c:v>
                </c:pt>
                <c:pt idx="4">
                  <c:v>6</c:v>
                </c:pt>
                <c:pt idx="5">
                  <c:v>4</c:v>
                </c:pt>
                <c:pt idx="6">
                  <c:v>4.5</c:v>
                </c:pt>
                <c:pt idx="7">
                  <c:v>5</c:v>
                </c:pt>
                <c:pt idx="8">
                  <c:v>5.5</c:v>
                </c:pt>
                <c:pt idx="9">
                  <c:v>4.5</c:v>
                </c:pt>
                <c:pt idx="10">
                  <c:v>3.5</c:v>
                </c:pt>
                <c:pt idx="11">
                  <c:v>5</c:v>
                </c:pt>
                <c:pt idx="12">
                  <c:v>4.5</c:v>
                </c:pt>
                <c:pt idx="13">
                  <c:v>5</c:v>
                </c:pt>
                <c:pt idx="14">
                  <c:v>5.5</c:v>
                </c:pt>
                <c:pt idx="15">
                  <c:v>4.5</c:v>
                </c:pt>
                <c:pt idx="16">
                  <c:v>5.5</c:v>
                </c:pt>
                <c:pt idx="17">
                  <c:v>3</c:v>
                </c:pt>
                <c:pt idx="18">
                  <c:v>6.5</c:v>
                </c:pt>
                <c:pt idx="19">
                  <c:v>5</c:v>
                </c:pt>
                <c:pt idx="20">
                  <c:v>4</c:v>
                </c:pt>
                <c:pt idx="21">
                  <c:v>4.5</c:v>
                </c:pt>
                <c:pt idx="22">
                  <c:v>2</c:v>
                </c:pt>
                <c:pt idx="23">
                  <c:v>5</c:v>
                </c:pt>
                <c:pt idx="24">
                  <c:v>4</c:v>
                </c:pt>
                <c:pt idx="25">
                  <c:v>4.5</c:v>
                </c:pt>
                <c:pt idx="26">
                  <c:v>4</c:v>
                </c:pt>
                <c:pt idx="27">
                  <c:v>5.5</c:v>
                </c:pt>
                <c:pt idx="28">
                  <c:v>3</c:v>
                </c:pt>
                <c:pt idx="29">
                  <c:v>2.5</c:v>
                </c:pt>
                <c:pt idx="30">
                  <c:v>5</c:v>
                </c:pt>
                <c:pt idx="31">
                  <c:v>4.5</c:v>
                </c:pt>
                <c:pt idx="32">
                  <c:v>4.5</c:v>
                </c:pt>
                <c:pt idx="33">
                  <c:v>4.5</c:v>
                </c:pt>
                <c:pt idx="34">
                  <c:v>4.5</c:v>
                </c:pt>
                <c:pt idx="35">
                  <c:v>3.5</c:v>
                </c:pt>
                <c:pt idx="36">
                  <c:v>6</c:v>
                </c:pt>
                <c:pt idx="37">
                  <c:v>4</c:v>
                </c:pt>
                <c:pt idx="38">
                  <c:v>6</c:v>
                </c:pt>
                <c:pt idx="39">
                  <c:v>5.5</c:v>
                </c:pt>
                <c:pt idx="40">
                  <c:v>4</c:v>
                </c:pt>
                <c:pt idx="41">
                  <c:v>4.5</c:v>
                </c:pt>
                <c:pt idx="42">
                  <c:v>2.5</c:v>
                </c:pt>
                <c:pt idx="43">
                  <c:v>4.5</c:v>
                </c:pt>
                <c:pt idx="44">
                  <c:v>5</c:v>
                </c:pt>
                <c:pt idx="45">
                  <c:v>3</c:v>
                </c:pt>
                <c:pt idx="46">
                  <c:v>5.5</c:v>
                </c:pt>
                <c:pt idx="47">
                  <c:v>4.5</c:v>
                </c:pt>
                <c:pt idx="48">
                  <c:v>5.5</c:v>
                </c:pt>
                <c:pt idx="49">
                  <c:v>5.5</c:v>
                </c:pt>
                <c:pt idx="50">
                  <c:v>4.5</c:v>
                </c:pt>
                <c:pt idx="51">
                  <c:v>4.5</c:v>
                </c:pt>
              </c:numCache>
            </c:numRef>
          </c:val>
          <c:extLst>
            <c:ext xmlns:c16="http://schemas.microsoft.com/office/drawing/2014/chart" uri="{C3380CC4-5D6E-409C-BE32-E72D297353CC}">
              <c16:uniqueId val="{00000000-A709-4BF0-86CE-30EF8C5910AD}"/>
            </c:ext>
          </c:extLst>
        </c:ser>
        <c:ser>
          <c:idx val="1"/>
          <c:order val="2"/>
          <c:tx>
            <c:strRef>
              <c:f>'Canal endémico(B)'!$A$75</c:f>
              <c:strCache>
                <c:ptCount val="1"/>
                <c:pt idx="0">
                  <c:v>Mediana</c:v>
                </c:pt>
              </c:strCache>
            </c:strRef>
          </c:tx>
          <c:spPr>
            <a:ln w="28575" cap="rnd">
              <a:solidFill>
                <a:schemeClr val="accent4"/>
              </a:solidFill>
              <a:round/>
            </a:ln>
            <a:effectLst/>
          </c:spPr>
          <c:val>
            <c:numRef>
              <c:f>'Canal endémico(B)'!$B$75:$BA$75</c:f>
              <c:numCache>
                <c:formatCode>0.0</c:formatCode>
                <c:ptCount val="52"/>
                <c:pt idx="0">
                  <c:v>2</c:v>
                </c:pt>
                <c:pt idx="1">
                  <c:v>2</c:v>
                </c:pt>
                <c:pt idx="2">
                  <c:v>3</c:v>
                </c:pt>
                <c:pt idx="3">
                  <c:v>4</c:v>
                </c:pt>
                <c:pt idx="4">
                  <c:v>6</c:v>
                </c:pt>
                <c:pt idx="5">
                  <c:v>4</c:v>
                </c:pt>
                <c:pt idx="6">
                  <c:v>3</c:v>
                </c:pt>
                <c:pt idx="7">
                  <c:v>3</c:v>
                </c:pt>
                <c:pt idx="8">
                  <c:v>4</c:v>
                </c:pt>
                <c:pt idx="9">
                  <c:v>3</c:v>
                </c:pt>
                <c:pt idx="10">
                  <c:v>2</c:v>
                </c:pt>
                <c:pt idx="11">
                  <c:v>4</c:v>
                </c:pt>
                <c:pt idx="12">
                  <c:v>3</c:v>
                </c:pt>
                <c:pt idx="13">
                  <c:v>5</c:v>
                </c:pt>
                <c:pt idx="14">
                  <c:v>4</c:v>
                </c:pt>
                <c:pt idx="15">
                  <c:v>3</c:v>
                </c:pt>
                <c:pt idx="16">
                  <c:v>2</c:v>
                </c:pt>
                <c:pt idx="17">
                  <c:v>3</c:v>
                </c:pt>
                <c:pt idx="18">
                  <c:v>5</c:v>
                </c:pt>
                <c:pt idx="19">
                  <c:v>4</c:v>
                </c:pt>
                <c:pt idx="20">
                  <c:v>3</c:v>
                </c:pt>
                <c:pt idx="21">
                  <c:v>3</c:v>
                </c:pt>
                <c:pt idx="22">
                  <c:v>1</c:v>
                </c:pt>
                <c:pt idx="23">
                  <c:v>3</c:v>
                </c:pt>
                <c:pt idx="24">
                  <c:v>4</c:v>
                </c:pt>
                <c:pt idx="25">
                  <c:v>4</c:v>
                </c:pt>
                <c:pt idx="26">
                  <c:v>3</c:v>
                </c:pt>
                <c:pt idx="27">
                  <c:v>3</c:v>
                </c:pt>
                <c:pt idx="28">
                  <c:v>3</c:v>
                </c:pt>
                <c:pt idx="29">
                  <c:v>2</c:v>
                </c:pt>
                <c:pt idx="30">
                  <c:v>4</c:v>
                </c:pt>
                <c:pt idx="31">
                  <c:v>4</c:v>
                </c:pt>
                <c:pt idx="32">
                  <c:v>2</c:v>
                </c:pt>
                <c:pt idx="33">
                  <c:v>3</c:v>
                </c:pt>
                <c:pt idx="34">
                  <c:v>3</c:v>
                </c:pt>
                <c:pt idx="35">
                  <c:v>3</c:v>
                </c:pt>
                <c:pt idx="36">
                  <c:v>5</c:v>
                </c:pt>
                <c:pt idx="37">
                  <c:v>3</c:v>
                </c:pt>
                <c:pt idx="38">
                  <c:v>5</c:v>
                </c:pt>
                <c:pt idx="39">
                  <c:v>2</c:v>
                </c:pt>
                <c:pt idx="40">
                  <c:v>4</c:v>
                </c:pt>
                <c:pt idx="41">
                  <c:v>3</c:v>
                </c:pt>
                <c:pt idx="42">
                  <c:v>2</c:v>
                </c:pt>
                <c:pt idx="43">
                  <c:v>4</c:v>
                </c:pt>
                <c:pt idx="44">
                  <c:v>5</c:v>
                </c:pt>
                <c:pt idx="45">
                  <c:v>2</c:v>
                </c:pt>
                <c:pt idx="46">
                  <c:v>4</c:v>
                </c:pt>
                <c:pt idx="47">
                  <c:v>2</c:v>
                </c:pt>
                <c:pt idx="48">
                  <c:v>5</c:v>
                </c:pt>
                <c:pt idx="49">
                  <c:v>5</c:v>
                </c:pt>
                <c:pt idx="50">
                  <c:v>3</c:v>
                </c:pt>
                <c:pt idx="51">
                  <c:v>4</c:v>
                </c:pt>
              </c:numCache>
            </c:numRef>
          </c:val>
          <c:extLst>
            <c:ext xmlns:c16="http://schemas.microsoft.com/office/drawing/2014/chart" uri="{C3380CC4-5D6E-409C-BE32-E72D297353CC}">
              <c16:uniqueId val="{00000001-A709-4BF0-86CE-30EF8C5910AD}"/>
            </c:ext>
          </c:extLst>
        </c:ser>
        <c:ser>
          <c:idx val="2"/>
          <c:order val="3"/>
          <c:tx>
            <c:strRef>
              <c:f>'Canal endémico(B)'!$A$76</c:f>
              <c:strCache>
                <c:ptCount val="1"/>
                <c:pt idx="0">
                  <c:v>Percentil 25</c:v>
                </c:pt>
              </c:strCache>
            </c:strRef>
          </c:tx>
          <c:spPr>
            <a:solidFill>
              <a:srgbClr val="92D050"/>
            </a:solidFill>
            <a:ln w="28575" cap="rnd">
              <a:solidFill>
                <a:schemeClr val="accent6"/>
              </a:solidFill>
              <a:round/>
            </a:ln>
            <a:effectLst/>
          </c:spPr>
          <c:val>
            <c:numRef>
              <c:f>'Canal endémico(B)'!$B$76:$BA$76</c:f>
              <c:numCache>
                <c:formatCode>0.0</c:formatCode>
                <c:ptCount val="52"/>
                <c:pt idx="0">
                  <c:v>1</c:v>
                </c:pt>
                <c:pt idx="1">
                  <c:v>1</c:v>
                </c:pt>
                <c:pt idx="2">
                  <c:v>2</c:v>
                </c:pt>
                <c:pt idx="3">
                  <c:v>2.5</c:v>
                </c:pt>
                <c:pt idx="4">
                  <c:v>4</c:v>
                </c:pt>
                <c:pt idx="5">
                  <c:v>2.5</c:v>
                </c:pt>
                <c:pt idx="6">
                  <c:v>2.5</c:v>
                </c:pt>
                <c:pt idx="7">
                  <c:v>2.5</c:v>
                </c:pt>
                <c:pt idx="8">
                  <c:v>2.5</c:v>
                </c:pt>
                <c:pt idx="9">
                  <c:v>3</c:v>
                </c:pt>
                <c:pt idx="10">
                  <c:v>1.5</c:v>
                </c:pt>
                <c:pt idx="11">
                  <c:v>2.5</c:v>
                </c:pt>
                <c:pt idx="12">
                  <c:v>3</c:v>
                </c:pt>
                <c:pt idx="13">
                  <c:v>3.5</c:v>
                </c:pt>
                <c:pt idx="14">
                  <c:v>1.5</c:v>
                </c:pt>
                <c:pt idx="15">
                  <c:v>2.5</c:v>
                </c:pt>
                <c:pt idx="16">
                  <c:v>2</c:v>
                </c:pt>
                <c:pt idx="17">
                  <c:v>1.5</c:v>
                </c:pt>
                <c:pt idx="18">
                  <c:v>2.5</c:v>
                </c:pt>
                <c:pt idx="19">
                  <c:v>3.5</c:v>
                </c:pt>
                <c:pt idx="20">
                  <c:v>1.5</c:v>
                </c:pt>
                <c:pt idx="21">
                  <c:v>2</c:v>
                </c:pt>
                <c:pt idx="22">
                  <c:v>1</c:v>
                </c:pt>
                <c:pt idx="23">
                  <c:v>2.5</c:v>
                </c:pt>
                <c:pt idx="24">
                  <c:v>4</c:v>
                </c:pt>
                <c:pt idx="25">
                  <c:v>2.5</c:v>
                </c:pt>
                <c:pt idx="26">
                  <c:v>1.5</c:v>
                </c:pt>
                <c:pt idx="27">
                  <c:v>2.5</c:v>
                </c:pt>
                <c:pt idx="28">
                  <c:v>2.5</c:v>
                </c:pt>
                <c:pt idx="29">
                  <c:v>1.5</c:v>
                </c:pt>
                <c:pt idx="30">
                  <c:v>3.5</c:v>
                </c:pt>
                <c:pt idx="31">
                  <c:v>1.5</c:v>
                </c:pt>
                <c:pt idx="32">
                  <c:v>0.5</c:v>
                </c:pt>
                <c:pt idx="33">
                  <c:v>1</c:v>
                </c:pt>
                <c:pt idx="34">
                  <c:v>1</c:v>
                </c:pt>
                <c:pt idx="35">
                  <c:v>2</c:v>
                </c:pt>
                <c:pt idx="36">
                  <c:v>1.5</c:v>
                </c:pt>
                <c:pt idx="37">
                  <c:v>3</c:v>
                </c:pt>
                <c:pt idx="38">
                  <c:v>2.5</c:v>
                </c:pt>
                <c:pt idx="39">
                  <c:v>1</c:v>
                </c:pt>
                <c:pt idx="40">
                  <c:v>3.5</c:v>
                </c:pt>
                <c:pt idx="41">
                  <c:v>2</c:v>
                </c:pt>
                <c:pt idx="42">
                  <c:v>2</c:v>
                </c:pt>
                <c:pt idx="43">
                  <c:v>1.5</c:v>
                </c:pt>
                <c:pt idx="44">
                  <c:v>4</c:v>
                </c:pt>
                <c:pt idx="45">
                  <c:v>2</c:v>
                </c:pt>
                <c:pt idx="46">
                  <c:v>2.5</c:v>
                </c:pt>
                <c:pt idx="47">
                  <c:v>1.5</c:v>
                </c:pt>
                <c:pt idx="48">
                  <c:v>4.5</c:v>
                </c:pt>
                <c:pt idx="49">
                  <c:v>3</c:v>
                </c:pt>
                <c:pt idx="50">
                  <c:v>3</c:v>
                </c:pt>
                <c:pt idx="51">
                  <c:v>2</c:v>
                </c:pt>
              </c:numCache>
            </c:numRef>
          </c:val>
          <c:extLst>
            <c:ext xmlns:c16="http://schemas.microsoft.com/office/drawing/2014/chart" uri="{C3380CC4-5D6E-409C-BE32-E72D297353CC}">
              <c16:uniqueId val="{00000002-A709-4BF0-86CE-30EF8C5910AD}"/>
            </c:ext>
          </c:extLst>
        </c:ser>
        <c:dLbls>
          <c:showLegendKey val="0"/>
          <c:showVal val="0"/>
          <c:showCatName val="0"/>
          <c:showSerName val="0"/>
          <c:showPercent val="0"/>
          <c:showBubbleSize val="0"/>
        </c:dLbls>
        <c:axId val="76406784"/>
        <c:axId val="76409088"/>
      </c:areaChart>
      <c:scatterChart>
        <c:scatterStyle val="lineMarker"/>
        <c:varyColors val="0"/>
        <c:ser>
          <c:idx val="0"/>
          <c:order val="0"/>
          <c:tx>
            <c:strRef>
              <c:f>'Canal endémico(B)'!$A$74</c:f>
              <c:strCache>
                <c:ptCount val="1"/>
                <c:pt idx="0">
                  <c:v>2023</c:v>
                </c:pt>
              </c:strCache>
            </c:strRef>
          </c:tx>
          <c:spPr>
            <a:ln w="19050">
              <a:solidFill>
                <a:sysClr val="windowText" lastClr="000000"/>
              </a:solidFill>
            </a:ln>
          </c:spPr>
          <c:marker>
            <c:symbol val="circle"/>
            <c:size val="5"/>
            <c:spPr>
              <a:solidFill>
                <a:schemeClr val="tx1"/>
              </a:solidFill>
              <a:ln w="9525">
                <a:solidFill>
                  <a:sysClr val="windowText" lastClr="000000"/>
                </a:solidFill>
                <a:prstDash val="sysDash"/>
              </a:ln>
              <a:effectLst/>
            </c:spPr>
          </c:marker>
          <c:yVal>
            <c:numRef>
              <c:f>'Canal endémico(B)'!$B$74:$BA$74</c:f>
              <c:numCache>
                <c:formatCode>General</c:formatCode>
                <c:ptCount val="52"/>
                <c:pt idx="0">
                  <c:v>4</c:v>
                </c:pt>
                <c:pt idx="1">
                  <c:v>1</c:v>
                </c:pt>
                <c:pt idx="2">
                  <c:v>2</c:v>
                </c:pt>
                <c:pt idx="3">
                  <c:v>3</c:v>
                </c:pt>
                <c:pt idx="4">
                  <c:v>1</c:v>
                </c:pt>
                <c:pt idx="5">
                  <c:v>2</c:v>
                </c:pt>
                <c:pt idx="6">
                  <c:v>0</c:v>
                </c:pt>
                <c:pt idx="7">
                  <c:v>7</c:v>
                </c:pt>
                <c:pt idx="8">
                  <c:v>2</c:v>
                </c:pt>
                <c:pt idx="9">
                  <c:v>3</c:v>
                </c:pt>
                <c:pt idx="10">
                  <c:v>2</c:v>
                </c:pt>
                <c:pt idx="11">
                  <c:v>3</c:v>
                </c:pt>
                <c:pt idx="12">
                  <c:v>8</c:v>
                </c:pt>
                <c:pt idx="13">
                  <c:v>2</c:v>
                </c:pt>
                <c:pt idx="14">
                  <c:v>4</c:v>
                </c:pt>
                <c:pt idx="15">
                  <c:v>4</c:v>
                </c:pt>
                <c:pt idx="16">
                  <c:v>3</c:v>
                </c:pt>
                <c:pt idx="17">
                  <c:v>0</c:v>
                </c:pt>
                <c:pt idx="18">
                  <c:v>2</c:v>
                </c:pt>
                <c:pt idx="19">
                  <c:v>2</c:v>
                </c:pt>
                <c:pt idx="20">
                  <c:v>1</c:v>
                </c:pt>
                <c:pt idx="21">
                  <c:v>2</c:v>
                </c:pt>
                <c:pt idx="22">
                  <c:v>1</c:v>
                </c:pt>
                <c:pt idx="23">
                  <c:v>3</c:v>
                </c:pt>
                <c:pt idx="24">
                  <c:v>2</c:v>
                </c:pt>
                <c:pt idx="25">
                  <c:v>1</c:v>
                </c:pt>
                <c:pt idx="26">
                  <c:v>1</c:v>
                </c:pt>
                <c:pt idx="27">
                  <c:v>2</c:v>
                </c:pt>
                <c:pt idx="28">
                  <c:v>2</c:v>
                </c:pt>
                <c:pt idx="29">
                  <c:v>2</c:v>
                </c:pt>
                <c:pt idx="30">
                  <c:v>4</c:v>
                </c:pt>
                <c:pt idx="31">
                  <c:v>1</c:v>
                </c:pt>
              </c:numCache>
            </c:numRef>
          </c:yVal>
          <c:smooth val="0"/>
          <c:extLst>
            <c:ext xmlns:c16="http://schemas.microsoft.com/office/drawing/2014/chart" uri="{C3380CC4-5D6E-409C-BE32-E72D297353CC}">
              <c16:uniqueId val="{00000003-A709-4BF0-86CE-30EF8C5910AD}"/>
            </c:ext>
          </c:extLst>
        </c:ser>
        <c:dLbls>
          <c:showLegendKey val="0"/>
          <c:showVal val="0"/>
          <c:showCatName val="0"/>
          <c:showSerName val="0"/>
          <c:showPercent val="0"/>
          <c:showBubbleSize val="0"/>
        </c:dLbls>
        <c:axId val="76406784"/>
        <c:axId val="76409088"/>
      </c:scatterChart>
      <c:catAx>
        <c:axId val="76406784"/>
        <c:scaling>
          <c:orientation val="minMax"/>
        </c:scaling>
        <c:delete val="0"/>
        <c:axPos val="b"/>
        <c:title>
          <c:tx>
            <c:rich>
              <a:bodyPr/>
              <a:lstStyle/>
              <a:p>
                <a:pPr>
                  <a:defRPr/>
                </a:pPr>
                <a:r>
                  <a:rPr lang="en-US"/>
                  <a:t>Semana Epidemiológica</a:t>
                </a:r>
              </a:p>
            </c:rich>
          </c:tx>
          <c:overlay val="0"/>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b="1"/>
            </a:pPr>
            <a:endParaRPr lang="es-CO"/>
          </a:p>
        </c:txPr>
        <c:crossAx val="76409088"/>
        <c:crosses val="autoZero"/>
        <c:auto val="1"/>
        <c:lblAlgn val="ctr"/>
        <c:lblOffset val="100"/>
        <c:noMultiLvlLbl val="0"/>
      </c:catAx>
      <c:valAx>
        <c:axId val="76409088"/>
        <c:scaling>
          <c:orientation val="minMax"/>
        </c:scaling>
        <c:delete val="0"/>
        <c:axPos val="l"/>
        <c:title>
          <c:tx>
            <c:rich>
              <a:bodyPr/>
              <a:lstStyle/>
              <a:p>
                <a:pPr>
                  <a:defRPr/>
                </a:pPr>
                <a:r>
                  <a:rPr lang="es-CO"/>
                  <a:t>Número de casos</a:t>
                </a:r>
              </a:p>
            </c:rich>
          </c:tx>
          <c:overlay val="0"/>
        </c:title>
        <c:numFmt formatCode="0" sourceLinked="0"/>
        <c:majorTickMark val="none"/>
        <c:minorTickMark val="none"/>
        <c:tickLblPos val="nextTo"/>
        <c:spPr>
          <a:ln w="6350">
            <a:noFill/>
          </a:ln>
        </c:spPr>
        <c:txPr>
          <a:bodyPr rot="-60000000" vert="horz"/>
          <a:lstStyle/>
          <a:p>
            <a:pPr>
              <a:defRPr b="1"/>
            </a:pPr>
            <a:endParaRPr lang="es-CO"/>
          </a:p>
        </c:txPr>
        <c:crossAx val="76406784"/>
        <c:crosses val="autoZero"/>
        <c:crossBetween val="between"/>
      </c:valAx>
      <c:spPr>
        <a:noFill/>
        <a:ln w="25400">
          <a:noFill/>
        </a:ln>
      </c:spPr>
    </c:plotArea>
    <c:legend>
      <c:legendPos val="b"/>
      <c:overlay val="0"/>
      <c:spPr>
        <a:noFill/>
        <a:ln w="25400">
          <a:noFill/>
        </a:ln>
      </c:spPr>
      <c:txPr>
        <a:bodyPr rot="0" vert="horz"/>
        <a:lstStyle/>
        <a:p>
          <a:pPr>
            <a:defRPr sz="900" b="1"/>
          </a:pPr>
          <a:endParaRPr lang="es-CO"/>
        </a:p>
      </c:txPr>
    </c:legend>
    <c:plotVisOnly val="1"/>
    <c:dispBlanksAs val="gap"/>
    <c:showDLblsOverMax val="0"/>
  </c:chart>
  <c:spPr>
    <a:noFill/>
    <a:ln w="9525" cap="flat" cmpd="sng" algn="ctr">
      <a:noFill/>
      <a:round/>
    </a:ln>
    <a:effectLst/>
  </c:spPr>
  <c:txPr>
    <a:bodyPr/>
    <a:lstStyle/>
    <a:p>
      <a:pPr>
        <a:defRPr>
          <a:solidFill>
            <a:sysClr val="windowText" lastClr="000000"/>
          </a:solidFill>
          <a:latin typeface="Arial Narrow" panose="020B0606020202030204" pitchFamily="34" charset="0"/>
        </a:defRPr>
      </a:pPr>
      <a:endParaRPr lang="es-CO"/>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areaChart>
        <c:grouping val="standard"/>
        <c:varyColors val="0"/>
        <c:ser>
          <c:idx val="3"/>
          <c:order val="1"/>
          <c:tx>
            <c:strRef>
              <c:f>'Canal endémico (C)'!$A$77</c:f>
              <c:strCache>
                <c:ptCount val="1"/>
                <c:pt idx="0">
                  <c:v>Percentil 75</c:v>
                </c:pt>
              </c:strCache>
            </c:strRef>
          </c:tx>
          <c:spPr>
            <a:solidFill>
              <a:srgbClr val="C00000"/>
            </a:solidFill>
            <a:ln w="25400">
              <a:solidFill>
                <a:srgbClr val="FF0000"/>
              </a:solidFill>
              <a:prstDash val="solid"/>
            </a:ln>
          </c:spPr>
          <c:val>
            <c:numRef>
              <c:f>'Canal endémico (C)'!$B$77:$BA$77</c:f>
              <c:numCache>
                <c:formatCode>0.0</c:formatCode>
                <c:ptCount val="52"/>
                <c:pt idx="0">
                  <c:v>2</c:v>
                </c:pt>
                <c:pt idx="1">
                  <c:v>1</c:v>
                </c:pt>
                <c:pt idx="2">
                  <c:v>5</c:v>
                </c:pt>
                <c:pt idx="3">
                  <c:v>2</c:v>
                </c:pt>
                <c:pt idx="4">
                  <c:v>3</c:v>
                </c:pt>
                <c:pt idx="5">
                  <c:v>3</c:v>
                </c:pt>
                <c:pt idx="6">
                  <c:v>5</c:v>
                </c:pt>
                <c:pt idx="7">
                  <c:v>2</c:v>
                </c:pt>
                <c:pt idx="8">
                  <c:v>4</c:v>
                </c:pt>
                <c:pt idx="9">
                  <c:v>4</c:v>
                </c:pt>
                <c:pt idx="10">
                  <c:v>3</c:v>
                </c:pt>
                <c:pt idx="11">
                  <c:v>3</c:v>
                </c:pt>
                <c:pt idx="12">
                  <c:v>3</c:v>
                </c:pt>
                <c:pt idx="13">
                  <c:v>2</c:v>
                </c:pt>
                <c:pt idx="14">
                  <c:v>4</c:v>
                </c:pt>
                <c:pt idx="15">
                  <c:v>3</c:v>
                </c:pt>
                <c:pt idx="16">
                  <c:v>4</c:v>
                </c:pt>
                <c:pt idx="17">
                  <c:v>4</c:v>
                </c:pt>
                <c:pt idx="18">
                  <c:v>5</c:v>
                </c:pt>
                <c:pt idx="19">
                  <c:v>4</c:v>
                </c:pt>
                <c:pt idx="20">
                  <c:v>4</c:v>
                </c:pt>
                <c:pt idx="21">
                  <c:v>2</c:v>
                </c:pt>
                <c:pt idx="22">
                  <c:v>3</c:v>
                </c:pt>
                <c:pt idx="23">
                  <c:v>4</c:v>
                </c:pt>
                <c:pt idx="24">
                  <c:v>5</c:v>
                </c:pt>
                <c:pt idx="25">
                  <c:v>3</c:v>
                </c:pt>
                <c:pt idx="26">
                  <c:v>2</c:v>
                </c:pt>
                <c:pt idx="27">
                  <c:v>2</c:v>
                </c:pt>
                <c:pt idx="28">
                  <c:v>2</c:v>
                </c:pt>
                <c:pt idx="29">
                  <c:v>5</c:v>
                </c:pt>
                <c:pt idx="30">
                  <c:v>3</c:v>
                </c:pt>
                <c:pt idx="31">
                  <c:v>3</c:v>
                </c:pt>
                <c:pt idx="32">
                  <c:v>1</c:v>
                </c:pt>
                <c:pt idx="33">
                  <c:v>3</c:v>
                </c:pt>
                <c:pt idx="34">
                  <c:v>2</c:v>
                </c:pt>
                <c:pt idx="35">
                  <c:v>4</c:v>
                </c:pt>
                <c:pt idx="36">
                  <c:v>1</c:v>
                </c:pt>
                <c:pt idx="37">
                  <c:v>7</c:v>
                </c:pt>
                <c:pt idx="38">
                  <c:v>3</c:v>
                </c:pt>
                <c:pt idx="39">
                  <c:v>3</c:v>
                </c:pt>
                <c:pt idx="40">
                  <c:v>4</c:v>
                </c:pt>
                <c:pt idx="41">
                  <c:v>3</c:v>
                </c:pt>
                <c:pt idx="42">
                  <c:v>2</c:v>
                </c:pt>
                <c:pt idx="43">
                  <c:v>2</c:v>
                </c:pt>
                <c:pt idx="44">
                  <c:v>2</c:v>
                </c:pt>
                <c:pt idx="45">
                  <c:v>6</c:v>
                </c:pt>
                <c:pt idx="46">
                  <c:v>4</c:v>
                </c:pt>
                <c:pt idx="47">
                  <c:v>5</c:v>
                </c:pt>
                <c:pt idx="48">
                  <c:v>5</c:v>
                </c:pt>
                <c:pt idx="49">
                  <c:v>2</c:v>
                </c:pt>
                <c:pt idx="50">
                  <c:v>4</c:v>
                </c:pt>
                <c:pt idx="51">
                  <c:v>3</c:v>
                </c:pt>
              </c:numCache>
            </c:numRef>
          </c:val>
          <c:extLst>
            <c:ext xmlns:c16="http://schemas.microsoft.com/office/drawing/2014/chart" uri="{C3380CC4-5D6E-409C-BE32-E72D297353CC}">
              <c16:uniqueId val="{00000000-6472-45EC-9F72-E7EF73EDAE70}"/>
            </c:ext>
          </c:extLst>
        </c:ser>
        <c:ser>
          <c:idx val="1"/>
          <c:order val="2"/>
          <c:tx>
            <c:strRef>
              <c:f>'Canal endémico (C)'!$A$75</c:f>
              <c:strCache>
                <c:ptCount val="1"/>
                <c:pt idx="0">
                  <c:v>Mediana</c:v>
                </c:pt>
              </c:strCache>
            </c:strRef>
          </c:tx>
          <c:spPr>
            <a:ln w="28575" cap="rnd">
              <a:solidFill>
                <a:schemeClr val="accent4"/>
              </a:solidFill>
              <a:round/>
            </a:ln>
            <a:effectLst/>
          </c:spPr>
          <c:val>
            <c:numRef>
              <c:f>'Canal endémico (C)'!$B$75:$BA$75</c:f>
              <c:numCache>
                <c:formatCode>0.0</c:formatCode>
                <c:ptCount val="52"/>
                <c:pt idx="0">
                  <c:v>1</c:v>
                </c:pt>
                <c:pt idx="1">
                  <c:v>0</c:v>
                </c:pt>
                <c:pt idx="2">
                  <c:v>2</c:v>
                </c:pt>
                <c:pt idx="3">
                  <c:v>2</c:v>
                </c:pt>
                <c:pt idx="4">
                  <c:v>3</c:v>
                </c:pt>
                <c:pt idx="5">
                  <c:v>2</c:v>
                </c:pt>
                <c:pt idx="6">
                  <c:v>3</c:v>
                </c:pt>
                <c:pt idx="7">
                  <c:v>1</c:v>
                </c:pt>
                <c:pt idx="8">
                  <c:v>3</c:v>
                </c:pt>
                <c:pt idx="9">
                  <c:v>2</c:v>
                </c:pt>
                <c:pt idx="10">
                  <c:v>2</c:v>
                </c:pt>
                <c:pt idx="11">
                  <c:v>1</c:v>
                </c:pt>
                <c:pt idx="12">
                  <c:v>2</c:v>
                </c:pt>
                <c:pt idx="13">
                  <c:v>2</c:v>
                </c:pt>
                <c:pt idx="14">
                  <c:v>3</c:v>
                </c:pt>
                <c:pt idx="15">
                  <c:v>1</c:v>
                </c:pt>
                <c:pt idx="16">
                  <c:v>4</c:v>
                </c:pt>
                <c:pt idx="17">
                  <c:v>2</c:v>
                </c:pt>
                <c:pt idx="18">
                  <c:v>4</c:v>
                </c:pt>
                <c:pt idx="19">
                  <c:v>2</c:v>
                </c:pt>
                <c:pt idx="20">
                  <c:v>1</c:v>
                </c:pt>
                <c:pt idx="21">
                  <c:v>1</c:v>
                </c:pt>
                <c:pt idx="22">
                  <c:v>2</c:v>
                </c:pt>
                <c:pt idx="23">
                  <c:v>3</c:v>
                </c:pt>
                <c:pt idx="24">
                  <c:v>3</c:v>
                </c:pt>
                <c:pt idx="25">
                  <c:v>2</c:v>
                </c:pt>
                <c:pt idx="26">
                  <c:v>2</c:v>
                </c:pt>
                <c:pt idx="27">
                  <c:v>1</c:v>
                </c:pt>
                <c:pt idx="28">
                  <c:v>2</c:v>
                </c:pt>
                <c:pt idx="29">
                  <c:v>4</c:v>
                </c:pt>
                <c:pt idx="30">
                  <c:v>2</c:v>
                </c:pt>
                <c:pt idx="31">
                  <c:v>3</c:v>
                </c:pt>
                <c:pt idx="32">
                  <c:v>1</c:v>
                </c:pt>
                <c:pt idx="33">
                  <c:v>2</c:v>
                </c:pt>
                <c:pt idx="34">
                  <c:v>1</c:v>
                </c:pt>
                <c:pt idx="35">
                  <c:v>2</c:v>
                </c:pt>
                <c:pt idx="36">
                  <c:v>1</c:v>
                </c:pt>
                <c:pt idx="37">
                  <c:v>7</c:v>
                </c:pt>
                <c:pt idx="38">
                  <c:v>1</c:v>
                </c:pt>
                <c:pt idx="39">
                  <c:v>3</c:v>
                </c:pt>
                <c:pt idx="40">
                  <c:v>2</c:v>
                </c:pt>
                <c:pt idx="41">
                  <c:v>3</c:v>
                </c:pt>
                <c:pt idx="42">
                  <c:v>2</c:v>
                </c:pt>
                <c:pt idx="43">
                  <c:v>2</c:v>
                </c:pt>
                <c:pt idx="44">
                  <c:v>2</c:v>
                </c:pt>
                <c:pt idx="45">
                  <c:v>4</c:v>
                </c:pt>
                <c:pt idx="46">
                  <c:v>3</c:v>
                </c:pt>
                <c:pt idx="47">
                  <c:v>3</c:v>
                </c:pt>
                <c:pt idx="48">
                  <c:v>4</c:v>
                </c:pt>
                <c:pt idx="49">
                  <c:v>2</c:v>
                </c:pt>
                <c:pt idx="50">
                  <c:v>1</c:v>
                </c:pt>
                <c:pt idx="51">
                  <c:v>3</c:v>
                </c:pt>
              </c:numCache>
            </c:numRef>
          </c:val>
          <c:extLst>
            <c:ext xmlns:c16="http://schemas.microsoft.com/office/drawing/2014/chart" uri="{C3380CC4-5D6E-409C-BE32-E72D297353CC}">
              <c16:uniqueId val="{00000001-6472-45EC-9F72-E7EF73EDAE70}"/>
            </c:ext>
          </c:extLst>
        </c:ser>
        <c:ser>
          <c:idx val="2"/>
          <c:order val="3"/>
          <c:tx>
            <c:strRef>
              <c:f>'Canal endémico (C)'!$A$76</c:f>
              <c:strCache>
                <c:ptCount val="1"/>
                <c:pt idx="0">
                  <c:v>Percentil 25</c:v>
                </c:pt>
              </c:strCache>
            </c:strRef>
          </c:tx>
          <c:spPr>
            <a:solidFill>
              <a:srgbClr val="92D050"/>
            </a:solidFill>
            <a:ln w="28575" cap="rnd">
              <a:solidFill>
                <a:schemeClr val="accent6"/>
              </a:solidFill>
              <a:round/>
            </a:ln>
            <a:effectLst/>
          </c:spPr>
          <c:val>
            <c:numRef>
              <c:f>'Canal endémico (C)'!$B$76:$BA$76</c:f>
              <c:numCache>
                <c:formatCode>0.0</c:formatCode>
                <c:ptCount val="52"/>
                <c:pt idx="0">
                  <c:v>1</c:v>
                </c:pt>
                <c:pt idx="1">
                  <c:v>0</c:v>
                </c:pt>
                <c:pt idx="2">
                  <c:v>2</c:v>
                </c:pt>
                <c:pt idx="3">
                  <c:v>1</c:v>
                </c:pt>
                <c:pt idx="4">
                  <c:v>1</c:v>
                </c:pt>
                <c:pt idx="5">
                  <c:v>0</c:v>
                </c:pt>
                <c:pt idx="6">
                  <c:v>2</c:v>
                </c:pt>
                <c:pt idx="7">
                  <c:v>1</c:v>
                </c:pt>
                <c:pt idx="8">
                  <c:v>2</c:v>
                </c:pt>
                <c:pt idx="9">
                  <c:v>2</c:v>
                </c:pt>
                <c:pt idx="10">
                  <c:v>2</c:v>
                </c:pt>
                <c:pt idx="11">
                  <c:v>1</c:v>
                </c:pt>
                <c:pt idx="12">
                  <c:v>1</c:v>
                </c:pt>
                <c:pt idx="13">
                  <c:v>2</c:v>
                </c:pt>
                <c:pt idx="14">
                  <c:v>2</c:v>
                </c:pt>
                <c:pt idx="15">
                  <c:v>0</c:v>
                </c:pt>
                <c:pt idx="16">
                  <c:v>3</c:v>
                </c:pt>
                <c:pt idx="17">
                  <c:v>0</c:v>
                </c:pt>
                <c:pt idx="18">
                  <c:v>3</c:v>
                </c:pt>
                <c:pt idx="19">
                  <c:v>1</c:v>
                </c:pt>
                <c:pt idx="20">
                  <c:v>0</c:v>
                </c:pt>
                <c:pt idx="21">
                  <c:v>1</c:v>
                </c:pt>
                <c:pt idx="22">
                  <c:v>1</c:v>
                </c:pt>
                <c:pt idx="23">
                  <c:v>1</c:v>
                </c:pt>
                <c:pt idx="24">
                  <c:v>2</c:v>
                </c:pt>
                <c:pt idx="25">
                  <c:v>0</c:v>
                </c:pt>
                <c:pt idx="26">
                  <c:v>0</c:v>
                </c:pt>
                <c:pt idx="27">
                  <c:v>0</c:v>
                </c:pt>
                <c:pt idx="28">
                  <c:v>2</c:v>
                </c:pt>
                <c:pt idx="29">
                  <c:v>3</c:v>
                </c:pt>
                <c:pt idx="30">
                  <c:v>1</c:v>
                </c:pt>
                <c:pt idx="31">
                  <c:v>2</c:v>
                </c:pt>
                <c:pt idx="32">
                  <c:v>1</c:v>
                </c:pt>
                <c:pt idx="33">
                  <c:v>2</c:v>
                </c:pt>
                <c:pt idx="34">
                  <c:v>1</c:v>
                </c:pt>
                <c:pt idx="35">
                  <c:v>2</c:v>
                </c:pt>
                <c:pt idx="36">
                  <c:v>0</c:v>
                </c:pt>
                <c:pt idx="37">
                  <c:v>3</c:v>
                </c:pt>
                <c:pt idx="38">
                  <c:v>0</c:v>
                </c:pt>
                <c:pt idx="39">
                  <c:v>2</c:v>
                </c:pt>
                <c:pt idx="40">
                  <c:v>1</c:v>
                </c:pt>
                <c:pt idx="41">
                  <c:v>2</c:v>
                </c:pt>
                <c:pt idx="42">
                  <c:v>2</c:v>
                </c:pt>
                <c:pt idx="43">
                  <c:v>2</c:v>
                </c:pt>
                <c:pt idx="44">
                  <c:v>1</c:v>
                </c:pt>
                <c:pt idx="45">
                  <c:v>3</c:v>
                </c:pt>
                <c:pt idx="46">
                  <c:v>1</c:v>
                </c:pt>
                <c:pt idx="47">
                  <c:v>3</c:v>
                </c:pt>
                <c:pt idx="48">
                  <c:v>2</c:v>
                </c:pt>
                <c:pt idx="49">
                  <c:v>1</c:v>
                </c:pt>
                <c:pt idx="50">
                  <c:v>1</c:v>
                </c:pt>
                <c:pt idx="51">
                  <c:v>2</c:v>
                </c:pt>
              </c:numCache>
            </c:numRef>
          </c:val>
          <c:extLst>
            <c:ext xmlns:c16="http://schemas.microsoft.com/office/drawing/2014/chart" uri="{C3380CC4-5D6E-409C-BE32-E72D297353CC}">
              <c16:uniqueId val="{00000002-6472-45EC-9F72-E7EF73EDAE70}"/>
            </c:ext>
          </c:extLst>
        </c:ser>
        <c:dLbls>
          <c:showLegendKey val="0"/>
          <c:showVal val="0"/>
          <c:showCatName val="0"/>
          <c:showSerName val="0"/>
          <c:showPercent val="0"/>
          <c:showBubbleSize val="0"/>
        </c:dLbls>
        <c:axId val="89503232"/>
        <c:axId val="89518080"/>
      </c:areaChart>
      <c:scatterChart>
        <c:scatterStyle val="lineMarker"/>
        <c:varyColors val="0"/>
        <c:ser>
          <c:idx val="0"/>
          <c:order val="0"/>
          <c:tx>
            <c:strRef>
              <c:f>'Canal endémico (C)'!$A$74</c:f>
              <c:strCache>
                <c:ptCount val="1"/>
                <c:pt idx="0">
                  <c:v>2023</c:v>
                </c:pt>
              </c:strCache>
            </c:strRef>
          </c:tx>
          <c:spPr>
            <a:ln w="19050">
              <a:solidFill>
                <a:sysClr val="windowText" lastClr="000000"/>
              </a:solidFill>
            </a:ln>
          </c:spPr>
          <c:marker>
            <c:symbol val="circle"/>
            <c:size val="5"/>
            <c:spPr>
              <a:solidFill>
                <a:schemeClr val="tx1"/>
              </a:solidFill>
              <a:ln w="9525">
                <a:solidFill>
                  <a:sysClr val="windowText" lastClr="000000"/>
                </a:solidFill>
                <a:prstDash val="sysDash"/>
              </a:ln>
              <a:effectLst/>
            </c:spPr>
          </c:marker>
          <c:yVal>
            <c:numRef>
              <c:f>'Canal endémico (C)'!$B$74:$BA$74</c:f>
              <c:numCache>
                <c:formatCode>General</c:formatCode>
                <c:ptCount val="52"/>
                <c:pt idx="0">
                  <c:v>1</c:v>
                </c:pt>
                <c:pt idx="1">
                  <c:v>4</c:v>
                </c:pt>
                <c:pt idx="2">
                  <c:v>2</c:v>
                </c:pt>
                <c:pt idx="3">
                  <c:v>2</c:v>
                </c:pt>
                <c:pt idx="4">
                  <c:v>5</c:v>
                </c:pt>
                <c:pt idx="5">
                  <c:v>6</c:v>
                </c:pt>
                <c:pt idx="6">
                  <c:v>7</c:v>
                </c:pt>
                <c:pt idx="7">
                  <c:v>7</c:v>
                </c:pt>
                <c:pt idx="8">
                  <c:v>4</c:v>
                </c:pt>
                <c:pt idx="9">
                  <c:v>3</c:v>
                </c:pt>
                <c:pt idx="10">
                  <c:v>6</c:v>
                </c:pt>
                <c:pt idx="11">
                  <c:v>5</c:v>
                </c:pt>
                <c:pt idx="12">
                  <c:v>8</c:v>
                </c:pt>
                <c:pt idx="13">
                  <c:v>5</c:v>
                </c:pt>
                <c:pt idx="14">
                  <c:v>3</c:v>
                </c:pt>
                <c:pt idx="15">
                  <c:v>4</c:v>
                </c:pt>
                <c:pt idx="16">
                  <c:v>12</c:v>
                </c:pt>
                <c:pt idx="17">
                  <c:v>7</c:v>
                </c:pt>
                <c:pt idx="18">
                  <c:v>1</c:v>
                </c:pt>
                <c:pt idx="19">
                  <c:v>6</c:v>
                </c:pt>
                <c:pt idx="20">
                  <c:v>0</c:v>
                </c:pt>
                <c:pt idx="21">
                  <c:v>2</c:v>
                </c:pt>
                <c:pt idx="22">
                  <c:v>5</c:v>
                </c:pt>
                <c:pt idx="23">
                  <c:v>2</c:v>
                </c:pt>
                <c:pt idx="24">
                  <c:v>2</c:v>
                </c:pt>
                <c:pt idx="25">
                  <c:v>6</c:v>
                </c:pt>
                <c:pt idx="26">
                  <c:v>0</c:v>
                </c:pt>
                <c:pt idx="27">
                  <c:v>0</c:v>
                </c:pt>
                <c:pt idx="28">
                  <c:v>1</c:v>
                </c:pt>
                <c:pt idx="29">
                  <c:v>5</c:v>
                </c:pt>
                <c:pt idx="30">
                  <c:v>0</c:v>
                </c:pt>
                <c:pt idx="31">
                  <c:v>2</c:v>
                </c:pt>
              </c:numCache>
            </c:numRef>
          </c:yVal>
          <c:smooth val="0"/>
          <c:extLst>
            <c:ext xmlns:c16="http://schemas.microsoft.com/office/drawing/2014/chart" uri="{C3380CC4-5D6E-409C-BE32-E72D297353CC}">
              <c16:uniqueId val="{00000003-6472-45EC-9F72-E7EF73EDAE70}"/>
            </c:ext>
          </c:extLst>
        </c:ser>
        <c:dLbls>
          <c:showLegendKey val="0"/>
          <c:showVal val="0"/>
          <c:showCatName val="0"/>
          <c:showSerName val="0"/>
          <c:showPercent val="0"/>
          <c:showBubbleSize val="0"/>
        </c:dLbls>
        <c:axId val="89503232"/>
        <c:axId val="89518080"/>
      </c:scatterChart>
      <c:catAx>
        <c:axId val="89503232"/>
        <c:scaling>
          <c:orientation val="minMax"/>
        </c:scaling>
        <c:delete val="0"/>
        <c:axPos val="b"/>
        <c:title>
          <c:tx>
            <c:rich>
              <a:bodyPr/>
              <a:lstStyle/>
              <a:p>
                <a:pPr>
                  <a:defRPr/>
                </a:pPr>
                <a:r>
                  <a:rPr lang="en-US"/>
                  <a:t>Semana Epidemiológica</a:t>
                </a:r>
              </a:p>
            </c:rich>
          </c:tx>
          <c:overlay val="0"/>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b="1"/>
            </a:pPr>
            <a:endParaRPr lang="es-CO"/>
          </a:p>
        </c:txPr>
        <c:crossAx val="89518080"/>
        <c:crosses val="autoZero"/>
        <c:auto val="1"/>
        <c:lblAlgn val="ctr"/>
        <c:lblOffset val="100"/>
        <c:noMultiLvlLbl val="0"/>
      </c:catAx>
      <c:valAx>
        <c:axId val="89518080"/>
        <c:scaling>
          <c:orientation val="minMax"/>
        </c:scaling>
        <c:delete val="0"/>
        <c:axPos val="l"/>
        <c:title>
          <c:tx>
            <c:rich>
              <a:bodyPr/>
              <a:lstStyle/>
              <a:p>
                <a:pPr>
                  <a:defRPr/>
                </a:pPr>
                <a:r>
                  <a:rPr lang="es-CO"/>
                  <a:t>Número de casos</a:t>
                </a:r>
              </a:p>
            </c:rich>
          </c:tx>
          <c:overlay val="0"/>
        </c:title>
        <c:numFmt formatCode="0" sourceLinked="0"/>
        <c:majorTickMark val="none"/>
        <c:minorTickMark val="none"/>
        <c:tickLblPos val="nextTo"/>
        <c:spPr>
          <a:ln w="6350">
            <a:noFill/>
          </a:ln>
        </c:spPr>
        <c:txPr>
          <a:bodyPr rot="-60000000" vert="horz"/>
          <a:lstStyle/>
          <a:p>
            <a:pPr>
              <a:defRPr b="1"/>
            </a:pPr>
            <a:endParaRPr lang="es-CO"/>
          </a:p>
        </c:txPr>
        <c:crossAx val="89503232"/>
        <c:crosses val="autoZero"/>
        <c:crossBetween val="between"/>
      </c:valAx>
      <c:spPr>
        <a:noFill/>
        <a:ln w="25400">
          <a:noFill/>
        </a:ln>
      </c:spPr>
    </c:plotArea>
    <c:legend>
      <c:legendPos val="b"/>
      <c:overlay val="0"/>
      <c:spPr>
        <a:noFill/>
        <a:ln w="25400">
          <a:noFill/>
        </a:ln>
      </c:spPr>
      <c:txPr>
        <a:bodyPr rot="0" vert="horz"/>
        <a:lstStyle/>
        <a:p>
          <a:pPr>
            <a:defRPr sz="900" b="1"/>
          </a:pPr>
          <a:endParaRPr lang="es-CO"/>
        </a:p>
      </c:txPr>
    </c:legend>
    <c:plotVisOnly val="1"/>
    <c:dispBlanksAs val="gap"/>
    <c:showDLblsOverMax val="0"/>
  </c:chart>
  <c:spPr>
    <a:noFill/>
    <a:ln w="9525" cap="flat" cmpd="sng" algn="ctr">
      <a:noFill/>
      <a:round/>
    </a:ln>
    <a:effectLst/>
  </c:spPr>
  <c:txPr>
    <a:bodyPr/>
    <a:lstStyle/>
    <a:p>
      <a:pPr>
        <a:defRPr>
          <a:solidFill>
            <a:sysClr val="windowText" lastClr="000000"/>
          </a:solidFill>
          <a:latin typeface="Arial Narrow" panose="020B0606020202030204" pitchFamily="34" charset="0"/>
        </a:defRPr>
      </a:pPr>
      <a:endParaRPr lang="es-CO"/>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2"/>
          <c:order val="3"/>
          <c:tx>
            <c:strRef>
              <c:f>'Canal endémico(B)'!$A$74</c:f>
              <c:strCache>
                <c:ptCount val="1"/>
                <c:pt idx="0">
                  <c:v>2023</c:v>
                </c:pt>
              </c:strCache>
            </c:strRef>
          </c:tx>
          <c:spPr>
            <a:solidFill>
              <a:srgbClr val="0070C0"/>
            </a:solidFill>
          </c:spPr>
          <c:invertIfNegative val="0"/>
          <c:val>
            <c:numRef>
              <c:f>'Canal endémico(B)'!$B$74:$BA$74</c:f>
              <c:numCache>
                <c:formatCode>General</c:formatCode>
                <c:ptCount val="52"/>
                <c:pt idx="0">
                  <c:v>4</c:v>
                </c:pt>
                <c:pt idx="1">
                  <c:v>1</c:v>
                </c:pt>
                <c:pt idx="2">
                  <c:v>2</c:v>
                </c:pt>
                <c:pt idx="3">
                  <c:v>3</c:v>
                </c:pt>
                <c:pt idx="4">
                  <c:v>1</c:v>
                </c:pt>
                <c:pt idx="5">
                  <c:v>2</c:v>
                </c:pt>
                <c:pt idx="6">
                  <c:v>0</c:v>
                </c:pt>
                <c:pt idx="7">
                  <c:v>7</c:v>
                </c:pt>
                <c:pt idx="8">
                  <c:v>2</c:v>
                </c:pt>
                <c:pt idx="9">
                  <c:v>3</c:v>
                </c:pt>
                <c:pt idx="10">
                  <c:v>2</c:v>
                </c:pt>
                <c:pt idx="11">
                  <c:v>3</c:v>
                </c:pt>
                <c:pt idx="12">
                  <c:v>8</c:v>
                </c:pt>
                <c:pt idx="13">
                  <c:v>2</c:v>
                </c:pt>
                <c:pt idx="14">
                  <c:v>4</c:v>
                </c:pt>
                <c:pt idx="15">
                  <c:v>4</c:v>
                </c:pt>
                <c:pt idx="16">
                  <c:v>3</c:v>
                </c:pt>
                <c:pt idx="17">
                  <c:v>0</c:v>
                </c:pt>
                <c:pt idx="18">
                  <c:v>2</c:v>
                </c:pt>
                <c:pt idx="19">
                  <c:v>2</c:v>
                </c:pt>
                <c:pt idx="20">
                  <c:v>1</c:v>
                </c:pt>
                <c:pt idx="21">
                  <c:v>2</c:v>
                </c:pt>
                <c:pt idx="22">
                  <c:v>1</c:v>
                </c:pt>
                <c:pt idx="23">
                  <c:v>3</c:v>
                </c:pt>
                <c:pt idx="24">
                  <c:v>2</c:v>
                </c:pt>
                <c:pt idx="25">
                  <c:v>1</c:v>
                </c:pt>
                <c:pt idx="26">
                  <c:v>1</c:v>
                </c:pt>
                <c:pt idx="27">
                  <c:v>2</c:v>
                </c:pt>
                <c:pt idx="28">
                  <c:v>2</c:v>
                </c:pt>
                <c:pt idx="29">
                  <c:v>2</c:v>
                </c:pt>
                <c:pt idx="30">
                  <c:v>4</c:v>
                </c:pt>
                <c:pt idx="31">
                  <c:v>1</c:v>
                </c:pt>
              </c:numCache>
            </c:numRef>
          </c:val>
          <c:extLst>
            <c:ext xmlns:c16="http://schemas.microsoft.com/office/drawing/2014/chart" uri="{C3380CC4-5D6E-409C-BE32-E72D297353CC}">
              <c16:uniqueId val="{00000000-E000-44CF-A008-8460D5776922}"/>
            </c:ext>
          </c:extLst>
        </c:ser>
        <c:dLbls>
          <c:showLegendKey val="0"/>
          <c:showVal val="0"/>
          <c:showCatName val="0"/>
          <c:showSerName val="0"/>
          <c:showPercent val="0"/>
          <c:showBubbleSize val="0"/>
        </c:dLbls>
        <c:gapWidth val="5"/>
        <c:axId val="89748608"/>
        <c:axId val="89750528"/>
      </c:barChart>
      <c:lineChart>
        <c:grouping val="standard"/>
        <c:varyColors val="0"/>
        <c:ser>
          <c:idx val="3"/>
          <c:order val="0"/>
          <c:tx>
            <c:strRef>
              <c:f>'Canal endémico(B)'!$A$71</c:f>
              <c:strCache>
                <c:ptCount val="1"/>
                <c:pt idx="0">
                  <c:v>2020</c:v>
                </c:pt>
              </c:strCache>
            </c:strRef>
          </c:tx>
          <c:spPr>
            <a:ln w="22225"/>
          </c:spPr>
          <c:marker>
            <c:symbol val="none"/>
          </c:marker>
          <c:val>
            <c:numRef>
              <c:f>'Canal endémico(B)'!$B$71:$BA$71</c:f>
              <c:numCache>
                <c:formatCode>General</c:formatCode>
                <c:ptCount val="52"/>
                <c:pt idx="0">
                  <c:v>1</c:v>
                </c:pt>
                <c:pt idx="1">
                  <c:v>4</c:v>
                </c:pt>
                <c:pt idx="2">
                  <c:v>3</c:v>
                </c:pt>
                <c:pt idx="3">
                  <c:v>2</c:v>
                </c:pt>
                <c:pt idx="4">
                  <c:v>6</c:v>
                </c:pt>
                <c:pt idx="5">
                  <c:v>2</c:v>
                </c:pt>
                <c:pt idx="6">
                  <c:v>2</c:v>
                </c:pt>
                <c:pt idx="7">
                  <c:v>5</c:v>
                </c:pt>
                <c:pt idx="8">
                  <c:v>5</c:v>
                </c:pt>
                <c:pt idx="9">
                  <c:v>3</c:v>
                </c:pt>
                <c:pt idx="10">
                  <c:v>4</c:v>
                </c:pt>
                <c:pt idx="11">
                  <c:v>5</c:v>
                </c:pt>
                <c:pt idx="12">
                  <c:v>3</c:v>
                </c:pt>
                <c:pt idx="13">
                  <c:v>4</c:v>
                </c:pt>
                <c:pt idx="14">
                  <c:v>1</c:v>
                </c:pt>
                <c:pt idx="15">
                  <c:v>1</c:v>
                </c:pt>
                <c:pt idx="16">
                  <c:v>2</c:v>
                </c:pt>
                <c:pt idx="17">
                  <c:v>1</c:v>
                </c:pt>
                <c:pt idx="18">
                  <c:v>2</c:v>
                </c:pt>
                <c:pt idx="19">
                  <c:v>5</c:v>
                </c:pt>
                <c:pt idx="20">
                  <c:v>4</c:v>
                </c:pt>
                <c:pt idx="21">
                  <c:v>2</c:v>
                </c:pt>
                <c:pt idx="22">
                  <c:v>1</c:v>
                </c:pt>
                <c:pt idx="23">
                  <c:v>3</c:v>
                </c:pt>
                <c:pt idx="24">
                  <c:v>4</c:v>
                </c:pt>
                <c:pt idx="25">
                  <c:v>1</c:v>
                </c:pt>
                <c:pt idx="26">
                  <c:v>3</c:v>
                </c:pt>
                <c:pt idx="27">
                  <c:v>2</c:v>
                </c:pt>
                <c:pt idx="28">
                  <c:v>2</c:v>
                </c:pt>
                <c:pt idx="29">
                  <c:v>1</c:v>
                </c:pt>
                <c:pt idx="30">
                  <c:v>4</c:v>
                </c:pt>
                <c:pt idx="31">
                  <c:v>0</c:v>
                </c:pt>
                <c:pt idx="32">
                  <c:v>0</c:v>
                </c:pt>
                <c:pt idx="33">
                  <c:v>2</c:v>
                </c:pt>
                <c:pt idx="34">
                  <c:v>1</c:v>
                </c:pt>
                <c:pt idx="35">
                  <c:v>0</c:v>
                </c:pt>
                <c:pt idx="36">
                  <c:v>1</c:v>
                </c:pt>
                <c:pt idx="37">
                  <c:v>3</c:v>
                </c:pt>
                <c:pt idx="38">
                  <c:v>0</c:v>
                </c:pt>
                <c:pt idx="39">
                  <c:v>1</c:v>
                </c:pt>
                <c:pt idx="40">
                  <c:v>4</c:v>
                </c:pt>
                <c:pt idx="41">
                  <c:v>2</c:v>
                </c:pt>
                <c:pt idx="42">
                  <c:v>1</c:v>
                </c:pt>
                <c:pt idx="43">
                  <c:v>4</c:v>
                </c:pt>
                <c:pt idx="44">
                  <c:v>1</c:v>
                </c:pt>
                <c:pt idx="45">
                  <c:v>2</c:v>
                </c:pt>
                <c:pt idx="46">
                  <c:v>2</c:v>
                </c:pt>
                <c:pt idx="47">
                  <c:v>1</c:v>
                </c:pt>
                <c:pt idx="48">
                  <c:v>5</c:v>
                </c:pt>
                <c:pt idx="49">
                  <c:v>5</c:v>
                </c:pt>
                <c:pt idx="50">
                  <c:v>2</c:v>
                </c:pt>
                <c:pt idx="51">
                  <c:v>2</c:v>
                </c:pt>
              </c:numCache>
            </c:numRef>
          </c:val>
          <c:smooth val="0"/>
          <c:extLst>
            <c:ext xmlns:c16="http://schemas.microsoft.com/office/drawing/2014/chart" uri="{C3380CC4-5D6E-409C-BE32-E72D297353CC}">
              <c16:uniqueId val="{00000001-E000-44CF-A008-8460D5776922}"/>
            </c:ext>
          </c:extLst>
        </c:ser>
        <c:ser>
          <c:idx val="1"/>
          <c:order val="1"/>
          <c:tx>
            <c:strRef>
              <c:f>'Canal endémico(B)'!$A$72</c:f>
              <c:strCache>
                <c:ptCount val="1"/>
                <c:pt idx="0">
                  <c:v>2021</c:v>
                </c:pt>
              </c:strCache>
            </c:strRef>
          </c:tx>
          <c:spPr>
            <a:ln w="22225"/>
          </c:spPr>
          <c:marker>
            <c:symbol val="none"/>
          </c:marker>
          <c:val>
            <c:numRef>
              <c:f>'Canal endémico(B)'!$B$72:$BA$72</c:f>
              <c:numCache>
                <c:formatCode>General</c:formatCode>
                <c:ptCount val="52"/>
                <c:pt idx="0">
                  <c:v>0</c:v>
                </c:pt>
                <c:pt idx="1">
                  <c:v>1</c:v>
                </c:pt>
                <c:pt idx="2">
                  <c:v>3</c:v>
                </c:pt>
                <c:pt idx="3">
                  <c:v>3</c:v>
                </c:pt>
                <c:pt idx="4">
                  <c:v>2</c:v>
                </c:pt>
                <c:pt idx="5">
                  <c:v>4</c:v>
                </c:pt>
                <c:pt idx="6">
                  <c:v>5</c:v>
                </c:pt>
                <c:pt idx="7">
                  <c:v>1</c:v>
                </c:pt>
                <c:pt idx="8">
                  <c:v>1</c:v>
                </c:pt>
                <c:pt idx="9">
                  <c:v>4</c:v>
                </c:pt>
                <c:pt idx="10">
                  <c:v>2</c:v>
                </c:pt>
                <c:pt idx="11">
                  <c:v>2</c:v>
                </c:pt>
                <c:pt idx="12">
                  <c:v>0</c:v>
                </c:pt>
                <c:pt idx="13">
                  <c:v>3</c:v>
                </c:pt>
                <c:pt idx="14">
                  <c:v>2</c:v>
                </c:pt>
                <c:pt idx="15">
                  <c:v>4</c:v>
                </c:pt>
                <c:pt idx="16">
                  <c:v>2</c:v>
                </c:pt>
                <c:pt idx="17">
                  <c:v>1</c:v>
                </c:pt>
                <c:pt idx="18">
                  <c:v>3</c:v>
                </c:pt>
                <c:pt idx="19">
                  <c:v>2</c:v>
                </c:pt>
                <c:pt idx="20">
                  <c:v>1</c:v>
                </c:pt>
                <c:pt idx="21">
                  <c:v>3</c:v>
                </c:pt>
                <c:pt idx="22">
                  <c:v>1</c:v>
                </c:pt>
                <c:pt idx="23">
                  <c:v>3</c:v>
                </c:pt>
                <c:pt idx="24">
                  <c:v>2</c:v>
                </c:pt>
                <c:pt idx="25">
                  <c:v>5</c:v>
                </c:pt>
                <c:pt idx="26">
                  <c:v>1</c:v>
                </c:pt>
                <c:pt idx="27">
                  <c:v>3</c:v>
                </c:pt>
                <c:pt idx="28">
                  <c:v>3</c:v>
                </c:pt>
                <c:pt idx="29">
                  <c:v>2</c:v>
                </c:pt>
                <c:pt idx="30">
                  <c:v>2</c:v>
                </c:pt>
                <c:pt idx="31">
                  <c:v>4</c:v>
                </c:pt>
                <c:pt idx="32">
                  <c:v>0</c:v>
                </c:pt>
                <c:pt idx="33">
                  <c:v>3</c:v>
                </c:pt>
                <c:pt idx="34">
                  <c:v>5</c:v>
                </c:pt>
                <c:pt idx="35">
                  <c:v>3</c:v>
                </c:pt>
                <c:pt idx="36">
                  <c:v>1</c:v>
                </c:pt>
                <c:pt idx="37">
                  <c:v>3</c:v>
                </c:pt>
                <c:pt idx="38">
                  <c:v>6</c:v>
                </c:pt>
                <c:pt idx="39">
                  <c:v>2</c:v>
                </c:pt>
                <c:pt idx="40">
                  <c:v>4</c:v>
                </c:pt>
                <c:pt idx="41">
                  <c:v>1</c:v>
                </c:pt>
                <c:pt idx="42">
                  <c:v>2</c:v>
                </c:pt>
                <c:pt idx="43">
                  <c:v>0</c:v>
                </c:pt>
                <c:pt idx="44">
                  <c:v>4</c:v>
                </c:pt>
                <c:pt idx="45">
                  <c:v>2</c:v>
                </c:pt>
                <c:pt idx="46">
                  <c:v>3</c:v>
                </c:pt>
                <c:pt idx="47">
                  <c:v>0</c:v>
                </c:pt>
                <c:pt idx="48">
                  <c:v>2</c:v>
                </c:pt>
                <c:pt idx="49">
                  <c:v>2</c:v>
                </c:pt>
                <c:pt idx="50">
                  <c:v>3</c:v>
                </c:pt>
                <c:pt idx="51">
                  <c:v>2</c:v>
                </c:pt>
              </c:numCache>
            </c:numRef>
          </c:val>
          <c:smooth val="0"/>
          <c:extLst>
            <c:ext xmlns:c16="http://schemas.microsoft.com/office/drawing/2014/chart" uri="{C3380CC4-5D6E-409C-BE32-E72D297353CC}">
              <c16:uniqueId val="{00000002-E000-44CF-A008-8460D5776922}"/>
            </c:ext>
          </c:extLst>
        </c:ser>
        <c:ser>
          <c:idx val="0"/>
          <c:order val="2"/>
          <c:tx>
            <c:strRef>
              <c:f>'Canal endémico(B)'!$A$73</c:f>
              <c:strCache>
                <c:ptCount val="1"/>
                <c:pt idx="0">
                  <c:v>2022</c:v>
                </c:pt>
              </c:strCache>
            </c:strRef>
          </c:tx>
          <c:spPr>
            <a:ln w="22225"/>
          </c:spPr>
          <c:marker>
            <c:symbol val="none"/>
          </c:marker>
          <c:val>
            <c:numRef>
              <c:f>'Canal endémico(B)'!$B$73:$BA$73</c:f>
              <c:numCache>
                <c:formatCode>General</c:formatCode>
                <c:ptCount val="52"/>
                <c:pt idx="0">
                  <c:v>1</c:v>
                </c:pt>
                <c:pt idx="1">
                  <c:v>1</c:v>
                </c:pt>
                <c:pt idx="2">
                  <c:v>2</c:v>
                </c:pt>
                <c:pt idx="3">
                  <c:v>4</c:v>
                </c:pt>
                <c:pt idx="4">
                  <c:v>6</c:v>
                </c:pt>
                <c:pt idx="5">
                  <c:v>1</c:v>
                </c:pt>
                <c:pt idx="6">
                  <c:v>2</c:v>
                </c:pt>
                <c:pt idx="7">
                  <c:v>3</c:v>
                </c:pt>
                <c:pt idx="8">
                  <c:v>6</c:v>
                </c:pt>
                <c:pt idx="9">
                  <c:v>5</c:v>
                </c:pt>
                <c:pt idx="10">
                  <c:v>1</c:v>
                </c:pt>
                <c:pt idx="11">
                  <c:v>4</c:v>
                </c:pt>
                <c:pt idx="12">
                  <c:v>3</c:v>
                </c:pt>
                <c:pt idx="13">
                  <c:v>5</c:v>
                </c:pt>
                <c:pt idx="14">
                  <c:v>1</c:v>
                </c:pt>
                <c:pt idx="15">
                  <c:v>2</c:v>
                </c:pt>
                <c:pt idx="16">
                  <c:v>2</c:v>
                </c:pt>
                <c:pt idx="17">
                  <c:v>2</c:v>
                </c:pt>
                <c:pt idx="18">
                  <c:v>2</c:v>
                </c:pt>
                <c:pt idx="19">
                  <c:v>4</c:v>
                </c:pt>
                <c:pt idx="20">
                  <c:v>2</c:v>
                </c:pt>
                <c:pt idx="21">
                  <c:v>5</c:v>
                </c:pt>
                <c:pt idx="22">
                  <c:v>1</c:v>
                </c:pt>
                <c:pt idx="23">
                  <c:v>3</c:v>
                </c:pt>
                <c:pt idx="24">
                  <c:v>4</c:v>
                </c:pt>
                <c:pt idx="25">
                  <c:v>1</c:v>
                </c:pt>
                <c:pt idx="26">
                  <c:v>1</c:v>
                </c:pt>
                <c:pt idx="27">
                  <c:v>3</c:v>
                </c:pt>
                <c:pt idx="28">
                  <c:v>3</c:v>
                </c:pt>
                <c:pt idx="29">
                  <c:v>2</c:v>
                </c:pt>
                <c:pt idx="30">
                  <c:v>3</c:v>
                </c:pt>
                <c:pt idx="31">
                  <c:v>4</c:v>
                </c:pt>
                <c:pt idx="32">
                  <c:v>2</c:v>
                </c:pt>
                <c:pt idx="33">
                  <c:v>8</c:v>
                </c:pt>
                <c:pt idx="34">
                  <c:v>1</c:v>
                </c:pt>
                <c:pt idx="35">
                  <c:v>1</c:v>
                </c:pt>
                <c:pt idx="36">
                  <c:v>6</c:v>
                </c:pt>
                <c:pt idx="37">
                  <c:v>4</c:v>
                </c:pt>
                <c:pt idx="38">
                  <c:v>2</c:v>
                </c:pt>
                <c:pt idx="39">
                  <c:v>1</c:v>
                </c:pt>
                <c:pt idx="40">
                  <c:v>4</c:v>
                </c:pt>
                <c:pt idx="41">
                  <c:v>3</c:v>
                </c:pt>
                <c:pt idx="42">
                  <c:v>2</c:v>
                </c:pt>
                <c:pt idx="43">
                  <c:v>1</c:v>
                </c:pt>
                <c:pt idx="44">
                  <c:v>5</c:v>
                </c:pt>
                <c:pt idx="45">
                  <c:v>2</c:v>
                </c:pt>
                <c:pt idx="46">
                  <c:v>6</c:v>
                </c:pt>
                <c:pt idx="47">
                  <c:v>5</c:v>
                </c:pt>
                <c:pt idx="48">
                  <c:v>5</c:v>
                </c:pt>
                <c:pt idx="49">
                  <c:v>3</c:v>
                </c:pt>
                <c:pt idx="50">
                  <c:v>3</c:v>
                </c:pt>
                <c:pt idx="51">
                  <c:v>2</c:v>
                </c:pt>
              </c:numCache>
            </c:numRef>
          </c:val>
          <c:smooth val="0"/>
          <c:extLst>
            <c:ext xmlns:c16="http://schemas.microsoft.com/office/drawing/2014/chart" uri="{C3380CC4-5D6E-409C-BE32-E72D297353CC}">
              <c16:uniqueId val="{00000003-E000-44CF-A008-8460D5776922}"/>
            </c:ext>
          </c:extLst>
        </c:ser>
        <c:dLbls>
          <c:showLegendKey val="0"/>
          <c:showVal val="0"/>
          <c:showCatName val="0"/>
          <c:showSerName val="0"/>
          <c:showPercent val="0"/>
          <c:showBubbleSize val="0"/>
        </c:dLbls>
        <c:marker val="1"/>
        <c:smooth val="0"/>
        <c:axId val="89748608"/>
        <c:axId val="89750528"/>
      </c:lineChart>
      <c:catAx>
        <c:axId val="89748608"/>
        <c:scaling>
          <c:orientation val="minMax"/>
        </c:scaling>
        <c:delete val="0"/>
        <c:axPos val="b"/>
        <c:title>
          <c:tx>
            <c:rich>
              <a:bodyPr/>
              <a:lstStyle/>
              <a:p>
                <a:pPr>
                  <a:defRPr sz="800"/>
                </a:pPr>
                <a:r>
                  <a:rPr lang="en-US" sz="800"/>
                  <a:t>Semana Epidemiológica</a:t>
                </a:r>
              </a:p>
            </c:rich>
          </c:tx>
          <c:overlay val="0"/>
        </c:title>
        <c:majorTickMark val="out"/>
        <c:minorTickMark val="none"/>
        <c:tickLblPos val="nextTo"/>
        <c:txPr>
          <a:bodyPr/>
          <a:lstStyle/>
          <a:p>
            <a:pPr>
              <a:defRPr sz="800"/>
            </a:pPr>
            <a:endParaRPr lang="es-CO"/>
          </a:p>
        </c:txPr>
        <c:crossAx val="89750528"/>
        <c:crosses val="autoZero"/>
        <c:auto val="1"/>
        <c:lblAlgn val="ctr"/>
        <c:lblOffset val="100"/>
        <c:noMultiLvlLbl val="0"/>
      </c:catAx>
      <c:valAx>
        <c:axId val="89750528"/>
        <c:scaling>
          <c:orientation val="minMax"/>
        </c:scaling>
        <c:delete val="0"/>
        <c:axPos val="l"/>
        <c:title>
          <c:tx>
            <c:rich>
              <a:bodyPr rot="-5400000" vert="horz"/>
              <a:lstStyle/>
              <a:p>
                <a:pPr>
                  <a:defRPr/>
                </a:pPr>
                <a:r>
                  <a:rPr lang="en-US"/>
                  <a:t>Casos</a:t>
                </a:r>
              </a:p>
            </c:rich>
          </c:tx>
          <c:overlay val="0"/>
        </c:title>
        <c:numFmt formatCode="General" sourceLinked="1"/>
        <c:majorTickMark val="out"/>
        <c:minorTickMark val="none"/>
        <c:tickLblPos val="nextTo"/>
        <c:crossAx val="89748608"/>
        <c:crosses val="autoZero"/>
        <c:crossBetween val="between"/>
      </c:valAx>
    </c:plotArea>
    <c:legend>
      <c:legendPos val="t"/>
      <c:overlay val="0"/>
      <c:txPr>
        <a:bodyPr/>
        <a:lstStyle/>
        <a:p>
          <a:pPr>
            <a:defRPr sz="900"/>
          </a:pPr>
          <a:endParaRPr lang="es-CO"/>
        </a:p>
      </c:txPr>
    </c:legend>
    <c:plotVisOnly val="1"/>
    <c:dispBlanksAs val="gap"/>
    <c:showDLblsOverMax val="0"/>
  </c:chart>
  <c:spPr>
    <a:noFill/>
    <a:ln>
      <a:noFill/>
    </a:ln>
  </c:spPr>
  <c:txPr>
    <a:bodyPr/>
    <a:lstStyle/>
    <a:p>
      <a:pPr>
        <a:defRPr b="1">
          <a:latin typeface="Arial Narrow" panose="020B0606020202030204" pitchFamily="34" charset="0"/>
        </a:defRPr>
      </a:pPr>
      <a:endParaRPr lang="es-CO"/>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2"/>
          <c:order val="2"/>
          <c:tx>
            <c:strRef>
              <c:f>'Canal endémico (C)'!$A$74</c:f>
              <c:strCache>
                <c:ptCount val="1"/>
                <c:pt idx="0">
                  <c:v>2023</c:v>
                </c:pt>
              </c:strCache>
            </c:strRef>
          </c:tx>
          <c:spPr>
            <a:solidFill>
              <a:srgbClr val="0070C0"/>
            </a:solidFill>
          </c:spPr>
          <c:invertIfNegative val="0"/>
          <c:val>
            <c:numRef>
              <c:f>'Canal endémico (C)'!$B$74:$BA$74</c:f>
              <c:numCache>
                <c:formatCode>General</c:formatCode>
                <c:ptCount val="52"/>
                <c:pt idx="0">
                  <c:v>1</c:v>
                </c:pt>
                <c:pt idx="1">
                  <c:v>4</c:v>
                </c:pt>
                <c:pt idx="2">
                  <c:v>2</c:v>
                </c:pt>
                <c:pt idx="3">
                  <c:v>2</c:v>
                </c:pt>
                <c:pt idx="4">
                  <c:v>5</c:v>
                </c:pt>
                <c:pt idx="5">
                  <c:v>6</c:v>
                </c:pt>
                <c:pt idx="6">
                  <c:v>7</c:v>
                </c:pt>
                <c:pt idx="7">
                  <c:v>7</c:v>
                </c:pt>
                <c:pt idx="8">
                  <c:v>4</c:v>
                </c:pt>
                <c:pt idx="9">
                  <c:v>3</c:v>
                </c:pt>
                <c:pt idx="10">
                  <c:v>6</c:v>
                </c:pt>
                <c:pt idx="11">
                  <c:v>5</c:v>
                </c:pt>
                <c:pt idx="12">
                  <c:v>8</c:v>
                </c:pt>
                <c:pt idx="13">
                  <c:v>5</c:v>
                </c:pt>
                <c:pt idx="14">
                  <c:v>3</c:v>
                </c:pt>
                <c:pt idx="15">
                  <c:v>4</c:v>
                </c:pt>
                <c:pt idx="16">
                  <c:v>12</c:v>
                </c:pt>
                <c:pt idx="17">
                  <c:v>7</c:v>
                </c:pt>
                <c:pt idx="18">
                  <c:v>1</c:v>
                </c:pt>
                <c:pt idx="19">
                  <c:v>6</c:v>
                </c:pt>
                <c:pt idx="20">
                  <c:v>0</c:v>
                </c:pt>
                <c:pt idx="21">
                  <c:v>2</c:v>
                </c:pt>
                <c:pt idx="22">
                  <c:v>5</c:v>
                </c:pt>
                <c:pt idx="23">
                  <c:v>2</c:v>
                </c:pt>
                <c:pt idx="24">
                  <c:v>2</c:v>
                </c:pt>
                <c:pt idx="25">
                  <c:v>6</c:v>
                </c:pt>
                <c:pt idx="26">
                  <c:v>0</c:v>
                </c:pt>
                <c:pt idx="27">
                  <c:v>0</c:v>
                </c:pt>
                <c:pt idx="28">
                  <c:v>1</c:v>
                </c:pt>
                <c:pt idx="29">
                  <c:v>5</c:v>
                </c:pt>
                <c:pt idx="30">
                  <c:v>0</c:v>
                </c:pt>
                <c:pt idx="31">
                  <c:v>2</c:v>
                </c:pt>
              </c:numCache>
            </c:numRef>
          </c:val>
          <c:extLst>
            <c:ext xmlns:c16="http://schemas.microsoft.com/office/drawing/2014/chart" uri="{C3380CC4-5D6E-409C-BE32-E72D297353CC}">
              <c16:uniqueId val="{00000000-D3C9-4C8C-942E-1A6F2BCAE258}"/>
            </c:ext>
          </c:extLst>
        </c:ser>
        <c:dLbls>
          <c:showLegendKey val="0"/>
          <c:showVal val="0"/>
          <c:showCatName val="0"/>
          <c:showSerName val="0"/>
          <c:showPercent val="0"/>
          <c:showBubbleSize val="0"/>
        </c:dLbls>
        <c:gapWidth val="5"/>
        <c:axId val="90315392"/>
        <c:axId val="90321664"/>
      </c:barChart>
      <c:lineChart>
        <c:grouping val="standard"/>
        <c:varyColors val="0"/>
        <c:ser>
          <c:idx val="3"/>
          <c:order val="0"/>
          <c:tx>
            <c:strRef>
              <c:f>'Canal endémico (C)'!$A$71</c:f>
              <c:strCache>
                <c:ptCount val="1"/>
                <c:pt idx="0">
                  <c:v>2020</c:v>
                </c:pt>
              </c:strCache>
            </c:strRef>
          </c:tx>
          <c:spPr>
            <a:ln w="22225"/>
          </c:spPr>
          <c:marker>
            <c:symbol val="none"/>
          </c:marker>
          <c:val>
            <c:numRef>
              <c:f>'Canal endémico (C)'!$B$71:$BA$71</c:f>
              <c:numCache>
                <c:formatCode>General</c:formatCode>
                <c:ptCount val="52"/>
                <c:pt idx="0">
                  <c:v>2</c:v>
                </c:pt>
                <c:pt idx="1">
                  <c:v>5</c:v>
                </c:pt>
                <c:pt idx="2">
                  <c:v>5</c:v>
                </c:pt>
                <c:pt idx="3">
                  <c:v>1</c:v>
                </c:pt>
                <c:pt idx="4">
                  <c:v>5</c:v>
                </c:pt>
                <c:pt idx="5">
                  <c:v>2</c:v>
                </c:pt>
                <c:pt idx="6">
                  <c:v>3</c:v>
                </c:pt>
                <c:pt idx="7">
                  <c:v>6</c:v>
                </c:pt>
                <c:pt idx="8">
                  <c:v>6</c:v>
                </c:pt>
                <c:pt idx="9">
                  <c:v>6</c:v>
                </c:pt>
                <c:pt idx="10">
                  <c:v>3</c:v>
                </c:pt>
                <c:pt idx="11">
                  <c:v>1</c:v>
                </c:pt>
                <c:pt idx="12">
                  <c:v>2</c:v>
                </c:pt>
                <c:pt idx="13">
                  <c:v>1</c:v>
                </c:pt>
                <c:pt idx="14">
                  <c:v>0</c:v>
                </c:pt>
                <c:pt idx="15">
                  <c:v>0</c:v>
                </c:pt>
                <c:pt idx="16">
                  <c:v>4</c:v>
                </c:pt>
                <c:pt idx="17">
                  <c:v>0</c:v>
                </c:pt>
                <c:pt idx="18">
                  <c:v>1</c:v>
                </c:pt>
                <c:pt idx="19">
                  <c:v>1</c:v>
                </c:pt>
                <c:pt idx="20">
                  <c:v>0</c:v>
                </c:pt>
                <c:pt idx="21">
                  <c:v>0</c:v>
                </c:pt>
                <c:pt idx="22">
                  <c:v>0</c:v>
                </c:pt>
                <c:pt idx="23">
                  <c:v>6</c:v>
                </c:pt>
                <c:pt idx="24">
                  <c:v>1</c:v>
                </c:pt>
                <c:pt idx="25">
                  <c:v>0</c:v>
                </c:pt>
                <c:pt idx="26">
                  <c:v>0</c:v>
                </c:pt>
                <c:pt idx="27">
                  <c:v>0</c:v>
                </c:pt>
                <c:pt idx="28">
                  <c:v>2</c:v>
                </c:pt>
                <c:pt idx="29">
                  <c:v>4</c:v>
                </c:pt>
                <c:pt idx="30">
                  <c:v>1</c:v>
                </c:pt>
                <c:pt idx="31">
                  <c:v>2</c:v>
                </c:pt>
                <c:pt idx="32">
                  <c:v>2</c:v>
                </c:pt>
                <c:pt idx="33">
                  <c:v>0</c:v>
                </c:pt>
                <c:pt idx="34">
                  <c:v>1</c:v>
                </c:pt>
                <c:pt idx="35">
                  <c:v>2</c:v>
                </c:pt>
                <c:pt idx="36">
                  <c:v>0</c:v>
                </c:pt>
                <c:pt idx="37">
                  <c:v>7</c:v>
                </c:pt>
                <c:pt idx="38">
                  <c:v>0</c:v>
                </c:pt>
                <c:pt idx="39">
                  <c:v>3</c:v>
                </c:pt>
                <c:pt idx="40">
                  <c:v>7</c:v>
                </c:pt>
                <c:pt idx="41">
                  <c:v>3</c:v>
                </c:pt>
                <c:pt idx="42">
                  <c:v>2</c:v>
                </c:pt>
                <c:pt idx="43">
                  <c:v>3</c:v>
                </c:pt>
                <c:pt idx="44">
                  <c:v>2</c:v>
                </c:pt>
                <c:pt idx="45">
                  <c:v>6</c:v>
                </c:pt>
                <c:pt idx="46">
                  <c:v>1</c:v>
                </c:pt>
                <c:pt idx="47">
                  <c:v>2</c:v>
                </c:pt>
                <c:pt idx="48">
                  <c:v>7</c:v>
                </c:pt>
                <c:pt idx="49">
                  <c:v>1</c:v>
                </c:pt>
                <c:pt idx="50">
                  <c:v>1</c:v>
                </c:pt>
                <c:pt idx="51">
                  <c:v>3</c:v>
                </c:pt>
              </c:numCache>
            </c:numRef>
          </c:val>
          <c:smooth val="0"/>
          <c:extLst>
            <c:ext xmlns:c16="http://schemas.microsoft.com/office/drawing/2014/chart" uri="{C3380CC4-5D6E-409C-BE32-E72D297353CC}">
              <c16:uniqueId val="{00000001-D3C9-4C8C-942E-1A6F2BCAE258}"/>
            </c:ext>
          </c:extLst>
        </c:ser>
        <c:ser>
          <c:idx val="1"/>
          <c:order val="1"/>
          <c:tx>
            <c:strRef>
              <c:f>'Canal endémico (C)'!$A$72</c:f>
              <c:strCache>
                <c:ptCount val="1"/>
                <c:pt idx="0">
                  <c:v>2021</c:v>
                </c:pt>
              </c:strCache>
            </c:strRef>
          </c:tx>
          <c:spPr>
            <a:ln w="22225"/>
          </c:spPr>
          <c:marker>
            <c:symbol val="none"/>
          </c:marker>
          <c:val>
            <c:numRef>
              <c:f>'Canal endémico (C)'!$B$72:$BA$72</c:f>
              <c:numCache>
                <c:formatCode>General</c:formatCode>
                <c:ptCount val="52"/>
                <c:pt idx="0">
                  <c:v>1</c:v>
                </c:pt>
                <c:pt idx="1">
                  <c:v>0</c:v>
                </c:pt>
                <c:pt idx="2">
                  <c:v>2</c:v>
                </c:pt>
                <c:pt idx="3">
                  <c:v>2</c:v>
                </c:pt>
                <c:pt idx="4">
                  <c:v>0</c:v>
                </c:pt>
                <c:pt idx="5">
                  <c:v>0</c:v>
                </c:pt>
                <c:pt idx="6">
                  <c:v>1</c:v>
                </c:pt>
                <c:pt idx="7">
                  <c:v>2</c:v>
                </c:pt>
                <c:pt idx="8">
                  <c:v>4</c:v>
                </c:pt>
                <c:pt idx="9">
                  <c:v>1</c:v>
                </c:pt>
                <c:pt idx="10">
                  <c:v>1</c:v>
                </c:pt>
                <c:pt idx="11">
                  <c:v>1</c:v>
                </c:pt>
                <c:pt idx="12">
                  <c:v>0</c:v>
                </c:pt>
                <c:pt idx="13">
                  <c:v>2</c:v>
                </c:pt>
                <c:pt idx="14">
                  <c:v>2</c:v>
                </c:pt>
                <c:pt idx="15">
                  <c:v>1</c:v>
                </c:pt>
                <c:pt idx="16">
                  <c:v>3</c:v>
                </c:pt>
                <c:pt idx="17">
                  <c:v>4</c:v>
                </c:pt>
                <c:pt idx="18">
                  <c:v>5</c:v>
                </c:pt>
                <c:pt idx="19">
                  <c:v>2</c:v>
                </c:pt>
                <c:pt idx="20">
                  <c:v>0</c:v>
                </c:pt>
                <c:pt idx="21">
                  <c:v>2</c:v>
                </c:pt>
                <c:pt idx="22">
                  <c:v>3</c:v>
                </c:pt>
                <c:pt idx="23">
                  <c:v>1</c:v>
                </c:pt>
                <c:pt idx="24">
                  <c:v>2</c:v>
                </c:pt>
                <c:pt idx="25">
                  <c:v>3</c:v>
                </c:pt>
                <c:pt idx="26">
                  <c:v>2</c:v>
                </c:pt>
                <c:pt idx="27">
                  <c:v>1</c:v>
                </c:pt>
                <c:pt idx="28">
                  <c:v>2</c:v>
                </c:pt>
                <c:pt idx="29">
                  <c:v>0</c:v>
                </c:pt>
                <c:pt idx="30">
                  <c:v>3</c:v>
                </c:pt>
                <c:pt idx="31">
                  <c:v>3</c:v>
                </c:pt>
                <c:pt idx="32">
                  <c:v>1</c:v>
                </c:pt>
                <c:pt idx="33">
                  <c:v>2</c:v>
                </c:pt>
                <c:pt idx="34">
                  <c:v>3</c:v>
                </c:pt>
                <c:pt idx="35">
                  <c:v>2</c:v>
                </c:pt>
                <c:pt idx="36">
                  <c:v>2</c:v>
                </c:pt>
                <c:pt idx="37">
                  <c:v>9</c:v>
                </c:pt>
                <c:pt idx="38">
                  <c:v>3</c:v>
                </c:pt>
                <c:pt idx="39">
                  <c:v>2</c:v>
                </c:pt>
                <c:pt idx="40">
                  <c:v>1</c:v>
                </c:pt>
                <c:pt idx="41">
                  <c:v>2</c:v>
                </c:pt>
                <c:pt idx="42">
                  <c:v>4</c:v>
                </c:pt>
                <c:pt idx="43">
                  <c:v>2</c:v>
                </c:pt>
                <c:pt idx="44">
                  <c:v>1</c:v>
                </c:pt>
                <c:pt idx="45">
                  <c:v>1</c:v>
                </c:pt>
                <c:pt idx="46">
                  <c:v>4</c:v>
                </c:pt>
                <c:pt idx="47">
                  <c:v>3</c:v>
                </c:pt>
                <c:pt idx="48">
                  <c:v>2</c:v>
                </c:pt>
                <c:pt idx="49">
                  <c:v>2</c:v>
                </c:pt>
                <c:pt idx="50">
                  <c:v>1</c:v>
                </c:pt>
                <c:pt idx="51">
                  <c:v>3</c:v>
                </c:pt>
              </c:numCache>
            </c:numRef>
          </c:val>
          <c:smooth val="0"/>
          <c:extLst>
            <c:ext xmlns:c16="http://schemas.microsoft.com/office/drawing/2014/chart" uri="{C3380CC4-5D6E-409C-BE32-E72D297353CC}">
              <c16:uniqueId val="{00000002-D3C9-4C8C-942E-1A6F2BCAE258}"/>
            </c:ext>
          </c:extLst>
        </c:ser>
        <c:ser>
          <c:idx val="0"/>
          <c:order val="3"/>
          <c:tx>
            <c:strRef>
              <c:f>'Canal endémico (C)'!$A$73</c:f>
              <c:strCache>
                <c:ptCount val="1"/>
                <c:pt idx="0">
                  <c:v>2022</c:v>
                </c:pt>
              </c:strCache>
            </c:strRef>
          </c:tx>
          <c:spPr>
            <a:ln w="22225"/>
          </c:spPr>
          <c:marker>
            <c:symbol val="none"/>
          </c:marker>
          <c:val>
            <c:numRef>
              <c:f>'Canal endémico (C)'!$B$73:$BA$73</c:f>
              <c:numCache>
                <c:formatCode>General</c:formatCode>
                <c:ptCount val="52"/>
                <c:pt idx="0">
                  <c:v>4</c:v>
                </c:pt>
                <c:pt idx="1">
                  <c:v>0</c:v>
                </c:pt>
                <c:pt idx="2">
                  <c:v>2</c:v>
                </c:pt>
                <c:pt idx="3">
                  <c:v>2</c:v>
                </c:pt>
                <c:pt idx="4">
                  <c:v>3</c:v>
                </c:pt>
                <c:pt idx="5">
                  <c:v>3</c:v>
                </c:pt>
                <c:pt idx="6">
                  <c:v>2</c:v>
                </c:pt>
                <c:pt idx="7">
                  <c:v>0</c:v>
                </c:pt>
                <c:pt idx="8">
                  <c:v>2</c:v>
                </c:pt>
                <c:pt idx="9">
                  <c:v>2</c:v>
                </c:pt>
                <c:pt idx="10">
                  <c:v>3</c:v>
                </c:pt>
                <c:pt idx="11">
                  <c:v>1</c:v>
                </c:pt>
                <c:pt idx="12">
                  <c:v>3</c:v>
                </c:pt>
                <c:pt idx="13">
                  <c:v>2</c:v>
                </c:pt>
                <c:pt idx="14">
                  <c:v>3</c:v>
                </c:pt>
                <c:pt idx="15">
                  <c:v>3</c:v>
                </c:pt>
                <c:pt idx="16">
                  <c:v>4</c:v>
                </c:pt>
                <c:pt idx="17">
                  <c:v>0</c:v>
                </c:pt>
                <c:pt idx="18">
                  <c:v>7</c:v>
                </c:pt>
                <c:pt idx="19">
                  <c:v>4</c:v>
                </c:pt>
                <c:pt idx="20">
                  <c:v>4</c:v>
                </c:pt>
                <c:pt idx="21">
                  <c:v>1</c:v>
                </c:pt>
                <c:pt idx="22">
                  <c:v>5</c:v>
                </c:pt>
                <c:pt idx="23">
                  <c:v>3</c:v>
                </c:pt>
                <c:pt idx="24">
                  <c:v>6</c:v>
                </c:pt>
                <c:pt idx="25">
                  <c:v>2</c:v>
                </c:pt>
                <c:pt idx="26">
                  <c:v>0</c:v>
                </c:pt>
                <c:pt idx="27">
                  <c:v>2</c:v>
                </c:pt>
                <c:pt idx="28">
                  <c:v>3</c:v>
                </c:pt>
                <c:pt idx="29">
                  <c:v>6</c:v>
                </c:pt>
                <c:pt idx="30">
                  <c:v>0</c:v>
                </c:pt>
                <c:pt idx="31">
                  <c:v>4</c:v>
                </c:pt>
                <c:pt idx="32">
                  <c:v>0</c:v>
                </c:pt>
                <c:pt idx="33">
                  <c:v>3</c:v>
                </c:pt>
                <c:pt idx="34">
                  <c:v>2</c:v>
                </c:pt>
                <c:pt idx="35">
                  <c:v>4</c:v>
                </c:pt>
                <c:pt idx="36">
                  <c:v>1</c:v>
                </c:pt>
                <c:pt idx="37">
                  <c:v>7</c:v>
                </c:pt>
                <c:pt idx="38">
                  <c:v>1</c:v>
                </c:pt>
                <c:pt idx="39">
                  <c:v>3</c:v>
                </c:pt>
                <c:pt idx="40">
                  <c:v>1</c:v>
                </c:pt>
                <c:pt idx="41">
                  <c:v>4</c:v>
                </c:pt>
                <c:pt idx="42">
                  <c:v>1</c:v>
                </c:pt>
                <c:pt idx="43">
                  <c:v>1</c:v>
                </c:pt>
                <c:pt idx="44">
                  <c:v>2</c:v>
                </c:pt>
                <c:pt idx="45">
                  <c:v>6</c:v>
                </c:pt>
                <c:pt idx="46">
                  <c:v>3</c:v>
                </c:pt>
                <c:pt idx="47">
                  <c:v>6</c:v>
                </c:pt>
                <c:pt idx="48">
                  <c:v>5</c:v>
                </c:pt>
                <c:pt idx="49">
                  <c:v>2</c:v>
                </c:pt>
                <c:pt idx="50">
                  <c:v>4</c:v>
                </c:pt>
                <c:pt idx="51">
                  <c:v>0</c:v>
                </c:pt>
              </c:numCache>
            </c:numRef>
          </c:val>
          <c:smooth val="0"/>
          <c:extLst>
            <c:ext xmlns:c16="http://schemas.microsoft.com/office/drawing/2014/chart" uri="{C3380CC4-5D6E-409C-BE32-E72D297353CC}">
              <c16:uniqueId val="{00000003-D3C9-4C8C-942E-1A6F2BCAE258}"/>
            </c:ext>
          </c:extLst>
        </c:ser>
        <c:dLbls>
          <c:showLegendKey val="0"/>
          <c:showVal val="0"/>
          <c:showCatName val="0"/>
          <c:showSerName val="0"/>
          <c:showPercent val="0"/>
          <c:showBubbleSize val="0"/>
        </c:dLbls>
        <c:marker val="1"/>
        <c:smooth val="0"/>
        <c:axId val="90315392"/>
        <c:axId val="90321664"/>
      </c:lineChart>
      <c:catAx>
        <c:axId val="90315392"/>
        <c:scaling>
          <c:orientation val="minMax"/>
        </c:scaling>
        <c:delete val="0"/>
        <c:axPos val="b"/>
        <c:title>
          <c:tx>
            <c:rich>
              <a:bodyPr/>
              <a:lstStyle/>
              <a:p>
                <a:pPr>
                  <a:defRPr sz="800"/>
                </a:pPr>
                <a:r>
                  <a:rPr lang="en-US" sz="800"/>
                  <a:t>Semana Epidemiológica</a:t>
                </a:r>
              </a:p>
            </c:rich>
          </c:tx>
          <c:overlay val="0"/>
        </c:title>
        <c:majorTickMark val="out"/>
        <c:minorTickMark val="none"/>
        <c:tickLblPos val="nextTo"/>
        <c:txPr>
          <a:bodyPr/>
          <a:lstStyle/>
          <a:p>
            <a:pPr>
              <a:defRPr sz="800"/>
            </a:pPr>
            <a:endParaRPr lang="es-CO"/>
          </a:p>
        </c:txPr>
        <c:crossAx val="90321664"/>
        <c:crosses val="autoZero"/>
        <c:auto val="1"/>
        <c:lblAlgn val="ctr"/>
        <c:lblOffset val="100"/>
        <c:noMultiLvlLbl val="0"/>
      </c:catAx>
      <c:valAx>
        <c:axId val="90321664"/>
        <c:scaling>
          <c:orientation val="minMax"/>
        </c:scaling>
        <c:delete val="0"/>
        <c:axPos val="l"/>
        <c:title>
          <c:tx>
            <c:rich>
              <a:bodyPr rot="-5400000" vert="horz"/>
              <a:lstStyle/>
              <a:p>
                <a:pPr>
                  <a:defRPr sz="900"/>
                </a:pPr>
                <a:r>
                  <a:rPr lang="en-US" sz="900"/>
                  <a:t>Casos</a:t>
                </a:r>
              </a:p>
            </c:rich>
          </c:tx>
          <c:overlay val="0"/>
        </c:title>
        <c:numFmt formatCode="General" sourceLinked="1"/>
        <c:majorTickMark val="out"/>
        <c:minorTickMark val="none"/>
        <c:tickLblPos val="nextTo"/>
        <c:txPr>
          <a:bodyPr/>
          <a:lstStyle/>
          <a:p>
            <a:pPr>
              <a:defRPr sz="900"/>
            </a:pPr>
            <a:endParaRPr lang="es-CO"/>
          </a:p>
        </c:txPr>
        <c:crossAx val="90315392"/>
        <c:crosses val="autoZero"/>
        <c:crossBetween val="between"/>
      </c:valAx>
    </c:plotArea>
    <c:legend>
      <c:legendPos val="t"/>
      <c:overlay val="0"/>
      <c:txPr>
        <a:bodyPr/>
        <a:lstStyle/>
        <a:p>
          <a:pPr>
            <a:defRPr sz="800"/>
          </a:pPr>
          <a:endParaRPr lang="es-CO"/>
        </a:p>
      </c:txPr>
    </c:legend>
    <c:plotVisOnly val="1"/>
    <c:dispBlanksAs val="gap"/>
    <c:showDLblsOverMax val="0"/>
  </c:chart>
  <c:spPr>
    <a:noFill/>
    <a:ln>
      <a:noFill/>
    </a:ln>
  </c:spPr>
  <c:txPr>
    <a:bodyPr/>
    <a:lstStyle/>
    <a:p>
      <a:pPr>
        <a:defRPr b="1">
          <a:latin typeface="Arial Narrow" panose="020B0606020202030204" pitchFamily="34" charset="0"/>
        </a:defRPr>
      </a:pPr>
      <a:endParaRPr lang="es-CO"/>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348A5A-39AF-4E9E-B8B8-5AABA701B047}" type="doc">
      <dgm:prSet loTypeId="urn:microsoft.com/office/officeart/2005/8/layout/cycle5" loCatId="cycle" qsTypeId="urn:microsoft.com/office/officeart/2005/8/quickstyle/simple1" qsCatId="simple" csTypeId="urn:microsoft.com/office/officeart/2005/8/colors/colorful4" csCatId="colorful" phldr="1"/>
      <dgm:spPr/>
      <dgm:t>
        <a:bodyPr/>
        <a:lstStyle/>
        <a:p>
          <a:endParaRPr lang="es-ES"/>
        </a:p>
      </dgm:t>
    </dgm:pt>
    <dgm:pt modelId="{70D6C5C8-C4AE-437E-AFA5-FA9B333CF722}">
      <dgm:prSet phldrT="[Texto]" custT="1"/>
      <dgm:spPr/>
      <dgm:t>
        <a:bodyPr/>
        <a:lstStyle/>
        <a:p>
          <a:r>
            <a:rPr lang="es-ES" sz="1100" b="1" dirty="0">
              <a:solidFill>
                <a:schemeClr val="tx1"/>
              </a:solidFill>
              <a:latin typeface="Arial Narrow" panose="020B0606020202030204" pitchFamily="34" charset="0"/>
            </a:rPr>
            <a:t>Primera infancia</a:t>
          </a:r>
        </a:p>
        <a:p>
          <a:r>
            <a:rPr lang="es-ES" sz="1200" b="1" dirty="0">
              <a:solidFill>
                <a:schemeClr val="bg1"/>
              </a:solidFill>
              <a:latin typeface="Arial Narrow" panose="020B0606020202030204" pitchFamily="34" charset="0"/>
            </a:rPr>
            <a:t>18,5%</a:t>
          </a:r>
        </a:p>
        <a:p>
          <a:r>
            <a:rPr lang="es-ES" sz="1200" b="1" dirty="0">
              <a:solidFill>
                <a:schemeClr val="bg1"/>
              </a:solidFill>
              <a:latin typeface="Arial Narrow" panose="020B0606020202030204" pitchFamily="34" charset="0"/>
            </a:rPr>
            <a:t>48 casos</a:t>
          </a:r>
        </a:p>
      </dgm:t>
    </dgm:pt>
    <dgm:pt modelId="{B4426622-C56F-4F7A-AB95-8708949A4A86}" type="parTrans" cxnId="{44349CED-3F6F-401A-BB8F-C54B0CD67380}">
      <dgm:prSet/>
      <dgm:spPr/>
      <dgm:t>
        <a:bodyPr/>
        <a:lstStyle/>
        <a:p>
          <a:endParaRPr lang="es-ES" sz="1600" b="1">
            <a:solidFill>
              <a:schemeClr val="tx1"/>
            </a:solidFill>
            <a:latin typeface="Arial Narrow" panose="020B0606020202030204" pitchFamily="34" charset="0"/>
          </a:endParaRPr>
        </a:p>
      </dgm:t>
    </dgm:pt>
    <dgm:pt modelId="{2DE7C5E0-3F77-42D0-9143-5DA0A4D17480}" type="sibTrans" cxnId="{44349CED-3F6F-401A-BB8F-C54B0CD67380}">
      <dgm:prSet/>
      <dgm:spPr/>
      <dgm:t>
        <a:bodyPr/>
        <a:lstStyle/>
        <a:p>
          <a:endParaRPr lang="es-ES" sz="1600" b="1">
            <a:solidFill>
              <a:schemeClr val="tx1"/>
            </a:solidFill>
            <a:latin typeface="Arial Narrow" panose="020B0606020202030204" pitchFamily="34" charset="0"/>
          </a:endParaRPr>
        </a:p>
      </dgm:t>
    </dgm:pt>
    <dgm:pt modelId="{B07DA8DE-0519-4D62-BE0B-7CA0307AA349}">
      <dgm:prSet phldrT="[Texto]" custT="1"/>
      <dgm:spPr/>
      <dgm:t>
        <a:bodyPr/>
        <a:lstStyle/>
        <a:p>
          <a:r>
            <a:rPr lang="es-ES" sz="1100" b="1" dirty="0">
              <a:solidFill>
                <a:schemeClr val="tx1"/>
              </a:solidFill>
              <a:latin typeface="Arial Narrow" panose="020B0606020202030204" pitchFamily="34" charset="0"/>
            </a:rPr>
            <a:t>Infancia</a:t>
          </a:r>
        </a:p>
        <a:p>
          <a:r>
            <a:rPr lang="es-ES" sz="1200" b="1" dirty="0">
              <a:solidFill>
                <a:schemeClr val="bg1"/>
              </a:solidFill>
              <a:latin typeface="Arial Narrow" panose="020B0606020202030204" pitchFamily="34" charset="0"/>
            </a:rPr>
            <a:t>16,5%</a:t>
          </a:r>
        </a:p>
        <a:p>
          <a:r>
            <a:rPr lang="es-ES" sz="1200" b="1" dirty="0">
              <a:solidFill>
                <a:schemeClr val="bg1"/>
              </a:solidFill>
              <a:latin typeface="Arial Narrow" panose="020B0606020202030204" pitchFamily="34" charset="0"/>
            </a:rPr>
            <a:t>43 casos</a:t>
          </a:r>
        </a:p>
      </dgm:t>
    </dgm:pt>
    <dgm:pt modelId="{D0470645-0F91-4C89-B53D-D20A173D1395}" type="parTrans" cxnId="{95A45AD4-4A0F-4254-9C91-CF26ECC11EEE}">
      <dgm:prSet/>
      <dgm:spPr/>
      <dgm:t>
        <a:bodyPr/>
        <a:lstStyle/>
        <a:p>
          <a:endParaRPr lang="es-ES" sz="1600" b="1">
            <a:solidFill>
              <a:schemeClr val="tx1"/>
            </a:solidFill>
            <a:latin typeface="Arial Narrow" panose="020B0606020202030204" pitchFamily="34" charset="0"/>
          </a:endParaRPr>
        </a:p>
      </dgm:t>
    </dgm:pt>
    <dgm:pt modelId="{A462869C-5BFC-4790-97BB-90D244005F7F}" type="sibTrans" cxnId="{95A45AD4-4A0F-4254-9C91-CF26ECC11EEE}">
      <dgm:prSet/>
      <dgm:spPr/>
      <dgm:t>
        <a:bodyPr/>
        <a:lstStyle/>
        <a:p>
          <a:endParaRPr lang="es-ES" sz="1600" b="1">
            <a:solidFill>
              <a:schemeClr val="tx1"/>
            </a:solidFill>
            <a:latin typeface="Arial Narrow" panose="020B0606020202030204" pitchFamily="34" charset="0"/>
          </a:endParaRPr>
        </a:p>
      </dgm:t>
    </dgm:pt>
    <dgm:pt modelId="{BCD0C872-2890-4B0E-8947-05D96592E59C}">
      <dgm:prSet phldrT="[Texto]" custT="1"/>
      <dgm:spPr/>
      <dgm:t>
        <a:bodyPr/>
        <a:lstStyle/>
        <a:p>
          <a:r>
            <a:rPr lang="es-ES" sz="1100" b="1" dirty="0">
              <a:solidFill>
                <a:schemeClr val="tx1"/>
              </a:solidFill>
              <a:latin typeface="Arial Narrow" panose="020B0606020202030204" pitchFamily="34" charset="0"/>
            </a:rPr>
            <a:t>Adolescencia</a:t>
          </a:r>
        </a:p>
        <a:p>
          <a:r>
            <a:rPr lang="es-ES" sz="1200" b="1" dirty="0">
              <a:solidFill>
                <a:schemeClr val="bg1"/>
              </a:solidFill>
              <a:latin typeface="Arial Narrow" panose="020B0606020202030204" pitchFamily="34" charset="0"/>
            </a:rPr>
            <a:t>5%</a:t>
          </a:r>
        </a:p>
        <a:p>
          <a:r>
            <a:rPr lang="es-ES" sz="1200" b="1" dirty="0">
              <a:solidFill>
                <a:schemeClr val="bg1"/>
              </a:solidFill>
              <a:latin typeface="Arial Narrow" panose="020B0606020202030204" pitchFamily="34" charset="0"/>
            </a:rPr>
            <a:t>13 casos</a:t>
          </a:r>
        </a:p>
      </dgm:t>
    </dgm:pt>
    <dgm:pt modelId="{85B57174-6200-41FF-9ACB-65DDEA879430}" type="parTrans" cxnId="{035D5009-17A7-443C-A9F6-DC402B6B44F6}">
      <dgm:prSet/>
      <dgm:spPr/>
      <dgm:t>
        <a:bodyPr/>
        <a:lstStyle/>
        <a:p>
          <a:endParaRPr lang="es-ES" sz="1600" b="1">
            <a:solidFill>
              <a:schemeClr val="tx1"/>
            </a:solidFill>
            <a:latin typeface="Arial Narrow" panose="020B0606020202030204" pitchFamily="34" charset="0"/>
          </a:endParaRPr>
        </a:p>
      </dgm:t>
    </dgm:pt>
    <dgm:pt modelId="{4C5ACF53-D587-4632-AA70-55B43EBE36B8}" type="sibTrans" cxnId="{035D5009-17A7-443C-A9F6-DC402B6B44F6}">
      <dgm:prSet/>
      <dgm:spPr/>
      <dgm:t>
        <a:bodyPr/>
        <a:lstStyle/>
        <a:p>
          <a:endParaRPr lang="es-ES" sz="1600" b="1">
            <a:solidFill>
              <a:schemeClr val="tx1"/>
            </a:solidFill>
            <a:latin typeface="Arial Narrow" panose="020B0606020202030204" pitchFamily="34" charset="0"/>
          </a:endParaRPr>
        </a:p>
      </dgm:t>
    </dgm:pt>
    <dgm:pt modelId="{DFDA11ED-11F1-482A-9387-80FD19912601}">
      <dgm:prSet phldrT="[Texto]" custT="1"/>
      <dgm:spPr/>
      <dgm:t>
        <a:bodyPr/>
        <a:lstStyle/>
        <a:p>
          <a:r>
            <a:rPr lang="es-ES" sz="1100" b="1" dirty="0">
              <a:solidFill>
                <a:schemeClr val="tx1"/>
              </a:solidFill>
              <a:latin typeface="Arial Narrow" panose="020B0606020202030204" pitchFamily="34" charset="0"/>
            </a:rPr>
            <a:t>Juventud</a:t>
          </a:r>
        </a:p>
        <a:p>
          <a:r>
            <a:rPr lang="es-ES" sz="1200" b="1" dirty="0">
              <a:solidFill>
                <a:schemeClr val="bg1"/>
              </a:solidFill>
              <a:latin typeface="Arial Narrow" panose="020B0606020202030204" pitchFamily="34" charset="0"/>
            </a:rPr>
            <a:t>9,6%</a:t>
          </a:r>
        </a:p>
        <a:p>
          <a:r>
            <a:rPr lang="es-ES" sz="1200" b="1" dirty="0">
              <a:solidFill>
                <a:schemeClr val="bg1"/>
              </a:solidFill>
              <a:latin typeface="Arial Narrow" panose="020B0606020202030204" pitchFamily="34" charset="0"/>
            </a:rPr>
            <a:t>25 casos</a:t>
          </a:r>
        </a:p>
      </dgm:t>
    </dgm:pt>
    <dgm:pt modelId="{DE7B412C-D772-4D56-B94E-8DEF29F79628}" type="parTrans" cxnId="{CDB8A8BC-76F4-4850-980F-77A084A179C5}">
      <dgm:prSet/>
      <dgm:spPr/>
      <dgm:t>
        <a:bodyPr/>
        <a:lstStyle/>
        <a:p>
          <a:endParaRPr lang="es-ES" sz="1600" b="1">
            <a:solidFill>
              <a:schemeClr val="tx1"/>
            </a:solidFill>
            <a:latin typeface="Arial Narrow" panose="020B0606020202030204" pitchFamily="34" charset="0"/>
          </a:endParaRPr>
        </a:p>
      </dgm:t>
    </dgm:pt>
    <dgm:pt modelId="{EA57AC0D-7E14-43C1-8F5B-17573E0C9A83}" type="sibTrans" cxnId="{CDB8A8BC-76F4-4850-980F-77A084A179C5}">
      <dgm:prSet/>
      <dgm:spPr/>
      <dgm:t>
        <a:bodyPr/>
        <a:lstStyle/>
        <a:p>
          <a:endParaRPr lang="es-ES" sz="1600" b="1">
            <a:solidFill>
              <a:schemeClr val="tx1"/>
            </a:solidFill>
            <a:latin typeface="Arial Narrow" panose="020B0606020202030204" pitchFamily="34" charset="0"/>
          </a:endParaRPr>
        </a:p>
      </dgm:t>
    </dgm:pt>
    <dgm:pt modelId="{067DE91F-5875-416A-83FE-762AAF2680C1}">
      <dgm:prSet phldrT="[Texto]" custT="1"/>
      <dgm:spPr/>
      <dgm:t>
        <a:bodyPr/>
        <a:lstStyle/>
        <a:p>
          <a:r>
            <a:rPr lang="es-ES" sz="1100" b="1" dirty="0">
              <a:solidFill>
                <a:schemeClr val="tx1"/>
              </a:solidFill>
              <a:latin typeface="Arial Narrow" panose="020B0606020202030204" pitchFamily="34" charset="0"/>
            </a:rPr>
            <a:t>Adultez</a:t>
          </a:r>
        </a:p>
        <a:p>
          <a:r>
            <a:rPr lang="es-ES" sz="1200" b="1" dirty="0">
              <a:solidFill>
                <a:schemeClr val="bg1"/>
              </a:solidFill>
              <a:latin typeface="Arial Narrow" panose="020B0606020202030204" pitchFamily="34" charset="0"/>
            </a:rPr>
            <a:t>32,7%</a:t>
          </a:r>
        </a:p>
        <a:p>
          <a:r>
            <a:rPr lang="es-ES" sz="1200" b="1" dirty="0">
              <a:solidFill>
                <a:schemeClr val="bg1"/>
              </a:solidFill>
              <a:latin typeface="Arial Narrow" panose="020B0606020202030204" pitchFamily="34" charset="0"/>
            </a:rPr>
            <a:t>85 casos</a:t>
          </a:r>
        </a:p>
      </dgm:t>
    </dgm:pt>
    <dgm:pt modelId="{C84AAE9B-3AAC-4E29-BB4F-A2E9139D362B}" type="parTrans" cxnId="{6A5C8540-AECB-4343-A87A-FD7C9AD35365}">
      <dgm:prSet/>
      <dgm:spPr/>
      <dgm:t>
        <a:bodyPr/>
        <a:lstStyle/>
        <a:p>
          <a:endParaRPr lang="es-ES" sz="1600" b="1">
            <a:solidFill>
              <a:schemeClr val="tx1"/>
            </a:solidFill>
            <a:latin typeface="Arial Narrow" panose="020B0606020202030204" pitchFamily="34" charset="0"/>
          </a:endParaRPr>
        </a:p>
      </dgm:t>
    </dgm:pt>
    <dgm:pt modelId="{DEAA2F35-722B-4737-A991-BBC1ADCE9036}" type="sibTrans" cxnId="{6A5C8540-AECB-4343-A87A-FD7C9AD35365}">
      <dgm:prSet/>
      <dgm:spPr/>
      <dgm:t>
        <a:bodyPr/>
        <a:lstStyle/>
        <a:p>
          <a:endParaRPr lang="es-ES" sz="1600" b="1">
            <a:solidFill>
              <a:schemeClr val="tx1"/>
            </a:solidFill>
            <a:latin typeface="Arial Narrow" panose="020B0606020202030204" pitchFamily="34" charset="0"/>
          </a:endParaRPr>
        </a:p>
      </dgm:t>
    </dgm:pt>
    <dgm:pt modelId="{A2B81017-66B4-4D6E-96A6-E6632B7708F9}">
      <dgm:prSet phldrT="[Texto]" custT="1"/>
      <dgm:spPr/>
      <dgm:t>
        <a:bodyPr/>
        <a:lstStyle/>
        <a:p>
          <a:r>
            <a:rPr lang="es-ES" sz="1100" b="1" dirty="0">
              <a:solidFill>
                <a:schemeClr val="tx1"/>
              </a:solidFill>
              <a:latin typeface="Arial Narrow" panose="020B0606020202030204" pitchFamily="34" charset="0"/>
            </a:rPr>
            <a:t>Adulto Mayor</a:t>
          </a:r>
        </a:p>
        <a:p>
          <a:r>
            <a:rPr lang="es-ES" sz="1200" b="1" dirty="0">
              <a:solidFill>
                <a:schemeClr val="bg1"/>
              </a:solidFill>
              <a:latin typeface="Arial Narrow" panose="020B0606020202030204" pitchFamily="34" charset="0"/>
            </a:rPr>
            <a:t>17,7 %</a:t>
          </a:r>
        </a:p>
        <a:p>
          <a:r>
            <a:rPr lang="es-ES" sz="1200" b="1" dirty="0">
              <a:solidFill>
                <a:schemeClr val="bg1"/>
              </a:solidFill>
              <a:latin typeface="Arial Narrow" panose="020B0606020202030204" pitchFamily="34" charset="0"/>
            </a:rPr>
            <a:t>46 casos</a:t>
          </a:r>
        </a:p>
      </dgm:t>
    </dgm:pt>
    <dgm:pt modelId="{92163F71-7525-460D-9B81-4A3C3D2B3B07}" type="parTrans" cxnId="{49E3710C-9DCD-4394-A7E2-D7A3519EFD33}">
      <dgm:prSet/>
      <dgm:spPr/>
      <dgm:t>
        <a:bodyPr/>
        <a:lstStyle/>
        <a:p>
          <a:endParaRPr lang="es-ES" sz="1600" b="1">
            <a:solidFill>
              <a:schemeClr val="tx1"/>
            </a:solidFill>
            <a:latin typeface="Arial Narrow" panose="020B0606020202030204" pitchFamily="34" charset="0"/>
          </a:endParaRPr>
        </a:p>
      </dgm:t>
    </dgm:pt>
    <dgm:pt modelId="{FED1A0E8-AFBC-42FD-B4DC-3DDC15500C46}" type="sibTrans" cxnId="{49E3710C-9DCD-4394-A7E2-D7A3519EFD33}">
      <dgm:prSet/>
      <dgm:spPr/>
      <dgm:t>
        <a:bodyPr/>
        <a:lstStyle/>
        <a:p>
          <a:endParaRPr lang="es-ES" sz="1600" b="1">
            <a:solidFill>
              <a:schemeClr val="tx1"/>
            </a:solidFill>
            <a:latin typeface="Arial Narrow" panose="020B0606020202030204" pitchFamily="34" charset="0"/>
          </a:endParaRPr>
        </a:p>
      </dgm:t>
    </dgm:pt>
    <dgm:pt modelId="{91C2CDD1-9A95-4E2C-9947-E75911752FAE}" type="pres">
      <dgm:prSet presAssocID="{4D348A5A-39AF-4E9E-B8B8-5AABA701B047}" presName="cycle" presStyleCnt="0">
        <dgm:presLayoutVars>
          <dgm:dir/>
          <dgm:resizeHandles val="exact"/>
        </dgm:presLayoutVars>
      </dgm:prSet>
      <dgm:spPr/>
    </dgm:pt>
    <dgm:pt modelId="{27D567E4-4A42-448F-AF61-85BFDC290DB9}" type="pres">
      <dgm:prSet presAssocID="{70D6C5C8-C4AE-437E-AFA5-FA9B333CF722}" presName="node" presStyleLbl="node1" presStyleIdx="0" presStyleCnt="6" custScaleX="148251">
        <dgm:presLayoutVars>
          <dgm:bulletEnabled val="1"/>
        </dgm:presLayoutVars>
      </dgm:prSet>
      <dgm:spPr/>
    </dgm:pt>
    <dgm:pt modelId="{DE37BD11-E7F3-42F4-9771-FF32F3FC5D46}" type="pres">
      <dgm:prSet presAssocID="{70D6C5C8-C4AE-437E-AFA5-FA9B333CF722}" presName="spNode" presStyleCnt="0"/>
      <dgm:spPr/>
    </dgm:pt>
    <dgm:pt modelId="{97E2FCC0-7117-4E1D-BEA7-E80B12FC7A62}" type="pres">
      <dgm:prSet presAssocID="{2DE7C5E0-3F77-42D0-9143-5DA0A4D17480}" presName="sibTrans" presStyleLbl="sibTrans1D1" presStyleIdx="0" presStyleCnt="6"/>
      <dgm:spPr/>
    </dgm:pt>
    <dgm:pt modelId="{0691A0E1-681C-4AB1-A224-401390FCDE9C}" type="pres">
      <dgm:prSet presAssocID="{B07DA8DE-0519-4D62-BE0B-7CA0307AA349}" presName="node" presStyleLbl="node1" presStyleIdx="1" presStyleCnt="6" custScaleX="149622">
        <dgm:presLayoutVars>
          <dgm:bulletEnabled val="1"/>
        </dgm:presLayoutVars>
      </dgm:prSet>
      <dgm:spPr/>
    </dgm:pt>
    <dgm:pt modelId="{0342E744-403E-45E9-96B1-27CAF7293E7E}" type="pres">
      <dgm:prSet presAssocID="{B07DA8DE-0519-4D62-BE0B-7CA0307AA349}" presName="spNode" presStyleCnt="0"/>
      <dgm:spPr/>
    </dgm:pt>
    <dgm:pt modelId="{45D13642-0443-4272-9039-52251396ED66}" type="pres">
      <dgm:prSet presAssocID="{A462869C-5BFC-4790-97BB-90D244005F7F}" presName="sibTrans" presStyleLbl="sibTrans1D1" presStyleIdx="1" presStyleCnt="6"/>
      <dgm:spPr/>
    </dgm:pt>
    <dgm:pt modelId="{CE6855D9-5D01-4C33-9AB2-7900DF22BD98}" type="pres">
      <dgm:prSet presAssocID="{BCD0C872-2890-4B0E-8947-05D96592E59C}" presName="node" presStyleLbl="node1" presStyleIdx="2" presStyleCnt="6" custScaleX="132443">
        <dgm:presLayoutVars>
          <dgm:bulletEnabled val="1"/>
        </dgm:presLayoutVars>
      </dgm:prSet>
      <dgm:spPr/>
    </dgm:pt>
    <dgm:pt modelId="{3728C71A-D821-4DDF-92F9-5D7CEBB2094D}" type="pres">
      <dgm:prSet presAssocID="{BCD0C872-2890-4B0E-8947-05D96592E59C}" presName="spNode" presStyleCnt="0"/>
      <dgm:spPr/>
    </dgm:pt>
    <dgm:pt modelId="{91496150-CE10-4708-A73B-9B008B3F95B6}" type="pres">
      <dgm:prSet presAssocID="{4C5ACF53-D587-4632-AA70-55B43EBE36B8}" presName="sibTrans" presStyleLbl="sibTrans1D1" presStyleIdx="2" presStyleCnt="6"/>
      <dgm:spPr/>
    </dgm:pt>
    <dgm:pt modelId="{B3F2CECB-D49F-4F22-B7D9-7693E99EF7FF}" type="pres">
      <dgm:prSet presAssocID="{DFDA11ED-11F1-482A-9387-80FD19912601}" presName="node" presStyleLbl="node1" presStyleIdx="3" presStyleCnt="6" custScaleX="148251">
        <dgm:presLayoutVars>
          <dgm:bulletEnabled val="1"/>
        </dgm:presLayoutVars>
      </dgm:prSet>
      <dgm:spPr/>
    </dgm:pt>
    <dgm:pt modelId="{5FD747CB-B33D-40AF-84DE-C7304DDA2CB1}" type="pres">
      <dgm:prSet presAssocID="{DFDA11ED-11F1-482A-9387-80FD19912601}" presName="spNode" presStyleCnt="0"/>
      <dgm:spPr/>
    </dgm:pt>
    <dgm:pt modelId="{D5D4151A-971C-413B-8065-A30749D877C7}" type="pres">
      <dgm:prSet presAssocID="{EA57AC0D-7E14-43C1-8F5B-17573E0C9A83}" presName="sibTrans" presStyleLbl="sibTrans1D1" presStyleIdx="3" presStyleCnt="6"/>
      <dgm:spPr/>
    </dgm:pt>
    <dgm:pt modelId="{2FBB3DD5-4721-42EF-947B-811A6B7552C5}" type="pres">
      <dgm:prSet presAssocID="{067DE91F-5875-416A-83FE-762AAF2680C1}" presName="node" presStyleLbl="node1" presStyleIdx="4" presStyleCnt="6" custScaleX="139363">
        <dgm:presLayoutVars>
          <dgm:bulletEnabled val="1"/>
        </dgm:presLayoutVars>
      </dgm:prSet>
      <dgm:spPr/>
    </dgm:pt>
    <dgm:pt modelId="{334F2FC4-A6CA-4DFB-806B-59AE39E7D740}" type="pres">
      <dgm:prSet presAssocID="{067DE91F-5875-416A-83FE-762AAF2680C1}" presName="spNode" presStyleCnt="0"/>
      <dgm:spPr/>
    </dgm:pt>
    <dgm:pt modelId="{ED010544-6BD3-478F-92D1-42A7B6489659}" type="pres">
      <dgm:prSet presAssocID="{DEAA2F35-722B-4737-A991-BBC1ADCE9036}" presName="sibTrans" presStyleLbl="sibTrans1D1" presStyleIdx="4" presStyleCnt="6"/>
      <dgm:spPr/>
    </dgm:pt>
    <dgm:pt modelId="{95DBFE4D-3E58-4247-ADAA-C6118920DE75}" type="pres">
      <dgm:prSet presAssocID="{A2B81017-66B4-4D6E-96A6-E6632B7708F9}" presName="node" presStyleLbl="node1" presStyleIdx="5" presStyleCnt="6" custScaleX="141554">
        <dgm:presLayoutVars>
          <dgm:bulletEnabled val="1"/>
        </dgm:presLayoutVars>
      </dgm:prSet>
      <dgm:spPr/>
    </dgm:pt>
    <dgm:pt modelId="{76D60FEC-5E80-4CD2-8C60-AB82131CA685}" type="pres">
      <dgm:prSet presAssocID="{A2B81017-66B4-4D6E-96A6-E6632B7708F9}" presName="spNode" presStyleCnt="0"/>
      <dgm:spPr/>
    </dgm:pt>
    <dgm:pt modelId="{2527C3C0-DAF9-4F56-8A16-C76DDF47C5BB}" type="pres">
      <dgm:prSet presAssocID="{FED1A0E8-AFBC-42FD-B4DC-3DDC15500C46}" presName="sibTrans" presStyleLbl="sibTrans1D1" presStyleIdx="5" presStyleCnt="6"/>
      <dgm:spPr/>
    </dgm:pt>
  </dgm:ptLst>
  <dgm:cxnLst>
    <dgm:cxn modelId="{B4853804-9AC9-4FDF-8AA4-1C52F5AA7FC1}" type="presOf" srcId="{A462869C-5BFC-4790-97BB-90D244005F7F}" destId="{45D13642-0443-4272-9039-52251396ED66}" srcOrd="0" destOrd="0" presId="urn:microsoft.com/office/officeart/2005/8/layout/cycle5"/>
    <dgm:cxn modelId="{E62BAD07-CD46-404F-84CB-9D76BE0B1F20}" type="presOf" srcId="{A2B81017-66B4-4D6E-96A6-E6632B7708F9}" destId="{95DBFE4D-3E58-4247-ADAA-C6118920DE75}" srcOrd="0" destOrd="0" presId="urn:microsoft.com/office/officeart/2005/8/layout/cycle5"/>
    <dgm:cxn modelId="{035D5009-17A7-443C-A9F6-DC402B6B44F6}" srcId="{4D348A5A-39AF-4E9E-B8B8-5AABA701B047}" destId="{BCD0C872-2890-4B0E-8947-05D96592E59C}" srcOrd="2" destOrd="0" parTransId="{85B57174-6200-41FF-9ACB-65DDEA879430}" sibTransId="{4C5ACF53-D587-4632-AA70-55B43EBE36B8}"/>
    <dgm:cxn modelId="{49E3710C-9DCD-4394-A7E2-D7A3519EFD33}" srcId="{4D348A5A-39AF-4E9E-B8B8-5AABA701B047}" destId="{A2B81017-66B4-4D6E-96A6-E6632B7708F9}" srcOrd="5" destOrd="0" parTransId="{92163F71-7525-460D-9B81-4A3C3D2B3B07}" sibTransId="{FED1A0E8-AFBC-42FD-B4DC-3DDC15500C46}"/>
    <dgm:cxn modelId="{4247D30C-3ACE-4A61-9BEF-BE829EFBCCB8}" type="presOf" srcId="{067DE91F-5875-416A-83FE-762AAF2680C1}" destId="{2FBB3DD5-4721-42EF-947B-811A6B7552C5}" srcOrd="0" destOrd="0" presId="urn:microsoft.com/office/officeart/2005/8/layout/cycle5"/>
    <dgm:cxn modelId="{552BA513-1843-487F-B03C-038E34FEEBB7}" type="presOf" srcId="{FED1A0E8-AFBC-42FD-B4DC-3DDC15500C46}" destId="{2527C3C0-DAF9-4F56-8A16-C76DDF47C5BB}" srcOrd="0" destOrd="0" presId="urn:microsoft.com/office/officeart/2005/8/layout/cycle5"/>
    <dgm:cxn modelId="{698F3C26-A0F2-404E-9577-EADC151F44CA}" type="presOf" srcId="{4C5ACF53-D587-4632-AA70-55B43EBE36B8}" destId="{91496150-CE10-4708-A73B-9B008B3F95B6}" srcOrd="0" destOrd="0" presId="urn:microsoft.com/office/officeart/2005/8/layout/cycle5"/>
    <dgm:cxn modelId="{6A5C8540-AECB-4343-A87A-FD7C9AD35365}" srcId="{4D348A5A-39AF-4E9E-B8B8-5AABA701B047}" destId="{067DE91F-5875-416A-83FE-762AAF2680C1}" srcOrd="4" destOrd="0" parTransId="{C84AAE9B-3AAC-4E29-BB4F-A2E9139D362B}" sibTransId="{DEAA2F35-722B-4737-A991-BBC1ADCE9036}"/>
    <dgm:cxn modelId="{DCF5AD44-F5E2-4E04-BF46-2457239C50DD}" type="presOf" srcId="{2DE7C5E0-3F77-42D0-9143-5DA0A4D17480}" destId="{97E2FCC0-7117-4E1D-BEA7-E80B12FC7A62}" srcOrd="0" destOrd="0" presId="urn:microsoft.com/office/officeart/2005/8/layout/cycle5"/>
    <dgm:cxn modelId="{EE2BE964-DD78-4756-9040-8FB0623EF756}" type="presOf" srcId="{EA57AC0D-7E14-43C1-8F5B-17573E0C9A83}" destId="{D5D4151A-971C-413B-8065-A30749D877C7}" srcOrd="0" destOrd="0" presId="urn:microsoft.com/office/officeart/2005/8/layout/cycle5"/>
    <dgm:cxn modelId="{0BBE6B6A-FECF-423C-AEB5-6B82689727E1}" type="presOf" srcId="{4D348A5A-39AF-4E9E-B8B8-5AABA701B047}" destId="{91C2CDD1-9A95-4E2C-9947-E75911752FAE}" srcOrd="0" destOrd="0" presId="urn:microsoft.com/office/officeart/2005/8/layout/cycle5"/>
    <dgm:cxn modelId="{D664316D-6763-48C8-9616-4F4E2B76C911}" type="presOf" srcId="{DFDA11ED-11F1-482A-9387-80FD19912601}" destId="{B3F2CECB-D49F-4F22-B7D9-7693E99EF7FF}" srcOrd="0" destOrd="0" presId="urn:microsoft.com/office/officeart/2005/8/layout/cycle5"/>
    <dgm:cxn modelId="{EF0C447F-B923-4F62-BABD-79885E7A4D46}" type="presOf" srcId="{BCD0C872-2890-4B0E-8947-05D96592E59C}" destId="{CE6855D9-5D01-4C33-9AB2-7900DF22BD98}" srcOrd="0" destOrd="0" presId="urn:microsoft.com/office/officeart/2005/8/layout/cycle5"/>
    <dgm:cxn modelId="{CDB8A8BC-76F4-4850-980F-77A084A179C5}" srcId="{4D348A5A-39AF-4E9E-B8B8-5AABA701B047}" destId="{DFDA11ED-11F1-482A-9387-80FD19912601}" srcOrd="3" destOrd="0" parTransId="{DE7B412C-D772-4D56-B94E-8DEF29F79628}" sibTransId="{EA57AC0D-7E14-43C1-8F5B-17573E0C9A83}"/>
    <dgm:cxn modelId="{750401C0-1BEC-4562-9660-68D8422839FB}" type="presOf" srcId="{B07DA8DE-0519-4D62-BE0B-7CA0307AA349}" destId="{0691A0E1-681C-4AB1-A224-401390FCDE9C}" srcOrd="0" destOrd="0" presId="urn:microsoft.com/office/officeart/2005/8/layout/cycle5"/>
    <dgm:cxn modelId="{3B7BEBC5-2FB7-4953-8E4E-1B838EE42DF2}" type="presOf" srcId="{DEAA2F35-722B-4737-A991-BBC1ADCE9036}" destId="{ED010544-6BD3-478F-92D1-42A7B6489659}" srcOrd="0" destOrd="0" presId="urn:microsoft.com/office/officeart/2005/8/layout/cycle5"/>
    <dgm:cxn modelId="{95A45AD4-4A0F-4254-9C91-CF26ECC11EEE}" srcId="{4D348A5A-39AF-4E9E-B8B8-5AABA701B047}" destId="{B07DA8DE-0519-4D62-BE0B-7CA0307AA349}" srcOrd="1" destOrd="0" parTransId="{D0470645-0F91-4C89-B53D-D20A173D1395}" sibTransId="{A462869C-5BFC-4790-97BB-90D244005F7F}"/>
    <dgm:cxn modelId="{44349CED-3F6F-401A-BB8F-C54B0CD67380}" srcId="{4D348A5A-39AF-4E9E-B8B8-5AABA701B047}" destId="{70D6C5C8-C4AE-437E-AFA5-FA9B333CF722}" srcOrd="0" destOrd="0" parTransId="{B4426622-C56F-4F7A-AB95-8708949A4A86}" sibTransId="{2DE7C5E0-3F77-42D0-9143-5DA0A4D17480}"/>
    <dgm:cxn modelId="{7403ABF2-980E-485D-B13B-4868E6A3F219}" type="presOf" srcId="{70D6C5C8-C4AE-437E-AFA5-FA9B333CF722}" destId="{27D567E4-4A42-448F-AF61-85BFDC290DB9}" srcOrd="0" destOrd="0" presId="urn:microsoft.com/office/officeart/2005/8/layout/cycle5"/>
    <dgm:cxn modelId="{860B56EC-7E4D-4C8F-8512-C73DDA3F68BA}" type="presParOf" srcId="{91C2CDD1-9A95-4E2C-9947-E75911752FAE}" destId="{27D567E4-4A42-448F-AF61-85BFDC290DB9}" srcOrd="0" destOrd="0" presId="urn:microsoft.com/office/officeart/2005/8/layout/cycle5"/>
    <dgm:cxn modelId="{8AE5E4C6-7393-42D9-BFFE-39E853ACD5C0}" type="presParOf" srcId="{91C2CDD1-9A95-4E2C-9947-E75911752FAE}" destId="{DE37BD11-E7F3-42F4-9771-FF32F3FC5D46}" srcOrd="1" destOrd="0" presId="urn:microsoft.com/office/officeart/2005/8/layout/cycle5"/>
    <dgm:cxn modelId="{09587C26-6FC2-412E-BE0A-475C686B489D}" type="presParOf" srcId="{91C2CDD1-9A95-4E2C-9947-E75911752FAE}" destId="{97E2FCC0-7117-4E1D-BEA7-E80B12FC7A62}" srcOrd="2" destOrd="0" presId="urn:microsoft.com/office/officeart/2005/8/layout/cycle5"/>
    <dgm:cxn modelId="{6887EE7F-8173-4A38-8739-401752593B59}" type="presParOf" srcId="{91C2CDD1-9A95-4E2C-9947-E75911752FAE}" destId="{0691A0E1-681C-4AB1-A224-401390FCDE9C}" srcOrd="3" destOrd="0" presId="urn:microsoft.com/office/officeart/2005/8/layout/cycle5"/>
    <dgm:cxn modelId="{317F00B2-1982-43AA-9309-37D177C0DBC2}" type="presParOf" srcId="{91C2CDD1-9A95-4E2C-9947-E75911752FAE}" destId="{0342E744-403E-45E9-96B1-27CAF7293E7E}" srcOrd="4" destOrd="0" presId="urn:microsoft.com/office/officeart/2005/8/layout/cycle5"/>
    <dgm:cxn modelId="{EB6BAA9F-92BA-4CAD-85AE-FA317F6D4498}" type="presParOf" srcId="{91C2CDD1-9A95-4E2C-9947-E75911752FAE}" destId="{45D13642-0443-4272-9039-52251396ED66}" srcOrd="5" destOrd="0" presId="urn:microsoft.com/office/officeart/2005/8/layout/cycle5"/>
    <dgm:cxn modelId="{69B7DB72-3041-4A9B-830E-36B39A2BFCC1}" type="presParOf" srcId="{91C2CDD1-9A95-4E2C-9947-E75911752FAE}" destId="{CE6855D9-5D01-4C33-9AB2-7900DF22BD98}" srcOrd="6" destOrd="0" presId="urn:microsoft.com/office/officeart/2005/8/layout/cycle5"/>
    <dgm:cxn modelId="{7B4FC30C-C5FA-443C-8E16-A6BEF8A1DC26}" type="presParOf" srcId="{91C2CDD1-9A95-4E2C-9947-E75911752FAE}" destId="{3728C71A-D821-4DDF-92F9-5D7CEBB2094D}" srcOrd="7" destOrd="0" presId="urn:microsoft.com/office/officeart/2005/8/layout/cycle5"/>
    <dgm:cxn modelId="{E4E28F6A-4953-4CB4-B31F-ACA1FADD7FA7}" type="presParOf" srcId="{91C2CDD1-9A95-4E2C-9947-E75911752FAE}" destId="{91496150-CE10-4708-A73B-9B008B3F95B6}" srcOrd="8" destOrd="0" presId="urn:microsoft.com/office/officeart/2005/8/layout/cycle5"/>
    <dgm:cxn modelId="{1B330C24-7ECD-4C5B-AC23-1DC9CA124478}" type="presParOf" srcId="{91C2CDD1-9A95-4E2C-9947-E75911752FAE}" destId="{B3F2CECB-D49F-4F22-B7D9-7693E99EF7FF}" srcOrd="9" destOrd="0" presId="urn:microsoft.com/office/officeart/2005/8/layout/cycle5"/>
    <dgm:cxn modelId="{1F4A0781-410E-40F5-8EA9-AB67B5E3031F}" type="presParOf" srcId="{91C2CDD1-9A95-4E2C-9947-E75911752FAE}" destId="{5FD747CB-B33D-40AF-84DE-C7304DDA2CB1}" srcOrd="10" destOrd="0" presId="urn:microsoft.com/office/officeart/2005/8/layout/cycle5"/>
    <dgm:cxn modelId="{1CF4F8B1-8283-4741-9BFC-FD2982EBCE6C}" type="presParOf" srcId="{91C2CDD1-9A95-4E2C-9947-E75911752FAE}" destId="{D5D4151A-971C-413B-8065-A30749D877C7}" srcOrd="11" destOrd="0" presId="urn:microsoft.com/office/officeart/2005/8/layout/cycle5"/>
    <dgm:cxn modelId="{C087DE89-C17E-462C-AB04-A6D54ABC5821}" type="presParOf" srcId="{91C2CDD1-9A95-4E2C-9947-E75911752FAE}" destId="{2FBB3DD5-4721-42EF-947B-811A6B7552C5}" srcOrd="12" destOrd="0" presId="urn:microsoft.com/office/officeart/2005/8/layout/cycle5"/>
    <dgm:cxn modelId="{F3BCF96E-043D-47F3-BAA8-7E1B38C1AF00}" type="presParOf" srcId="{91C2CDD1-9A95-4E2C-9947-E75911752FAE}" destId="{334F2FC4-A6CA-4DFB-806B-59AE39E7D740}" srcOrd="13" destOrd="0" presId="urn:microsoft.com/office/officeart/2005/8/layout/cycle5"/>
    <dgm:cxn modelId="{4E7505C3-9CEB-4414-BCDA-EE13308C927F}" type="presParOf" srcId="{91C2CDD1-9A95-4E2C-9947-E75911752FAE}" destId="{ED010544-6BD3-478F-92D1-42A7B6489659}" srcOrd="14" destOrd="0" presId="urn:microsoft.com/office/officeart/2005/8/layout/cycle5"/>
    <dgm:cxn modelId="{68BCFCA7-CD4D-44AF-8ACE-53539EE7038B}" type="presParOf" srcId="{91C2CDD1-9A95-4E2C-9947-E75911752FAE}" destId="{95DBFE4D-3E58-4247-ADAA-C6118920DE75}" srcOrd="15" destOrd="0" presId="urn:microsoft.com/office/officeart/2005/8/layout/cycle5"/>
    <dgm:cxn modelId="{9391E6EA-1C31-451B-A3BC-102CAD92C43D}" type="presParOf" srcId="{91C2CDD1-9A95-4E2C-9947-E75911752FAE}" destId="{76D60FEC-5E80-4CD2-8C60-AB82131CA685}" srcOrd="16" destOrd="0" presId="urn:microsoft.com/office/officeart/2005/8/layout/cycle5"/>
    <dgm:cxn modelId="{44B0AC08-113E-4E67-8B49-BA728D256534}" type="presParOf" srcId="{91C2CDD1-9A95-4E2C-9947-E75911752FAE}" destId="{2527C3C0-DAF9-4F56-8A16-C76DDF47C5BB}" srcOrd="17" destOrd="0" presId="urn:microsoft.com/office/officeart/2005/8/layout/cycle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D348A5A-39AF-4E9E-B8B8-5AABA701B047}" type="doc">
      <dgm:prSet loTypeId="urn:microsoft.com/office/officeart/2005/8/layout/cycle5" loCatId="cycle" qsTypeId="urn:microsoft.com/office/officeart/2005/8/quickstyle/simple1" qsCatId="simple" csTypeId="urn:microsoft.com/office/officeart/2005/8/colors/colorful4" csCatId="colorful" phldr="1"/>
      <dgm:spPr/>
      <dgm:t>
        <a:bodyPr/>
        <a:lstStyle/>
        <a:p>
          <a:endParaRPr lang="es-ES"/>
        </a:p>
      </dgm:t>
    </dgm:pt>
    <dgm:pt modelId="{70D6C5C8-C4AE-437E-AFA5-FA9B333CF722}">
      <dgm:prSet phldrT="[Texto]" custT="1"/>
      <dgm:spPr/>
      <dgm:t>
        <a:bodyPr/>
        <a:lstStyle/>
        <a:p>
          <a:r>
            <a:rPr lang="es-ES" sz="700" b="1" dirty="0">
              <a:solidFill>
                <a:schemeClr val="tx1"/>
              </a:solidFill>
              <a:latin typeface="Arial Narrow" panose="020B0606020202030204" pitchFamily="34" charset="0"/>
            </a:rPr>
            <a:t>Primera infancia</a:t>
          </a:r>
        </a:p>
        <a:p>
          <a:r>
            <a:rPr lang="es-ES" sz="800" b="1" dirty="0">
              <a:solidFill>
                <a:schemeClr val="bg1"/>
              </a:solidFill>
              <a:latin typeface="Arial Narrow" panose="020B0606020202030204" pitchFamily="34" charset="0"/>
            </a:rPr>
            <a:t>32%</a:t>
          </a:r>
        </a:p>
        <a:p>
          <a:r>
            <a:rPr lang="es-ES" sz="800" b="1" dirty="0">
              <a:solidFill>
                <a:schemeClr val="bg1"/>
              </a:solidFill>
              <a:latin typeface="Arial Narrow" panose="020B0606020202030204" pitchFamily="34" charset="0"/>
            </a:rPr>
            <a:t>262 casos</a:t>
          </a:r>
        </a:p>
      </dgm:t>
    </dgm:pt>
    <dgm:pt modelId="{B4426622-C56F-4F7A-AB95-8708949A4A86}" type="parTrans" cxnId="{44349CED-3F6F-401A-BB8F-C54B0CD67380}">
      <dgm:prSet/>
      <dgm:spPr/>
      <dgm:t>
        <a:bodyPr/>
        <a:lstStyle/>
        <a:p>
          <a:endParaRPr lang="es-ES" sz="1000" b="1">
            <a:solidFill>
              <a:schemeClr val="tx1"/>
            </a:solidFill>
            <a:latin typeface="Arial Narrow" panose="020B0606020202030204" pitchFamily="34" charset="0"/>
          </a:endParaRPr>
        </a:p>
      </dgm:t>
    </dgm:pt>
    <dgm:pt modelId="{2DE7C5E0-3F77-42D0-9143-5DA0A4D17480}" type="sibTrans" cxnId="{44349CED-3F6F-401A-BB8F-C54B0CD67380}">
      <dgm:prSet/>
      <dgm:spPr/>
      <dgm:t>
        <a:bodyPr/>
        <a:lstStyle/>
        <a:p>
          <a:endParaRPr lang="es-ES" sz="1000" b="1">
            <a:solidFill>
              <a:schemeClr val="tx1"/>
            </a:solidFill>
            <a:latin typeface="Arial Narrow" panose="020B0606020202030204" pitchFamily="34" charset="0"/>
          </a:endParaRPr>
        </a:p>
      </dgm:t>
    </dgm:pt>
    <dgm:pt modelId="{B07DA8DE-0519-4D62-BE0B-7CA0307AA349}">
      <dgm:prSet phldrT="[Texto]" custT="1"/>
      <dgm:spPr/>
      <dgm:t>
        <a:bodyPr/>
        <a:lstStyle/>
        <a:p>
          <a:r>
            <a:rPr lang="es-ES" sz="700" b="1" dirty="0">
              <a:solidFill>
                <a:schemeClr val="tx1"/>
              </a:solidFill>
              <a:latin typeface="Arial Narrow" panose="020B0606020202030204" pitchFamily="34" charset="0"/>
            </a:rPr>
            <a:t>Infancia</a:t>
          </a:r>
        </a:p>
        <a:p>
          <a:r>
            <a:rPr lang="es-ES" sz="800" b="1" dirty="0">
              <a:solidFill>
                <a:schemeClr val="bg1"/>
              </a:solidFill>
              <a:latin typeface="Arial Narrow" panose="020B0606020202030204" pitchFamily="34" charset="0"/>
            </a:rPr>
            <a:t>13%</a:t>
          </a:r>
        </a:p>
        <a:p>
          <a:r>
            <a:rPr lang="es-ES" sz="800" b="1" dirty="0">
              <a:solidFill>
                <a:schemeClr val="bg1"/>
              </a:solidFill>
              <a:latin typeface="Arial Narrow" panose="020B0606020202030204" pitchFamily="34" charset="0"/>
            </a:rPr>
            <a:t>107 casos</a:t>
          </a:r>
        </a:p>
      </dgm:t>
    </dgm:pt>
    <dgm:pt modelId="{D0470645-0F91-4C89-B53D-D20A173D1395}" type="parTrans" cxnId="{95A45AD4-4A0F-4254-9C91-CF26ECC11EEE}">
      <dgm:prSet/>
      <dgm:spPr/>
      <dgm:t>
        <a:bodyPr/>
        <a:lstStyle/>
        <a:p>
          <a:endParaRPr lang="es-ES" sz="1000" b="1">
            <a:solidFill>
              <a:schemeClr val="tx1"/>
            </a:solidFill>
            <a:latin typeface="Arial Narrow" panose="020B0606020202030204" pitchFamily="34" charset="0"/>
          </a:endParaRPr>
        </a:p>
      </dgm:t>
    </dgm:pt>
    <dgm:pt modelId="{A462869C-5BFC-4790-97BB-90D244005F7F}" type="sibTrans" cxnId="{95A45AD4-4A0F-4254-9C91-CF26ECC11EEE}">
      <dgm:prSet/>
      <dgm:spPr/>
      <dgm:t>
        <a:bodyPr/>
        <a:lstStyle/>
        <a:p>
          <a:endParaRPr lang="es-ES" sz="1000" b="1">
            <a:solidFill>
              <a:schemeClr val="tx1"/>
            </a:solidFill>
            <a:latin typeface="Arial Narrow" panose="020B0606020202030204" pitchFamily="34" charset="0"/>
          </a:endParaRPr>
        </a:p>
      </dgm:t>
    </dgm:pt>
    <dgm:pt modelId="{BCD0C872-2890-4B0E-8947-05D96592E59C}">
      <dgm:prSet phldrT="[Texto]" custT="1"/>
      <dgm:spPr/>
      <dgm:t>
        <a:bodyPr/>
        <a:lstStyle/>
        <a:p>
          <a:r>
            <a:rPr lang="es-ES" sz="700" b="1" dirty="0">
              <a:solidFill>
                <a:schemeClr val="tx1"/>
              </a:solidFill>
              <a:latin typeface="Arial Narrow" panose="020B0606020202030204" pitchFamily="34" charset="0"/>
            </a:rPr>
            <a:t>Adolescencia</a:t>
          </a:r>
        </a:p>
        <a:p>
          <a:r>
            <a:rPr lang="es-ES" sz="800" b="1" dirty="0">
              <a:solidFill>
                <a:schemeClr val="bg1"/>
              </a:solidFill>
              <a:latin typeface="Arial Narrow" panose="020B0606020202030204" pitchFamily="34" charset="0"/>
            </a:rPr>
            <a:t>12,7%</a:t>
          </a:r>
        </a:p>
        <a:p>
          <a:r>
            <a:rPr lang="es-ES" sz="800" b="1" dirty="0">
              <a:solidFill>
                <a:schemeClr val="bg1"/>
              </a:solidFill>
              <a:latin typeface="Arial Narrow" panose="020B0606020202030204" pitchFamily="34" charset="0"/>
            </a:rPr>
            <a:t>104 casos</a:t>
          </a:r>
        </a:p>
      </dgm:t>
    </dgm:pt>
    <dgm:pt modelId="{85B57174-6200-41FF-9ACB-65DDEA879430}" type="parTrans" cxnId="{035D5009-17A7-443C-A9F6-DC402B6B44F6}">
      <dgm:prSet/>
      <dgm:spPr/>
      <dgm:t>
        <a:bodyPr/>
        <a:lstStyle/>
        <a:p>
          <a:endParaRPr lang="es-ES" sz="1000" b="1">
            <a:solidFill>
              <a:schemeClr val="tx1"/>
            </a:solidFill>
            <a:latin typeface="Arial Narrow" panose="020B0606020202030204" pitchFamily="34" charset="0"/>
          </a:endParaRPr>
        </a:p>
      </dgm:t>
    </dgm:pt>
    <dgm:pt modelId="{4C5ACF53-D587-4632-AA70-55B43EBE36B8}" type="sibTrans" cxnId="{035D5009-17A7-443C-A9F6-DC402B6B44F6}">
      <dgm:prSet/>
      <dgm:spPr/>
      <dgm:t>
        <a:bodyPr/>
        <a:lstStyle/>
        <a:p>
          <a:endParaRPr lang="es-ES" sz="1000" b="1">
            <a:solidFill>
              <a:schemeClr val="tx1"/>
            </a:solidFill>
            <a:latin typeface="Arial Narrow" panose="020B0606020202030204" pitchFamily="34" charset="0"/>
          </a:endParaRPr>
        </a:p>
      </dgm:t>
    </dgm:pt>
    <dgm:pt modelId="{DFDA11ED-11F1-482A-9387-80FD19912601}">
      <dgm:prSet phldrT="[Texto]" custT="1"/>
      <dgm:spPr/>
      <dgm:t>
        <a:bodyPr/>
        <a:lstStyle/>
        <a:p>
          <a:r>
            <a:rPr lang="es-ES" sz="700" b="1" dirty="0">
              <a:solidFill>
                <a:schemeClr val="tx1"/>
              </a:solidFill>
              <a:latin typeface="Arial Narrow" panose="020B0606020202030204" pitchFamily="34" charset="0"/>
            </a:rPr>
            <a:t>Juventud</a:t>
          </a:r>
        </a:p>
        <a:p>
          <a:r>
            <a:rPr lang="es-ES" sz="800" b="1" dirty="0">
              <a:solidFill>
                <a:schemeClr val="bg1"/>
              </a:solidFill>
              <a:latin typeface="Arial Narrow" panose="020B0606020202030204" pitchFamily="34" charset="0"/>
            </a:rPr>
            <a:t>23,7%</a:t>
          </a:r>
        </a:p>
        <a:p>
          <a:r>
            <a:rPr lang="es-ES" sz="800" b="1" dirty="0">
              <a:solidFill>
                <a:schemeClr val="bg1"/>
              </a:solidFill>
              <a:latin typeface="Arial Narrow" panose="020B0606020202030204" pitchFamily="34" charset="0"/>
            </a:rPr>
            <a:t>194 casos</a:t>
          </a:r>
        </a:p>
      </dgm:t>
    </dgm:pt>
    <dgm:pt modelId="{DE7B412C-D772-4D56-B94E-8DEF29F79628}" type="parTrans" cxnId="{CDB8A8BC-76F4-4850-980F-77A084A179C5}">
      <dgm:prSet/>
      <dgm:spPr/>
      <dgm:t>
        <a:bodyPr/>
        <a:lstStyle/>
        <a:p>
          <a:endParaRPr lang="es-ES" sz="1000" b="1">
            <a:solidFill>
              <a:schemeClr val="tx1"/>
            </a:solidFill>
            <a:latin typeface="Arial Narrow" panose="020B0606020202030204" pitchFamily="34" charset="0"/>
          </a:endParaRPr>
        </a:p>
      </dgm:t>
    </dgm:pt>
    <dgm:pt modelId="{EA57AC0D-7E14-43C1-8F5B-17573E0C9A83}" type="sibTrans" cxnId="{CDB8A8BC-76F4-4850-980F-77A084A179C5}">
      <dgm:prSet/>
      <dgm:spPr/>
      <dgm:t>
        <a:bodyPr/>
        <a:lstStyle/>
        <a:p>
          <a:endParaRPr lang="es-ES" sz="1000" b="1">
            <a:solidFill>
              <a:schemeClr val="tx1"/>
            </a:solidFill>
            <a:latin typeface="Arial Narrow" panose="020B0606020202030204" pitchFamily="34" charset="0"/>
          </a:endParaRPr>
        </a:p>
      </dgm:t>
    </dgm:pt>
    <dgm:pt modelId="{067DE91F-5875-416A-83FE-762AAF2680C1}">
      <dgm:prSet phldrT="[Texto]" custT="1"/>
      <dgm:spPr/>
      <dgm:t>
        <a:bodyPr/>
        <a:lstStyle/>
        <a:p>
          <a:r>
            <a:rPr lang="es-ES" sz="700" b="1" dirty="0">
              <a:solidFill>
                <a:schemeClr val="tx1"/>
              </a:solidFill>
              <a:latin typeface="Arial Narrow" panose="020B0606020202030204" pitchFamily="34" charset="0"/>
            </a:rPr>
            <a:t>Adultez</a:t>
          </a:r>
        </a:p>
        <a:p>
          <a:r>
            <a:rPr lang="es-ES" sz="800" b="1" dirty="0">
              <a:solidFill>
                <a:schemeClr val="bg1"/>
              </a:solidFill>
              <a:latin typeface="Arial Narrow" panose="020B0606020202030204" pitchFamily="34" charset="0"/>
            </a:rPr>
            <a:t>16%</a:t>
          </a:r>
        </a:p>
        <a:p>
          <a:r>
            <a:rPr lang="es-ES" sz="800" b="1" dirty="0">
              <a:solidFill>
                <a:schemeClr val="bg1"/>
              </a:solidFill>
              <a:latin typeface="Arial Narrow" panose="020B0606020202030204" pitchFamily="34" charset="0"/>
            </a:rPr>
            <a:t>131 casos</a:t>
          </a:r>
        </a:p>
      </dgm:t>
    </dgm:pt>
    <dgm:pt modelId="{C84AAE9B-3AAC-4E29-BB4F-A2E9139D362B}" type="parTrans" cxnId="{6A5C8540-AECB-4343-A87A-FD7C9AD35365}">
      <dgm:prSet/>
      <dgm:spPr/>
      <dgm:t>
        <a:bodyPr/>
        <a:lstStyle/>
        <a:p>
          <a:endParaRPr lang="es-ES" sz="1000" b="1">
            <a:solidFill>
              <a:schemeClr val="tx1"/>
            </a:solidFill>
            <a:latin typeface="Arial Narrow" panose="020B0606020202030204" pitchFamily="34" charset="0"/>
          </a:endParaRPr>
        </a:p>
      </dgm:t>
    </dgm:pt>
    <dgm:pt modelId="{DEAA2F35-722B-4737-A991-BBC1ADCE9036}" type="sibTrans" cxnId="{6A5C8540-AECB-4343-A87A-FD7C9AD35365}">
      <dgm:prSet/>
      <dgm:spPr/>
      <dgm:t>
        <a:bodyPr/>
        <a:lstStyle/>
        <a:p>
          <a:endParaRPr lang="es-ES" sz="1000" b="1">
            <a:solidFill>
              <a:schemeClr val="tx1"/>
            </a:solidFill>
            <a:latin typeface="Arial Narrow" panose="020B0606020202030204" pitchFamily="34" charset="0"/>
          </a:endParaRPr>
        </a:p>
      </dgm:t>
    </dgm:pt>
    <dgm:pt modelId="{A2B81017-66B4-4D6E-96A6-E6632B7708F9}">
      <dgm:prSet phldrT="[Texto]" custT="1"/>
      <dgm:spPr/>
      <dgm:t>
        <a:bodyPr/>
        <a:lstStyle/>
        <a:p>
          <a:r>
            <a:rPr lang="es-ES" sz="700" b="1" dirty="0">
              <a:solidFill>
                <a:schemeClr val="tx1"/>
              </a:solidFill>
              <a:latin typeface="Arial Narrow" panose="020B0606020202030204" pitchFamily="34" charset="0"/>
            </a:rPr>
            <a:t>Adulto Mayor</a:t>
          </a:r>
        </a:p>
        <a:p>
          <a:r>
            <a:rPr lang="es-ES" sz="800" b="1" dirty="0">
              <a:solidFill>
                <a:schemeClr val="bg1"/>
              </a:solidFill>
              <a:latin typeface="Arial Narrow" panose="020B0606020202030204" pitchFamily="34" charset="0"/>
            </a:rPr>
            <a:t>2,7%</a:t>
          </a:r>
        </a:p>
        <a:p>
          <a:r>
            <a:rPr lang="es-ES" sz="800" b="1" dirty="0">
              <a:solidFill>
                <a:schemeClr val="bg1"/>
              </a:solidFill>
              <a:latin typeface="Arial Narrow" panose="020B0606020202030204" pitchFamily="34" charset="0"/>
            </a:rPr>
            <a:t>22 casos</a:t>
          </a:r>
        </a:p>
      </dgm:t>
    </dgm:pt>
    <dgm:pt modelId="{92163F71-7525-460D-9B81-4A3C3D2B3B07}" type="parTrans" cxnId="{49E3710C-9DCD-4394-A7E2-D7A3519EFD33}">
      <dgm:prSet/>
      <dgm:spPr/>
      <dgm:t>
        <a:bodyPr/>
        <a:lstStyle/>
        <a:p>
          <a:endParaRPr lang="es-ES" sz="1000" b="1">
            <a:solidFill>
              <a:schemeClr val="tx1"/>
            </a:solidFill>
            <a:latin typeface="Arial Narrow" panose="020B0606020202030204" pitchFamily="34" charset="0"/>
          </a:endParaRPr>
        </a:p>
      </dgm:t>
    </dgm:pt>
    <dgm:pt modelId="{FED1A0E8-AFBC-42FD-B4DC-3DDC15500C46}" type="sibTrans" cxnId="{49E3710C-9DCD-4394-A7E2-D7A3519EFD33}">
      <dgm:prSet/>
      <dgm:spPr/>
      <dgm:t>
        <a:bodyPr/>
        <a:lstStyle/>
        <a:p>
          <a:endParaRPr lang="es-ES" sz="1000" b="1">
            <a:solidFill>
              <a:schemeClr val="tx1"/>
            </a:solidFill>
            <a:latin typeface="Arial Narrow" panose="020B0606020202030204" pitchFamily="34" charset="0"/>
          </a:endParaRPr>
        </a:p>
      </dgm:t>
    </dgm:pt>
    <dgm:pt modelId="{91C2CDD1-9A95-4E2C-9947-E75911752FAE}" type="pres">
      <dgm:prSet presAssocID="{4D348A5A-39AF-4E9E-B8B8-5AABA701B047}" presName="cycle" presStyleCnt="0">
        <dgm:presLayoutVars>
          <dgm:dir/>
          <dgm:resizeHandles val="exact"/>
        </dgm:presLayoutVars>
      </dgm:prSet>
      <dgm:spPr/>
    </dgm:pt>
    <dgm:pt modelId="{27D567E4-4A42-448F-AF61-85BFDC290DB9}" type="pres">
      <dgm:prSet presAssocID="{70D6C5C8-C4AE-437E-AFA5-FA9B333CF722}" presName="node" presStyleLbl="node1" presStyleIdx="0" presStyleCnt="6" custScaleX="148251">
        <dgm:presLayoutVars>
          <dgm:bulletEnabled val="1"/>
        </dgm:presLayoutVars>
      </dgm:prSet>
      <dgm:spPr/>
    </dgm:pt>
    <dgm:pt modelId="{DE37BD11-E7F3-42F4-9771-FF32F3FC5D46}" type="pres">
      <dgm:prSet presAssocID="{70D6C5C8-C4AE-437E-AFA5-FA9B333CF722}" presName="spNode" presStyleCnt="0"/>
      <dgm:spPr/>
    </dgm:pt>
    <dgm:pt modelId="{97E2FCC0-7117-4E1D-BEA7-E80B12FC7A62}" type="pres">
      <dgm:prSet presAssocID="{2DE7C5E0-3F77-42D0-9143-5DA0A4D17480}" presName="sibTrans" presStyleLbl="sibTrans1D1" presStyleIdx="0" presStyleCnt="6"/>
      <dgm:spPr/>
    </dgm:pt>
    <dgm:pt modelId="{0691A0E1-681C-4AB1-A224-401390FCDE9C}" type="pres">
      <dgm:prSet presAssocID="{B07DA8DE-0519-4D62-BE0B-7CA0307AA349}" presName="node" presStyleLbl="node1" presStyleIdx="1" presStyleCnt="6" custScaleX="149622">
        <dgm:presLayoutVars>
          <dgm:bulletEnabled val="1"/>
        </dgm:presLayoutVars>
      </dgm:prSet>
      <dgm:spPr/>
    </dgm:pt>
    <dgm:pt modelId="{0342E744-403E-45E9-96B1-27CAF7293E7E}" type="pres">
      <dgm:prSet presAssocID="{B07DA8DE-0519-4D62-BE0B-7CA0307AA349}" presName="spNode" presStyleCnt="0"/>
      <dgm:spPr/>
    </dgm:pt>
    <dgm:pt modelId="{45D13642-0443-4272-9039-52251396ED66}" type="pres">
      <dgm:prSet presAssocID="{A462869C-5BFC-4790-97BB-90D244005F7F}" presName="sibTrans" presStyleLbl="sibTrans1D1" presStyleIdx="1" presStyleCnt="6"/>
      <dgm:spPr/>
    </dgm:pt>
    <dgm:pt modelId="{CE6855D9-5D01-4C33-9AB2-7900DF22BD98}" type="pres">
      <dgm:prSet presAssocID="{BCD0C872-2890-4B0E-8947-05D96592E59C}" presName="node" presStyleLbl="node1" presStyleIdx="2" presStyleCnt="6" custScaleX="132443">
        <dgm:presLayoutVars>
          <dgm:bulletEnabled val="1"/>
        </dgm:presLayoutVars>
      </dgm:prSet>
      <dgm:spPr/>
    </dgm:pt>
    <dgm:pt modelId="{3728C71A-D821-4DDF-92F9-5D7CEBB2094D}" type="pres">
      <dgm:prSet presAssocID="{BCD0C872-2890-4B0E-8947-05D96592E59C}" presName="spNode" presStyleCnt="0"/>
      <dgm:spPr/>
    </dgm:pt>
    <dgm:pt modelId="{91496150-CE10-4708-A73B-9B008B3F95B6}" type="pres">
      <dgm:prSet presAssocID="{4C5ACF53-D587-4632-AA70-55B43EBE36B8}" presName="sibTrans" presStyleLbl="sibTrans1D1" presStyleIdx="2" presStyleCnt="6"/>
      <dgm:spPr/>
    </dgm:pt>
    <dgm:pt modelId="{B3F2CECB-D49F-4F22-B7D9-7693E99EF7FF}" type="pres">
      <dgm:prSet presAssocID="{DFDA11ED-11F1-482A-9387-80FD19912601}" presName="node" presStyleLbl="node1" presStyleIdx="3" presStyleCnt="6" custScaleX="148251">
        <dgm:presLayoutVars>
          <dgm:bulletEnabled val="1"/>
        </dgm:presLayoutVars>
      </dgm:prSet>
      <dgm:spPr/>
    </dgm:pt>
    <dgm:pt modelId="{5FD747CB-B33D-40AF-84DE-C7304DDA2CB1}" type="pres">
      <dgm:prSet presAssocID="{DFDA11ED-11F1-482A-9387-80FD19912601}" presName="spNode" presStyleCnt="0"/>
      <dgm:spPr/>
    </dgm:pt>
    <dgm:pt modelId="{D5D4151A-971C-413B-8065-A30749D877C7}" type="pres">
      <dgm:prSet presAssocID="{EA57AC0D-7E14-43C1-8F5B-17573E0C9A83}" presName="sibTrans" presStyleLbl="sibTrans1D1" presStyleIdx="3" presStyleCnt="6"/>
      <dgm:spPr/>
    </dgm:pt>
    <dgm:pt modelId="{2FBB3DD5-4721-42EF-947B-811A6B7552C5}" type="pres">
      <dgm:prSet presAssocID="{067DE91F-5875-416A-83FE-762AAF2680C1}" presName="node" presStyleLbl="node1" presStyleIdx="4" presStyleCnt="6" custScaleX="139363">
        <dgm:presLayoutVars>
          <dgm:bulletEnabled val="1"/>
        </dgm:presLayoutVars>
      </dgm:prSet>
      <dgm:spPr/>
    </dgm:pt>
    <dgm:pt modelId="{334F2FC4-A6CA-4DFB-806B-59AE39E7D740}" type="pres">
      <dgm:prSet presAssocID="{067DE91F-5875-416A-83FE-762AAF2680C1}" presName="spNode" presStyleCnt="0"/>
      <dgm:spPr/>
    </dgm:pt>
    <dgm:pt modelId="{ED010544-6BD3-478F-92D1-42A7B6489659}" type="pres">
      <dgm:prSet presAssocID="{DEAA2F35-722B-4737-A991-BBC1ADCE9036}" presName="sibTrans" presStyleLbl="sibTrans1D1" presStyleIdx="4" presStyleCnt="6"/>
      <dgm:spPr/>
    </dgm:pt>
    <dgm:pt modelId="{95DBFE4D-3E58-4247-ADAA-C6118920DE75}" type="pres">
      <dgm:prSet presAssocID="{A2B81017-66B4-4D6E-96A6-E6632B7708F9}" presName="node" presStyleLbl="node1" presStyleIdx="5" presStyleCnt="6" custScaleX="141554">
        <dgm:presLayoutVars>
          <dgm:bulletEnabled val="1"/>
        </dgm:presLayoutVars>
      </dgm:prSet>
      <dgm:spPr/>
    </dgm:pt>
    <dgm:pt modelId="{76D60FEC-5E80-4CD2-8C60-AB82131CA685}" type="pres">
      <dgm:prSet presAssocID="{A2B81017-66B4-4D6E-96A6-E6632B7708F9}" presName="spNode" presStyleCnt="0"/>
      <dgm:spPr/>
    </dgm:pt>
    <dgm:pt modelId="{2527C3C0-DAF9-4F56-8A16-C76DDF47C5BB}" type="pres">
      <dgm:prSet presAssocID="{FED1A0E8-AFBC-42FD-B4DC-3DDC15500C46}" presName="sibTrans" presStyleLbl="sibTrans1D1" presStyleIdx="5" presStyleCnt="6"/>
      <dgm:spPr/>
    </dgm:pt>
  </dgm:ptLst>
  <dgm:cxnLst>
    <dgm:cxn modelId="{035D5009-17A7-443C-A9F6-DC402B6B44F6}" srcId="{4D348A5A-39AF-4E9E-B8B8-5AABA701B047}" destId="{BCD0C872-2890-4B0E-8947-05D96592E59C}" srcOrd="2" destOrd="0" parTransId="{85B57174-6200-41FF-9ACB-65DDEA879430}" sibTransId="{4C5ACF53-D587-4632-AA70-55B43EBE36B8}"/>
    <dgm:cxn modelId="{49E3710C-9DCD-4394-A7E2-D7A3519EFD33}" srcId="{4D348A5A-39AF-4E9E-B8B8-5AABA701B047}" destId="{A2B81017-66B4-4D6E-96A6-E6632B7708F9}" srcOrd="5" destOrd="0" parTransId="{92163F71-7525-460D-9B81-4A3C3D2B3B07}" sibTransId="{FED1A0E8-AFBC-42FD-B4DC-3DDC15500C46}"/>
    <dgm:cxn modelId="{6A5C8540-AECB-4343-A87A-FD7C9AD35365}" srcId="{4D348A5A-39AF-4E9E-B8B8-5AABA701B047}" destId="{067DE91F-5875-416A-83FE-762AAF2680C1}" srcOrd="4" destOrd="0" parTransId="{C84AAE9B-3AAC-4E29-BB4F-A2E9139D362B}" sibTransId="{DEAA2F35-722B-4737-A991-BBC1ADCE9036}"/>
    <dgm:cxn modelId="{9C372E67-F569-4632-A912-5D8BC70CF477}" type="presOf" srcId="{2DE7C5E0-3F77-42D0-9143-5DA0A4D17480}" destId="{97E2FCC0-7117-4E1D-BEA7-E80B12FC7A62}" srcOrd="0" destOrd="0" presId="urn:microsoft.com/office/officeart/2005/8/layout/cycle5"/>
    <dgm:cxn modelId="{CA1FCD47-223C-4F92-8D64-50E2843D9669}" type="presOf" srcId="{BCD0C872-2890-4B0E-8947-05D96592E59C}" destId="{CE6855D9-5D01-4C33-9AB2-7900DF22BD98}" srcOrd="0" destOrd="0" presId="urn:microsoft.com/office/officeart/2005/8/layout/cycle5"/>
    <dgm:cxn modelId="{70F1C258-A784-47FE-847F-5F69753A4651}" type="presOf" srcId="{EA57AC0D-7E14-43C1-8F5B-17573E0C9A83}" destId="{D5D4151A-971C-413B-8065-A30749D877C7}" srcOrd="0" destOrd="0" presId="urn:microsoft.com/office/officeart/2005/8/layout/cycle5"/>
    <dgm:cxn modelId="{57E58D86-7EF9-40CA-B7E1-B0F63048BA6C}" type="presOf" srcId="{067DE91F-5875-416A-83FE-762AAF2680C1}" destId="{2FBB3DD5-4721-42EF-947B-811A6B7552C5}" srcOrd="0" destOrd="0" presId="urn:microsoft.com/office/officeart/2005/8/layout/cycle5"/>
    <dgm:cxn modelId="{D894179F-FD3A-43FC-AC7B-E63ECE2EADA5}" type="presOf" srcId="{DEAA2F35-722B-4737-A991-BBC1ADCE9036}" destId="{ED010544-6BD3-478F-92D1-42A7B6489659}" srcOrd="0" destOrd="0" presId="urn:microsoft.com/office/officeart/2005/8/layout/cycle5"/>
    <dgm:cxn modelId="{5E44ACB1-7D2B-4246-A60C-09D1BD36BFDC}" type="presOf" srcId="{B07DA8DE-0519-4D62-BE0B-7CA0307AA349}" destId="{0691A0E1-681C-4AB1-A224-401390FCDE9C}" srcOrd="0" destOrd="0" presId="urn:microsoft.com/office/officeart/2005/8/layout/cycle5"/>
    <dgm:cxn modelId="{DFF780BA-7F05-457A-AAED-8381AC7CCEC3}" type="presOf" srcId="{FED1A0E8-AFBC-42FD-B4DC-3DDC15500C46}" destId="{2527C3C0-DAF9-4F56-8A16-C76DDF47C5BB}" srcOrd="0" destOrd="0" presId="urn:microsoft.com/office/officeart/2005/8/layout/cycle5"/>
    <dgm:cxn modelId="{CDB8A8BC-76F4-4850-980F-77A084A179C5}" srcId="{4D348A5A-39AF-4E9E-B8B8-5AABA701B047}" destId="{DFDA11ED-11F1-482A-9387-80FD19912601}" srcOrd="3" destOrd="0" parTransId="{DE7B412C-D772-4D56-B94E-8DEF29F79628}" sibTransId="{EA57AC0D-7E14-43C1-8F5B-17573E0C9A83}"/>
    <dgm:cxn modelId="{3A7FFAC1-B652-44EB-9210-50CA02691460}" type="presOf" srcId="{A462869C-5BFC-4790-97BB-90D244005F7F}" destId="{45D13642-0443-4272-9039-52251396ED66}" srcOrd="0" destOrd="0" presId="urn:microsoft.com/office/officeart/2005/8/layout/cycle5"/>
    <dgm:cxn modelId="{22AAF2C4-BC6A-4D53-999F-ACB633B345E8}" type="presOf" srcId="{A2B81017-66B4-4D6E-96A6-E6632B7708F9}" destId="{95DBFE4D-3E58-4247-ADAA-C6118920DE75}" srcOrd="0" destOrd="0" presId="urn:microsoft.com/office/officeart/2005/8/layout/cycle5"/>
    <dgm:cxn modelId="{95A45AD4-4A0F-4254-9C91-CF26ECC11EEE}" srcId="{4D348A5A-39AF-4E9E-B8B8-5AABA701B047}" destId="{B07DA8DE-0519-4D62-BE0B-7CA0307AA349}" srcOrd="1" destOrd="0" parTransId="{D0470645-0F91-4C89-B53D-D20A173D1395}" sibTransId="{A462869C-5BFC-4790-97BB-90D244005F7F}"/>
    <dgm:cxn modelId="{8CABD0D7-B5D6-4315-9793-077D8D0B2505}" type="presOf" srcId="{4D348A5A-39AF-4E9E-B8B8-5AABA701B047}" destId="{91C2CDD1-9A95-4E2C-9947-E75911752FAE}" srcOrd="0" destOrd="0" presId="urn:microsoft.com/office/officeart/2005/8/layout/cycle5"/>
    <dgm:cxn modelId="{E50B6AEA-1571-4839-8162-CCE608E5F0F0}" type="presOf" srcId="{DFDA11ED-11F1-482A-9387-80FD19912601}" destId="{B3F2CECB-D49F-4F22-B7D9-7693E99EF7FF}" srcOrd="0" destOrd="0" presId="urn:microsoft.com/office/officeart/2005/8/layout/cycle5"/>
    <dgm:cxn modelId="{44349CED-3F6F-401A-BB8F-C54B0CD67380}" srcId="{4D348A5A-39AF-4E9E-B8B8-5AABA701B047}" destId="{70D6C5C8-C4AE-437E-AFA5-FA9B333CF722}" srcOrd="0" destOrd="0" parTransId="{B4426622-C56F-4F7A-AB95-8708949A4A86}" sibTransId="{2DE7C5E0-3F77-42D0-9143-5DA0A4D17480}"/>
    <dgm:cxn modelId="{2459BBF5-0946-4806-B505-F2DE3359D58B}" type="presOf" srcId="{4C5ACF53-D587-4632-AA70-55B43EBE36B8}" destId="{91496150-CE10-4708-A73B-9B008B3F95B6}" srcOrd="0" destOrd="0" presId="urn:microsoft.com/office/officeart/2005/8/layout/cycle5"/>
    <dgm:cxn modelId="{A0F1B4FD-23D9-4047-892C-B208FEE4DF14}" type="presOf" srcId="{70D6C5C8-C4AE-437E-AFA5-FA9B333CF722}" destId="{27D567E4-4A42-448F-AF61-85BFDC290DB9}" srcOrd="0" destOrd="0" presId="urn:microsoft.com/office/officeart/2005/8/layout/cycle5"/>
    <dgm:cxn modelId="{C10E8966-1619-4129-8134-300480496233}" type="presParOf" srcId="{91C2CDD1-9A95-4E2C-9947-E75911752FAE}" destId="{27D567E4-4A42-448F-AF61-85BFDC290DB9}" srcOrd="0" destOrd="0" presId="urn:microsoft.com/office/officeart/2005/8/layout/cycle5"/>
    <dgm:cxn modelId="{FCEB2246-A323-473A-9A8D-C3B7625EFDD4}" type="presParOf" srcId="{91C2CDD1-9A95-4E2C-9947-E75911752FAE}" destId="{DE37BD11-E7F3-42F4-9771-FF32F3FC5D46}" srcOrd="1" destOrd="0" presId="urn:microsoft.com/office/officeart/2005/8/layout/cycle5"/>
    <dgm:cxn modelId="{E9D423D3-1A6E-4290-82DD-54A9BBCD589C}" type="presParOf" srcId="{91C2CDD1-9A95-4E2C-9947-E75911752FAE}" destId="{97E2FCC0-7117-4E1D-BEA7-E80B12FC7A62}" srcOrd="2" destOrd="0" presId="urn:microsoft.com/office/officeart/2005/8/layout/cycle5"/>
    <dgm:cxn modelId="{0A812DA7-76A3-4E13-B964-9775E47C71AC}" type="presParOf" srcId="{91C2CDD1-9A95-4E2C-9947-E75911752FAE}" destId="{0691A0E1-681C-4AB1-A224-401390FCDE9C}" srcOrd="3" destOrd="0" presId="urn:microsoft.com/office/officeart/2005/8/layout/cycle5"/>
    <dgm:cxn modelId="{2C6B8843-CCCA-4C64-8435-784DB4403F6B}" type="presParOf" srcId="{91C2CDD1-9A95-4E2C-9947-E75911752FAE}" destId="{0342E744-403E-45E9-96B1-27CAF7293E7E}" srcOrd="4" destOrd="0" presId="urn:microsoft.com/office/officeart/2005/8/layout/cycle5"/>
    <dgm:cxn modelId="{18DE101A-3F88-44B5-AFEA-481758AF6B2F}" type="presParOf" srcId="{91C2CDD1-9A95-4E2C-9947-E75911752FAE}" destId="{45D13642-0443-4272-9039-52251396ED66}" srcOrd="5" destOrd="0" presId="urn:microsoft.com/office/officeart/2005/8/layout/cycle5"/>
    <dgm:cxn modelId="{CA2C10BC-3411-4EEC-A4EC-A57A16AEE2E8}" type="presParOf" srcId="{91C2CDD1-9A95-4E2C-9947-E75911752FAE}" destId="{CE6855D9-5D01-4C33-9AB2-7900DF22BD98}" srcOrd="6" destOrd="0" presId="urn:microsoft.com/office/officeart/2005/8/layout/cycle5"/>
    <dgm:cxn modelId="{FCE6F75E-9DE9-49F4-8E7C-C5A0867D66F4}" type="presParOf" srcId="{91C2CDD1-9A95-4E2C-9947-E75911752FAE}" destId="{3728C71A-D821-4DDF-92F9-5D7CEBB2094D}" srcOrd="7" destOrd="0" presId="urn:microsoft.com/office/officeart/2005/8/layout/cycle5"/>
    <dgm:cxn modelId="{D626334C-D031-44AF-A795-FE3D8BD60249}" type="presParOf" srcId="{91C2CDD1-9A95-4E2C-9947-E75911752FAE}" destId="{91496150-CE10-4708-A73B-9B008B3F95B6}" srcOrd="8" destOrd="0" presId="urn:microsoft.com/office/officeart/2005/8/layout/cycle5"/>
    <dgm:cxn modelId="{7E56FA7B-2547-443C-9A84-79AB42E4D20A}" type="presParOf" srcId="{91C2CDD1-9A95-4E2C-9947-E75911752FAE}" destId="{B3F2CECB-D49F-4F22-B7D9-7693E99EF7FF}" srcOrd="9" destOrd="0" presId="urn:microsoft.com/office/officeart/2005/8/layout/cycle5"/>
    <dgm:cxn modelId="{5FBB3D4F-C1A3-4607-ABEA-F0F5BD16D3D1}" type="presParOf" srcId="{91C2CDD1-9A95-4E2C-9947-E75911752FAE}" destId="{5FD747CB-B33D-40AF-84DE-C7304DDA2CB1}" srcOrd="10" destOrd="0" presId="urn:microsoft.com/office/officeart/2005/8/layout/cycle5"/>
    <dgm:cxn modelId="{F8E1B3B6-6FF8-4F5E-A30A-F066830FE2AC}" type="presParOf" srcId="{91C2CDD1-9A95-4E2C-9947-E75911752FAE}" destId="{D5D4151A-971C-413B-8065-A30749D877C7}" srcOrd="11" destOrd="0" presId="urn:microsoft.com/office/officeart/2005/8/layout/cycle5"/>
    <dgm:cxn modelId="{E2CCC0C4-2C97-418A-8724-291EE749C597}" type="presParOf" srcId="{91C2CDD1-9A95-4E2C-9947-E75911752FAE}" destId="{2FBB3DD5-4721-42EF-947B-811A6B7552C5}" srcOrd="12" destOrd="0" presId="urn:microsoft.com/office/officeart/2005/8/layout/cycle5"/>
    <dgm:cxn modelId="{79D4C7EC-1953-4B2D-998C-9AE3E8586A61}" type="presParOf" srcId="{91C2CDD1-9A95-4E2C-9947-E75911752FAE}" destId="{334F2FC4-A6CA-4DFB-806B-59AE39E7D740}" srcOrd="13" destOrd="0" presId="urn:microsoft.com/office/officeart/2005/8/layout/cycle5"/>
    <dgm:cxn modelId="{D00F35FC-DB93-419E-9D1F-699ED545F505}" type="presParOf" srcId="{91C2CDD1-9A95-4E2C-9947-E75911752FAE}" destId="{ED010544-6BD3-478F-92D1-42A7B6489659}" srcOrd="14" destOrd="0" presId="urn:microsoft.com/office/officeart/2005/8/layout/cycle5"/>
    <dgm:cxn modelId="{DC42C7E3-0CAD-47D3-9000-DE074376004C}" type="presParOf" srcId="{91C2CDD1-9A95-4E2C-9947-E75911752FAE}" destId="{95DBFE4D-3E58-4247-ADAA-C6118920DE75}" srcOrd="15" destOrd="0" presId="urn:microsoft.com/office/officeart/2005/8/layout/cycle5"/>
    <dgm:cxn modelId="{240954EC-1A31-46B5-ACF7-DC4AA01F4E68}" type="presParOf" srcId="{91C2CDD1-9A95-4E2C-9947-E75911752FAE}" destId="{76D60FEC-5E80-4CD2-8C60-AB82131CA685}" srcOrd="16" destOrd="0" presId="urn:microsoft.com/office/officeart/2005/8/layout/cycle5"/>
    <dgm:cxn modelId="{E8CBB66D-1BAA-4531-A6F4-2D5FBFF2389D}" type="presParOf" srcId="{91C2CDD1-9A95-4E2C-9947-E75911752FAE}" destId="{2527C3C0-DAF9-4F56-8A16-C76DDF47C5BB}" srcOrd="17" destOrd="0" presId="urn:microsoft.com/office/officeart/2005/8/layout/cycle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D567E4-4A42-448F-AF61-85BFDC290DB9}">
      <dsp:nvSpPr>
        <dsp:cNvPr id="0" name=""/>
        <dsp:cNvSpPr/>
      </dsp:nvSpPr>
      <dsp:spPr>
        <a:xfrm>
          <a:off x="2813813" y="587"/>
          <a:ext cx="1408240" cy="617436"/>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 sz="1100" b="1" kern="1200" dirty="0">
              <a:solidFill>
                <a:schemeClr val="tx1"/>
              </a:solidFill>
              <a:latin typeface="Arial Narrow" panose="020B0606020202030204" pitchFamily="34" charset="0"/>
            </a:rPr>
            <a:t>Primera infancia</a:t>
          </a:r>
        </a:p>
        <a:p>
          <a:pPr marL="0" lvl="0" indent="0" algn="ctr" defTabSz="488950">
            <a:lnSpc>
              <a:spcPct val="90000"/>
            </a:lnSpc>
            <a:spcBef>
              <a:spcPct val="0"/>
            </a:spcBef>
            <a:spcAft>
              <a:spcPct val="35000"/>
            </a:spcAft>
            <a:buNone/>
          </a:pPr>
          <a:r>
            <a:rPr lang="es-ES" sz="1200" b="1" kern="1200" dirty="0">
              <a:solidFill>
                <a:schemeClr val="bg1"/>
              </a:solidFill>
              <a:latin typeface="Arial Narrow" panose="020B0606020202030204" pitchFamily="34" charset="0"/>
            </a:rPr>
            <a:t>18,5%</a:t>
          </a:r>
        </a:p>
        <a:p>
          <a:pPr marL="0" lvl="0" indent="0" algn="ctr" defTabSz="488950">
            <a:lnSpc>
              <a:spcPct val="90000"/>
            </a:lnSpc>
            <a:spcBef>
              <a:spcPct val="0"/>
            </a:spcBef>
            <a:spcAft>
              <a:spcPct val="35000"/>
            </a:spcAft>
            <a:buNone/>
          </a:pPr>
          <a:r>
            <a:rPr lang="es-ES" sz="1200" b="1" kern="1200" dirty="0">
              <a:solidFill>
                <a:schemeClr val="bg1"/>
              </a:solidFill>
              <a:latin typeface="Arial Narrow" panose="020B0606020202030204" pitchFamily="34" charset="0"/>
            </a:rPr>
            <a:t>48 casos</a:t>
          </a:r>
        </a:p>
      </dsp:txBody>
      <dsp:txXfrm>
        <a:off x="2843954" y="30728"/>
        <a:ext cx="1347958" cy="557154"/>
      </dsp:txXfrm>
    </dsp:sp>
    <dsp:sp modelId="{97E2FCC0-7117-4E1D-BEA7-E80B12FC7A62}">
      <dsp:nvSpPr>
        <dsp:cNvPr id="0" name=""/>
        <dsp:cNvSpPr/>
      </dsp:nvSpPr>
      <dsp:spPr>
        <a:xfrm>
          <a:off x="2063043" y="309305"/>
          <a:ext cx="2909780" cy="2909780"/>
        </a:xfrm>
        <a:custGeom>
          <a:avLst/>
          <a:gdLst/>
          <a:ahLst/>
          <a:cxnLst/>
          <a:rect l="0" t="0" r="0" b="0"/>
          <a:pathLst>
            <a:path>
              <a:moveTo>
                <a:pt x="2227230" y="221928"/>
              </a:moveTo>
              <a:arcTo wR="1454890" hR="1454890" stAng="18123808" swAng="564256"/>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0691A0E1-681C-4AB1-A224-401390FCDE9C}">
      <dsp:nvSpPr>
        <dsp:cNvPr id="0" name=""/>
        <dsp:cNvSpPr/>
      </dsp:nvSpPr>
      <dsp:spPr>
        <a:xfrm>
          <a:off x="4067273" y="728032"/>
          <a:ext cx="1421263" cy="617436"/>
        </a:xfrm>
        <a:prstGeom prst="roundRect">
          <a:avLst/>
        </a:prstGeom>
        <a:solidFill>
          <a:schemeClr val="accent4">
            <a:hueOff val="-892954"/>
            <a:satOff val="5380"/>
            <a:lumOff val="4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 sz="1100" b="1" kern="1200" dirty="0">
              <a:solidFill>
                <a:schemeClr val="tx1"/>
              </a:solidFill>
              <a:latin typeface="Arial Narrow" panose="020B0606020202030204" pitchFamily="34" charset="0"/>
            </a:rPr>
            <a:t>Infancia</a:t>
          </a:r>
        </a:p>
        <a:p>
          <a:pPr marL="0" lvl="0" indent="0" algn="ctr" defTabSz="488950">
            <a:lnSpc>
              <a:spcPct val="90000"/>
            </a:lnSpc>
            <a:spcBef>
              <a:spcPct val="0"/>
            </a:spcBef>
            <a:spcAft>
              <a:spcPct val="35000"/>
            </a:spcAft>
            <a:buNone/>
          </a:pPr>
          <a:r>
            <a:rPr lang="es-ES" sz="1200" b="1" kern="1200" dirty="0">
              <a:solidFill>
                <a:schemeClr val="bg1"/>
              </a:solidFill>
              <a:latin typeface="Arial Narrow" panose="020B0606020202030204" pitchFamily="34" charset="0"/>
            </a:rPr>
            <a:t>16,5%</a:t>
          </a:r>
        </a:p>
        <a:p>
          <a:pPr marL="0" lvl="0" indent="0" algn="ctr" defTabSz="488950">
            <a:lnSpc>
              <a:spcPct val="90000"/>
            </a:lnSpc>
            <a:spcBef>
              <a:spcPct val="0"/>
            </a:spcBef>
            <a:spcAft>
              <a:spcPct val="35000"/>
            </a:spcAft>
            <a:buNone/>
          </a:pPr>
          <a:r>
            <a:rPr lang="es-ES" sz="1200" b="1" kern="1200" dirty="0">
              <a:solidFill>
                <a:schemeClr val="bg1"/>
              </a:solidFill>
              <a:latin typeface="Arial Narrow" panose="020B0606020202030204" pitchFamily="34" charset="0"/>
            </a:rPr>
            <a:t>43 casos</a:t>
          </a:r>
        </a:p>
      </dsp:txBody>
      <dsp:txXfrm>
        <a:off x="4097414" y="758173"/>
        <a:ext cx="1360981" cy="557154"/>
      </dsp:txXfrm>
    </dsp:sp>
    <dsp:sp modelId="{45D13642-0443-4272-9039-52251396ED66}">
      <dsp:nvSpPr>
        <dsp:cNvPr id="0" name=""/>
        <dsp:cNvSpPr/>
      </dsp:nvSpPr>
      <dsp:spPr>
        <a:xfrm>
          <a:off x="2063043" y="309305"/>
          <a:ext cx="2909780" cy="2909780"/>
        </a:xfrm>
        <a:custGeom>
          <a:avLst/>
          <a:gdLst/>
          <a:ahLst/>
          <a:cxnLst/>
          <a:rect l="0" t="0" r="0" b="0"/>
          <a:pathLst>
            <a:path>
              <a:moveTo>
                <a:pt x="2887097" y="1198985"/>
              </a:moveTo>
              <a:arcTo wR="1454890" hR="1454890" stAng="20992162" swAng="1215676"/>
            </a:path>
          </a:pathLst>
        </a:custGeom>
        <a:noFill/>
        <a:ln w="9525" cap="flat" cmpd="sng" algn="ctr">
          <a:solidFill>
            <a:schemeClr val="accent4">
              <a:hueOff val="-892954"/>
              <a:satOff val="5380"/>
              <a:lumOff val="431"/>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CE6855D9-5D01-4C33-9AB2-7900DF22BD98}">
      <dsp:nvSpPr>
        <dsp:cNvPr id="0" name=""/>
        <dsp:cNvSpPr/>
      </dsp:nvSpPr>
      <dsp:spPr>
        <a:xfrm>
          <a:off x="4148865" y="2182922"/>
          <a:ext cx="1258080" cy="617436"/>
        </a:xfrm>
        <a:prstGeom prst="roundRect">
          <a:avLst/>
        </a:prstGeom>
        <a:solidFill>
          <a:schemeClr val="accent4">
            <a:hueOff val="-1785908"/>
            <a:satOff val="10760"/>
            <a:lumOff val="86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 sz="1100" b="1" kern="1200" dirty="0">
              <a:solidFill>
                <a:schemeClr val="tx1"/>
              </a:solidFill>
              <a:latin typeface="Arial Narrow" panose="020B0606020202030204" pitchFamily="34" charset="0"/>
            </a:rPr>
            <a:t>Adolescencia</a:t>
          </a:r>
        </a:p>
        <a:p>
          <a:pPr marL="0" lvl="0" indent="0" algn="ctr" defTabSz="488950">
            <a:lnSpc>
              <a:spcPct val="90000"/>
            </a:lnSpc>
            <a:spcBef>
              <a:spcPct val="0"/>
            </a:spcBef>
            <a:spcAft>
              <a:spcPct val="35000"/>
            </a:spcAft>
            <a:buNone/>
          </a:pPr>
          <a:r>
            <a:rPr lang="es-ES" sz="1200" b="1" kern="1200" dirty="0">
              <a:solidFill>
                <a:schemeClr val="bg1"/>
              </a:solidFill>
              <a:latin typeface="Arial Narrow" panose="020B0606020202030204" pitchFamily="34" charset="0"/>
            </a:rPr>
            <a:t>5%</a:t>
          </a:r>
        </a:p>
        <a:p>
          <a:pPr marL="0" lvl="0" indent="0" algn="ctr" defTabSz="488950">
            <a:lnSpc>
              <a:spcPct val="90000"/>
            </a:lnSpc>
            <a:spcBef>
              <a:spcPct val="0"/>
            </a:spcBef>
            <a:spcAft>
              <a:spcPct val="35000"/>
            </a:spcAft>
            <a:buNone/>
          </a:pPr>
          <a:r>
            <a:rPr lang="es-ES" sz="1200" b="1" kern="1200" dirty="0">
              <a:solidFill>
                <a:schemeClr val="bg1"/>
              </a:solidFill>
              <a:latin typeface="Arial Narrow" panose="020B0606020202030204" pitchFamily="34" charset="0"/>
            </a:rPr>
            <a:t>13 casos</a:t>
          </a:r>
        </a:p>
      </dsp:txBody>
      <dsp:txXfrm>
        <a:off x="4179006" y="2213063"/>
        <a:ext cx="1197798" cy="557154"/>
      </dsp:txXfrm>
    </dsp:sp>
    <dsp:sp modelId="{91496150-CE10-4708-A73B-9B008B3F95B6}">
      <dsp:nvSpPr>
        <dsp:cNvPr id="0" name=""/>
        <dsp:cNvSpPr/>
      </dsp:nvSpPr>
      <dsp:spPr>
        <a:xfrm>
          <a:off x="2063043" y="309305"/>
          <a:ext cx="2909780" cy="2909780"/>
        </a:xfrm>
        <a:custGeom>
          <a:avLst/>
          <a:gdLst/>
          <a:ahLst/>
          <a:cxnLst/>
          <a:rect l="0" t="0" r="0" b="0"/>
          <a:pathLst>
            <a:path>
              <a:moveTo>
                <a:pt x="2418316" y="2545081"/>
              </a:moveTo>
              <a:arcTo wR="1454890" hR="1454890" stAng="2911936" swAng="564256"/>
            </a:path>
          </a:pathLst>
        </a:custGeom>
        <a:noFill/>
        <a:ln w="9525" cap="flat" cmpd="sng" algn="ctr">
          <a:solidFill>
            <a:schemeClr val="accent4">
              <a:hueOff val="-1785908"/>
              <a:satOff val="10760"/>
              <a:lumOff val="862"/>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B3F2CECB-D49F-4F22-B7D9-7693E99EF7FF}">
      <dsp:nvSpPr>
        <dsp:cNvPr id="0" name=""/>
        <dsp:cNvSpPr/>
      </dsp:nvSpPr>
      <dsp:spPr>
        <a:xfrm>
          <a:off x="2813813" y="2910367"/>
          <a:ext cx="1408240" cy="617436"/>
        </a:xfrm>
        <a:prstGeom prst="roundRect">
          <a:avLst/>
        </a:prstGeom>
        <a:solidFill>
          <a:schemeClr val="accent4">
            <a:hueOff val="-2678862"/>
            <a:satOff val="16139"/>
            <a:lumOff val="12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 sz="1100" b="1" kern="1200" dirty="0">
              <a:solidFill>
                <a:schemeClr val="tx1"/>
              </a:solidFill>
              <a:latin typeface="Arial Narrow" panose="020B0606020202030204" pitchFamily="34" charset="0"/>
            </a:rPr>
            <a:t>Juventud</a:t>
          </a:r>
        </a:p>
        <a:p>
          <a:pPr marL="0" lvl="0" indent="0" algn="ctr" defTabSz="488950">
            <a:lnSpc>
              <a:spcPct val="90000"/>
            </a:lnSpc>
            <a:spcBef>
              <a:spcPct val="0"/>
            </a:spcBef>
            <a:spcAft>
              <a:spcPct val="35000"/>
            </a:spcAft>
            <a:buNone/>
          </a:pPr>
          <a:r>
            <a:rPr lang="es-ES" sz="1200" b="1" kern="1200" dirty="0">
              <a:solidFill>
                <a:schemeClr val="bg1"/>
              </a:solidFill>
              <a:latin typeface="Arial Narrow" panose="020B0606020202030204" pitchFamily="34" charset="0"/>
            </a:rPr>
            <a:t>9,6%</a:t>
          </a:r>
        </a:p>
        <a:p>
          <a:pPr marL="0" lvl="0" indent="0" algn="ctr" defTabSz="488950">
            <a:lnSpc>
              <a:spcPct val="90000"/>
            </a:lnSpc>
            <a:spcBef>
              <a:spcPct val="0"/>
            </a:spcBef>
            <a:spcAft>
              <a:spcPct val="35000"/>
            </a:spcAft>
            <a:buNone/>
          </a:pPr>
          <a:r>
            <a:rPr lang="es-ES" sz="1200" b="1" kern="1200" dirty="0">
              <a:solidFill>
                <a:schemeClr val="bg1"/>
              </a:solidFill>
              <a:latin typeface="Arial Narrow" panose="020B0606020202030204" pitchFamily="34" charset="0"/>
            </a:rPr>
            <a:t>25 casos</a:t>
          </a:r>
        </a:p>
      </dsp:txBody>
      <dsp:txXfrm>
        <a:off x="2843954" y="2940508"/>
        <a:ext cx="1347958" cy="557154"/>
      </dsp:txXfrm>
    </dsp:sp>
    <dsp:sp modelId="{D5D4151A-971C-413B-8065-A30749D877C7}">
      <dsp:nvSpPr>
        <dsp:cNvPr id="0" name=""/>
        <dsp:cNvSpPr/>
      </dsp:nvSpPr>
      <dsp:spPr>
        <a:xfrm>
          <a:off x="2063043" y="309305"/>
          <a:ext cx="2909780" cy="2909780"/>
        </a:xfrm>
        <a:custGeom>
          <a:avLst/>
          <a:gdLst/>
          <a:ahLst/>
          <a:cxnLst/>
          <a:rect l="0" t="0" r="0" b="0"/>
          <a:pathLst>
            <a:path>
              <a:moveTo>
                <a:pt x="682549" y="2687852"/>
              </a:moveTo>
              <a:arcTo wR="1454890" hR="1454890" stAng="7323808" swAng="564256"/>
            </a:path>
          </a:pathLst>
        </a:custGeom>
        <a:noFill/>
        <a:ln w="9525" cap="flat" cmpd="sng" algn="ctr">
          <a:solidFill>
            <a:schemeClr val="accent4">
              <a:hueOff val="-2678862"/>
              <a:satOff val="16139"/>
              <a:lumOff val="1294"/>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FBB3DD5-4721-42EF-947B-811A6B7552C5}">
      <dsp:nvSpPr>
        <dsp:cNvPr id="0" name=""/>
        <dsp:cNvSpPr/>
      </dsp:nvSpPr>
      <dsp:spPr>
        <a:xfrm>
          <a:off x="1596055" y="2182922"/>
          <a:ext cx="1323813" cy="617436"/>
        </a:xfrm>
        <a:prstGeom prst="roundRect">
          <a:avLst/>
        </a:prstGeom>
        <a:solidFill>
          <a:schemeClr val="accent4">
            <a:hueOff val="-3571816"/>
            <a:satOff val="21519"/>
            <a:lumOff val="17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 sz="1100" b="1" kern="1200" dirty="0">
              <a:solidFill>
                <a:schemeClr val="tx1"/>
              </a:solidFill>
              <a:latin typeface="Arial Narrow" panose="020B0606020202030204" pitchFamily="34" charset="0"/>
            </a:rPr>
            <a:t>Adultez</a:t>
          </a:r>
        </a:p>
        <a:p>
          <a:pPr marL="0" lvl="0" indent="0" algn="ctr" defTabSz="488950">
            <a:lnSpc>
              <a:spcPct val="90000"/>
            </a:lnSpc>
            <a:spcBef>
              <a:spcPct val="0"/>
            </a:spcBef>
            <a:spcAft>
              <a:spcPct val="35000"/>
            </a:spcAft>
            <a:buNone/>
          </a:pPr>
          <a:r>
            <a:rPr lang="es-ES" sz="1200" b="1" kern="1200" dirty="0">
              <a:solidFill>
                <a:schemeClr val="bg1"/>
              </a:solidFill>
              <a:latin typeface="Arial Narrow" panose="020B0606020202030204" pitchFamily="34" charset="0"/>
            </a:rPr>
            <a:t>32,7%</a:t>
          </a:r>
        </a:p>
        <a:p>
          <a:pPr marL="0" lvl="0" indent="0" algn="ctr" defTabSz="488950">
            <a:lnSpc>
              <a:spcPct val="90000"/>
            </a:lnSpc>
            <a:spcBef>
              <a:spcPct val="0"/>
            </a:spcBef>
            <a:spcAft>
              <a:spcPct val="35000"/>
            </a:spcAft>
            <a:buNone/>
          </a:pPr>
          <a:r>
            <a:rPr lang="es-ES" sz="1200" b="1" kern="1200" dirty="0">
              <a:solidFill>
                <a:schemeClr val="bg1"/>
              </a:solidFill>
              <a:latin typeface="Arial Narrow" panose="020B0606020202030204" pitchFamily="34" charset="0"/>
            </a:rPr>
            <a:t>85 casos</a:t>
          </a:r>
        </a:p>
      </dsp:txBody>
      <dsp:txXfrm>
        <a:off x="1626196" y="2213063"/>
        <a:ext cx="1263531" cy="557154"/>
      </dsp:txXfrm>
    </dsp:sp>
    <dsp:sp modelId="{ED010544-6BD3-478F-92D1-42A7B6489659}">
      <dsp:nvSpPr>
        <dsp:cNvPr id="0" name=""/>
        <dsp:cNvSpPr/>
      </dsp:nvSpPr>
      <dsp:spPr>
        <a:xfrm>
          <a:off x="2063043" y="309305"/>
          <a:ext cx="2909780" cy="2909780"/>
        </a:xfrm>
        <a:custGeom>
          <a:avLst/>
          <a:gdLst/>
          <a:ahLst/>
          <a:cxnLst/>
          <a:rect l="0" t="0" r="0" b="0"/>
          <a:pathLst>
            <a:path>
              <a:moveTo>
                <a:pt x="22682" y="1710795"/>
              </a:moveTo>
              <a:arcTo wR="1454890" hR="1454890" stAng="10192162" swAng="1215676"/>
            </a:path>
          </a:pathLst>
        </a:custGeom>
        <a:noFill/>
        <a:ln w="9525" cap="flat" cmpd="sng" algn="ctr">
          <a:solidFill>
            <a:schemeClr val="accent4">
              <a:hueOff val="-3571816"/>
              <a:satOff val="21519"/>
              <a:lumOff val="1725"/>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95DBFE4D-3E58-4247-ADAA-C6118920DE75}">
      <dsp:nvSpPr>
        <dsp:cNvPr id="0" name=""/>
        <dsp:cNvSpPr/>
      </dsp:nvSpPr>
      <dsp:spPr>
        <a:xfrm>
          <a:off x="1585649" y="728032"/>
          <a:ext cx="1344625" cy="617436"/>
        </a:xfrm>
        <a:prstGeom prst="round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 sz="1100" b="1" kern="1200" dirty="0">
              <a:solidFill>
                <a:schemeClr val="tx1"/>
              </a:solidFill>
              <a:latin typeface="Arial Narrow" panose="020B0606020202030204" pitchFamily="34" charset="0"/>
            </a:rPr>
            <a:t>Adulto Mayor</a:t>
          </a:r>
        </a:p>
        <a:p>
          <a:pPr marL="0" lvl="0" indent="0" algn="ctr" defTabSz="488950">
            <a:lnSpc>
              <a:spcPct val="90000"/>
            </a:lnSpc>
            <a:spcBef>
              <a:spcPct val="0"/>
            </a:spcBef>
            <a:spcAft>
              <a:spcPct val="35000"/>
            </a:spcAft>
            <a:buNone/>
          </a:pPr>
          <a:r>
            <a:rPr lang="es-ES" sz="1200" b="1" kern="1200" dirty="0">
              <a:solidFill>
                <a:schemeClr val="bg1"/>
              </a:solidFill>
              <a:latin typeface="Arial Narrow" panose="020B0606020202030204" pitchFamily="34" charset="0"/>
            </a:rPr>
            <a:t>17,7 %</a:t>
          </a:r>
        </a:p>
        <a:p>
          <a:pPr marL="0" lvl="0" indent="0" algn="ctr" defTabSz="488950">
            <a:lnSpc>
              <a:spcPct val="90000"/>
            </a:lnSpc>
            <a:spcBef>
              <a:spcPct val="0"/>
            </a:spcBef>
            <a:spcAft>
              <a:spcPct val="35000"/>
            </a:spcAft>
            <a:buNone/>
          </a:pPr>
          <a:r>
            <a:rPr lang="es-ES" sz="1200" b="1" kern="1200" dirty="0">
              <a:solidFill>
                <a:schemeClr val="bg1"/>
              </a:solidFill>
              <a:latin typeface="Arial Narrow" panose="020B0606020202030204" pitchFamily="34" charset="0"/>
            </a:rPr>
            <a:t>46 casos</a:t>
          </a:r>
        </a:p>
      </dsp:txBody>
      <dsp:txXfrm>
        <a:off x="1615790" y="758173"/>
        <a:ext cx="1284343" cy="557154"/>
      </dsp:txXfrm>
    </dsp:sp>
    <dsp:sp modelId="{2527C3C0-DAF9-4F56-8A16-C76DDF47C5BB}">
      <dsp:nvSpPr>
        <dsp:cNvPr id="0" name=""/>
        <dsp:cNvSpPr/>
      </dsp:nvSpPr>
      <dsp:spPr>
        <a:xfrm>
          <a:off x="2063043" y="309305"/>
          <a:ext cx="2909780" cy="2909780"/>
        </a:xfrm>
        <a:custGeom>
          <a:avLst/>
          <a:gdLst/>
          <a:ahLst/>
          <a:cxnLst/>
          <a:rect l="0" t="0" r="0" b="0"/>
          <a:pathLst>
            <a:path>
              <a:moveTo>
                <a:pt x="491464" y="364699"/>
              </a:moveTo>
              <a:arcTo wR="1454890" hR="1454890" stAng="13711936" swAng="564256"/>
            </a:path>
          </a:pathLst>
        </a:custGeom>
        <a:noFill/>
        <a:ln w="9525" cap="flat" cmpd="sng" algn="ctr">
          <a:solidFill>
            <a:schemeClr val="accent4">
              <a:hueOff val="-4464770"/>
              <a:satOff val="26899"/>
              <a:lumOff val="2156"/>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D567E4-4A42-448F-AF61-85BFDC290DB9}">
      <dsp:nvSpPr>
        <dsp:cNvPr id="0" name=""/>
        <dsp:cNvSpPr/>
      </dsp:nvSpPr>
      <dsp:spPr>
        <a:xfrm>
          <a:off x="1639648" y="1096"/>
          <a:ext cx="976470" cy="428129"/>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s-ES" sz="700" b="1" kern="1200" dirty="0">
              <a:solidFill>
                <a:schemeClr val="tx1"/>
              </a:solidFill>
              <a:latin typeface="Arial Narrow" panose="020B0606020202030204" pitchFamily="34" charset="0"/>
            </a:rPr>
            <a:t>Primera infancia</a:t>
          </a:r>
        </a:p>
        <a:p>
          <a:pPr marL="0" lvl="0" indent="0" algn="ctr" defTabSz="311150">
            <a:lnSpc>
              <a:spcPct val="90000"/>
            </a:lnSpc>
            <a:spcBef>
              <a:spcPct val="0"/>
            </a:spcBef>
            <a:spcAft>
              <a:spcPct val="35000"/>
            </a:spcAft>
            <a:buNone/>
          </a:pPr>
          <a:r>
            <a:rPr lang="es-ES" sz="800" b="1" kern="1200" dirty="0">
              <a:solidFill>
                <a:schemeClr val="bg1"/>
              </a:solidFill>
              <a:latin typeface="Arial Narrow" panose="020B0606020202030204" pitchFamily="34" charset="0"/>
            </a:rPr>
            <a:t>32%</a:t>
          </a:r>
        </a:p>
        <a:p>
          <a:pPr marL="0" lvl="0" indent="0" algn="ctr" defTabSz="311150">
            <a:lnSpc>
              <a:spcPct val="90000"/>
            </a:lnSpc>
            <a:spcBef>
              <a:spcPct val="0"/>
            </a:spcBef>
            <a:spcAft>
              <a:spcPct val="35000"/>
            </a:spcAft>
            <a:buNone/>
          </a:pPr>
          <a:r>
            <a:rPr lang="es-ES" sz="800" b="1" kern="1200" dirty="0">
              <a:solidFill>
                <a:schemeClr val="bg1"/>
              </a:solidFill>
              <a:latin typeface="Arial Narrow" panose="020B0606020202030204" pitchFamily="34" charset="0"/>
            </a:rPr>
            <a:t>262 casos</a:t>
          </a:r>
        </a:p>
      </dsp:txBody>
      <dsp:txXfrm>
        <a:off x="1660548" y="21996"/>
        <a:ext cx="934670" cy="386329"/>
      </dsp:txXfrm>
    </dsp:sp>
    <dsp:sp modelId="{97E2FCC0-7117-4E1D-BEA7-E80B12FC7A62}">
      <dsp:nvSpPr>
        <dsp:cNvPr id="0" name=""/>
        <dsp:cNvSpPr/>
      </dsp:nvSpPr>
      <dsp:spPr>
        <a:xfrm>
          <a:off x="1118179" y="215160"/>
          <a:ext cx="2019408" cy="2019408"/>
        </a:xfrm>
        <a:custGeom>
          <a:avLst/>
          <a:gdLst/>
          <a:ahLst/>
          <a:cxnLst/>
          <a:rect l="0" t="0" r="0" b="0"/>
          <a:pathLst>
            <a:path>
              <a:moveTo>
                <a:pt x="1545425" y="153839"/>
              </a:moveTo>
              <a:arcTo wR="1009704" hR="1009704" stAng="18122650" swAng="565815"/>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0691A0E1-681C-4AB1-A224-401390FCDE9C}">
      <dsp:nvSpPr>
        <dsp:cNvPr id="0" name=""/>
        <dsp:cNvSpPr/>
      </dsp:nvSpPr>
      <dsp:spPr>
        <a:xfrm>
          <a:off x="2509562" y="505948"/>
          <a:ext cx="985500" cy="428129"/>
        </a:xfrm>
        <a:prstGeom prst="roundRect">
          <a:avLst/>
        </a:prstGeom>
        <a:solidFill>
          <a:schemeClr val="accent4">
            <a:hueOff val="-892954"/>
            <a:satOff val="5380"/>
            <a:lumOff val="4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s-ES" sz="700" b="1" kern="1200" dirty="0">
              <a:solidFill>
                <a:schemeClr val="tx1"/>
              </a:solidFill>
              <a:latin typeface="Arial Narrow" panose="020B0606020202030204" pitchFamily="34" charset="0"/>
            </a:rPr>
            <a:t>Infancia</a:t>
          </a:r>
        </a:p>
        <a:p>
          <a:pPr marL="0" lvl="0" indent="0" algn="ctr" defTabSz="311150">
            <a:lnSpc>
              <a:spcPct val="90000"/>
            </a:lnSpc>
            <a:spcBef>
              <a:spcPct val="0"/>
            </a:spcBef>
            <a:spcAft>
              <a:spcPct val="35000"/>
            </a:spcAft>
            <a:buNone/>
          </a:pPr>
          <a:r>
            <a:rPr lang="es-ES" sz="800" b="1" kern="1200" dirty="0">
              <a:solidFill>
                <a:schemeClr val="bg1"/>
              </a:solidFill>
              <a:latin typeface="Arial Narrow" panose="020B0606020202030204" pitchFamily="34" charset="0"/>
            </a:rPr>
            <a:t>13%</a:t>
          </a:r>
        </a:p>
        <a:p>
          <a:pPr marL="0" lvl="0" indent="0" algn="ctr" defTabSz="311150">
            <a:lnSpc>
              <a:spcPct val="90000"/>
            </a:lnSpc>
            <a:spcBef>
              <a:spcPct val="0"/>
            </a:spcBef>
            <a:spcAft>
              <a:spcPct val="35000"/>
            </a:spcAft>
            <a:buNone/>
          </a:pPr>
          <a:r>
            <a:rPr lang="es-ES" sz="800" b="1" kern="1200" dirty="0">
              <a:solidFill>
                <a:schemeClr val="bg1"/>
              </a:solidFill>
              <a:latin typeface="Arial Narrow" panose="020B0606020202030204" pitchFamily="34" charset="0"/>
            </a:rPr>
            <a:t>107 casos</a:t>
          </a:r>
        </a:p>
      </dsp:txBody>
      <dsp:txXfrm>
        <a:off x="2530462" y="526848"/>
        <a:ext cx="943700" cy="386329"/>
      </dsp:txXfrm>
    </dsp:sp>
    <dsp:sp modelId="{45D13642-0443-4272-9039-52251396ED66}">
      <dsp:nvSpPr>
        <dsp:cNvPr id="0" name=""/>
        <dsp:cNvSpPr/>
      </dsp:nvSpPr>
      <dsp:spPr>
        <a:xfrm>
          <a:off x="1118179" y="215160"/>
          <a:ext cx="2019408" cy="2019408"/>
        </a:xfrm>
        <a:custGeom>
          <a:avLst/>
          <a:gdLst/>
          <a:ahLst/>
          <a:cxnLst/>
          <a:rect l="0" t="0" r="0" b="0"/>
          <a:pathLst>
            <a:path>
              <a:moveTo>
                <a:pt x="2003644" y="831984"/>
              </a:moveTo>
              <a:arcTo wR="1009704" hR="1009704" stAng="20991749" swAng="1216502"/>
            </a:path>
          </a:pathLst>
        </a:custGeom>
        <a:noFill/>
        <a:ln w="9525" cap="flat" cmpd="sng" algn="ctr">
          <a:solidFill>
            <a:schemeClr val="accent4">
              <a:hueOff val="-892954"/>
              <a:satOff val="5380"/>
              <a:lumOff val="431"/>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CE6855D9-5D01-4C33-9AB2-7900DF22BD98}">
      <dsp:nvSpPr>
        <dsp:cNvPr id="0" name=""/>
        <dsp:cNvSpPr/>
      </dsp:nvSpPr>
      <dsp:spPr>
        <a:xfrm>
          <a:off x="2566138" y="1515652"/>
          <a:ext cx="872349" cy="428129"/>
        </a:xfrm>
        <a:prstGeom prst="roundRect">
          <a:avLst/>
        </a:prstGeom>
        <a:solidFill>
          <a:schemeClr val="accent4">
            <a:hueOff val="-1785908"/>
            <a:satOff val="10760"/>
            <a:lumOff val="86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s-ES" sz="700" b="1" kern="1200" dirty="0">
              <a:solidFill>
                <a:schemeClr val="tx1"/>
              </a:solidFill>
              <a:latin typeface="Arial Narrow" panose="020B0606020202030204" pitchFamily="34" charset="0"/>
            </a:rPr>
            <a:t>Adolescencia</a:t>
          </a:r>
        </a:p>
        <a:p>
          <a:pPr marL="0" lvl="0" indent="0" algn="ctr" defTabSz="311150">
            <a:lnSpc>
              <a:spcPct val="90000"/>
            </a:lnSpc>
            <a:spcBef>
              <a:spcPct val="0"/>
            </a:spcBef>
            <a:spcAft>
              <a:spcPct val="35000"/>
            </a:spcAft>
            <a:buNone/>
          </a:pPr>
          <a:r>
            <a:rPr lang="es-ES" sz="800" b="1" kern="1200" dirty="0">
              <a:solidFill>
                <a:schemeClr val="bg1"/>
              </a:solidFill>
              <a:latin typeface="Arial Narrow" panose="020B0606020202030204" pitchFamily="34" charset="0"/>
            </a:rPr>
            <a:t>12,7%</a:t>
          </a:r>
        </a:p>
        <a:p>
          <a:pPr marL="0" lvl="0" indent="0" algn="ctr" defTabSz="311150">
            <a:lnSpc>
              <a:spcPct val="90000"/>
            </a:lnSpc>
            <a:spcBef>
              <a:spcPct val="0"/>
            </a:spcBef>
            <a:spcAft>
              <a:spcPct val="35000"/>
            </a:spcAft>
            <a:buNone/>
          </a:pPr>
          <a:r>
            <a:rPr lang="es-ES" sz="800" b="1" kern="1200" dirty="0">
              <a:solidFill>
                <a:schemeClr val="bg1"/>
              </a:solidFill>
              <a:latin typeface="Arial Narrow" panose="020B0606020202030204" pitchFamily="34" charset="0"/>
            </a:rPr>
            <a:t>104 casos</a:t>
          </a:r>
        </a:p>
      </dsp:txBody>
      <dsp:txXfrm>
        <a:off x="2587038" y="1536552"/>
        <a:ext cx="830549" cy="386329"/>
      </dsp:txXfrm>
    </dsp:sp>
    <dsp:sp modelId="{91496150-CE10-4708-A73B-9B008B3F95B6}">
      <dsp:nvSpPr>
        <dsp:cNvPr id="0" name=""/>
        <dsp:cNvSpPr/>
      </dsp:nvSpPr>
      <dsp:spPr>
        <a:xfrm>
          <a:off x="1118179" y="215160"/>
          <a:ext cx="2019408" cy="2019408"/>
        </a:xfrm>
        <a:custGeom>
          <a:avLst/>
          <a:gdLst/>
          <a:ahLst/>
          <a:cxnLst/>
          <a:rect l="0" t="0" r="0" b="0"/>
          <a:pathLst>
            <a:path>
              <a:moveTo>
                <a:pt x="1678416" y="1766226"/>
              </a:moveTo>
              <a:arcTo wR="1009704" hR="1009704" stAng="2911535" swAng="565815"/>
            </a:path>
          </a:pathLst>
        </a:custGeom>
        <a:noFill/>
        <a:ln w="9525" cap="flat" cmpd="sng" algn="ctr">
          <a:solidFill>
            <a:schemeClr val="accent4">
              <a:hueOff val="-1785908"/>
              <a:satOff val="10760"/>
              <a:lumOff val="862"/>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B3F2CECB-D49F-4F22-B7D9-7693E99EF7FF}">
      <dsp:nvSpPr>
        <dsp:cNvPr id="0" name=""/>
        <dsp:cNvSpPr/>
      </dsp:nvSpPr>
      <dsp:spPr>
        <a:xfrm>
          <a:off x="1639648" y="2020504"/>
          <a:ext cx="976470" cy="428129"/>
        </a:xfrm>
        <a:prstGeom prst="roundRect">
          <a:avLst/>
        </a:prstGeom>
        <a:solidFill>
          <a:schemeClr val="accent4">
            <a:hueOff val="-2678862"/>
            <a:satOff val="16139"/>
            <a:lumOff val="12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s-ES" sz="700" b="1" kern="1200" dirty="0">
              <a:solidFill>
                <a:schemeClr val="tx1"/>
              </a:solidFill>
              <a:latin typeface="Arial Narrow" panose="020B0606020202030204" pitchFamily="34" charset="0"/>
            </a:rPr>
            <a:t>Juventud</a:t>
          </a:r>
        </a:p>
        <a:p>
          <a:pPr marL="0" lvl="0" indent="0" algn="ctr" defTabSz="311150">
            <a:lnSpc>
              <a:spcPct val="90000"/>
            </a:lnSpc>
            <a:spcBef>
              <a:spcPct val="0"/>
            </a:spcBef>
            <a:spcAft>
              <a:spcPct val="35000"/>
            </a:spcAft>
            <a:buNone/>
          </a:pPr>
          <a:r>
            <a:rPr lang="es-ES" sz="800" b="1" kern="1200" dirty="0">
              <a:solidFill>
                <a:schemeClr val="bg1"/>
              </a:solidFill>
              <a:latin typeface="Arial Narrow" panose="020B0606020202030204" pitchFamily="34" charset="0"/>
            </a:rPr>
            <a:t>23,7%</a:t>
          </a:r>
        </a:p>
        <a:p>
          <a:pPr marL="0" lvl="0" indent="0" algn="ctr" defTabSz="311150">
            <a:lnSpc>
              <a:spcPct val="90000"/>
            </a:lnSpc>
            <a:spcBef>
              <a:spcPct val="0"/>
            </a:spcBef>
            <a:spcAft>
              <a:spcPct val="35000"/>
            </a:spcAft>
            <a:buNone/>
          </a:pPr>
          <a:r>
            <a:rPr lang="es-ES" sz="800" b="1" kern="1200" dirty="0">
              <a:solidFill>
                <a:schemeClr val="bg1"/>
              </a:solidFill>
              <a:latin typeface="Arial Narrow" panose="020B0606020202030204" pitchFamily="34" charset="0"/>
            </a:rPr>
            <a:t>194 casos</a:t>
          </a:r>
        </a:p>
      </dsp:txBody>
      <dsp:txXfrm>
        <a:off x="1660548" y="2041404"/>
        <a:ext cx="934670" cy="386329"/>
      </dsp:txXfrm>
    </dsp:sp>
    <dsp:sp modelId="{D5D4151A-971C-413B-8065-A30749D877C7}">
      <dsp:nvSpPr>
        <dsp:cNvPr id="0" name=""/>
        <dsp:cNvSpPr/>
      </dsp:nvSpPr>
      <dsp:spPr>
        <a:xfrm>
          <a:off x="1118179" y="215160"/>
          <a:ext cx="2019408" cy="2019408"/>
        </a:xfrm>
        <a:custGeom>
          <a:avLst/>
          <a:gdLst/>
          <a:ahLst/>
          <a:cxnLst/>
          <a:rect l="0" t="0" r="0" b="0"/>
          <a:pathLst>
            <a:path>
              <a:moveTo>
                <a:pt x="473982" y="1865568"/>
              </a:moveTo>
              <a:arcTo wR="1009704" hR="1009704" stAng="7322650" swAng="565815"/>
            </a:path>
          </a:pathLst>
        </a:custGeom>
        <a:noFill/>
        <a:ln w="9525" cap="flat" cmpd="sng" algn="ctr">
          <a:solidFill>
            <a:schemeClr val="accent4">
              <a:hueOff val="-2678862"/>
              <a:satOff val="16139"/>
              <a:lumOff val="1294"/>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FBB3DD5-4721-42EF-947B-811A6B7552C5}">
      <dsp:nvSpPr>
        <dsp:cNvPr id="0" name=""/>
        <dsp:cNvSpPr/>
      </dsp:nvSpPr>
      <dsp:spPr>
        <a:xfrm>
          <a:off x="794490" y="1515652"/>
          <a:ext cx="917928" cy="428129"/>
        </a:xfrm>
        <a:prstGeom prst="roundRect">
          <a:avLst/>
        </a:prstGeom>
        <a:solidFill>
          <a:schemeClr val="accent4">
            <a:hueOff val="-3571816"/>
            <a:satOff val="21519"/>
            <a:lumOff val="17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s-ES" sz="700" b="1" kern="1200" dirty="0">
              <a:solidFill>
                <a:schemeClr val="tx1"/>
              </a:solidFill>
              <a:latin typeface="Arial Narrow" panose="020B0606020202030204" pitchFamily="34" charset="0"/>
            </a:rPr>
            <a:t>Adultez</a:t>
          </a:r>
        </a:p>
        <a:p>
          <a:pPr marL="0" lvl="0" indent="0" algn="ctr" defTabSz="311150">
            <a:lnSpc>
              <a:spcPct val="90000"/>
            </a:lnSpc>
            <a:spcBef>
              <a:spcPct val="0"/>
            </a:spcBef>
            <a:spcAft>
              <a:spcPct val="35000"/>
            </a:spcAft>
            <a:buNone/>
          </a:pPr>
          <a:r>
            <a:rPr lang="es-ES" sz="800" b="1" kern="1200" dirty="0">
              <a:solidFill>
                <a:schemeClr val="bg1"/>
              </a:solidFill>
              <a:latin typeface="Arial Narrow" panose="020B0606020202030204" pitchFamily="34" charset="0"/>
            </a:rPr>
            <a:t>16%</a:t>
          </a:r>
        </a:p>
        <a:p>
          <a:pPr marL="0" lvl="0" indent="0" algn="ctr" defTabSz="311150">
            <a:lnSpc>
              <a:spcPct val="90000"/>
            </a:lnSpc>
            <a:spcBef>
              <a:spcPct val="0"/>
            </a:spcBef>
            <a:spcAft>
              <a:spcPct val="35000"/>
            </a:spcAft>
            <a:buNone/>
          </a:pPr>
          <a:r>
            <a:rPr lang="es-ES" sz="800" b="1" kern="1200" dirty="0">
              <a:solidFill>
                <a:schemeClr val="bg1"/>
              </a:solidFill>
              <a:latin typeface="Arial Narrow" panose="020B0606020202030204" pitchFamily="34" charset="0"/>
            </a:rPr>
            <a:t>131 casos</a:t>
          </a:r>
        </a:p>
      </dsp:txBody>
      <dsp:txXfrm>
        <a:off x="815390" y="1536552"/>
        <a:ext cx="876128" cy="386329"/>
      </dsp:txXfrm>
    </dsp:sp>
    <dsp:sp modelId="{ED010544-6BD3-478F-92D1-42A7B6489659}">
      <dsp:nvSpPr>
        <dsp:cNvPr id="0" name=""/>
        <dsp:cNvSpPr/>
      </dsp:nvSpPr>
      <dsp:spPr>
        <a:xfrm>
          <a:off x="1118179" y="215160"/>
          <a:ext cx="2019408" cy="2019408"/>
        </a:xfrm>
        <a:custGeom>
          <a:avLst/>
          <a:gdLst/>
          <a:ahLst/>
          <a:cxnLst/>
          <a:rect l="0" t="0" r="0" b="0"/>
          <a:pathLst>
            <a:path>
              <a:moveTo>
                <a:pt x="15763" y="1187423"/>
              </a:moveTo>
              <a:arcTo wR="1009704" hR="1009704" stAng="10191749" swAng="1216502"/>
            </a:path>
          </a:pathLst>
        </a:custGeom>
        <a:noFill/>
        <a:ln w="9525" cap="flat" cmpd="sng" algn="ctr">
          <a:solidFill>
            <a:schemeClr val="accent4">
              <a:hueOff val="-3571816"/>
              <a:satOff val="21519"/>
              <a:lumOff val="1725"/>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95DBFE4D-3E58-4247-ADAA-C6118920DE75}">
      <dsp:nvSpPr>
        <dsp:cNvPr id="0" name=""/>
        <dsp:cNvSpPr/>
      </dsp:nvSpPr>
      <dsp:spPr>
        <a:xfrm>
          <a:off x="787274" y="505948"/>
          <a:ext cx="932360" cy="428129"/>
        </a:xfrm>
        <a:prstGeom prst="round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s-ES" sz="700" b="1" kern="1200" dirty="0">
              <a:solidFill>
                <a:schemeClr val="tx1"/>
              </a:solidFill>
              <a:latin typeface="Arial Narrow" panose="020B0606020202030204" pitchFamily="34" charset="0"/>
            </a:rPr>
            <a:t>Adulto Mayor</a:t>
          </a:r>
        </a:p>
        <a:p>
          <a:pPr marL="0" lvl="0" indent="0" algn="ctr" defTabSz="311150">
            <a:lnSpc>
              <a:spcPct val="90000"/>
            </a:lnSpc>
            <a:spcBef>
              <a:spcPct val="0"/>
            </a:spcBef>
            <a:spcAft>
              <a:spcPct val="35000"/>
            </a:spcAft>
            <a:buNone/>
          </a:pPr>
          <a:r>
            <a:rPr lang="es-ES" sz="800" b="1" kern="1200" dirty="0">
              <a:solidFill>
                <a:schemeClr val="bg1"/>
              </a:solidFill>
              <a:latin typeface="Arial Narrow" panose="020B0606020202030204" pitchFamily="34" charset="0"/>
            </a:rPr>
            <a:t>2,7%</a:t>
          </a:r>
        </a:p>
        <a:p>
          <a:pPr marL="0" lvl="0" indent="0" algn="ctr" defTabSz="311150">
            <a:lnSpc>
              <a:spcPct val="90000"/>
            </a:lnSpc>
            <a:spcBef>
              <a:spcPct val="0"/>
            </a:spcBef>
            <a:spcAft>
              <a:spcPct val="35000"/>
            </a:spcAft>
            <a:buNone/>
          </a:pPr>
          <a:r>
            <a:rPr lang="es-ES" sz="800" b="1" kern="1200" dirty="0">
              <a:solidFill>
                <a:schemeClr val="bg1"/>
              </a:solidFill>
              <a:latin typeface="Arial Narrow" panose="020B0606020202030204" pitchFamily="34" charset="0"/>
            </a:rPr>
            <a:t>22 casos</a:t>
          </a:r>
        </a:p>
      </dsp:txBody>
      <dsp:txXfrm>
        <a:off x="808174" y="526848"/>
        <a:ext cx="890560" cy="386329"/>
      </dsp:txXfrm>
    </dsp:sp>
    <dsp:sp modelId="{2527C3C0-DAF9-4F56-8A16-C76DDF47C5BB}">
      <dsp:nvSpPr>
        <dsp:cNvPr id="0" name=""/>
        <dsp:cNvSpPr/>
      </dsp:nvSpPr>
      <dsp:spPr>
        <a:xfrm>
          <a:off x="1118179" y="215160"/>
          <a:ext cx="2019408" cy="2019408"/>
        </a:xfrm>
        <a:custGeom>
          <a:avLst/>
          <a:gdLst/>
          <a:ahLst/>
          <a:cxnLst/>
          <a:rect l="0" t="0" r="0" b="0"/>
          <a:pathLst>
            <a:path>
              <a:moveTo>
                <a:pt x="340991" y="253181"/>
              </a:moveTo>
              <a:arcTo wR="1009704" hR="1009704" stAng="13711535" swAng="565815"/>
            </a:path>
          </a:pathLst>
        </a:custGeom>
        <a:noFill/>
        <a:ln w="9525" cap="flat" cmpd="sng" algn="ctr">
          <a:solidFill>
            <a:schemeClr val="accent4">
              <a:hueOff val="-4464770"/>
              <a:satOff val="26899"/>
              <a:lumOff val="2156"/>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4820"/>
          </a:xfrm>
          <a:prstGeom prst="rect">
            <a:avLst/>
          </a:prstGeom>
          <a:noFill/>
          <a:ln>
            <a:noFill/>
          </a:ln>
        </p:spPr>
        <p:txBody>
          <a:bodyPr spcFirstLastPara="1" wrap="square" lIns="93175" tIns="46575" rIns="93175" bIns="46575"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4820"/>
          </a:xfrm>
          <a:prstGeom prst="rect">
            <a:avLst/>
          </a:prstGeom>
          <a:noFill/>
          <a:ln>
            <a:noFill/>
          </a:ln>
        </p:spPr>
        <p:txBody>
          <a:bodyPr spcFirstLastPara="1" wrap="square" lIns="93175" tIns="46575" rIns="93175" bIns="46575"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4820"/>
          </a:xfrm>
          <a:prstGeom prst="rect">
            <a:avLst/>
          </a:prstGeom>
          <a:noFill/>
          <a:ln>
            <a:noFill/>
          </a:ln>
        </p:spPr>
        <p:txBody>
          <a:bodyPr spcFirstLastPara="1" wrap="square" lIns="93175" tIns="46575" rIns="93175" bIns="46575"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s-ES"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s-E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0"/>
        <p:cNvGrpSpPr/>
        <p:nvPr/>
      </p:nvGrpSpPr>
      <p:grpSpPr>
        <a:xfrm>
          <a:off x="0" y="0"/>
          <a:ext cx="0" cy="0"/>
          <a:chOff x="0" y="0"/>
          <a:chExt cx="0" cy="0"/>
        </a:xfrm>
      </p:grpSpPr>
      <p:sp>
        <p:nvSpPr>
          <p:cNvPr id="2641" name="Google Shape;2641;p56: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2" name="Google Shape;2642;p56: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643" name="Google Shape;2643;p56: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s-ES"/>
              <a:t>46</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2: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2: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1" name="Google Shape;101;p2: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s-E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3: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3: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4" name="Google Shape;114;p3: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s-E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No olvidar ajustar los indicadores</a:t>
            </a:r>
          </a:p>
        </p:txBody>
      </p:sp>
      <p:sp>
        <p:nvSpPr>
          <p:cNvPr id="4" name="3 Marcador de número de diapositiva"/>
          <p:cNvSpPr>
            <a:spLocks noGrp="1"/>
          </p:cNvSpPr>
          <p:nvPr>
            <p:ph type="sldNum" sz="quarter" idx="10"/>
          </p:nvPr>
        </p:nvSpPr>
        <p:spPr/>
        <p:txBody>
          <a:bodyPr/>
          <a:lstStyle/>
          <a:p>
            <a:fld id="{5A292E40-D3F9-4BD2-844F-831B1704489D}" type="slidenum">
              <a:rPr lang="es-ES" smtClean="0"/>
              <a:t>7</a:t>
            </a:fld>
            <a:endParaRPr lang="es-ES"/>
          </a:p>
        </p:txBody>
      </p:sp>
    </p:spTree>
    <p:extLst>
      <p:ext uri="{BB962C8B-B14F-4D97-AF65-F5344CB8AC3E}">
        <p14:creationId xmlns:p14="http://schemas.microsoft.com/office/powerpoint/2010/main" val="7841916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No olvidar indicador</a:t>
            </a:r>
            <a:r>
              <a:rPr lang="es-ES" baseline="0" dirty="0"/>
              <a:t> de brotes</a:t>
            </a:r>
            <a:endParaRPr lang="es-ES" dirty="0"/>
          </a:p>
        </p:txBody>
      </p:sp>
      <p:sp>
        <p:nvSpPr>
          <p:cNvPr id="4" name="3 Marcador de número de diapositiva"/>
          <p:cNvSpPr>
            <a:spLocks noGrp="1"/>
          </p:cNvSpPr>
          <p:nvPr>
            <p:ph type="sldNum" sz="quarter" idx="10"/>
          </p:nvPr>
        </p:nvSpPr>
        <p:spPr/>
        <p:txBody>
          <a:bodyPr/>
          <a:lstStyle/>
          <a:p>
            <a:fld id="{5A292E40-D3F9-4BD2-844F-831B1704489D}" type="slidenum">
              <a:rPr lang="es-ES" smtClean="0"/>
              <a:t>11</a:t>
            </a:fld>
            <a:endParaRPr lang="es-ES"/>
          </a:p>
        </p:txBody>
      </p:sp>
    </p:spTree>
    <p:extLst>
      <p:ext uri="{BB962C8B-B14F-4D97-AF65-F5344CB8AC3E}">
        <p14:creationId xmlns:p14="http://schemas.microsoft.com/office/powerpoint/2010/main" val="3075320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5A292E40-D3F9-4BD2-844F-831B1704489D}" type="slidenum">
              <a:rPr lang="es-ES" smtClean="0"/>
              <a:t>13</a:t>
            </a:fld>
            <a:endParaRPr lang="es-ES"/>
          </a:p>
        </p:txBody>
      </p:sp>
    </p:spTree>
    <p:extLst>
      <p:ext uri="{BB962C8B-B14F-4D97-AF65-F5344CB8AC3E}">
        <p14:creationId xmlns:p14="http://schemas.microsoft.com/office/powerpoint/2010/main" val="2264696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4"/>
        <p:cNvGrpSpPr/>
        <p:nvPr/>
      </p:nvGrpSpPr>
      <p:grpSpPr>
        <a:xfrm>
          <a:off x="0" y="0"/>
          <a:ext cx="0" cy="0"/>
          <a:chOff x="0" y="0"/>
          <a:chExt cx="0" cy="0"/>
        </a:xfrm>
      </p:grpSpPr>
      <p:sp>
        <p:nvSpPr>
          <p:cNvPr id="2595" name="Google Shape;2595;p53: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6" name="Google Shape;2596;p53: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597" name="Google Shape;2597;p53: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s-ES"/>
              <a:t>43</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0"/>
        <p:cNvGrpSpPr/>
        <p:nvPr/>
      </p:nvGrpSpPr>
      <p:grpSpPr>
        <a:xfrm>
          <a:off x="0" y="0"/>
          <a:ext cx="0" cy="0"/>
          <a:chOff x="0" y="0"/>
          <a:chExt cx="0" cy="0"/>
        </a:xfrm>
      </p:grpSpPr>
      <p:sp>
        <p:nvSpPr>
          <p:cNvPr id="2611" name="Google Shape;2611;p54: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2" name="Google Shape;2612;p54: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613" name="Google Shape;2613;p54: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s-ES"/>
              <a:t>44</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5"/>
        <p:cNvGrpSpPr/>
        <p:nvPr/>
      </p:nvGrpSpPr>
      <p:grpSpPr>
        <a:xfrm>
          <a:off x="0" y="0"/>
          <a:ext cx="0" cy="0"/>
          <a:chOff x="0" y="0"/>
          <a:chExt cx="0" cy="0"/>
        </a:xfrm>
      </p:grpSpPr>
      <p:sp>
        <p:nvSpPr>
          <p:cNvPr id="2626" name="Google Shape;2626;p55:notes"/>
          <p:cNvSpPr>
            <a:spLocks noGrp="1" noRot="1" noChangeAspect="1"/>
          </p:cNvSpPr>
          <p:nvPr>
            <p:ph type="sldImg" idx="2"/>
          </p:nvPr>
        </p:nvSpPr>
        <p:spPr>
          <a:xfrm>
            <a:off x="2132013" y="696913"/>
            <a:ext cx="27463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27" name="Google Shape;2627;p55: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628" name="Google Shape;2628;p55: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s-ES"/>
              <a:t>45</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15"/>
        <p:cNvGrpSpPr/>
        <p:nvPr/>
      </p:nvGrpSpPr>
      <p:grpSpPr>
        <a:xfrm>
          <a:off x="0" y="0"/>
          <a:ext cx="0" cy="0"/>
          <a:chOff x="0" y="0"/>
          <a:chExt cx="0" cy="0"/>
        </a:xfrm>
      </p:grpSpPr>
      <p:sp>
        <p:nvSpPr>
          <p:cNvPr id="16" name="Google Shape;16;p58"/>
          <p:cNvSpPr txBox="1">
            <a:spLocks noGrp="1"/>
          </p:cNvSpPr>
          <p:nvPr>
            <p:ph type="title"/>
          </p:nvPr>
        </p:nvSpPr>
        <p:spPr>
          <a:xfrm>
            <a:off x="360045" y="366184"/>
            <a:ext cx="6480810" cy="1524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58"/>
          <p:cNvSpPr txBox="1">
            <a:spLocks noGrp="1"/>
          </p:cNvSpPr>
          <p:nvPr>
            <p:ph type="body" idx="1"/>
          </p:nvPr>
        </p:nvSpPr>
        <p:spPr>
          <a:xfrm>
            <a:off x="360045" y="2133603"/>
            <a:ext cx="6480810" cy="6034617"/>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 name="Google Shape;18;p58"/>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58"/>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58"/>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72"/>
        <p:cNvGrpSpPr/>
        <p:nvPr/>
      </p:nvGrpSpPr>
      <p:grpSpPr>
        <a:xfrm>
          <a:off x="0" y="0"/>
          <a:ext cx="0" cy="0"/>
          <a:chOff x="0" y="0"/>
          <a:chExt cx="0" cy="0"/>
        </a:xfrm>
      </p:grpSpPr>
      <p:sp>
        <p:nvSpPr>
          <p:cNvPr id="73" name="Google Shape;73;p67"/>
          <p:cNvSpPr txBox="1">
            <a:spLocks noGrp="1"/>
          </p:cNvSpPr>
          <p:nvPr>
            <p:ph type="title"/>
          </p:nvPr>
        </p:nvSpPr>
        <p:spPr>
          <a:xfrm>
            <a:off x="360045" y="366184"/>
            <a:ext cx="6480810" cy="1524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67"/>
          <p:cNvSpPr txBox="1">
            <a:spLocks noGrp="1"/>
          </p:cNvSpPr>
          <p:nvPr>
            <p:ph type="body" idx="1"/>
          </p:nvPr>
        </p:nvSpPr>
        <p:spPr>
          <a:xfrm rot="5400000">
            <a:off x="583142" y="1910506"/>
            <a:ext cx="6034617" cy="648081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67"/>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67"/>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67"/>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78"/>
        <p:cNvGrpSpPr/>
        <p:nvPr/>
      </p:nvGrpSpPr>
      <p:grpSpPr>
        <a:xfrm>
          <a:off x="0" y="0"/>
          <a:ext cx="0" cy="0"/>
          <a:chOff x="0" y="0"/>
          <a:chExt cx="0" cy="0"/>
        </a:xfrm>
      </p:grpSpPr>
      <p:sp>
        <p:nvSpPr>
          <p:cNvPr id="79" name="Google Shape;79;p68"/>
          <p:cNvSpPr txBox="1">
            <a:spLocks noGrp="1"/>
          </p:cNvSpPr>
          <p:nvPr>
            <p:ph type="title"/>
          </p:nvPr>
        </p:nvSpPr>
        <p:spPr>
          <a:xfrm rot="5400000">
            <a:off x="2129738" y="3457103"/>
            <a:ext cx="7802033" cy="1620202"/>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68"/>
          <p:cNvSpPr txBox="1">
            <a:spLocks noGrp="1"/>
          </p:cNvSpPr>
          <p:nvPr>
            <p:ph type="body" idx="1"/>
          </p:nvPr>
        </p:nvSpPr>
        <p:spPr>
          <a:xfrm rot="5400000">
            <a:off x="-1170676" y="1896908"/>
            <a:ext cx="7802033" cy="4740592"/>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68"/>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68"/>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68"/>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21"/>
        <p:cNvGrpSpPr/>
        <p:nvPr/>
      </p:nvGrpSpPr>
      <p:grpSpPr>
        <a:xfrm>
          <a:off x="0" y="0"/>
          <a:ext cx="0" cy="0"/>
          <a:chOff x="0" y="0"/>
          <a:chExt cx="0" cy="0"/>
        </a:xfrm>
      </p:grpSpPr>
      <p:sp>
        <p:nvSpPr>
          <p:cNvPr id="22" name="Google Shape;22;p59"/>
          <p:cNvSpPr txBox="1">
            <a:spLocks noGrp="1"/>
          </p:cNvSpPr>
          <p:nvPr>
            <p:ph type="ctrTitle"/>
          </p:nvPr>
        </p:nvSpPr>
        <p:spPr>
          <a:xfrm>
            <a:off x="540068" y="2840569"/>
            <a:ext cx="6120765" cy="1960033"/>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59"/>
          <p:cNvSpPr txBox="1">
            <a:spLocks noGrp="1"/>
          </p:cNvSpPr>
          <p:nvPr>
            <p:ph type="subTitle" idx="1"/>
          </p:nvPr>
        </p:nvSpPr>
        <p:spPr>
          <a:xfrm>
            <a:off x="1080135" y="5181600"/>
            <a:ext cx="5040630" cy="23368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4" name="Google Shape;24;p59"/>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59"/>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59"/>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27"/>
        <p:cNvGrpSpPr/>
        <p:nvPr/>
      </p:nvGrpSpPr>
      <p:grpSpPr>
        <a:xfrm>
          <a:off x="0" y="0"/>
          <a:ext cx="0" cy="0"/>
          <a:chOff x="0" y="0"/>
          <a:chExt cx="0" cy="0"/>
        </a:xfrm>
      </p:grpSpPr>
      <p:sp>
        <p:nvSpPr>
          <p:cNvPr id="28" name="Google Shape;28;p60"/>
          <p:cNvSpPr txBox="1">
            <a:spLocks noGrp="1"/>
          </p:cNvSpPr>
          <p:nvPr>
            <p:ph type="title"/>
          </p:nvPr>
        </p:nvSpPr>
        <p:spPr>
          <a:xfrm>
            <a:off x="568822" y="5875867"/>
            <a:ext cx="6120765" cy="18161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60"/>
          <p:cNvSpPr txBox="1">
            <a:spLocks noGrp="1"/>
          </p:cNvSpPr>
          <p:nvPr>
            <p:ph type="body" idx="1"/>
          </p:nvPr>
        </p:nvSpPr>
        <p:spPr>
          <a:xfrm>
            <a:off x="568822" y="3875620"/>
            <a:ext cx="6120765" cy="2000249"/>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60"/>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60"/>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60"/>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33"/>
        <p:cNvGrpSpPr/>
        <p:nvPr/>
      </p:nvGrpSpPr>
      <p:grpSpPr>
        <a:xfrm>
          <a:off x="0" y="0"/>
          <a:ext cx="0" cy="0"/>
          <a:chOff x="0" y="0"/>
          <a:chExt cx="0" cy="0"/>
        </a:xfrm>
      </p:grpSpPr>
      <p:sp>
        <p:nvSpPr>
          <p:cNvPr id="34" name="Google Shape;34;p61"/>
          <p:cNvSpPr txBox="1">
            <a:spLocks noGrp="1"/>
          </p:cNvSpPr>
          <p:nvPr>
            <p:ph type="title"/>
          </p:nvPr>
        </p:nvSpPr>
        <p:spPr>
          <a:xfrm>
            <a:off x="360045" y="366184"/>
            <a:ext cx="6480810" cy="1524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1"/>
          <p:cNvSpPr txBox="1">
            <a:spLocks noGrp="1"/>
          </p:cNvSpPr>
          <p:nvPr>
            <p:ph type="body" idx="1"/>
          </p:nvPr>
        </p:nvSpPr>
        <p:spPr>
          <a:xfrm>
            <a:off x="360045" y="2133603"/>
            <a:ext cx="3180398" cy="6034617"/>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61"/>
          <p:cNvSpPr txBox="1">
            <a:spLocks noGrp="1"/>
          </p:cNvSpPr>
          <p:nvPr>
            <p:ph type="body" idx="2"/>
          </p:nvPr>
        </p:nvSpPr>
        <p:spPr>
          <a:xfrm>
            <a:off x="3660457" y="2133603"/>
            <a:ext cx="3180398" cy="6034617"/>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61"/>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1"/>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1"/>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40"/>
        <p:cNvGrpSpPr/>
        <p:nvPr/>
      </p:nvGrpSpPr>
      <p:grpSpPr>
        <a:xfrm>
          <a:off x="0" y="0"/>
          <a:ext cx="0" cy="0"/>
          <a:chOff x="0" y="0"/>
          <a:chExt cx="0" cy="0"/>
        </a:xfrm>
      </p:grpSpPr>
      <p:sp>
        <p:nvSpPr>
          <p:cNvPr id="41" name="Google Shape;41;p62"/>
          <p:cNvSpPr txBox="1">
            <a:spLocks noGrp="1"/>
          </p:cNvSpPr>
          <p:nvPr>
            <p:ph type="title"/>
          </p:nvPr>
        </p:nvSpPr>
        <p:spPr>
          <a:xfrm>
            <a:off x="360045" y="366184"/>
            <a:ext cx="6480810" cy="1524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62"/>
          <p:cNvSpPr txBox="1">
            <a:spLocks noGrp="1"/>
          </p:cNvSpPr>
          <p:nvPr>
            <p:ph type="body" idx="1"/>
          </p:nvPr>
        </p:nvSpPr>
        <p:spPr>
          <a:xfrm>
            <a:off x="360046" y="2046817"/>
            <a:ext cx="3181648" cy="853016"/>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62"/>
          <p:cNvSpPr txBox="1">
            <a:spLocks noGrp="1"/>
          </p:cNvSpPr>
          <p:nvPr>
            <p:ph type="body" idx="2"/>
          </p:nvPr>
        </p:nvSpPr>
        <p:spPr>
          <a:xfrm>
            <a:off x="360046" y="2899833"/>
            <a:ext cx="3181648" cy="5268384"/>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62"/>
          <p:cNvSpPr txBox="1">
            <a:spLocks noGrp="1"/>
          </p:cNvSpPr>
          <p:nvPr>
            <p:ph type="body" idx="3"/>
          </p:nvPr>
        </p:nvSpPr>
        <p:spPr>
          <a:xfrm>
            <a:off x="3657958" y="2046817"/>
            <a:ext cx="3182898" cy="853016"/>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62"/>
          <p:cNvSpPr txBox="1">
            <a:spLocks noGrp="1"/>
          </p:cNvSpPr>
          <p:nvPr>
            <p:ph type="body" idx="4"/>
          </p:nvPr>
        </p:nvSpPr>
        <p:spPr>
          <a:xfrm>
            <a:off x="3657958" y="2899833"/>
            <a:ext cx="3182898" cy="5268384"/>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62"/>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2"/>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2"/>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ólo el título" type="titleOnly">
  <p:cSld name="TITLE_ONLY">
    <p:spTree>
      <p:nvGrpSpPr>
        <p:cNvPr id="1" name="Shape 49"/>
        <p:cNvGrpSpPr/>
        <p:nvPr/>
      </p:nvGrpSpPr>
      <p:grpSpPr>
        <a:xfrm>
          <a:off x="0" y="0"/>
          <a:ext cx="0" cy="0"/>
          <a:chOff x="0" y="0"/>
          <a:chExt cx="0" cy="0"/>
        </a:xfrm>
      </p:grpSpPr>
      <p:sp>
        <p:nvSpPr>
          <p:cNvPr id="50" name="Google Shape;50;p63"/>
          <p:cNvSpPr txBox="1">
            <a:spLocks noGrp="1"/>
          </p:cNvSpPr>
          <p:nvPr>
            <p:ph type="title"/>
          </p:nvPr>
        </p:nvSpPr>
        <p:spPr>
          <a:xfrm>
            <a:off x="360045" y="366184"/>
            <a:ext cx="6480810" cy="1524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63"/>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63"/>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63"/>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54"/>
        <p:cNvGrpSpPr/>
        <p:nvPr/>
      </p:nvGrpSpPr>
      <p:grpSpPr>
        <a:xfrm>
          <a:off x="0" y="0"/>
          <a:ext cx="0" cy="0"/>
          <a:chOff x="0" y="0"/>
          <a:chExt cx="0" cy="0"/>
        </a:xfrm>
      </p:grpSpPr>
      <p:sp>
        <p:nvSpPr>
          <p:cNvPr id="55" name="Google Shape;55;p64"/>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64"/>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64"/>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8"/>
        <p:cNvGrpSpPr/>
        <p:nvPr/>
      </p:nvGrpSpPr>
      <p:grpSpPr>
        <a:xfrm>
          <a:off x="0" y="0"/>
          <a:ext cx="0" cy="0"/>
          <a:chOff x="0" y="0"/>
          <a:chExt cx="0" cy="0"/>
        </a:xfrm>
      </p:grpSpPr>
      <p:sp>
        <p:nvSpPr>
          <p:cNvPr id="59" name="Google Shape;59;p65"/>
          <p:cNvSpPr txBox="1">
            <a:spLocks noGrp="1"/>
          </p:cNvSpPr>
          <p:nvPr>
            <p:ph type="title"/>
          </p:nvPr>
        </p:nvSpPr>
        <p:spPr>
          <a:xfrm>
            <a:off x="360046" y="364067"/>
            <a:ext cx="2369047" cy="15494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65"/>
          <p:cNvSpPr txBox="1">
            <a:spLocks noGrp="1"/>
          </p:cNvSpPr>
          <p:nvPr>
            <p:ph type="body" idx="1"/>
          </p:nvPr>
        </p:nvSpPr>
        <p:spPr>
          <a:xfrm>
            <a:off x="2815353" y="364069"/>
            <a:ext cx="4025504" cy="7804151"/>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65"/>
          <p:cNvSpPr txBox="1">
            <a:spLocks noGrp="1"/>
          </p:cNvSpPr>
          <p:nvPr>
            <p:ph type="body" idx="2"/>
          </p:nvPr>
        </p:nvSpPr>
        <p:spPr>
          <a:xfrm>
            <a:off x="360046" y="1913469"/>
            <a:ext cx="2369047" cy="6254751"/>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65"/>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65"/>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65"/>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5"/>
        <p:cNvGrpSpPr/>
        <p:nvPr/>
      </p:nvGrpSpPr>
      <p:grpSpPr>
        <a:xfrm>
          <a:off x="0" y="0"/>
          <a:ext cx="0" cy="0"/>
          <a:chOff x="0" y="0"/>
          <a:chExt cx="0" cy="0"/>
        </a:xfrm>
      </p:grpSpPr>
      <p:sp>
        <p:nvSpPr>
          <p:cNvPr id="66" name="Google Shape;66;p66"/>
          <p:cNvSpPr txBox="1">
            <a:spLocks noGrp="1"/>
          </p:cNvSpPr>
          <p:nvPr>
            <p:ph type="title"/>
          </p:nvPr>
        </p:nvSpPr>
        <p:spPr>
          <a:xfrm>
            <a:off x="1411426" y="6400802"/>
            <a:ext cx="4320540" cy="75565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66"/>
          <p:cNvSpPr>
            <a:spLocks noGrp="1"/>
          </p:cNvSpPr>
          <p:nvPr>
            <p:ph type="pic" idx="2"/>
          </p:nvPr>
        </p:nvSpPr>
        <p:spPr>
          <a:xfrm>
            <a:off x="1411426" y="817033"/>
            <a:ext cx="4320540" cy="5486400"/>
          </a:xfrm>
          <a:prstGeom prst="rect">
            <a:avLst/>
          </a:prstGeom>
          <a:noFill/>
          <a:ln>
            <a:noFill/>
          </a:ln>
        </p:spPr>
      </p:sp>
      <p:sp>
        <p:nvSpPr>
          <p:cNvPr id="68" name="Google Shape;68;p66"/>
          <p:cNvSpPr txBox="1">
            <a:spLocks noGrp="1"/>
          </p:cNvSpPr>
          <p:nvPr>
            <p:ph type="body" idx="1"/>
          </p:nvPr>
        </p:nvSpPr>
        <p:spPr>
          <a:xfrm>
            <a:off x="1411426" y="7156453"/>
            <a:ext cx="4320540" cy="1073149"/>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66"/>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66"/>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66"/>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7"/>
          <p:cNvSpPr txBox="1">
            <a:spLocks noGrp="1"/>
          </p:cNvSpPr>
          <p:nvPr>
            <p:ph type="title"/>
          </p:nvPr>
        </p:nvSpPr>
        <p:spPr>
          <a:xfrm>
            <a:off x="360045" y="366184"/>
            <a:ext cx="6480810" cy="1524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7"/>
          <p:cNvSpPr txBox="1">
            <a:spLocks noGrp="1"/>
          </p:cNvSpPr>
          <p:nvPr>
            <p:ph type="body" idx="1"/>
          </p:nvPr>
        </p:nvSpPr>
        <p:spPr>
          <a:xfrm>
            <a:off x="360045" y="2133603"/>
            <a:ext cx="6480810" cy="6034617"/>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57"/>
          <p:cNvSpPr txBox="1">
            <a:spLocks noGrp="1"/>
          </p:cNvSpPr>
          <p:nvPr>
            <p:ph type="dt" idx="10"/>
          </p:nvPr>
        </p:nvSpPr>
        <p:spPr>
          <a:xfrm>
            <a:off x="360045" y="8475136"/>
            <a:ext cx="1680210" cy="48683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7"/>
          <p:cNvSpPr txBox="1">
            <a:spLocks noGrp="1"/>
          </p:cNvSpPr>
          <p:nvPr>
            <p:ph type="ftr" idx="11"/>
          </p:nvPr>
        </p:nvSpPr>
        <p:spPr>
          <a:xfrm>
            <a:off x="2460308" y="8475136"/>
            <a:ext cx="2280285" cy="486833"/>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7"/>
          <p:cNvSpPr txBox="1">
            <a:spLocks noGrp="1"/>
          </p:cNvSpPr>
          <p:nvPr>
            <p:ph type="sldNum" idx="12"/>
          </p:nvPr>
        </p:nvSpPr>
        <p:spPr>
          <a:xfrm>
            <a:off x="5160645" y="8475136"/>
            <a:ext cx="1680210" cy="48683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image" Target="../media/image25.png"/><Relationship Id="rId7" Type="http://schemas.openxmlformats.org/officeDocument/2006/relationships/diagramData" Target="../diagrams/data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11" Type="http://schemas.microsoft.com/office/2007/relationships/diagramDrawing" Target="../diagrams/drawing2.xml"/><Relationship Id="rId5" Type="http://schemas.openxmlformats.org/officeDocument/2006/relationships/image" Target="../media/image8.png"/><Relationship Id="rId10" Type="http://schemas.openxmlformats.org/officeDocument/2006/relationships/diagramColors" Target="../diagrams/colors2.xml"/><Relationship Id="rId4" Type="http://schemas.openxmlformats.org/officeDocument/2006/relationships/image" Target="../media/image30.png"/><Relationship Id="rId9"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png"/><Relationship Id="rId7"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8.png"/><Relationship Id="rId10" Type="http://schemas.openxmlformats.org/officeDocument/2006/relationships/image" Target="../media/image35.png"/><Relationship Id="rId4" Type="http://schemas.openxmlformats.org/officeDocument/2006/relationships/image" Target="../media/image3.png"/><Relationship Id="rId9" Type="http://schemas.openxmlformats.org/officeDocument/2006/relationships/image" Target="../media/image34.emf"/></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emf"/><Relationship Id="rId7"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9.emf"/><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chart" Target="../charts/chart3.xml"/><Relationship Id="rId3" Type="http://schemas.openxmlformats.org/officeDocument/2006/relationships/image" Target="../media/image2.png"/><Relationship Id="rId7" Type="http://schemas.openxmlformats.org/officeDocument/2006/relationships/chart" Target="../charts/chart2.xml"/><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43.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chart" Target="../charts/chart5.xml"/><Relationship Id="rId3" Type="http://schemas.openxmlformats.org/officeDocument/2006/relationships/image" Target="../media/image45.png"/><Relationship Id="rId7" Type="http://schemas.openxmlformats.org/officeDocument/2006/relationships/image" Target="../media/image9.png"/><Relationship Id="rId12" Type="http://schemas.openxmlformats.org/officeDocument/2006/relationships/chart" Target="../charts/chart4.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47.png"/><Relationship Id="rId11" Type="http://schemas.microsoft.com/office/2007/relationships/hdphoto" Target="../media/hdphoto2.wdp"/><Relationship Id="rId5" Type="http://schemas.openxmlformats.org/officeDocument/2006/relationships/image" Target="../media/image30.png"/><Relationship Id="rId10" Type="http://schemas.openxmlformats.org/officeDocument/2006/relationships/image" Target="../media/image13.png"/><Relationship Id="rId4" Type="http://schemas.openxmlformats.org/officeDocument/2006/relationships/image" Target="../media/image46.png"/><Relationship Id="rId9"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chart" Target="../charts/chart8.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png"/><Relationship Id="rId7"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30.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5.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30.png"/><Relationship Id="rId10" Type="http://schemas.openxmlformats.org/officeDocument/2006/relationships/chart" Target="../charts/chart10.xml"/><Relationship Id="rId4" Type="http://schemas.openxmlformats.org/officeDocument/2006/relationships/image" Target="../media/image8.png"/><Relationship Id="rId9"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chart" Target="../charts/chart12.xml"/></Relationships>
</file>

<file path=ppt/slides/_rels/slide22.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2.png"/><Relationship Id="rId3" Type="http://schemas.openxmlformats.org/officeDocument/2006/relationships/image" Target="../media/image2.png"/><Relationship Id="rId7" Type="http://schemas.openxmlformats.org/officeDocument/2006/relationships/image" Target="../media/image57.png"/><Relationship Id="rId12" Type="http://schemas.openxmlformats.org/officeDocument/2006/relationships/image" Target="../media/image61.png"/><Relationship Id="rId2" Type="http://schemas.openxmlformats.org/officeDocument/2006/relationships/image" Target="../media/image55.emf"/><Relationship Id="rId1" Type="http://schemas.openxmlformats.org/officeDocument/2006/relationships/slideLayout" Target="../slideLayouts/slideLayout5.xml"/><Relationship Id="rId6" Type="http://schemas.openxmlformats.org/officeDocument/2006/relationships/image" Target="../media/image56.png"/><Relationship Id="rId11" Type="http://schemas.openxmlformats.org/officeDocument/2006/relationships/image" Target="../media/image60.png"/><Relationship Id="rId5" Type="http://schemas.openxmlformats.org/officeDocument/2006/relationships/image" Target="../media/image8.png"/><Relationship Id="rId15" Type="http://schemas.openxmlformats.org/officeDocument/2006/relationships/chart" Target="../charts/chart14.xml"/><Relationship Id="rId10" Type="http://schemas.openxmlformats.org/officeDocument/2006/relationships/image" Target="../media/image59.png"/><Relationship Id="rId4" Type="http://schemas.openxmlformats.org/officeDocument/2006/relationships/image" Target="../media/image3.png"/><Relationship Id="rId9" Type="http://schemas.microsoft.com/office/2007/relationships/hdphoto" Target="../media/hdphoto5.wdp"/><Relationship Id="rId14" Type="http://schemas.openxmlformats.org/officeDocument/2006/relationships/chart" Target="../charts/chart13.xml"/></Relationships>
</file>

<file path=ppt/slides/_rels/slide23.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9.png"/><Relationship Id="rId3" Type="http://schemas.openxmlformats.org/officeDocument/2006/relationships/image" Target="../media/image63.png"/><Relationship Id="rId7" Type="http://schemas.openxmlformats.org/officeDocument/2006/relationships/image" Target="../media/image8.png"/><Relationship Id="rId12" Type="http://schemas.microsoft.com/office/2007/relationships/hdphoto" Target="../media/hdphoto8.wdp"/><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6.wdp"/><Relationship Id="rId11" Type="http://schemas.openxmlformats.org/officeDocument/2006/relationships/image" Target="../media/image66.png"/><Relationship Id="rId5" Type="http://schemas.openxmlformats.org/officeDocument/2006/relationships/image" Target="../media/image64.png"/><Relationship Id="rId10" Type="http://schemas.microsoft.com/office/2007/relationships/hdphoto" Target="../media/hdphoto7.wdp"/><Relationship Id="rId4" Type="http://schemas.openxmlformats.org/officeDocument/2006/relationships/image" Target="../media/image3.png"/><Relationship Id="rId9" Type="http://schemas.openxmlformats.org/officeDocument/2006/relationships/image" Target="../media/image65.png"/><Relationship Id="rId14"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2.xml"/><Relationship Id="rId4" Type="http://schemas.openxmlformats.org/officeDocument/2006/relationships/chart" Target="../charts/chart17.xml"/></Relationships>
</file>

<file path=ppt/slides/_rels/slide25.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chart" Target="../charts/chart18.xml"/><Relationship Id="rId1" Type="http://schemas.openxmlformats.org/officeDocument/2006/relationships/slideLayout" Target="../slideLayouts/slideLayout2.xml"/><Relationship Id="rId4" Type="http://schemas.openxmlformats.org/officeDocument/2006/relationships/chart" Target="../charts/chart20.xml"/></Relationships>
</file>

<file path=ppt/slides/_rels/slide26.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73.emf"/><Relationship Id="rId3" Type="http://schemas.openxmlformats.org/officeDocument/2006/relationships/image" Target="../media/image2.png"/><Relationship Id="rId7" Type="http://schemas.openxmlformats.org/officeDocument/2006/relationships/image" Target="../media/image72.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3.png"/><Relationship Id="rId9" Type="http://schemas.openxmlformats.org/officeDocument/2006/relationships/image" Target="../media/image74.emf"/></Relationships>
</file>

<file path=ppt/slides/_rels/slide28.xml.rels><?xml version="1.0" encoding="UTF-8" standalone="yes"?>
<Relationships xmlns="http://schemas.openxmlformats.org/package/2006/relationships"><Relationship Id="rId8" Type="http://schemas.openxmlformats.org/officeDocument/2006/relationships/image" Target="../media/image78.emf"/><Relationship Id="rId3" Type="http://schemas.openxmlformats.org/officeDocument/2006/relationships/image" Target="../media/image2.png"/><Relationship Id="rId7" Type="http://schemas.openxmlformats.org/officeDocument/2006/relationships/image" Target="../media/image77.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8" Type="http://schemas.openxmlformats.org/officeDocument/2006/relationships/image" Target="../media/image82.emf"/><Relationship Id="rId3" Type="http://schemas.openxmlformats.org/officeDocument/2006/relationships/image" Target="../media/image2.png"/><Relationship Id="rId7" Type="http://schemas.openxmlformats.org/officeDocument/2006/relationships/image" Target="../media/image81.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png"/><Relationship Id="rId7" Type="http://schemas.openxmlformats.org/officeDocument/2006/relationships/image" Target="../media/image32.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83.png"/><Relationship Id="rId10" Type="http://schemas.openxmlformats.org/officeDocument/2006/relationships/image" Target="../media/image84.png"/><Relationship Id="rId4" Type="http://schemas.openxmlformats.org/officeDocument/2006/relationships/image" Target="../media/image3.png"/><Relationship Id="rId9" Type="http://schemas.microsoft.com/office/2007/relationships/hdphoto" Target="../media/hdphoto4.wdp"/></Relationships>
</file>

<file path=ppt/slides/_rels/slide3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88.png"/><Relationship Id="rId3" Type="http://schemas.openxmlformats.org/officeDocument/2006/relationships/image" Target="../media/image2.png"/><Relationship Id="rId7" Type="http://schemas.openxmlformats.org/officeDocument/2006/relationships/image" Target="../media/image12.png"/><Relationship Id="rId12" Type="http://schemas.microsoft.com/office/2007/relationships/hdphoto" Target="../media/hdphoto9.wdp"/><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87.png"/><Relationship Id="rId5" Type="http://schemas.openxmlformats.org/officeDocument/2006/relationships/image" Target="../media/image8.png"/><Relationship Id="rId10" Type="http://schemas.microsoft.com/office/2007/relationships/hdphoto" Target="../media/hdphoto2.wdp"/><Relationship Id="rId4" Type="http://schemas.openxmlformats.org/officeDocument/2006/relationships/image" Target="../media/image3.png"/><Relationship Id="rId9" Type="http://schemas.openxmlformats.org/officeDocument/2006/relationships/image" Target="../media/image13.png"/><Relationship Id="rId14" Type="http://schemas.openxmlformats.org/officeDocument/2006/relationships/image" Target="../media/image89.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chart" Target="../charts/chart23.xml"/><Relationship Id="rId5" Type="http://schemas.openxmlformats.org/officeDocument/2006/relationships/chart" Target="../charts/chart22.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45.png"/><Relationship Id="rId7"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30.png"/><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8" Type="http://schemas.openxmlformats.org/officeDocument/2006/relationships/chart" Target="../charts/chart26.xml"/><Relationship Id="rId3" Type="http://schemas.openxmlformats.org/officeDocument/2006/relationships/image" Target="../media/image92.png"/><Relationship Id="rId7" Type="http://schemas.openxmlformats.org/officeDocument/2006/relationships/chart" Target="../charts/chart25.xml"/><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chart" Target="../charts/chart24.xml"/><Relationship Id="rId5" Type="http://schemas.openxmlformats.org/officeDocument/2006/relationships/image" Target="../media/image94.png"/><Relationship Id="rId4" Type="http://schemas.openxmlformats.org/officeDocument/2006/relationships/image" Target="../media/image93.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5.png"/><Relationship Id="rId1" Type="http://schemas.openxmlformats.org/officeDocument/2006/relationships/slideLayout" Target="../slideLayouts/slideLayout1.xml"/><Relationship Id="rId6" Type="http://schemas.openxmlformats.org/officeDocument/2006/relationships/chart" Target="../charts/chart28.xml"/><Relationship Id="rId5" Type="http://schemas.openxmlformats.org/officeDocument/2006/relationships/chart" Target="../charts/chart27.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8.png"/><Relationship Id="rId10" Type="http://schemas.openxmlformats.org/officeDocument/2006/relationships/image" Target="../media/image97.jpeg"/><Relationship Id="rId4" Type="http://schemas.openxmlformats.org/officeDocument/2006/relationships/image" Target="../media/image96.png"/><Relationship Id="rId9" Type="http://schemas.openxmlformats.org/officeDocument/2006/relationships/image" Target="../media/image52.png"/></Relationships>
</file>

<file path=ppt/slides/_rels/slide38.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chart" Target="../charts/chart29.xml"/><Relationship Id="rId1" Type="http://schemas.openxmlformats.org/officeDocument/2006/relationships/slideLayout" Target="../slideLayouts/slideLayout1.xml"/><Relationship Id="rId5" Type="http://schemas.openxmlformats.org/officeDocument/2006/relationships/chart" Target="../charts/chart32.xml"/><Relationship Id="rId4" Type="http://schemas.openxmlformats.org/officeDocument/2006/relationships/chart" Target="../charts/chart31.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chart" Target="../charts/chart34.xml"/><Relationship Id="rId5" Type="http://schemas.openxmlformats.org/officeDocument/2006/relationships/chart" Target="../charts/chart33.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emf"/><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png"/><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chart" Target="../charts/chart35.xml"/><Relationship Id="rId2" Type="http://schemas.openxmlformats.org/officeDocument/2006/relationships/image" Target="../media/image99.pn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101.png"/></Relationships>
</file>

<file path=ppt/slides/_rels/slide42.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45.png"/><Relationship Id="rId7"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103.emf"/><Relationship Id="rId5" Type="http://schemas.openxmlformats.org/officeDocument/2006/relationships/image" Target="../media/image30.png"/><Relationship Id="rId10" Type="http://schemas.openxmlformats.org/officeDocument/2006/relationships/chart" Target="../charts/chart36.xml"/><Relationship Id="rId4" Type="http://schemas.openxmlformats.org/officeDocument/2006/relationships/image" Target="../media/image46.png"/><Relationship Id="rId9" Type="http://schemas.microsoft.com/office/2007/relationships/hdphoto" Target="../media/hdphoto10.wdp"/></Relationships>
</file>

<file path=ppt/slides/_rels/slide4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05.png"/><Relationship Id="rId4" Type="http://schemas.openxmlformats.org/officeDocument/2006/relationships/image" Target="../media/image1.jpg"/></Relationships>
</file>

<file path=ppt/slides/_rels/slide4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06.png"/><Relationship Id="rId4" Type="http://schemas.openxmlformats.org/officeDocument/2006/relationships/image" Target="../media/image1.jpg"/></Relationships>
</file>

<file path=ppt/slides/_rels/slide4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07.png"/><Relationship Id="rId4" Type="http://schemas.openxmlformats.org/officeDocument/2006/relationships/image" Target="../media/image1.jpg"/></Relationships>
</file>

<file path=ppt/slides/_rels/slide4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image" Target="../media/image109.jp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png"/><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8.png"/><Relationship Id="rId7" Type="http://schemas.openxmlformats.org/officeDocument/2006/relationships/diagramQuickStyle" Target="../diagrams/quickStyle1.xml"/><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9.png"/><Relationship Id="rId9" Type="http://schemas.microsoft.com/office/2007/relationships/diagramDrawing" Target="../diagrams/drawin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p:nvPr/>
        </p:nvSpPr>
        <p:spPr>
          <a:xfrm>
            <a:off x="216074" y="2617734"/>
            <a:ext cx="6840760" cy="544760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200" dirty="0">
              <a:solidFill>
                <a:schemeClr val="dk1"/>
              </a:solidFill>
              <a:latin typeface="Arial Narrow"/>
              <a:ea typeface="Arial Narrow"/>
              <a:cs typeface="Arial Narrow"/>
              <a:sym typeface="Arial Narrow"/>
            </a:endParaRPr>
          </a:p>
          <a:p>
            <a:pPr marL="0" marR="0" lvl="0" indent="0" algn="just" rtl="0">
              <a:spcBef>
                <a:spcPts val="0"/>
              </a:spcBef>
              <a:spcAft>
                <a:spcPts val="0"/>
              </a:spcAft>
              <a:buNone/>
            </a:pPr>
            <a:r>
              <a:rPr lang="es-ES" sz="1200" dirty="0">
                <a:solidFill>
                  <a:schemeClr val="dk1"/>
                </a:solidFill>
                <a:latin typeface="Arial Narrow"/>
                <a:ea typeface="Arial Narrow"/>
                <a:cs typeface="Arial Narrow"/>
                <a:sym typeface="Arial Narrow"/>
              </a:rPr>
              <a:t>El </a:t>
            </a:r>
            <a:r>
              <a:rPr lang="es-ES" sz="1200" b="1" dirty="0">
                <a:solidFill>
                  <a:schemeClr val="dk1"/>
                </a:solidFill>
                <a:latin typeface="Arial Narrow"/>
                <a:ea typeface="Arial Narrow"/>
                <a:cs typeface="Arial Narrow"/>
                <a:sym typeface="Arial Narrow"/>
              </a:rPr>
              <a:t>Boletín de Período Epidemiológico </a:t>
            </a:r>
            <a:r>
              <a:rPr lang="es-ES" sz="1200" dirty="0">
                <a:solidFill>
                  <a:schemeClr val="dk1"/>
                </a:solidFill>
                <a:latin typeface="Arial Narrow"/>
                <a:ea typeface="Arial Narrow"/>
                <a:cs typeface="Arial Narrow"/>
                <a:sym typeface="Arial Narrow"/>
              </a:rPr>
              <a:t>es una publicación de los eventos de interés en salud pública, notificados a la Secretaría de Salud de Medellín a través del Sistema de Vigilancia en Salud Pública SIVIGILA.  Pretende ofrecer  un panorama del comportamiento de estos eventos por cada período epidemiológico del año, con el fin de retroalimentar y facilitar a los diferentes actores un insumo para orientar la toma de decisiones. </a:t>
            </a:r>
            <a:endParaRPr dirty="0"/>
          </a:p>
          <a:p>
            <a:pPr marL="0" marR="0" lvl="0" indent="0" algn="just" rtl="0">
              <a:spcBef>
                <a:spcPts val="0"/>
              </a:spcBef>
              <a:spcAft>
                <a:spcPts val="0"/>
              </a:spcAft>
              <a:buNone/>
            </a:pPr>
            <a:endParaRPr sz="1200"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dirty="0">
                <a:solidFill>
                  <a:schemeClr val="dk1"/>
                </a:solidFill>
                <a:latin typeface="Arial Narrow"/>
                <a:ea typeface="Arial Narrow"/>
                <a:cs typeface="Arial Narrow"/>
                <a:sym typeface="Arial Narrow"/>
              </a:rPr>
              <a:t>Este informe se publica por periodo epidemiológico, luego de haber realizado validaciones, procesamiento de los datos, análisis de los eventos y  resultados de procesos como investigaciones epidemiológicas de campo y unidades de análisis de morbilidad  y mortalidad.    </a:t>
            </a:r>
            <a:endParaRPr dirty="0"/>
          </a:p>
          <a:p>
            <a:pPr marL="0" marR="0" lvl="0" indent="0" algn="just" rtl="0">
              <a:spcBef>
                <a:spcPts val="0"/>
              </a:spcBef>
              <a:spcAft>
                <a:spcPts val="0"/>
              </a:spcAft>
              <a:buNone/>
            </a:pPr>
            <a:endParaRPr sz="1200" dirty="0">
              <a:solidFill>
                <a:schemeClr val="dk1"/>
              </a:solidFill>
              <a:latin typeface="Arial Narrow"/>
              <a:ea typeface="Arial Narrow"/>
              <a:cs typeface="Arial Narrow"/>
              <a:sym typeface="Arial Narrow"/>
            </a:endParaRPr>
          </a:p>
          <a:p>
            <a:pPr marL="0" marR="0" lvl="0" indent="0" algn="just" rtl="0">
              <a:spcBef>
                <a:spcPts val="0"/>
              </a:spcBef>
              <a:spcAft>
                <a:spcPts val="0"/>
              </a:spcAft>
              <a:buNone/>
            </a:pPr>
            <a:r>
              <a:rPr lang="es-ES" sz="1200" dirty="0">
                <a:solidFill>
                  <a:schemeClr val="dk1"/>
                </a:solidFill>
                <a:latin typeface="Arial Narrow"/>
                <a:ea typeface="Arial Narrow"/>
                <a:cs typeface="Arial Narrow"/>
                <a:sym typeface="Arial Narrow"/>
              </a:rPr>
              <a:t>Los resultados publicados en este boletín pueden variar de acuerdo a la dinámica de la notificación, los ajustes y la clasificación final de los eventos.   Cualquier información contenida en el Informe es de dominio público y pueden ser utilizada o reproducida siempre y cuando se cite como fuente: Boletín de Período Epidemiológico. Secretaría de Salud de Medellín .</a:t>
            </a:r>
            <a:endParaRPr sz="1200"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dirty="0">
                <a:solidFill>
                  <a:schemeClr val="dk1"/>
                </a:solidFill>
                <a:latin typeface="Arial Narrow"/>
                <a:ea typeface="Arial Narrow"/>
                <a:cs typeface="Arial Narrow"/>
                <a:sym typeface="Arial Narrow"/>
              </a:rPr>
              <a:t> </a:t>
            </a:r>
            <a:endParaRPr sz="1200"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b="1" dirty="0">
                <a:solidFill>
                  <a:schemeClr val="dk1"/>
                </a:solidFill>
                <a:latin typeface="Arial Narrow"/>
                <a:ea typeface="Arial Narrow"/>
                <a:cs typeface="Arial Narrow"/>
                <a:sym typeface="Arial Narrow"/>
              </a:rPr>
              <a:t>Subsecretaría de Salud Pública</a:t>
            </a:r>
            <a:endParaRPr sz="1200"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b="1" dirty="0">
                <a:solidFill>
                  <a:schemeClr val="dk1"/>
                </a:solidFill>
                <a:latin typeface="Arial Narrow"/>
                <a:ea typeface="Arial Narrow"/>
                <a:cs typeface="Arial Narrow"/>
                <a:sym typeface="Arial Narrow"/>
              </a:rPr>
              <a:t>Programa Vigilancia Epidemiológica </a:t>
            </a:r>
            <a:endParaRPr sz="1200"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b="1" dirty="0">
                <a:solidFill>
                  <a:schemeClr val="dk1"/>
                </a:solidFill>
                <a:latin typeface="Arial Narrow"/>
                <a:ea typeface="Arial Narrow"/>
                <a:cs typeface="Arial Narrow"/>
                <a:sym typeface="Arial Narrow"/>
              </a:rPr>
              <a:t>Líder de Programa: </a:t>
            </a:r>
            <a:r>
              <a:rPr lang="es-ES" sz="1200" dirty="0">
                <a:solidFill>
                  <a:schemeClr val="dk1"/>
                </a:solidFill>
                <a:latin typeface="Arial Narrow"/>
                <a:ea typeface="Arial Narrow"/>
                <a:cs typeface="Arial Narrow"/>
                <a:sym typeface="Arial Narrow"/>
              </a:rPr>
              <a:t>Rita Elena Almanza Payares</a:t>
            </a:r>
            <a:endParaRPr sz="1200"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b="1" dirty="0">
                <a:solidFill>
                  <a:schemeClr val="dk1"/>
                </a:solidFill>
                <a:latin typeface="Arial Narrow"/>
                <a:ea typeface="Arial Narrow"/>
                <a:cs typeface="Arial Narrow"/>
                <a:sym typeface="Arial Narrow"/>
              </a:rPr>
              <a:t> </a:t>
            </a:r>
            <a:endParaRPr sz="1200"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b="1" dirty="0">
                <a:solidFill>
                  <a:schemeClr val="dk1"/>
                </a:solidFill>
                <a:latin typeface="Arial Narrow"/>
                <a:ea typeface="Arial Narrow"/>
                <a:cs typeface="Arial Narrow"/>
                <a:sym typeface="Arial Narrow"/>
              </a:rPr>
              <a:t>Epidemiólogos</a:t>
            </a:r>
            <a:endParaRPr sz="1200"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dirty="0">
                <a:solidFill>
                  <a:schemeClr val="dk1"/>
                </a:solidFill>
                <a:latin typeface="Arial Narrow"/>
                <a:ea typeface="Arial Narrow"/>
                <a:cs typeface="Arial Narrow"/>
                <a:sym typeface="Arial Narrow"/>
              </a:rPr>
              <a:t>Carlos Julio Montes Zuluaga</a:t>
            </a:r>
            <a:endParaRPr dirty="0"/>
          </a:p>
          <a:p>
            <a:pPr marL="0" marR="0" lvl="0" indent="0" algn="l" rtl="0">
              <a:spcBef>
                <a:spcPts val="0"/>
              </a:spcBef>
              <a:spcAft>
                <a:spcPts val="0"/>
              </a:spcAft>
              <a:buNone/>
            </a:pPr>
            <a:r>
              <a:rPr lang="es-ES" sz="1200" dirty="0">
                <a:solidFill>
                  <a:schemeClr val="dk1"/>
                </a:solidFill>
                <a:latin typeface="Arial Narrow"/>
                <a:ea typeface="Arial Narrow"/>
                <a:cs typeface="Arial Narrow"/>
                <a:sym typeface="Arial Narrow"/>
              </a:rPr>
              <a:t>José </a:t>
            </a:r>
            <a:r>
              <a:rPr lang="es-ES" sz="1200" dirty="0" err="1">
                <a:solidFill>
                  <a:schemeClr val="dk1"/>
                </a:solidFill>
                <a:latin typeface="Arial Narrow"/>
                <a:ea typeface="Arial Narrow"/>
                <a:cs typeface="Arial Narrow"/>
                <a:sym typeface="Arial Narrow"/>
              </a:rPr>
              <a:t>José</a:t>
            </a:r>
            <a:r>
              <a:rPr lang="es-ES" sz="1200" dirty="0">
                <a:solidFill>
                  <a:schemeClr val="dk1"/>
                </a:solidFill>
                <a:latin typeface="Arial Narrow"/>
                <a:ea typeface="Arial Narrow"/>
                <a:cs typeface="Arial Narrow"/>
                <a:sym typeface="Arial Narrow"/>
              </a:rPr>
              <a:t> Arteaga García </a:t>
            </a:r>
            <a:endParaRPr dirty="0"/>
          </a:p>
          <a:p>
            <a:pPr marL="0" lvl="0" indent="0" algn="l" rtl="0">
              <a:spcBef>
                <a:spcPts val="0"/>
              </a:spcBef>
              <a:spcAft>
                <a:spcPts val="0"/>
              </a:spcAft>
              <a:buClr>
                <a:schemeClr val="dk1"/>
              </a:buClr>
              <a:buFont typeface="Arial"/>
              <a:buNone/>
            </a:pPr>
            <a:r>
              <a:rPr lang="es-ES" sz="1200" dirty="0">
                <a:solidFill>
                  <a:schemeClr val="dk1"/>
                </a:solidFill>
                <a:latin typeface="Arial Narrow"/>
                <a:ea typeface="Arial Narrow"/>
                <a:cs typeface="Arial Narrow"/>
                <a:sym typeface="Arial Narrow"/>
              </a:rPr>
              <a:t>Maritza Rodríguez</a:t>
            </a:r>
            <a:endParaRPr dirty="0">
              <a:solidFill>
                <a:schemeClr val="dk1"/>
              </a:solidFill>
            </a:endParaRPr>
          </a:p>
          <a:p>
            <a:pPr marL="0" lvl="0" indent="0" algn="l" rtl="0">
              <a:spcBef>
                <a:spcPts val="0"/>
              </a:spcBef>
              <a:spcAft>
                <a:spcPts val="0"/>
              </a:spcAft>
              <a:buNone/>
            </a:pPr>
            <a:r>
              <a:rPr lang="es-ES" sz="1200" dirty="0">
                <a:solidFill>
                  <a:schemeClr val="dk1"/>
                </a:solidFill>
                <a:latin typeface="Arial Narrow"/>
                <a:ea typeface="Arial Narrow"/>
                <a:cs typeface="Arial Narrow"/>
                <a:sym typeface="Arial Narrow"/>
              </a:rPr>
              <a:t>Sebastián Villada</a:t>
            </a:r>
            <a:endParaRPr sz="1200" dirty="0">
              <a:solidFill>
                <a:schemeClr val="dk1"/>
              </a:solidFill>
              <a:latin typeface="Arial Narrow"/>
              <a:ea typeface="Arial Narrow"/>
              <a:cs typeface="Arial Narrow"/>
              <a:sym typeface="Arial Narrow"/>
            </a:endParaRPr>
          </a:p>
          <a:p>
            <a:pPr marL="0" lvl="0" indent="0" algn="l" rtl="0">
              <a:spcBef>
                <a:spcPts val="0"/>
              </a:spcBef>
              <a:spcAft>
                <a:spcPts val="0"/>
              </a:spcAft>
              <a:buClr>
                <a:schemeClr val="dk1"/>
              </a:buClr>
              <a:buFont typeface="Arial"/>
              <a:buNone/>
            </a:pPr>
            <a:endParaRPr sz="1200"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endParaRPr sz="1200"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b="1" dirty="0">
                <a:solidFill>
                  <a:schemeClr val="dk1"/>
                </a:solidFill>
                <a:latin typeface="Arial Narrow"/>
                <a:ea typeface="Arial Narrow"/>
                <a:cs typeface="Arial Narrow"/>
                <a:sym typeface="Arial Narrow"/>
              </a:rPr>
              <a:t> </a:t>
            </a:r>
            <a:endParaRPr sz="1200" b="1"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endParaRPr sz="1200" b="1"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endParaRPr sz="1200" dirty="0">
              <a:solidFill>
                <a:schemeClr val="dk1"/>
              </a:solidFill>
              <a:latin typeface="Arial Narrow"/>
              <a:ea typeface="Arial Narrow"/>
              <a:cs typeface="Arial Narrow"/>
              <a:sym typeface="Arial Narrow"/>
            </a:endParaRPr>
          </a:p>
        </p:txBody>
      </p:sp>
      <p:sp>
        <p:nvSpPr>
          <p:cNvPr id="90" name="Google Shape;90;p1"/>
          <p:cNvSpPr/>
          <p:nvPr/>
        </p:nvSpPr>
        <p:spPr>
          <a:xfrm>
            <a:off x="2736354" y="6423387"/>
            <a:ext cx="4392600" cy="16003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200" b="1" dirty="0">
                <a:solidFill>
                  <a:schemeClr val="dk1"/>
                </a:solidFill>
                <a:latin typeface="Arial Narrow"/>
                <a:ea typeface="Arial Narrow"/>
                <a:cs typeface="Arial Narrow"/>
                <a:sym typeface="Arial Narrow"/>
              </a:rPr>
              <a:t>Profesionales Vigilancia Epidemiológica  y Sistemas de Información</a:t>
            </a:r>
            <a:endParaRPr sz="1200"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dirty="0" err="1">
                <a:solidFill>
                  <a:schemeClr val="dk1"/>
                </a:solidFill>
                <a:latin typeface="Arial Narrow"/>
                <a:ea typeface="Arial Narrow"/>
                <a:cs typeface="Arial Narrow"/>
                <a:sym typeface="Arial Narrow"/>
              </a:rPr>
              <a:t>Adiela</a:t>
            </a:r>
            <a:r>
              <a:rPr lang="es-ES" sz="1200" dirty="0">
                <a:solidFill>
                  <a:schemeClr val="dk1"/>
                </a:solidFill>
                <a:latin typeface="Arial Narrow"/>
                <a:ea typeface="Arial Narrow"/>
                <a:cs typeface="Arial Narrow"/>
                <a:sym typeface="Arial Narrow"/>
              </a:rPr>
              <a:t> María Yepes </a:t>
            </a:r>
            <a:r>
              <a:rPr lang="es-ES" sz="1200" dirty="0" err="1">
                <a:solidFill>
                  <a:schemeClr val="dk1"/>
                </a:solidFill>
                <a:latin typeface="Arial Narrow"/>
                <a:ea typeface="Arial Narrow"/>
                <a:cs typeface="Arial Narrow"/>
                <a:sym typeface="Arial Narrow"/>
              </a:rPr>
              <a:t>Pemberthy</a:t>
            </a:r>
            <a:endParaRPr sz="1200" dirty="0">
              <a:solidFill>
                <a:schemeClr val="dk1"/>
              </a:solidFill>
              <a:latin typeface="Arial Narrow"/>
              <a:ea typeface="Arial Narrow"/>
              <a:cs typeface="Arial Narrow"/>
              <a:sym typeface="Arial Narrow"/>
            </a:endParaRPr>
          </a:p>
          <a:p>
            <a:pPr marL="0" marR="0" lvl="0" indent="0" algn="l" rtl="0">
              <a:spcBef>
                <a:spcPts val="0"/>
              </a:spcBef>
              <a:spcAft>
                <a:spcPts val="0"/>
              </a:spcAft>
              <a:buNone/>
            </a:pPr>
            <a:r>
              <a:rPr lang="es-ES" sz="1200" dirty="0">
                <a:solidFill>
                  <a:schemeClr val="dk1"/>
                </a:solidFill>
                <a:latin typeface="Arial Narrow"/>
                <a:ea typeface="Arial Narrow"/>
                <a:cs typeface="Arial Narrow"/>
                <a:sym typeface="Arial Narrow"/>
              </a:rPr>
              <a:t>Ruth Alicia Cadena Barón</a:t>
            </a:r>
          </a:p>
          <a:p>
            <a:pPr marL="0" marR="0" lvl="0" indent="0" algn="l" rtl="0">
              <a:spcBef>
                <a:spcPts val="0"/>
              </a:spcBef>
              <a:spcAft>
                <a:spcPts val="0"/>
              </a:spcAft>
              <a:buNone/>
            </a:pPr>
            <a:r>
              <a:rPr lang="es-ES" sz="1200" dirty="0">
                <a:solidFill>
                  <a:schemeClr val="dk1"/>
                </a:solidFill>
                <a:latin typeface="Arial Narrow"/>
                <a:ea typeface="Arial Narrow"/>
                <a:cs typeface="Arial Narrow"/>
                <a:sym typeface="Arial Narrow"/>
              </a:rPr>
              <a:t>Priscila Ramírez García</a:t>
            </a:r>
            <a:endParaRPr lang="es-ES" dirty="0"/>
          </a:p>
          <a:p>
            <a:pPr marL="0" marR="0" lvl="0" indent="0" algn="l" rtl="0">
              <a:spcBef>
                <a:spcPts val="0"/>
              </a:spcBef>
              <a:spcAft>
                <a:spcPts val="0"/>
              </a:spcAft>
              <a:buNone/>
            </a:pPr>
            <a:r>
              <a:rPr lang="es-ES" sz="1200" dirty="0">
                <a:solidFill>
                  <a:schemeClr val="dk1"/>
                </a:solidFill>
                <a:latin typeface="Arial Narrow"/>
                <a:ea typeface="Arial Narrow"/>
                <a:cs typeface="Arial Narrow"/>
                <a:sym typeface="Arial Narrow"/>
              </a:rPr>
              <a:t>Catalina María Vargas Guzmán </a:t>
            </a:r>
            <a:endParaRPr dirty="0"/>
          </a:p>
          <a:p>
            <a:pPr marL="0" marR="0" lvl="0" indent="0" algn="l" rtl="0">
              <a:spcBef>
                <a:spcPts val="0"/>
              </a:spcBef>
              <a:spcAft>
                <a:spcPts val="0"/>
              </a:spcAft>
              <a:buNone/>
            </a:pPr>
            <a:r>
              <a:rPr lang="es-ES" sz="1200" dirty="0">
                <a:solidFill>
                  <a:schemeClr val="dk1"/>
                </a:solidFill>
                <a:latin typeface="Arial Narrow"/>
                <a:ea typeface="Arial Narrow"/>
                <a:cs typeface="Arial Narrow"/>
                <a:sym typeface="Arial Narrow"/>
              </a:rPr>
              <a:t>Mónica María Quiñones Montes</a:t>
            </a:r>
            <a:endParaRPr dirty="0"/>
          </a:p>
          <a:p>
            <a:pPr marL="0" marR="0" lvl="0" indent="0" algn="l" rtl="0">
              <a:spcBef>
                <a:spcPts val="0"/>
              </a:spcBef>
              <a:spcAft>
                <a:spcPts val="0"/>
              </a:spcAft>
              <a:buNone/>
            </a:pPr>
            <a:endParaRPr dirty="0"/>
          </a:p>
          <a:p>
            <a:pPr marL="0" marR="0" lvl="0" indent="0" algn="l" rtl="0">
              <a:spcBef>
                <a:spcPts val="0"/>
              </a:spcBef>
              <a:spcAft>
                <a:spcPts val="0"/>
              </a:spcAft>
              <a:buNone/>
            </a:pPr>
            <a:endParaRPr sz="1200" dirty="0">
              <a:solidFill>
                <a:schemeClr val="dk1"/>
              </a:solidFill>
              <a:latin typeface="Arial Narrow"/>
              <a:ea typeface="Arial Narrow"/>
              <a:cs typeface="Arial Narrow"/>
              <a:sym typeface="Arial Narrow"/>
            </a:endParaRPr>
          </a:p>
        </p:txBody>
      </p:sp>
      <p:sp>
        <p:nvSpPr>
          <p:cNvPr id="91" name="Google Shape;91;p1"/>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1</a:t>
            </a:r>
            <a:endParaRPr sz="1050" b="1">
              <a:solidFill>
                <a:schemeClr val="dk1"/>
              </a:solidFill>
              <a:latin typeface="Arial Narrow"/>
              <a:ea typeface="Arial Narrow"/>
              <a:cs typeface="Arial Narrow"/>
              <a:sym typeface="Arial Narrow"/>
            </a:endParaRPr>
          </a:p>
        </p:txBody>
      </p:sp>
      <p:sp>
        <p:nvSpPr>
          <p:cNvPr id="92" name="Google Shape;92;p1"/>
          <p:cNvSpPr txBox="1">
            <a:spLocks noGrp="1"/>
          </p:cNvSpPr>
          <p:nvPr>
            <p:ph type="title"/>
          </p:nvPr>
        </p:nvSpPr>
        <p:spPr>
          <a:xfrm>
            <a:off x="144066" y="2267744"/>
            <a:ext cx="2037476" cy="484619"/>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2000"/>
              <a:buFont typeface="Arial Narrow"/>
              <a:buNone/>
            </a:pPr>
            <a:r>
              <a:rPr lang="es-ES" sz="2000" b="1">
                <a:latin typeface="Arial Narrow"/>
                <a:ea typeface="Arial Narrow"/>
                <a:cs typeface="Arial Narrow"/>
                <a:sym typeface="Arial Narrow"/>
              </a:rPr>
              <a:t>Presentación</a:t>
            </a:r>
            <a:endParaRPr sz="2000" b="1">
              <a:latin typeface="Arial Narrow"/>
              <a:ea typeface="Arial Narrow"/>
              <a:cs typeface="Arial Narrow"/>
              <a:sym typeface="Arial Narrow"/>
            </a:endParaRPr>
          </a:p>
        </p:txBody>
      </p:sp>
      <p:grpSp>
        <p:nvGrpSpPr>
          <p:cNvPr id="93" name="Google Shape;93;p1"/>
          <p:cNvGrpSpPr/>
          <p:nvPr/>
        </p:nvGrpSpPr>
        <p:grpSpPr>
          <a:xfrm>
            <a:off x="0" y="14519"/>
            <a:ext cx="4536554" cy="2121549"/>
            <a:chOff x="0" y="14519"/>
            <a:chExt cx="4536554" cy="2121549"/>
          </a:xfrm>
        </p:grpSpPr>
        <p:sp>
          <p:nvSpPr>
            <p:cNvPr id="94" name="Google Shape;94;p1"/>
            <p:cNvSpPr txBox="1"/>
            <p:nvPr/>
          </p:nvSpPr>
          <p:spPr>
            <a:xfrm>
              <a:off x="576114" y="1684583"/>
              <a:ext cx="3598545" cy="45148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800" b="1" dirty="0">
                  <a:solidFill>
                    <a:srgbClr val="000000"/>
                  </a:solidFill>
                  <a:latin typeface="Arial Narrow"/>
                  <a:ea typeface="Arial Narrow"/>
                  <a:cs typeface="Arial Narrow"/>
                  <a:sym typeface="Arial Narrow"/>
                </a:rPr>
                <a:t>Programa Vigilancia Epidemiológica – Subsecretaría de Salud Pública</a:t>
              </a:r>
              <a:endParaRPr sz="1200" dirty="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800" b="1" dirty="0">
                  <a:solidFill>
                    <a:srgbClr val="000000"/>
                  </a:solidFill>
                  <a:latin typeface="Arial Narrow"/>
                  <a:ea typeface="Arial Narrow"/>
                  <a:cs typeface="Arial Narrow"/>
                  <a:sym typeface="Arial Narrow"/>
                </a:rPr>
                <a:t>Periodo epidemiológico 08 de 2023 - Reporte Semanas 01 a </a:t>
              </a:r>
              <a:r>
                <a:rPr lang="es-ES" sz="800" b="1" dirty="0">
                  <a:latin typeface="Arial Narrow"/>
                  <a:ea typeface="Arial Narrow"/>
                  <a:cs typeface="Arial Narrow"/>
                  <a:sym typeface="Arial Narrow"/>
                </a:rPr>
                <a:t>32</a:t>
              </a:r>
              <a:r>
                <a:rPr lang="es-ES" sz="800" b="1" dirty="0">
                  <a:solidFill>
                    <a:srgbClr val="000000"/>
                  </a:solidFill>
                  <a:latin typeface="Arial Narrow"/>
                  <a:ea typeface="Arial Narrow"/>
                  <a:cs typeface="Arial Narrow"/>
                  <a:sym typeface="Arial Narrow"/>
                </a:rPr>
                <a:t> (Hasta Agosto </a:t>
              </a:r>
              <a:r>
                <a:rPr lang="es-ES" sz="800" b="1" dirty="0">
                  <a:latin typeface="Arial Narrow"/>
                  <a:ea typeface="Arial Narrow"/>
                  <a:cs typeface="Arial Narrow"/>
                  <a:sym typeface="Arial Narrow"/>
                </a:rPr>
                <a:t>1</a:t>
              </a:r>
              <a:r>
                <a:rPr lang="es-ES" sz="800" b="1" dirty="0">
                  <a:solidFill>
                    <a:srgbClr val="000000"/>
                  </a:solidFill>
                  <a:latin typeface="Arial Narrow"/>
                  <a:ea typeface="Arial Narrow"/>
                  <a:cs typeface="Arial Narrow"/>
                  <a:sym typeface="Arial Narrow"/>
                </a:rPr>
                <a:t>2 de 2023) </a:t>
              </a:r>
              <a:r>
                <a:rPr lang="es-ES" sz="900" b="1" dirty="0">
                  <a:solidFill>
                    <a:srgbClr val="000000"/>
                  </a:solidFill>
                  <a:latin typeface="Calibri"/>
                  <a:ea typeface="Calibri"/>
                  <a:cs typeface="Calibri"/>
                  <a:sym typeface="Calibri"/>
                </a:rPr>
                <a:t>  </a:t>
              </a:r>
              <a:endParaRPr sz="1200" dirty="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800" dirty="0">
                  <a:solidFill>
                    <a:srgbClr val="000000"/>
                  </a:solidFill>
                  <a:latin typeface="Calibri"/>
                  <a:ea typeface="Calibri"/>
                  <a:cs typeface="Calibri"/>
                  <a:sym typeface="Calibri"/>
                </a:rPr>
                <a:t> </a:t>
              </a:r>
              <a:endParaRPr sz="1200" dirty="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800" dirty="0">
                  <a:solidFill>
                    <a:srgbClr val="000000"/>
                  </a:solidFill>
                  <a:latin typeface="Calibri"/>
                  <a:ea typeface="Calibri"/>
                  <a:cs typeface="Calibri"/>
                  <a:sym typeface="Calibri"/>
                </a:rPr>
                <a:t> </a:t>
              </a:r>
              <a:endParaRPr sz="1200" dirty="0">
                <a:solidFill>
                  <a:schemeClr val="dk1"/>
                </a:solidFill>
                <a:latin typeface="Times New Roman"/>
                <a:ea typeface="Times New Roman"/>
                <a:cs typeface="Times New Roman"/>
                <a:sym typeface="Times New Roman"/>
              </a:endParaRPr>
            </a:p>
          </p:txBody>
        </p:sp>
        <p:sp>
          <p:nvSpPr>
            <p:cNvPr id="95" name="Google Shape;95;p1"/>
            <p:cNvSpPr txBox="1"/>
            <p:nvPr/>
          </p:nvSpPr>
          <p:spPr>
            <a:xfrm>
              <a:off x="1162804" y="992927"/>
              <a:ext cx="2734310" cy="62674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1600" b="1" dirty="0">
                  <a:solidFill>
                    <a:srgbClr val="000000"/>
                  </a:solidFill>
                  <a:latin typeface="Arial Narrow"/>
                  <a:ea typeface="Arial Narrow"/>
                  <a:cs typeface="Arial Narrow"/>
                  <a:sym typeface="Arial Narrow"/>
                </a:rPr>
                <a:t>Boletín de Periodo Epidemiológico Medellín </a:t>
              </a:r>
              <a:r>
                <a:rPr lang="es-ES" sz="1100" b="1" dirty="0">
                  <a:solidFill>
                    <a:srgbClr val="000000"/>
                  </a:solidFill>
                  <a:latin typeface="Calibri"/>
                  <a:ea typeface="Calibri"/>
                  <a:cs typeface="Calibri"/>
                  <a:sym typeface="Calibri"/>
                </a:rPr>
                <a:t> </a:t>
              </a:r>
              <a:endParaRPr sz="1200" dirty="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dirty="0">
                  <a:solidFill>
                    <a:srgbClr val="000000"/>
                  </a:solidFill>
                  <a:latin typeface="Calibri"/>
                  <a:ea typeface="Calibri"/>
                  <a:cs typeface="Calibri"/>
                  <a:sym typeface="Calibri"/>
                </a:rPr>
                <a:t> </a:t>
              </a:r>
              <a:endParaRPr sz="1200" dirty="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dirty="0">
                  <a:solidFill>
                    <a:srgbClr val="000000"/>
                  </a:solidFill>
                  <a:latin typeface="Calibri"/>
                  <a:ea typeface="Calibri"/>
                  <a:cs typeface="Calibri"/>
                  <a:sym typeface="Calibri"/>
                </a:rPr>
                <a:t> </a:t>
              </a:r>
              <a:endParaRPr sz="1200" dirty="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dirty="0">
                  <a:solidFill>
                    <a:srgbClr val="000000"/>
                  </a:solidFill>
                  <a:latin typeface="Calibri"/>
                  <a:ea typeface="Calibri"/>
                  <a:cs typeface="Calibri"/>
                  <a:sym typeface="Calibri"/>
                </a:rPr>
                <a:t> </a:t>
              </a:r>
              <a:endParaRPr sz="1200" dirty="0">
                <a:solidFill>
                  <a:schemeClr val="dk1"/>
                </a:solidFill>
                <a:latin typeface="Times New Roman"/>
                <a:ea typeface="Times New Roman"/>
                <a:cs typeface="Times New Roman"/>
                <a:sym typeface="Times New Roman"/>
              </a:endParaRPr>
            </a:p>
          </p:txBody>
        </p:sp>
        <p:sp>
          <p:nvSpPr>
            <p:cNvPr id="96" name="Google Shape;96;p1"/>
            <p:cNvSpPr txBox="1"/>
            <p:nvPr/>
          </p:nvSpPr>
          <p:spPr>
            <a:xfrm>
              <a:off x="0" y="14519"/>
              <a:ext cx="4536554" cy="99694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3200" b="1">
                  <a:solidFill>
                    <a:srgbClr val="00B050"/>
                  </a:solidFill>
                  <a:latin typeface="Arial Narrow"/>
                  <a:ea typeface="Arial Narrow"/>
                  <a:cs typeface="Arial Narrow"/>
                  <a:sym typeface="Arial Narrow"/>
                </a:rPr>
                <a:t>Secretaría de Salud de Medellín</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pic>
        <p:nvPicPr>
          <p:cNvPr id="97" name="Google Shape;97;p1"/>
          <p:cNvPicPr preferRelativeResize="0"/>
          <p:nvPr/>
        </p:nvPicPr>
        <p:blipFill rotWithShape="1">
          <a:blip r:embed="rId3">
            <a:alphaModFix/>
          </a:blip>
          <a:srcRect/>
          <a:stretch/>
        </p:blipFill>
        <p:spPr>
          <a:xfrm>
            <a:off x="4449340" y="275325"/>
            <a:ext cx="2463478" cy="186074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0" y="-7142"/>
            <a:ext cx="2227828" cy="2845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1432"/>
          <a:stretch/>
        </p:blipFill>
        <p:spPr bwMode="auto">
          <a:xfrm>
            <a:off x="0" y="2824179"/>
            <a:ext cx="2240673" cy="2666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28186" y="623805"/>
            <a:ext cx="2404500" cy="276999"/>
          </a:xfrm>
          <a:prstGeom prst="rect">
            <a:avLst/>
          </a:prstGeom>
          <a:noFill/>
        </p:spPr>
        <p:txBody>
          <a:bodyPr wrap="square" rtlCol="0">
            <a:spAutoFit/>
          </a:bodyPr>
          <a:lstStyle/>
          <a:p>
            <a:r>
              <a:rPr lang="es-ES" sz="1200" b="1" dirty="0">
                <a:latin typeface="Arial Narrow" panose="020B0606020202030204" pitchFamily="34" charset="0"/>
              </a:rPr>
              <a:t>Periodo epidemiológico 8- 2023</a:t>
            </a:r>
          </a:p>
        </p:txBody>
      </p:sp>
      <p:sp>
        <p:nvSpPr>
          <p:cNvPr id="6" name="5 Rectángulo"/>
          <p:cNvSpPr/>
          <p:nvPr/>
        </p:nvSpPr>
        <p:spPr>
          <a:xfrm>
            <a:off x="2274078" y="2167727"/>
            <a:ext cx="4946011" cy="523220"/>
          </a:xfrm>
          <a:prstGeom prst="rect">
            <a:avLst/>
          </a:prstGeom>
        </p:spPr>
        <p:txBody>
          <a:bodyPr wrap="square">
            <a:spAutoFit/>
          </a:bodyPr>
          <a:lstStyle/>
          <a:p>
            <a:r>
              <a:rPr lang="es-ES" sz="6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Gráfico de control de Varicela. Medellín, a Período epidemiológico 8 acumulado  de 2023. </a:t>
            </a:r>
          </a:p>
        </p:txBody>
      </p:sp>
      <p:grpSp>
        <p:nvGrpSpPr>
          <p:cNvPr id="8" name="7 Grupo"/>
          <p:cNvGrpSpPr/>
          <p:nvPr/>
        </p:nvGrpSpPr>
        <p:grpSpPr>
          <a:xfrm>
            <a:off x="179214" y="4211960"/>
            <a:ext cx="1892650" cy="488476"/>
            <a:chOff x="2397524" y="3379972"/>
            <a:chExt cx="4508500" cy="904875"/>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478755"/>
              <a:ext cx="1593562" cy="684167"/>
            </a:xfrm>
            <a:prstGeom prst="rect">
              <a:avLst/>
            </a:prstGeom>
            <a:noFill/>
          </p:spPr>
          <p:txBody>
            <a:bodyPr wrap="square" rtlCol="0">
              <a:spAutoFit/>
            </a:bodyPr>
            <a:lstStyle/>
            <a:p>
              <a:pPr algn="ctr"/>
              <a:r>
                <a:rPr lang="es-ES" b="1" dirty="0">
                  <a:latin typeface="Arial Narrow" panose="020B0606020202030204" pitchFamily="34" charset="0"/>
                </a:rPr>
                <a:t>820</a:t>
              </a:r>
            </a:p>
          </p:txBody>
        </p:sp>
      </p:grpSp>
      <p:sp>
        <p:nvSpPr>
          <p:cNvPr id="9" name="8 CuadroTexto"/>
          <p:cNvSpPr txBox="1"/>
          <p:nvPr/>
        </p:nvSpPr>
        <p:spPr>
          <a:xfrm>
            <a:off x="494426" y="4716016"/>
            <a:ext cx="1686306" cy="830997"/>
          </a:xfrm>
          <a:prstGeom prst="rect">
            <a:avLst/>
          </a:prstGeom>
          <a:noFill/>
        </p:spPr>
        <p:txBody>
          <a:bodyPr wrap="square" rtlCol="0">
            <a:spAutoFit/>
          </a:bodyPr>
          <a:lstStyle/>
          <a:p>
            <a:pPr algn="r"/>
            <a:r>
              <a:rPr lang="es-ES" sz="1200" b="1" dirty="0">
                <a:latin typeface="Arial Narrow" panose="020B0606020202030204" pitchFamily="34" charset="0"/>
              </a:rPr>
              <a:t>Variación porcentual de 4,3% menos respecto al mismo período del año anterior</a:t>
            </a:r>
          </a:p>
        </p:txBody>
      </p:sp>
      <p:sp>
        <p:nvSpPr>
          <p:cNvPr id="10" name="9 Flecha arriba"/>
          <p:cNvSpPr/>
          <p:nvPr/>
        </p:nvSpPr>
        <p:spPr>
          <a:xfrm flipH="1" flipV="1">
            <a:off x="99238" y="4875421"/>
            <a:ext cx="395188" cy="538707"/>
          </a:xfrm>
          <a:prstGeom prs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17 Rectángulo"/>
          <p:cNvSpPr/>
          <p:nvPr/>
        </p:nvSpPr>
        <p:spPr>
          <a:xfrm>
            <a:off x="2240673" y="4860032"/>
            <a:ext cx="4836379" cy="523220"/>
          </a:xfrm>
          <a:prstGeom prst="rect">
            <a:avLst/>
          </a:prstGeom>
        </p:spPr>
        <p:txBody>
          <a:bodyPr wrap="square">
            <a:spAutoFit/>
          </a:bodyPr>
          <a:lstStyle/>
          <a:p>
            <a:r>
              <a:rPr lang="es-ES" sz="6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Comportamiento de la Varicela. Medellín, a Periodo epidemiológico 8 acumulado, años 2021-2023.</a:t>
            </a: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14" name="13 Rectángulo"/>
          <p:cNvSpPr/>
          <p:nvPr/>
        </p:nvSpPr>
        <p:spPr>
          <a:xfrm>
            <a:off x="0" y="5494456"/>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5621632"/>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por territorio</a:t>
              </a:r>
            </a:p>
          </p:txBody>
        </p:sp>
      </p:gr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10 </a:t>
            </a:r>
          </a:p>
        </p:txBody>
      </p:sp>
      <p:sp>
        <p:nvSpPr>
          <p:cNvPr id="37" name="36 Título"/>
          <p:cNvSpPr>
            <a:spLocks noGrp="1"/>
          </p:cNvSpPr>
          <p:nvPr>
            <p:ph type="ctrTitle"/>
          </p:nvPr>
        </p:nvSpPr>
        <p:spPr>
          <a:xfrm>
            <a:off x="85115" y="74775"/>
            <a:ext cx="2075175" cy="523220"/>
          </a:xfrm>
          <a:noFill/>
        </p:spPr>
        <p:txBody>
          <a:bodyPr wrap="square" rtlCol="0">
            <a:spAutoFit/>
          </a:bodyPr>
          <a:lstStyle/>
          <a:p>
            <a:r>
              <a:rPr lang="es-ES" sz="2800" b="1" dirty="0">
                <a:solidFill>
                  <a:srgbClr val="C00000"/>
                </a:solidFill>
                <a:latin typeface="Arial Narrow" panose="020B0606020202030204" pitchFamily="34" charset="0"/>
                <a:ea typeface="+mn-ea"/>
                <a:cs typeface="+mn-cs"/>
              </a:rPr>
              <a:t>Varicela</a:t>
            </a:r>
          </a:p>
        </p:txBody>
      </p:sp>
      <p:sp>
        <p:nvSpPr>
          <p:cNvPr id="45" name="44 Rectángulo"/>
          <p:cNvSpPr/>
          <p:nvPr/>
        </p:nvSpPr>
        <p:spPr>
          <a:xfrm>
            <a:off x="-14673" y="8604448"/>
            <a:ext cx="5909499" cy="353943"/>
          </a:xfrm>
          <a:prstGeom prst="rect">
            <a:avLst/>
          </a:prstGeom>
        </p:spPr>
        <p:txBody>
          <a:bodyPr wrap="square">
            <a:spAutoFit/>
          </a:bodyPr>
          <a:lstStyle/>
          <a:p>
            <a:r>
              <a:rPr lang="es-ES" sz="600" dirty="0">
                <a:latin typeface="Arial Narrow" panose="020B0606020202030204" pitchFamily="34" charset="0"/>
              </a:rPr>
              <a:t>Fuente: SIVIGILA. Secretaria de Salud de Medellín.</a:t>
            </a:r>
          </a:p>
          <a:p>
            <a:r>
              <a:rPr lang="es-ES" sz="1100" dirty="0">
                <a:latin typeface="Arial Narrow" panose="020B0606020202030204" pitchFamily="34" charset="0"/>
              </a:rPr>
              <a:t>Figura. Mapa temático de puntos de Varicela. Medellín, a Período epidemiológico 8 acumulado de 2023 </a:t>
            </a:r>
          </a:p>
        </p:txBody>
      </p:sp>
      <p:pic>
        <p:nvPicPr>
          <p:cNvPr id="32" name="Imagen 31"/>
          <p:cNvPicPr>
            <a:picLocks noChangeAspect="1"/>
          </p:cNvPicPr>
          <p:nvPr/>
        </p:nvPicPr>
        <p:blipFill>
          <a:blip r:embed="rId5"/>
          <a:stretch>
            <a:fillRect/>
          </a:stretch>
        </p:blipFill>
        <p:spPr>
          <a:xfrm>
            <a:off x="58789" y="6075396"/>
            <a:ext cx="5733460" cy="2546241"/>
          </a:xfrm>
          <a:prstGeom prst="rect">
            <a:avLst/>
          </a:prstGeom>
        </p:spPr>
      </p:pic>
      <p:pic>
        <p:nvPicPr>
          <p:cNvPr id="4" name="Imagen 3"/>
          <p:cNvPicPr>
            <a:picLocks noChangeAspect="1"/>
          </p:cNvPicPr>
          <p:nvPr/>
        </p:nvPicPr>
        <p:blipFill>
          <a:blip r:embed="rId6"/>
          <a:stretch>
            <a:fillRect/>
          </a:stretch>
        </p:blipFill>
        <p:spPr>
          <a:xfrm>
            <a:off x="2260190" y="384094"/>
            <a:ext cx="4940707" cy="1783633"/>
          </a:xfrm>
          <a:prstGeom prst="rect">
            <a:avLst/>
          </a:prstGeom>
        </p:spPr>
      </p:pic>
      <p:pic>
        <p:nvPicPr>
          <p:cNvPr id="12" name="Imagen 11"/>
          <p:cNvPicPr>
            <a:picLocks noChangeAspect="1"/>
          </p:cNvPicPr>
          <p:nvPr/>
        </p:nvPicPr>
        <p:blipFill>
          <a:blip r:embed="rId7"/>
          <a:stretch>
            <a:fillRect/>
          </a:stretch>
        </p:blipFill>
        <p:spPr>
          <a:xfrm>
            <a:off x="2071864" y="2633848"/>
            <a:ext cx="5148225" cy="2373216"/>
          </a:xfrm>
          <a:prstGeom prst="rect">
            <a:avLst/>
          </a:prstGeom>
        </p:spPr>
      </p:pic>
    </p:spTree>
    <p:extLst>
      <p:ext uri="{BB962C8B-B14F-4D97-AF65-F5344CB8AC3E}">
        <p14:creationId xmlns:p14="http://schemas.microsoft.com/office/powerpoint/2010/main" val="28059043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2755" y="5901769"/>
            <a:ext cx="2016224" cy="2639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14" name="13 Rectángulo"/>
          <p:cNvSpPr/>
          <p:nvPr/>
        </p:nvSpPr>
        <p:spPr>
          <a:xfrm>
            <a:off x="0" y="9973"/>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137149"/>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variables de interés</a:t>
              </a:r>
            </a:p>
          </p:txBody>
        </p:sp>
      </p:grpSp>
      <p:sp>
        <p:nvSpPr>
          <p:cNvPr id="60" name="59 Rectángulo"/>
          <p:cNvSpPr/>
          <p:nvPr/>
        </p:nvSpPr>
        <p:spPr>
          <a:xfrm>
            <a:off x="0" y="4185452"/>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61" name="60 Grupo"/>
          <p:cNvGrpSpPr/>
          <p:nvPr/>
        </p:nvGrpSpPr>
        <p:grpSpPr>
          <a:xfrm>
            <a:off x="277404" y="4298980"/>
            <a:ext cx="3446504" cy="276999"/>
            <a:chOff x="2448322" y="74775"/>
            <a:chExt cx="3446504" cy="276999"/>
          </a:xfrm>
        </p:grpSpPr>
        <p:sp>
          <p:nvSpPr>
            <p:cNvPr id="62" name="61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63" name="62 Conector recto"/>
            <p:cNvCxnSpPr>
              <a:stCxn id="62"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4" name="63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Curso de vida y brotes</a:t>
              </a:r>
            </a:p>
          </p:txBody>
        </p:sp>
      </p:grpSp>
      <p:sp>
        <p:nvSpPr>
          <p:cNvPr id="105" name="104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11</a:t>
            </a:r>
          </a:p>
        </p:txBody>
      </p:sp>
      <p:pic>
        <p:nvPicPr>
          <p:cNvPr id="5122" name="Picture 2"/>
          <p:cNvPicPr>
            <a:picLocks noChangeAspect="1" noChangeArrowheads="1"/>
          </p:cNvPicPr>
          <p:nvPr/>
        </p:nvPicPr>
        <p:blipFill>
          <a:blip r:embed="rId4">
            <a:biLevel thresh="75000"/>
            <a:extLst>
              <a:ext uri="{28A0092B-C50C-407E-A947-70E740481C1C}">
                <a14:useLocalDpi xmlns:a14="http://schemas.microsoft.com/office/drawing/2010/main" val="0"/>
              </a:ext>
            </a:extLst>
          </a:blip>
          <a:srcRect/>
          <a:stretch>
            <a:fillRect/>
          </a:stretch>
        </p:blipFill>
        <p:spPr bwMode="auto">
          <a:xfrm>
            <a:off x="6171850" y="865485"/>
            <a:ext cx="438131" cy="716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 name="45 Rectángulo redondeado"/>
          <p:cNvSpPr/>
          <p:nvPr/>
        </p:nvSpPr>
        <p:spPr>
          <a:xfrm>
            <a:off x="744567" y="4872680"/>
            <a:ext cx="2644371" cy="396350"/>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Distribución de los brotes</a:t>
            </a:r>
          </a:p>
        </p:txBody>
      </p:sp>
      <p:cxnSp>
        <p:nvCxnSpPr>
          <p:cNvPr id="7" name="6 Conector angular"/>
          <p:cNvCxnSpPr>
            <a:stCxn id="46" idx="2"/>
          </p:cNvCxnSpPr>
          <p:nvPr/>
        </p:nvCxnSpPr>
        <p:spPr>
          <a:xfrm rot="16200000" flipH="1">
            <a:off x="1918119" y="5417663"/>
            <a:ext cx="297268" cy="1"/>
          </a:xfrm>
          <a:prstGeom prst="bentConnector3">
            <a:avLst>
              <a:gd name="adj1" fmla="val 50000"/>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7" name="16 Tabla"/>
          <p:cNvGraphicFramePr>
            <a:graphicFrameLocks noGrp="1"/>
          </p:cNvGraphicFramePr>
          <p:nvPr/>
        </p:nvGraphicFramePr>
        <p:xfrm>
          <a:off x="808849" y="5580236"/>
          <a:ext cx="2680766" cy="1477941"/>
        </p:xfrm>
        <a:graphic>
          <a:graphicData uri="http://schemas.openxmlformats.org/drawingml/2006/table">
            <a:tbl>
              <a:tblPr firstRow="1" bandRow="1">
                <a:tableStyleId>{68D230F3-CF80-4859-8CE7-A43EE81993B5}</a:tableStyleId>
              </a:tblPr>
              <a:tblGrid>
                <a:gridCol w="1822207">
                  <a:extLst>
                    <a:ext uri="{9D8B030D-6E8A-4147-A177-3AD203B41FA5}">
                      <a16:colId xmlns:a16="http://schemas.microsoft.com/office/drawing/2014/main" val="20000"/>
                    </a:ext>
                  </a:extLst>
                </a:gridCol>
                <a:gridCol w="858559">
                  <a:extLst>
                    <a:ext uri="{9D8B030D-6E8A-4147-A177-3AD203B41FA5}">
                      <a16:colId xmlns:a16="http://schemas.microsoft.com/office/drawing/2014/main" val="20001"/>
                    </a:ext>
                  </a:extLst>
                </a:gridCol>
              </a:tblGrid>
              <a:tr h="292208">
                <a:tc>
                  <a:txBody>
                    <a:bodyPr/>
                    <a:lstStyle/>
                    <a:p>
                      <a:pPr algn="ctr"/>
                      <a:r>
                        <a:rPr lang="es-CO" sz="1000" dirty="0">
                          <a:latin typeface="Arial Narrow" panose="020B0606020202030204" pitchFamily="34" charset="0"/>
                        </a:rPr>
                        <a:t>Lugar</a:t>
                      </a:r>
                    </a:p>
                  </a:txBody>
                  <a:tcPr/>
                </a:tc>
                <a:tc>
                  <a:txBody>
                    <a:bodyPr/>
                    <a:lstStyle/>
                    <a:p>
                      <a:pPr algn="ctr"/>
                      <a:r>
                        <a:rPr lang="es-CO" sz="1000" dirty="0">
                          <a:latin typeface="Arial Narrow" panose="020B0606020202030204" pitchFamily="34" charset="0"/>
                        </a:rPr>
                        <a:t>Total brotes</a:t>
                      </a:r>
                    </a:p>
                  </a:txBody>
                  <a:tcPr/>
                </a:tc>
                <a:extLst>
                  <a:ext uri="{0D108BD9-81ED-4DB2-BD59-A6C34878D82A}">
                    <a16:rowId xmlns:a16="http://schemas.microsoft.com/office/drawing/2014/main" val="10000"/>
                  </a:ext>
                </a:extLst>
              </a:tr>
              <a:tr h="178572">
                <a:tc>
                  <a:txBody>
                    <a:bodyPr/>
                    <a:lstStyle/>
                    <a:p>
                      <a:pPr algn="l"/>
                      <a:r>
                        <a:rPr lang="es-CO" sz="1000" dirty="0">
                          <a:latin typeface="Arial Narrow" panose="020B0606020202030204" pitchFamily="34" charset="0"/>
                        </a:rPr>
                        <a:t>Sector educativo</a:t>
                      </a:r>
                    </a:p>
                  </a:txBody>
                  <a:tcPr/>
                </a:tc>
                <a:tc>
                  <a:txBody>
                    <a:bodyPr/>
                    <a:lstStyle/>
                    <a:p>
                      <a:pPr algn="ctr"/>
                      <a:r>
                        <a:rPr lang="es-CO" sz="1000" dirty="0">
                          <a:latin typeface="Arial Narrow" panose="020B0606020202030204" pitchFamily="34" charset="0"/>
                        </a:rPr>
                        <a:t>1</a:t>
                      </a:r>
                    </a:p>
                  </a:txBody>
                  <a:tcPr/>
                </a:tc>
                <a:extLst>
                  <a:ext uri="{0D108BD9-81ED-4DB2-BD59-A6C34878D82A}">
                    <a16:rowId xmlns:a16="http://schemas.microsoft.com/office/drawing/2014/main" val="10001"/>
                  </a:ext>
                </a:extLst>
              </a:tr>
              <a:tr h="405845">
                <a:tc>
                  <a:txBody>
                    <a:bodyPr/>
                    <a:lstStyle/>
                    <a:p>
                      <a:pPr algn="l"/>
                      <a:r>
                        <a:rPr lang="es-CO" sz="1000" dirty="0">
                          <a:latin typeface="Arial Narrow" panose="020B0606020202030204" pitchFamily="34" charset="0"/>
                        </a:rPr>
                        <a:t>Centro Penitenciario- Estación</a:t>
                      </a:r>
                      <a:r>
                        <a:rPr lang="es-CO" sz="1000" baseline="0" dirty="0">
                          <a:latin typeface="Arial Narrow" panose="020B0606020202030204" pitchFamily="34" charset="0"/>
                        </a:rPr>
                        <a:t> de Policía- Batallón</a:t>
                      </a:r>
                      <a:endParaRPr lang="es-CO" sz="1000" dirty="0">
                        <a:latin typeface="Arial Narrow" panose="020B0606020202030204" pitchFamily="34" charset="0"/>
                      </a:endParaRPr>
                    </a:p>
                  </a:txBody>
                  <a:tcPr/>
                </a:tc>
                <a:tc>
                  <a:txBody>
                    <a:bodyPr/>
                    <a:lstStyle/>
                    <a:p>
                      <a:pPr algn="ctr"/>
                      <a:r>
                        <a:rPr lang="es-CO" sz="1000" dirty="0">
                          <a:latin typeface="Arial Narrow" panose="020B0606020202030204" pitchFamily="34" charset="0"/>
                        </a:rPr>
                        <a:t>3</a:t>
                      </a:r>
                    </a:p>
                  </a:txBody>
                  <a:tcPr/>
                </a:tc>
                <a:extLst>
                  <a:ext uri="{0D108BD9-81ED-4DB2-BD59-A6C34878D82A}">
                    <a16:rowId xmlns:a16="http://schemas.microsoft.com/office/drawing/2014/main" val="10002"/>
                  </a:ext>
                </a:extLst>
              </a:tr>
              <a:tr h="292208">
                <a:tc>
                  <a:txBody>
                    <a:bodyPr/>
                    <a:lstStyle/>
                    <a:p>
                      <a:pPr algn="l"/>
                      <a:r>
                        <a:rPr lang="es-CO" sz="1000" dirty="0">
                          <a:latin typeface="Arial Narrow" panose="020B0606020202030204" pitchFamily="34" charset="0"/>
                        </a:rPr>
                        <a:t>Otro </a:t>
                      </a:r>
                    </a:p>
                  </a:txBody>
                  <a:tcPr/>
                </a:tc>
                <a:tc>
                  <a:txBody>
                    <a:bodyPr/>
                    <a:lstStyle/>
                    <a:p>
                      <a:pPr algn="ctr"/>
                      <a:r>
                        <a:rPr lang="es-CO" sz="1000" dirty="0">
                          <a:latin typeface="Arial Narrow" panose="020B0606020202030204" pitchFamily="34" charset="0"/>
                        </a:rPr>
                        <a:t>0</a:t>
                      </a:r>
                    </a:p>
                  </a:txBody>
                  <a:tcPr/>
                </a:tc>
                <a:extLst>
                  <a:ext uri="{0D108BD9-81ED-4DB2-BD59-A6C34878D82A}">
                    <a16:rowId xmlns:a16="http://schemas.microsoft.com/office/drawing/2014/main" val="10003"/>
                  </a:ext>
                </a:extLst>
              </a:tr>
              <a:tr h="183983">
                <a:tc>
                  <a:txBody>
                    <a:bodyPr/>
                    <a:lstStyle/>
                    <a:p>
                      <a:pPr algn="l"/>
                      <a:r>
                        <a:rPr lang="es-CO" sz="1000" kern="1200" dirty="0">
                          <a:solidFill>
                            <a:schemeClr val="tx1"/>
                          </a:solidFill>
                          <a:latin typeface="Arial Narrow" panose="020B0606020202030204" pitchFamily="34" charset="0"/>
                          <a:ea typeface="+mn-ea"/>
                          <a:cs typeface="+mn-cs"/>
                        </a:rPr>
                        <a:t>Familiares</a:t>
                      </a:r>
                    </a:p>
                  </a:txBody>
                  <a:tcPr/>
                </a:tc>
                <a:tc>
                  <a:txBody>
                    <a:bodyPr/>
                    <a:lstStyle/>
                    <a:p>
                      <a:pPr marL="0" algn="ctr" defTabSz="914400" rtl="0" eaLnBrk="1" latinLnBrk="0" hangingPunct="1"/>
                      <a:r>
                        <a:rPr lang="es-CO" sz="1000" kern="1200" dirty="0">
                          <a:solidFill>
                            <a:schemeClr val="tx1"/>
                          </a:solidFill>
                          <a:latin typeface="Arial Narrow" panose="020B0606020202030204" pitchFamily="34" charset="0"/>
                          <a:ea typeface="+mn-ea"/>
                          <a:cs typeface="+mn-cs"/>
                        </a:rPr>
                        <a:t>0</a:t>
                      </a:r>
                    </a:p>
                  </a:txBody>
                  <a:tcPr/>
                </a:tc>
                <a:extLst>
                  <a:ext uri="{0D108BD9-81ED-4DB2-BD59-A6C34878D82A}">
                    <a16:rowId xmlns:a16="http://schemas.microsoft.com/office/drawing/2014/main" val="10004"/>
                  </a:ext>
                </a:extLst>
              </a:tr>
            </a:tbl>
          </a:graphicData>
        </a:graphic>
      </p:graphicFrame>
      <p:sp>
        <p:nvSpPr>
          <p:cNvPr id="51" name="50 CuadroTexto"/>
          <p:cNvSpPr txBox="1"/>
          <p:nvPr/>
        </p:nvSpPr>
        <p:spPr>
          <a:xfrm>
            <a:off x="95983" y="3075922"/>
            <a:ext cx="2331345" cy="430887"/>
          </a:xfrm>
          <a:prstGeom prst="rect">
            <a:avLst/>
          </a:prstGeom>
          <a:noFill/>
        </p:spPr>
        <p:txBody>
          <a:bodyPr wrap="square" rtlCol="0">
            <a:spAutoFit/>
          </a:bodyPr>
          <a:lstStyle/>
          <a:p>
            <a:pPr algn="ctr"/>
            <a:r>
              <a:rPr lang="es-ES" sz="1100" b="1" dirty="0">
                <a:latin typeface="Arial Narrow" panose="020B0606020202030204" pitchFamily="34" charset="0"/>
              </a:rPr>
              <a:t>Proporción de incidencia en población general</a:t>
            </a:r>
          </a:p>
        </p:txBody>
      </p:sp>
      <p:cxnSp>
        <p:nvCxnSpPr>
          <p:cNvPr id="53" name="52 Conector recto de flecha"/>
          <p:cNvCxnSpPr/>
          <p:nvPr/>
        </p:nvCxnSpPr>
        <p:spPr>
          <a:xfrm>
            <a:off x="4479067" y="3982770"/>
            <a:ext cx="2582164"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cxnSp>
        <p:nvCxnSpPr>
          <p:cNvPr id="54" name="53 Conector recto de flecha"/>
          <p:cNvCxnSpPr/>
          <p:nvPr/>
        </p:nvCxnSpPr>
        <p:spPr>
          <a:xfrm flipH="1">
            <a:off x="107240" y="3982770"/>
            <a:ext cx="2571615"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sp>
        <p:nvSpPr>
          <p:cNvPr id="55" name="54 CuadroTexto"/>
          <p:cNvSpPr txBox="1"/>
          <p:nvPr/>
        </p:nvSpPr>
        <p:spPr>
          <a:xfrm>
            <a:off x="114499" y="3413763"/>
            <a:ext cx="2241319" cy="553998"/>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30,89 x 100 mil habitantes</a:t>
            </a:r>
          </a:p>
          <a:p>
            <a:pPr algn="ctr"/>
            <a:r>
              <a:rPr lang="es-ES" sz="1400" b="1" dirty="0">
                <a:latin typeface="Arial Narrow" panose="020B0606020202030204" pitchFamily="34" charset="0"/>
              </a:rPr>
              <a:t>820 casos</a:t>
            </a:r>
          </a:p>
        </p:txBody>
      </p:sp>
      <p:sp>
        <p:nvSpPr>
          <p:cNvPr id="58" name="57 CuadroTexto"/>
          <p:cNvSpPr txBox="1"/>
          <p:nvPr/>
        </p:nvSpPr>
        <p:spPr>
          <a:xfrm>
            <a:off x="4928257" y="3091688"/>
            <a:ext cx="2487186" cy="261610"/>
          </a:xfrm>
          <a:prstGeom prst="rect">
            <a:avLst/>
          </a:prstGeom>
          <a:noFill/>
        </p:spPr>
        <p:txBody>
          <a:bodyPr wrap="square" rtlCol="0">
            <a:spAutoFit/>
          </a:bodyPr>
          <a:lstStyle/>
          <a:p>
            <a:pPr algn="ctr"/>
            <a:r>
              <a:rPr lang="es-ES" sz="1100" b="1" dirty="0">
                <a:latin typeface="Arial Narrow" panose="020B0606020202030204" pitchFamily="34" charset="0"/>
              </a:rPr>
              <a:t>Brotes con investigación de campo</a:t>
            </a:r>
          </a:p>
        </p:txBody>
      </p:sp>
      <p:sp>
        <p:nvSpPr>
          <p:cNvPr id="59" name="58 CuadroTexto"/>
          <p:cNvSpPr txBox="1"/>
          <p:nvPr/>
        </p:nvSpPr>
        <p:spPr>
          <a:xfrm>
            <a:off x="5837701" y="3375364"/>
            <a:ext cx="857928" cy="553998"/>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100%</a:t>
            </a:r>
          </a:p>
          <a:p>
            <a:pPr algn="ctr"/>
            <a:r>
              <a:rPr lang="es-ES" sz="1400" b="1" dirty="0">
                <a:latin typeface="Arial Narrow" panose="020B0606020202030204" pitchFamily="34" charset="0"/>
              </a:rPr>
              <a:t>(4 brotes)</a:t>
            </a:r>
          </a:p>
        </p:txBody>
      </p:sp>
      <p:sp>
        <p:nvSpPr>
          <p:cNvPr id="65" name="64 CuadroTexto"/>
          <p:cNvSpPr txBox="1"/>
          <p:nvPr/>
        </p:nvSpPr>
        <p:spPr>
          <a:xfrm>
            <a:off x="2500736" y="3033754"/>
            <a:ext cx="2598512" cy="415498"/>
          </a:xfrm>
          <a:prstGeom prst="rect">
            <a:avLst/>
          </a:prstGeom>
          <a:noFill/>
        </p:spPr>
        <p:txBody>
          <a:bodyPr wrap="square" rtlCol="0">
            <a:spAutoFit/>
          </a:bodyPr>
          <a:lstStyle/>
          <a:p>
            <a:pPr algn="ctr"/>
            <a:r>
              <a:rPr lang="es-ES" sz="1050" b="1" dirty="0">
                <a:latin typeface="Arial Narrow" panose="020B0606020202030204" pitchFamily="34" charset="0"/>
              </a:rPr>
              <a:t>Proporción de incidencia en menores de 5 años</a:t>
            </a:r>
          </a:p>
        </p:txBody>
      </p:sp>
      <p:sp>
        <p:nvSpPr>
          <p:cNvPr id="66" name="65 CuadroTexto"/>
          <p:cNvSpPr txBox="1"/>
          <p:nvPr/>
        </p:nvSpPr>
        <p:spPr>
          <a:xfrm>
            <a:off x="2830822" y="3446511"/>
            <a:ext cx="1938352" cy="553998"/>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166 x 100 mil &lt; 5 años</a:t>
            </a:r>
          </a:p>
          <a:p>
            <a:pPr algn="ctr"/>
            <a:r>
              <a:rPr lang="es-ES" sz="1400" b="1" dirty="0">
                <a:latin typeface="Arial Narrow" panose="020B0606020202030204" pitchFamily="34" charset="0"/>
              </a:rPr>
              <a:t>247 casos</a:t>
            </a:r>
          </a:p>
        </p:txBody>
      </p:sp>
      <p:grpSp>
        <p:nvGrpSpPr>
          <p:cNvPr id="78" name="77 Grupo"/>
          <p:cNvGrpSpPr/>
          <p:nvPr/>
        </p:nvGrpSpPr>
        <p:grpSpPr>
          <a:xfrm>
            <a:off x="1944266" y="757458"/>
            <a:ext cx="1414263" cy="1686506"/>
            <a:chOff x="1700534" y="536982"/>
            <a:chExt cx="1414263" cy="1686506"/>
          </a:xfrm>
        </p:grpSpPr>
        <p:sp>
          <p:nvSpPr>
            <p:cNvPr id="79" name="78 Rectángulo redondeado"/>
            <p:cNvSpPr/>
            <p:nvPr/>
          </p:nvSpPr>
          <p:spPr>
            <a:xfrm>
              <a:off x="2047806" y="1571104"/>
              <a:ext cx="740068"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a:t>
              </a:r>
            </a:p>
          </p:txBody>
        </p:sp>
        <p:pic>
          <p:nvPicPr>
            <p:cNvPr id="80" name="Picture 3"/>
            <p:cNvPicPr>
              <a:picLocks noChangeAspect="1" noChangeArrowheads="1"/>
            </p:cNvPicPr>
            <p:nvPr/>
          </p:nvPicPr>
          <p:blipFill rotWithShape="1">
            <a:blip r:embed="rId5">
              <a:biLevel thresh="75000"/>
              <a:extLst>
                <a:ext uri="{28A0092B-C50C-407E-A947-70E740481C1C}">
                  <a14:useLocalDpi xmlns:a14="http://schemas.microsoft.com/office/drawing/2010/main" val="0"/>
                </a:ext>
              </a:extLst>
            </a:blip>
            <a:srcRect l="59204" r="26197"/>
            <a:stretch/>
          </p:blipFill>
          <p:spPr bwMode="auto">
            <a:xfrm>
              <a:off x="2088282" y="536982"/>
              <a:ext cx="693683"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1" name="80 CuadroTexto"/>
            <p:cNvSpPr txBox="1"/>
            <p:nvPr/>
          </p:nvSpPr>
          <p:spPr>
            <a:xfrm>
              <a:off x="1700534" y="1311622"/>
              <a:ext cx="1414263" cy="276999"/>
            </a:xfrm>
            <a:prstGeom prst="rect">
              <a:avLst/>
            </a:prstGeom>
            <a:noFill/>
          </p:spPr>
          <p:txBody>
            <a:bodyPr wrap="square" rtlCol="0">
              <a:spAutoFit/>
            </a:bodyPr>
            <a:lstStyle/>
            <a:p>
              <a:pPr algn="ctr"/>
              <a:r>
                <a:rPr lang="es-ES" sz="1200" b="1" u="sng" dirty="0">
                  <a:latin typeface="Arial Narrow" panose="020B0606020202030204" pitchFamily="34" charset="0"/>
                </a:rPr>
                <a:t>Afrodescendiente</a:t>
              </a:r>
            </a:p>
          </p:txBody>
        </p:sp>
        <p:sp>
          <p:nvSpPr>
            <p:cNvPr id="82" name="81 CuadroTexto"/>
            <p:cNvSpPr txBox="1"/>
            <p:nvPr/>
          </p:nvSpPr>
          <p:spPr>
            <a:xfrm>
              <a:off x="1760919" y="1946489"/>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0 Casos</a:t>
              </a:r>
            </a:p>
          </p:txBody>
        </p:sp>
      </p:grpSp>
      <p:grpSp>
        <p:nvGrpSpPr>
          <p:cNvPr id="83" name="82 Grupo"/>
          <p:cNvGrpSpPr/>
          <p:nvPr/>
        </p:nvGrpSpPr>
        <p:grpSpPr>
          <a:xfrm>
            <a:off x="3168402" y="836172"/>
            <a:ext cx="1246394" cy="1621088"/>
            <a:chOff x="2858112" y="554428"/>
            <a:chExt cx="1246394" cy="1621088"/>
          </a:xfrm>
        </p:grpSpPr>
        <p:sp>
          <p:nvSpPr>
            <p:cNvPr id="84" name="83 CuadroTexto"/>
            <p:cNvSpPr txBox="1"/>
            <p:nvPr/>
          </p:nvSpPr>
          <p:spPr>
            <a:xfrm>
              <a:off x="2858112" y="1315874"/>
              <a:ext cx="1229607" cy="251820"/>
            </a:xfrm>
            <a:prstGeom prst="rect">
              <a:avLst/>
            </a:prstGeom>
            <a:noFill/>
          </p:spPr>
          <p:txBody>
            <a:bodyPr wrap="square" rtlCol="0">
              <a:spAutoFit/>
            </a:bodyPr>
            <a:lstStyle/>
            <a:p>
              <a:pPr algn="ctr"/>
              <a:r>
                <a:rPr lang="es-ES" sz="1200" b="1" u="sng" dirty="0">
                  <a:latin typeface="Arial Narrow" panose="020B0606020202030204" pitchFamily="34" charset="0"/>
                </a:rPr>
                <a:t>Indígena</a:t>
              </a:r>
            </a:p>
          </p:txBody>
        </p:sp>
        <p:grpSp>
          <p:nvGrpSpPr>
            <p:cNvPr id="85" name="84 Grupo"/>
            <p:cNvGrpSpPr/>
            <p:nvPr/>
          </p:nvGrpSpPr>
          <p:grpSpPr>
            <a:xfrm>
              <a:off x="2874899" y="554428"/>
              <a:ext cx="1229607" cy="1621088"/>
              <a:chOff x="2850938" y="554428"/>
              <a:chExt cx="1229607" cy="1621088"/>
            </a:xfrm>
          </p:grpSpPr>
          <p:sp>
            <p:nvSpPr>
              <p:cNvPr id="86" name="85 Rectángulo redondeado"/>
              <p:cNvSpPr/>
              <p:nvPr/>
            </p:nvSpPr>
            <p:spPr>
              <a:xfrm>
                <a:off x="3071349" y="1566970"/>
                <a:ext cx="740068"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0,0%</a:t>
                </a:r>
              </a:p>
            </p:txBody>
          </p:sp>
          <p:pic>
            <p:nvPicPr>
              <p:cNvPr id="87" name="Picture 3"/>
              <p:cNvPicPr>
                <a:picLocks noChangeAspect="1" noChangeArrowheads="1"/>
              </p:cNvPicPr>
              <p:nvPr/>
            </p:nvPicPr>
            <p:blipFill rotWithShape="1">
              <a:blip r:embed="rId5">
                <a:biLevel thresh="75000"/>
                <a:extLst>
                  <a:ext uri="{28A0092B-C50C-407E-A947-70E740481C1C}">
                    <a14:useLocalDpi xmlns:a14="http://schemas.microsoft.com/office/drawing/2010/main" val="0"/>
                  </a:ext>
                </a:extLst>
              </a:blip>
              <a:srcRect l="87297"/>
              <a:stretch/>
            </p:blipFill>
            <p:spPr bwMode="auto">
              <a:xfrm>
                <a:off x="3155364" y="554428"/>
                <a:ext cx="603573"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8" name="87 CuadroTexto"/>
              <p:cNvSpPr txBox="1"/>
              <p:nvPr/>
            </p:nvSpPr>
            <p:spPr>
              <a:xfrm>
                <a:off x="2850938" y="1898517"/>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0 Casos</a:t>
                </a:r>
              </a:p>
            </p:txBody>
          </p:sp>
        </p:grpSp>
      </p:grpSp>
      <p:grpSp>
        <p:nvGrpSpPr>
          <p:cNvPr id="89" name="88 Grupo"/>
          <p:cNvGrpSpPr/>
          <p:nvPr/>
        </p:nvGrpSpPr>
        <p:grpSpPr>
          <a:xfrm>
            <a:off x="5622828" y="1573146"/>
            <a:ext cx="1610597" cy="855621"/>
            <a:chOff x="5622828" y="1311622"/>
            <a:chExt cx="1610597" cy="855621"/>
          </a:xfrm>
        </p:grpSpPr>
        <p:sp>
          <p:nvSpPr>
            <p:cNvPr id="91" name="90 CuadroTexto"/>
            <p:cNvSpPr txBox="1"/>
            <p:nvPr/>
          </p:nvSpPr>
          <p:spPr>
            <a:xfrm>
              <a:off x="5622828" y="1311622"/>
              <a:ext cx="1610597" cy="276999"/>
            </a:xfrm>
            <a:prstGeom prst="rect">
              <a:avLst/>
            </a:prstGeom>
            <a:noFill/>
          </p:spPr>
          <p:txBody>
            <a:bodyPr wrap="square" rtlCol="0">
              <a:spAutoFit/>
            </a:bodyPr>
            <a:lstStyle/>
            <a:p>
              <a:pPr algn="ctr"/>
              <a:r>
                <a:rPr lang="es-ES" sz="1200" b="1" u="sng" dirty="0">
                  <a:latin typeface="Arial Narrow" panose="020B0606020202030204" pitchFamily="34" charset="0"/>
                </a:rPr>
                <a:t>Maternas</a:t>
              </a:r>
              <a:endParaRPr lang="es-ES" sz="1200" b="1" u="sng" dirty="0">
                <a:solidFill>
                  <a:sysClr val="windowText" lastClr="000000"/>
                </a:solidFill>
                <a:latin typeface="Arial Narrow" panose="020B0606020202030204" pitchFamily="34" charset="0"/>
              </a:endParaRPr>
            </a:p>
          </p:txBody>
        </p:sp>
        <p:sp>
          <p:nvSpPr>
            <p:cNvPr id="92" name="91 Rectángulo redondeado"/>
            <p:cNvSpPr/>
            <p:nvPr/>
          </p:nvSpPr>
          <p:spPr>
            <a:xfrm>
              <a:off x="6058092" y="1558697"/>
              <a:ext cx="740068" cy="36004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0,0%</a:t>
              </a:r>
            </a:p>
          </p:txBody>
        </p:sp>
        <p:sp>
          <p:nvSpPr>
            <p:cNvPr id="93" name="92 CuadroTexto"/>
            <p:cNvSpPr txBox="1"/>
            <p:nvPr/>
          </p:nvSpPr>
          <p:spPr>
            <a:xfrm>
              <a:off x="5837681" y="1890244"/>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0 Casos</a:t>
              </a:r>
            </a:p>
          </p:txBody>
        </p:sp>
      </p:grpSp>
      <p:grpSp>
        <p:nvGrpSpPr>
          <p:cNvPr id="94" name="93 Grupo"/>
          <p:cNvGrpSpPr/>
          <p:nvPr/>
        </p:nvGrpSpPr>
        <p:grpSpPr>
          <a:xfrm>
            <a:off x="4248522" y="945092"/>
            <a:ext cx="1610597" cy="1516901"/>
            <a:chOff x="4078085" y="683568"/>
            <a:chExt cx="1610597" cy="1516901"/>
          </a:xfrm>
        </p:grpSpPr>
        <p:pic>
          <p:nvPicPr>
            <p:cNvPr id="95" name="Picture 4"/>
            <p:cNvPicPr>
              <a:picLocks noChangeAspect="1" noChangeArrowheads="1"/>
            </p:cNvPicPr>
            <p:nvPr/>
          </p:nvPicPr>
          <p:blipFill rotWithShape="1">
            <a:blip r:embed="rId6">
              <a:biLevel thresh="50000"/>
              <a:extLst>
                <a:ext uri="{28A0092B-C50C-407E-A947-70E740481C1C}">
                  <a14:useLocalDpi xmlns:a14="http://schemas.microsoft.com/office/drawing/2010/main" val="0"/>
                </a:ext>
              </a:extLst>
            </a:blip>
            <a:srcRect r="48966"/>
            <a:stretch/>
          </p:blipFill>
          <p:spPr bwMode="auto">
            <a:xfrm>
              <a:off x="4361548" y="683568"/>
              <a:ext cx="1039102" cy="763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6" name="95 Rectángulo redondeado"/>
            <p:cNvSpPr/>
            <p:nvPr/>
          </p:nvSpPr>
          <p:spPr>
            <a:xfrm>
              <a:off x="4434758" y="1592873"/>
              <a:ext cx="893884" cy="360040"/>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0,0%</a:t>
              </a:r>
            </a:p>
          </p:txBody>
        </p:sp>
        <p:sp>
          <p:nvSpPr>
            <p:cNvPr id="97" name="96 CuadroTexto"/>
            <p:cNvSpPr txBox="1"/>
            <p:nvPr/>
          </p:nvSpPr>
          <p:spPr>
            <a:xfrm>
              <a:off x="4078085" y="1331640"/>
              <a:ext cx="1610597" cy="276999"/>
            </a:xfrm>
            <a:prstGeom prst="rect">
              <a:avLst/>
            </a:prstGeom>
            <a:noFill/>
          </p:spPr>
          <p:txBody>
            <a:bodyPr wrap="square" rtlCol="0">
              <a:spAutoFit/>
            </a:bodyPr>
            <a:lstStyle/>
            <a:p>
              <a:pPr algn="ctr"/>
              <a:r>
                <a:rPr lang="es-ES" sz="1200" b="1" u="sng" dirty="0">
                  <a:latin typeface="Arial Narrow" panose="020B0606020202030204" pitchFamily="34" charset="0"/>
                </a:rPr>
                <a:t>Privados de la Libertad</a:t>
              </a:r>
              <a:endParaRPr lang="es-ES" sz="1200" b="1" u="sng" dirty="0">
                <a:solidFill>
                  <a:sysClr val="windowText" lastClr="000000"/>
                </a:solidFill>
                <a:latin typeface="Arial Narrow" panose="020B0606020202030204" pitchFamily="34" charset="0"/>
              </a:endParaRPr>
            </a:p>
          </p:txBody>
        </p:sp>
        <p:sp>
          <p:nvSpPr>
            <p:cNvPr id="98" name="97 CuadroTexto"/>
            <p:cNvSpPr txBox="1"/>
            <p:nvPr/>
          </p:nvSpPr>
          <p:spPr>
            <a:xfrm>
              <a:off x="4266295" y="1923470"/>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0 Casos</a:t>
              </a:r>
            </a:p>
          </p:txBody>
        </p:sp>
      </p:grpSp>
      <p:sp>
        <p:nvSpPr>
          <p:cNvPr id="99" name="98 Rectángulo"/>
          <p:cNvSpPr/>
          <p:nvPr/>
        </p:nvSpPr>
        <p:spPr>
          <a:xfrm>
            <a:off x="1963" y="2481356"/>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100" name="99 Grupo"/>
          <p:cNvGrpSpPr/>
          <p:nvPr/>
        </p:nvGrpSpPr>
        <p:grpSpPr>
          <a:xfrm>
            <a:off x="276968" y="2594884"/>
            <a:ext cx="3446504" cy="276999"/>
            <a:chOff x="2448322" y="74775"/>
            <a:chExt cx="3446504" cy="276999"/>
          </a:xfrm>
        </p:grpSpPr>
        <p:sp>
          <p:nvSpPr>
            <p:cNvPr id="101" name="10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02" name="101 Conector recto"/>
            <p:cNvCxnSpPr>
              <a:stCxn id="10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03" name="10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Indicadores</a:t>
              </a:r>
            </a:p>
          </p:txBody>
        </p:sp>
      </p:grpSp>
      <p:sp>
        <p:nvSpPr>
          <p:cNvPr id="104" name="103 Rectángulo"/>
          <p:cNvSpPr/>
          <p:nvPr/>
        </p:nvSpPr>
        <p:spPr>
          <a:xfrm>
            <a:off x="50" y="7340677"/>
            <a:ext cx="7200900" cy="382832"/>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106" name="105 Grupo"/>
          <p:cNvGrpSpPr/>
          <p:nvPr/>
        </p:nvGrpSpPr>
        <p:grpSpPr>
          <a:xfrm>
            <a:off x="192088" y="7405566"/>
            <a:ext cx="3446504" cy="276999"/>
            <a:chOff x="2448322" y="33831"/>
            <a:chExt cx="3446504" cy="276999"/>
          </a:xfrm>
        </p:grpSpPr>
        <p:sp>
          <p:nvSpPr>
            <p:cNvPr id="107" name="106 Elipse"/>
            <p:cNvSpPr/>
            <p:nvPr/>
          </p:nvSpPr>
          <p:spPr>
            <a:xfrm>
              <a:off x="2448322" y="33831"/>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08" name="107 Conector recto"/>
            <p:cNvCxnSpPr>
              <a:stCxn id="107" idx="6"/>
            </p:cNvCxnSpPr>
            <p:nvPr/>
          </p:nvCxnSpPr>
          <p:spPr>
            <a:xfrm>
              <a:off x="2736354" y="164636"/>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09" name="108 CuadroTexto"/>
            <p:cNvSpPr txBox="1"/>
            <p:nvPr/>
          </p:nvSpPr>
          <p:spPr>
            <a:xfrm>
              <a:off x="3302538" y="33831"/>
              <a:ext cx="2592288" cy="276999"/>
            </a:xfrm>
            <a:prstGeom prst="rect">
              <a:avLst/>
            </a:prstGeom>
            <a:noFill/>
          </p:spPr>
          <p:txBody>
            <a:bodyPr wrap="square" rtlCol="0">
              <a:spAutoFit/>
            </a:bodyPr>
            <a:lstStyle/>
            <a:p>
              <a:r>
                <a:rPr lang="es-ES" sz="1200" b="1" dirty="0">
                  <a:latin typeface="Arial Narrow" panose="020B0606020202030204" pitchFamily="34" charset="0"/>
                </a:rPr>
                <a:t>Consideraciones  técnicas</a:t>
              </a:r>
            </a:p>
          </p:txBody>
        </p:sp>
      </p:grpSp>
      <p:grpSp>
        <p:nvGrpSpPr>
          <p:cNvPr id="90" name="89 Grupo"/>
          <p:cNvGrpSpPr/>
          <p:nvPr/>
        </p:nvGrpSpPr>
        <p:grpSpPr>
          <a:xfrm>
            <a:off x="144066" y="517803"/>
            <a:ext cx="1642872" cy="453797"/>
            <a:chOff x="402095" y="486270"/>
            <a:chExt cx="2369636" cy="453797"/>
          </a:xfrm>
        </p:grpSpPr>
        <p:sp>
          <p:nvSpPr>
            <p:cNvPr id="111" name="110 Abrir llave"/>
            <p:cNvSpPr/>
            <p:nvPr/>
          </p:nvSpPr>
          <p:spPr>
            <a:xfrm rot="16200000">
              <a:off x="1469899" y="-361764"/>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12" name="111 CuadroTexto"/>
            <p:cNvSpPr txBox="1"/>
            <p:nvPr/>
          </p:nvSpPr>
          <p:spPr>
            <a:xfrm>
              <a:off x="1065276" y="486270"/>
              <a:ext cx="1229607" cy="338554"/>
            </a:xfrm>
            <a:prstGeom prst="rect">
              <a:avLst/>
            </a:prstGeom>
            <a:noFill/>
          </p:spPr>
          <p:txBody>
            <a:bodyPr wrap="square" rtlCol="0">
              <a:spAutoFit/>
            </a:bodyPr>
            <a:lstStyle/>
            <a:p>
              <a:pPr algn="ctr"/>
              <a:r>
                <a:rPr lang="es-ES" sz="1600" b="1" dirty="0">
                  <a:latin typeface="Arial Narrow" panose="020B0606020202030204" pitchFamily="34" charset="0"/>
                </a:rPr>
                <a:t>Sexo</a:t>
              </a:r>
            </a:p>
          </p:txBody>
        </p:sp>
      </p:grpSp>
      <p:grpSp>
        <p:nvGrpSpPr>
          <p:cNvPr id="113" name="112 Grupo"/>
          <p:cNvGrpSpPr/>
          <p:nvPr/>
        </p:nvGrpSpPr>
        <p:grpSpPr>
          <a:xfrm>
            <a:off x="2223152" y="513131"/>
            <a:ext cx="1809346" cy="436841"/>
            <a:chOff x="3060727" y="484500"/>
            <a:chExt cx="2369636" cy="436841"/>
          </a:xfrm>
        </p:grpSpPr>
        <p:sp>
          <p:nvSpPr>
            <p:cNvPr id="114" name="113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15" name="114 CuadroTexto"/>
            <p:cNvSpPr txBox="1"/>
            <p:nvPr/>
          </p:nvSpPr>
          <p:spPr>
            <a:xfrm>
              <a:off x="3600450" y="484500"/>
              <a:ext cx="1229607" cy="338554"/>
            </a:xfrm>
            <a:prstGeom prst="rect">
              <a:avLst/>
            </a:prstGeom>
            <a:noFill/>
          </p:spPr>
          <p:txBody>
            <a:bodyPr wrap="square" rtlCol="0">
              <a:spAutoFit/>
            </a:bodyPr>
            <a:lstStyle/>
            <a:p>
              <a:pPr algn="ctr"/>
              <a:r>
                <a:rPr lang="es-ES" sz="1600" b="1" dirty="0">
                  <a:latin typeface="Arial Narrow" panose="020B0606020202030204" pitchFamily="34" charset="0"/>
                </a:rPr>
                <a:t>Etnia</a:t>
              </a:r>
            </a:p>
          </p:txBody>
        </p:sp>
      </p:grpSp>
      <p:grpSp>
        <p:nvGrpSpPr>
          <p:cNvPr id="116" name="115 Grupo"/>
          <p:cNvGrpSpPr/>
          <p:nvPr/>
        </p:nvGrpSpPr>
        <p:grpSpPr>
          <a:xfrm>
            <a:off x="4573030" y="537991"/>
            <a:ext cx="2771836" cy="436841"/>
            <a:chOff x="2849287" y="484500"/>
            <a:chExt cx="2777877" cy="436841"/>
          </a:xfrm>
        </p:grpSpPr>
        <p:sp>
          <p:nvSpPr>
            <p:cNvPr id="117" name="116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18" name="117 CuadroTexto"/>
            <p:cNvSpPr txBox="1"/>
            <p:nvPr/>
          </p:nvSpPr>
          <p:spPr>
            <a:xfrm>
              <a:off x="2849287" y="484500"/>
              <a:ext cx="2777877" cy="338554"/>
            </a:xfrm>
            <a:prstGeom prst="rect">
              <a:avLst/>
            </a:prstGeom>
            <a:noFill/>
          </p:spPr>
          <p:txBody>
            <a:bodyPr wrap="square" rtlCol="0">
              <a:spAutoFit/>
            </a:bodyPr>
            <a:lstStyle/>
            <a:p>
              <a:pPr algn="ctr"/>
              <a:r>
                <a:rPr lang="es-ES" sz="1600" b="1" dirty="0">
                  <a:latin typeface="Arial Narrow" panose="020B0606020202030204" pitchFamily="34" charset="0"/>
                </a:rPr>
                <a:t>Población especiales</a:t>
              </a:r>
            </a:p>
          </p:txBody>
        </p:sp>
      </p:grpSp>
      <p:grpSp>
        <p:nvGrpSpPr>
          <p:cNvPr id="119" name="67 Grupo"/>
          <p:cNvGrpSpPr/>
          <p:nvPr/>
        </p:nvGrpSpPr>
        <p:grpSpPr>
          <a:xfrm>
            <a:off x="-135413" y="760028"/>
            <a:ext cx="1250054" cy="1691022"/>
            <a:chOff x="-135413" y="539552"/>
            <a:chExt cx="1250054" cy="1691022"/>
          </a:xfrm>
        </p:grpSpPr>
        <p:pic>
          <p:nvPicPr>
            <p:cNvPr id="120" name="Picture 3"/>
            <p:cNvPicPr>
              <a:picLocks noChangeAspect="1" noChangeArrowheads="1"/>
            </p:cNvPicPr>
            <p:nvPr/>
          </p:nvPicPr>
          <p:blipFill rotWithShape="1">
            <a:blip r:embed="rId5">
              <a:biLevel thresh="75000"/>
              <a:extLst>
                <a:ext uri="{28A0092B-C50C-407E-A947-70E740481C1C}">
                  <a14:useLocalDpi xmlns:a14="http://schemas.microsoft.com/office/drawing/2010/main" val="0"/>
                </a:ext>
              </a:extLst>
            </a:blip>
            <a:srcRect r="85225"/>
            <a:stretch/>
          </p:blipFill>
          <p:spPr bwMode="auto">
            <a:xfrm>
              <a:off x="148822" y="539552"/>
              <a:ext cx="702032"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1" name="69 Rectángulo redondeado"/>
            <p:cNvSpPr/>
            <p:nvPr/>
          </p:nvSpPr>
          <p:spPr>
            <a:xfrm>
              <a:off x="110785" y="1579196"/>
              <a:ext cx="740068"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52,3%</a:t>
              </a:r>
            </a:p>
          </p:txBody>
        </p:sp>
        <p:sp>
          <p:nvSpPr>
            <p:cNvPr id="122" name="70 CuadroTexto"/>
            <p:cNvSpPr txBox="1"/>
            <p:nvPr/>
          </p:nvSpPr>
          <p:spPr>
            <a:xfrm>
              <a:off x="-135413" y="1953575"/>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429 Casos</a:t>
              </a:r>
            </a:p>
          </p:txBody>
        </p:sp>
        <p:sp>
          <p:nvSpPr>
            <p:cNvPr id="123" name="71 CuadroTexto"/>
            <p:cNvSpPr txBox="1"/>
            <p:nvPr/>
          </p:nvSpPr>
          <p:spPr>
            <a:xfrm>
              <a:off x="-114966" y="1305463"/>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Masculino</a:t>
              </a:r>
            </a:p>
          </p:txBody>
        </p:sp>
      </p:grpSp>
      <p:grpSp>
        <p:nvGrpSpPr>
          <p:cNvPr id="124" name="72 Grupo"/>
          <p:cNvGrpSpPr/>
          <p:nvPr/>
        </p:nvGrpSpPr>
        <p:grpSpPr>
          <a:xfrm>
            <a:off x="949682" y="863250"/>
            <a:ext cx="1282616" cy="1594010"/>
            <a:chOff x="767312" y="601726"/>
            <a:chExt cx="1282616" cy="1594010"/>
          </a:xfrm>
        </p:grpSpPr>
        <p:sp>
          <p:nvSpPr>
            <p:cNvPr id="125" name="73 Rectángulo redondeado"/>
            <p:cNvSpPr/>
            <p:nvPr/>
          </p:nvSpPr>
          <p:spPr>
            <a:xfrm>
              <a:off x="1017793" y="1573062"/>
              <a:ext cx="740068"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47,7%</a:t>
              </a:r>
            </a:p>
          </p:txBody>
        </p:sp>
        <p:sp>
          <p:nvSpPr>
            <p:cNvPr id="126" name="74 CuadroTexto"/>
            <p:cNvSpPr txBox="1"/>
            <p:nvPr/>
          </p:nvSpPr>
          <p:spPr>
            <a:xfrm>
              <a:off x="820321" y="1918737"/>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391 Casos</a:t>
              </a:r>
            </a:p>
          </p:txBody>
        </p:sp>
        <p:pic>
          <p:nvPicPr>
            <p:cNvPr id="127" name="Picture 3"/>
            <p:cNvPicPr>
              <a:picLocks noChangeAspect="1" noChangeArrowheads="1"/>
            </p:cNvPicPr>
            <p:nvPr/>
          </p:nvPicPr>
          <p:blipFill rotWithShape="1">
            <a:blip r:embed="rId5">
              <a:biLevel thresh="75000"/>
              <a:extLst>
                <a:ext uri="{28A0092B-C50C-407E-A947-70E740481C1C}">
                  <a14:useLocalDpi xmlns:a14="http://schemas.microsoft.com/office/drawing/2010/main" val="0"/>
                </a:ext>
              </a:extLst>
            </a:blip>
            <a:srcRect l="30557" r="55507"/>
            <a:stretch/>
          </p:blipFill>
          <p:spPr bwMode="auto">
            <a:xfrm>
              <a:off x="1052788" y="601726"/>
              <a:ext cx="662151"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8" name="76 CuadroTexto"/>
            <p:cNvSpPr txBox="1"/>
            <p:nvPr/>
          </p:nvSpPr>
          <p:spPr>
            <a:xfrm>
              <a:off x="767312" y="131412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Femenino</a:t>
              </a:r>
            </a:p>
          </p:txBody>
        </p:sp>
      </p:grpSp>
      <p:sp>
        <p:nvSpPr>
          <p:cNvPr id="129" name="109 CuadroTexto"/>
          <p:cNvSpPr txBox="1"/>
          <p:nvPr/>
        </p:nvSpPr>
        <p:spPr>
          <a:xfrm>
            <a:off x="102988" y="7723509"/>
            <a:ext cx="7097910" cy="1015663"/>
          </a:xfrm>
          <a:prstGeom prst="rect">
            <a:avLst/>
          </a:prstGeom>
          <a:noFill/>
        </p:spPr>
        <p:txBody>
          <a:bodyPr wrap="square" rtlCol="0">
            <a:spAutoFit/>
          </a:bodyPr>
          <a:lstStyle/>
          <a:p>
            <a:pPr algn="just"/>
            <a:r>
              <a:rPr lang="es-CO" sz="1200" dirty="0">
                <a:latin typeface="Arial Narrow" panose="020B0606020202030204" pitchFamily="34" charset="0"/>
              </a:rPr>
              <a:t>El comportamiento de la varicela  hasta semana epidemiológica 32 ha estado por encima del límite superior calculado según los dos años anteriores, con tendencia al aumento. Se evidencia un número de casos  por encima de lo esperado según lo observado en 2021 y 2022. Los cursos de vida con mayor número de casos son los de primera infancia, juventud y adultez con más del 65% de los casos. En promedio se notificaron 26 casos por semana epidemiológica. El aumento de casos está explicado en la aparición de brotes en población confinada, específicamente en 3 Batallones ubicados en la Ciudad.</a:t>
            </a:r>
            <a:endParaRPr lang="es-CO" sz="1400" dirty="0">
              <a:latin typeface="Arial Narrow" panose="020B0606020202030204" pitchFamily="34" charset="0"/>
            </a:endParaRPr>
          </a:p>
        </p:txBody>
      </p:sp>
      <p:graphicFrame>
        <p:nvGraphicFramePr>
          <p:cNvPr id="130" name="19 Diagrama"/>
          <p:cNvGraphicFramePr/>
          <p:nvPr/>
        </p:nvGraphicFramePr>
        <p:xfrm>
          <a:off x="3197722" y="4764292"/>
          <a:ext cx="4282338" cy="244973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2938125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14045" cy="2824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1432" b="10827"/>
          <a:stretch/>
        </p:blipFill>
        <p:spPr bwMode="auto">
          <a:xfrm>
            <a:off x="0" y="2824179"/>
            <a:ext cx="2232223" cy="20724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0" y="623805"/>
            <a:ext cx="2240972" cy="276999"/>
          </a:xfrm>
          <a:prstGeom prst="rect">
            <a:avLst/>
          </a:prstGeom>
          <a:noFill/>
        </p:spPr>
        <p:txBody>
          <a:bodyPr wrap="square" rtlCol="0">
            <a:spAutoFit/>
          </a:bodyPr>
          <a:lstStyle/>
          <a:p>
            <a:pPr algn="ctr"/>
            <a:r>
              <a:rPr lang="es-ES" sz="1200" b="1" dirty="0">
                <a:latin typeface="Arial Narrow" panose="020B0606020202030204" pitchFamily="34" charset="0"/>
              </a:rPr>
              <a:t>Periodo epidemiológico 8- 2023</a:t>
            </a:r>
          </a:p>
        </p:txBody>
      </p:sp>
      <p:sp>
        <p:nvSpPr>
          <p:cNvPr id="6" name="5 Rectángulo"/>
          <p:cNvSpPr/>
          <p:nvPr/>
        </p:nvSpPr>
        <p:spPr>
          <a:xfrm>
            <a:off x="2274078" y="1816532"/>
            <a:ext cx="4946011" cy="523220"/>
          </a:xfrm>
          <a:prstGeom prst="rect">
            <a:avLst/>
          </a:prstGeom>
        </p:spPr>
        <p:txBody>
          <a:bodyPr wrap="square">
            <a:spAutoFit/>
          </a:bodyPr>
          <a:lstStyle/>
          <a:p>
            <a:r>
              <a:rPr lang="es-ES" sz="6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a:t>
            </a:r>
            <a:r>
              <a:rPr lang="pt-BR" sz="1100" dirty="0">
                <a:latin typeface="Arial Narrow" panose="020B0606020202030204" pitchFamily="34" charset="0"/>
              </a:rPr>
              <a:t>Gráfico de </a:t>
            </a:r>
            <a:r>
              <a:rPr lang="pt-BR" sz="1100" dirty="0" err="1">
                <a:latin typeface="Arial Narrow" panose="020B0606020202030204" pitchFamily="34" charset="0"/>
              </a:rPr>
              <a:t>control</a:t>
            </a:r>
            <a:r>
              <a:rPr lang="pt-BR" sz="1100" dirty="0">
                <a:latin typeface="Arial Narrow" panose="020B0606020202030204" pitchFamily="34" charset="0"/>
              </a:rPr>
              <a:t> </a:t>
            </a:r>
            <a:r>
              <a:rPr lang="pt-BR" sz="1100" dirty="0" err="1">
                <a:latin typeface="Arial Narrow" panose="020B0606020202030204" pitchFamily="34" charset="0"/>
              </a:rPr>
              <a:t>Meningitis</a:t>
            </a:r>
            <a:r>
              <a:rPr lang="pt-BR" sz="1100" dirty="0">
                <a:latin typeface="Arial Narrow" panose="020B0606020202030204" pitchFamily="34" charset="0"/>
              </a:rPr>
              <a:t> por </a:t>
            </a:r>
            <a:r>
              <a:rPr lang="pt-BR" sz="1100" dirty="0" err="1">
                <a:latin typeface="Arial Narrow" panose="020B0606020202030204" pitchFamily="34" charset="0"/>
              </a:rPr>
              <a:t>Meningococo</a:t>
            </a:r>
            <a:r>
              <a:rPr lang="es-ES" sz="1100" dirty="0">
                <a:latin typeface="Arial Narrow" panose="020B0606020202030204" pitchFamily="34" charset="0"/>
              </a:rPr>
              <a:t>. Medellín, a Período epidemiológico 8 de 2023. </a:t>
            </a:r>
          </a:p>
        </p:txBody>
      </p:sp>
      <p:grpSp>
        <p:nvGrpSpPr>
          <p:cNvPr id="8" name="7 Grupo"/>
          <p:cNvGrpSpPr/>
          <p:nvPr/>
        </p:nvGrpSpPr>
        <p:grpSpPr>
          <a:xfrm>
            <a:off x="179214" y="4067944"/>
            <a:ext cx="1892650" cy="488476"/>
            <a:chOff x="2397524" y="3379972"/>
            <a:chExt cx="4508500" cy="904875"/>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478755"/>
              <a:ext cx="1593562" cy="741182"/>
            </a:xfrm>
            <a:prstGeom prst="rect">
              <a:avLst/>
            </a:prstGeom>
            <a:noFill/>
          </p:spPr>
          <p:txBody>
            <a:bodyPr wrap="square" rtlCol="0">
              <a:spAutoFit/>
            </a:bodyPr>
            <a:lstStyle/>
            <a:p>
              <a:pPr algn="ctr"/>
              <a:r>
                <a:rPr lang="es-ES" sz="2000" b="1" dirty="0">
                  <a:latin typeface="Arial Narrow" panose="020B0606020202030204" pitchFamily="34" charset="0"/>
                </a:rPr>
                <a:t>35</a:t>
              </a:r>
            </a:p>
          </p:txBody>
        </p:sp>
      </p:gr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14" name="13 Rectángulo"/>
          <p:cNvSpPr/>
          <p:nvPr/>
        </p:nvSpPr>
        <p:spPr>
          <a:xfrm>
            <a:off x="0" y="5035466"/>
            <a:ext cx="7200900" cy="376880"/>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32" name="31 Grupo"/>
          <p:cNvGrpSpPr/>
          <p:nvPr/>
        </p:nvGrpSpPr>
        <p:grpSpPr>
          <a:xfrm>
            <a:off x="102925" y="5079459"/>
            <a:ext cx="3526243" cy="276999"/>
            <a:chOff x="2448322" y="74775"/>
            <a:chExt cx="3526243" cy="276999"/>
          </a:xfrm>
        </p:grpSpPr>
        <p:sp>
          <p:nvSpPr>
            <p:cNvPr id="33" name="32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34" name="33 Conector recto"/>
            <p:cNvCxnSpPr>
              <a:stCxn id="33"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5" name="34 CuadroTexto"/>
            <p:cNvSpPr txBox="1"/>
            <p:nvPr/>
          </p:nvSpPr>
          <p:spPr>
            <a:xfrm>
              <a:off x="3382277" y="74775"/>
              <a:ext cx="2592288" cy="276999"/>
            </a:xfrm>
            <a:prstGeom prst="rect">
              <a:avLst/>
            </a:prstGeom>
            <a:noFill/>
          </p:spPr>
          <p:txBody>
            <a:bodyPr wrap="square" rtlCol="0">
              <a:spAutoFit/>
            </a:bodyPr>
            <a:lstStyle/>
            <a:p>
              <a:r>
                <a:rPr lang="es-ES" sz="1200" b="1" dirty="0">
                  <a:latin typeface="Arial Narrow" panose="020B0606020202030204" pitchFamily="34" charset="0"/>
                </a:rPr>
                <a:t>Indicadores</a:t>
              </a:r>
            </a:p>
          </p:txBody>
        </p:sp>
      </p:grpSp>
      <p:sp>
        <p:nvSpPr>
          <p:cNvPr id="16" name="15 CuadroTexto"/>
          <p:cNvSpPr txBox="1"/>
          <p:nvPr/>
        </p:nvSpPr>
        <p:spPr>
          <a:xfrm>
            <a:off x="699785" y="5517176"/>
            <a:ext cx="1882089" cy="577081"/>
          </a:xfrm>
          <a:prstGeom prst="rect">
            <a:avLst/>
          </a:prstGeom>
          <a:noFill/>
        </p:spPr>
        <p:txBody>
          <a:bodyPr wrap="square" rtlCol="0">
            <a:spAutoFit/>
          </a:bodyPr>
          <a:lstStyle/>
          <a:p>
            <a:pPr algn="ctr"/>
            <a:r>
              <a:rPr lang="es-ES" sz="1050" b="1" dirty="0">
                <a:latin typeface="Arial Narrow" panose="020B0606020202030204" pitchFamily="34" charset="0"/>
              </a:rPr>
              <a:t>Proporción de incidencia meningitis bacterianas  en población general</a:t>
            </a:r>
          </a:p>
        </p:txBody>
      </p:sp>
      <p:cxnSp>
        <p:nvCxnSpPr>
          <p:cNvPr id="19" name="18 Conector recto de flecha"/>
          <p:cNvCxnSpPr/>
          <p:nvPr/>
        </p:nvCxnSpPr>
        <p:spPr>
          <a:xfrm>
            <a:off x="2273172" y="6469249"/>
            <a:ext cx="2222505"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cxnSp>
        <p:nvCxnSpPr>
          <p:cNvPr id="40" name="39 Conector recto de flecha"/>
          <p:cNvCxnSpPr/>
          <p:nvPr/>
        </p:nvCxnSpPr>
        <p:spPr>
          <a:xfrm flipH="1">
            <a:off x="384499" y="6469249"/>
            <a:ext cx="2259337"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sp>
        <p:nvSpPr>
          <p:cNvPr id="53" name="52 CuadroTexto"/>
          <p:cNvSpPr txBox="1"/>
          <p:nvPr/>
        </p:nvSpPr>
        <p:spPr>
          <a:xfrm>
            <a:off x="1154132" y="5990611"/>
            <a:ext cx="1008971" cy="461665"/>
          </a:xfrm>
          <a:prstGeom prst="rect">
            <a:avLst/>
          </a:prstGeom>
          <a:noFill/>
        </p:spPr>
        <p:txBody>
          <a:bodyPr wrap="square" rtlCol="0">
            <a:spAutoFit/>
          </a:bodyPr>
          <a:lstStyle/>
          <a:p>
            <a:pPr algn="ctr"/>
            <a:r>
              <a:rPr lang="es-ES" sz="1200" b="1" dirty="0">
                <a:solidFill>
                  <a:srgbClr val="C00000"/>
                </a:solidFill>
                <a:latin typeface="Arial Narrow" panose="020B0606020202030204" pitchFamily="34" charset="0"/>
              </a:rPr>
              <a:t>1,31* 100 mil</a:t>
            </a:r>
          </a:p>
          <a:p>
            <a:pPr algn="ctr"/>
            <a:r>
              <a:rPr lang="es-ES" sz="1200" b="1" dirty="0">
                <a:latin typeface="Arial Narrow" panose="020B0606020202030204" pitchFamily="34" charset="0"/>
              </a:rPr>
              <a:t> 35 casos</a:t>
            </a:r>
          </a:p>
        </p:txBody>
      </p:sp>
      <p:sp>
        <p:nvSpPr>
          <p:cNvPr id="55" name="54 CuadroTexto"/>
          <p:cNvSpPr txBox="1"/>
          <p:nvPr/>
        </p:nvSpPr>
        <p:spPr>
          <a:xfrm>
            <a:off x="1268421" y="6591704"/>
            <a:ext cx="2487186" cy="261610"/>
          </a:xfrm>
          <a:prstGeom prst="rect">
            <a:avLst/>
          </a:prstGeom>
          <a:noFill/>
        </p:spPr>
        <p:txBody>
          <a:bodyPr wrap="square" rtlCol="0">
            <a:spAutoFit/>
          </a:bodyPr>
          <a:lstStyle/>
          <a:p>
            <a:pPr algn="ctr"/>
            <a:r>
              <a:rPr lang="es-ES" sz="1050" b="1" dirty="0">
                <a:latin typeface="Arial Narrow" panose="020B0606020202030204" pitchFamily="34" charset="0"/>
              </a:rPr>
              <a:t>Brotes con investigación de campo</a:t>
            </a:r>
          </a:p>
        </p:txBody>
      </p:sp>
      <p:sp>
        <p:nvSpPr>
          <p:cNvPr id="56" name="55 CuadroTexto"/>
          <p:cNvSpPr txBox="1"/>
          <p:nvPr/>
        </p:nvSpPr>
        <p:spPr>
          <a:xfrm>
            <a:off x="1568989" y="6853314"/>
            <a:ext cx="2060179" cy="461665"/>
          </a:xfrm>
          <a:prstGeom prst="rect">
            <a:avLst/>
          </a:prstGeom>
          <a:noFill/>
        </p:spPr>
        <p:txBody>
          <a:bodyPr wrap="none" rtlCol="0">
            <a:spAutoFit/>
          </a:bodyPr>
          <a:lstStyle/>
          <a:p>
            <a:pPr algn="ctr"/>
            <a:r>
              <a:rPr lang="es-ES" sz="1200" b="1" dirty="0">
                <a:solidFill>
                  <a:srgbClr val="C00000"/>
                </a:solidFill>
                <a:latin typeface="Arial Narrow" panose="020B0606020202030204" pitchFamily="34" charset="0"/>
              </a:rPr>
              <a:t>0 Brotes</a:t>
            </a:r>
          </a:p>
          <a:p>
            <a:pPr algn="ctr"/>
            <a:r>
              <a:rPr lang="es-ES" sz="1200" b="1" dirty="0">
                <a:latin typeface="Arial Narrow" panose="020B0606020202030204" pitchFamily="34" charset="0"/>
              </a:rPr>
              <a:t>(sin brotes hasta este período)</a:t>
            </a:r>
          </a:p>
        </p:txBody>
      </p:sp>
      <p:sp>
        <p:nvSpPr>
          <p:cNvPr id="58" name="57 CuadroTexto"/>
          <p:cNvSpPr txBox="1"/>
          <p:nvPr/>
        </p:nvSpPr>
        <p:spPr>
          <a:xfrm>
            <a:off x="2512014" y="5517176"/>
            <a:ext cx="2082427" cy="553998"/>
          </a:xfrm>
          <a:prstGeom prst="rect">
            <a:avLst/>
          </a:prstGeom>
          <a:noFill/>
        </p:spPr>
        <p:txBody>
          <a:bodyPr wrap="square" rtlCol="0">
            <a:spAutoFit/>
          </a:bodyPr>
          <a:lstStyle/>
          <a:p>
            <a:pPr algn="ctr"/>
            <a:r>
              <a:rPr lang="es-ES" sz="1000" b="1" dirty="0">
                <a:latin typeface="Arial Narrow" panose="020B0606020202030204" pitchFamily="34" charset="0"/>
              </a:rPr>
              <a:t>Proporción de incidencia de meningitis bacterianas  en menores de 5 años</a:t>
            </a:r>
          </a:p>
        </p:txBody>
      </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12 </a:t>
            </a:r>
          </a:p>
        </p:txBody>
      </p:sp>
      <p:sp>
        <p:nvSpPr>
          <p:cNvPr id="37" name="36 Título"/>
          <p:cNvSpPr>
            <a:spLocks noGrp="1"/>
          </p:cNvSpPr>
          <p:nvPr>
            <p:ph type="ctrTitle"/>
          </p:nvPr>
        </p:nvSpPr>
        <p:spPr>
          <a:xfrm>
            <a:off x="85115" y="-79113"/>
            <a:ext cx="2075175" cy="830997"/>
          </a:xfrm>
          <a:noFill/>
        </p:spPr>
        <p:txBody>
          <a:bodyPr wrap="square" rtlCol="0">
            <a:spAutoFit/>
          </a:bodyPr>
          <a:lstStyle/>
          <a:p>
            <a:r>
              <a:rPr lang="es-ES" sz="2400" b="1" dirty="0">
                <a:solidFill>
                  <a:srgbClr val="C00000"/>
                </a:solidFill>
                <a:latin typeface="Arial Narrow" panose="020B0606020202030204" pitchFamily="34" charset="0"/>
                <a:ea typeface="+mn-ea"/>
                <a:cs typeface="+mn-cs"/>
              </a:rPr>
              <a:t>Meningitis bacterianas</a:t>
            </a:r>
          </a:p>
        </p:txBody>
      </p:sp>
      <p:sp>
        <p:nvSpPr>
          <p:cNvPr id="47" name="46 CuadroTexto"/>
          <p:cNvSpPr txBox="1"/>
          <p:nvPr/>
        </p:nvSpPr>
        <p:spPr>
          <a:xfrm>
            <a:off x="3116941" y="5976806"/>
            <a:ext cx="946093" cy="461665"/>
          </a:xfrm>
          <a:prstGeom prst="rect">
            <a:avLst/>
          </a:prstGeom>
          <a:noFill/>
        </p:spPr>
        <p:txBody>
          <a:bodyPr wrap="none" rtlCol="0">
            <a:spAutoFit/>
          </a:bodyPr>
          <a:lstStyle/>
          <a:p>
            <a:pPr algn="ctr"/>
            <a:r>
              <a:rPr lang="es-ES" sz="1200" b="1" dirty="0">
                <a:solidFill>
                  <a:srgbClr val="C00000"/>
                </a:solidFill>
                <a:latin typeface="Arial Narrow" panose="020B0606020202030204" pitchFamily="34" charset="0"/>
              </a:rPr>
              <a:t>3,36* 100 mil</a:t>
            </a:r>
          </a:p>
          <a:p>
            <a:pPr algn="ctr"/>
            <a:r>
              <a:rPr lang="es-ES" sz="1200" b="1" dirty="0">
                <a:latin typeface="Arial Narrow" panose="020B0606020202030204" pitchFamily="34" charset="0"/>
              </a:rPr>
              <a:t>5 casos</a:t>
            </a:r>
          </a:p>
        </p:txBody>
      </p:sp>
      <p:sp>
        <p:nvSpPr>
          <p:cNvPr id="46" name="45 Rectángulo"/>
          <p:cNvSpPr/>
          <p:nvPr/>
        </p:nvSpPr>
        <p:spPr>
          <a:xfrm>
            <a:off x="2240972" y="2387050"/>
            <a:ext cx="4959928"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48" name="47 Grupo"/>
          <p:cNvGrpSpPr/>
          <p:nvPr/>
        </p:nvGrpSpPr>
        <p:grpSpPr>
          <a:xfrm>
            <a:off x="2518376" y="2490476"/>
            <a:ext cx="3446504" cy="276999"/>
            <a:chOff x="2448322" y="74775"/>
            <a:chExt cx="3446504" cy="276999"/>
          </a:xfrm>
        </p:grpSpPr>
        <p:sp>
          <p:nvSpPr>
            <p:cNvPr id="49" name="48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50" name="49 Conector recto"/>
            <p:cNvCxnSpPr>
              <a:stCxn id="49"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1" name="50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variables de interés</a:t>
              </a:r>
            </a:p>
          </p:txBody>
        </p:sp>
      </p:grpSp>
      <p:grpSp>
        <p:nvGrpSpPr>
          <p:cNvPr id="52" name="51 Grupo"/>
          <p:cNvGrpSpPr/>
          <p:nvPr/>
        </p:nvGrpSpPr>
        <p:grpSpPr>
          <a:xfrm>
            <a:off x="2566197" y="4103409"/>
            <a:ext cx="1229607" cy="650645"/>
            <a:chOff x="-14122" y="7072716"/>
            <a:chExt cx="1229607" cy="650645"/>
          </a:xfrm>
        </p:grpSpPr>
        <p:sp>
          <p:nvSpPr>
            <p:cNvPr id="54" name="53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Masculino</a:t>
              </a:r>
            </a:p>
          </p:txBody>
        </p:sp>
        <p:sp>
          <p:nvSpPr>
            <p:cNvPr id="57" name="56 Rectángulo redondeado"/>
            <p:cNvSpPr/>
            <p:nvPr/>
          </p:nvSpPr>
          <p:spPr>
            <a:xfrm>
              <a:off x="82073" y="7363321"/>
              <a:ext cx="867541"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tx1"/>
                  </a:solidFill>
                  <a:latin typeface="Arial Narrow" panose="020B0606020202030204" pitchFamily="34" charset="0"/>
                </a:rPr>
                <a:t>20 casos</a:t>
              </a:r>
            </a:p>
          </p:txBody>
        </p:sp>
      </p:grpSp>
      <p:pic>
        <p:nvPicPr>
          <p:cNvPr id="60" name="Picture 3"/>
          <p:cNvPicPr>
            <a:picLocks noChangeAspect="1" noChangeArrowheads="1"/>
          </p:cNvPicPr>
          <p:nvPr/>
        </p:nvPicPr>
        <p:blipFill rotWithShape="1">
          <a:blip r:embed="rId5">
            <a:biLevel thresh="75000"/>
            <a:extLst>
              <a:ext uri="{28A0092B-C50C-407E-A947-70E740481C1C}">
                <a14:useLocalDpi xmlns:a14="http://schemas.microsoft.com/office/drawing/2010/main" val="0"/>
              </a:ext>
            </a:extLst>
          </a:blip>
          <a:srcRect r="83073"/>
          <a:stretch/>
        </p:blipFill>
        <p:spPr bwMode="auto">
          <a:xfrm>
            <a:off x="2772737" y="3342424"/>
            <a:ext cx="804283"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 name="Picture 3"/>
          <p:cNvPicPr>
            <a:picLocks noChangeAspect="1" noChangeArrowheads="1"/>
          </p:cNvPicPr>
          <p:nvPr/>
        </p:nvPicPr>
        <p:blipFill rotWithShape="1">
          <a:blip r:embed="rId5">
            <a:biLevel thresh="75000"/>
            <a:extLst>
              <a:ext uri="{28A0092B-C50C-407E-A947-70E740481C1C}">
                <a14:useLocalDpi xmlns:a14="http://schemas.microsoft.com/office/drawing/2010/main" val="0"/>
              </a:ext>
            </a:extLst>
          </a:blip>
          <a:srcRect l="28990" t="-1382" r="53581" b="1382"/>
          <a:stretch/>
        </p:blipFill>
        <p:spPr bwMode="auto">
          <a:xfrm>
            <a:off x="3831795" y="3331261"/>
            <a:ext cx="828105"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4" name="63 Grupo"/>
          <p:cNvGrpSpPr/>
          <p:nvPr/>
        </p:nvGrpSpPr>
        <p:grpSpPr>
          <a:xfrm>
            <a:off x="3646317" y="4103409"/>
            <a:ext cx="1229607" cy="650645"/>
            <a:chOff x="-14122" y="7072716"/>
            <a:chExt cx="1229607" cy="650645"/>
          </a:xfrm>
        </p:grpSpPr>
        <p:sp>
          <p:nvSpPr>
            <p:cNvPr id="65" name="64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Femenino</a:t>
              </a:r>
            </a:p>
          </p:txBody>
        </p:sp>
        <p:sp>
          <p:nvSpPr>
            <p:cNvPr id="66" name="65 Rectángulo redondeado"/>
            <p:cNvSpPr/>
            <p:nvPr/>
          </p:nvSpPr>
          <p:spPr>
            <a:xfrm>
              <a:off x="156035" y="7363321"/>
              <a:ext cx="895870"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tx1"/>
                  </a:solidFill>
                  <a:latin typeface="Arial Narrow" panose="020B0606020202030204" pitchFamily="34" charset="0"/>
                </a:rPr>
                <a:t>15 casos</a:t>
              </a:r>
            </a:p>
          </p:txBody>
        </p:sp>
      </p:grpSp>
      <p:pic>
        <p:nvPicPr>
          <p:cNvPr id="68" name="Picture 7"/>
          <p:cNvPicPr>
            <a:picLocks noChangeAspect="1" noChangeArrowheads="1"/>
          </p:cNvPicPr>
          <p:nvPr/>
        </p:nvPicPr>
        <p:blipFill rotWithShape="1">
          <a:blip r:embed="rId6">
            <a:biLevel thresh="75000"/>
            <a:extLst>
              <a:ext uri="{28A0092B-C50C-407E-A947-70E740481C1C}">
                <a14:useLocalDpi xmlns:a14="http://schemas.microsoft.com/office/drawing/2010/main" val="0"/>
              </a:ext>
            </a:extLst>
          </a:blip>
          <a:srcRect l="13773" r="11756"/>
          <a:stretch/>
        </p:blipFill>
        <p:spPr bwMode="auto">
          <a:xfrm>
            <a:off x="5993195" y="3447360"/>
            <a:ext cx="762489" cy="737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10" descr="https://www.comb.cat/Upload/Imatges/2979.JPG"/>
          <p:cNvPicPr>
            <a:picLocks noChangeAspect="1" noChangeArrowheads="1"/>
          </p:cNvPicPr>
          <p:nvPr/>
        </p:nvPicPr>
        <p:blipFill rotWithShape="1">
          <a:blip r:embed="rId7" cstate="print">
            <a:biLevel thresh="75000"/>
            <a:extLst>
              <a:ext uri="{BEBA8EAE-BF5A-486C-A8C5-ECC9F3942E4B}">
                <a14:imgProps xmlns:a14="http://schemas.microsoft.com/office/drawing/2010/main">
                  <a14:imgLayer r:embed="rId8">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20417" t="9029" r="28521" b="12182"/>
          <a:stretch/>
        </p:blipFill>
        <p:spPr bwMode="auto">
          <a:xfrm>
            <a:off x="4948070" y="3356567"/>
            <a:ext cx="831338" cy="808094"/>
          </a:xfrm>
          <a:prstGeom prst="rect">
            <a:avLst/>
          </a:prstGeom>
          <a:noFill/>
          <a:extLst>
            <a:ext uri="{909E8E84-426E-40DD-AFC4-6F175D3DCCD1}">
              <a14:hiddenFill xmlns:a14="http://schemas.microsoft.com/office/drawing/2010/main">
                <a:solidFill>
                  <a:srgbClr val="FFFFFF"/>
                </a:solidFill>
              </a14:hiddenFill>
            </a:ext>
          </a:extLst>
        </p:spPr>
      </p:pic>
      <p:grpSp>
        <p:nvGrpSpPr>
          <p:cNvPr id="70" name="69 Grupo"/>
          <p:cNvGrpSpPr/>
          <p:nvPr/>
        </p:nvGrpSpPr>
        <p:grpSpPr>
          <a:xfrm>
            <a:off x="4765855" y="4074086"/>
            <a:ext cx="1229607" cy="664293"/>
            <a:chOff x="-14122" y="7072716"/>
            <a:chExt cx="1229607" cy="664293"/>
          </a:xfrm>
        </p:grpSpPr>
        <p:sp>
          <p:nvSpPr>
            <p:cNvPr id="71" name="70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&lt; 5 años</a:t>
              </a:r>
            </a:p>
          </p:txBody>
        </p:sp>
        <p:sp>
          <p:nvSpPr>
            <p:cNvPr id="72" name="71 Rectángulo redondeado"/>
            <p:cNvSpPr/>
            <p:nvPr/>
          </p:nvSpPr>
          <p:spPr>
            <a:xfrm>
              <a:off x="195897" y="7376969"/>
              <a:ext cx="905303" cy="36004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tx1"/>
                  </a:solidFill>
                  <a:latin typeface="Arial Narrow" panose="020B0606020202030204" pitchFamily="34" charset="0"/>
                </a:rPr>
                <a:t>5 caso</a:t>
              </a:r>
            </a:p>
          </p:txBody>
        </p:sp>
      </p:grpSp>
      <p:grpSp>
        <p:nvGrpSpPr>
          <p:cNvPr id="74" name="73 Grupo"/>
          <p:cNvGrpSpPr/>
          <p:nvPr/>
        </p:nvGrpSpPr>
        <p:grpSpPr>
          <a:xfrm>
            <a:off x="5823459" y="4064492"/>
            <a:ext cx="1229607" cy="664293"/>
            <a:chOff x="-14122" y="7072716"/>
            <a:chExt cx="1229607" cy="664293"/>
          </a:xfrm>
        </p:grpSpPr>
        <p:sp>
          <p:nvSpPr>
            <p:cNvPr id="75" name="74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&gt; 65 años</a:t>
              </a:r>
            </a:p>
          </p:txBody>
        </p:sp>
        <p:sp>
          <p:nvSpPr>
            <p:cNvPr id="76" name="75 Rectángulo redondeado"/>
            <p:cNvSpPr/>
            <p:nvPr/>
          </p:nvSpPr>
          <p:spPr>
            <a:xfrm>
              <a:off x="209546" y="7376969"/>
              <a:ext cx="793683"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tx1"/>
                  </a:solidFill>
                  <a:latin typeface="Arial Narrow" panose="020B0606020202030204" pitchFamily="34" charset="0"/>
                </a:rPr>
                <a:t>12 casos</a:t>
              </a:r>
            </a:p>
          </p:txBody>
        </p:sp>
      </p:grpSp>
      <p:sp>
        <p:nvSpPr>
          <p:cNvPr id="84" name="83 Rectángulo"/>
          <p:cNvSpPr/>
          <p:nvPr/>
        </p:nvSpPr>
        <p:spPr>
          <a:xfrm>
            <a:off x="-4561" y="7461173"/>
            <a:ext cx="7200900" cy="382832"/>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85" name="84 Grupo"/>
          <p:cNvGrpSpPr/>
          <p:nvPr/>
        </p:nvGrpSpPr>
        <p:grpSpPr>
          <a:xfrm>
            <a:off x="192088" y="7514089"/>
            <a:ext cx="3446504" cy="276999"/>
            <a:chOff x="2448322" y="33831"/>
            <a:chExt cx="3446504" cy="276999"/>
          </a:xfrm>
        </p:grpSpPr>
        <p:sp>
          <p:nvSpPr>
            <p:cNvPr id="86" name="85 Elipse"/>
            <p:cNvSpPr/>
            <p:nvPr/>
          </p:nvSpPr>
          <p:spPr>
            <a:xfrm>
              <a:off x="2448322" y="33831"/>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87" name="86 Conector recto"/>
            <p:cNvCxnSpPr>
              <a:stCxn id="86" idx="6"/>
            </p:cNvCxnSpPr>
            <p:nvPr/>
          </p:nvCxnSpPr>
          <p:spPr>
            <a:xfrm>
              <a:off x="2736354" y="164636"/>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88" name="87 CuadroTexto"/>
            <p:cNvSpPr txBox="1"/>
            <p:nvPr/>
          </p:nvSpPr>
          <p:spPr>
            <a:xfrm>
              <a:off x="3302538" y="33831"/>
              <a:ext cx="2592288" cy="276999"/>
            </a:xfrm>
            <a:prstGeom prst="rect">
              <a:avLst/>
            </a:prstGeom>
            <a:noFill/>
          </p:spPr>
          <p:txBody>
            <a:bodyPr wrap="square" rtlCol="0">
              <a:spAutoFit/>
            </a:bodyPr>
            <a:lstStyle/>
            <a:p>
              <a:r>
                <a:rPr lang="es-ES" sz="1200" b="1" dirty="0">
                  <a:latin typeface="Arial Narrow" panose="020B0606020202030204" pitchFamily="34" charset="0"/>
                </a:rPr>
                <a:t>Consideraciones técnicas</a:t>
              </a:r>
            </a:p>
          </p:txBody>
        </p:sp>
      </p:grpSp>
      <p:sp>
        <p:nvSpPr>
          <p:cNvPr id="89" name="88 CuadroTexto"/>
          <p:cNvSpPr txBox="1"/>
          <p:nvPr/>
        </p:nvSpPr>
        <p:spPr>
          <a:xfrm>
            <a:off x="6281" y="7917195"/>
            <a:ext cx="3479530" cy="707886"/>
          </a:xfrm>
          <a:prstGeom prst="rect">
            <a:avLst/>
          </a:prstGeom>
          <a:noFill/>
        </p:spPr>
        <p:txBody>
          <a:bodyPr wrap="square" rtlCol="0">
            <a:spAutoFit/>
          </a:bodyPr>
          <a:lstStyle/>
          <a:p>
            <a:pPr algn="just"/>
            <a:r>
              <a:rPr lang="es-CO" sz="1000" dirty="0">
                <a:latin typeface="Arial Narrow" panose="020B0606020202030204" pitchFamily="34" charset="0"/>
              </a:rPr>
              <a:t>Se han notificado 7 casos con condición final fallecido, de los cuales 4 tuvieron aislamiento de </a:t>
            </a:r>
            <a:r>
              <a:rPr lang="es-CO" sz="1000" i="1" dirty="0">
                <a:latin typeface="Arial Narrow" panose="020B0606020202030204" pitchFamily="34" charset="0"/>
              </a:rPr>
              <a:t>N. </a:t>
            </a:r>
            <a:r>
              <a:rPr lang="es-CO" sz="1000" i="1" dirty="0" err="1">
                <a:latin typeface="Arial Narrow" panose="020B0606020202030204" pitchFamily="34" charset="0"/>
              </a:rPr>
              <a:t>meningitidis</a:t>
            </a:r>
            <a:r>
              <a:rPr lang="es-CO" sz="1000" i="1" dirty="0">
                <a:latin typeface="Arial Narrow" panose="020B0606020202030204" pitchFamily="34" charset="0"/>
              </a:rPr>
              <a:t>, </a:t>
            </a:r>
            <a:r>
              <a:rPr lang="es-CO" sz="1000" dirty="0">
                <a:latin typeface="Arial Narrow" panose="020B0606020202030204" pitchFamily="34" charset="0"/>
              </a:rPr>
              <a:t>2 de </a:t>
            </a:r>
            <a:r>
              <a:rPr lang="es-CO" sz="1000" i="1" dirty="0">
                <a:latin typeface="Arial Narrow" panose="020B0606020202030204" pitchFamily="34" charset="0"/>
              </a:rPr>
              <a:t>S. </a:t>
            </a:r>
            <a:r>
              <a:rPr lang="es-CO" sz="1000" i="1" dirty="0" err="1">
                <a:latin typeface="Arial Narrow" panose="020B0606020202030204" pitchFamily="34" charset="0"/>
              </a:rPr>
              <a:t>pnemoniae</a:t>
            </a:r>
            <a:r>
              <a:rPr lang="es-CO" sz="1000" i="1" dirty="0">
                <a:latin typeface="Arial Narrow" panose="020B0606020202030204" pitchFamily="34" charset="0"/>
              </a:rPr>
              <a:t> </a:t>
            </a:r>
            <a:r>
              <a:rPr lang="es-CO" sz="1000" dirty="0">
                <a:latin typeface="Arial Narrow" panose="020B0606020202030204" pitchFamily="34" charset="0"/>
              </a:rPr>
              <a:t>y 1 para otro agente. La casuística de los aislamientos es la siguiente en los casos confirmados por laboratorio a la fecha es la siguiente:</a:t>
            </a:r>
          </a:p>
        </p:txBody>
      </p:sp>
      <p:sp>
        <p:nvSpPr>
          <p:cNvPr id="79" name="78 CuadroTexto"/>
          <p:cNvSpPr txBox="1"/>
          <p:nvPr/>
        </p:nvSpPr>
        <p:spPr>
          <a:xfrm>
            <a:off x="-89980" y="4516131"/>
            <a:ext cx="2304025" cy="400110"/>
          </a:xfrm>
          <a:prstGeom prst="rect">
            <a:avLst/>
          </a:prstGeom>
          <a:noFill/>
        </p:spPr>
        <p:txBody>
          <a:bodyPr wrap="square" rtlCol="0">
            <a:spAutoFit/>
          </a:bodyPr>
          <a:lstStyle/>
          <a:p>
            <a:pPr algn="ctr"/>
            <a:r>
              <a:rPr lang="es-ES" sz="1000" b="1" dirty="0">
                <a:latin typeface="Arial Narrow" panose="020B0606020202030204" pitchFamily="34" charset="0"/>
              </a:rPr>
              <a:t>47% menos comparado con el mismo  </a:t>
            </a:r>
          </a:p>
          <a:p>
            <a:pPr algn="ctr"/>
            <a:r>
              <a:rPr lang="es-ES" sz="1000" b="1" dirty="0">
                <a:latin typeface="Arial Narrow" panose="020B0606020202030204" pitchFamily="34" charset="0"/>
              </a:rPr>
              <a:t>período del año anterior</a:t>
            </a:r>
          </a:p>
        </p:txBody>
      </p:sp>
      <p:grpSp>
        <p:nvGrpSpPr>
          <p:cNvPr id="78" name="77 Grupo"/>
          <p:cNvGrpSpPr/>
          <p:nvPr/>
        </p:nvGrpSpPr>
        <p:grpSpPr>
          <a:xfrm>
            <a:off x="2674054" y="2923234"/>
            <a:ext cx="1642872" cy="453797"/>
            <a:chOff x="402095" y="486270"/>
            <a:chExt cx="2369636" cy="453797"/>
          </a:xfrm>
        </p:grpSpPr>
        <p:sp>
          <p:nvSpPr>
            <p:cNvPr id="80" name="79 Abrir llave"/>
            <p:cNvSpPr/>
            <p:nvPr/>
          </p:nvSpPr>
          <p:spPr>
            <a:xfrm rot="16200000">
              <a:off x="1469899" y="-361764"/>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81" name="80 CuadroTexto"/>
            <p:cNvSpPr txBox="1"/>
            <p:nvPr/>
          </p:nvSpPr>
          <p:spPr>
            <a:xfrm>
              <a:off x="1065276" y="486270"/>
              <a:ext cx="1229607" cy="338554"/>
            </a:xfrm>
            <a:prstGeom prst="rect">
              <a:avLst/>
            </a:prstGeom>
            <a:noFill/>
          </p:spPr>
          <p:txBody>
            <a:bodyPr wrap="square" rtlCol="0">
              <a:spAutoFit/>
            </a:bodyPr>
            <a:lstStyle/>
            <a:p>
              <a:pPr algn="ctr"/>
              <a:r>
                <a:rPr lang="es-ES" sz="1600" b="1" dirty="0">
                  <a:latin typeface="Arial Narrow" panose="020B0606020202030204" pitchFamily="34" charset="0"/>
                </a:rPr>
                <a:t>Sexo</a:t>
              </a:r>
            </a:p>
          </p:txBody>
        </p:sp>
      </p:grpSp>
      <p:grpSp>
        <p:nvGrpSpPr>
          <p:cNvPr id="82" name="81 Grupo"/>
          <p:cNvGrpSpPr/>
          <p:nvPr/>
        </p:nvGrpSpPr>
        <p:grpSpPr>
          <a:xfrm>
            <a:off x="4887448" y="2918562"/>
            <a:ext cx="1809346" cy="436841"/>
            <a:chOff x="3060727" y="484500"/>
            <a:chExt cx="2369636" cy="436841"/>
          </a:xfrm>
        </p:grpSpPr>
        <p:sp>
          <p:nvSpPr>
            <p:cNvPr id="83" name="82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90" name="89 CuadroTexto"/>
            <p:cNvSpPr txBox="1"/>
            <p:nvPr/>
          </p:nvSpPr>
          <p:spPr>
            <a:xfrm>
              <a:off x="3600450" y="484500"/>
              <a:ext cx="1229607" cy="338554"/>
            </a:xfrm>
            <a:prstGeom prst="rect">
              <a:avLst/>
            </a:prstGeom>
            <a:noFill/>
          </p:spPr>
          <p:txBody>
            <a:bodyPr wrap="square" rtlCol="0">
              <a:spAutoFit/>
            </a:bodyPr>
            <a:lstStyle/>
            <a:p>
              <a:pPr algn="ctr"/>
              <a:r>
                <a:rPr lang="es-ES" sz="1600" b="1" dirty="0">
                  <a:latin typeface="Arial Narrow" panose="020B0606020202030204" pitchFamily="34" charset="0"/>
                </a:rPr>
                <a:t>Edad</a:t>
              </a:r>
            </a:p>
          </p:txBody>
        </p:sp>
      </p:grpSp>
      <p:pic>
        <p:nvPicPr>
          <p:cNvPr id="3" name="Imagen 2"/>
          <p:cNvPicPr>
            <a:picLocks noChangeAspect="1"/>
          </p:cNvPicPr>
          <p:nvPr/>
        </p:nvPicPr>
        <p:blipFill>
          <a:blip r:embed="rId9"/>
          <a:stretch>
            <a:fillRect/>
          </a:stretch>
        </p:blipFill>
        <p:spPr>
          <a:xfrm>
            <a:off x="3529069" y="7940554"/>
            <a:ext cx="2518058" cy="1160682"/>
          </a:xfrm>
          <a:prstGeom prst="rect">
            <a:avLst/>
          </a:prstGeom>
        </p:spPr>
      </p:pic>
      <p:pic>
        <p:nvPicPr>
          <p:cNvPr id="4" name="Imagen 3"/>
          <p:cNvPicPr>
            <a:picLocks noChangeAspect="1"/>
          </p:cNvPicPr>
          <p:nvPr/>
        </p:nvPicPr>
        <p:blipFill>
          <a:blip r:embed="rId10"/>
          <a:stretch>
            <a:fillRect/>
          </a:stretch>
        </p:blipFill>
        <p:spPr>
          <a:xfrm>
            <a:off x="2214045" y="344435"/>
            <a:ext cx="4982294" cy="1540563"/>
          </a:xfrm>
          <a:prstGeom prst="rect">
            <a:avLst/>
          </a:prstGeom>
        </p:spPr>
      </p:pic>
    </p:spTree>
    <p:extLst>
      <p:ext uri="{BB962C8B-B14F-4D97-AF65-F5344CB8AC3E}">
        <p14:creationId xmlns:p14="http://schemas.microsoft.com/office/powerpoint/2010/main" val="23518284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93226" y="3128211"/>
            <a:ext cx="1735416" cy="2235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92815" y="516134"/>
            <a:ext cx="1735827" cy="2373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10 Rectángulo"/>
          <p:cNvSpPr/>
          <p:nvPr/>
        </p:nvSpPr>
        <p:spPr>
          <a:xfrm>
            <a:off x="-2" y="0"/>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8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13</a:t>
            </a:r>
          </a:p>
        </p:txBody>
      </p:sp>
      <p:grpSp>
        <p:nvGrpSpPr>
          <p:cNvPr id="12" name="11 Grupo"/>
          <p:cNvGrpSpPr/>
          <p:nvPr/>
        </p:nvGrpSpPr>
        <p:grpSpPr>
          <a:xfrm>
            <a:off x="126430" y="59386"/>
            <a:ext cx="4338116" cy="276999"/>
            <a:chOff x="2448322" y="74775"/>
            <a:chExt cx="4338116" cy="276999"/>
          </a:xfrm>
        </p:grpSpPr>
        <p:sp>
          <p:nvSpPr>
            <p:cNvPr id="13" name="12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4" name="13 Conector recto"/>
            <p:cNvCxnSpPr>
              <a:stCxn id="13"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5" name="14 CuadroTexto"/>
            <p:cNvSpPr txBox="1"/>
            <p:nvPr/>
          </p:nvSpPr>
          <p:spPr>
            <a:xfrm>
              <a:off x="3302538" y="74775"/>
              <a:ext cx="3483900" cy="276999"/>
            </a:xfrm>
            <a:prstGeom prst="rect">
              <a:avLst/>
            </a:prstGeom>
            <a:noFill/>
          </p:spPr>
          <p:txBody>
            <a:bodyPr wrap="square" rtlCol="0">
              <a:spAutoFit/>
            </a:bodyPr>
            <a:lstStyle/>
            <a:p>
              <a:r>
                <a:rPr lang="es-ES" sz="1200" b="1" dirty="0">
                  <a:latin typeface="Arial Narrow" panose="020B0606020202030204" pitchFamily="34" charset="0"/>
                </a:rPr>
                <a:t>Otros eventos inmunoprevenibles de baja frecuencia</a:t>
              </a:r>
            </a:p>
          </p:txBody>
        </p:sp>
      </p:grpSp>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844" y="504056"/>
            <a:ext cx="1971345" cy="2514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16 CuadroTexto"/>
          <p:cNvSpPr txBox="1"/>
          <p:nvPr/>
        </p:nvSpPr>
        <p:spPr>
          <a:xfrm>
            <a:off x="50" y="1043608"/>
            <a:ext cx="2095750" cy="230832"/>
          </a:xfrm>
          <a:prstGeom prst="rect">
            <a:avLst/>
          </a:prstGeom>
          <a:noFill/>
        </p:spPr>
        <p:txBody>
          <a:bodyPr wrap="square" rtlCol="0">
            <a:spAutoFit/>
          </a:bodyPr>
          <a:lstStyle/>
          <a:p>
            <a:pPr algn="ctr"/>
            <a:r>
              <a:rPr lang="es-ES" sz="900" b="1" dirty="0">
                <a:latin typeface="Arial Narrow" panose="020B0606020202030204" pitchFamily="34" charset="0"/>
              </a:rPr>
              <a:t>Periodo epidemiológico 8 - 2023</a:t>
            </a:r>
          </a:p>
        </p:txBody>
      </p:sp>
      <p:sp>
        <p:nvSpPr>
          <p:cNvPr id="18" name="36 Título"/>
          <p:cNvSpPr txBox="1">
            <a:spLocks/>
          </p:cNvSpPr>
          <p:nvPr/>
        </p:nvSpPr>
        <p:spPr>
          <a:xfrm>
            <a:off x="72058" y="772124"/>
            <a:ext cx="1905130" cy="338554"/>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600" b="1" dirty="0">
                <a:solidFill>
                  <a:srgbClr val="C00000"/>
                </a:solidFill>
                <a:latin typeface="Arial Narrow" panose="020B0606020202030204" pitchFamily="34" charset="0"/>
                <a:ea typeface="+mn-ea"/>
                <a:cs typeface="+mn-cs"/>
              </a:rPr>
              <a:t>Parálisis Flácida</a:t>
            </a:r>
          </a:p>
        </p:txBody>
      </p:sp>
      <p:sp>
        <p:nvSpPr>
          <p:cNvPr id="20" name="19 Rectángulo"/>
          <p:cNvSpPr/>
          <p:nvPr/>
        </p:nvSpPr>
        <p:spPr>
          <a:xfrm>
            <a:off x="-37977" y="2910722"/>
            <a:ext cx="7257607" cy="210893"/>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2" name="36 Título"/>
          <p:cNvSpPr txBox="1">
            <a:spLocks/>
          </p:cNvSpPr>
          <p:nvPr/>
        </p:nvSpPr>
        <p:spPr>
          <a:xfrm>
            <a:off x="3479568" y="558210"/>
            <a:ext cx="1951371" cy="584775"/>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600" b="1" dirty="0">
                <a:solidFill>
                  <a:srgbClr val="C00000"/>
                </a:solidFill>
                <a:latin typeface="Arial Narrow" panose="020B0606020202030204" pitchFamily="34" charset="0"/>
                <a:ea typeface="+mn-ea"/>
                <a:cs typeface="+mn-cs"/>
              </a:rPr>
              <a:t>Síndrome de rubeola congénita</a:t>
            </a:r>
          </a:p>
        </p:txBody>
      </p:sp>
      <p:pic>
        <p:nvPicPr>
          <p:cNvPr id="819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080" y="3128211"/>
            <a:ext cx="1978581" cy="2391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24 Rectángulo"/>
          <p:cNvSpPr/>
          <p:nvPr/>
        </p:nvSpPr>
        <p:spPr>
          <a:xfrm>
            <a:off x="-26344" y="5364088"/>
            <a:ext cx="7227244" cy="194618"/>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6" name="25 CuadroTexto"/>
          <p:cNvSpPr txBox="1"/>
          <p:nvPr/>
        </p:nvSpPr>
        <p:spPr>
          <a:xfrm>
            <a:off x="-77910" y="3750238"/>
            <a:ext cx="1902957" cy="230832"/>
          </a:xfrm>
          <a:prstGeom prst="rect">
            <a:avLst/>
          </a:prstGeom>
          <a:noFill/>
        </p:spPr>
        <p:txBody>
          <a:bodyPr wrap="square" rtlCol="0">
            <a:spAutoFit/>
          </a:bodyPr>
          <a:lstStyle/>
          <a:p>
            <a:pPr algn="ctr"/>
            <a:r>
              <a:rPr lang="es-ES" sz="900" b="1" dirty="0">
                <a:latin typeface="Arial Narrow" panose="020B0606020202030204" pitchFamily="34" charset="0"/>
              </a:rPr>
              <a:t>Periodo epidemiológico 8 - 2023</a:t>
            </a:r>
          </a:p>
        </p:txBody>
      </p:sp>
      <p:sp>
        <p:nvSpPr>
          <p:cNvPr id="27" name="36 Título"/>
          <p:cNvSpPr txBox="1">
            <a:spLocks/>
          </p:cNvSpPr>
          <p:nvPr/>
        </p:nvSpPr>
        <p:spPr>
          <a:xfrm>
            <a:off x="-77910" y="3306281"/>
            <a:ext cx="2022176" cy="338554"/>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600" b="1" dirty="0">
                <a:solidFill>
                  <a:srgbClr val="C00000"/>
                </a:solidFill>
                <a:latin typeface="Arial Narrow" panose="020B0606020202030204" pitchFamily="34" charset="0"/>
                <a:ea typeface="+mn-ea"/>
                <a:cs typeface="+mn-cs"/>
              </a:rPr>
              <a:t>Tétanos accidental</a:t>
            </a:r>
          </a:p>
        </p:txBody>
      </p:sp>
      <p:sp>
        <p:nvSpPr>
          <p:cNvPr id="24" name="23 CuadroTexto"/>
          <p:cNvSpPr txBox="1"/>
          <p:nvPr/>
        </p:nvSpPr>
        <p:spPr>
          <a:xfrm>
            <a:off x="1886974" y="523655"/>
            <a:ext cx="1668137" cy="1277273"/>
          </a:xfrm>
          <a:prstGeom prst="rect">
            <a:avLst/>
          </a:prstGeom>
          <a:noFill/>
        </p:spPr>
        <p:txBody>
          <a:bodyPr wrap="square" rtlCol="0">
            <a:spAutoFit/>
          </a:bodyPr>
          <a:lstStyle/>
          <a:p>
            <a:pPr algn="just"/>
            <a:r>
              <a:rPr lang="es-CO" sz="1100" dirty="0">
                <a:latin typeface="Arial Narrow" panose="020B0606020202030204" pitchFamily="34" charset="0"/>
              </a:rPr>
              <a:t>Hasta la semana epidemiológica 32 se han notificado tres casos probables con residencia en Medellín para este evento. A la espera del resultado de las pruebas.</a:t>
            </a:r>
          </a:p>
        </p:txBody>
      </p:sp>
      <p:sp>
        <p:nvSpPr>
          <p:cNvPr id="32" name="31 CuadroTexto"/>
          <p:cNvSpPr txBox="1"/>
          <p:nvPr/>
        </p:nvSpPr>
        <p:spPr>
          <a:xfrm>
            <a:off x="3464655" y="3614115"/>
            <a:ext cx="1951371" cy="230832"/>
          </a:xfrm>
          <a:prstGeom prst="rect">
            <a:avLst/>
          </a:prstGeom>
          <a:noFill/>
        </p:spPr>
        <p:txBody>
          <a:bodyPr wrap="square" rtlCol="0">
            <a:spAutoFit/>
          </a:bodyPr>
          <a:lstStyle/>
          <a:p>
            <a:pPr algn="ctr"/>
            <a:r>
              <a:rPr lang="es-ES" sz="900" b="1" dirty="0">
                <a:latin typeface="Arial Narrow" panose="020B0606020202030204" pitchFamily="34" charset="0"/>
              </a:rPr>
              <a:t>Periodo epidemiológico 8-2023</a:t>
            </a:r>
          </a:p>
        </p:txBody>
      </p:sp>
      <p:sp>
        <p:nvSpPr>
          <p:cNvPr id="33" name="36 Título"/>
          <p:cNvSpPr txBox="1">
            <a:spLocks/>
          </p:cNvSpPr>
          <p:nvPr/>
        </p:nvSpPr>
        <p:spPr>
          <a:xfrm>
            <a:off x="3240338" y="3189766"/>
            <a:ext cx="2423395" cy="338554"/>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600" b="1" dirty="0">
                <a:solidFill>
                  <a:srgbClr val="C00000"/>
                </a:solidFill>
                <a:latin typeface="Arial Narrow" panose="020B0606020202030204" pitchFamily="34" charset="0"/>
                <a:ea typeface="+mn-ea"/>
                <a:cs typeface="+mn-cs"/>
              </a:rPr>
              <a:t>EAPV</a:t>
            </a:r>
          </a:p>
        </p:txBody>
      </p:sp>
      <p:sp>
        <p:nvSpPr>
          <p:cNvPr id="34" name="33 CuadroTexto"/>
          <p:cNvSpPr txBox="1"/>
          <p:nvPr/>
        </p:nvSpPr>
        <p:spPr>
          <a:xfrm>
            <a:off x="5399020" y="504056"/>
            <a:ext cx="1747318" cy="2354491"/>
          </a:xfrm>
          <a:prstGeom prst="rect">
            <a:avLst/>
          </a:prstGeom>
          <a:noFill/>
        </p:spPr>
        <p:txBody>
          <a:bodyPr wrap="square" rtlCol="0">
            <a:spAutoFit/>
          </a:bodyPr>
          <a:lstStyle/>
          <a:p>
            <a:pPr algn="just"/>
            <a:r>
              <a:rPr lang="es-CO" sz="1050" dirty="0">
                <a:latin typeface="Arial Narrow" panose="020B0606020202030204" pitchFamily="34" charset="0"/>
              </a:rPr>
              <a:t>Hasta la semana epidemiológica 32 se han notificado doce (28) casos  sospechosos de síndrome de rubeola congénita en residentes de la Ciudad, para una proporción de notificación de 23,3 casos por 10,000 nacidos vivos y  cumpliendo con la meta de notificación proporcional para este evento que debería ser mayor a un caso por 10,000 nacidos vivos. 24 de los casos han sido descartados.</a:t>
            </a:r>
          </a:p>
        </p:txBody>
      </p:sp>
      <p:sp>
        <p:nvSpPr>
          <p:cNvPr id="35" name="34 CuadroTexto"/>
          <p:cNvSpPr txBox="1"/>
          <p:nvPr/>
        </p:nvSpPr>
        <p:spPr>
          <a:xfrm>
            <a:off x="1937501" y="3475558"/>
            <a:ext cx="1623594" cy="1277273"/>
          </a:xfrm>
          <a:prstGeom prst="rect">
            <a:avLst/>
          </a:prstGeom>
          <a:noFill/>
        </p:spPr>
        <p:txBody>
          <a:bodyPr wrap="square" rtlCol="0">
            <a:spAutoFit/>
          </a:bodyPr>
          <a:lstStyle/>
          <a:p>
            <a:pPr algn="just"/>
            <a:r>
              <a:rPr lang="es-CO" sz="1100" dirty="0">
                <a:latin typeface="Arial Narrow" panose="020B0606020202030204" pitchFamily="34" charset="0"/>
              </a:rPr>
              <a:t>Hasta la semana epidemiológica 32 no se han notificado  casos ni probables, ni confirmados por clínica para este evento en residentes en Medellín. </a:t>
            </a:r>
          </a:p>
          <a:p>
            <a:pPr algn="just"/>
            <a:endParaRPr lang="es-CO" sz="1100" dirty="0">
              <a:latin typeface="Arial Narrow" panose="020B0606020202030204" pitchFamily="34" charset="0"/>
            </a:endParaRPr>
          </a:p>
        </p:txBody>
      </p:sp>
      <p:sp>
        <p:nvSpPr>
          <p:cNvPr id="36" name="35 CuadroTexto"/>
          <p:cNvSpPr txBox="1"/>
          <p:nvPr/>
        </p:nvSpPr>
        <p:spPr>
          <a:xfrm>
            <a:off x="5430939" y="3446785"/>
            <a:ext cx="1604307" cy="1061829"/>
          </a:xfrm>
          <a:prstGeom prst="rect">
            <a:avLst/>
          </a:prstGeom>
          <a:noFill/>
        </p:spPr>
        <p:txBody>
          <a:bodyPr wrap="square" rtlCol="0">
            <a:spAutoFit/>
          </a:bodyPr>
          <a:lstStyle/>
          <a:p>
            <a:pPr algn="just"/>
            <a:r>
              <a:rPr lang="es-CO" sz="1050" dirty="0">
                <a:latin typeface="Arial Narrow" panose="020B0606020202030204" pitchFamily="34" charset="0"/>
              </a:rPr>
              <a:t>Hasta la semana epidemiológica 28 se han notificado 14 casos de EAPV en residentes de la ciudad, 2 descartados y 12 pendientes por clasificación.</a:t>
            </a:r>
          </a:p>
        </p:txBody>
      </p:sp>
      <p:pic>
        <p:nvPicPr>
          <p:cNvPr id="3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996" y="5558706"/>
            <a:ext cx="1965732" cy="2272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37 CuadroTexto"/>
          <p:cNvSpPr txBox="1"/>
          <p:nvPr/>
        </p:nvSpPr>
        <p:spPr>
          <a:xfrm>
            <a:off x="32148" y="5985910"/>
            <a:ext cx="1882405" cy="253916"/>
          </a:xfrm>
          <a:prstGeom prst="rect">
            <a:avLst/>
          </a:prstGeom>
          <a:noFill/>
        </p:spPr>
        <p:txBody>
          <a:bodyPr wrap="square" rtlCol="0">
            <a:spAutoFit/>
          </a:bodyPr>
          <a:lstStyle/>
          <a:p>
            <a:r>
              <a:rPr lang="es-ES" sz="1050" b="1" dirty="0">
                <a:latin typeface="Arial Narrow" panose="020B0606020202030204" pitchFamily="34" charset="0"/>
              </a:rPr>
              <a:t>Periodo epidemiológico 8- 2023</a:t>
            </a:r>
          </a:p>
        </p:txBody>
      </p:sp>
      <p:sp>
        <p:nvSpPr>
          <p:cNvPr id="39" name="36 Título"/>
          <p:cNvSpPr txBox="1">
            <a:spLocks/>
          </p:cNvSpPr>
          <p:nvPr/>
        </p:nvSpPr>
        <p:spPr>
          <a:xfrm>
            <a:off x="-174906" y="5623229"/>
            <a:ext cx="2253996" cy="338554"/>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600" b="1" dirty="0">
                <a:solidFill>
                  <a:srgbClr val="C00000"/>
                </a:solidFill>
                <a:latin typeface="Arial Narrow" panose="020B0606020202030204" pitchFamily="34" charset="0"/>
                <a:ea typeface="+mn-ea"/>
                <a:cs typeface="+mn-cs"/>
              </a:rPr>
              <a:t>Difteria</a:t>
            </a:r>
          </a:p>
        </p:txBody>
      </p:sp>
      <p:sp>
        <p:nvSpPr>
          <p:cNvPr id="40" name="39 Rectángulo"/>
          <p:cNvSpPr/>
          <p:nvPr/>
        </p:nvSpPr>
        <p:spPr>
          <a:xfrm>
            <a:off x="-13172" y="7859249"/>
            <a:ext cx="5341814" cy="252028"/>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2" name="41 CuadroTexto"/>
          <p:cNvSpPr txBox="1"/>
          <p:nvPr/>
        </p:nvSpPr>
        <p:spPr>
          <a:xfrm>
            <a:off x="1954958" y="6079909"/>
            <a:ext cx="1645490" cy="1277273"/>
          </a:xfrm>
          <a:prstGeom prst="rect">
            <a:avLst/>
          </a:prstGeom>
          <a:noFill/>
        </p:spPr>
        <p:txBody>
          <a:bodyPr wrap="square" rtlCol="0">
            <a:spAutoFit/>
          </a:bodyPr>
          <a:lstStyle/>
          <a:p>
            <a:pPr algn="just"/>
            <a:r>
              <a:rPr lang="es-CO" sz="1100" dirty="0">
                <a:latin typeface="Arial Narrow" panose="020B0606020202030204" pitchFamily="34" charset="0"/>
              </a:rPr>
              <a:t>Hasta la semana epidemiológica 32 no se han notificado casos ni probables ni confirmados por clínica para este evento en residentes en Medellín. </a:t>
            </a:r>
          </a:p>
          <a:p>
            <a:pPr algn="just"/>
            <a:endParaRPr lang="es-CO" sz="1100" dirty="0">
              <a:latin typeface="Arial Narrow" panose="020B0606020202030204" pitchFamily="34" charset="0"/>
            </a:endParaRPr>
          </a:p>
        </p:txBody>
      </p:sp>
      <p:pic>
        <p:nvPicPr>
          <p:cNvPr id="43"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13563" y="5558706"/>
            <a:ext cx="1715080" cy="2272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 name="43 CuadroTexto"/>
          <p:cNvSpPr txBox="1"/>
          <p:nvPr/>
        </p:nvSpPr>
        <p:spPr>
          <a:xfrm>
            <a:off x="3544599" y="6170339"/>
            <a:ext cx="1886340" cy="253916"/>
          </a:xfrm>
          <a:prstGeom prst="rect">
            <a:avLst/>
          </a:prstGeom>
          <a:noFill/>
        </p:spPr>
        <p:txBody>
          <a:bodyPr wrap="square" rtlCol="0">
            <a:spAutoFit/>
          </a:bodyPr>
          <a:lstStyle/>
          <a:p>
            <a:r>
              <a:rPr lang="es-ES" sz="1050" b="1" dirty="0">
                <a:latin typeface="Arial Narrow" panose="020B0606020202030204" pitchFamily="34" charset="0"/>
              </a:rPr>
              <a:t>Periodo epidemiológico 8 - 2023</a:t>
            </a:r>
          </a:p>
        </p:txBody>
      </p:sp>
      <p:sp>
        <p:nvSpPr>
          <p:cNvPr id="45" name="36 Título"/>
          <p:cNvSpPr txBox="1">
            <a:spLocks/>
          </p:cNvSpPr>
          <p:nvPr/>
        </p:nvSpPr>
        <p:spPr>
          <a:xfrm>
            <a:off x="3546187" y="5581240"/>
            <a:ext cx="1782455" cy="584775"/>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1600" b="1" dirty="0">
                <a:solidFill>
                  <a:srgbClr val="C00000"/>
                </a:solidFill>
                <a:latin typeface="Arial Narrow" panose="020B0606020202030204" pitchFamily="34" charset="0"/>
                <a:ea typeface="+mn-ea"/>
                <a:cs typeface="+mn-cs"/>
              </a:rPr>
              <a:t>Sarampión y Rubeola</a:t>
            </a:r>
          </a:p>
        </p:txBody>
      </p:sp>
      <p:sp>
        <p:nvSpPr>
          <p:cNvPr id="46" name="45 CuadroTexto"/>
          <p:cNvSpPr txBox="1"/>
          <p:nvPr/>
        </p:nvSpPr>
        <p:spPr>
          <a:xfrm>
            <a:off x="5315718" y="5725799"/>
            <a:ext cx="1807048" cy="2462213"/>
          </a:xfrm>
          <a:prstGeom prst="rect">
            <a:avLst/>
          </a:prstGeom>
          <a:noFill/>
        </p:spPr>
        <p:txBody>
          <a:bodyPr wrap="square" rtlCol="0">
            <a:spAutoFit/>
          </a:bodyPr>
          <a:lstStyle/>
          <a:p>
            <a:pPr algn="just"/>
            <a:r>
              <a:rPr lang="es-ES" sz="1100" dirty="0">
                <a:latin typeface="Arial Narrow" panose="020B0606020202030204" pitchFamily="34" charset="0"/>
              </a:rPr>
              <a:t>Hasta la semana epidemiológica 28 se han notificado en residentes de la Ciudad 11 casos sospechosos de Rubeola  y 76 casos sospechosos de Sarampión, para una proporción de notificación de 3,27 casos por cada 100.000 habitantes, indicando esto que se cumple con la meta de notificación de Sarampión / Rubeola  proporcional en este periodo y que para el país  que debe ser</a:t>
            </a:r>
          </a:p>
        </p:txBody>
      </p:sp>
      <p:sp>
        <p:nvSpPr>
          <p:cNvPr id="2" name="1 Rectángulo"/>
          <p:cNvSpPr/>
          <p:nvPr/>
        </p:nvSpPr>
        <p:spPr>
          <a:xfrm>
            <a:off x="32148" y="8188012"/>
            <a:ext cx="7092912" cy="600164"/>
          </a:xfrm>
          <a:prstGeom prst="rect">
            <a:avLst/>
          </a:prstGeom>
          <a:noFill/>
        </p:spPr>
        <p:txBody>
          <a:bodyPr wrap="square" rtlCol="0">
            <a:spAutoFit/>
          </a:bodyPr>
          <a:lstStyle/>
          <a:p>
            <a:pPr algn="just"/>
            <a:r>
              <a:rPr lang="es-ES" sz="1100" dirty="0">
                <a:latin typeface="Arial Narrow" panose="020B0606020202030204" pitchFamily="34" charset="0"/>
              </a:rPr>
              <a:t>mayor a 2 casos por cada 100.000 habitantes durante un año (0,16 por período).  Adicionalmente,  73 de los casos fueron descartados después de haber realizado lo establecido por laboratorio e investigación de campo. No se han confirmado casos de Sarampión ni de Rubeola. Sin embargo, se debe estar alerta por la situación epidemiológica de estas enfermedades en el país y en todo el mundo.</a:t>
            </a:r>
          </a:p>
        </p:txBody>
      </p:sp>
      <p:sp>
        <p:nvSpPr>
          <p:cNvPr id="41" name="16 CuadroTexto"/>
          <p:cNvSpPr txBox="1"/>
          <p:nvPr/>
        </p:nvSpPr>
        <p:spPr>
          <a:xfrm>
            <a:off x="3404160" y="1071294"/>
            <a:ext cx="2095750" cy="369332"/>
          </a:xfrm>
          <a:prstGeom prst="rect">
            <a:avLst/>
          </a:prstGeom>
          <a:noFill/>
        </p:spPr>
        <p:txBody>
          <a:bodyPr wrap="square" rtlCol="0">
            <a:spAutoFit/>
          </a:bodyPr>
          <a:lstStyle/>
          <a:p>
            <a:pPr algn="ctr"/>
            <a:r>
              <a:rPr lang="es-ES" sz="900" b="1" dirty="0">
                <a:latin typeface="Arial Narrow" panose="020B0606020202030204" pitchFamily="34" charset="0"/>
              </a:rPr>
              <a:t>Periodo epidemiológico </a:t>
            </a:r>
          </a:p>
          <a:p>
            <a:pPr algn="ctr"/>
            <a:r>
              <a:rPr lang="es-ES" sz="900" b="1" dirty="0">
                <a:latin typeface="Arial Narrow" panose="020B0606020202030204" pitchFamily="34" charset="0"/>
              </a:rPr>
              <a:t>8 - 2023</a:t>
            </a:r>
          </a:p>
        </p:txBody>
      </p:sp>
    </p:spTree>
    <p:extLst>
      <p:ext uri="{BB962C8B-B14F-4D97-AF65-F5344CB8AC3E}">
        <p14:creationId xmlns:p14="http://schemas.microsoft.com/office/powerpoint/2010/main" val="36773119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 r="1301"/>
          <a:stretch/>
        </p:blipFill>
        <p:spPr bwMode="auto">
          <a:xfrm>
            <a:off x="4078" y="-1"/>
            <a:ext cx="2148327" cy="2824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1432"/>
          <a:stretch/>
        </p:blipFill>
        <p:spPr bwMode="auto">
          <a:xfrm>
            <a:off x="-15637" y="2837251"/>
            <a:ext cx="2180731" cy="2666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29712" y="755576"/>
            <a:ext cx="2208884" cy="461665"/>
          </a:xfrm>
          <a:prstGeom prst="rect">
            <a:avLst/>
          </a:prstGeom>
          <a:noFill/>
        </p:spPr>
        <p:txBody>
          <a:bodyPr wrap="square" rtlCol="0">
            <a:spAutoFit/>
          </a:bodyPr>
          <a:lstStyle/>
          <a:p>
            <a:r>
              <a:rPr lang="es-ES" sz="1200" b="1" dirty="0">
                <a:latin typeface="Arial Narrow" panose="020B0606020202030204" pitchFamily="34" charset="0"/>
              </a:rPr>
              <a:t>Periodo epidemiológico VIII - 2023</a:t>
            </a:r>
          </a:p>
        </p:txBody>
      </p:sp>
      <p:sp>
        <p:nvSpPr>
          <p:cNvPr id="6" name="5 Rectángulo"/>
          <p:cNvSpPr/>
          <p:nvPr/>
        </p:nvSpPr>
        <p:spPr>
          <a:xfrm>
            <a:off x="2274078" y="2167727"/>
            <a:ext cx="4946011" cy="523220"/>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100" dirty="0">
                <a:latin typeface="Arial Narrow" panose="020B0606020202030204" pitchFamily="34" charset="0"/>
              </a:rPr>
              <a:t>Figura. Canal endémico de </a:t>
            </a:r>
            <a:r>
              <a:rPr lang="es-CO" sz="1100" dirty="0">
                <a:latin typeface="Arial Narrow" panose="020B0606020202030204" pitchFamily="34" charset="0"/>
              </a:rPr>
              <a:t>hepatitis A</a:t>
            </a:r>
            <a:r>
              <a:rPr lang="es-ES" sz="1100" dirty="0">
                <a:latin typeface="Arial Narrow" panose="020B0606020202030204" pitchFamily="34" charset="0"/>
              </a:rPr>
              <a:t>. Medellín, a Periodo epidemiológico VIII  acumulado  de 2023. </a:t>
            </a:r>
          </a:p>
        </p:txBody>
      </p:sp>
      <p:grpSp>
        <p:nvGrpSpPr>
          <p:cNvPr id="8" name="7 Grupo"/>
          <p:cNvGrpSpPr/>
          <p:nvPr/>
        </p:nvGrpSpPr>
        <p:grpSpPr>
          <a:xfrm>
            <a:off x="178865" y="4083524"/>
            <a:ext cx="1892650" cy="488476"/>
            <a:chOff x="2397524" y="3379972"/>
            <a:chExt cx="4508500" cy="904875"/>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478755"/>
              <a:ext cx="1593562" cy="741182"/>
            </a:xfrm>
            <a:prstGeom prst="rect">
              <a:avLst/>
            </a:prstGeom>
            <a:noFill/>
          </p:spPr>
          <p:txBody>
            <a:bodyPr wrap="square" rtlCol="0">
              <a:spAutoFit/>
            </a:bodyPr>
            <a:lstStyle/>
            <a:p>
              <a:pPr algn="ctr"/>
              <a:r>
                <a:rPr lang="es-ES" sz="2000" b="1" dirty="0">
                  <a:latin typeface="Arial Narrow" panose="020B0606020202030204" pitchFamily="34" charset="0"/>
                </a:rPr>
                <a:t>312</a:t>
              </a:r>
            </a:p>
          </p:txBody>
        </p:sp>
      </p:grpSp>
      <p:sp>
        <p:nvSpPr>
          <p:cNvPr id="9" name="8 CuadroTexto"/>
          <p:cNvSpPr txBox="1"/>
          <p:nvPr/>
        </p:nvSpPr>
        <p:spPr>
          <a:xfrm>
            <a:off x="292995" y="4514966"/>
            <a:ext cx="1944216" cy="1015663"/>
          </a:xfrm>
          <a:prstGeom prst="rect">
            <a:avLst/>
          </a:prstGeom>
          <a:noFill/>
        </p:spPr>
        <p:txBody>
          <a:bodyPr wrap="square" rtlCol="0">
            <a:spAutoFit/>
          </a:bodyPr>
          <a:lstStyle/>
          <a:p>
            <a:pPr algn="ctr"/>
            <a:r>
              <a:rPr lang="es-ES" sz="1200" b="1" dirty="0">
                <a:latin typeface="Arial Narrow" panose="020B0606020202030204" pitchFamily="34" charset="0"/>
              </a:rPr>
              <a:t>Variación porcentual de 53%, 107 casos más respecto al mismo periodo del año anterior donde se reportaron 205 casos</a:t>
            </a:r>
          </a:p>
        </p:txBody>
      </p:sp>
      <p:sp>
        <p:nvSpPr>
          <p:cNvPr id="10" name="9 Flecha arriba"/>
          <p:cNvSpPr/>
          <p:nvPr/>
        </p:nvSpPr>
        <p:spPr>
          <a:xfrm rot="10800000" flipH="1" flipV="1">
            <a:off x="43792" y="4800751"/>
            <a:ext cx="395188" cy="538707"/>
          </a:xfrm>
          <a:prstGeom prs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17 Rectángulo"/>
          <p:cNvSpPr/>
          <p:nvPr/>
        </p:nvSpPr>
        <p:spPr>
          <a:xfrm>
            <a:off x="2254887" y="4932040"/>
            <a:ext cx="4946011" cy="523220"/>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r>
              <a:rPr lang="es-ES" sz="1100" dirty="0">
                <a:latin typeface="Arial Narrow" panose="020B0606020202030204" pitchFamily="34" charset="0"/>
              </a:rPr>
              <a:t>Figura. Comportamiento </a:t>
            </a:r>
            <a:r>
              <a:rPr lang="es-CO" sz="1100" dirty="0">
                <a:latin typeface="Arial Narrow" panose="020B0606020202030204" pitchFamily="34" charset="0"/>
              </a:rPr>
              <a:t>de la Hepatitis A</a:t>
            </a:r>
            <a:r>
              <a:rPr lang="es-ES" sz="1100" dirty="0">
                <a:latin typeface="Arial Narrow" panose="020B0606020202030204" pitchFamily="34" charset="0"/>
              </a:rPr>
              <a:t>. Medellín, a Periodo epidemiológico VIII acumulado de 2021-2023. </a:t>
            </a: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14 </a:t>
            </a:r>
          </a:p>
        </p:txBody>
      </p:sp>
      <p:sp>
        <p:nvSpPr>
          <p:cNvPr id="37" name="36 Título"/>
          <p:cNvSpPr>
            <a:spLocks noGrp="1"/>
          </p:cNvSpPr>
          <p:nvPr>
            <p:ph type="ctrTitle"/>
          </p:nvPr>
        </p:nvSpPr>
        <p:spPr>
          <a:xfrm>
            <a:off x="-29713" y="216762"/>
            <a:ext cx="2208885" cy="477054"/>
          </a:xfrm>
          <a:noFill/>
        </p:spPr>
        <p:txBody>
          <a:bodyPr wrap="square" rtlCol="0">
            <a:spAutoFit/>
          </a:bodyPr>
          <a:lstStyle/>
          <a:p>
            <a:r>
              <a:rPr lang="es-ES" sz="2500" b="1" dirty="0">
                <a:solidFill>
                  <a:srgbClr val="C00000"/>
                </a:solidFill>
                <a:latin typeface="Arial Narrow" panose="020B0606020202030204" pitchFamily="34" charset="0"/>
                <a:ea typeface="+mn-ea"/>
                <a:cs typeface="+mn-cs"/>
              </a:rPr>
              <a:t>Hepatitis A</a:t>
            </a:r>
          </a:p>
        </p:txBody>
      </p:sp>
      <p:pic>
        <p:nvPicPr>
          <p:cNvPr id="3074" name="Picture 2"/>
          <p:cNvPicPr>
            <a:picLocks noChangeAspect="1" noChangeArrowheads="1"/>
          </p:cNvPicPr>
          <p:nvPr/>
        </p:nvPicPr>
        <p:blipFill rotWithShape="1">
          <a:blip r:embed="rId5">
            <a:duotone>
              <a:schemeClr val="accent2">
                <a:shade val="45000"/>
                <a:satMod val="135000"/>
              </a:schemeClr>
              <a:prstClr val="white"/>
            </a:duotone>
            <a:extLst>
              <a:ext uri="{28A0092B-C50C-407E-A947-70E740481C1C}">
                <a14:useLocalDpi xmlns:a14="http://schemas.microsoft.com/office/drawing/2010/main" val="0"/>
              </a:ext>
            </a:extLst>
          </a:blip>
          <a:srcRect l="50000" t="4287" r="8708" b="50000"/>
          <a:stretch/>
        </p:blipFill>
        <p:spPr bwMode="auto">
          <a:xfrm>
            <a:off x="299945" y="1032575"/>
            <a:ext cx="1448718" cy="1603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 name="97 Rectángulo">
            <a:extLst>
              <a:ext uri="{FF2B5EF4-FFF2-40B4-BE49-F238E27FC236}">
                <a16:creationId xmlns:a16="http://schemas.microsoft.com/office/drawing/2014/main" id="{AF338B4E-6AED-490D-AC52-6DE5957059D9}"/>
              </a:ext>
            </a:extLst>
          </p:cNvPr>
          <p:cNvSpPr/>
          <p:nvPr/>
        </p:nvSpPr>
        <p:spPr>
          <a:xfrm>
            <a:off x="43791" y="8765295"/>
            <a:ext cx="6720353" cy="346249"/>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050" dirty="0">
                <a:latin typeface="Arial Narrow" panose="020B0606020202030204" pitchFamily="34" charset="0"/>
              </a:rPr>
              <a:t>Figura. Comportamiento inusual para hepatitis A. Periodo epidemiológico VIII 2023. </a:t>
            </a:r>
          </a:p>
        </p:txBody>
      </p:sp>
      <p:graphicFrame>
        <p:nvGraphicFramePr>
          <p:cNvPr id="24" name="Gráfico 23">
            <a:extLst>
              <a:ext uri="{FF2B5EF4-FFF2-40B4-BE49-F238E27FC236}">
                <a16:creationId xmlns:a16="http://schemas.microsoft.com/office/drawing/2014/main" id="{00000000-0008-0000-0000-000002000000}"/>
              </a:ext>
            </a:extLst>
          </p:cNvPr>
          <p:cNvGraphicFramePr>
            <a:graphicFrameLocks/>
          </p:cNvGraphicFramePr>
          <p:nvPr/>
        </p:nvGraphicFramePr>
        <p:xfrm>
          <a:off x="43791" y="5759379"/>
          <a:ext cx="7157107" cy="303233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5" name="Gráfico 24">
            <a:extLst>
              <a:ext uri="{FF2B5EF4-FFF2-40B4-BE49-F238E27FC236}">
                <a16:creationId xmlns:a16="http://schemas.microsoft.com/office/drawing/2014/main" id="{00000000-0008-0000-0000-000003000000}"/>
              </a:ext>
            </a:extLst>
          </p:cNvPr>
          <p:cNvGraphicFramePr>
            <a:graphicFrameLocks/>
          </p:cNvGraphicFramePr>
          <p:nvPr/>
        </p:nvGraphicFramePr>
        <p:xfrm>
          <a:off x="2033272" y="266421"/>
          <a:ext cx="5018681" cy="1901304"/>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4 Gráfico">
            <a:extLst>
              <a:ext uri="{FF2B5EF4-FFF2-40B4-BE49-F238E27FC236}">
                <a16:creationId xmlns:a16="http://schemas.microsoft.com/office/drawing/2014/main" id="{00000000-0008-0000-0000-000005000000}"/>
              </a:ext>
            </a:extLst>
          </p:cNvPr>
          <p:cNvGraphicFramePr>
            <a:graphicFrameLocks/>
          </p:cNvGraphicFramePr>
          <p:nvPr/>
        </p:nvGraphicFramePr>
        <p:xfrm>
          <a:off x="1989749" y="2409311"/>
          <a:ext cx="5167359" cy="2666962"/>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386006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Rectángulo"/>
          <p:cNvSpPr/>
          <p:nvPr/>
        </p:nvSpPr>
        <p:spPr>
          <a:xfrm>
            <a:off x="0" y="5494456"/>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15 </a:t>
            </a:r>
          </a:p>
        </p:txBody>
      </p:sp>
      <p:grpSp>
        <p:nvGrpSpPr>
          <p:cNvPr id="73" name="72 Grupo"/>
          <p:cNvGrpSpPr/>
          <p:nvPr/>
        </p:nvGrpSpPr>
        <p:grpSpPr>
          <a:xfrm>
            <a:off x="314525" y="5605048"/>
            <a:ext cx="3526243" cy="276999"/>
            <a:chOff x="2448322" y="74775"/>
            <a:chExt cx="3526243" cy="276999"/>
          </a:xfrm>
        </p:grpSpPr>
        <p:sp>
          <p:nvSpPr>
            <p:cNvPr id="80" name="79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81" name="80 Conector recto"/>
            <p:cNvCxnSpPr>
              <a:stCxn id="80"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82" name="81 CuadroTexto"/>
            <p:cNvSpPr txBox="1"/>
            <p:nvPr/>
          </p:nvSpPr>
          <p:spPr>
            <a:xfrm>
              <a:off x="3382277" y="74775"/>
              <a:ext cx="2592288" cy="276999"/>
            </a:xfrm>
            <a:prstGeom prst="rect">
              <a:avLst/>
            </a:prstGeom>
            <a:noFill/>
          </p:spPr>
          <p:txBody>
            <a:bodyPr wrap="square" rtlCol="0">
              <a:spAutoFit/>
            </a:bodyPr>
            <a:lstStyle/>
            <a:p>
              <a:r>
                <a:rPr lang="es-ES" sz="1200" b="1" dirty="0">
                  <a:latin typeface="Arial Narrow" panose="020B0606020202030204" pitchFamily="34" charset="0"/>
                </a:rPr>
                <a:t>Indicadores</a:t>
              </a:r>
            </a:p>
          </p:txBody>
        </p:sp>
      </p:grpSp>
      <p:sp>
        <p:nvSpPr>
          <p:cNvPr id="38" name="37 Rectángulo"/>
          <p:cNvSpPr/>
          <p:nvPr/>
        </p:nvSpPr>
        <p:spPr>
          <a:xfrm>
            <a:off x="151958" y="5018550"/>
            <a:ext cx="6896984" cy="353943"/>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r>
              <a:rPr lang="es-ES" sz="1100" dirty="0">
                <a:latin typeface="Arial Narrow" panose="020B0606020202030204" pitchFamily="34" charset="0"/>
              </a:rPr>
              <a:t>Figura. Mapa temático de proporción de hepatitis A. Medellín, a Periodo epidemiológico VIII  acumulado  de  2023. </a:t>
            </a:r>
          </a:p>
        </p:txBody>
      </p:sp>
      <p:sp>
        <p:nvSpPr>
          <p:cNvPr id="39" name="38 CuadroTexto"/>
          <p:cNvSpPr txBox="1"/>
          <p:nvPr/>
        </p:nvSpPr>
        <p:spPr>
          <a:xfrm>
            <a:off x="4815084" y="6053607"/>
            <a:ext cx="2331345" cy="600164"/>
          </a:xfrm>
          <a:prstGeom prst="rect">
            <a:avLst/>
          </a:prstGeom>
          <a:noFill/>
        </p:spPr>
        <p:txBody>
          <a:bodyPr wrap="square" rtlCol="0">
            <a:spAutoFit/>
          </a:bodyPr>
          <a:lstStyle/>
          <a:p>
            <a:pPr algn="ctr"/>
            <a:r>
              <a:rPr lang="es-ES" sz="1100" b="1" dirty="0">
                <a:latin typeface="Arial Narrow" panose="020B0606020202030204" pitchFamily="34" charset="0"/>
              </a:rPr>
              <a:t>Tasa de Incidencia acumulada al periodo VIII en población general </a:t>
            </a:r>
            <a:r>
              <a:rPr lang="es-CO" sz="1100" b="1" dirty="0">
                <a:latin typeface="Arial Narrow" panose="020B0606020202030204" pitchFamily="34" charset="0"/>
              </a:rPr>
              <a:t>x 100,000 habitantes</a:t>
            </a:r>
            <a:endParaRPr lang="es-ES" sz="1100" b="1" dirty="0">
              <a:latin typeface="Arial Narrow" panose="020B0606020202030204" pitchFamily="34" charset="0"/>
            </a:endParaRPr>
          </a:p>
        </p:txBody>
      </p:sp>
      <p:cxnSp>
        <p:nvCxnSpPr>
          <p:cNvPr id="40" name="39 Conector recto de flecha"/>
          <p:cNvCxnSpPr/>
          <p:nvPr/>
        </p:nvCxnSpPr>
        <p:spPr>
          <a:xfrm>
            <a:off x="4869505" y="8779684"/>
            <a:ext cx="2222505"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cxnSp>
        <p:nvCxnSpPr>
          <p:cNvPr id="41" name="40 Conector recto de flecha"/>
          <p:cNvCxnSpPr/>
          <p:nvPr/>
        </p:nvCxnSpPr>
        <p:spPr>
          <a:xfrm flipH="1">
            <a:off x="4869505" y="7308304"/>
            <a:ext cx="2259337"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sp>
        <p:nvSpPr>
          <p:cNvPr id="42" name="41 CuadroTexto"/>
          <p:cNvSpPr txBox="1"/>
          <p:nvPr/>
        </p:nvSpPr>
        <p:spPr>
          <a:xfrm>
            <a:off x="5143103" y="6620119"/>
            <a:ext cx="1655004" cy="553998"/>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11,8 * cada 100 mil</a:t>
            </a:r>
          </a:p>
          <a:p>
            <a:pPr algn="ctr"/>
            <a:r>
              <a:rPr lang="es-ES" sz="1400" b="1" dirty="0">
                <a:solidFill>
                  <a:srgbClr val="C00000"/>
                </a:solidFill>
                <a:latin typeface="Arial Narrow" panose="020B0606020202030204" pitchFamily="34" charset="0"/>
              </a:rPr>
              <a:t>312 casos</a:t>
            </a:r>
          </a:p>
        </p:txBody>
      </p:sp>
      <p:sp>
        <p:nvSpPr>
          <p:cNvPr id="43" name="42 CuadroTexto"/>
          <p:cNvSpPr txBox="1"/>
          <p:nvPr/>
        </p:nvSpPr>
        <p:spPr>
          <a:xfrm>
            <a:off x="4779361" y="7439188"/>
            <a:ext cx="2382488" cy="577081"/>
          </a:xfrm>
          <a:prstGeom prst="rect">
            <a:avLst/>
          </a:prstGeom>
          <a:noFill/>
        </p:spPr>
        <p:txBody>
          <a:bodyPr wrap="square" rtlCol="0">
            <a:spAutoFit/>
          </a:bodyPr>
          <a:lstStyle/>
          <a:p>
            <a:pPr algn="ctr"/>
            <a:r>
              <a:rPr lang="es-CO" sz="1050" b="1" dirty="0">
                <a:latin typeface="Arial Narrow" panose="020B0606020202030204" pitchFamily="34" charset="0"/>
              </a:rPr>
              <a:t>Proporción de Incidencia en menores de 1 año </a:t>
            </a:r>
          </a:p>
          <a:p>
            <a:pPr algn="ctr"/>
            <a:r>
              <a:rPr lang="es-CO" sz="1050" b="1" dirty="0">
                <a:latin typeface="Arial Narrow" panose="020B0606020202030204" pitchFamily="34" charset="0"/>
              </a:rPr>
              <a:t>100,000 habitantes</a:t>
            </a:r>
            <a:endParaRPr lang="es-ES" sz="1050" b="1" dirty="0">
              <a:latin typeface="Arial Narrow" panose="020B0606020202030204" pitchFamily="34" charset="0"/>
            </a:endParaRPr>
          </a:p>
        </p:txBody>
      </p:sp>
      <p:sp>
        <p:nvSpPr>
          <p:cNvPr id="44" name="43 CuadroTexto"/>
          <p:cNvSpPr txBox="1"/>
          <p:nvPr/>
        </p:nvSpPr>
        <p:spPr>
          <a:xfrm>
            <a:off x="4780341" y="8075334"/>
            <a:ext cx="2348501" cy="584775"/>
          </a:xfrm>
          <a:prstGeom prst="rect">
            <a:avLst/>
          </a:prstGeom>
          <a:noFill/>
        </p:spPr>
        <p:txBody>
          <a:bodyPr wrap="square" rtlCol="0">
            <a:spAutoFit/>
          </a:bodyPr>
          <a:lstStyle/>
          <a:p>
            <a:pPr algn="ctr"/>
            <a:r>
              <a:rPr lang="es-ES" sz="1600" b="1" dirty="0">
                <a:solidFill>
                  <a:srgbClr val="C00000"/>
                </a:solidFill>
                <a:latin typeface="Arial Narrow" panose="020B0606020202030204" pitchFamily="34" charset="0"/>
              </a:rPr>
              <a:t>No se han presentado casos</a:t>
            </a:r>
            <a:endParaRPr lang="es-ES" sz="1400" b="1" dirty="0">
              <a:latin typeface="Arial Narrow" panose="020B0606020202030204" pitchFamily="34" charset="0"/>
            </a:endParaRPr>
          </a:p>
        </p:txBody>
      </p:sp>
      <p:sp>
        <p:nvSpPr>
          <p:cNvPr id="45" name="CuadroTexto 44">
            <a:extLst>
              <a:ext uri="{FF2B5EF4-FFF2-40B4-BE49-F238E27FC236}">
                <a16:creationId xmlns:a16="http://schemas.microsoft.com/office/drawing/2014/main" id="{EC74F667-B5E6-472C-A9C6-AA27C0B0DADD}"/>
              </a:ext>
            </a:extLst>
          </p:cNvPr>
          <p:cNvSpPr txBox="1"/>
          <p:nvPr/>
        </p:nvSpPr>
        <p:spPr>
          <a:xfrm>
            <a:off x="91535" y="6137971"/>
            <a:ext cx="2312143" cy="430887"/>
          </a:xfrm>
          <a:prstGeom prst="rect">
            <a:avLst/>
          </a:prstGeom>
          <a:noFill/>
        </p:spPr>
        <p:txBody>
          <a:bodyPr wrap="square">
            <a:spAutoFit/>
          </a:bodyPr>
          <a:lstStyle/>
          <a:p>
            <a:pPr algn="ctr"/>
            <a:r>
              <a:rPr lang="es-ES" sz="1100" b="1" dirty="0"/>
              <a:t>Incidencia de HA en niños nacidos después del 1 de enero de 2012</a:t>
            </a:r>
            <a:endParaRPr lang="es-CO" sz="1100" b="1" dirty="0"/>
          </a:p>
        </p:txBody>
      </p:sp>
      <p:sp>
        <p:nvSpPr>
          <p:cNvPr id="46" name="41 CuadroTexto">
            <a:extLst>
              <a:ext uri="{FF2B5EF4-FFF2-40B4-BE49-F238E27FC236}">
                <a16:creationId xmlns:a16="http://schemas.microsoft.com/office/drawing/2014/main" id="{4BD246F3-14C8-4076-B1DE-394831B86A82}"/>
              </a:ext>
            </a:extLst>
          </p:cNvPr>
          <p:cNvSpPr txBox="1"/>
          <p:nvPr/>
        </p:nvSpPr>
        <p:spPr>
          <a:xfrm>
            <a:off x="352808" y="6653771"/>
            <a:ext cx="1664238" cy="553998"/>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0,32 * cada 100 mil</a:t>
            </a:r>
          </a:p>
          <a:p>
            <a:pPr algn="ctr"/>
            <a:r>
              <a:rPr lang="es-ES" sz="1400" b="1" dirty="0">
                <a:solidFill>
                  <a:srgbClr val="C00000"/>
                </a:solidFill>
                <a:latin typeface="Arial Narrow" panose="020B0606020202030204" pitchFamily="34" charset="0"/>
              </a:rPr>
              <a:t>1 caso</a:t>
            </a:r>
          </a:p>
        </p:txBody>
      </p:sp>
      <p:sp>
        <p:nvSpPr>
          <p:cNvPr id="47" name="CuadroTexto 46">
            <a:extLst>
              <a:ext uri="{FF2B5EF4-FFF2-40B4-BE49-F238E27FC236}">
                <a16:creationId xmlns:a16="http://schemas.microsoft.com/office/drawing/2014/main" id="{D03A5BDD-79A5-4081-946A-59F41763A011}"/>
              </a:ext>
            </a:extLst>
          </p:cNvPr>
          <p:cNvSpPr txBox="1"/>
          <p:nvPr/>
        </p:nvSpPr>
        <p:spPr>
          <a:xfrm>
            <a:off x="73674" y="7457734"/>
            <a:ext cx="2347866" cy="569387"/>
          </a:xfrm>
          <a:prstGeom prst="rect">
            <a:avLst/>
          </a:prstGeom>
          <a:noFill/>
        </p:spPr>
        <p:txBody>
          <a:bodyPr wrap="square">
            <a:spAutoFit/>
          </a:bodyPr>
          <a:lstStyle/>
          <a:p>
            <a:pPr algn="ctr"/>
            <a:r>
              <a:rPr lang="es-ES" sz="1100" b="1" dirty="0"/>
              <a:t>Oportunidad</a:t>
            </a:r>
            <a:r>
              <a:rPr lang="es-ES" sz="1000" b="1" dirty="0"/>
              <a:t> en la notificación inmediata de botes de HA en población cerrada o privada de la libertad.</a:t>
            </a:r>
            <a:endParaRPr lang="es-CO" sz="1000" b="1" dirty="0"/>
          </a:p>
        </p:txBody>
      </p:sp>
      <p:sp>
        <p:nvSpPr>
          <p:cNvPr id="48" name="41 CuadroTexto">
            <a:extLst>
              <a:ext uri="{FF2B5EF4-FFF2-40B4-BE49-F238E27FC236}">
                <a16:creationId xmlns:a16="http://schemas.microsoft.com/office/drawing/2014/main" id="{9A1C51F5-8831-498C-98C3-22A6414D4EDE}"/>
              </a:ext>
            </a:extLst>
          </p:cNvPr>
          <p:cNvSpPr txBox="1"/>
          <p:nvPr/>
        </p:nvSpPr>
        <p:spPr>
          <a:xfrm>
            <a:off x="162204" y="8119365"/>
            <a:ext cx="2133976" cy="584775"/>
          </a:xfrm>
          <a:prstGeom prst="rect">
            <a:avLst/>
          </a:prstGeom>
          <a:noFill/>
        </p:spPr>
        <p:txBody>
          <a:bodyPr wrap="square" rtlCol="0">
            <a:spAutoFit/>
          </a:bodyPr>
          <a:lstStyle/>
          <a:p>
            <a:pPr algn="ctr"/>
            <a:r>
              <a:rPr lang="es-ES" sz="1600" b="1" dirty="0">
                <a:solidFill>
                  <a:srgbClr val="C00000"/>
                </a:solidFill>
                <a:latin typeface="Arial Narrow" panose="020B0606020202030204" pitchFamily="34" charset="0"/>
              </a:rPr>
              <a:t> No se han presentado brotes en P Cautiva</a:t>
            </a:r>
            <a:endParaRPr lang="es-ES" sz="1400" b="1" dirty="0">
              <a:solidFill>
                <a:srgbClr val="C00000"/>
              </a:solidFill>
              <a:latin typeface="Arial Narrow" panose="020B0606020202030204" pitchFamily="34" charset="0"/>
            </a:endParaRPr>
          </a:p>
        </p:txBody>
      </p:sp>
      <p:cxnSp>
        <p:nvCxnSpPr>
          <p:cNvPr id="49" name="40 Conector recto de flecha">
            <a:extLst>
              <a:ext uri="{FF2B5EF4-FFF2-40B4-BE49-F238E27FC236}">
                <a16:creationId xmlns:a16="http://schemas.microsoft.com/office/drawing/2014/main" id="{9B7A2807-B4DA-497F-91A2-36771F4F8EB6}"/>
              </a:ext>
            </a:extLst>
          </p:cNvPr>
          <p:cNvCxnSpPr/>
          <p:nvPr/>
        </p:nvCxnSpPr>
        <p:spPr>
          <a:xfrm flipH="1">
            <a:off x="162203" y="7360785"/>
            <a:ext cx="2259337"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cxnSp>
        <p:nvCxnSpPr>
          <p:cNvPr id="50" name="39 Conector recto de flecha">
            <a:extLst>
              <a:ext uri="{FF2B5EF4-FFF2-40B4-BE49-F238E27FC236}">
                <a16:creationId xmlns:a16="http://schemas.microsoft.com/office/drawing/2014/main" id="{32746041-C18F-4FC1-96AF-233AF9B87370}"/>
              </a:ext>
            </a:extLst>
          </p:cNvPr>
          <p:cNvCxnSpPr/>
          <p:nvPr/>
        </p:nvCxnSpPr>
        <p:spPr>
          <a:xfrm>
            <a:off x="73674" y="8736926"/>
            <a:ext cx="2222505"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pic>
        <p:nvPicPr>
          <p:cNvPr id="3" name="Imagen 2">
            <a:extLst>
              <a:ext uri="{FF2B5EF4-FFF2-40B4-BE49-F238E27FC236}">
                <a16:creationId xmlns:a16="http://schemas.microsoft.com/office/drawing/2014/main" id="{C44E7C87-6F12-7E3F-2891-30C4754BB183}"/>
              </a:ext>
            </a:extLst>
          </p:cNvPr>
          <p:cNvPicPr>
            <a:picLocks noChangeAspect="1"/>
          </p:cNvPicPr>
          <p:nvPr/>
        </p:nvPicPr>
        <p:blipFill>
          <a:blip r:embed="rId2"/>
          <a:stretch>
            <a:fillRect/>
          </a:stretch>
        </p:blipFill>
        <p:spPr>
          <a:xfrm>
            <a:off x="23650" y="281144"/>
            <a:ext cx="7177250" cy="4659406"/>
          </a:xfrm>
          <a:prstGeom prst="rect">
            <a:avLst/>
          </a:prstGeom>
        </p:spPr>
      </p:pic>
    </p:spTree>
    <p:extLst>
      <p:ext uri="{BB962C8B-B14F-4D97-AF65-F5344CB8AC3E}">
        <p14:creationId xmlns:p14="http://schemas.microsoft.com/office/powerpoint/2010/main" val="1286582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Rectángulo"/>
          <p:cNvSpPr/>
          <p:nvPr/>
        </p:nvSpPr>
        <p:spPr>
          <a:xfrm>
            <a:off x="0" y="9973"/>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137149"/>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variables de interés</a:t>
              </a:r>
            </a:p>
          </p:txBody>
        </p:sp>
      </p:grpSp>
      <p:sp>
        <p:nvSpPr>
          <p:cNvPr id="60" name="59 Rectángulo"/>
          <p:cNvSpPr/>
          <p:nvPr/>
        </p:nvSpPr>
        <p:spPr>
          <a:xfrm>
            <a:off x="0" y="4178552"/>
            <a:ext cx="7200900" cy="375138"/>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61" name="60 Grupo"/>
          <p:cNvGrpSpPr/>
          <p:nvPr/>
        </p:nvGrpSpPr>
        <p:grpSpPr>
          <a:xfrm>
            <a:off x="277404" y="4224158"/>
            <a:ext cx="5047355" cy="276999"/>
            <a:chOff x="2448322" y="74775"/>
            <a:chExt cx="5047355" cy="276999"/>
          </a:xfrm>
        </p:grpSpPr>
        <p:sp>
          <p:nvSpPr>
            <p:cNvPr id="62" name="61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63" name="62 Conector recto"/>
            <p:cNvCxnSpPr>
              <a:stCxn id="62"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4" name="63 CuadroTexto"/>
            <p:cNvSpPr txBox="1"/>
            <p:nvPr/>
          </p:nvSpPr>
          <p:spPr>
            <a:xfrm>
              <a:off x="3302537" y="74775"/>
              <a:ext cx="4193140" cy="276999"/>
            </a:xfrm>
            <a:prstGeom prst="rect">
              <a:avLst/>
            </a:prstGeom>
            <a:noFill/>
          </p:spPr>
          <p:txBody>
            <a:bodyPr wrap="square" rtlCol="0">
              <a:spAutoFit/>
            </a:bodyPr>
            <a:lstStyle/>
            <a:p>
              <a:r>
                <a:rPr lang="es-ES" sz="1200" b="1" dirty="0">
                  <a:latin typeface="Arial Narrow" panose="020B0606020202030204" pitchFamily="34" charset="0"/>
                </a:rPr>
                <a:t>Factores y curso de vida</a:t>
              </a:r>
            </a:p>
          </p:txBody>
        </p:sp>
      </p:grpSp>
      <p:sp>
        <p:nvSpPr>
          <p:cNvPr id="105" name="104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16</a:t>
            </a:r>
          </a:p>
        </p:txBody>
      </p:sp>
      <p:grpSp>
        <p:nvGrpSpPr>
          <p:cNvPr id="6" name="5 Grupo"/>
          <p:cNvGrpSpPr/>
          <p:nvPr/>
        </p:nvGrpSpPr>
        <p:grpSpPr>
          <a:xfrm>
            <a:off x="168022" y="910500"/>
            <a:ext cx="900410" cy="1573268"/>
            <a:chOff x="1032118" y="553075"/>
            <a:chExt cx="900410" cy="1573268"/>
          </a:xfrm>
        </p:grpSpPr>
        <p:pic>
          <p:nvPicPr>
            <p:cNvPr id="2051"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t="10614" r="84474"/>
            <a:stretch/>
          </p:blipFill>
          <p:spPr bwMode="auto">
            <a:xfrm>
              <a:off x="1131620" y="553075"/>
              <a:ext cx="737696" cy="720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11 Rectángulo redondeado"/>
            <p:cNvSpPr/>
            <p:nvPr/>
          </p:nvSpPr>
          <p:spPr>
            <a:xfrm>
              <a:off x="1032118" y="1520368"/>
              <a:ext cx="823233"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66%</a:t>
              </a:r>
            </a:p>
          </p:txBody>
        </p:sp>
        <p:sp>
          <p:nvSpPr>
            <p:cNvPr id="4" name="3 Rectángulo"/>
            <p:cNvSpPr/>
            <p:nvPr/>
          </p:nvSpPr>
          <p:spPr>
            <a:xfrm>
              <a:off x="1068833" y="1243369"/>
              <a:ext cx="803425" cy="276999"/>
            </a:xfrm>
            <a:prstGeom prst="rect">
              <a:avLst/>
            </a:prstGeom>
          </p:spPr>
          <p:txBody>
            <a:bodyPr wrap="none">
              <a:spAutoFit/>
            </a:bodyPr>
            <a:lstStyle/>
            <a:p>
              <a:r>
                <a:rPr lang="es-ES" sz="1200" b="1" u="sng" dirty="0">
                  <a:latin typeface="Arial Narrow" panose="020B0606020202030204" pitchFamily="34" charset="0"/>
                </a:rPr>
                <a:t>Masculino</a:t>
              </a:r>
              <a:endParaRPr lang="es-ES" sz="1200" b="1" u="sng" dirty="0">
                <a:solidFill>
                  <a:sysClr val="windowText" lastClr="000000"/>
                </a:solidFill>
                <a:latin typeface="Arial Narrow" panose="020B0606020202030204" pitchFamily="34" charset="0"/>
              </a:endParaRPr>
            </a:p>
          </p:txBody>
        </p:sp>
        <p:sp>
          <p:nvSpPr>
            <p:cNvPr id="5" name="4 Rectángulo"/>
            <p:cNvSpPr/>
            <p:nvPr/>
          </p:nvSpPr>
          <p:spPr>
            <a:xfrm>
              <a:off x="1141927" y="1849344"/>
              <a:ext cx="790601" cy="276999"/>
            </a:xfrm>
            <a:prstGeom prst="rect">
              <a:avLst/>
            </a:prstGeom>
          </p:spPr>
          <p:txBody>
            <a:bodyPr wrap="none">
              <a:spAutoFit/>
            </a:bodyPr>
            <a:lstStyle/>
            <a:p>
              <a:r>
                <a:rPr lang="es-ES" sz="1200" b="1" dirty="0">
                  <a:latin typeface="Arial Narrow" panose="020B0606020202030204" pitchFamily="34" charset="0"/>
                </a:rPr>
                <a:t>206 casos</a:t>
              </a:r>
              <a:endParaRPr lang="es-CO" sz="1200" dirty="0"/>
            </a:p>
          </p:txBody>
        </p:sp>
      </p:grpSp>
      <p:grpSp>
        <p:nvGrpSpPr>
          <p:cNvPr id="3" name="2 Grupo"/>
          <p:cNvGrpSpPr/>
          <p:nvPr/>
        </p:nvGrpSpPr>
        <p:grpSpPr>
          <a:xfrm>
            <a:off x="1117971" y="913240"/>
            <a:ext cx="857416" cy="1594295"/>
            <a:chOff x="1825139" y="1057131"/>
            <a:chExt cx="857416" cy="1594295"/>
          </a:xfrm>
        </p:grpSpPr>
        <p:sp>
          <p:nvSpPr>
            <p:cNvPr id="42" name="41 Rectángulo redondeado"/>
            <p:cNvSpPr/>
            <p:nvPr/>
          </p:nvSpPr>
          <p:spPr>
            <a:xfrm>
              <a:off x="1846951" y="2010776"/>
              <a:ext cx="790940"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34%</a:t>
              </a:r>
            </a:p>
          </p:txBody>
        </p:sp>
        <p:sp>
          <p:nvSpPr>
            <p:cNvPr id="32" name="31 Rectángulo"/>
            <p:cNvSpPr/>
            <p:nvPr/>
          </p:nvSpPr>
          <p:spPr>
            <a:xfrm>
              <a:off x="1825139" y="1737476"/>
              <a:ext cx="780983" cy="276999"/>
            </a:xfrm>
            <a:prstGeom prst="rect">
              <a:avLst/>
            </a:prstGeom>
          </p:spPr>
          <p:txBody>
            <a:bodyPr wrap="none">
              <a:spAutoFit/>
            </a:bodyPr>
            <a:lstStyle/>
            <a:p>
              <a:r>
                <a:rPr lang="es-ES" sz="1200" b="1" u="sng" dirty="0">
                  <a:latin typeface="Arial Narrow" panose="020B0606020202030204" pitchFamily="34" charset="0"/>
                </a:rPr>
                <a:t>Femenino</a:t>
              </a:r>
              <a:endParaRPr lang="es-ES" sz="1200" b="1" u="sng" dirty="0">
                <a:solidFill>
                  <a:sysClr val="windowText" lastClr="000000"/>
                </a:solidFill>
                <a:latin typeface="Arial Narrow" panose="020B0606020202030204" pitchFamily="34" charset="0"/>
              </a:endParaRPr>
            </a:p>
          </p:txBody>
        </p:sp>
        <p:sp>
          <p:nvSpPr>
            <p:cNvPr id="35" name="34 Rectángulo"/>
            <p:cNvSpPr/>
            <p:nvPr/>
          </p:nvSpPr>
          <p:spPr>
            <a:xfrm>
              <a:off x="1891954" y="2374427"/>
              <a:ext cx="790601" cy="276999"/>
            </a:xfrm>
            <a:prstGeom prst="rect">
              <a:avLst/>
            </a:prstGeom>
          </p:spPr>
          <p:txBody>
            <a:bodyPr wrap="none">
              <a:spAutoFit/>
            </a:bodyPr>
            <a:lstStyle/>
            <a:p>
              <a:r>
                <a:rPr lang="es-ES" sz="1200" b="1" dirty="0">
                  <a:latin typeface="Arial Narrow" panose="020B0606020202030204" pitchFamily="34" charset="0"/>
                </a:rPr>
                <a:t>106 casos</a:t>
              </a:r>
              <a:endParaRPr lang="es-CO" sz="1200" dirty="0"/>
            </a:p>
          </p:txBody>
        </p:sp>
        <p:pic>
          <p:nvPicPr>
            <p:cNvPr id="66"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29313" t="7366" r="56038"/>
            <a:stretch/>
          </p:blipFill>
          <p:spPr bwMode="auto">
            <a:xfrm>
              <a:off x="1851354" y="1057131"/>
              <a:ext cx="696035" cy="748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 name="6 Grupo"/>
          <p:cNvGrpSpPr/>
          <p:nvPr/>
        </p:nvGrpSpPr>
        <p:grpSpPr>
          <a:xfrm>
            <a:off x="2210241" y="879878"/>
            <a:ext cx="1152880" cy="1582804"/>
            <a:chOff x="3115290" y="1057131"/>
            <a:chExt cx="1152880" cy="1582804"/>
          </a:xfrm>
        </p:grpSpPr>
        <p:grpSp>
          <p:nvGrpSpPr>
            <p:cNvPr id="50" name="49 Grupo"/>
            <p:cNvGrpSpPr/>
            <p:nvPr/>
          </p:nvGrpSpPr>
          <p:grpSpPr>
            <a:xfrm>
              <a:off x="3115290" y="1781104"/>
              <a:ext cx="1152880" cy="858831"/>
              <a:chOff x="3744466" y="1301912"/>
              <a:chExt cx="1152880" cy="858831"/>
            </a:xfrm>
          </p:grpSpPr>
          <p:sp>
            <p:nvSpPr>
              <p:cNvPr id="51" name="50 Rectángulo redondeado"/>
              <p:cNvSpPr/>
              <p:nvPr/>
            </p:nvSpPr>
            <p:spPr>
              <a:xfrm>
                <a:off x="3912519" y="1553220"/>
                <a:ext cx="740068"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a:t>
                </a:r>
              </a:p>
            </p:txBody>
          </p:sp>
          <p:sp>
            <p:nvSpPr>
              <p:cNvPr id="53" name="52 Rectángulo"/>
              <p:cNvSpPr/>
              <p:nvPr/>
            </p:nvSpPr>
            <p:spPr>
              <a:xfrm>
                <a:off x="3744466" y="1301912"/>
                <a:ext cx="1152880" cy="276999"/>
              </a:xfrm>
              <a:prstGeom prst="rect">
                <a:avLst/>
              </a:prstGeom>
            </p:spPr>
            <p:txBody>
              <a:bodyPr wrap="none">
                <a:spAutoFit/>
              </a:bodyPr>
              <a:lstStyle/>
              <a:p>
                <a:r>
                  <a:rPr lang="es-ES" sz="1200" b="1" u="sng" dirty="0">
                    <a:latin typeface="Arial Narrow" panose="020B0606020202030204" pitchFamily="34" charset="0"/>
                  </a:rPr>
                  <a:t>Afrocolombiano</a:t>
                </a:r>
                <a:endParaRPr lang="es-ES" sz="1200" b="1" u="sng" dirty="0">
                  <a:solidFill>
                    <a:sysClr val="windowText" lastClr="000000"/>
                  </a:solidFill>
                  <a:latin typeface="Arial Narrow" panose="020B0606020202030204" pitchFamily="34" charset="0"/>
                </a:endParaRPr>
              </a:p>
            </p:txBody>
          </p:sp>
          <p:sp>
            <p:nvSpPr>
              <p:cNvPr id="54" name="53 Rectángulo"/>
              <p:cNvSpPr/>
              <p:nvPr/>
            </p:nvSpPr>
            <p:spPr>
              <a:xfrm>
                <a:off x="3957784" y="1883744"/>
                <a:ext cx="649537" cy="276999"/>
              </a:xfrm>
              <a:prstGeom prst="rect">
                <a:avLst/>
              </a:prstGeom>
            </p:spPr>
            <p:txBody>
              <a:bodyPr wrap="none">
                <a:spAutoFit/>
              </a:bodyPr>
              <a:lstStyle/>
              <a:p>
                <a:r>
                  <a:rPr lang="es-ES" sz="1200" b="1" dirty="0">
                    <a:latin typeface="Arial Narrow" panose="020B0606020202030204" pitchFamily="34" charset="0"/>
                  </a:rPr>
                  <a:t>0 casos</a:t>
                </a:r>
                <a:endParaRPr lang="es-CO" sz="1200" dirty="0"/>
              </a:p>
            </p:txBody>
          </p:sp>
        </p:grpSp>
        <p:pic>
          <p:nvPicPr>
            <p:cNvPr id="67"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59057" t="8806" r="25145"/>
            <a:stretch/>
          </p:blipFill>
          <p:spPr bwMode="auto">
            <a:xfrm>
              <a:off x="3328608" y="1057131"/>
              <a:ext cx="750627" cy="775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 name="8 Grupo"/>
          <p:cNvGrpSpPr/>
          <p:nvPr/>
        </p:nvGrpSpPr>
        <p:grpSpPr>
          <a:xfrm>
            <a:off x="3371476" y="879878"/>
            <a:ext cx="740068" cy="1574421"/>
            <a:chOff x="4588574" y="1057131"/>
            <a:chExt cx="740068" cy="1574421"/>
          </a:xfrm>
        </p:grpSpPr>
        <p:grpSp>
          <p:nvGrpSpPr>
            <p:cNvPr id="8" name="7 Grupo"/>
            <p:cNvGrpSpPr/>
            <p:nvPr/>
          </p:nvGrpSpPr>
          <p:grpSpPr>
            <a:xfrm>
              <a:off x="4588574" y="1751628"/>
              <a:ext cx="740068" cy="879924"/>
              <a:chOff x="5245046" y="1274868"/>
              <a:chExt cx="740068" cy="879924"/>
            </a:xfrm>
          </p:grpSpPr>
          <p:sp>
            <p:nvSpPr>
              <p:cNvPr id="44" name="43 Rectángulo redondeado"/>
              <p:cNvSpPr/>
              <p:nvPr/>
            </p:nvSpPr>
            <p:spPr>
              <a:xfrm>
                <a:off x="5245046" y="1561312"/>
                <a:ext cx="740068"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a:t>
                </a:r>
              </a:p>
            </p:txBody>
          </p:sp>
          <p:sp>
            <p:nvSpPr>
              <p:cNvPr id="34" name="33 Rectángulo"/>
              <p:cNvSpPr/>
              <p:nvPr/>
            </p:nvSpPr>
            <p:spPr>
              <a:xfrm>
                <a:off x="5272675" y="1274868"/>
                <a:ext cx="704039" cy="276999"/>
              </a:xfrm>
              <a:prstGeom prst="rect">
                <a:avLst/>
              </a:prstGeom>
            </p:spPr>
            <p:txBody>
              <a:bodyPr wrap="none">
                <a:spAutoFit/>
              </a:bodyPr>
              <a:lstStyle/>
              <a:p>
                <a:r>
                  <a:rPr lang="es-ES" sz="1200" b="1" u="sng" dirty="0">
                    <a:latin typeface="Arial Narrow" panose="020B0606020202030204" pitchFamily="34" charset="0"/>
                  </a:rPr>
                  <a:t>Indígena</a:t>
                </a:r>
                <a:endParaRPr lang="es-ES" sz="1200" b="1" u="sng" dirty="0">
                  <a:solidFill>
                    <a:sysClr val="windowText" lastClr="000000"/>
                  </a:solidFill>
                  <a:latin typeface="Arial Narrow" panose="020B0606020202030204" pitchFamily="34" charset="0"/>
                </a:endParaRPr>
              </a:p>
            </p:txBody>
          </p:sp>
          <p:sp>
            <p:nvSpPr>
              <p:cNvPr id="37" name="36 Rectángulo"/>
              <p:cNvSpPr/>
              <p:nvPr/>
            </p:nvSpPr>
            <p:spPr>
              <a:xfrm>
                <a:off x="5286277" y="1877793"/>
                <a:ext cx="649537" cy="276999"/>
              </a:xfrm>
              <a:prstGeom prst="rect">
                <a:avLst/>
              </a:prstGeom>
            </p:spPr>
            <p:txBody>
              <a:bodyPr wrap="none">
                <a:spAutoFit/>
              </a:bodyPr>
              <a:lstStyle/>
              <a:p>
                <a:r>
                  <a:rPr lang="es-ES" sz="1200" b="1" dirty="0">
                    <a:latin typeface="Arial Narrow" panose="020B0606020202030204" pitchFamily="34" charset="0"/>
                  </a:rPr>
                  <a:t>0 casos</a:t>
                </a:r>
                <a:endParaRPr lang="es-CO" sz="1200" dirty="0"/>
              </a:p>
            </p:txBody>
          </p:sp>
        </p:grpSp>
        <p:pic>
          <p:nvPicPr>
            <p:cNvPr id="68"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86761"/>
            <a:stretch/>
          </p:blipFill>
          <p:spPr bwMode="auto">
            <a:xfrm>
              <a:off x="4668287" y="1057131"/>
              <a:ext cx="629046" cy="784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0" name="69 Rectángulo"/>
          <p:cNvSpPr/>
          <p:nvPr/>
        </p:nvSpPr>
        <p:spPr>
          <a:xfrm>
            <a:off x="-42323" y="7510879"/>
            <a:ext cx="3549869" cy="507831"/>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050" dirty="0">
                <a:latin typeface="Arial Narrow" panose="020B0606020202030204" pitchFamily="34" charset="0"/>
              </a:rPr>
              <a:t>Figura. Ciclo de vida de los casos notificados de hepatitis A. </a:t>
            </a:r>
          </a:p>
          <a:p>
            <a:pPr algn="just"/>
            <a:r>
              <a:rPr lang="es-ES" sz="1050" dirty="0">
                <a:latin typeface="Arial Narrow" panose="020B0606020202030204" pitchFamily="34" charset="0"/>
              </a:rPr>
              <a:t>Periodo epidemiológico VIII 2023. </a:t>
            </a:r>
          </a:p>
        </p:txBody>
      </p:sp>
      <p:pic>
        <p:nvPicPr>
          <p:cNvPr id="71" name="Picture 6"/>
          <p:cNvPicPr>
            <a:picLocks noChangeAspect="1" noChangeArrowheads="1"/>
          </p:cNvPicPr>
          <p:nvPr/>
        </p:nvPicPr>
        <p:blipFill>
          <a:blip r:embed="rId3">
            <a:biLevel thresh="50000"/>
            <a:extLst>
              <a:ext uri="{28A0092B-C50C-407E-A947-70E740481C1C}">
                <a14:useLocalDpi xmlns:a14="http://schemas.microsoft.com/office/drawing/2010/main" val="0"/>
              </a:ext>
            </a:extLst>
          </a:blip>
          <a:srcRect/>
          <a:stretch>
            <a:fillRect/>
          </a:stretch>
        </p:blipFill>
        <p:spPr bwMode="auto">
          <a:xfrm>
            <a:off x="5738390" y="2526303"/>
            <a:ext cx="942975" cy="77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2" name="71 Grupo"/>
          <p:cNvGrpSpPr/>
          <p:nvPr/>
        </p:nvGrpSpPr>
        <p:grpSpPr>
          <a:xfrm>
            <a:off x="5399576" y="3257920"/>
            <a:ext cx="1720560" cy="877901"/>
            <a:chOff x="-36884" y="7072716"/>
            <a:chExt cx="1305446" cy="877901"/>
          </a:xfrm>
        </p:grpSpPr>
        <p:sp>
          <p:nvSpPr>
            <p:cNvPr id="73" name="72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Área de ocurrencia</a:t>
              </a:r>
            </a:p>
          </p:txBody>
        </p:sp>
        <p:sp>
          <p:nvSpPr>
            <p:cNvPr id="74" name="73 Rectángulo redondeado"/>
            <p:cNvSpPr/>
            <p:nvPr/>
          </p:nvSpPr>
          <p:spPr>
            <a:xfrm>
              <a:off x="-14122" y="7363321"/>
              <a:ext cx="1282684"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Cabecera municipal</a:t>
              </a:r>
            </a:p>
            <a:p>
              <a:pPr algn="ctr"/>
              <a:r>
                <a:rPr lang="es-ES" sz="1600" b="1" dirty="0">
                  <a:solidFill>
                    <a:schemeClr val="tx1"/>
                  </a:solidFill>
                  <a:latin typeface="Arial Narrow" panose="020B0606020202030204" pitchFamily="34" charset="0"/>
                </a:rPr>
                <a:t>98%</a:t>
              </a:r>
            </a:p>
          </p:txBody>
        </p:sp>
        <p:sp>
          <p:nvSpPr>
            <p:cNvPr id="75" name="74 CuadroTexto"/>
            <p:cNvSpPr txBox="1"/>
            <p:nvPr/>
          </p:nvSpPr>
          <p:spPr>
            <a:xfrm>
              <a:off x="-36884" y="7673618"/>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307 casos</a:t>
              </a:r>
            </a:p>
          </p:txBody>
        </p:sp>
      </p:grpSp>
      <p:pic>
        <p:nvPicPr>
          <p:cNvPr id="87" name="Picture 5"/>
          <p:cNvPicPr>
            <a:picLocks noChangeAspect="1" noChangeArrowheads="1"/>
          </p:cNvPicPr>
          <p:nvPr/>
        </p:nvPicPr>
        <p:blipFill>
          <a:blip r:embed="rId4">
            <a:biLevel thresh="50000"/>
            <a:extLst>
              <a:ext uri="{28A0092B-C50C-407E-A947-70E740481C1C}">
                <a14:useLocalDpi xmlns:a14="http://schemas.microsoft.com/office/drawing/2010/main" val="0"/>
              </a:ext>
            </a:extLst>
          </a:blip>
          <a:srcRect/>
          <a:stretch>
            <a:fillRect/>
          </a:stretch>
        </p:blipFill>
        <p:spPr bwMode="auto">
          <a:xfrm>
            <a:off x="2344129" y="2713810"/>
            <a:ext cx="933450" cy="74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8" name="87 Grupo"/>
          <p:cNvGrpSpPr/>
          <p:nvPr/>
        </p:nvGrpSpPr>
        <p:grpSpPr>
          <a:xfrm>
            <a:off x="1949381" y="2946740"/>
            <a:ext cx="3277595" cy="978490"/>
            <a:chOff x="-14122" y="6517843"/>
            <a:chExt cx="2486820" cy="978490"/>
          </a:xfrm>
        </p:grpSpPr>
        <p:sp>
          <p:nvSpPr>
            <p:cNvPr id="89" name="88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Afiliación al SGSS</a:t>
              </a:r>
            </a:p>
          </p:txBody>
        </p:sp>
        <p:sp>
          <p:nvSpPr>
            <p:cNvPr id="90" name="89 Rectángulo redondeado"/>
            <p:cNvSpPr/>
            <p:nvPr/>
          </p:nvSpPr>
          <p:spPr>
            <a:xfrm>
              <a:off x="1062597" y="6517843"/>
              <a:ext cx="1410101" cy="97849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Régimen contributivo</a:t>
              </a:r>
              <a:endParaRPr lang="es-ES" sz="1600" b="1" dirty="0">
                <a:solidFill>
                  <a:schemeClr val="tx1"/>
                </a:solidFill>
                <a:latin typeface="Arial Narrow" panose="020B0606020202030204" pitchFamily="34" charset="0"/>
              </a:endParaRPr>
            </a:p>
            <a:p>
              <a:pPr algn="ctr"/>
              <a:r>
                <a:rPr lang="es-ES" sz="1600" b="1" dirty="0">
                  <a:solidFill>
                    <a:schemeClr val="tx1"/>
                  </a:solidFill>
                  <a:latin typeface="Arial Narrow" panose="020B0606020202030204" pitchFamily="34" charset="0"/>
                </a:rPr>
                <a:t>84% - 260 casos</a:t>
              </a:r>
            </a:p>
            <a:p>
              <a:pPr algn="ctr"/>
              <a:r>
                <a:rPr lang="es-ES" sz="1200" b="1" dirty="0">
                  <a:solidFill>
                    <a:schemeClr val="tx1"/>
                  </a:solidFill>
                  <a:latin typeface="Arial Narrow" panose="020B0606020202030204" pitchFamily="34" charset="0"/>
                </a:rPr>
                <a:t>Régimen</a:t>
              </a:r>
              <a:r>
                <a:rPr lang="es-ES" sz="1600" b="1" dirty="0">
                  <a:solidFill>
                    <a:schemeClr val="tx1"/>
                  </a:solidFill>
                  <a:latin typeface="Arial Narrow" panose="020B0606020202030204" pitchFamily="34" charset="0"/>
                </a:rPr>
                <a:t> </a:t>
              </a:r>
              <a:r>
                <a:rPr lang="es-ES" sz="1200" b="1" dirty="0">
                  <a:solidFill>
                    <a:schemeClr val="tx1"/>
                  </a:solidFill>
                  <a:latin typeface="Arial Narrow" panose="020B0606020202030204" pitchFamily="34" charset="0"/>
                </a:rPr>
                <a:t> subsidiado</a:t>
              </a:r>
              <a:endParaRPr lang="es-ES" sz="1600" b="1" dirty="0">
                <a:solidFill>
                  <a:schemeClr val="tx1"/>
                </a:solidFill>
                <a:latin typeface="Arial Narrow" panose="020B0606020202030204" pitchFamily="34" charset="0"/>
              </a:endParaRPr>
            </a:p>
            <a:p>
              <a:pPr algn="ctr"/>
              <a:r>
                <a:rPr lang="es-ES" sz="1600" b="1" dirty="0">
                  <a:solidFill>
                    <a:schemeClr val="tx1"/>
                  </a:solidFill>
                  <a:latin typeface="Arial Narrow" panose="020B0606020202030204" pitchFamily="34" charset="0"/>
                </a:rPr>
                <a:t>16% - 49 casos</a:t>
              </a:r>
            </a:p>
          </p:txBody>
        </p:sp>
      </p:grpSp>
      <p:grpSp>
        <p:nvGrpSpPr>
          <p:cNvPr id="92" name="91 Grupo"/>
          <p:cNvGrpSpPr/>
          <p:nvPr/>
        </p:nvGrpSpPr>
        <p:grpSpPr>
          <a:xfrm>
            <a:off x="4329256" y="982183"/>
            <a:ext cx="874090" cy="1513653"/>
            <a:chOff x="2507826" y="2585355"/>
            <a:chExt cx="874090" cy="1513653"/>
          </a:xfrm>
        </p:grpSpPr>
        <p:sp>
          <p:nvSpPr>
            <p:cNvPr id="93" name="92 Rectángulo redondeado"/>
            <p:cNvSpPr/>
            <p:nvPr/>
          </p:nvSpPr>
          <p:spPr>
            <a:xfrm>
              <a:off x="2507826" y="3472120"/>
              <a:ext cx="874090" cy="360040"/>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a:t>
              </a:r>
            </a:p>
          </p:txBody>
        </p:sp>
        <p:pic>
          <p:nvPicPr>
            <p:cNvPr id="94" name="Picture 2"/>
            <p:cNvPicPr>
              <a:picLocks noChangeAspect="1" noChangeArrowheads="1"/>
            </p:cNvPicPr>
            <p:nvPr/>
          </p:nvPicPr>
          <p:blipFill>
            <a:blip r:embed="rId5">
              <a:biLevel thresh="75000"/>
              <a:extLst>
                <a:ext uri="{28A0092B-C50C-407E-A947-70E740481C1C}">
                  <a14:useLocalDpi xmlns:a14="http://schemas.microsoft.com/office/drawing/2010/main" val="0"/>
                </a:ext>
              </a:extLst>
            </a:blip>
            <a:srcRect/>
            <a:stretch>
              <a:fillRect/>
            </a:stretch>
          </p:blipFill>
          <p:spPr bwMode="auto">
            <a:xfrm>
              <a:off x="2782185" y="2585355"/>
              <a:ext cx="477234" cy="780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5" name="94 Rectángulo"/>
            <p:cNvSpPr/>
            <p:nvPr/>
          </p:nvSpPr>
          <p:spPr>
            <a:xfrm>
              <a:off x="2558275" y="3203848"/>
              <a:ext cx="740908" cy="276999"/>
            </a:xfrm>
            <a:prstGeom prst="rect">
              <a:avLst/>
            </a:prstGeom>
          </p:spPr>
          <p:txBody>
            <a:bodyPr wrap="none">
              <a:spAutoFit/>
            </a:bodyPr>
            <a:lstStyle/>
            <a:p>
              <a:pPr algn="ctr"/>
              <a:r>
                <a:rPr lang="es-ES" sz="1200" b="1" u="sng" dirty="0">
                  <a:latin typeface="Arial Narrow" panose="020B0606020202030204" pitchFamily="34" charset="0"/>
                </a:rPr>
                <a:t>Maternas</a:t>
              </a:r>
              <a:endParaRPr lang="es-ES" sz="1200" b="1" u="sng" dirty="0">
                <a:solidFill>
                  <a:sysClr val="windowText" lastClr="000000"/>
                </a:solidFill>
                <a:latin typeface="Arial Narrow" panose="020B0606020202030204" pitchFamily="34" charset="0"/>
              </a:endParaRPr>
            </a:p>
          </p:txBody>
        </p:sp>
        <p:sp>
          <p:nvSpPr>
            <p:cNvPr id="96" name="95 Rectángulo"/>
            <p:cNvSpPr/>
            <p:nvPr/>
          </p:nvSpPr>
          <p:spPr>
            <a:xfrm>
              <a:off x="2648170" y="3822009"/>
              <a:ext cx="579005" cy="276999"/>
            </a:xfrm>
            <a:prstGeom prst="rect">
              <a:avLst/>
            </a:prstGeom>
          </p:spPr>
          <p:txBody>
            <a:bodyPr wrap="none">
              <a:spAutoFit/>
            </a:bodyPr>
            <a:lstStyle/>
            <a:p>
              <a:r>
                <a:rPr lang="es-ES" sz="1200" b="1" dirty="0">
                  <a:latin typeface="Arial Narrow" panose="020B0606020202030204" pitchFamily="34" charset="0"/>
                </a:rPr>
                <a:t>0 caso</a:t>
              </a:r>
              <a:endParaRPr lang="es-CO" sz="1200" dirty="0"/>
            </a:p>
          </p:txBody>
        </p:sp>
      </p:grpSp>
      <p:grpSp>
        <p:nvGrpSpPr>
          <p:cNvPr id="11" name="10 Grupo"/>
          <p:cNvGrpSpPr/>
          <p:nvPr/>
        </p:nvGrpSpPr>
        <p:grpSpPr>
          <a:xfrm>
            <a:off x="6355281" y="988099"/>
            <a:ext cx="789881" cy="1519436"/>
            <a:chOff x="3826683" y="2682487"/>
            <a:chExt cx="789881" cy="1519436"/>
          </a:xfrm>
        </p:grpSpPr>
        <p:grpSp>
          <p:nvGrpSpPr>
            <p:cNvPr id="2" name="1 Grupo"/>
            <p:cNvGrpSpPr/>
            <p:nvPr/>
          </p:nvGrpSpPr>
          <p:grpSpPr>
            <a:xfrm>
              <a:off x="3826683" y="3306763"/>
              <a:ext cx="789881" cy="895160"/>
              <a:chOff x="2507826" y="3203848"/>
              <a:chExt cx="789881" cy="895160"/>
            </a:xfrm>
          </p:grpSpPr>
          <p:sp>
            <p:nvSpPr>
              <p:cNvPr id="57" name="56 Rectángulo redondeado"/>
              <p:cNvSpPr/>
              <p:nvPr/>
            </p:nvSpPr>
            <p:spPr>
              <a:xfrm>
                <a:off x="2507826" y="3472120"/>
                <a:ext cx="764855"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1,%</a:t>
                </a:r>
              </a:p>
            </p:txBody>
          </p:sp>
          <p:sp>
            <p:nvSpPr>
              <p:cNvPr id="39" name="38 Rectángulo"/>
              <p:cNvSpPr/>
              <p:nvPr/>
            </p:nvSpPr>
            <p:spPr>
              <a:xfrm>
                <a:off x="2572704" y="3203848"/>
                <a:ext cx="712054" cy="276999"/>
              </a:xfrm>
              <a:prstGeom prst="rect">
                <a:avLst/>
              </a:prstGeom>
            </p:spPr>
            <p:txBody>
              <a:bodyPr wrap="none">
                <a:spAutoFit/>
              </a:bodyPr>
              <a:lstStyle/>
              <a:p>
                <a:pPr algn="ctr"/>
                <a:r>
                  <a:rPr lang="es-ES" sz="1200" b="1" u="sng" dirty="0">
                    <a:latin typeface="Arial Narrow" panose="020B0606020202030204" pitchFamily="34" charset="0"/>
                  </a:rPr>
                  <a:t>Migrante</a:t>
                </a:r>
                <a:endParaRPr lang="es-ES" sz="1200" b="1" u="sng" dirty="0">
                  <a:solidFill>
                    <a:sysClr val="windowText" lastClr="000000"/>
                  </a:solidFill>
                  <a:latin typeface="Arial Narrow" panose="020B0606020202030204" pitchFamily="34" charset="0"/>
                </a:endParaRPr>
              </a:p>
            </p:txBody>
          </p:sp>
          <p:sp>
            <p:nvSpPr>
              <p:cNvPr id="41" name="40 Rectángulo"/>
              <p:cNvSpPr/>
              <p:nvPr/>
            </p:nvSpPr>
            <p:spPr>
              <a:xfrm>
                <a:off x="2648170" y="3822009"/>
                <a:ext cx="649537" cy="276999"/>
              </a:xfrm>
              <a:prstGeom prst="rect">
                <a:avLst/>
              </a:prstGeom>
            </p:spPr>
            <p:txBody>
              <a:bodyPr wrap="none">
                <a:spAutoFit/>
              </a:bodyPr>
              <a:lstStyle/>
              <a:p>
                <a:r>
                  <a:rPr lang="es-ES" sz="1200" b="1" dirty="0">
                    <a:latin typeface="Arial Narrow" panose="020B0606020202030204" pitchFamily="34" charset="0"/>
                  </a:rPr>
                  <a:t>3 casos</a:t>
                </a:r>
                <a:endParaRPr lang="es-CO" sz="1200" dirty="0"/>
              </a:p>
            </p:txBody>
          </p:sp>
        </p:grpSp>
        <p:pic>
          <p:nvPicPr>
            <p:cNvPr id="3078" name="Picture 6"/>
            <p:cNvPicPr>
              <a:picLocks noChangeAspect="1" noChangeArrowheads="1"/>
            </p:cNvPicPr>
            <p:nvPr/>
          </p:nvPicPr>
          <p:blipFill>
            <a:blip r:embed="rId6">
              <a:biLevel thresh="50000"/>
              <a:extLst>
                <a:ext uri="{28A0092B-C50C-407E-A947-70E740481C1C}">
                  <a14:useLocalDpi xmlns:a14="http://schemas.microsoft.com/office/drawing/2010/main" val="0"/>
                </a:ext>
              </a:extLst>
            </a:blip>
            <a:srcRect/>
            <a:stretch>
              <a:fillRect/>
            </a:stretch>
          </p:blipFill>
          <p:spPr bwMode="auto">
            <a:xfrm>
              <a:off x="3945025" y="2682487"/>
              <a:ext cx="587628" cy="678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 name="9 Grupo"/>
          <p:cNvGrpSpPr/>
          <p:nvPr/>
        </p:nvGrpSpPr>
        <p:grpSpPr>
          <a:xfrm>
            <a:off x="5112618" y="932914"/>
            <a:ext cx="1380071" cy="1567357"/>
            <a:chOff x="1963587" y="2618404"/>
            <a:chExt cx="1380071" cy="1567357"/>
          </a:xfrm>
        </p:grpSpPr>
        <p:pic>
          <p:nvPicPr>
            <p:cNvPr id="65" name="Picture 4"/>
            <p:cNvPicPr>
              <a:picLocks noChangeAspect="1" noChangeArrowheads="1"/>
            </p:cNvPicPr>
            <p:nvPr/>
          </p:nvPicPr>
          <p:blipFill rotWithShape="1">
            <a:blip r:embed="rId7">
              <a:biLevel thresh="50000"/>
              <a:extLst>
                <a:ext uri="{28A0092B-C50C-407E-A947-70E740481C1C}">
                  <a14:useLocalDpi xmlns:a14="http://schemas.microsoft.com/office/drawing/2010/main" val="0"/>
                </a:ext>
              </a:extLst>
            </a:blip>
            <a:srcRect r="48966"/>
            <a:stretch/>
          </p:blipFill>
          <p:spPr bwMode="auto">
            <a:xfrm>
              <a:off x="2148657" y="2618404"/>
              <a:ext cx="995527" cy="731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6" name="75 Grupo"/>
            <p:cNvGrpSpPr/>
            <p:nvPr/>
          </p:nvGrpSpPr>
          <p:grpSpPr>
            <a:xfrm>
              <a:off x="1963587" y="3189889"/>
              <a:ext cx="1380071" cy="995872"/>
              <a:chOff x="-325073" y="6955842"/>
              <a:chExt cx="1612468" cy="995872"/>
            </a:xfrm>
          </p:grpSpPr>
          <p:sp>
            <p:nvSpPr>
              <p:cNvPr id="77" name="76 CuadroTexto"/>
              <p:cNvSpPr txBox="1"/>
              <p:nvPr/>
            </p:nvSpPr>
            <p:spPr>
              <a:xfrm>
                <a:off x="-325073" y="6955842"/>
                <a:ext cx="1612468" cy="461665"/>
              </a:xfrm>
              <a:prstGeom prst="rect">
                <a:avLst/>
              </a:prstGeom>
              <a:noFill/>
            </p:spPr>
            <p:txBody>
              <a:bodyPr wrap="square" rtlCol="0">
                <a:spAutoFit/>
              </a:bodyPr>
              <a:lstStyle/>
              <a:p>
                <a:pPr algn="ctr"/>
                <a:r>
                  <a:rPr lang="es-ES" sz="1200" b="1" u="sng" dirty="0">
                    <a:latin typeface="Arial Narrow" panose="020B0606020202030204" pitchFamily="34" charset="0"/>
                  </a:rPr>
                  <a:t>Privado de la libertad</a:t>
                </a:r>
              </a:p>
            </p:txBody>
          </p:sp>
          <p:sp>
            <p:nvSpPr>
              <p:cNvPr id="78" name="77 Rectángulo redondeado"/>
              <p:cNvSpPr/>
              <p:nvPr/>
            </p:nvSpPr>
            <p:spPr>
              <a:xfrm>
                <a:off x="-36885" y="7363321"/>
                <a:ext cx="1091214"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a:t>
                </a:r>
              </a:p>
            </p:txBody>
          </p:sp>
          <p:sp>
            <p:nvSpPr>
              <p:cNvPr id="79" name="78 CuadroTexto"/>
              <p:cNvSpPr txBox="1"/>
              <p:nvPr/>
            </p:nvSpPr>
            <p:spPr>
              <a:xfrm>
                <a:off x="-142058" y="7674715"/>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0 casos</a:t>
                </a:r>
              </a:p>
            </p:txBody>
          </p:sp>
        </p:grpSp>
      </p:grpSp>
      <p:sp>
        <p:nvSpPr>
          <p:cNvPr id="69" name="68 Rectángulo"/>
          <p:cNvSpPr/>
          <p:nvPr/>
        </p:nvSpPr>
        <p:spPr>
          <a:xfrm>
            <a:off x="-26642" y="8555814"/>
            <a:ext cx="7193256" cy="553998"/>
          </a:xfrm>
          <a:prstGeom prst="rect">
            <a:avLst/>
          </a:prstGeom>
        </p:spPr>
        <p:txBody>
          <a:bodyPr wrap="square">
            <a:spAutoFit/>
          </a:bodyPr>
          <a:lstStyle/>
          <a:p>
            <a:pPr algn="just"/>
            <a:r>
              <a:rPr lang="es-CO" sz="1000" dirty="0">
                <a:latin typeface="Arial Narrow" panose="020B0606020202030204" pitchFamily="34" charset="0"/>
              </a:rPr>
              <a:t>Se evidencia un aumento del 53% en relación con el mismo periodo de año anterior donde se presentaron 205 casos. Los cursos de vida de juventud y  adultez representan el  83% de los casos, se ve una mayor frecuencia de casos en el sexo masculino siendo este del 66%. No se han reportado muertes. </a:t>
            </a:r>
            <a:endParaRPr lang="es-CO" sz="1100" dirty="0">
              <a:latin typeface="Arial Narrow" panose="020B0606020202030204" pitchFamily="34" charset="0"/>
            </a:endParaRPr>
          </a:p>
        </p:txBody>
      </p:sp>
      <p:sp>
        <p:nvSpPr>
          <p:cNvPr id="80" name="79 Rectángulo"/>
          <p:cNvSpPr/>
          <p:nvPr/>
        </p:nvSpPr>
        <p:spPr>
          <a:xfrm>
            <a:off x="-23012" y="8108601"/>
            <a:ext cx="7200900" cy="382832"/>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81" name="80 Grupo"/>
          <p:cNvGrpSpPr/>
          <p:nvPr/>
        </p:nvGrpSpPr>
        <p:grpSpPr>
          <a:xfrm>
            <a:off x="20117" y="8168684"/>
            <a:ext cx="3487429" cy="276999"/>
            <a:chOff x="2448322" y="26767"/>
            <a:chExt cx="3487429" cy="276999"/>
          </a:xfrm>
        </p:grpSpPr>
        <p:sp>
          <p:nvSpPr>
            <p:cNvPr id="82" name="81 Elipse"/>
            <p:cNvSpPr/>
            <p:nvPr/>
          </p:nvSpPr>
          <p:spPr>
            <a:xfrm>
              <a:off x="2448322" y="33831"/>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83" name="82 Conector recto"/>
            <p:cNvCxnSpPr>
              <a:stCxn id="82" idx="6"/>
            </p:cNvCxnSpPr>
            <p:nvPr/>
          </p:nvCxnSpPr>
          <p:spPr>
            <a:xfrm>
              <a:off x="2736354" y="164636"/>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84" name="83 CuadroTexto"/>
            <p:cNvSpPr txBox="1"/>
            <p:nvPr/>
          </p:nvSpPr>
          <p:spPr>
            <a:xfrm>
              <a:off x="3343463" y="26767"/>
              <a:ext cx="2592288" cy="276999"/>
            </a:xfrm>
            <a:prstGeom prst="rect">
              <a:avLst/>
            </a:prstGeom>
            <a:noFill/>
          </p:spPr>
          <p:txBody>
            <a:bodyPr wrap="square" rtlCol="0">
              <a:spAutoFit/>
            </a:bodyPr>
            <a:lstStyle/>
            <a:p>
              <a:r>
                <a:rPr lang="es-ES" sz="1200" b="1" dirty="0">
                  <a:latin typeface="Arial Narrow" panose="020B0606020202030204" pitchFamily="34" charset="0"/>
                </a:rPr>
                <a:t>Consideraciones  técnicas</a:t>
              </a:r>
            </a:p>
          </p:txBody>
        </p:sp>
      </p:grpSp>
      <p:grpSp>
        <p:nvGrpSpPr>
          <p:cNvPr id="85" name="84 Grupo"/>
          <p:cNvGrpSpPr/>
          <p:nvPr/>
        </p:nvGrpSpPr>
        <p:grpSpPr>
          <a:xfrm>
            <a:off x="2338822" y="534761"/>
            <a:ext cx="1847617" cy="436841"/>
            <a:chOff x="3060727" y="484500"/>
            <a:chExt cx="2369636" cy="436841"/>
          </a:xfrm>
        </p:grpSpPr>
        <p:sp>
          <p:nvSpPr>
            <p:cNvPr id="86" name="85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97" name="96 CuadroTexto"/>
            <p:cNvSpPr txBox="1"/>
            <p:nvPr/>
          </p:nvSpPr>
          <p:spPr>
            <a:xfrm>
              <a:off x="3600450" y="484500"/>
              <a:ext cx="1477125" cy="307777"/>
            </a:xfrm>
            <a:prstGeom prst="rect">
              <a:avLst/>
            </a:prstGeom>
            <a:noFill/>
          </p:spPr>
          <p:txBody>
            <a:bodyPr wrap="square" rtlCol="0">
              <a:spAutoFit/>
            </a:bodyPr>
            <a:lstStyle/>
            <a:p>
              <a:pPr algn="ctr"/>
              <a:r>
                <a:rPr lang="es-ES" sz="1400" b="1" dirty="0">
                  <a:latin typeface="Arial Narrow" panose="020B0606020202030204" pitchFamily="34" charset="0"/>
                </a:rPr>
                <a:t>Etnia</a:t>
              </a:r>
            </a:p>
          </p:txBody>
        </p:sp>
      </p:grpSp>
      <p:grpSp>
        <p:nvGrpSpPr>
          <p:cNvPr id="99" name="98 Grupo"/>
          <p:cNvGrpSpPr/>
          <p:nvPr/>
        </p:nvGrpSpPr>
        <p:grpSpPr>
          <a:xfrm>
            <a:off x="205725" y="534759"/>
            <a:ext cx="1852274" cy="436841"/>
            <a:chOff x="3054754" y="484500"/>
            <a:chExt cx="2375609" cy="436841"/>
          </a:xfrm>
        </p:grpSpPr>
        <p:sp>
          <p:nvSpPr>
            <p:cNvPr id="100" name="99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01" name="100 CuadroTexto"/>
            <p:cNvSpPr txBox="1"/>
            <p:nvPr/>
          </p:nvSpPr>
          <p:spPr>
            <a:xfrm>
              <a:off x="3054754" y="484500"/>
              <a:ext cx="2339087" cy="307777"/>
            </a:xfrm>
            <a:prstGeom prst="rect">
              <a:avLst/>
            </a:prstGeom>
            <a:noFill/>
          </p:spPr>
          <p:txBody>
            <a:bodyPr wrap="square" rtlCol="0">
              <a:spAutoFit/>
            </a:bodyPr>
            <a:lstStyle/>
            <a:p>
              <a:pPr algn="ctr"/>
              <a:r>
                <a:rPr lang="es-ES" sz="1400" b="1" dirty="0">
                  <a:latin typeface="Arial Narrow" panose="020B0606020202030204" pitchFamily="34" charset="0"/>
                </a:rPr>
                <a:t>Sexo</a:t>
              </a:r>
            </a:p>
          </p:txBody>
        </p:sp>
      </p:grpSp>
      <p:grpSp>
        <p:nvGrpSpPr>
          <p:cNvPr id="102" name="101 Grupo"/>
          <p:cNvGrpSpPr/>
          <p:nvPr/>
        </p:nvGrpSpPr>
        <p:grpSpPr>
          <a:xfrm>
            <a:off x="4410695" y="596925"/>
            <a:ext cx="2722457" cy="436841"/>
            <a:chOff x="3060727" y="484500"/>
            <a:chExt cx="2369636" cy="436841"/>
          </a:xfrm>
        </p:grpSpPr>
        <p:sp>
          <p:nvSpPr>
            <p:cNvPr id="103" name="102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04" name="103 CuadroTexto"/>
            <p:cNvSpPr txBox="1"/>
            <p:nvPr/>
          </p:nvSpPr>
          <p:spPr>
            <a:xfrm>
              <a:off x="3060727" y="484500"/>
              <a:ext cx="2369636" cy="307777"/>
            </a:xfrm>
            <a:prstGeom prst="rect">
              <a:avLst/>
            </a:prstGeom>
            <a:noFill/>
          </p:spPr>
          <p:txBody>
            <a:bodyPr wrap="square" rtlCol="0">
              <a:spAutoFit/>
            </a:bodyPr>
            <a:lstStyle/>
            <a:p>
              <a:pPr algn="ctr"/>
              <a:r>
                <a:rPr lang="es-ES" sz="1400" b="1" dirty="0">
                  <a:latin typeface="Arial Narrow" panose="020B0606020202030204" pitchFamily="34" charset="0"/>
                </a:rPr>
                <a:t>Poblaciones especiales</a:t>
              </a:r>
            </a:p>
          </p:txBody>
        </p:sp>
      </p:grpSp>
      <p:pic>
        <p:nvPicPr>
          <p:cNvPr id="91" name="Picture 5"/>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8861" b="100000" l="9769" r="35476"/>
                    </a14:imgEffect>
                  </a14:imgLayer>
                </a14:imgProps>
              </a:ext>
              <a:ext uri="{28A0092B-C50C-407E-A947-70E740481C1C}">
                <a14:useLocalDpi xmlns:a14="http://schemas.microsoft.com/office/drawing/2010/main" val="0"/>
              </a:ext>
            </a:extLst>
          </a:blip>
          <a:srcRect l="10893" r="64411"/>
          <a:stretch/>
        </p:blipFill>
        <p:spPr bwMode="auto">
          <a:xfrm>
            <a:off x="192379" y="2526114"/>
            <a:ext cx="904106" cy="743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6" name="84 Grupo"/>
          <p:cNvGrpSpPr/>
          <p:nvPr/>
        </p:nvGrpSpPr>
        <p:grpSpPr>
          <a:xfrm>
            <a:off x="58327" y="3267797"/>
            <a:ext cx="1229607" cy="747277"/>
            <a:chOff x="-14122" y="7072716"/>
            <a:chExt cx="1229607" cy="747277"/>
          </a:xfrm>
        </p:grpSpPr>
        <p:sp>
          <p:nvSpPr>
            <p:cNvPr id="107" name="85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Hospitalizados</a:t>
              </a:r>
            </a:p>
          </p:txBody>
        </p:sp>
        <p:sp>
          <p:nvSpPr>
            <p:cNvPr id="108" name="86 Rectángulo redondeado"/>
            <p:cNvSpPr/>
            <p:nvPr/>
          </p:nvSpPr>
          <p:spPr>
            <a:xfrm>
              <a:off x="157602" y="7363320"/>
              <a:ext cx="792012" cy="456673"/>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98- 31% casos</a:t>
              </a:r>
            </a:p>
          </p:txBody>
        </p:sp>
      </p:grpSp>
      <p:pic>
        <p:nvPicPr>
          <p:cNvPr id="109" name="Picture 6"/>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0" b="100000" l="55467" r="84267"/>
                    </a14:imgEffect>
                  </a14:imgLayer>
                </a14:imgProps>
              </a:ext>
              <a:ext uri="{28A0092B-C50C-407E-A947-70E740481C1C}">
                <a14:useLocalDpi xmlns:a14="http://schemas.microsoft.com/office/drawing/2010/main" val="0"/>
              </a:ext>
            </a:extLst>
          </a:blip>
          <a:srcRect l="55406" r="19477"/>
          <a:stretch/>
        </p:blipFill>
        <p:spPr bwMode="auto">
          <a:xfrm>
            <a:off x="1251549" y="2601720"/>
            <a:ext cx="844527" cy="708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0" name="88 Grupo"/>
          <p:cNvGrpSpPr/>
          <p:nvPr/>
        </p:nvGrpSpPr>
        <p:grpSpPr>
          <a:xfrm>
            <a:off x="1037902" y="3262906"/>
            <a:ext cx="1229607" cy="784842"/>
            <a:chOff x="-14122" y="7072716"/>
            <a:chExt cx="1229607" cy="650645"/>
          </a:xfrm>
        </p:grpSpPr>
        <p:sp>
          <p:nvSpPr>
            <p:cNvPr id="111" name="89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Defunciones</a:t>
              </a:r>
            </a:p>
          </p:txBody>
        </p:sp>
        <p:sp>
          <p:nvSpPr>
            <p:cNvPr id="112" name="90 Rectángulo redondeado"/>
            <p:cNvSpPr/>
            <p:nvPr/>
          </p:nvSpPr>
          <p:spPr>
            <a:xfrm>
              <a:off x="209545" y="7363321"/>
              <a:ext cx="861489"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0 casos</a:t>
              </a:r>
            </a:p>
          </p:txBody>
        </p:sp>
      </p:grpSp>
      <p:sp>
        <p:nvSpPr>
          <p:cNvPr id="119" name="69 Rectángulo">
            <a:extLst>
              <a:ext uri="{FF2B5EF4-FFF2-40B4-BE49-F238E27FC236}">
                <a16:creationId xmlns:a16="http://schemas.microsoft.com/office/drawing/2014/main" id="{6F3C5649-9437-44F5-AB8C-F9286A91828B}"/>
              </a:ext>
            </a:extLst>
          </p:cNvPr>
          <p:cNvSpPr/>
          <p:nvPr/>
        </p:nvSpPr>
        <p:spPr>
          <a:xfrm>
            <a:off x="3507546" y="7533754"/>
            <a:ext cx="3707547" cy="507831"/>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050" dirty="0">
                <a:latin typeface="Arial Narrow" panose="020B0606020202030204" pitchFamily="34" charset="0"/>
              </a:rPr>
              <a:t>Figura. Estrato socioeconómico de los casos notificados de hepatitis A. </a:t>
            </a:r>
          </a:p>
          <a:p>
            <a:pPr algn="just"/>
            <a:r>
              <a:rPr lang="es-ES" sz="1050" dirty="0">
                <a:latin typeface="Arial Narrow" panose="020B0606020202030204" pitchFamily="34" charset="0"/>
              </a:rPr>
              <a:t>Periodo epidemiológico VIII 2023. </a:t>
            </a:r>
          </a:p>
        </p:txBody>
      </p:sp>
      <p:graphicFrame>
        <p:nvGraphicFramePr>
          <p:cNvPr id="114" name="Gráfico 113">
            <a:extLst>
              <a:ext uri="{FF2B5EF4-FFF2-40B4-BE49-F238E27FC236}">
                <a16:creationId xmlns:a16="http://schemas.microsoft.com/office/drawing/2014/main" id="{117B9F5B-C3E8-47CD-A2B0-389916EB9545}"/>
              </a:ext>
            </a:extLst>
          </p:cNvPr>
          <p:cNvGraphicFramePr>
            <a:graphicFrameLocks/>
          </p:cNvGraphicFramePr>
          <p:nvPr/>
        </p:nvGraphicFramePr>
        <p:xfrm>
          <a:off x="3600449" y="4642982"/>
          <a:ext cx="3588895" cy="2778006"/>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15" name="Gráfico 114">
            <a:extLst>
              <a:ext uri="{FF2B5EF4-FFF2-40B4-BE49-F238E27FC236}">
                <a16:creationId xmlns:a16="http://schemas.microsoft.com/office/drawing/2014/main" id="{52B13D7F-767E-44B4-9B4F-1272F7F9B80A}"/>
              </a:ext>
            </a:extLst>
          </p:cNvPr>
          <p:cNvGraphicFramePr>
            <a:graphicFrameLocks/>
          </p:cNvGraphicFramePr>
          <p:nvPr/>
        </p:nvGraphicFramePr>
        <p:xfrm>
          <a:off x="82616" y="4613036"/>
          <a:ext cx="3368573" cy="2843767"/>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35232204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9"/>
          <p:cNvPicPr>
            <a:picLocks noChangeAspect="1" noChangeArrowheads="1"/>
          </p:cNvPicPr>
          <p:nvPr/>
        </p:nvPicPr>
        <p:blipFill rotWithShape="1">
          <a:blip r:embed="rId2">
            <a:extLst>
              <a:ext uri="{28A0092B-C50C-407E-A947-70E740481C1C}">
                <a14:useLocalDpi xmlns:a14="http://schemas.microsoft.com/office/drawing/2010/main" val="0"/>
              </a:ext>
            </a:extLst>
          </a:blip>
          <a:srcRect t="73034" b="1"/>
          <a:stretch/>
        </p:blipFill>
        <p:spPr bwMode="auto">
          <a:xfrm>
            <a:off x="50" y="6876256"/>
            <a:ext cx="2172322" cy="2267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3160" t="16889" r="52563" b="37555"/>
          <a:stretch/>
        </p:blipFill>
        <p:spPr bwMode="auto">
          <a:xfrm>
            <a:off x="-23417" y="13742"/>
            <a:ext cx="2175822" cy="3905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2">
            <a:extLst>
              <a:ext uri="{28A0092B-C50C-407E-A947-70E740481C1C}">
                <a14:useLocalDpi xmlns:a14="http://schemas.microsoft.com/office/drawing/2010/main" val="0"/>
              </a:ext>
            </a:extLst>
          </a:blip>
          <a:srcRect t="55451"/>
          <a:stretch/>
        </p:blipFill>
        <p:spPr bwMode="auto">
          <a:xfrm>
            <a:off x="0" y="3419872"/>
            <a:ext cx="2180731" cy="3487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90045" y="1026284"/>
            <a:ext cx="2309078" cy="276999"/>
          </a:xfrm>
          <a:prstGeom prst="rect">
            <a:avLst/>
          </a:prstGeom>
          <a:noFill/>
        </p:spPr>
        <p:txBody>
          <a:bodyPr wrap="square" rtlCol="0">
            <a:spAutoFit/>
          </a:bodyPr>
          <a:lstStyle/>
          <a:p>
            <a:pPr algn="ctr"/>
            <a:r>
              <a:rPr lang="es-ES" sz="1200" b="1" dirty="0">
                <a:latin typeface="Arial Narrow" panose="020B0606020202030204" pitchFamily="34" charset="0"/>
              </a:rPr>
              <a:t>Periodo epidemiológico 08 - 2023</a:t>
            </a:r>
          </a:p>
        </p:txBody>
      </p:sp>
      <p:sp>
        <p:nvSpPr>
          <p:cNvPr id="6" name="5 Rectángulo"/>
          <p:cNvSpPr/>
          <p:nvPr/>
        </p:nvSpPr>
        <p:spPr>
          <a:xfrm>
            <a:off x="2179172" y="2968660"/>
            <a:ext cx="4946011" cy="523220"/>
          </a:xfrm>
          <a:prstGeom prst="rect">
            <a:avLst/>
          </a:prstGeom>
        </p:spPr>
        <p:txBody>
          <a:bodyPr wrap="square">
            <a:spAutoFit/>
          </a:bodyPr>
          <a:lstStyle/>
          <a:p>
            <a:r>
              <a:rPr lang="es-ES" sz="6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Canal endémico de hepatitis B. Medellín, a Periodo epidemiológico 08 acumulado de 2023. </a:t>
            </a:r>
          </a:p>
        </p:txBody>
      </p:sp>
      <p:grpSp>
        <p:nvGrpSpPr>
          <p:cNvPr id="8" name="7 Grupo"/>
          <p:cNvGrpSpPr/>
          <p:nvPr/>
        </p:nvGrpSpPr>
        <p:grpSpPr>
          <a:xfrm>
            <a:off x="179214" y="5091636"/>
            <a:ext cx="1892650" cy="488476"/>
            <a:chOff x="2397524" y="3379972"/>
            <a:chExt cx="4508500" cy="904875"/>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478755"/>
              <a:ext cx="1593562" cy="684167"/>
            </a:xfrm>
            <a:prstGeom prst="rect">
              <a:avLst/>
            </a:prstGeom>
            <a:noFill/>
          </p:spPr>
          <p:txBody>
            <a:bodyPr wrap="square" rtlCol="0">
              <a:spAutoFit/>
            </a:bodyPr>
            <a:lstStyle/>
            <a:p>
              <a:pPr algn="ctr"/>
              <a:r>
                <a:rPr lang="es-ES" b="1" dirty="0">
                  <a:latin typeface="Arial Narrow" panose="020B0606020202030204" pitchFamily="34" charset="0"/>
                </a:rPr>
                <a:t>77</a:t>
              </a:r>
            </a:p>
          </p:txBody>
        </p:sp>
      </p:grpSp>
      <p:sp>
        <p:nvSpPr>
          <p:cNvPr id="9" name="8 CuadroTexto"/>
          <p:cNvSpPr txBox="1"/>
          <p:nvPr/>
        </p:nvSpPr>
        <p:spPr>
          <a:xfrm>
            <a:off x="16447" y="5541203"/>
            <a:ext cx="2164284" cy="830997"/>
          </a:xfrm>
          <a:prstGeom prst="rect">
            <a:avLst/>
          </a:prstGeom>
          <a:noFill/>
        </p:spPr>
        <p:txBody>
          <a:bodyPr wrap="square" rtlCol="0">
            <a:spAutoFit/>
          </a:bodyPr>
          <a:lstStyle/>
          <a:p>
            <a:pPr algn="ctr"/>
            <a:r>
              <a:rPr lang="es-ES" sz="1200" b="1" dirty="0">
                <a:latin typeface="Arial Narrow" panose="020B0606020202030204" pitchFamily="34" charset="0"/>
              </a:rPr>
              <a:t>Variación porcentual con respecto al mismo periodo del año anterior</a:t>
            </a:r>
          </a:p>
          <a:p>
            <a:pPr algn="ctr"/>
            <a:r>
              <a:rPr lang="es-ES" sz="1200" b="1" dirty="0">
                <a:latin typeface="Arial Narrow" panose="020B0606020202030204" pitchFamily="34" charset="0"/>
              </a:rPr>
              <a:t>Disminuyó en un 13,4%</a:t>
            </a: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17 </a:t>
            </a:r>
          </a:p>
        </p:txBody>
      </p:sp>
      <p:sp>
        <p:nvSpPr>
          <p:cNvPr id="37" name="36 Título"/>
          <p:cNvSpPr>
            <a:spLocks noGrp="1"/>
          </p:cNvSpPr>
          <p:nvPr>
            <p:ph type="ctrTitle"/>
          </p:nvPr>
        </p:nvSpPr>
        <p:spPr>
          <a:xfrm>
            <a:off x="-18971" y="403841"/>
            <a:ext cx="2208885" cy="477054"/>
          </a:xfrm>
          <a:noFill/>
        </p:spPr>
        <p:txBody>
          <a:bodyPr wrap="square" rtlCol="0">
            <a:spAutoFit/>
          </a:bodyPr>
          <a:lstStyle/>
          <a:p>
            <a:r>
              <a:rPr lang="es-ES" sz="2500" b="1" dirty="0">
                <a:solidFill>
                  <a:srgbClr val="C00000"/>
                </a:solidFill>
                <a:latin typeface="Arial Narrow" panose="020B0606020202030204" pitchFamily="34" charset="0"/>
                <a:ea typeface="+mn-ea"/>
                <a:cs typeface="+mn-cs"/>
              </a:rPr>
              <a:t>Hepatitis B y C</a:t>
            </a:r>
          </a:p>
        </p:txBody>
      </p:sp>
      <p:sp>
        <p:nvSpPr>
          <p:cNvPr id="32" name="31 Rectángulo"/>
          <p:cNvSpPr/>
          <p:nvPr/>
        </p:nvSpPr>
        <p:spPr>
          <a:xfrm>
            <a:off x="2179172" y="6084168"/>
            <a:ext cx="4946011" cy="523220"/>
          </a:xfrm>
          <a:prstGeom prst="rect">
            <a:avLst/>
          </a:prstGeom>
        </p:spPr>
        <p:txBody>
          <a:bodyPr wrap="square">
            <a:spAutoFit/>
          </a:bodyPr>
          <a:lstStyle/>
          <a:p>
            <a:r>
              <a:rPr lang="es-ES" sz="6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Canal endémico de hepatitis C. Medellín, a Periodo epidemiológico 08  acumulado de 2023. </a:t>
            </a:r>
          </a:p>
        </p:txBody>
      </p:sp>
      <p:sp>
        <p:nvSpPr>
          <p:cNvPr id="35" name="34 Rectángulo"/>
          <p:cNvSpPr/>
          <p:nvPr/>
        </p:nvSpPr>
        <p:spPr>
          <a:xfrm>
            <a:off x="2181225" y="8553451"/>
            <a:ext cx="4943958" cy="461665"/>
          </a:xfrm>
          <a:prstGeom prst="rect">
            <a:avLst/>
          </a:prstGeom>
        </p:spPr>
        <p:txBody>
          <a:bodyPr wrap="square">
            <a:spAutoFit/>
          </a:bodyPr>
          <a:lstStyle/>
          <a:p>
            <a:r>
              <a:rPr lang="es-ES" sz="400" dirty="0">
                <a:latin typeface="Arial Narrow" panose="020B0606020202030204" pitchFamily="34" charset="0"/>
              </a:rPr>
              <a:t>Fuente: SIVIGILA. Secretaria de Salud de Medellín.</a:t>
            </a:r>
          </a:p>
          <a:p>
            <a:pPr algn="just"/>
            <a:r>
              <a:rPr lang="es-ES" sz="1000" dirty="0">
                <a:latin typeface="Arial Narrow" panose="020B0606020202030204" pitchFamily="34" charset="0"/>
              </a:rPr>
              <a:t>Figura. Comportamiento </a:t>
            </a:r>
            <a:r>
              <a:rPr lang="es-CO" sz="1000" dirty="0">
                <a:latin typeface="Arial Narrow" panose="020B0606020202030204" pitchFamily="34" charset="0"/>
              </a:rPr>
              <a:t>de la hepatitis B</a:t>
            </a:r>
            <a:r>
              <a:rPr lang="es-ES" sz="1000" dirty="0">
                <a:latin typeface="Arial Narrow" panose="020B0606020202030204" pitchFamily="34" charset="0"/>
              </a:rPr>
              <a:t>. Medellín, a Periodo epidemiológico 08 acumulado de 2020-2023. </a:t>
            </a:r>
          </a:p>
        </p:txBody>
      </p:sp>
      <p:sp>
        <p:nvSpPr>
          <p:cNvPr id="2" name="1 CuadroTexto"/>
          <p:cNvSpPr txBox="1"/>
          <p:nvPr/>
        </p:nvSpPr>
        <p:spPr>
          <a:xfrm flipH="1">
            <a:off x="544821" y="4845571"/>
            <a:ext cx="1255404" cy="307777"/>
          </a:xfrm>
          <a:prstGeom prst="rect">
            <a:avLst/>
          </a:prstGeom>
          <a:noFill/>
        </p:spPr>
        <p:txBody>
          <a:bodyPr wrap="square" rtlCol="0">
            <a:spAutoFit/>
          </a:bodyPr>
          <a:lstStyle/>
          <a:p>
            <a:r>
              <a:rPr lang="es-ES" sz="1400" b="1" dirty="0"/>
              <a:t>Hepatitis B</a:t>
            </a:r>
            <a:endParaRPr lang="es-CO" sz="1400" b="1" dirty="0"/>
          </a:p>
        </p:txBody>
      </p:sp>
      <p:grpSp>
        <p:nvGrpSpPr>
          <p:cNvPr id="24" name="23 Grupo"/>
          <p:cNvGrpSpPr/>
          <p:nvPr/>
        </p:nvGrpSpPr>
        <p:grpSpPr>
          <a:xfrm>
            <a:off x="144066" y="6618265"/>
            <a:ext cx="1892650" cy="488476"/>
            <a:chOff x="2397524" y="3379972"/>
            <a:chExt cx="4508500" cy="904875"/>
          </a:xfrm>
        </p:grpSpPr>
        <p:pic>
          <p:nvPicPr>
            <p:cNvPr id="2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25 CuadroTexto"/>
            <p:cNvSpPr txBox="1"/>
            <p:nvPr/>
          </p:nvSpPr>
          <p:spPr>
            <a:xfrm>
              <a:off x="3317545" y="3478755"/>
              <a:ext cx="1593562" cy="684167"/>
            </a:xfrm>
            <a:prstGeom prst="rect">
              <a:avLst/>
            </a:prstGeom>
            <a:noFill/>
          </p:spPr>
          <p:txBody>
            <a:bodyPr wrap="square" rtlCol="0">
              <a:spAutoFit/>
            </a:bodyPr>
            <a:lstStyle/>
            <a:p>
              <a:pPr algn="ctr"/>
              <a:r>
                <a:rPr lang="es-ES" b="1" dirty="0">
                  <a:latin typeface="Arial Narrow" panose="020B0606020202030204" pitchFamily="34" charset="0"/>
                </a:rPr>
                <a:t>123</a:t>
              </a:r>
            </a:p>
          </p:txBody>
        </p:sp>
      </p:grpSp>
      <p:sp>
        <p:nvSpPr>
          <p:cNvPr id="27" name="26 CuadroTexto"/>
          <p:cNvSpPr txBox="1"/>
          <p:nvPr/>
        </p:nvSpPr>
        <p:spPr>
          <a:xfrm flipH="1">
            <a:off x="509673" y="6372200"/>
            <a:ext cx="1255404" cy="307777"/>
          </a:xfrm>
          <a:prstGeom prst="rect">
            <a:avLst/>
          </a:prstGeom>
          <a:noFill/>
        </p:spPr>
        <p:txBody>
          <a:bodyPr wrap="square" rtlCol="0">
            <a:spAutoFit/>
          </a:bodyPr>
          <a:lstStyle/>
          <a:p>
            <a:r>
              <a:rPr lang="es-ES" sz="1400" b="1" dirty="0"/>
              <a:t>Hepatitis C</a:t>
            </a:r>
            <a:endParaRPr lang="es-CO" sz="1400" b="1" dirty="0"/>
          </a:p>
        </p:txBody>
      </p:sp>
      <p:sp>
        <p:nvSpPr>
          <p:cNvPr id="29" name="28 CuadroTexto"/>
          <p:cNvSpPr txBox="1"/>
          <p:nvPr/>
        </p:nvSpPr>
        <p:spPr>
          <a:xfrm>
            <a:off x="50" y="7125379"/>
            <a:ext cx="2164284" cy="830997"/>
          </a:xfrm>
          <a:prstGeom prst="rect">
            <a:avLst/>
          </a:prstGeom>
          <a:noFill/>
        </p:spPr>
        <p:txBody>
          <a:bodyPr wrap="square" rtlCol="0">
            <a:spAutoFit/>
          </a:bodyPr>
          <a:lstStyle/>
          <a:p>
            <a:pPr algn="ctr"/>
            <a:r>
              <a:rPr lang="es-ES" sz="1200" b="1" dirty="0">
                <a:latin typeface="Arial Narrow" panose="020B0606020202030204" pitchFamily="34" charset="0"/>
              </a:rPr>
              <a:t>Variación porcentual con respecto al mismo periodo del año anterior</a:t>
            </a:r>
          </a:p>
          <a:p>
            <a:pPr algn="ctr"/>
            <a:r>
              <a:rPr lang="es-ES" sz="1200" b="1" dirty="0">
                <a:latin typeface="Arial Narrow" panose="020B0606020202030204" pitchFamily="34" charset="0"/>
              </a:rPr>
              <a:t>Aumentó en un 43,0%</a:t>
            </a:r>
          </a:p>
        </p:txBody>
      </p:sp>
      <p:graphicFrame>
        <p:nvGraphicFramePr>
          <p:cNvPr id="28" name="Gráfico 27">
            <a:extLst>
              <a:ext uri="{FF2B5EF4-FFF2-40B4-BE49-F238E27FC236}">
                <a16:creationId xmlns:a16="http://schemas.microsoft.com/office/drawing/2014/main" id="{00000000-0008-0000-1200-000003000000}"/>
              </a:ext>
            </a:extLst>
          </p:cNvPr>
          <p:cNvGraphicFramePr>
            <a:graphicFrameLocks/>
          </p:cNvGraphicFramePr>
          <p:nvPr/>
        </p:nvGraphicFramePr>
        <p:xfrm>
          <a:off x="2168160" y="293329"/>
          <a:ext cx="4975512" cy="276068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Gráfico 29">
            <a:extLst>
              <a:ext uri="{FF2B5EF4-FFF2-40B4-BE49-F238E27FC236}">
                <a16:creationId xmlns:a16="http://schemas.microsoft.com/office/drawing/2014/main" id="{00000000-0008-0000-1300-000003000000}"/>
              </a:ext>
            </a:extLst>
          </p:cNvPr>
          <p:cNvGraphicFramePr>
            <a:graphicFrameLocks/>
          </p:cNvGraphicFramePr>
          <p:nvPr/>
        </p:nvGraphicFramePr>
        <p:xfrm>
          <a:off x="2075675" y="3497781"/>
          <a:ext cx="5108778" cy="273164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4 Gráfico">
            <a:extLst>
              <a:ext uri="{FF2B5EF4-FFF2-40B4-BE49-F238E27FC236}">
                <a16:creationId xmlns:a16="http://schemas.microsoft.com/office/drawing/2014/main" id="{00000000-0008-0000-1200-000005000000}"/>
              </a:ext>
            </a:extLst>
          </p:cNvPr>
          <p:cNvGraphicFramePr>
            <a:graphicFrameLocks/>
          </p:cNvGraphicFramePr>
          <p:nvPr/>
        </p:nvGraphicFramePr>
        <p:xfrm>
          <a:off x="2219033" y="6465073"/>
          <a:ext cx="4837801" cy="2267744"/>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810901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13 Rectángulo"/>
          <p:cNvSpPr/>
          <p:nvPr/>
        </p:nvSpPr>
        <p:spPr>
          <a:xfrm>
            <a:off x="0" y="1907704"/>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18 </a:t>
            </a:r>
          </a:p>
        </p:txBody>
      </p:sp>
      <p:sp>
        <p:nvSpPr>
          <p:cNvPr id="40" name="39 Rectángulo"/>
          <p:cNvSpPr/>
          <p:nvPr/>
        </p:nvSpPr>
        <p:spPr>
          <a:xfrm>
            <a:off x="0" y="3407126"/>
            <a:ext cx="7177588" cy="37278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1" name="30 Elipse"/>
          <p:cNvSpPr/>
          <p:nvPr/>
        </p:nvSpPr>
        <p:spPr>
          <a:xfrm>
            <a:off x="151139" y="2035624"/>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32" name="31 Conector recto"/>
          <p:cNvCxnSpPr>
            <a:stCxn id="31" idx="6"/>
          </p:cNvCxnSpPr>
          <p:nvPr/>
        </p:nvCxnSpPr>
        <p:spPr>
          <a:xfrm>
            <a:off x="439171" y="2166429"/>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5" name="34 CuadroTexto"/>
          <p:cNvSpPr txBox="1"/>
          <p:nvPr/>
        </p:nvSpPr>
        <p:spPr>
          <a:xfrm>
            <a:off x="1005355" y="2035624"/>
            <a:ext cx="2592288" cy="276999"/>
          </a:xfrm>
          <a:prstGeom prst="rect">
            <a:avLst/>
          </a:prstGeom>
          <a:noFill/>
        </p:spPr>
        <p:txBody>
          <a:bodyPr wrap="square" rtlCol="0">
            <a:spAutoFit/>
          </a:bodyPr>
          <a:lstStyle/>
          <a:p>
            <a:r>
              <a:rPr lang="es-ES" sz="1200" b="1" dirty="0">
                <a:latin typeface="Arial Narrow" panose="020B0606020202030204" pitchFamily="34" charset="0"/>
              </a:rPr>
              <a:t>Indicadores</a:t>
            </a:r>
          </a:p>
        </p:txBody>
      </p:sp>
      <p:sp>
        <p:nvSpPr>
          <p:cNvPr id="36" name="35 CuadroTexto"/>
          <p:cNvSpPr txBox="1"/>
          <p:nvPr/>
        </p:nvSpPr>
        <p:spPr>
          <a:xfrm>
            <a:off x="864146" y="2607459"/>
            <a:ext cx="2592288" cy="430887"/>
          </a:xfrm>
          <a:prstGeom prst="rect">
            <a:avLst/>
          </a:prstGeom>
          <a:noFill/>
        </p:spPr>
        <p:txBody>
          <a:bodyPr wrap="square" rtlCol="0">
            <a:spAutoFit/>
          </a:bodyPr>
          <a:lstStyle/>
          <a:p>
            <a:pPr algn="ctr"/>
            <a:r>
              <a:rPr lang="es-CO" sz="1100" b="1" dirty="0">
                <a:latin typeface="Arial Narrow" panose="020B0606020202030204" pitchFamily="34" charset="0"/>
              </a:rPr>
              <a:t>Proporción de incidencia de Hepatitis B en población general por 100.000 habitantes</a:t>
            </a:r>
            <a:endParaRPr lang="es-ES" sz="1100" b="1" dirty="0">
              <a:latin typeface="Arial Narrow" panose="020B0606020202030204" pitchFamily="34" charset="0"/>
            </a:endParaRPr>
          </a:p>
        </p:txBody>
      </p:sp>
      <p:sp>
        <p:nvSpPr>
          <p:cNvPr id="38" name="37 CuadroTexto"/>
          <p:cNvSpPr txBox="1"/>
          <p:nvPr/>
        </p:nvSpPr>
        <p:spPr>
          <a:xfrm>
            <a:off x="1556576" y="3059832"/>
            <a:ext cx="1096775" cy="338554"/>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3,0* 100 mil</a:t>
            </a:r>
          </a:p>
        </p:txBody>
      </p:sp>
      <p:sp>
        <p:nvSpPr>
          <p:cNvPr id="46" name="45 CuadroTexto"/>
          <p:cNvSpPr txBox="1"/>
          <p:nvPr/>
        </p:nvSpPr>
        <p:spPr>
          <a:xfrm>
            <a:off x="3967732" y="2628945"/>
            <a:ext cx="2592288" cy="430887"/>
          </a:xfrm>
          <a:prstGeom prst="rect">
            <a:avLst/>
          </a:prstGeom>
          <a:noFill/>
        </p:spPr>
        <p:txBody>
          <a:bodyPr wrap="square" rtlCol="0">
            <a:spAutoFit/>
          </a:bodyPr>
          <a:lstStyle/>
          <a:p>
            <a:pPr algn="ctr"/>
            <a:r>
              <a:rPr lang="es-CO" sz="1100" b="1" dirty="0">
                <a:latin typeface="Arial Narrow" panose="020B0606020202030204" pitchFamily="34" charset="0"/>
              </a:rPr>
              <a:t>Proporción de incidencia de Hepatitis C en población general por 100.000 habitantes</a:t>
            </a:r>
            <a:endParaRPr lang="es-ES" sz="1100" b="1" dirty="0">
              <a:latin typeface="Arial Narrow" panose="020B0606020202030204" pitchFamily="34" charset="0"/>
            </a:endParaRPr>
          </a:p>
        </p:txBody>
      </p:sp>
      <p:sp>
        <p:nvSpPr>
          <p:cNvPr id="47" name="46 CuadroTexto"/>
          <p:cNvSpPr txBox="1"/>
          <p:nvPr/>
        </p:nvSpPr>
        <p:spPr>
          <a:xfrm>
            <a:off x="4660161" y="3081318"/>
            <a:ext cx="1096775" cy="338554"/>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4,7* 100 mil</a:t>
            </a:r>
          </a:p>
        </p:txBody>
      </p:sp>
      <p:sp>
        <p:nvSpPr>
          <p:cNvPr id="48" name="26 Elipse"/>
          <p:cNvSpPr/>
          <p:nvPr/>
        </p:nvSpPr>
        <p:spPr>
          <a:xfrm>
            <a:off x="118769" y="3455019"/>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49" name="27 Conector recto"/>
          <p:cNvCxnSpPr>
            <a:stCxn id="48" idx="6"/>
          </p:cNvCxnSpPr>
          <p:nvPr/>
        </p:nvCxnSpPr>
        <p:spPr>
          <a:xfrm>
            <a:off x="406801" y="3585824"/>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0" name="28 CuadroTexto"/>
          <p:cNvSpPr txBox="1"/>
          <p:nvPr/>
        </p:nvSpPr>
        <p:spPr>
          <a:xfrm>
            <a:off x="972985" y="3455019"/>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por territorio</a:t>
            </a:r>
          </a:p>
        </p:txBody>
      </p:sp>
      <p:sp>
        <p:nvSpPr>
          <p:cNvPr id="51" name="69 Rectángulo"/>
          <p:cNvSpPr/>
          <p:nvPr/>
        </p:nvSpPr>
        <p:spPr>
          <a:xfrm>
            <a:off x="0" y="8656711"/>
            <a:ext cx="7216013" cy="307777"/>
          </a:xfrm>
          <a:prstGeom prst="rect">
            <a:avLst/>
          </a:prstGeom>
        </p:spPr>
        <p:txBody>
          <a:bodyPr wrap="square">
            <a:spAutoFit/>
          </a:bodyPr>
          <a:lstStyle/>
          <a:p>
            <a:r>
              <a:rPr lang="es-ES" sz="700" dirty="0">
                <a:latin typeface="Arial Narrow" panose="020B0606020202030204" pitchFamily="34" charset="0"/>
              </a:rPr>
              <a:t>Fuente: SIVIGILA. Secretaria de Salud de Medellín.</a:t>
            </a:r>
          </a:p>
          <a:p>
            <a:r>
              <a:rPr lang="es-ES" sz="700" dirty="0">
                <a:latin typeface="Arial Narrow" panose="020B0606020202030204" pitchFamily="34" charset="0"/>
              </a:rPr>
              <a:t>Figura. Mapa temático de proporción de casos para  Hepatitis B. Medellín, a Periodo epidemiológico 08 acumulado  de  2023. </a:t>
            </a:r>
          </a:p>
        </p:txBody>
      </p:sp>
      <p:sp>
        <p:nvSpPr>
          <p:cNvPr id="18" name="17 Rectángulo"/>
          <p:cNvSpPr/>
          <p:nvPr/>
        </p:nvSpPr>
        <p:spPr>
          <a:xfrm>
            <a:off x="257175" y="628650"/>
            <a:ext cx="1903115" cy="784830"/>
          </a:xfrm>
          <a:prstGeom prst="rect">
            <a:avLst/>
          </a:prstGeom>
        </p:spPr>
        <p:txBody>
          <a:bodyPr wrap="square">
            <a:spAutoFit/>
          </a:bodyPr>
          <a:lstStyle/>
          <a:p>
            <a:r>
              <a:rPr lang="es-ES" sz="500" dirty="0">
                <a:latin typeface="Arial Narrow" panose="020B0606020202030204" pitchFamily="34" charset="0"/>
              </a:rPr>
              <a:t>Fuente: SIVIGILA. Secretaria de Salud de Medellín.</a:t>
            </a:r>
            <a:endParaRPr lang="es-ES" sz="400" dirty="0">
              <a:latin typeface="Arial Narrow" panose="020B0606020202030204" pitchFamily="34" charset="0"/>
            </a:endParaRPr>
          </a:p>
          <a:p>
            <a:pPr algn="just"/>
            <a:r>
              <a:rPr lang="es-ES" sz="1000" dirty="0">
                <a:latin typeface="Arial Narrow" panose="020B0606020202030204" pitchFamily="34" charset="0"/>
              </a:rPr>
              <a:t>Figura. Comportamiento </a:t>
            </a:r>
            <a:r>
              <a:rPr lang="es-CO" sz="1000" dirty="0">
                <a:latin typeface="Arial Narrow" panose="020B0606020202030204" pitchFamily="34" charset="0"/>
              </a:rPr>
              <a:t>de la hepatitis C</a:t>
            </a:r>
            <a:r>
              <a:rPr lang="es-ES" sz="1000" dirty="0">
                <a:latin typeface="Arial Narrow" panose="020B0606020202030204" pitchFamily="34" charset="0"/>
              </a:rPr>
              <a:t>. Medellín, a Periodo epidemiológico 08   acumulado de 2020-2023. </a:t>
            </a:r>
          </a:p>
        </p:txBody>
      </p:sp>
      <p:graphicFrame>
        <p:nvGraphicFramePr>
          <p:cNvPr id="19" name="4 Gráfico">
            <a:extLst>
              <a:ext uri="{FF2B5EF4-FFF2-40B4-BE49-F238E27FC236}">
                <a16:creationId xmlns:a16="http://schemas.microsoft.com/office/drawing/2014/main" id="{00000000-0008-0000-1300-000005000000}"/>
              </a:ext>
            </a:extLst>
          </p:cNvPr>
          <p:cNvGraphicFramePr>
            <a:graphicFrameLocks/>
          </p:cNvGraphicFramePr>
          <p:nvPr/>
        </p:nvGraphicFramePr>
        <p:xfrm>
          <a:off x="2278948" y="-36944"/>
          <a:ext cx="4129814" cy="2051082"/>
        </p:xfrm>
        <a:graphic>
          <a:graphicData uri="http://schemas.openxmlformats.org/drawingml/2006/chart">
            <c:chart xmlns:c="http://schemas.openxmlformats.org/drawingml/2006/chart" xmlns:r="http://schemas.openxmlformats.org/officeDocument/2006/relationships" r:id="rId2"/>
          </a:graphicData>
        </a:graphic>
      </p:graphicFrame>
      <p:pic>
        <p:nvPicPr>
          <p:cNvPr id="4" name="Imagen 3">
            <a:extLst>
              <a:ext uri="{FF2B5EF4-FFF2-40B4-BE49-F238E27FC236}">
                <a16:creationId xmlns:a16="http://schemas.microsoft.com/office/drawing/2014/main" id="{78191ACA-82D6-490B-8395-CC0AE8B224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34" y="4023308"/>
            <a:ext cx="7086696" cy="4585509"/>
          </a:xfrm>
          <a:prstGeom prst="rect">
            <a:avLst/>
          </a:prstGeom>
        </p:spPr>
      </p:pic>
    </p:spTree>
    <p:extLst>
      <p:ext uri="{BB962C8B-B14F-4D97-AF65-F5344CB8AC3E}">
        <p14:creationId xmlns:p14="http://schemas.microsoft.com/office/powerpoint/2010/main" val="24839358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3 Rectángulo"/>
          <p:cNvSpPr/>
          <p:nvPr/>
        </p:nvSpPr>
        <p:spPr>
          <a:xfrm>
            <a:off x="0" y="0"/>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15" name="5 Grupo"/>
          <p:cNvGrpSpPr/>
          <p:nvPr/>
        </p:nvGrpSpPr>
        <p:grpSpPr>
          <a:xfrm>
            <a:off x="122078" y="6179675"/>
            <a:ext cx="841843" cy="1132310"/>
            <a:chOff x="1030415" y="748098"/>
            <a:chExt cx="841843" cy="1132310"/>
          </a:xfrm>
        </p:grpSpPr>
        <p:pic>
          <p:nvPicPr>
            <p:cNvPr id="16"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t="10614" r="84474"/>
            <a:stretch/>
          </p:blipFill>
          <p:spPr bwMode="auto">
            <a:xfrm>
              <a:off x="1252052" y="748098"/>
              <a:ext cx="554199" cy="541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11 Rectángulo redondeado"/>
            <p:cNvSpPr/>
            <p:nvPr/>
          </p:nvSpPr>
          <p:spPr>
            <a:xfrm>
              <a:off x="1030415" y="1520368"/>
              <a:ext cx="824936"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61,04%</a:t>
              </a:r>
            </a:p>
          </p:txBody>
        </p:sp>
        <p:sp>
          <p:nvSpPr>
            <p:cNvPr id="18" name="3 Rectángulo"/>
            <p:cNvSpPr/>
            <p:nvPr/>
          </p:nvSpPr>
          <p:spPr>
            <a:xfrm>
              <a:off x="1068833" y="1243369"/>
              <a:ext cx="803425" cy="276999"/>
            </a:xfrm>
            <a:prstGeom prst="rect">
              <a:avLst/>
            </a:prstGeom>
          </p:spPr>
          <p:txBody>
            <a:bodyPr wrap="none">
              <a:spAutoFit/>
            </a:bodyPr>
            <a:lstStyle/>
            <a:p>
              <a:r>
                <a:rPr lang="es-ES" sz="1200" b="1" u="sng" dirty="0">
                  <a:latin typeface="Arial Narrow" panose="020B0606020202030204" pitchFamily="34" charset="0"/>
                </a:rPr>
                <a:t>Masculino</a:t>
              </a:r>
              <a:endParaRPr lang="es-ES" sz="1200" b="1" u="sng" dirty="0">
                <a:solidFill>
                  <a:sysClr val="windowText" lastClr="000000"/>
                </a:solidFill>
                <a:latin typeface="Arial Narrow" panose="020B0606020202030204" pitchFamily="34" charset="0"/>
              </a:endParaRPr>
            </a:p>
          </p:txBody>
        </p:sp>
      </p:grpSp>
      <p:grpSp>
        <p:nvGrpSpPr>
          <p:cNvPr id="19" name="9 Grupo"/>
          <p:cNvGrpSpPr/>
          <p:nvPr/>
        </p:nvGrpSpPr>
        <p:grpSpPr>
          <a:xfrm>
            <a:off x="1017033" y="6209407"/>
            <a:ext cx="827642" cy="1091720"/>
            <a:chOff x="1825139" y="815810"/>
            <a:chExt cx="827642" cy="1091720"/>
          </a:xfrm>
        </p:grpSpPr>
        <p:sp>
          <p:nvSpPr>
            <p:cNvPr id="20" name="41 Rectángulo redondeado"/>
            <p:cNvSpPr/>
            <p:nvPr/>
          </p:nvSpPr>
          <p:spPr>
            <a:xfrm>
              <a:off x="1846951" y="1547490"/>
              <a:ext cx="805830"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38,96%</a:t>
              </a:r>
            </a:p>
          </p:txBody>
        </p:sp>
        <p:sp>
          <p:nvSpPr>
            <p:cNvPr id="21" name="31 Rectángulo"/>
            <p:cNvSpPr/>
            <p:nvPr/>
          </p:nvSpPr>
          <p:spPr>
            <a:xfrm>
              <a:off x="1825139" y="1274190"/>
              <a:ext cx="780983" cy="276999"/>
            </a:xfrm>
            <a:prstGeom prst="rect">
              <a:avLst/>
            </a:prstGeom>
          </p:spPr>
          <p:txBody>
            <a:bodyPr wrap="none">
              <a:spAutoFit/>
            </a:bodyPr>
            <a:lstStyle/>
            <a:p>
              <a:r>
                <a:rPr lang="es-ES" sz="1200" b="1" u="sng" dirty="0">
                  <a:latin typeface="Arial Narrow" panose="020B0606020202030204" pitchFamily="34" charset="0"/>
                </a:rPr>
                <a:t>Femenino</a:t>
              </a:r>
              <a:endParaRPr lang="es-ES" sz="1200" b="1" u="sng" dirty="0">
                <a:solidFill>
                  <a:sysClr val="windowText" lastClr="000000"/>
                </a:solidFill>
                <a:latin typeface="Arial Narrow" panose="020B0606020202030204" pitchFamily="34" charset="0"/>
              </a:endParaRPr>
            </a:p>
          </p:txBody>
        </p:sp>
        <p:pic>
          <p:nvPicPr>
            <p:cNvPr id="22"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29313" t="7366" r="56038"/>
            <a:stretch/>
          </p:blipFill>
          <p:spPr bwMode="auto">
            <a:xfrm>
              <a:off x="1975931" y="815810"/>
              <a:ext cx="489570" cy="526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3" name="12 Grupo"/>
          <p:cNvGrpSpPr/>
          <p:nvPr/>
        </p:nvGrpSpPr>
        <p:grpSpPr>
          <a:xfrm>
            <a:off x="2126041" y="6213471"/>
            <a:ext cx="1152880" cy="1113356"/>
            <a:chOff x="2107178" y="815810"/>
            <a:chExt cx="1152880" cy="1113356"/>
          </a:xfrm>
        </p:grpSpPr>
        <p:grpSp>
          <p:nvGrpSpPr>
            <p:cNvPr id="24" name="49 Grupo"/>
            <p:cNvGrpSpPr/>
            <p:nvPr/>
          </p:nvGrpSpPr>
          <p:grpSpPr>
            <a:xfrm>
              <a:off x="2107178" y="1317818"/>
              <a:ext cx="1152880" cy="611348"/>
              <a:chOff x="3744466" y="1301912"/>
              <a:chExt cx="1152880" cy="611348"/>
            </a:xfrm>
          </p:grpSpPr>
          <p:sp>
            <p:nvSpPr>
              <p:cNvPr id="26" name="50 Rectángulo redondeado"/>
              <p:cNvSpPr/>
              <p:nvPr/>
            </p:nvSpPr>
            <p:spPr>
              <a:xfrm>
                <a:off x="3912518" y="1553220"/>
                <a:ext cx="802181"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1,30%</a:t>
                </a:r>
              </a:p>
            </p:txBody>
          </p:sp>
          <p:sp>
            <p:nvSpPr>
              <p:cNvPr id="27" name="52 Rectángulo"/>
              <p:cNvSpPr/>
              <p:nvPr/>
            </p:nvSpPr>
            <p:spPr>
              <a:xfrm>
                <a:off x="3744466" y="1301912"/>
                <a:ext cx="1152880" cy="276999"/>
              </a:xfrm>
              <a:prstGeom prst="rect">
                <a:avLst/>
              </a:prstGeom>
            </p:spPr>
            <p:txBody>
              <a:bodyPr wrap="none">
                <a:spAutoFit/>
              </a:bodyPr>
              <a:lstStyle/>
              <a:p>
                <a:r>
                  <a:rPr lang="es-ES" sz="1200" b="1" u="sng" dirty="0">
                    <a:latin typeface="Arial Narrow" panose="020B0606020202030204" pitchFamily="34" charset="0"/>
                  </a:rPr>
                  <a:t>Afrocolombiano</a:t>
                </a:r>
                <a:endParaRPr lang="es-ES" sz="1200" b="1" u="sng" dirty="0">
                  <a:solidFill>
                    <a:sysClr val="windowText" lastClr="000000"/>
                  </a:solidFill>
                  <a:latin typeface="Arial Narrow" panose="020B0606020202030204" pitchFamily="34" charset="0"/>
                </a:endParaRPr>
              </a:p>
            </p:txBody>
          </p:sp>
        </p:grpSp>
        <p:pic>
          <p:nvPicPr>
            <p:cNvPr id="25"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59057" t="8806" r="25145"/>
            <a:stretch/>
          </p:blipFill>
          <p:spPr bwMode="auto">
            <a:xfrm>
              <a:off x="2376314" y="815810"/>
              <a:ext cx="535911" cy="554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8" name="10 Grupo"/>
          <p:cNvGrpSpPr/>
          <p:nvPr/>
        </p:nvGrpSpPr>
        <p:grpSpPr>
          <a:xfrm>
            <a:off x="3206913" y="6232761"/>
            <a:ext cx="740068" cy="1110282"/>
            <a:chOff x="3580462" y="815810"/>
            <a:chExt cx="740068" cy="1110282"/>
          </a:xfrm>
        </p:grpSpPr>
        <p:grpSp>
          <p:nvGrpSpPr>
            <p:cNvPr id="29" name="7 Grupo"/>
            <p:cNvGrpSpPr/>
            <p:nvPr/>
          </p:nvGrpSpPr>
          <p:grpSpPr>
            <a:xfrm>
              <a:off x="3580462" y="1288342"/>
              <a:ext cx="740068" cy="637750"/>
              <a:chOff x="5245046" y="1274868"/>
              <a:chExt cx="740068" cy="637750"/>
            </a:xfrm>
          </p:grpSpPr>
          <p:sp>
            <p:nvSpPr>
              <p:cNvPr id="31" name="43 Rectángulo redondeado"/>
              <p:cNvSpPr/>
              <p:nvPr/>
            </p:nvSpPr>
            <p:spPr>
              <a:xfrm>
                <a:off x="5245046" y="1561312"/>
                <a:ext cx="740068" cy="351306"/>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0,0%</a:t>
                </a:r>
              </a:p>
            </p:txBody>
          </p:sp>
          <p:sp>
            <p:nvSpPr>
              <p:cNvPr id="32" name="33 Rectángulo"/>
              <p:cNvSpPr/>
              <p:nvPr/>
            </p:nvSpPr>
            <p:spPr>
              <a:xfrm>
                <a:off x="5272675" y="1274868"/>
                <a:ext cx="704039" cy="276999"/>
              </a:xfrm>
              <a:prstGeom prst="rect">
                <a:avLst/>
              </a:prstGeom>
            </p:spPr>
            <p:txBody>
              <a:bodyPr wrap="none">
                <a:spAutoFit/>
              </a:bodyPr>
              <a:lstStyle/>
              <a:p>
                <a:r>
                  <a:rPr lang="es-ES" sz="1200" b="1" u="sng" dirty="0">
                    <a:latin typeface="Arial Narrow" panose="020B0606020202030204" pitchFamily="34" charset="0"/>
                  </a:rPr>
                  <a:t>Indígena</a:t>
                </a:r>
                <a:endParaRPr lang="es-ES" sz="1200" b="1" u="sng" dirty="0">
                  <a:solidFill>
                    <a:sysClr val="windowText" lastClr="000000"/>
                  </a:solidFill>
                  <a:latin typeface="Arial Narrow" panose="020B0606020202030204" pitchFamily="34" charset="0"/>
                </a:endParaRPr>
              </a:p>
            </p:txBody>
          </p:sp>
        </p:grpSp>
        <p:pic>
          <p:nvPicPr>
            <p:cNvPr id="30"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86761"/>
            <a:stretch/>
          </p:blipFill>
          <p:spPr bwMode="auto">
            <a:xfrm>
              <a:off x="3727050" y="815810"/>
              <a:ext cx="451077" cy="562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3" name="Picture 6"/>
          <p:cNvPicPr>
            <a:picLocks noChangeAspect="1" noChangeArrowheads="1"/>
          </p:cNvPicPr>
          <p:nvPr/>
        </p:nvPicPr>
        <p:blipFill>
          <a:blip r:embed="rId3">
            <a:biLevel thresh="50000"/>
            <a:extLst>
              <a:ext uri="{28A0092B-C50C-407E-A947-70E740481C1C}">
                <a14:useLocalDpi xmlns:a14="http://schemas.microsoft.com/office/drawing/2010/main" val="0"/>
              </a:ext>
            </a:extLst>
          </a:blip>
          <a:srcRect/>
          <a:stretch>
            <a:fillRect/>
          </a:stretch>
        </p:blipFill>
        <p:spPr bwMode="auto">
          <a:xfrm>
            <a:off x="4840293" y="7447480"/>
            <a:ext cx="721930" cy="590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4" name="71 Grupo"/>
          <p:cNvGrpSpPr/>
          <p:nvPr/>
        </p:nvGrpSpPr>
        <p:grpSpPr>
          <a:xfrm>
            <a:off x="4301137" y="7901115"/>
            <a:ext cx="1690560" cy="650645"/>
            <a:chOff x="-14122" y="7072716"/>
            <a:chExt cx="1282684" cy="650645"/>
          </a:xfrm>
        </p:grpSpPr>
        <p:sp>
          <p:nvSpPr>
            <p:cNvPr id="35" name="72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Área de ocurrencia</a:t>
              </a:r>
            </a:p>
          </p:txBody>
        </p:sp>
        <p:sp>
          <p:nvSpPr>
            <p:cNvPr id="36" name="73 Rectángulo redondeado"/>
            <p:cNvSpPr/>
            <p:nvPr/>
          </p:nvSpPr>
          <p:spPr>
            <a:xfrm>
              <a:off x="-14122" y="7363321"/>
              <a:ext cx="1282684"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Cabecera municipal</a:t>
              </a:r>
            </a:p>
            <a:p>
              <a:pPr algn="ctr"/>
              <a:r>
                <a:rPr lang="es-ES" sz="1600" b="1" dirty="0">
                  <a:solidFill>
                    <a:schemeClr val="tx1"/>
                  </a:solidFill>
                  <a:latin typeface="Arial Narrow" panose="020B0606020202030204" pitchFamily="34" charset="0"/>
                </a:rPr>
                <a:t>94,81%</a:t>
              </a:r>
            </a:p>
          </p:txBody>
        </p:sp>
      </p:grpSp>
      <p:pic>
        <p:nvPicPr>
          <p:cNvPr id="37" name="Picture 5"/>
          <p:cNvPicPr>
            <a:picLocks noChangeAspect="1" noChangeArrowheads="1"/>
          </p:cNvPicPr>
          <p:nvPr/>
        </p:nvPicPr>
        <p:blipFill>
          <a:blip r:embed="rId4">
            <a:biLevel thresh="50000"/>
            <a:extLst>
              <a:ext uri="{28A0092B-C50C-407E-A947-70E740481C1C}">
                <a14:useLocalDpi xmlns:a14="http://schemas.microsoft.com/office/drawing/2010/main" val="0"/>
              </a:ext>
            </a:extLst>
          </a:blip>
          <a:srcRect/>
          <a:stretch>
            <a:fillRect/>
          </a:stretch>
        </p:blipFill>
        <p:spPr bwMode="auto">
          <a:xfrm>
            <a:off x="1780820" y="7430207"/>
            <a:ext cx="514828" cy="409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8" name="87 Grupo"/>
          <p:cNvGrpSpPr/>
          <p:nvPr/>
        </p:nvGrpSpPr>
        <p:grpSpPr>
          <a:xfrm>
            <a:off x="1049891" y="7771259"/>
            <a:ext cx="1995317" cy="780501"/>
            <a:chOff x="-188366" y="7072716"/>
            <a:chExt cx="1513913" cy="780501"/>
          </a:xfrm>
        </p:grpSpPr>
        <p:sp>
          <p:nvSpPr>
            <p:cNvPr id="39" name="88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Afiliación al SGSS</a:t>
              </a:r>
            </a:p>
          </p:txBody>
        </p:sp>
        <p:sp>
          <p:nvSpPr>
            <p:cNvPr id="40" name="89 Rectángulo redondeado"/>
            <p:cNvSpPr/>
            <p:nvPr/>
          </p:nvSpPr>
          <p:spPr>
            <a:xfrm>
              <a:off x="-188366" y="7363320"/>
              <a:ext cx="1513913" cy="489897"/>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b="1" dirty="0">
                  <a:solidFill>
                    <a:schemeClr val="tx1"/>
                  </a:solidFill>
                  <a:latin typeface="Arial Narrow" panose="020B0606020202030204" pitchFamily="34" charset="0"/>
                </a:rPr>
                <a:t>Régimen contributivo: 64,94%</a:t>
              </a:r>
            </a:p>
            <a:p>
              <a:pPr algn="ctr"/>
              <a:r>
                <a:rPr lang="es-ES" sz="1100" b="1" dirty="0">
                  <a:solidFill>
                    <a:schemeClr val="tx1"/>
                  </a:solidFill>
                  <a:latin typeface="Arial Narrow" panose="020B0606020202030204" pitchFamily="34" charset="0"/>
                </a:rPr>
                <a:t>Régimen subsidiado: 31,17%</a:t>
              </a:r>
              <a:endParaRPr lang="es-ES" sz="1200" b="1" dirty="0">
                <a:solidFill>
                  <a:schemeClr val="tx1"/>
                </a:solidFill>
                <a:latin typeface="Arial Narrow" panose="020B0606020202030204" pitchFamily="34" charset="0"/>
              </a:endParaRPr>
            </a:p>
          </p:txBody>
        </p:sp>
      </p:grpSp>
      <p:grpSp>
        <p:nvGrpSpPr>
          <p:cNvPr id="42" name="91 Grupo"/>
          <p:cNvGrpSpPr/>
          <p:nvPr/>
        </p:nvGrpSpPr>
        <p:grpSpPr>
          <a:xfrm>
            <a:off x="5241863" y="6264784"/>
            <a:ext cx="874090" cy="1056602"/>
            <a:chOff x="2507826" y="2775558"/>
            <a:chExt cx="874090" cy="1056602"/>
          </a:xfrm>
        </p:grpSpPr>
        <p:sp>
          <p:nvSpPr>
            <p:cNvPr id="43" name="92 Rectángulo redondeado"/>
            <p:cNvSpPr/>
            <p:nvPr/>
          </p:nvSpPr>
          <p:spPr>
            <a:xfrm>
              <a:off x="2507826" y="3472120"/>
              <a:ext cx="874090" cy="360040"/>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7,41%</a:t>
              </a:r>
            </a:p>
          </p:txBody>
        </p:sp>
        <p:pic>
          <p:nvPicPr>
            <p:cNvPr id="44" name="Picture 2"/>
            <p:cNvPicPr>
              <a:picLocks noChangeAspect="1" noChangeArrowheads="1"/>
            </p:cNvPicPr>
            <p:nvPr/>
          </p:nvPicPr>
          <p:blipFill>
            <a:blip r:embed="rId5">
              <a:biLevel thresh="75000"/>
              <a:extLst>
                <a:ext uri="{28A0092B-C50C-407E-A947-70E740481C1C}">
                  <a14:useLocalDpi xmlns:a14="http://schemas.microsoft.com/office/drawing/2010/main" val="0"/>
                </a:ext>
              </a:extLst>
            </a:blip>
            <a:srcRect/>
            <a:stretch>
              <a:fillRect/>
            </a:stretch>
          </p:blipFill>
          <p:spPr bwMode="auto">
            <a:xfrm>
              <a:off x="2810491" y="2775558"/>
              <a:ext cx="354332" cy="543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 name="94 Rectángulo"/>
            <p:cNvSpPr/>
            <p:nvPr/>
          </p:nvSpPr>
          <p:spPr>
            <a:xfrm>
              <a:off x="2566290" y="3203848"/>
              <a:ext cx="724878" cy="276999"/>
            </a:xfrm>
            <a:prstGeom prst="rect">
              <a:avLst/>
            </a:prstGeom>
          </p:spPr>
          <p:txBody>
            <a:bodyPr wrap="none">
              <a:spAutoFit/>
            </a:bodyPr>
            <a:lstStyle/>
            <a:p>
              <a:pPr algn="ctr"/>
              <a:r>
                <a:rPr lang="es-ES" sz="1200" b="1" u="sng" dirty="0">
                  <a:latin typeface="Arial Narrow" panose="020B0606020202030204" pitchFamily="34" charset="0"/>
                </a:rPr>
                <a:t>Gestante</a:t>
              </a:r>
              <a:endParaRPr lang="es-ES" sz="1200" b="1" u="sng" dirty="0">
                <a:solidFill>
                  <a:sysClr val="windowText" lastClr="000000"/>
                </a:solidFill>
                <a:latin typeface="Arial Narrow" panose="020B0606020202030204" pitchFamily="34" charset="0"/>
              </a:endParaRPr>
            </a:p>
          </p:txBody>
        </p:sp>
      </p:grpSp>
      <p:grpSp>
        <p:nvGrpSpPr>
          <p:cNvPr id="46" name="14 Grupo"/>
          <p:cNvGrpSpPr/>
          <p:nvPr/>
        </p:nvGrpSpPr>
        <p:grpSpPr>
          <a:xfrm>
            <a:off x="4287033" y="6211979"/>
            <a:ext cx="874090" cy="1127234"/>
            <a:chOff x="4542245" y="835972"/>
            <a:chExt cx="874090" cy="1127234"/>
          </a:xfrm>
        </p:grpSpPr>
        <p:grpSp>
          <p:nvGrpSpPr>
            <p:cNvPr id="47" name="1 Grupo"/>
            <p:cNvGrpSpPr/>
            <p:nvPr/>
          </p:nvGrpSpPr>
          <p:grpSpPr>
            <a:xfrm>
              <a:off x="4542245" y="1334894"/>
              <a:ext cx="874090" cy="628312"/>
              <a:chOff x="2507826" y="3203848"/>
              <a:chExt cx="874090" cy="628312"/>
            </a:xfrm>
          </p:grpSpPr>
          <p:sp>
            <p:nvSpPr>
              <p:cNvPr id="49" name="56 Rectángulo redondeado"/>
              <p:cNvSpPr/>
              <p:nvPr/>
            </p:nvSpPr>
            <p:spPr>
              <a:xfrm>
                <a:off x="2507826" y="3472120"/>
                <a:ext cx="874090"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1,23%</a:t>
                </a:r>
              </a:p>
            </p:txBody>
          </p:sp>
          <p:sp>
            <p:nvSpPr>
              <p:cNvPr id="50" name="38 Rectángulo"/>
              <p:cNvSpPr/>
              <p:nvPr/>
            </p:nvSpPr>
            <p:spPr>
              <a:xfrm>
                <a:off x="2572704" y="3203848"/>
                <a:ext cx="712054" cy="276999"/>
              </a:xfrm>
              <a:prstGeom prst="rect">
                <a:avLst/>
              </a:prstGeom>
            </p:spPr>
            <p:txBody>
              <a:bodyPr wrap="none">
                <a:spAutoFit/>
              </a:bodyPr>
              <a:lstStyle/>
              <a:p>
                <a:pPr algn="ctr"/>
                <a:r>
                  <a:rPr lang="es-ES" sz="1200" b="1" u="sng" dirty="0">
                    <a:latin typeface="Arial Narrow" panose="020B0606020202030204" pitchFamily="34" charset="0"/>
                  </a:rPr>
                  <a:t>Migrante</a:t>
                </a:r>
                <a:endParaRPr lang="es-ES" sz="1200" b="1" u="sng" dirty="0">
                  <a:solidFill>
                    <a:sysClr val="windowText" lastClr="000000"/>
                  </a:solidFill>
                  <a:latin typeface="Arial Narrow" panose="020B0606020202030204" pitchFamily="34" charset="0"/>
                </a:endParaRPr>
              </a:p>
            </p:txBody>
          </p:sp>
        </p:grpSp>
        <p:pic>
          <p:nvPicPr>
            <p:cNvPr id="48" name="Picture 6"/>
            <p:cNvPicPr>
              <a:picLocks noChangeAspect="1" noChangeArrowheads="1"/>
            </p:cNvPicPr>
            <p:nvPr/>
          </p:nvPicPr>
          <p:blipFill>
            <a:blip r:embed="rId6">
              <a:biLevel thresh="50000"/>
              <a:extLst>
                <a:ext uri="{28A0092B-C50C-407E-A947-70E740481C1C}">
                  <a14:useLocalDpi xmlns:a14="http://schemas.microsoft.com/office/drawing/2010/main" val="0"/>
                </a:ext>
              </a:extLst>
            </a:blip>
            <a:srcRect/>
            <a:stretch>
              <a:fillRect/>
            </a:stretch>
          </p:blipFill>
          <p:spPr bwMode="auto">
            <a:xfrm>
              <a:off x="4769141" y="835972"/>
              <a:ext cx="479073" cy="553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1" name="15 Grupo"/>
          <p:cNvGrpSpPr/>
          <p:nvPr/>
        </p:nvGrpSpPr>
        <p:grpSpPr>
          <a:xfrm>
            <a:off x="5991697" y="6108613"/>
            <a:ext cx="1290798" cy="1202122"/>
            <a:chOff x="9455421" y="903990"/>
            <a:chExt cx="1290798" cy="1202122"/>
          </a:xfrm>
        </p:grpSpPr>
        <p:pic>
          <p:nvPicPr>
            <p:cNvPr id="52" name="Picture 4"/>
            <p:cNvPicPr>
              <a:picLocks noChangeAspect="1" noChangeArrowheads="1"/>
            </p:cNvPicPr>
            <p:nvPr/>
          </p:nvPicPr>
          <p:blipFill rotWithShape="1">
            <a:blip r:embed="rId7">
              <a:biLevel thresh="50000"/>
              <a:extLst>
                <a:ext uri="{28A0092B-C50C-407E-A947-70E740481C1C}">
                  <a14:useLocalDpi xmlns:a14="http://schemas.microsoft.com/office/drawing/2010/main" val="0"/>
                </a:ext>
              </a:extLst>
            </a:blip>
            <a:srcRect r="48966"/>
            <a:stretch/>
          </p:blipFill>
          <p:spPr bwMode="auto">
            <a:xfrm>
              <a:off x="9749565" y="903990"/>
              <a:ext cx="680837" cy="500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3" name="75 Grupo"/>
            <p:cNvGrpSpPr/>
            <p:nvPr/>
          </p:nvGrpSpPr>
          <p:grpSpPr>
            <a:xfrm>
              <a:off x="9455421" y="1311975"/>
              <a:ext cx="1290798" cy="794137"/>
              <a:chOff x="-344103" y="6929224"/>
              <a:chExt cx="1508162" cy="794137"/>
            </a:xfrm>
          </p:grpSpPr>
          <p:sp>
            <p:nvSpPr>
              <p:cNvPr id="54" name="76 CuadroTexto"/>
              <p:cNvSpPr txBox="1"/>
              <p:nvPr/>
            </p:nvSpPr>
            <p:spPr>
              <a:xfrm>
                <a:off x="-344103" y="6929224"/>
                <a:ext cx="1508162" cy="461665"/>
              </a:xfrm>
              <a:prstGeom prst="rect">
                <a:avLst/>
              </a:prstGeom>
              <a:noFill/>
            </p:spPr>
            <p:txBody>
              <a:bodyPr wrap="square" rtlCol="0">
                <a:spAutoFit/>
              </a:bodyPr>
              <a:lstStyle/>
              <a:p>
                <a:pPr algn="ctr"/>
                <a:r>
                  <a:rPr lang="es-ES" sz="1200" b="1" u="sng" dirty="0">
                    <a:latin typeface="Arial Narrow" panose="020B0606020202030204" pitchFamily="34" charset="0"/>
                  </a:rPr>
                  <a:t>Privado de la libertad</a:t>
                </a:r>
              </a:p>
            </p:txBody>
          </p:sp>
          <p:sp>
            <p:nvSpPr>
              <p:cNvPr id="55" name="77 Rectángulo redondeado"/>
              <p:cNvSpPr/>
              <p:nvPr/>
            </p:nvSpPr>
            <p:spPr>
              <a:xfrm>
                <a:off x="-103304" y="7363321"/>
                <a:ext cx="1024187"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0,0%</a:t>
                </a:r>
              </a:p>
            </p:txBody>
          </p:sp>
        </p:grpSp>
      </p:grpSp>
      <p:grpSp>
        <p:nvGrpSpPr>
          <p:cNvPr id="56" name="96 Grupo"/>
          <p:cNvGrpSpPr/>
          <p:nvPr/>
        </p:nvGrpSpPr>
        <p:grpSpPr>
          <a:xfrm>
            <a:off x="2172466" y="5827943"/>
            <a:ext cx="1847617" cy="436841"/>
            <a:chOff x="3060727" y="484500"/>
            <a:chExt cx="2369636" cy="436841"/>
          </a:xfrm>
        </p:grpSpPr>
        <p:sp>
          <p:nvSpPr>
            <p:cNvPr id="57" name="119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58" name="120 CuadroTexto"/>
            <p:cNvSpPr txBox="1"/>
            <p:nvPr/>
          </p:nvSpPr>
          <p:spPr>
            <a:xfrm>
              <a:off x="3600450" y="484500"/>
              <a:ext cx="1477125" cy="307777"/>
            </a:xfrm>
            <a:prstGeom prst="rect">
              <a:avLst/>
            </a:prstGeom>
            <a:noFill/>
          </p:spPr>
          <p:txBody>
            <a:bodyPr wrap="square" rtlCol="0">
              <a:spAutoFit/>
            </a:bodyPr>
            <a:lstStyle/>
            <a:p>
              <a:pPr algn="ctr"/>
              <a:r>
                <a:rPr lang="es-ES" sz="1400" b="1" dirty="0">
                  <a:latin typeface="Arial Narrow" panose="020B0606020202030204" pitchFamily="34" charset="0"/>
                </a:rPr>
                <a:t>Etnia</a:t>
              </a:r>
            </a:p>
          </p:txBody>
        </p:sp>
      </p:grpSp>
      <p:grpSp>
        <p:nvGrpSpPr>
          <p:cNvPr id="59" name="121 Grupo"/>
          <p:cNvGrpSpPr/>
          <p:nvPr/>
        </p:nvGrpSpPr>
        <p:grpSpPr>
          <a:xfrm>
            <a:off x="20877" y="5816081"/>
            <a:ext cx="1852274" cy="436841"/>
            <a:chOff x="3054754" y="484500"/>
            <a:chExt cx="2375609" cy="436841"/>
          </a:xfrm>
        </p:grpSpPr>
        <p:sp>
          <p:nvSpPr>
            <p:cNvPr id="60" name="122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61" name="123 CuadroTexto"/>
            <p:cNvSpPr txBox="1"/>
            <p:nvPr/>
          </p:nvSpPr>
          <p:spPr>
            <a:xfrm>
              <a:off x="3054754" y="484500"/>
              <a:ext cx="2339087" cy="307777"/>
            </a:xfrm>
            <a:prstGeom prst="rect">
              <a:avLst/>
            </a:prstGeom>
            <a:noFill/>
          </p:spPr>
          <p:txBody>
            <a:bodyPr wrap="square" rtlCol="0">
              <a:spAutoFit/>
            </a:bodyPr>
            <a:lstStyle/>
            <a:p>
              <a:pPr algn="ctr"/>
              <a:r>
                <a:rPr lang="es-ES" sz="1400" b="1" dirty="0">
                  <a:latin typeface="Arial Narrow" panose="020B0606020202030204" pitchFamily="34" charset="0"/>
                </a:rPr>
                <a:t>Sexo</a:t>
              </a:r>
            </a:p>
          </p:txBody>
        </p:sp>
      </p:grpSp>
      <p:grpSp>
        <p:nvGrpSpPr>
          <p:cNvPr id="62" name="124 Grupo"/>
          <p:cNvGrpSpPr/>
          <p:nvPr/>
        </p:nvGrpSpPr>
        <p:grpSpPr>
          <a:xfrm>
            <a:off x="4351911" y="5846641"/>
            <a:ext cx="2722457" cy="436841"/>
            <a:chOff x="3060727" y="484500"/>
            <a:chExt cx="2369636" cy="436841"/>
          </a:xfrm>
        </p:grpSpPr>
        <p:sp>
          <p:nvSpPr>
            <p:cNvPr id="63" name="125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64" name="126 CuadroTexto"/>
            <p:cNvSpPr txBox="1"/>
            <p:nvPr/>
          </p:nvSpPr>
          <p:spPr>
            <a:xfrm>
              <a:off x="3060727" y="484500"/>
              <a:ext cx="2369636" cy="307777"/>
            </a:xfrm>
            <a:prstGeom prst="rect">
              <a:avLst/>
            </a:prstGeom>
            <a:noFill/>
          </p:spPr>
          <p:txBody>
            <a:bodyPr wrap="square" rtlCol="0">
              <a:spAutoFit/>
            </a:bodyPr>
            <a:lstStyle/>
            <a:p>
              <a:pPr algn="ctr"/>
              <a:r>
                <a:rPr lang="es-ES" sz="1400" b="1" dirty="0">
                  <a:latin typeface="Arial Narrow" panose="020B0606020202030204" pitchFamily="34" charset="0"/>
                </a:rPr>
                <a:t>Poblaciones especiales</a:t>
              </a:r>
            </a:p>
          </p:txBody>
        </p:sp>
      </p:grpSp>
      <p:sp>
        <p:nvSpPr>
          <p:cNvPr id="66"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19</a:t>
            </a:r>
          </a:p>
        </p:txBody>
      </p:sp>
      <p:sp>
        <p:nvSpPr>
          <p:cNvPr id="67" name="66 Rectángulo"/>
          <p:cNvSpPr/>
          <p:nvPr/>
        </p:nvSpPr>
        <p:spPr>
          <a:xfrm>
            <a:off x="3252012" y="7280827"/>
            <a:ext cx="649537" cy="276999"/>
          </a:xfrm>
          <a:prstGeom prst="rect">
            <a:avLst/>
          </a:prstGeom>
        </p:spPr>
        <p:txBody>
          <a:bodyPr wrap="none">
            <a:spAutoFit/>
          </a:bodyPr>
          <a:lstStyle/>
          <a:p>
            <a:r>
              <a:rPr lang="es-ES" sz="1200" b="1" dirty="0">
                <a:latin typeface="Arial Narrow" panose="020B0606020202030204" pitchFamily="34" charset="0"/>
              </a:rPr>
              <a:t>0 casos</a:t>
            </a:r>
            <a:endParaRPr lang="es-CO" sz="1200" dirty="0"/>
          </a:p>
        </p:txBody>
      </p:sp>
      <p:sp>
        <p:nvSpPr>
          <p:cNvPr id="68" name="67 Rectángulo"/>
          <p:cNvSpPr/>
          <p:nvPr/>
        </p:nvSpPr>
        <p:spPr>
          <a:xfrm>
            <a:off x="2339359" y="7291708"/>
            <a:ext cx="579005" cy="276999"/>
          </a:xfrm>
          <a:prstGeom prst="rect">
            <a:avLst/>
          </a:prstGeom>
        </p:spPr>
        <p:txBody>
          <a:bodyPr wrap="none">
            <a:spAutoFit/>
          </a:bodyPr>
          <a:lstStyle/>
          <a:p>
            <a:r>
              <a:rPr lang="es-ES" sz="1200" b="1" dirty="0">
                <a:latin typeface="Arial Narrow" panose="020B0606020202030204" pitchFamily="34" charset="0"/>
              </a:rPr>
              <a:t>1 caso</a:t>
            </a:r>
            <a:endParaRPr lang="es-CO" sz="1200" dirty="0"/>
          </a:p>
        </p:txBody>
      </p:sp>
      <p:sp>
        <p:nvSpPr>
          <p:cNvPr id="69" name="68 Rectángulo"/>
          <p:cNvSpPr/>
          <p:nvPr/>
        </p:nvSpPr>
        <p:spPr>
          <a:xfrm>
            <a:off x="184508" y="7288390"/>
            <a:ext cx="720069" cy="276999"/>
          </a:xfrm>
          <a:prstGeom prst="rect">
            <a:avLst/>
          </a:prstGeom>
        </p:spPr>
        <p:txBody>
          <a:bodyPr wrap="none">
            <a:spAutoFit/>
          </a:bodyPr>
          <a:lstStyle/>
          <a:p>
            <a:r>
              <a:rPr lang="es-ES" sz="1200" b="1" dirty="0">
                <a:latin typeface="Arial Narrow" panose="020B0606020202030204" pitchFamily="34" charset="0"/>
              </a:rPr>
              <a:t>47 casos</a:t>
            </a:r>
            <a:endParaRPr lang="es-CO" sz="1200" dirty="0"/>
          </a:p>
        </p:txBody>
      </p:sp>
      <p:sp>
        <p:nvSpPr>
          <p:cNvPr id="70" name="69 Rectángulo"/>
          <p:cNvSpPr/>
          <p:nvPr/>
        </p:nvSpPr>
        <p:spPr>
          <a:xfrm>
            <a:off x="1087841" y="7280827"/>
            <a:ext cx="720069" cy="276999"/>
          </a:xfrm>
          <a:prstGeom prst="rect">
            <a:avLst/>
          </a:prstGeom>
        </p:spPr>
        <p:txBody>
          <a:bodyPr wrap="none">
            <a:spAutoFit/>
          </a:bodyPr>
          <a:lstStyle/>
          <a:p>
            <a:r>
              <a:rPr lang="es-ES" sz="1200" b="1" dirty="0">
                <a:latin typeface="Arial Narrow" panose="020B0606020202030204" pitchFamily="34" charset="0"/>
              </a:rPr>
              <a:t>30 casos</a:t>
            </a:r>
            <a:endParaRPr lang="es-CO" sz="1200" dirty="0"/>
          </a:p>
        </p:txBody>
      </p:sp>
      <p:sp>
        <p:nvSpPr>
          <p:cNvPr id="71" name="70 Rectángulo"/>
          <p:cNvSpPr/>
          <p:nvPr/>
        </p:nvSpPr>
        <p:spPr>
          <a:xfrm>
            <a:off x="4399309" y="7294727"/>
            <a:ext cx="579005" cy="276999"/>
          </a:xfrm>
          <a:prstGeom prst="rect">
            <a:avLst/>
          </a:prstGeom>
        </p:spPr>
        <p:txBody>
          <a:bodyPr wrap="none">
            <a:spAutoFit/>
          </a:bodyPr>
          <a:lstStyle/>
          <a:p>
            <a:r>
              <a:rPr lang="es-ES" sz="1200" b="1" dirty="0">
                <a:latin typeface="Arial Narrow" panose="020B0606020202030204" pitchFamily="34" charset="0"/>
              </a:rPr>
              <a:t>1 caso</a:t>
            </a:r>
            <a:endParaRPr lang="es-CO" sz="1200" dirty="0"/>
          </a:p>
        </p:txBody>
      </p:sp>
      <p:sp>
        <p:nvSpPr>
          <p:cNvPr id="72" name="71 Rectángulo"/>
          <p:cNvSpPr/>
          <p:nvPr/>
        </p:nvSpPr>
        <p:spPr>
          <a:xfrm>
            <a:off x="5354139" y="7288389"/>
            <a:ext cx="649537" cy="276999"/>
          </a:xfrm>
          <a:prstGeom prst="rect">
            <a:avLst/>
          </a:prstGeom>
        </p:spPr>
        <p:txBody>
          <a:bodyPr wrap="none">
            <a:spAutoFit/>
          </a:bodyPr>
          <a:lstStyle/>
          <a:p>
            <a:r>
              <a:rPr lang="es-ES" sz="1200" b="1" dirty="0">
                <a:latin typeface="Arial Narrow" panose="020B0606020202030204" pitchFamily="34" charset="0"/>
              </a:rPr>
              <a:t>6 casos</a:t>
            </a:r>
            <a:endParaRPr lang="es-CO" sz="1200" dirty="0"/>
          </a:p>
        </p:txBody>
      </p:sp>
      <p:sp>
        <p:nvSpPr>
          <p:cNvPr id="73" name="72 Rectángulo"/>
          <p:cNvSpPr/>
          <p:nvPr/>
        </p:nvSpPr>
        <p:spPr>
          <a:xfrm>
            <a:off x="6317141" y="7280826"/>
            <a:ext cx="649537" cy="276999"/>
          </a:xfrm>
          <a:prstGeom prst="rect">
            <a:avLst/>
          </a:prstGeom>
        </p:spPr>
        <p:txBody>
          <a:bodyPr wrap="none">
            <a:spAutoFit/>
          </a:bodyPr>
          <a:lstStyle/>
          <a:p>
            <a:r>
              <a:rPr lang="es-ES" sz="1200" b="1" dirty="0">
                <a:latin typeface="Arial Narrow" panose="020B0606020202030204" pitchFamily="34" charset="0"/>
              </a:rPr>
              <a:t>0 casos</a:t>
            </a:r>
            <a:endParaRPr lang="es-CO" sz="1200" dirty="0"/>
          </a:p>
        </p:txBody>
      </p:sp>
      <p:sp>
        <p:nvSpPr>
          <p:cNvPr id="74" name="26 Elipse"/>
          <p:cNvSpPr/>
          <p:nvPr/>
        </p:nvSpPr>
        <p:spPr>
          <a:xfrm>
            <a:off x="126295" y="113528"/>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75" name="27 Conector recto"/>
          <p:cNvCxnSpPr>
            <a:stCxn id="74" idx="6"/>
          </p:cNvCxnSpPr>
          <p:nvPr/>
        </p:nvCxnSpPr>
        <p:spPr>
          <a:xfrm>
            <a:off x="414327" y="244333"/>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76" name="28 CuadroTexto"/>
          <p:cNvSpPr txBox="1"/>
          <p:nvPr/>
        </p:nvSpPr>
        <p:spPr>
          <a:xfrm>
            <a:off x="1080170" y="118537"/>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por territorio</a:t>
            </a:r>
          </a:p>
        </p:txBody>
      </p:sp>
      <p:sp>
        <p:nvSpPr>
          <p:cNvPr id="136" name="13 Rectángulo"/>
          <p:cNvSpPr/>
          <p:nvPr/>
        </p:nvSpPr>
        <p:spPr>
          <a:xfrm>
            <a:off x="0" y="5230088"/>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37" name="26 Elipse"/>
          <p:cNvSpPr/>
          <p:nvPr/>
        </p:nvSpPr>
        <p:spPr>
          <a:xfrm>
            <a:off x="126295" y="5343616"/>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8" name="27 Conector recto"/>
          <p:cNvCxnSpPr>
            <a:stCxn id="137" idx="6"/>
          </p:cNvCxnSpPr>
          <p:nvPr/>
        </p:nvCxnSpPr>
        <p:spPr>
          <a:xfrm>
            <a:off x="414327" y="5474421"/>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39" name="28 CuadroTexto"/>
          <p:cNvSpPr txBox="1"/>
          <p:nvPr/>
        </p:nvSpPr>
        <p:spPr>
          <a:xfrm>
            <a:off x="980511" y="5234944"/>
            <a:ext cx="2592288" cy="461665"/>
          </a:xfrm>
          <a:prstGeom prst="rect">
            <a:avLst/>
          </a:prstGeom>
          <a:noFill/>
        </p:spPr>
        <p:txBody>
          <a:bodyPr wrap="square" rtlCol="0">
            <a:spAutoFit/>
          </a:bodyPr>
          <a:lstStyle/>
          <a:p>
            <a:r>
              <a:rPr lang="es-ES" sz="1200" b="1" dirty="0">
                <a:latin typeface="Arial Narrow" panose="020B0606020202030204" pitchFamily="34" charset="0"/>
              </a:rPr>
              <a:t>Comportamiento variables de interés Hepatitis B</a:t>
            </a:r>
          </a:p>
        </p:txBody>
      </p:sp>
      <p:sp>
        <p:nvSpPr>
          <p:cNvPr id="140" name="69 Rectángulo"/>
          <p:cNvSpPr/>
          <p:nvPr/>
        </p:nvSpPr>
        <p:spPr>
          <a:xfrm>
            <a:off x="29741" y="4840287"/>
            <a:ext cx="7216013" cy="307777"/>
          </a:xfrm>
          <a:prstGeom prst="rect">
            <a:avLst/>
          </a:prstGeom>
        </p:spPr>
        <p:txBody>
          <a:bodyPr wrap="square">
            <a:spAutoFit/>
          </a:bodyPr>
          <a:lstStyle/>
          <a:p>
            <a:r>
              <a:rPr lang="es-ES" sz="700" dirty="0">
                <a:latin typeface="Arial Narrow" panose="020B0606020202030204" pitchFamily="34" charset="0"/>
              </a:rPr>
              <a:t>Fuente: SIVIGILA. Secretaria de Salud de Medellín.</a:t>
            </a:r>
          </a:p>
          <a:p>
            <a:r>
              <a:rPr lang="es-ES" sz="700" dirty="0">
                <a:latin typeface="Arial Narrow" panose="020B0606020202030204" pitchFamily="34" charset="0"/>
              </a:rPr>
              <a:t>Figura. Mapa temático de proporción de casos para  Hepatitis C. Medellín, a Periodo epidemiológico 08 acumulado  de  2023. </a:t>
            </a:r>
          </a:p>
        </p:txBody>
      </p:sp>
      <p:pic>
        <p:nvPicPr>
          <p:cNvPr id="5" name="Imagen 4">
            <a:extLst>
              <a:ext uri="{FF2B5EF4-FFF2-40B4-BE49-F238E27FC236}">
                <a16:creationId xmlns:a16="http://schemas.microsoft.com/office/drawing/2014/main" id="{7DAB7424-7FAA-4CB0-A330-4EE63F0DAC0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0311" y="565532"/>
            <a:ext cx="6696794" cy="4333220"/>
          </a:xfrm>
          <a:prstGeom prst="rect">
            <a:avLst/>
          </a:prstGeom>
        </p:spPr>
      </p:pic>
    </p:spTree>
    <p:extLst>
      <p:ext uri="{BB962C8B-B14F-4D97-AF65-F5344CB8AC3E}">
        <p14:creationId xmlns:p14="http://schemas.microsoft.com/office/powerpoint/2010/main" val="36476332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2</a:t>
            </a:r>
            <a:endParaRPr sz="1050" b="1">
              <a:solidFill>
                <a:schemeClr val="dk1"/>
              </a:solidFill>
              <a:latin typeface="Arial Narrow"/>
              <a:ea typeface="Arial Narrow"/>
              <a:cs typeface="Arial Narrow"/>
              <a:sym typeface="Arial Narrow"/>
            </a:endParaRPr>
          </a:p>
        </p:txBody>
      </p:sp>
      <p:sp>
        <p:nvSpPr>
          <p:cNvPr id="104" name="Google Shape;104;p2"/>
          <p:cNvSpPr txBox="1">
            <a:spLocks noGrp="1"/>
          </p:cNvSpPr>
          <p:nvPr>
            <p:ph type="title"/>
          </p:nvPr>
        </p:nvSpPr>
        <p:spPr>
          <a:xfrm>
            <a:off x="216073" y="3030174"/>
            <a:ext cx="6727831" cy="43204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2000"/>
              <a:buFont typeface="Arial Narrow"/>
              <a:buNone/>
            </a:pPr>
            <a:r>
              <a:rPr lang="es-ES" sz="2000" b="1">
                <a:latin typeface="Arial Narrow"/>
                <a:ea typeface="Arial Narrow"/>
                <a:cs typeface="Arial Narrow"/>
                <a:sym typeface="Arial Narrow"/>
              </a:rPr>
              <a:t>Contenido</a:t>
            </a:r>
            <a:endParaRPr sz="2000" b="1">
              <a:latin typeface="Arial Narrow"/>
              <a:ea typeface="Arial Narrow"/>
              <a:cs typeface="Arial Narrow"/>
              <a:sym typeface="Arial Narrow"/>
            </a:endParaRPr>
          </a:p>
        </p:txBody>
      </p:sp>
      <p:grpSp>
        <p:nvGrpSpPr>
          <p:cNvPr id="105" name="Google Shape;105;p2"/>
          <p:cNvGrpSpPr/>
          <p:nvPr/>
        </p:nvGrpSpPr>
        <p:grpSpPr>
          <a:xfrm>
            <a:off x="0" y="107504"/>
            <a:ext cx="4536554" cy="1534801"/>
            <a:chOff x="0" y="14519"/>
            <a:chExt cx="4536554" cy="1605153"/>
          </a:xfrm>
        </p:grpSpPr>
        <p:sp>
          <p:nvSpPr>
            <p:cNvPr id="106" name="Google Shape;106;p2"/>
            <p:cNvSpPr txBox="1"/>
            <p:nvPr/>
          </p:nvSpPr>
          <p:spPr>
            <a:xfrm>
              <a:off x="1162804" y="992927"/>
              <a:ext cx="2734310" cy="62674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1600" b="1">
                  <a:solidFill>
                    <a:srgbClr val="000000"/>
                  </a:solidFill>
                  <a:latin typeface="Arial Narrow"/>
                  <a:ea typeface="Arial Narrow"/>
                  <a:cs typeface="Arial Narrow"/>
                  <a:sym typeface="Arial Narrow"/>
                </a:rPr>
                <a:t>Boletín de Periodo Epidemiológico Medellín </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sp>
          <p:nvSpPr>
            <p:cNvPr id="107" name="Google Shape;107;p2"/>
            <p:cNvSpPr txBox="1"/>
            <p:nvPr/>
          </p:nvSpPr>
          <p:spPr>
            <a:xfrm>
              <a:off x="0" y="14519"/>
              <a:ext cx="4536554" cy="99694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3200" b="1">
                  <a:solidFill>
                    <a:srgbClr val="00B050"/>
                  </a:solidFill>
                  <a:latin typeface="Arial Narrow"/>
                  <a:ea typeface="Arial Narrow"/>
                  <a:cs typeface="Arial Narrow"/>
                  <a:sym typeface="Arial Narrow"/>
                </a:rPr>
                <a:t>Secretaría de Salud de Medellín</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sp>
        <p:nvSpPr>
          <p:cNvPr id="108" name="Google Shape;108;p2"/>
          <p:cNvSpPr txBox="1"/>
          <p:nvPr/>
        </p:nvSpPr>
        <p:spPr>
          <a:xfrm>
            <a:off x="576114" y="1684583"/>
            <a:ext cx="3598545" cy="45148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800" b="1" dirty="0">
                <a:solidFill>
                  <a:srgbClr val="000000"/>
                </a:solidFill>
                <a:latin typeface="Arial Narrow"/>
                <a:ea typeface="Arial Narrow"/>
                <a:cs typeface="Arial Narrow"/>
                <a:sym typeface="Arial Narrow"/>
              </a:rPr>
              <a:t>Programa Vigilancia Epidemiológica – Subsecretaría de Salud Pública</a:t>
            </a:r>
            <a:endParaRPr sz="1200" dirty="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800" b="1" dirty="0">
                <a:solidFill>
                  <a:srgbClr val="000000"/>
                </a:solidFill>
                <a:latin typeface="Arial Narrow"/>
                <a:ea typeface="Arial Narrow"/>
                <a:cs typeface="Arial Narrow"/>
                <a:sym typeface="Arial Narrow"/>
              </a:rPr>
              <a:t>Periodo epidemiológico 08 de 2023 - Reporte Semanas 01 a 32 (Hasta Agosto 12 de 2023)</a:t>
            </a:r>
            <a:endParaRPr sz="1200" dirty="0">
              <a:solidFill>
                <a:schemeClr val="dk1"/>
              </a:solidFill>
              <a:latin typeface="Times New Roman"/>
              <a:ea typeface="Times New Roman"/>
              <a:cs typeface="Times New Roman"/>
              <a:sym typeface="Times New Roman"/>
            </a:endParaRPr>
          </a:p>
        </p:txBody>
      </p:sp>
      <p:graphicFrame>
        <p:nvGraphicFramePr>
          <p:cNvPr id="109" name="Google Shape;109;p2"/>
          <p:cNvGraphicFramePr/>
          <p:nvPr>
            <p:extLst>
              <p:ext uri="{D42A27DB-BD31-4B8C-83A1-F6EECF244321}">
                <p14:modId xmlns:p14="http://schemas.microsoft.com/office/powerpoint/2010/main" val="1606460890"/>
              </p:ext>
            </p:extLst>
          </p:nvPr>
        </p:nvGraphicFramePr>
        <p:xfrm>
          <a:off x="216073" y="3656318"/>
          <a:ext cx="6645450" cy="3712605"/>
        </p:xfrm>
        <a:graphic>
          <a:graphicData uri="http://schemas.openxmlformats.org/drawingml/2006/table">
            <a:tbl>
              <a:tblPr>
                <a:noFill/>
                <a:tableStyleId>{93BA0192-C984-429C-8F2B-7130667B95A3}</a:tableStyleId>
              </a:tblPr>
              <a:tblGrid>
                <a:gridCol w="1483275">
                  <a:extLst>
                    <a:ext uri="{9D8B030D-6E8A-4147-A177-3AD203B41FA5}">
                      <a16:colId xmlns:a16="http://schemas.microsoft.com/office/drawing/2014/main" val="20000"/>
                    </a:ext>
                  </a:extLst>
                </a:gridCol>
                <a:gridCol w="1483275">
                  <a:extLst>
                    <a:ext uri="{9D8B030D-6E8A-4147-A177-3AD203B41FA5}">
                      <a16:colId xmlns:a16="http://schemas.microsoft.com/office/drawing/2014/main" val="20001"/>
                    </a:ext>
                  </a:extLst>
                </a:gridCol>
                <a:gridCol w="1483275">
                  <a:extLst>
                    <a:ext uri="{9D8B030D-6E8A-4147-A177-3AD203B41FA5}">
                      <a16:colId xmlns:a16="http://schemas.microsoft.com/office/drawing/2014/main" val="20002"/>
                    </a:ext>
                  </a:extLst>
                </a:gridCol>
                <a:gridCol w="1483275">
                  <a:extLst>
                    <a:ext uri="{9D8B030D-6E8A-4147-A177-3AD203B41FA5}">
                      <a16:colId xmlns:a16="http://schemas.microsoft.com/office/drawing/2014/main" val="20003"/>
                    </a:ext>
                  </a:extLst>
                </a:gridCol>
                <a:gridCol w="356175">
                  <a:extLst>
                    <a:ext uri="{9D8B030D-6E8A-4147-A177-3AD203B41FA5}">
                      <a16:colId xmlns:a16="http://schemas.microsoft.com/office/drawing/2014/main" val="20004"/>
                    </a:ext>
                  </a:extLst>
                </a:gridCol>
                <a:gridCol w="356175">
                  <a:extLst>
                    <a:ext uri="{9D8B030D-6E8A-4147-A177-3AD203B41FA5}">
                      <a16:colId xmlns:a16="http://schemas.microsoft.com/office/drawing/2014/main" val="20005"/>
                    </a:ext>
                  </a:extLst>
                </a:gridCol>
              </a:tblGrid>
              <a:tr h="137125">
                <a:tc>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Tuberculosis</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gridSpan="2">
                  <a:txBody>
                    <a:bodyPr/>
                    <a:lstStyle/>
                    <a:p>
                      <a:pPr marL="0" marR="0" lvl="0" indent="0" algn="l" rtl="0">
                        <a:spcBef>
                          <a:spcPts val="0"/>
                        </a:spcBef>
                        <a:spcAft>
                          <a:spcPts val="0"/>
                        </a:spcAft>
                        <a:buNone/>
                      </a:pPr>
                      <a:r>
                        <a:rPr lang="es-ES" sz="1100" b="1" i="0" u="none" strike="noStrike" cap="none" dirty="0">
                          <a:solidFill>
                            <a:schemeClr val="dk1"/>
                          </a:solidFill>
                          <a:latin typeface="Arial Narrow"/>
                          <a:ea typeface="Arial Narrow"/>
                          <a:cs typeface="Arial Narrow"/>
                          <a:sym typeface="Arial Narrow"/>
                        </a:rPr>
                        <a:t>Pág. 4</a:t>
                      </a:r>
                      <a:endParaRPr sz="1100" b="1" i="0" u="none" strike="noStrike" cap="none" dirty="0">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0"/>
                  </a:ext>
                </a:extLst>
              </a:tr>
              <a:tr h="179775">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cap="none">
                          <a:solidFill>
                            <a:schemeClr val="dk1"/>
                          </a:solidFill>
                          <a:latin typeface="Arial Narrow"/>
                          <a:ea typeface="Arial Narrow"/>
                          <a:cs typeface="Arial Narrow"/>
                          <a:sym typeface="Arial Narrow"/>
                        </a:rPr>
                        <a:t>I</a:t>
                      </a:r>
                      <a:r>
                        <a:rPr lang="es-ES" sz="1100" b="1">
                          <a:latin typeface="Arial Narrow"/>
                          <a:ea typeface="Arial Narrow"/>
                          <a:cs typeface="Arial Narrow"/>
                          <a:sym typeface="Arial Narrow"/>
                        </a:rPr>
                        <a:t>nmunoprevenibles</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pPr marL="0" marR="0" lvl="0" indent="0" algn="l" rtl="0">
                        <a:lnSpc>
                          <a:spcPct val="100000"/>
                        </a:lnSpc>
                        <a:spcBef>
                          <a:spcPts val="0"/>
                        </a:spcBef>
                        <a:spcAft>
                          <a:spcPts val="0"/>
                        </a:spcAft>
                        <a:buClr>
                          <a:schemeClr val="dk1"/>
                        </a:buClr>
                        <a:buSzPts val="1100"/>
                        <a:buFont typeface="Arial Narrow"/>
                        <a:buNone/>
                      </a:pP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gridSpan="2">
                  <a:txBody>
                    <a:bodyPr/>
                    <a:lstStyle/>
                    <a:p>
                      <a:pPr marL="0" marR="0" lvl="0" indent="0" algn="l" rtl="0">
                        <a:spcBef>
                          <a:spcPts val="0"/>
                        </a:spcBef>
                        <a:spcAft>
                          <a:spcPts val="0"/>
                        </a:spcAft>
                        <a:buNone/>
                      </a:pP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hMerge="1">
                  <a:txBody>
                    <a:bodyPr/>
                    <a:lstStyle/>
                    <a:p>
                      <a:pPr marL="0" marR="0" lvl="0" indent="0" algn="l" rtl="0">
                        <a:spcBef>
                          <a:spcPts val="0"/>
                        </a:spcBef>
                        <a:spcAft>
                          <a:spcPts val="0"/>
                        </a:spcAft>
                        <a:buNone/>
                      </a:pP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100" b="1" i="0" u="none" strike="noStrike" cap="none" dirty="0">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212875">
                <a:tc gridSpan="4">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Tosferina</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pPr marL="0" marR="0" lvl="0" indent="0" algn="l" rtl="0">
                        <a:spcBef>
                          <a:spcPts val="0"/>
                        </a:spcBef>
                        <a:spcAft>
                          <a:spcPts val="0"/>
                        </a:spcAft>
                        <a:buNone/>
                      </a:pP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hMerge="1">
                  <a:txBody>
                    <a:bodyPr/>
                    <a:lstStyle/>
                    <a:p>
                      <a:endParaRPr lang="es-CO"/>
                    </a:p>
                  </a:txBody>
                  <a:tcPr/>
                </a:tc>
                <a:tc hMerge="1">
                  <a:txBody>
                    <a:bodyPr/>
                    <a:lstStyle/>
                    <a:p>
                      <a:pPr marL="0" marR="0" lvl="0" indent="0" algn="l" rtl="0">
                        <a:spcBef>
                          <a:spcPts val="0"/>
                        </a:spcBef>
                        <a:spcAft>
                          <a:spcPts val="0"/>
                        </a:spcAft>
                        <a:buNone/>
                      </a:pP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cap="none">
                          <a:solidFill>
                            <a:schemeClr val="dk1"/>
                          </a:solidFill>
                          <a:latin typeface="Arial Narrow"/>
                          <a:ea typeface="Arial Narrow"/>
                          <a:cs typeface="Arial Narrow"/>
                          <a:sym typeface="Arial Narrow"/>
                        </a:rPr>
                        <a:t>Pág. 7</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2"/>
                  </a:ext>
                </a:extLst>
              </a:tr>
              <a:tr h="212875">
                <a:tc gridSpan="4">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Parotiditis</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pPr marL="0" marR="0" lvl="0" indent="0" algn="l" rtl="0">
                        <a:spcBef>
                          <a:spcPts val="0"/>
                        </a:spcBef>
                        <a:spcAft>
                          <a:spcPts val="0"/>
                        </a:spcAft>
                        <a:buNone/>
                      </a:pP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hMerge="1">
                  <a:txBody>
                    <a:bodyPr/>
                    <a:lstStyle/>
                    <a:p>
                      <a:endParaRPr lang="es-CO"/>
                    </a:p>
                  </a:txBody>
                  <a:tcPr/>
                </a:tc>
                <a:tc hMerge="1">
                  <a:txBody>
                    <a:bodyPr/>
                    <a:lstStyle/>
                    <a:p>
                      <a:pPr marL="0" marR="0" lvl="0" indent="0" algn="l" rtl="0">
                        <a:spcBef>
                          <a:spcPts val="0"/>
                        </a:spcBef>
                        <a:spcAft>
                          <a:spcPts val="0"/>
                        </a:spcAft>
                        <a:buNone/>
                      </a:pP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gridSpan="2">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Pág. 8</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3"/>
                  </a:ext>
                </a:extLst>
              </a:tr>
              <a:tr h="212875">
                <a:tc gridSpan="4">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Varicela</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pPr marL="0" marR="0" lvl="0" indent="0" algn="l" rtl="0">
                        <a:spcBef>
                          <a:spcPts val="0"/>
                        </a:spcBef>
                        <a:spcAft>
                          <a:spcPts val="0"/>
                        </a:spcAft>
                        <a:buNone/>
                      </a:pP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hMerge="1">
                  <a:txBody>
                    <a:bodyPr/>
                    <a:lstStyle/>
                    <a:p>
                      <a:endParaRPr lang="es-CO"/>
                    </a:p>
                  </a:txBody>
                  <a:tcPr/>
                </a:tc>
                <a:tc hMerge="1">
                  <a:txBody>
                    <a:bodyPr/>
                    <a:lstStyle/>
                    <a:p>
                      <a:pPr marL="0" marR="0" lvl="0" indent="0" algn="l" rtl="0">
                        <a:spcBef>
                          <a:spcPts val="0"/>
                        </a:spcBef>
                        <a:spcAft>
                          <a:spcPts val="0"/>
                        </a:spcAft>
                        <a:buNone/>
                      </a:pP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gridSpan="2">
                  <a:txBody>
                    <a:bodyPr/>
                    <a:lstStyle/>
                    <a:p>
                      <a:pPr marL="0" marR="0" lvl="0" indent="0" algn="l" rtl="0">
                        <a:spcBef>
                          <a:spcPts val="0"/>
                        </a:spcBef>
                        <a:spcAft>
                          <a:spcPts val="0"/>
                        </a:spcAft>
                        <a:buNone/>
                      </a:pPr>
                      <a:r>
                        <a:rPr lang="es-ES" sz="1100" b="1" i="0" u="none" strike="noStrike" cap="none" dirty="0">
                          <a:solidFill>
                            <a:schemeClr val="dk1"/>
                          </a:solidFill>
                          <a:latin typeface="Arial Narrow"/>
                          <a:ea typeface="Arial Narrow"/>
                          <a:cs typeface="Arial Narrow"/>
                          <a:sym typeface="Arial Narrow"/>
                        </a:rPr>
                        <a:t>Pág. 10</a:t>
                      </a:r>
                      <a:endParaRPr sz="1100" b="1" i="0" u="none" strike="noStrike" cap="none" dirty="0">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4"/>
                  </a:ext>
                </a:extLst>
              </a:tr>
              <a:tr h="212875">
                <a:tc gridSpan="4">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Meningitis</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pPr marL="0" marR="0" lvl="0" indent="0" algn="l" rtl="0">
                        <a:spcBef>
                          <a:spcPts val="0"/>
                        </a:spcBef>
                        <a:spcAft>
                          <a:spcPts val="0"/>
                        </a:spcAft>
                        <a:buNone/>
                      </a:pP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hMerge="1">
                  <a:txBody>
                    <a:bodyPr/>
                    <a:lstStyle/>
                    <a:p>
                      <a:endParaRPr lang="es-CO"/>
                    </a:p>
                  </a:txBody>
                  <a:tcPr/>
                </a:tc>
                <a:tc hMerge="1">
                  <a:txBody>
                    <a:bodyPr/>
                    <a:lstStyle/>
                    <a:p>
                      <a:pPr marL="0" marR="0" lvl="0" indent="0" algn="l" rtl="0">
                        <a:spcBef>
                          <a:spcPts val="0"/>
                        </a:spcBef>
                        <a:spcAft>
                          <a:spcPts val="0"/>
                        </a:spcAft>
                        <a:buNone/>
                      </a:pP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gridSpan="2">
                  <a:txBody>
                    <a:bodyPr/>
                    <a:lstStyle/>
                    <a:p>
                      <a:pPr marL="0" marR="0" lvl="0" indent="0" algn="l" rtl="0">
                        <a:spcBef>
                          <a:spcPts val="0"/>
                        </a:spcBef>
                        <a:spcAft>
                          <a:spcPts val="0"/>
                        </a:spcAft>
                        <a:buNone/>
                      </a:pPr>
                      <a:r>
                        <a:rPr lang="es-ES" sz="1100" b="1" i="0" u="none" strike="noStrike" cap="none" dirty="0">
                          <a:solidFill>
                            <a:schemeClr val="dk1"/>
                          </a:solidFill>
                          <a:latin typeface="Arial Narrow"/>
                          <a:ea typeface="Arial Narrow"/>
                          <a:cs typeface="Arial Narrow"/>
                          <a:sym typeface="Arial Narrow"/>
                        </a:rPr>
                        <a:t>Pág. 12</a:t>
                      </a:r>
                      <a:endParaRPr sz="1100" b="1" i="0" u="none" strike="noStrike" cap="none" dirty="0">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5"/>
                  </a:ext>
                </a:extLst>
              </a:tr>
              <a:tr h="212875">
                <a:tc gridSpan="4">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Parálisis flácida</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pPr marL="0" marR="0" lvl="0" indent="0" algn="l" rtl="0">
                        <a:spcBef>
                          <a:spcPts val="0"/>
                        </a:spcBef>
                        <a:spcAft>
                          <a:spcPts val="0"/>
                        </a:spcAft>
                        <a:buNone/>
                      </a:pP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hMerge="1">
                  <a:txBody>
                    <a:bodyPr/>
                    <a:lstStyle/>
                    <a:p>
                      <a:endParaRPr lang="es-CO"/>
                    </a:p>
                  </a:txBody>
                  <a:tcPr/>
                </a:tc>
                <a:tc hMerge="1">
                  <a:txBody>
                    <a:bodyPr/>
                    <a:lstStyle/>
                    <a:p>
                      <a:pPr marL="0" marR="0" lvl="0" indent="0" algn="l" rtl="0">
                        <a:spcBef>
                          <a:spcPts val="0"/>
                        </a:spcBef>
                        <a:spcAft>
                          <a:spcPts val="0"/>
                        </a:spcAft>
                        <a:buNone/>
                      </a:pP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gridSpan="2">
                  <a:txBody>
                    <a:bodyPr/>
                    <a:lstStyle/>
                    <a:p>
                      <a:pPr marL="0" marR="0" lvl="0" indent="0" algn="l" rtl="0">
                        <a:spcBef>
                          <a:spcPts val="0"/>
                        </a:spcBef>
                        <a:spcAft>
                          <a:spcPts val="0"/>
                        </a:spcAft>
                        <a:buNone/>
                      </a:pPr>
                      <a:r>
                        <a:rPr lang="es-ES" sz="1100" b="1" i="0" u="none" strike="noStrike" cap="none" dirty="0">
                          <a:solidFill>
                            <a:schemeClr val="dk1"/>
                          </a:solidFill>
                          <a:latin typeface="Arial Narrow"/>
                          <a:ea typeface="Arial Narrow"/>
                          <a:cs typeface="Arial Narrow"/>
                          <a:sym typeface="Arial Narrow"/>
                        </a:rPr>
                        <a:t>Pág. 13</a:t>
                      </a:r>
                      <a:endParaRPr sz="1100" b="1" i="0" u="none" strike="noStrike" cap="none" dirty="0">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6"/>
                  </a:ext>
                </a:extLst>
              </a:tr>
              <a:tr h="212875">
                <a:tc gridSpan="4">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Síndrome de rubéola congénita</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pPr marL="0" marR="0" lvl="0" indent="0" algn="l" rtl="0">
                        <a:spcBef>
                          <a:spcPts val="0"/>
                        </a:spcBef>
                        <a:spcAft>
                          <a:spcPts val="0"/>
                        </a:spcAft>
                        <a:buNone/>
                      </a:pP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hMerge="1">
                  <a:txBody>
                    <a:bodyPr/>
                    <a:lstStyle/>
                    <a:p>
                      <a:endParaRPr lang="es-CO"/>
                    </a:p>
                  </a:txBody>
                  <a:tcPr/>
                </a:tc>
                <a:tc hMerge="1">
                  <a:txBody>
                    <a:bodyPr/>
                    <a:lstStyle/>
                    <a:p>
                      <a:pPr marL="0" marR="0" lvl="0" indent="0" algn="l" rtl="0">
                        <a:spcBef>
                          <a:spcPts val="0"/>
                        </a:spcBef>
                        <a:spcAft>
                          <a:spcPts val="0"/>
                        </a:spcAft>
                        <a:buNone/>
                      </a:pP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gridSpan="2">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Pág. 13</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7"/>
                  </a:ext>
                </a:extLst>
              </a:tr>
              <a:tr h="212875">
                <a:tc gridSpan="4">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Tétanos accidental</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pPr marL="0" marR="0" lvl="0" indent="0" algn="l" rtl="0">
                        <a:spcBef>
                          <a:spcPts val="0"/>
                        </a:spcBef>
                        <a:spcAft>
                          <a:spcPts val="0"/>
                        </a:spcAft>
                        <a:buNone/>
                      </a:pP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hMerge="1">
                  <a:txBody>
                    <a:bodyPr/>
                    <a:lstStyle/>
                    <a:p>
                      <a:endParaRPr lang="es-CO"/>
                    </a:p>
                  </a:txBody>
                  <a:tcPr/>
                </a:tc>
                <a:tc hMerge="1">
                  <a:txBody>
                    <a:bodyPr/>
                    <a:lstStyle/>
                    <a:p>
                      <a:pPr marL="0" marR="0" lvl="0" indent="0" algn="l" rtl="0">
                        <a:spcBef>
                          <a:spcPts val="0"/>
                        </a:spcBef>
                        <a:spcAft>
                          <a:spcPts val="0"/>
                        </a:spcAft>
                        <a:buNone/>
                      </a:pP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gridSpan="2">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Pág. 13</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8"/>
                  </a:ext>
                </a:extLst>
              </a:tr>
              <a:tr h="212875">
                <a:tc gridSpan="4">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EAPV</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pPr marL="0" marR="0" lvl="0" indent="0" algn="l" rtl="0">
                        <a:spcBef>
                          <a:spcPts val="0"/>
                        </a:spcBef>
                        <a:spcAft>
                          <a:spcPts val="0"/>
                        </a:spcAft>
                        <a:buNone/>
                      </a:pP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hMerge="1">
                  <a:txBody>
                    <a:bodyPr/>
                    <a:lstStyle/>
                    <a:p>
                      <a:endParaRPr lang="es-CO"/>
                    </a:p>
                  </a:txBody>
                  <a:tcPr/>
                </a:tc>
                <a:tc hMerge="1">
                  <a:txBody>
                    <a:bodyPr/>
                    <a:lstStyle/>
                    <a:p>
                      <a:pPr marL="0" marR="0" lvl="0" indent="0" algn="l" rtl="0">
                        <a:spcBef>
                          <a:spcPts val="0"/>
                        </a:spcBef>
                        <a:spcAft>
                          <a:spcPts val="0"/>
                        </a:spcAft>
                        <a:buNone/>
                      </a:pP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gridSpan="2">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Pág. 13</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9"/>
                  </a:ext>
                </a:extLst>
              </a:tr>
              <a:tr h="212875">
                <a:tc gridSpan="4">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Difteria</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pPr marL="0" marR="0" lvl="0" indent="0" algn="l" rtl="0">
                        <a:spcBef>
                          <a:spcPts val="0"/>
                        </a:spcBef>
                        <a:spcAft>
                          <a:spcPts val="0"/>
                        </a:spcAft>
                        <a:buNone/>
                      </a:pP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hMerge="1">
                  <a:txBody>
                    <a:bodyPr/>
                    <a:lstStyle/>
                    <a:p>
                      <a:endParaRPr lang="es-CO"/>
                    </a:p>
                  </a:txBody>
                  <a:tcPr/>
                </a:tc>
                <a:tc hMerge="1">
                  <a:txBody>
                    <a:bodyPr/>
                    <a:lstStyle/>
                    <a:p>
                      <a:pPr marL="0" marR="0" lvl="0" indent="0" algn="l" rtl="0">
                        <a:spcBef>
                          <a:spcPts val="0"/>
                        </a:spcBef>
                        <a:spcAft>
                          <a:spcPts val="0"/>
                        </a:spcAft>
                        <a:buNone/>
                      </a:pP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gridSpan="2">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Pág. 13</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10"/>
                  </a:ext>
                </a:extLst>
              </a:tr>
              <a:tr h="212875">
                <a:tc gridSpan="4">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Sarampión y rubéola</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pPr marL="0" marR="0" lvl="0" indent="0" algn="l" rtl="0">
                        <a:spcBef>
                          <a:spcPts val="0"/>
                        </a:spcBef>
                        <a:spcAft>
                          <a:spcPts val="0"/>
                        </a:spcAft>
                        <a:buNone/>
                      </a:pP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hMerge="1">
                  <a:txBody>
                    <a:bodyPr/>
                    <a:lstStyle/>
                    <a:p>
                      <a:endParaRPr lang="es-CO"/>
                    </a:p>
                  </a:txBody>
                  <a:tcPr/>
                </a:tc>
                <a:tc hMerge="1">
                  <a:txBody>
                    <a:bodyPr/>
                    <a:lstStyle/>
                    <a:p>
                      <a:pPr marL="0" marR="0" lvl="0" indent="0" algn="l" rtl="0">
                        <a:spcBef>
                          <a:spcPts val="0"/>
                        </a:spcBef>
                        <a:spcAft>
                          <a:spcPts val="0"/>
                        </a:spcAft>
                        <a:buNone/>
                      </a:pP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gridSpan="2">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Pág. 13</a:t>
                      </a:r>
                      <a:endParaRPr sz="1100" b="1" i="0" u="none" strike="noStrike" cap="none">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11"/>
                  </a:ext>
                </a:extLst>
              </a:tr>
              <a:tr h="212875">
                <a:tc gridSpan="4">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cap="none">
                          <a:solidFill>
                            <a:schemeClr val="dk1"/>
                          </a:solidFill>
                          <a:latin typeface="Arial Narrow"/>
                          <a:ea typeface="Arial Narrow"/>
                          <a:cs typeface="Arial Narrow"/>
                          <a:sym typeface="Arial Narrow"/>
                        </a:rPr>
                        <a:t>Hepatitis A</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pPr marL="0" marR="0" lvl="0" indent="0" algn="l" rtl="0">
                        <a:lnSpc>
                          <a:spcPct val="100000"/>
                        </a:lnSpc>
                        <a:spcBef>
                          <a:spcPts val="0"/>
                        </a:spcBef>
                        <a:spcAft>
                          <a:spcPts val="0"/>
                        </a:spcAft>
                        <a:buClr>
                          <a:schemeClr val="dk1"/>
                        </a:buClr>
                        <a:buSzPts val="1100"/>
                        <a:buFont typeface="Arial Narrow"/>
                        <a:buNone/>
                      </a:pPr>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hMerge="1">
                  <a:txBody>
                    <a:bodyPr/>
                    <a:lstStyle/>
                    <a:p>
                      <a:endParaRPr lang="es-CO"/>
                    </a:p>
                  </a:txBody>
                  <a:tcPr/>
                </a:tc>
                <a:tc hMerge="1">
                  <a:txBody>
                    <a:bodyPr/>
                    <a:lstStyle/>
                    <a:p>
                      <a:pPr marL="0" marR="0" lvl="0" indent="0" algn="l" rtl="0">
                        <a:lnSpc>
                          <a:spcPct val="100000"/>
                        </a:lnSpc>
                        <a:spcBef>
                          <a:spcPts val="0"/>
                        </a:spcBef>
                        <a:spcAft>
                          <a:spcPts val="0"/>
                        </a:spcAft>
                        <a:buClr>
                          <a:schemeClr val="dk1"/>
                        </a:buClr>
                        <a:buSzPts val="1100"/>
                        <a:buFont typeface="Arial Narrow"/>
                        <a:buNone/>
                      </a:pPr>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cap="none">
                          <a:solidFill>
                            <a:schemeClr val="dk1"/>
                          </a:solidFill>
                          <a:latin typeface="Arial Narrow"/>
                          <a:ea typeface="Arial Narrow"/>
                          <a:cs typeface="Arial Narrow"/>
                          <a:sym typeface="Arial Narrow"/>
                        </a:rPr>
                        <a:t>Pág. 14</a:t>
                      </a:r>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12"/>
                  </a:ext>
                </a:extLst>
              </a:tr>
              <a:tr h="212875">
                <a:tc gridSpan="4">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cap="none">
                          <a:solidFill>
                            <a:schemeClr val="dk1"/>
                          </a:solidFill>
                          <a:latin typeface="Arial Narrow"/>
                          <a:ea typeface="Arial Narrow"/>
                          <a:cs typeface="Arial Narrow"/>
                          <a:sym typeface="Arial Narrow"/>
                        </a:rPr>
                        <a:t>Hepatitis B</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pPr marL="0" marR="0" lvl="0" indent="0" algn="l" rtl="0">
                        <a:lnSpc>
                          <a:spcPct val="100000"/>
                        </a:lnSpc>
                        <a:spcBef>
                          <a:spcPts val="0"/>
                        </a:spcBef>
                        <a:spcAft>
                          <a:spcPts val="0"/>
                        </a:spcAft>
                        <a:buClr>
                          <a:schemeClr val="dk1"/>
                        </a:buClr>
                        <a:buSzPts val="1100"/>
                        <a:buFont typeface="Arial Narrow"/>
                        <a:buNone/>
                      </a:pPr>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hMerge="1">
                  <a:txBody>
                    <a:bodyPr/>
                    <a:lstStyle/>
                    <a:p>
                      <a:endParaRPr lang="es-CO"/>
                    </a:p>
                  </a:txBody>
                  <a:tcPr/>
                </a:tc>
                <a:tc hMerge="1">
                  <a:txBody>
                    <a:bodyPr/>
                    <a:lstStyle/>
                    <a:p>
                      <a:pPr marL="0" marR="0" lvl="0" indent="0" algn="l" rtl="0">
                        <a:lnSpc>
                          <a:spcPct val="100000"/>
                        </a:lnSpc>
                        <a:spcBef>
                          <a:spcPts val="0"/>
                        </a:spcBef>
                        <a:spcAft>
                          <a:spcPts val="0"/>
                        </a:spcAft>
                        <a:buClr>
                          <a:schemeClr val="dk1"/>
                        </a:buClr>
                        <a:buSzPts val="1100"/>
                        <a:buFont typeface="Arial Narrow"/>
                        <a:buNone/>
                      </a:pPr>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cap="none" dirty="0">
                          <a:solidFill>
                            <a:schemeClr val="dk1"/>
                          </a:solidFill>
                          <a:latin typeface="Arial Narrow"/>
                          <a:ea typeface="Arial Narrow"/>
                          <a:cs typeface="Arial Narrow"/>
                          <a:sym typeface="Arial Narrow"/>
                        </a:rPr>
                        <a:t>Pág. 17</a:t>
                      </a:r>
                      <a:endParaRPr dirty="0"/>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13"/>
                  </a:ext>
                </a:extLst>
              </a:tr>
              <a:tr h="212875">
                <a:tc gridSpan="2">
                  <a:txBody>
                    <a:bodyPr/>
                    <a:lstStyle/>
                    <a:p>
                      <a:pPr marL="0" marR="0" lvl="0" indent="0" algn="l" rtl="0">
                        <a:spcBef>
                          <a:spcPts val="0"/>
                        </a:spcBef>
                        <a:spcAft>
                          <a:spcPts val="0"/>
                        </a:spcAft>
                        <a:buNone/>
                      </a:pPr>
                      <a:r>
                        <a:rPr lang="es-ES" sz="1100" b="1" i="0" u="none" strike="noStrike" cap="none">
                          <a:solidFill>
                            <a:schemeClr val="dk1"/>
                          </a:solidFill>
                          <a:latin typeface="Arial Narrow"/>
                          <a:ea typeface="Arial Narrow"/>
                          <a:cs typeface="Arial Narrow"/>
                          <a:sym typeface="Arial Narrow"/>
                        </a:rPr>
                        <a:t>Hepatitis C</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pPr marL="0" marR="0" lvl="0" indent="0" algn="l" rtl="0">
                        <a:spcBef>
                          <a:spcPts val="0"/>
                        </a:spcBef>
                        <a:spcAft>
                          <a:spcPts val="0"/>
                        </a:spcAft>
                        <a:buNone/>
                      </a:pP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gridSpan="2">
                  <a:txBody>
                    <a:bodyPr/>
                    <a:lstStyle/>
                    <a:p>
                      <a:pPr marL="0" marR="0" lvl="0" indent="0" algn="l" rtl="0">
                        <a:spcBef>
                          <a:spcPts val="0"/>
                        </a:spcBef>
                        <a:spcAft>
                          <a:spcPts val="0"/>
                        </a:spcAft>
                        <a:buNone/>
                      </a:pP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hMerge="1">
                  <a:txBody>
                    <a:bodyPr/>
                    <a:lstStyle/>
                    <a:p>
                      <a:pPr marL="0" marR="0" lvl="0" indent="0" algn="l" rtl="0">
                        <a:spcBef>
                          <a:spcPts val="0"/>
                        </a:spcBef>
                        <a:spcAft>
                          <a:spcPts val="0"/>
                        </a:spcAft>
                        <a:buNone/>
                      </a:pP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dirty="0">
                          <a:solidFill>
                            <a:schemeClr val="dk1"/>
                          </a:solidFill>
                          <a:latin typeface="Arial Narrow"/>
                          <a:ea typeface="Arial Narrow"/>
                          <a:cs typeface="Arial Narrow"/>
                          <a:sym typeface="Arial Narrow"/>
                        </a:rPr>
                        <a:t>Pág. 17</a:t>
                      </a:r>
                      <a:endParaRPr dirty="0"/>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14"/>
                  </a:ext>
                </a:extLst>
              </a:tr>
              <a:tr h="139700">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I</a:t>
                      </a:r>
                      <a:r>
                        <a:rPr lang="es-ES" sz="1100" b="1">
                          <a:latin typeface="Arial Narrow"/>
                          <a:ea typeface="Arial Narrow"/>
                          <a:cs typeface="Arial Narrow"/>
                          <a:sym typeface="Arial Narrow"/>
                        </a:rPr>
                        <a:t>ntoxicaciones</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pPr marL="0" marR="0" lvl="0" indent="0" algn="l" rtl="0">
                        <a:lnSpc>
                          <a:spcPct val="100000"/>
                        </a:lnSpc>
                        <a:spcBef>
                          <a:spcPts val="0"/>
                        </a:spcBef>
                        <a:spcAft>
                          <a:spcPts val="0"/>
                        </a:spcAft>
                        <a:buClr>
                          <a:schemeClr val="dk1"/>
                        </a:buClr>
                        <a:buSzPts val="1100"/>
                        <a:buFont typeface="Arial Narrow"/>
                        <a:buNone/>
                      </a:pP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gridSpan="2">
                  <a:txBody>
                    <a:bodyPr/>
                    <a:lstStyle/>
                    <a:p>
                      <a:pPr marL="0" marR="0" lvl="0" indent="0" algn="l" rtl="0">
                        <a:spcBef>
                          <a:spcPts val="0"/>
                        </a:spcBef>
                        <a:spcAft>
                          <a:spcPts val="0"/>
                        </a:spcAft>
                        <a:buNone/>
                      </a:pP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hMerge="1">
                  <a:txBody>
                    <a:bodyPr/>
                    <a:lstStyle/>
                    <a:p>
                      <a:pPr marL="0" marR="0" lvl="0" indent="0" algn="l" rtl="0">
                        <a:spcBef>
                          <a:spcPts val="0"/>
                        </a:spcBef>
                        <a:spcAft>
                          <a:spcPts val="0"/>
                        </a:spcAft>
                        <a:buNone/>
                      </a:pP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dirty="0">
                          <a:solidFill>
                            <a:schemeClr val="dk1"/>
                          </a:solidFill>
                          <a:latin typeface="Arial Narrow"/>
                          <a:ea typeface="Arial Narrow"/>
                          <a:cs typeface="Arial Narrow"/>
                          <a:sym typeface="Arial Narrow"/>
                        </a:rPr>
                        <a:t>Pág. 22</a:t>
                      </a:r>
                      <a:endParaRPr dirty="0"/>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15"/>
                  </a:ext>
                </a:extLst>
              </a:tr>
              <a:tr h="418725">
                <a:tc gridSpan="2">
                  <a:txBody>
                    <a:bodyPr/>
                    <a:lstStyle/>
                    <a:p>
                      <a:pPr marL="0" marR="0" lvl="0" indent="0" algn="l" rtl="0">
                        <a:spcBef>
                          <a:spcPts val="0"/>
                        </a:spcBef>
                        <a:spcAft>
                          <a:spcPts val="0"/>
                        </a:spcAft>
                        <a:buNone/>
                      </a:pPr>
                      <a:r>
                        <a:rPr lang="es-ES" sz="1100" b="1" i="0" u="none" strike="noStrike">
                          <a:solidFill>
                            <a:schemeClr val="dk1"/>
                          </a:solidFill>
                          <a:latin typeface="Arial Narrow"/>
                          <a:ea typeface="Arial Narrow"/>
                          <a:cs typeface="Arial Narrow"/>
                          <a:sym typeface="Arial Narrow"/>
                        </a:rPr>
                        <a:t>Enfermedades Transmitidas por Alimentos ETA y vehiculizadas por agua</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pPr marL="0" marR="0" lvl="0" indent="0" algn="l" rtl="0">
                        <a:spcBef>
                          <a:spcPts val="0"/>
                        </a:spcBef>
                        <a:spcAft>
                          <a:spcPts val="0"/>
                        </a:spcAft>
                        <a:buNone/>
                      </a:pP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gridSpan="2">
                  <a:txBody>
                    <a:bodyPr/>
                    <a:lstStyle/>
                    <a:p>
                      <a:pPr marL="0" marR="0" lvl="0" indent="0" algn="l" rtl="0">
                        <a:spcBef>
                          <a:spcPts val="0"/>
                        </a:spcBef>
                        <a:spcAft>
                          <a:spcPts val="0"/>
                        </a:spcAft>
                        <a:buNone/>
                      </a:pP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pPr marL="0" marR="0" lvl="0" indent="0" algn="l" rtl="0">
                        <a:spcBef>
                          <a:spcPts val="0"/>
                        </a:spcBef>
                        <a:spcAft>
                          <a:spcPts val="0"/>
                        </a:spcAft>
                        <a:buNone/>
                      </a:pP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dirty="0">
                          <a:solidFill>
                            <a:schemeClr val="dk1"/>
                          </a:solidFill>
                          <a:latin typeface="Arial Narrow"/>
                          <a:ea typeface="Arial Narrow"/>
                          <a:cs typeface="Arial Narrow"/>
                          <a:sym typeface="Arial Narrow"/>
                        </a:rPr>
                        <a:t>Pág. 23</a:t>
                      </a:r>
                      <a:endParaRPr dirty="0"/>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16"/>
                  </a:ext>
                </a:extLst>
              </a:tr>
            </a:tbl>
          </a:graphicData>
        </a:graphic>
      </p:graphicFrame>
      <p:pic>
        <p:nvPicPr>
          <p:cNvPr id="110" name="Google Shape;110;p2"/>
          <p:cNvPicPr preferRelativeResize="0"/>
          <p:nvPr/>
        </p:nvPicPr>
        <p:blipFill rotWithShape="1">
          <a:blip r:embed="rId3">
            <a:alphaModFix/>
          </a:blip>
          <a:srcRect/>
          <a:stretch/>
        </p:blipFill>
        <p:spPr>
          <a:xfrm>
            <a:off x="4449340" y="275325"/>
            <a:ext cx="2463478" cy="186074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3 Rectángulo"/>
          <p:cNvSpPr/>
          <p:nvPr/>
        </p:nvSpPr>
        <p:spPr>
          <a:xfrm>
            <a:off x="0" y="9973"/>
            <a:ext cx="7200900" cy="404175"/>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prstClr val="white"/>
              </a:solidFill>
            </a:endParaRPr>
          </a:p>
        </p:txBody>
      </p:sp>
      <p:grpSp>
        <p:nvGrpSpPr>
          <p:cNvPr id="75" name="Grupo 74"/>
          <p:cNvGrpSpPr/>
          <p:nvPr/>
        </p:nvGrpSpPr>
        <p:grpSpPr>
          <a:xfrm>
            <a:off x="1070784" y="2796492"/>
            <a:ext cx="1881594" cy="1358120"/>
            <a:chOff x="3232545" y="2931806"/>
            <a:chExt cx="1881594" cy="1358120"/>
          </a:xfrm>
        </p:grpSpPr>
        <p:pic>
          <p:nvPicPr>
            <p:cNvPr id="22" name="Picture 5"/>
            <p:cNvPicPr>
              <a:picLocks noChangeAspect="1" noChangeArrowheads="1"/>
            </p:cNvPicPr>
            <p:nvPr/>
          </p:nvPicPr>
          <p:blipFill>
            <a:blip r:embed="rId2">
              <a:biLevel thresh="50000"/>
              <a:extLst>
                <a:ext uri="{28A0092B-C50C-407E-A947-70E740481C1C}">
                  <a14:useLocalDpi xmlns:a14="http://schemas.microsoft.com/office/drawing/2010/main" val="0"/>
                </a:ext>
              </a:extLst>
            </a:blip>
            <a:srcRect/>
            <a:stretch>
              <a:fillRect/>
            </a:stretch>
          </p:blipFill>
          <p:spPr bwMode="auto">
            <a:xfrm>
              <a:off x="3685453" y="2931806"/>
              <a:ext cx="933450" cy="74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3" name="87 Grupo"/>
            <p:cNvGrpSpPr/>
            <p:nvPr/>
          </p:nvGrpSpPr>
          <p:grpSpPr>
            <a:xfrm>
              <a:off x="3232545" y="3564985"/>
              <a:ext cx="1881594" cy="724941"/>
              <a:chOff x="-103304" y="7072716"/>
              <a:chExt cx="1427628" cy="724941"/>
            </a:xfrm>
          </p:grpSpPr>
          <p:sp>
            <p:nvSpPr>
              <p:cNvPr id="24" name="88 CuadroTexto"/>
              <p:cNvSpPr txBox="1"/>
              <p:nvPr/>
            </p:nvSpPr>
            <p:spPr>
              <a:xfrm>
                <a:off x="-14122" y="7072716"/>
                <a:ext cx="1229607" cy="276999"/>
              </a:xfrm>
              <a:prstGeom prst="rect">
                <a:avLst/>
              </a:prstGeom>
              <a:noFill/>
            </p:spPr>
            <p:txBody>
              <a:bodyPr wrap="square" rtlCol="0">
                <a:spAutoFit/>
              </a:bodyPr>
              <a:lstStyle/>
              <a:p>
                <a:pPr algn="ctr"/>
                <a:r>
                  <a:rPr lang="es-ES" sz="1200" b="1" u="sng" dirty="0">
                    <a:solidFill>
                      <a:prstClr val="black"/>
                    </a:solidFill>
                    <a:latin typeface="Arial Narrow" panose="020B0606020202030204" pitchFamily="34" charset="0"/>
                  </a:rPr>
                  <a:t>Afiliación al SGSS</a:t>
                </a:r>
              </a:p>
            </p:txBody>
          </p:sp>
          <p:sp>
            <p:nvSpPr>
              <p:cNvPr id="25" name="89 Rectángulo redondeado"/>
              <p:cNvSpPr/>
              <p:nvPr/>
            </p:nvSpPr>
            <p:spPr>
              <a:xfrm>
                <a:off x="-103304" y="7371933"/>
                <a:ext cx="1427628" cy="425724"/>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100" b="1" dirty="0">
                  <a:solidFill>
                    <a:prstClr val="black"/>
                  </a:solidFill>
                  <a:latin typeface="Arial Narrow" panose="020B0606020202030204" pitchFamily="34" charset="0"/>
                </a:endParaRPr>
              </a:p>
              <a:p>
                <a:pPr algn="ctr"/>
                <a:r>
                  <a:rPr lang="es-ES" sz="1100" b="1" dirty="0">
                    <a:solidFill>
                      <a:prstClr val="black"/>
                    </a:solidFill>
                    <a:latin typeface="Arial Narrow" panose="020B0606020202030204" pitchFamily="34" charset="0"/>
                  </a:rPr>
                  <a:t>Régimen contributivo: 91,06%</a:t>
                </a:r>
              </a:p>
              <a:p>
                <a:pPr algn="ctr"/>
                <a:r>
                  <a:rPr lang="es-ES" sz="1100" b="1" dirty="0">
                    <a:solidFill>
                      <a:prstClr val="black"/>
                    </a:solidFill>
                    <a:latin typeface="Arial Narrow" panose="020B0606020202030204" pitchFamily="34" charset="0"/>
                  </a:rPr>
                  <a:t>Régimen subsidiado: 5,69%</a:t>
                </a:r>
              </a:p>
              <a:p>
                <a:pPr algn="ctr"/>
                <a:endParaRPr lang="es-ES" sz="1400" b="1" dirty="0">
                  <a:solidFill>
                    <a:prstClr val="black"/>
                  </a:solidFill>
                  <a:latin typeface="Arial Narrow" panose="020B0606020202030204" pitchFamily="34" charset="0"/>
                </a:endParaRPr>
              </a:p>
            </p:txBody>
          </p:sp>
        </p:grpSp>
      </p:grpSp>
      <p:grpSp>
        <p:nvGrpSpPr>
          <p:cNvPr id="76" name="Grupo 75"/>
          <p:cNvGrpSpPr/>
          <p:nvPr/>
        </p:nvGrpSpPr>
        <p:grpSpPr>
          <a:xfrm>
            <a:off x="4430170" y="2764717"/>
            <a:ext cx="1690560" cy="1385678"/>
            <a:chOff x="5322204" y="2849006"/>
            <a:chExt cx="1690560" cy="1385678"/>
          </a:xfrm>
        </p:grpSpPr>
        <p:pic>
          <p:nvPicPr>
            <p:cNvPr id="26" name="Picture 6"/>
            <p:cNvPicPr>
              <a:picLocks noChangeAspect="1" noChangeArrowheads="1"/>
            </p:cNvPicPr>
            <p:nvPr/>
          </p:nvPicPr>
          <p:blipFill>
            <a:blip r:embed="rId3">
              <a:biLevel thresh="50000"/>
              <a:extLst>
                <a:ext uri="{28A0092B-C50C-407E-A947-70E740481C1C}">
                  <a14:useLocalDpi xmlns:a14="http://schemas.microsoft.com/office/drawing/2010/main" val="0"/>
                </a:ext>
              </a:extLst>
            </a:blip>
            <a:srcRect/>
            <a:stretch>
              <a:fillRect/>
            </a:stretch>
          </p:blipFill>
          <p:spPr bwMode="auto">
            <a:xfrm>
              <a:off x="5575328" y="2849006"/>
              <a:ext cx="942975" cy="77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7" name="71 Grupo"/>
            <p:cNvGrpSpPr/>
            <p:nvPr/>
          </p:nvGrpSpPr>
          <p:grpSpPr>
            <a:xfrm>
              <a:off x="5322204" y="3584039"/>
              <a:ext cx="1690560" cy="650645"/>
              <a:chOff x="-14122" y="7072716"/>
              <a:chExt cx="1282684" cy="650645"/>
            </a:xfrm>
          </p:grpSpPr>
          <p:sp>
            <p:nvSpPr>
              <p:cNvPr id="28" name="72 CuadroTexto"/>
              <p:cNvSpPr txBox="1"/>
              <p:nvPr/>
            </p:nvSpPr>
            <p:spPr>
              <a:xfrm>
                <a:off x="-14122" y="7072716"/>
                <a:ext cx="1229607" cy="276999"/>
              </a:xfrm>
              <a:prstGeom prst="rect">
                <a:avLst/>
              </a:prstGeom>
              <a:noFill/>
            </p:spPr>
            <p:txBody>
              <a:bodyPr wrap="square" rtlCol="0">
                <a:spAutoFit/>
              </a:bodyPr>
              <a:lstStyle/>
              <a:p>
                <a:pPr algn="ctr"/>
                <a:r>
                  <a:rPr lang="es-ES" sz="1200" b="1" u="sng" dirty="0">
                    <a:solidFill>
                      <a:prstClr val="black"/>
                    </a:solidFill>
                    <a:latin typeface="Arial Narrow" panose="020B0606020202030204" pitchFamily="34" charset="0"/>
                  </a:rPr>
                  <a:t>Área de ocurrencia</a:t>
                </a:r>
              </a:p>
            </p:txBody>
          </p:sp>
          <p:sp>
            <p:nvSpPr>
              <p:cNvPr id="29" name="73 Rectángulo redondeado"/>
              <p:cNvSpPr/>
              <p:nvPr/>
            </p:nvSpPr>
            <p:spPr>
              <a:xfrm>
                <a:off x="-14122" y="7363321"/>
                <a:ext cx="1282684"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prstClr val="black"/>
                    </a:solidFill>
                    <a:latin typeface="Arial Narrow" panose="020B0606020202030204" pitchFamily="34" charset="0"/>
                  </a:rPr>
                  <a:t>Cabecera municipal</a:t>
                </a:r>
              </a:p>
              <a:p>
                <a:pPr algn="ctr"/>
                <a:r>
                  <a:rPr lang="es-ES" sz="1600" b="1" dirty="0">
                    <a:solidFill>
                      <a:prstClr val="black"/>
                    </a:solidFill>
                    <a:latin typeface="Arial Narrow" panose="020B0606020202030204" pitchFamily="34" charset="0"/>
                  </a:rPr>
                  <a:t>99,19%</a:t>
                </a:r>
              </a:p>
            </p:txBody>
          </p:sp>
        </p:grpSp>
      </p:grpSp>
      <p:sp>
        <p:nvSpPr>
          <p:cNvPr id="80" name="62 CuadroTexto"/>
          <p:cNvSpPr txBox="1"/>
          <p:nvPr/>
        </p:nvSpPr>
        <p:spPr>
          <a:xfrm>
            <a:off x="6552777" y="12504"/>
            <a:ext cx="648121" cy="253916"/>
          </a:xfrm>
          <a:prstGeom prst="rect">
            <a:avLst/>
          </a:prstGeom>
          <a:noFill/>
        </p:spPr>
        <p:txBody>
          <a:bodyPr wrap="square" rtlCol="0">
            <a:spAutoFit/>
          </a:bodyPr>
          <a:lstStyle/>
          <a:p>
            <a:r>
              <a:rPr lang="es-ES" sz="1050" b="1" dirty="0">
                <a:solidFill>
                  <a:prstClr val="black"/>
                </a:solidFill>
                <a:latin typeface="Arial Narrow" panose="020B0606020202030204" pitchFamily="34" charset="0"/>
              </a:rPr>
              <a:t>Pág.. 20</a:t>
            </a:r>
          </a:p>
        </p:txBody>
      </p:sp>
      <p:grpSp>
        <p:nvGrpSpPr>
          <p:cNvPr id="102" name="25 Grupo"/>
          <p:cNvGrpSpPr/>
          <p:nvPr/>
        </p:nvGrpSpPr>
        <p:grpSpPr>
          <a:xfrm>
            <a:off x="160662" y="75973"/>
            <a:ext cx="936104" cy="261610"/>
            <a:chOff x="2448322" y="74775"/>
            <a:chExt cx="936104" cy="261610"/>
          </a:xfrm>
        </p:grpSpPr>
        <p:sp>
          <p:nvSpPr>
            <p:cNvPr id="103"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prstClr val="white"/>
                </a:solidFill>
                <a:latin typeface="Arial Narrow" panose="020B0606020202030204" pitchFamily="34" charset="0"/>
              </a:endParaRPr>
            </a:p>
          </p:txBody>
        </p:sp>
        <p:cxnSp>
          <p:nvCxnSpPr>
            <p:cNvPr id="104" name="27 Conector recto"/>
            <p:cNvCxnSpPr>
              <a:stCxn id="103"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06" name="13 Rectángulo"/>
          <p:cNvSpPr/>
          <p:nvPr/>
        </p:nvSpPr>
        <p:spPr>
          <a:xfrm>
            <a:off x="-2" y="4355976"/>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prstClr val="white"/>
              </a:solidFill>
            </a:endParaRPr>
          </a:p>
        </p:txBody>
      </p:sp>
      <p:grpSp>
        <p:nvGrpSpPr>
          <p:cNvPr id="107" name="25 Grupo"/>
          <p:cNvGrpSpPr/>
          <p:nvPr/>
        </p:nvGrpSpPr>
        <p:grpSpPr>
          <a:xfrm>
            <a:off x="30478" y="4469504"/>
            <a:ext cx="936104" cy="261610"/>
            <a:chOff x="2448322" y="74775"/>
            <a:chExt cx="936104" cy="261610"/>
          </a:xfrm>
        </p:grpSpPr>
        <p:sp>
          <p:nvSpPr>
            <p:cNvPr id="108"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prstClr val="white"/>
                </a:solidFill>
                <a:latin typeface="Arial Narrow" panose="020B0606020202030204" pitchFamily="34" charset="0"/>
              </a:endParaRPr>
            </a:p>
          </p:txBody>
        </p:sp>
        <p:cxnSp>
          <p:nvCxnSpPr>
            <p:cNvPr id="109" name="27 Conector recto"/>
            <p:cNvCxnSpPr>
              <a:stCxn id="108"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12" name="5 Grupo"/>
          <p:cNvGrpSpPr/>
          <p:nvPr/>
        </p:nvGrpSpPr>
        <p:grpSpPr>
          <a:xfrm>
            <a:off x="180838" y="920327"/>
            <a:ext cx="850863" cy="1573970"/>
            <a:chOff x="1068833" y="553075"/>
            <a:chExt cx="850863" cy="1573970"/>
          </a:xfrm>
        </p:grpSpPr>
        <p:pic>
          <p:nvPicPr>
            <p:cNvPr id="113" name="Picture 3"/>
            <p:cNvPicPr>
              <a:picLocks noChangeAspect="1" noChangeArrowheads="1"/>
            </p:cNvPicPr>
            <p:nvPr/>
          </p:nvPicPr>
          <p:blipFill rotWithShape="1">
            <a:blip r:embed="rId4">
              <a:biLevel thresh="75000"/>
              <a:extLst>
                <a:ext uri="{28A0092B-C50C-407E-A947-70E740481C1C}">
                  <a14:useLocalDpi xmlns:a14="http://schemas.microsoft.com/office/drawing/2010/main" val="0"/>
                </a:ext>
              </a:extLst>
            </a:blip>
            <a:srcRect t="10614" r="84474"/>
            <a:stretch/>
          </p:blipFill>
          <p:spPr bwMode="auto">
            <a:xfrm>
              <a:off x="1131620" y="553075"/>
              <a:ext cx="737696" cy="720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4" name="11 Rectángulo redondeado"/>
            <p:cNvSpPr/>
            <p:nvPr/>
          </p:nvSpPr>
          <p:spPr>
            <a:xfrm>
              <a:off x="1115283" y="1520368"/>
              <a:ext cx="804404"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prstClr val="black"/>
                  </a:solidFill>
                  <a:latin typeface="Arial Narrow" panose="020B0606020202030204" pitchFamily="34" charset="0"/>
                </a:rPr>
                <a:t>96,75%</a:t>
              </a:r>
            </a:p>
          </p:txBody>
        </p:sp>
        <p:sp>
          <p:nvSpPr>
            <p:cNvPr id="115" name="3 Rectángulo"/>
            <p:cNvSpPr/>
            <p:nvPr/>
          </p:nvSpPr>
          <p:spPr>
            <a:xfrm>
              <a:off x="1068833" y="1243369"/>
              <a:ext cx="803425" cy="276999"/>
            </a:xfrm>
            <a:prstGeom prst="rect">
              <a:avLst/>
            </a:prstGeom>
          </p:spPr>
          <p:txBody>
            <a:bodyPr wrap="none">
              <a:spAutoFit/>
            </a:bodyPr>
            <a:lstStyle/>
            <a:p>
              <a:r>
                <a:rPr lang="es-ES" sz="1200" b="1" u="sng" dirty="0">
                  <a:solidFill>
                    <a:prstClr val="black"/>
                  </a:solidFill>
                  <a:latin typeface="Arial Narrow" panose="020B0606020202030204" pitchFamily="34" charset="0"/>
                </a:rPr>
                <a:t>Masculino</a:t>
              </a:r>
              <a:endParaRPr lang="es-ES" sz="1200" b="1" u="sng" dirty="0">
                <a:solidFill>
                  <a:sysClr val="windowText" lastClr="000000"/>
                </a:solidFill>
                <a:latin typeface="Arial Narrow" panose="020B0606020202030204" pitchFamily="34" charset="0"/>
              </a:endParaRPr>
            </a:p>
          </p:txBody>
        </p:sp>
        <p:sp>
          <p:nvSpPr>
            <p:cNvPr id="116" name="4 Rectángulo"/>
            <p:cNvSpPr/>
            <p:nvPr/>
          </p:nvSpPr>
          <p:spPr>
            <a:xfrm>
              <a:off x="1136020" y="1850046"/>
              <a:ext cx="783676" cy="276999"/>
            </a:xfrm>
            <a:prstGeom prst="rect">
              <a:avLst/>
            </a:prstGeom>
          </p:spPr>
          <p:txBody>
            <a:bodyPr wrap="none">
              <a:spAutoFit/>
            </a:bodyPr>
            <a:lstStyle/>
            <a:p>
              <a:r>
                <a:rPr lang="es-ES" sz="1200" b="1" dirty="0">
                  <a:solidFill>
                    <a:prstClr val="black"/>
                  </a:solidFill>
                  <a:latin typeface="Arial Narrow" panose="020B0606020202030204" pitchFamily="34" charset="0"/>
                </a:rPr>
                <a:t>119 casos</a:t>
              </a:r>
              <a:endParaRPr lang="es-CO" sz="1200" dirty="0">
                <a:solidFill>
                  <a:prstClr val="black"/>
                </a:solidFill>
              </a:endParaRPr>
            </a:p>
          </p:txBody>
        </p:sp>
      </p:grpSp>
      <p:grpSp>
        <p:nvGrpSpPr>
          <p:cNvPr id="117" name="2 Grupo"/>
          <p:cNvGrpSpPr/>
          <p:nvPr/>
        </p:nvGrpSpPr>
        <p:grpSpPr>
          <a:xfrm>
            <a:off x="1175708" y="920327"/>
            <a:ext cx="811840" cy="1560887"/>
            <a:chOff x="1752268" y="1227775"/>
            <a:chExt cx="811840" cy="1560887"/>
          </a:xfrm>
        </p:grpSpPr>
        <p:sp>
          <p:nvSpPr>
            <p:cNvPr id="118" name="41 Rectángulo redondeado"/>
            <p:cNvSpPr/>
            <p:nvPr/>
          </p:nvSpPr>
          <p:spPr>
            <a:xfrm>
              <a:off x="1752268" y="2181420"/>
              <a:ext cx="811840"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prstClr val="black"/>
                  </a:solidFill>
                  <a:latin typeface="Arial Narrow" panose="020B0606020202030204" pitchFamily="34" charset="0"/>
                </a:rPr>
                <a:t>3,25%</a:t>
              </a:r>
            </a:p>
          </p:txBody>
        </p:sp>
        <p:sp>
          <p:nvSpPr>
            <p:cNvPr id="119" name="31 Rectángulo"/>
            <p:cNvSpPr/>
            <p:nvPr/>
          </p:nvSpPr>
          <p:spPr>
            <a:xfrm>
              <a:off x="1756023" y="1908120"/>
              <a:ext cx="780983" cy="276999"/>
            </a:xfrm>
            <a:prstGeom prst="rect">
              <a:avLst/>
            </a:prstGeom>
          </p:spPr>
          <p:txBody>
            <a:bodyPr wrap="none">
              <a:spAutoFit/>
            </a:bodyPr>
            <a:lstStyle/>
            <a:p>
              <a:r>
                <a:rPr lang="es-ES" sz="1200" b="1" u="sng" dirty="0">
                  <a:solidFill>
                    <a:prstClr val="black"/>
                  </a:solidFill>
                  <a:latin typeface="Arial Narrow" panose="020B0606020202030204" pitchFamily="34" charset="0"/>
                </a:rPr>
                <a:t>Femenino</a:t>
              </a:r>
              <a:endParaRPr lang="es-ES" sz="1200" b="1" u="sng" dirty="0">
                <a:solidFill>
                  <a:sysClr val="windowText" lastClr="000000"/>
                </a:solidFill>
                <a:latin typeface="Arial Narrow" panose="020B0606020202030204" pitchFamily="34" charset="0"/>
              </a:endParaRPr>
            </a:p>
          </p:txBody>
        </p:sp>
        <p:sp>
          <p:nvSpPr>
            <p:cNvPr id="120" name="34 Rectángulo"/>
            <p:cNvSpPr/>
            <p:nvPr/>
          </p:nvSpPr>
          <p:spPr>
            <a:xfrm>
              <a:off x="1816937" y="2511663"/>
              <a:ext cx="649537" cy="276999"/>
            </a:xfrm>
            <a:prstGeom prst="rect">
              <a:avLst/>
            </a:prstGeom>
          </p:spPr>
          <p:txBody>
            <a:bodyPr wrap="none">
              <a:spAutoFit/>
            </a:bodyPr>
            <a:lstStyle/>
            <a:p>
              <a:r>
                <a:rPr lang="es-ES" sz="1200" b="1" dirty="0">
                  <a:solidFill>
                    <a:prstClr val="black"/>
                  </a:solidFill>
                  <a:latin typeface="Arial Narrow" panose="020B0606020202030204" pitchFamily="34" charset="0"/>
                </a:rPr>
                <a:t>4 casos</a:t>
              </a:r>
              <a:endParaRPr lang="es-CO" sz="1200" dirty="0">
                <a:solidFill>
                  <a:prstClr val="black"/>
                </a:solidFill>
              </a:endParaRPr>
            </a:p>
          </p:txBody>
        </p:sp>
        <p:pic>
          <p:nvPicPr>
            <p:cNvPr id="121" name="Picture 3"/>
            <p:cNvPicPr>
              <a:picLocks noChangeAspect="1" noChangeArrowheads="1"/>
            </p:cNvPicPr>
            <p:nvPr/>
          </p:nvPicPr>
          <p:blipFill rotWithShape="1">
            <a:blip r:embed="rId4">
              <a:biLevel thresh="75000"/>
              <a:extLst>
                <a:ext uri="{28A0092B-C50C-407E-A947-70E740481C1C}">
                  <a14:useLocalDpi xmlns:a14="http://schemas.microsoft.com/office/drawing/2010/main" val="0"/>
                </a:ext>
              </a:extLst>
            </a:blip>
            <a:srcRect l="29313" t="7366" r="56038"/>
            <a:stretch/>
          </p:blipFill>
          <p:spPr bwMode="auto">
            <a:xfrm>
              <a:off x="1782238" y="1227775"/>
              <a:ext cx="696035" cy="748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22" name="124 Grupo"/>
          <p:cNvGrpSpPr/>
          <p:nvPr/>
        </p:nvGrpSpPr>
        <p:grpSpPr>
          <a:xfrm>
            <a:off x="125886" y="560287"/>
            <a:ext cx="1852274" cy="436841"/>
            <a:chOff x="3054754" y="484500"/>
            <a:chExt cx="2375609" cy="436841"/>
          </a:xfrm>
        </p:grpSpPr>
        <p:sp>
          <p:nvSpPr>
            <p:cNvPr id="123" name="125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solidFill>
                  <a:prstClr val="black"/>
                </a:solidFill>
              </a:endParaRPr>
            </a:p>
          </p:txBody>
        </p:sp>
        <p:sp>
          <p:nvSpPr>
            <p:cNvPr id="124" name="126 CuadroTexto"/>
            <p:cNvSpPr txBox="1"/>
            <p:nvPr/>
          </p:nvSpPr>
          <p:spPr>
            <a:xfrm>
              <a:off x="3054754" y="484500"/>
              <a:ext cx="2339087" cy="307777"/>
            </a:xfrm>
            <a:prstGeom prst="rect">
              <a:avLst/>
            </a:prstGeom>
            <a:noFill/>
          </p:spPr>
          <p:txBody>
            <a:bodyPr wrap="square" rtlCol="0">
              <a:spAutoFit/>
            </a:bodyPr>
            <a:lstStyle/>
            <a:p>
              <a:pPr algn="ctr"/>
              <a:r>
                <a:rPr lang="es-ES" sz="1400" b="1" dirty="0">
                  <a:solidFill>
                    <a:prstClr val="black"/>
                  </a:solidFill>
                  <a:latin typeface="Arial Narrow" panose="020B0606020202030204" pitchFamily="34" charset="0"/>
                </a:rPr>
                <a:t>Sexo</a:t>
              </a:r>
            </a:p>
          </p:txBody>
        </p:sp>
      </p:grpSp>
      <p:grpSp>
        <p:nvGrpSpPr>
          <p:cNvPr id="125" name="91 Grupo"/>
          <p:cNvGrpSpPr/>
          <p:nvPr/>
        </p:nvGrpSpPr>
        <p:grpSpPr>
          <a:xfrm>
            <a:off x="2070944" y="857976"/>
            <a:ext cx="874090" cy="1631193"/>
            <a:chOff x="2507826" y="2454167"/>
            <a:chExt cx="874090" cy="1631193"/>
          </a:xfrm>
        </p:grpSpPr>
        <p:sp>
          <p:nvSpPr>
            <p:cNvPr id="126" name="92 Rectángulo redondeado"/>
            <p:cNvSpPr/>
            <p:nvPr/>
          </p:nvSpPr>
          <p:spPr>
            <a:xfrm>
              <a:off x="2507826" y="3472120"/>
              <a:ext cx="874090" cy="360040"/>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prstClr val="black"/>
                  </a:solidFill>
                  <a:latin typeface="Arial Narrow" panose="020B0606020202030204" pitchFamily="34" charset="0"/>
                </a:rPr>
                <a:t>0,0%</a:t>
              </a:r>
            </a:p>
          </p:txBody>
        </p:sp>
        <p:pic>
          <p:nvPicPr>
            <p:cNvPr id="127" name="Picture 2"/>
            <p:cNvPicPr>
              <a:picLocks noChangeAspect="1" noChangeArrowheads="1"/>
            </p:cNvPicPr>
            <p:nvPr/>
          </p:nvPicPr>
          <p:blipFill>
            <a:blip r:embed="rId5">
              <a:biLevel thresh="75000"/>
              <a:extLst>
                <a:ext uri="{28A0092B-C50C-407E-A947-70E740481C1C}">
                  <a14:useLocalDpi xmlns:a14="http://schemas.microsoft.com/office/drawing/2010/main" val="0"/>
                </a:ext>
              </a:extLst>
            </a:blip>
            <a:srcRect/>
            <a:stretch>
              <a:fillRect/>
            </a:stretch>
          </p:blipFill>
          <p:spPr bwMode="auto">
            <a:xfrm>
              <a:off x="2702014" y="2454167"/>
              <a:ext cx="557405" cy="912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8" name="94 Rectángulo"/>
            <p:cNvSpPr/>
            <p:nvPr/>
          </p:nvSpPr>
          <p:spPr>
            <a:xfrm>
              <a:off x="2566290" y="3203848"/>
              <a:ext cx="724878" cy="276999"/>
            </a:xfrm>
            <a:prstGeom prst="rect">
              <a:avLst/>
            </a:prstGeom>
          </p:spPr>
          <p:txBody>
            <a:bodyPr wrap="none">
              <a:spAutoFit/>
            </a:bodyPr>
            <a:lstStyle/>
            <a:p>
              <a:pPr algn="ctr"/>
              <a:r>
                <a:rPr lang="es-ES" sz="1200" b="1" u="sng" dirty="0">
                  <a:solidFill>
                    <a:prstClr val="black"/>
                  </a:solidFill>
                  <a:latin typeface="Arial Narrow" panose="020B0606020202030204" pitchFamily="34" charset="0"/>
                </a:rPr>
                <a:t>Gestante</a:t>
              </a:r>
              <a:endParaRPr lang="es-ES" sz="1200" b="1" u="sng" dirty="0">
                <a:solidFill>
                  <a:sysClr val="windowText" lastClr="000000"/>
                </a:solidFill>
                <a:latin typeface="Arial Narrow" panose="020B0606020202030204" pitchFamily="34" charset="0"/>
              </a:endParaRPr>
            </a:p>
          </p:txBody>
        </p:sp>
        <p:sp>
          <p:nvSpPr>
            <p:cNvPr id="129" name="95 Rectángulo"/>
            <p:cNvSpPr/>
            <p:nvPr/>
          </p:nvSpPr>
          <p:spPr>
            <a:xfrm>
              <a:off x="2620874" y="3808361"/>
              <a:ext cx="649537" cy="276999"/>
            </a:xfrm>
            <a:prstGeom prst="rect">
              <a:avLst/>
            </a:prstGeom>
          </p:spPr>
          <p:txBody>
            <a:bodyPr wrap="none">
              <a:spAutoFit/>
            </a:bodyPr>
            <a:lstStyle/>
            <a:p>
              <a:r>
                <a:rPr lang="es-ES" sz="1200" b="1" dirty="0">
                  <a:solidFill>
                    <a:prstClr val="black"/>
                  </a:solidFill>
                  <a:latin typeface="Arial Narrow" panose="020B0606020202030204" pitchFamily="34" charset="0"/>
                </a:rPr>
                <a:t>0 casos</a:t>
              </a:r>
              <a:endParaRPr lang="es-CO" sz="1200" dirty="0">
                <a:solidFill>
                  <a:prstClr val="black"/>
                </a:solidFill>
              </a:endParaRPr>
            </a:p>
          </p:txBody>
        </p:sp>
      </p:grpSp>
      <p:grpSp>
        <p:nvGrpSpPr>
          <p:cNvPr id="130" name="15 Grupo"/>
          <p:cNvGrpSpPr/>
          <p:nvPr/>
        </p:nvGrpSpPr>
        <p:grpSpPr>
          <a:xfrm>
            <a:off x="3039937" y="950012"/>
            <a:ext cx="874090" cy="1519436"/>
            <a:chOff x="3826683" y="2822224"/>
            <a:chExt cx="874090" cy="1519436"/>
          </a:xfrm>
        </p:grpSpPr>
        <p:grpSp>
          <p:nvGrpSpPr>
            <p:cNvPr id="131" name="1 Grupo"/>
            <p:cNvGrpSpPr/>
            <p:nvPr/>
          </p:nvGrpSpPr>
          <p:grpSpPr>
            <a:xfrm>
              <a:off x="3826683" y="3446500"/>
              <a:ext cx="874090" cy="895160"/>
              <a:chOff x="2507826" y="3203848"/>
              <a:chExt cx="874090" cy="895160"/>
            </a:xfrm>
          </p:grpSpPr>
          <p:sp>
            <p:nvSpPr>
              <p:cNvPr id="133" name="56 Rectángulo redondeado"/>
              <p:cNvSpPr/>
              <p:nvPr/>
            </p:nvSpPr>
            <p:spPr>
              <a:xfrm>
                <a:off x="2507826" y="3472120"/>
                <a:ext cx="874090"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prstClr val="black"/>
                    </a:solidFill>
                    <a:latin typeface="Arial Narrow" panose="020B0606020202030204" pitchFamily="34" charset="0"/>
                  </a:rPr>
                  <a:t>0,0%</a:t>
                </a:r>
              </a:p>
            </p:txBody>
          </p:sp>
          <p:sp>
            <p:nvSpPr>
              <p:cNvPr id="134" name="133 Rectángulo"/>
              <p:cNvSpPr/>
              <p:nvPr/>
            </p:nvSpPr>
            <p:spPr>
              <a:xfrm>
                <a:off x="2572704" y="3203848"/>
                <a:ext cx="712054" cy="276999"/>
              </a:xfrm>
              <a:prstGeom prst="rect">
                <a:avLst/>
              </a:prstGeom>
            </p:spPr>
            <p:txBody>
              <a:bodyPr wrap="none">
                <a:spAutoFit/>
              </a:bodyPr>
              <a:lstStyle/>
              <a:p>
                <a:pPr algn="ctr"/>
                <a:r>
                  <a:rPr lang="es-ES" sz="1200" b="1" u="sng" dirty="0">
                    <a:solidFill>
                      <a:prstClr val="black"/>
                    </a:solidFill>
                    <a:latin typeface="Arial Narrow" panose="020B0606020202030204" pitchFamily="34" charset="0"/>
                  </a:rPr>
                  <a:t>Migrante</a:t>
                </a:r>
                <a:endParaRPr lang="es-ES" sz="1200" b="1" u="sng" dirty="0">
                  <a:solidFill>
                    <a:sysClr val="windowText" lastClr="000000"/>
                  </a:solidFill>
                  <a:latin typeface="Arial Narrow" panose="020B0606020202030204" pitchFamily="34" charset="0"/>
                </a:endParaRPr>
              </a:p>
            </p:txBody>
          </p:sp>
          <p:sp>
            <p:nvSpPr>
              <p:cNvPr id="135" name="40 Rectángulo"/>
              <p:cNvSpPr/>
              <p:nvPr/>
            </p:nvSpPr>
            <p:spPr>
              <a:xfrm>
                <a:off x="2648170" y="3822009"/>
                <a:ext cx="649537" cy="276999"/>
              </a:xfrm>
              <a:prstGeom prst="rect">
                <a:avLst/>
              </a:prstGeom>
            </p:spPr>
            <p:txBody>
              <a:bodyPr wrap="none">
                <a:spAutoFit/>
              </a:bodyPr>
              <a:lstStyle/>
              <a:p>
                <a:r>
                  <a:rPr lang="es-ES" sz="1200" b="1" dirty="0">
                    <a:solidFill>
                      <a:prstClr val="black"/>
                    </a:solidFill>
                    <a:latin typeface="Arial Narrow" panose="020B0606020202030204" pitchFamily="34" charset="0"/>
                  </a:rPr>
                  <a:t>0 casos</a:t>
                </a:r>
                <a:endParaRPr lang="es-CO" sz="1200" dirty="0">
                  <a:solidFill>
                    <a:prstClr val="black"/>
                  </a:solidFill>
                </a:endParaRPr>
              </a:p>
            </p:txBody>
          </p:sp>
        </p:grpSp>
        <p:pic>
          <p:nvPicPr>
            <p:cNvPr id="132" name="Picture 6"/>
            <p:cNvPicPr>
              <a:picLocks noChangeAspect="1" noChangeArrowheads="1"/>
            </p:cNvPicPr>
            <p:nvPr/>
          </p:nvPicPr>
          <p:blipFill>
            <a:blip r:embed="rId6">
              <a:biLevel thresh="50000"/>
              <a:extLst>
                <a:ext uri="{28A0092B-C50C-407E-A947-70E740481C1C}">
                  <a14:useLocalDpi xmlns:a14="http://schemas.microsoft.com/office/drawing/2010/main" val="0"/>
                </a:ext>
              </a:extLst>
            </a:blip>
            <a:srcRect/>
            <a:stretch>
              <a:fillRect/>
            </a:stretch>
          </p:blipFill>
          <p:spPr bwMode="auto">
            <a:xfrm>
              <a:off x="3945025" y="2822224"/>
              <a:ext cx="587628" cy="678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38" name="75 Grupo"/>
          <p:cNvGrpSpPr/>
          <p:nvPr/>
        </p:nvGrpSpPr>
        <p:grpSpPr>
          <a:xfrm>
            <a:off x="3914027" y="1550561"/>
            <a:ext cx="1275167" cy="891591"/>
            <a:chOff x="-177188" y="7086322"/>
            <a:chExt cx="1489900" cy="891591"/>
          </a:xfrm>
        </p:grpSpPr>
        <p:sp>
          <p:nvSpPr>
            <p:cNvPr id="139" name="76 CuadroTexto"/>
            <p:cNvSpPr txBox="1"/>
            <p:nvPr/>
          </p:nvSpPr>
          <p:spPr>
            <a:xfrm>
              <a:off x="-177188" y="7086322"/>
              <a:ext cx="1489900" cy="276999"/>
            </a:xfrm>
            <a:prstGeom prst="rect">
              <a:avLst/>
            </a:prstGeom>
            <a:noFill/>
          </p:spPr>
          <p:txBody>
            <a:bodyPr wrap="square" rtlCol="0">
              <a:spAutoFit/>
            </a:bodyPr>
            <a:lstStyle/>
            <a:p>
              <a:pPr algn="ctr"/>
              <a:r>
                <a:rPr lang="es-ES" sz="1200" b="1" u="sng" dirty="0">
                  <a:solidFill>
                    <a:prstClr val="black"/>
                  </a:solidFill>
                  <a:latin typeface="Arial Narrow" panose="020B0606020202030204" pitchFamily="34" charset="0"/>
                </a:rPr>
                <a:t>Habitante de calle</a:t>
              </a:r>
            </a:p>
          </p:txBody>
        </p:sp>
        <p:sp>
          <p:nvSpPr>
            <p:cNvPr id="140" name="77 Rectángulo redondeado"/>
            <p:cNvSpPr/>
            <p:nvPr/>
          </p:nvSpPr>
          <p:spPr>
            <a:xfrm>
              <a:off x="-7627" y="7363321"/>
              <a:ext cx="1067227"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prstClr val="black"/>
                  </a:solidFill>
                  <a:latin typeface="Arial Narrow" panose="020B0606020202030204" pitchFamily="34" charset="0"/>
                </a:rPr>
                <a:t>0,81%</a:t>
              </a:r>
            </a:p>
          </p:txBody>
        </p:sp>
        <p:sp>
          <p:nvSpPr>
            <p:cNvPr id="141" name="78 CuadroTexto"/>
            <p:cNvSpPr txBox="1"/>
            <p:nvPr/>
          </p:nvSpPr>
          <p:spPr>
            <a:xfrm>
              <a:off x="-164454" y="7700914"/>
              <a:ext cx="1229607" cy="276999"/>
            </a:xfrm>
            <a:prstGeom prst="rect">
              <a:avLst/>
            </a:prstGeom>
            <a:noFill/>
          </p:spPr>
          <p:txBody>
            <a:bodyPr wrap="square" rtlCol="0">
              <a:spAutoFit/>
            </a:bodyPr>
            <a:lstStyle/>
            <a:p>
              <a:pPr algn="ctr"/>
              <a:r>
                <a:rPr lang="es-ES" sz="1200" b="1" dirty="0">
                  <a:solidFill>
                    <a:prstClr val="black"/>
                  </a:solidFill>
                  <a:latin typeface="Arial Narrow" panose="020B0606020202030204" pitchFamily="34" charset="0"/>
                </a:rPr>
                <a:t>1 caso</a:t>
              </a:r>
            </a:p>
          </p:txBody>
        </p:sp>
      </p:grpSp>
      <p:grpSp>
        <p:nvGrpSpPr>
          <p:cNvPr id="142" name="127 Grupo"/>
          <p:cNvGrpSpPr/>
          <p:nvPr/>
        </p:nvGrpSpPr>
        <p:grpSpPr>
          <a:xfrm>
            <a:off x="2282182" y="528496"/>
            <a:ext cx="2722457" cy="436841"/>
            <a:chOff x="3060727" y="484500"/>
            <a:chExt cx="2369636" cy="436841"/>
          </a:xfrm>
        </p:grpSpPr>
        <p:sp>
          <p:nvSpPr>
            <p:cNvPr id="143" name="128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solidFill>
                  <a:prstClr val="black"/>
                </a:solidFill>
              </a:endParaRPr>
            </a:p>
          </p:txBody>
        </p:sp>
        <p:sp>
          <p:nvSpPr>
            <p:cNvPr id="144" name="129 CuadroTexto"/>
            <p:cNvSpPr txBox="1"/>
            <p:nvPr/>
          </p:nvSpPr>
          <p:spPr>
            <a:xfrm>
              <a:off x="3060727" y="484500"/>
              <a:ext cx="2369636" cy="307777"/>
            </a:xfrm>
            <a:prstGeom prst="rect">
              <a:avLst/>
            </a:prstGeom>
            <a:noFill/>
          </p:spPr>
          <p:txBody>
            <a:bodyPr wrap="square" rtlCol="0">
              <a:spAutoFit/>
            </a:bodyPr>
            <a:lstStyle/>
            <a:p>
              <a:pPr algn="ctr"/>
              <a:r>
                <a:rPr lang="es-ES" sz="1400" b="1" dirty="0">
                  <a:solidFill>
                    <a:prstClr val="black"/>
                  </a:solidFill>
                  <a:latin typeface="Arial Narrow" panose="020B0606020202030204" pitchFamily="34" charset="0"/>
                </a:rPr>
                <a:t>Poblaciones especiales</a:t>
              </a:r>
            </a:p>
          </p:txBody>
        </p:sp>
      </p:grpSp>
      <p:grpSp>
        <p:nvGrpSpPr>
          <p:cNvPr id="145" name="Grupo 76"/>
          <p:cNvGrpSpPr/>
          <p:nvPr/>
        </p:nvGrpSpPr>
        <p:grpSpPr>
          <a:xfrm>
            <a:off x="5098921" y="528496"/>
            <a:ext cx="2129010" cy="1936247"/>
            <a:chOff x="616494" y="2584689"/>
            <a:chExt cx="2129010" cy="1936247"/>
          </a:xfrm>
        </p:grpSpPr>
        <p:grpSp>
          <p:nvGrpSpPr>
            <p:cNvPr id="146" name="6 Grupo"/>
            <p:cNvGrpSpPr/>
            <p:nvPr/>
          </p:nvGrpSpPr>
          <p:grpSpPr>
            <a:xfrm>
              <a:off x="616494" y="2934239"/>
              <a:ext cx="1152880" cy="1582804"/>
              <a:chOff x="3115290" y="1227775"/>
              <a:chExt cx="1152880" cy="1582804"/>
            </a:xfrm>
          </p:grpSpPr>
          <p:grpSp>
            <p:nvGrpSpPr>
              <p:cNvPr id="156" name="49 Grupo"/>
              <p:cNvGrpSpPr/>
              <p:nvPr/>
            </p:nvGrpSpPr>
            <p:grpSpPr>
              <a:xfrm>
                <a:off x="3115290" y="1951748"/>
                <a:ext cx="1152880" cy="858831"/>
                <a:chOff x="3744466" y="1301912"/>
                <a:chExt cx="1152880" cy="858831"/>
              </a:xfrm>
            </p:grpSpPr>
            <p:sp>
              <p:nvSpPr>
                <p:cNvPr id="158" name="50 Rectángulo redondeado"/>
                <p:cNvSpPr/>
                <p:nvPr/>
              </p:nvSpPr>
              <p:spPr>
                <a:xfrm>
                  <a:off x="3912519" y="1553220"/>
                  <a:ext cx="740068"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prstClr val="black"/>
                      </a:solidFill>
                      <a:latin typeface="Arial Narrow" panose="020B0606020202030204" pitchFamily="34" charset="0"/>
                    </a:rPr>
                    <a:t>0,0%</a:t>
                  </a:r>
                </a:p>
              </p:txBody>
            </p:sp>
            <p:sp>
              <p:nvSpPr>
                <p:cNvPr id="159" name="52 Rectángulo"/>
                <p:cNvSpPr/>
                <p:nvPr/>
              </p:nvSpPr>
              <p:spPr>
                <a:xfrm>
                  <a:off x="3744466" y="1301912"/>
                  <a:ext cx="1152880" cy="276999"/>
                </a:xfrm>
                <a:prstGeom prst="rect">
                  <a:avLst/>
                </a:prstGeom>
              </p:spPr>
              <p:txBody>
                <a:bodyPr wrap="none">
                  <a:spAutoFit/>
                </a:bodyPr>
                <a:lstStyle/>
                <a:p>
                  <a:r>
                    <a:rPr lang="es-ES" sz="1200" b="1" u="sng" dirty="0">
                      <a:solidFill>
                        <a:prstClr val="black"/>
                      </a:solidFill>
                      <a:latin typeface="Arial Narrow" panose="020B0606020202030204" pitchFamily="34" charset="0"/>
                    </a:rPr>
                    <a:t>Afrocolombiano</a:t>
                  </a:r>
                  <a:endParaRPr lang="es-ES" sz="1200" b="1" u="sng" dirty="0">
                    <a:solidFill>
                      <a:sysClr val="windowText" lastClr="000000"/>
                    </a:solidFill>
                    <a:latin typeface="Arial Narrow" panose="020B0606020202030204" pitchFamily="34" charset="0"/>
                  </a:endParaRPr>
                </a:p>
              </p:txBody>
            </p:sp>
            <p:sp>
              <p:nvSpPr>
                <p:cNvPr id="160" name="53 Rectángulo"/>
                <p:cNvSpPr/>
                <p:nvPr/>
              </p:nvSpPr>
              <p:spPr>
                <a:xfrm>
                  <a:off x="3957784" y="1883744"/>
                  <a:ext cx="649537" cy="276999"/>
                </a:xfrm>
                <a:prstGeom prst="rect">
                  <a:avLst/>
                </a:prstGeom>
              </p:spPr>
              <p:txBody>
                <a:bodyPr wrap="none">
                  <a:spAutoFit/>
                </a:bodyPr>
                <a:lstStyle/>
                <a:p>
                  <a:r>
                    <a:rPr lang="es-ES" sz="1200" b="1" dirty="0">
                      <a:solidFill>
                        <a:prstClr val="black"/>
                      </a:solidFill>
                      <a:latin typeface="Arial Narrow" panose="020B0606020202030204" pitchFamily="34" charset="0"/>
                    </a:rPr>
                    <a:t>0 casos</a:t>
                  </a:r>
                  <a:endParaRPr lang="es-CO" sz="1200" dirty="0">
                    <a:solidFill>
                      <a:prstClr val="black"/>
                    </a:solidFill>
                  </a:endParaRPr>
                </a:p>
              </p:txBody>
            </p:sp>
          </p:grpSp>
          <p:pic>
            <p:nvPicPr>
              <p:cNvPr id="157" name="Picture 3"/>
              <p:cNvPicPr>
                <a:picLocks noChangeAspect="1" noChangeArrowheads="1"/>
              </p:cNvPicPr>
              <p:nvPr/>
            </p:nvPicPr>
            <p:blipFill rotWithShape="1">
              <a:blip r:embed="rId4">
                <a:biLevel thresh="75000"/>
                <a:extLst>
                  <a:ext uri="{28A0092B-C50C-407E-A947-70E740481C1C}">
                    <a14:useLocalDpi xmlns:a14="http://schemas.microsoft.com/office/drawing/2010/main" val="0"/>
                  </a:ext>
                </a:extLst>
              </a:blip>
              <a:srcRect l="59057" t="8806" r="25145"/>
              <a:stretch/>
            </p:blipFill>
            <p:spPr bwMode="auto">
              <a:xfrm>
                <a:off x="3328608" y="1227775"/>
                <a:ext cx="750627" cy="775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51" name="7 Grupo"/>
            <p:cNvGrpSpPr/>
            <p:nvPr/>
          </p:nvGrpSpPr>
          <p:grpSpPr>
            <a:xfrm>
              <a:off x="1741326" y="3641012"/>
              <a:ext cx="1004178" cy="879924"/>
              <a:chOff x="5245046" y="1274868"/>
              <a:chExt cx="1004178" cy="879924"/>
            </a:xfrm>
          </p:grpSpPr>
          <p:sp>
            <p:nvSpPr>
              <p:cNvPr id="153" name="43 Rectángulo redondeado"/>
              <p:cNvSpPr/>
              <p:nvPr/>
            </p:nvSpPr>
            <p:spPr>
              <a:xfrm>
                <a:off x="5245046" y="1561312"/>
                <a:ext cx="740068"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prstClr val="black"/>
                    </a:solidFill>
                    <a:latin typeface="Arial Narrow" panose="020B0606020202030204" pitchFamily="34" charset="0"/>
                  </a:rPr>
                  <a:t>0,0%</a:t>
                </a:r>
              </a:p>
            </p:txBody>
          </p:sp>
          <p:sp>
            <p:nvSpPr>
              <p:cNvPr id="154" name="33 Rectángulo"/>
              <p:cNvSpPr/>
              <p:nvPr/>
            </p:nvSpPr>
            <p:spPr>
              <a:xfrm>
                <a:off x="5272675" y="1274868"/>
                <a:ext cx="976549" cy="276999"/>
              </a:xfrm>
              <a:prstGeom prst="rect">
                <a:avLst/>
              </a:prstGeom>
            </p:spPr>
            <p:txBody>
              <a:bodyPr wrap="none">
                <a:spAutoFit/>
              </a:bodyPr>
              <a:lstStyle/>
              <a:p>
                <a:r>
                  <a:rPr lang="es-ES" sz="1200" b="1" u="sng" dirty="0" err="1">
                    <a:solidFill>
                      <a:prstClr val="black"/>
                    </a:solidFill>
                    <a:latin typeface="Arial Narrow" panose="020B0606020202030204" pitchFamily="34" charset="0"/>
                  </a:rPr>
                  <a:t>Rom</a:t>
                </a:r>
                <a:r>
                  <a:rPr lang="es-ES" sz="1200" b="1" u="sng" dirty="0">
                    <a:solidFill>
                      <a:prstClr val="black"/>
                    </a:solidFill>
                    <a:latin typeface="Arial Narrow" panose="020B0606020202030204" pitchFamily="34" charset="0"/>
                  </a:rPr>
                  <a:t> - Gitano</a:t>
                </a:r>
                <a:endParaRPr lang="es-ES" sz="1200" b="1" u="sng" dirty="0">
                  <a:solidFill>
                    <a:sysClr val="windowText" lastClr="000000"/>
                  </a:solidFill>
                  <a:latin typeface="Arial Narrow" panose="020B0606020202030204" pitchFamily="34" charset="0"/>
                </a:endParaRPr>
              </a:p>
            </p:txBody>
          </p:sp>
          <p:sp>
            <p:nvSpPr>
              <p:cNvPr id="155" name="36 Rectángulo"/>
              <p:cNvSpPr/>
              <p:nvPr/>
            </p:nvSpPr>
            <p:spPr>
              <a:xfrm>
                <a:off x="5286277" y="1877793"/>
                <a:ext cx="649537" cy="276999"/>
              </a:xfrm>
              <a:prstGeom prst="rect">
                <a:avLst/>
              </a:prstGeom>
            </p:spPr>
            <p:txBody>
              <a:bodyPr wrap="none">
                <a:spAutoFit/>
              </a:bodyPr>
              <a:lstStyle/>
              <a:p>
                <a:r>
                  <a:rPr lang="es-ES" sz="1200" b="1" dirty="0">
                    <a:solidFill>
                      <a:prstClr val="black"/>
                    </a:solidFill>
                    <a:latin typeface="Arial Narrow" panose="020B0606020202030204" pitchFamily="34" charset="0"/>
                  </a:rPr>
                  <a:t>0 casos</a:t>
                </a:r>
                <a:endParaRPr lang="es-CO" sz="1200" dirty="0">
                  <a:solidFill>
                    <a:prstClr val="black"/>
                  </a:solidFill>
                </a:endParaRPr>
              </a:p>
            </p:txBody>
          </p:sp>
        </p:grpSp>
        <p:grpSp>
          <p:nvGrpSpPr>
            <p:cNvPr id="148" name="114 Grupo"/>
            <p:cNvGrpSpPr/>
            <p:nvPr/>
          </p:nvGrpSpPr>
          <p:grpSpPr>
            <a:xfrm>
              <a:off x="734175" y="2584689"/>
              <a:ext cx="1847617" cy="436841"/>
              <a:chOff x="3060727" y="484500"/>
              <a:chExt cx="2369636" cy="436841"/>
            </a:xfrm>
          </p:grpSpPr>
          <p:sp>
            <p:nvSpPr>
              <p:cNvPr id="149" name="115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solidFill>
                    <a:prstClr val="black"/>
                  </a:solidFill>
                </a:endParaRPr>
              </a:p>
            </p:txBody>
          </p:sp>
          <p:sp>
            <p:nvSpPr>
              <p:cNvPr id="150" name="123 CuadroTexto"/>
              <p:cNvSpPr txBox="1"/>
              <p:nvPr/>
            </p:nvSpPr>
            <p:spPr>
              <a:xfrm>
                <a:off x="3600450" y="484500"/>
                <a:ext cx="1477125" cy="307777"/>
              </a:xfrm>
              <a:prstGeom prst="rect">
                <a:avLst/>
              </a:prstGeom>
              <a:noFill/>
            </p:spPr>
            <p:txBody>
              <a:bodyPr wrap="square" rtlCol="0">
                <a:spAutoFit/>
              </a:bodyPr>
              <a:lstStyle/>
              <a:p>
                <a:pPr algn="ctr"/>
                <a:r>
                  <a:rPr lang="es-ES" sz="1400" b="1" dirty="0">
                    <a:solidFill>
                      <a:prstClr val="black"/>
                    </a:solidFill>
                    <a:latin typeface="Arial Narrow" panose="020B0606020202030204" pitchFamily="34" charset="0"/>
                  </a:rPr>
                  <a:t>Etnia</a:t>
                </a:r>
              </a:p>
            </p:txBody>
          </p:sp>
        </p:grpSp>
      </p:grpSp>
      <p:pic>
        <p:nvPicPr>
          <p:cNvPr id="102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87755" y="930627"/>
            <a:ext cx="503801" cy="677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49300" y="930961"/>
            <a:ext cx="1203640" cy="716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7" name="69 Rectángulo"/>
          <p:cNvSpPr/>
          <p:nvPr/>
        </p:nvSpPr>
        <p:spPr>
          <a:xfrm>
            <a:off x="11918" y="7956376"/>
            <a:ext cx="7216013" cy="307777"/>
          </a:xfrm>
          <a:prstGeom prst="rect">
            <a:avLst/>
          </a:prstGeom>
        </p:spPr>
        <p:txBody>
          <a:bodyPr wrap="square">
            <a:spAutoFit/>
          </a:bodyPr>
          <a:lstStyle/>
          <a:p>
            <a:r>
              <a:rPr lang="es-ES" sz="700" dirty="0">
                <a:solidFill>
                  <a:prstClr val="black"/>
                </a:solidFill>
                <a:latin typeface="Arial Narrow" panose="020B0606020202030204" pitchFamily="34" charset="0"/>
              </a:rPr>
              <a:t>Fuente: SIVIGILA. Secretaria de Salud de Medellín.</a:t>
            </a:r>
          </a:p>
          <a:p>
            <a:r>
              <a:rPr lang="es-ES" sz="700" dirty="0">
                <a:latin typeface="Arial Narrow" panose="020B0606020202030204" pitchFamily="34" charset="0"/>
              </a:rPr>
              <a:t>Figura. Poblaciones y factores de riesgo de los casos notificados de Hepatitis B, C y </a:t>
            </a:r>
            <a:r>
              <a:rPr lang="es-ES" sz="700" dirty="0" err="1">
                <a:latin typeface="Arial Narrow" panose="020B0606020202030204" pitchFamily="34" charset="0"/>
              </a:rPr>
              <a:t>Coinfecciòn</a:t>
            </a:r>
            <a:r>
              <a:rPr lang="es-ES" sz="700" dirty="0">
                <a:latin typeface="Arial Narrow" panose="020B0606020202030204" pitchFamily="34" charset="0"/>
              </a:rPr>
              <a:t>/</a:t>
            </a:r>
            <a:r>
              <a:rPr lang="es-ES" sz="700" dirty="0" err="1">
                <a:latin typeface="Arial Narrow" panose="020B0606020202030204" pitchFamily="34" charset="0"/>
              </a:rPr>
              <a:t>Superinfección</a:t>
            </a:r>
            <a:r>
              <a:rPr lang="es-ES" sz="700" dirty="0">
                <a:latin typeface="Arial Narrow" panose="020B0606020202030204" pitchFamily="34" charset="0"/>
              </a:rPr>
              <a:t> B - Delta. Periodo epidemiológico 08. 2023</a:t>
            </a:r>
            <a:r>
              <a:rPr lang="es-ES" sz="700" dirty="0">
                <a:solidFill>
                  <a:prstClr val="black"/>
                </a:solidFill>
                <a:latin typeface="Arial Narrow" panose="020B0606020202030204" pitchFamily="34" charset="0"/>
              </a:rPr>
              <a:t>. </a:t>
            </a:r>
          </a:p>
        </p:txBody>
      </p:sp>
      <p:sp>
        <p:nvSpPr>
          <p:cNvPr id="78" name="28 CuadroTexto"/>
          <p:cNvSpPr txBox="1"/>
          <p:nvPr/>
        </p:nvSpPr>
        <p:spPr>
          <a:xfrm>
            <a:off x="1080170" y="-66129"/>
            <a:ext cx="2592288" cy="461665"/>
          </a:xfrm>
          <a:prstGeom prst="rect">
            <a:avLst/>
          </a:prstGeom>
          <a:noFill/>
        </p:spPr>
        <p:txBody>
          <a:bodyPr wrap="square" rtlCol="0">
            <a:spAutoFit/>
          </a:bodyPr>
          <a:lstStyle/>
          <a:p>
            <a:r>
              <a:rPr lang="es-ES" sz="1200" b="1" dirty="0">
                <a:latin typeface="Arial Narrow" panose="020B0606020202030204" pitchFamily="34" charset="0"/>
              </a:rPr>
              <a:t>Comportamiento variables de interés Hepatitis C</a:t>
            </a:r>
          </a:p>
        </p:txBody>
      </p:sp>
      <p:sp>
        <p:nvSpPr>
          <p:cNvPr id="79" name="78 CuadroTexto"/>
          <p:cNvSpPr txBox="1"/>
          <p:nvPr/>
        </p:nvSpPr>
        <p:spPr>
          <a:xfrm>
            <a:off x="936154" y="4427984"/>
            <a:ext cx="4846937" cy="276999"/>
          </a:xfrm>
          <a:prstGeom prst="rect">
            <a:avLst/>
          </a:prstGeom>
          <a:noFill/>
        </p:spPr>
        <p:txBody>
          <a:bodyPr wrap="square" rtlCol="0">
            <a:spAutoFit/>
          </a:bodyPr>
          <a:lstStyle/>
          <a:p>
            <a:r>
              <a:rPr lang="es-ES" sz="1200" b="1" dirty="0">
                <a:latin typeface="Arial Narrow" panose="020B0606020202030204" pitchFamily="34" charset="0"/>
              </a:rPr>
              <a:t>Variables especificas del comportamiento del evento y curso de vida</a:t>
            </a:r>
          </a:p>
        </p:txBody>
      </p:sp>
      <p:pic>
        <p:nvPicPr>
          <p:cNvPr id="2050"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65937" t="56778" r="29313" b="35333"/>
          <a:stretch/>
        </p:blipFill>
        <p:spPr bwMode="auto">
          <a:xfrm>
            <a:off x="5652632" y="5652121"/>
            <a:ext cx="937120" cy="8754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3" name="73 Rectángulo redondeado"/>
          <p:cNvSpPr/>
          <p:nvPr/>
        </p:nvSpPr>
        <p:spPr>
          <a:xfrm>
            <a:off x="5189193" y="6660232"/>
            <a:ext cx="1725328" cy="504056"/>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prstClr val="black"/>
                </a:solidFill>
                <a:latin typeface="Arial Narrow" panose="020B0606020202030204" pitchFamily="34" charset="0"/>
              </a:rPr>
              <a:t>Sin vacunación previa para Hepatitis B</a:t>
            </a:r>
          </a:p>
          <a:p>
            <a:pPr algn="ctr"/>
            <a:r>
              <a:rPr lang="es-ES" sz="1600" b="1" dirty="0">
                <a:solidFill>
                  <a:prstClr val="black"/>
                </a:solidFill>
                <a:latin typeface="Arial Narrow" panose="020B0606020202030204" pitchFamily="34" charset="0"/>
              </a:rPr>
              <a:t>97,4%</a:t>
            </a:r>
          </a:p>
        </p:txBody>
      </p:sp>
      <p:graphicFrame>
        <p:nvGraphicFramePr>
          <p:cNvPr id="81" name="1 Gráfico">
            <a:extLst>
              <a:ext uri="{FF2B5EF4-FFF2-40B4-BE49-F238E27FC236}">
                <a16:creationId xmlns:a16="http://schemas.microsoft.com/office/drawing/2014/main" id="{00000000-0008-0000-0D00-000002000000}"/>
              </a:ext>
            </a:extLst>
          </p:cNvPr>
          <p:cNvGraphicFramePr>
            <a:graphicFrameLocks/>
          </p:cNvGraphicFramePr>
          <p:nvPr/>
        </p:nvGraphicFramePr>
        <p:xfrm>
          <a:off x="393044" y="5222885"/>
          <a:ext cx="4572000" cy="2743200"/>
        </p:xfrm>
        <a:graphic>
          <a:graphicData uri="http://schemas.openxmlformats.org/drawingml/2006/chart">
            <c:chart xmlns:c="http://schemas.openxmlformats.org/drawingml/2006/chart" xmlns:r="http://schemas.openxmlformats.org/officeDocument/2006/relationships" r:id="rId10"/>
          </a:graphicData>
        </a:graphic>
      </p:graphicFrame>
    </p:spTree>
    <p:extLst>
      <p:ext uri="{BB962C8B-B14F-4D97-AF65-F5344CB8AC3E}">
        <p14:creationId xmlns:p14="http://schemas.microsoft.com/office/powerpoint/2010/main" val="2133731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59 Rectángulo"/>
          <p:cNvSpPr/>
          <p:nvPr/>
        </p:nvSpPr>
        <p:spPr>
          <a:xfrm>
            <a:off x="14436" y="15338"/>
            <a:ext cx="7200900" cy="390527"/>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61" name="60 Grupo"/>
          <p:cNvGrpSpPr/>
          <p:nvPr/>
        </p:nvGrpSpPr>
        <p:grpSpPr>
          <a:xfrm>
            <a:off x="291840" y="87346"/>
            <a:ext cx="5701151" cy="288032"/>
            <a:chOff x="2448322" y="33255"/>
            <a:chExt cx="5701151" cy="288032"/>
          </a:xfrm>
        </p:grpSpPr>
        <p:sp>
          <p:nvSpPr>
            <p:cNvPr id="62" name="61 Elipse"/>
            <p:cNvSpPr/>
            <p:nvPr/>
          </p:nvSpPr>
          <p:spPr>
            <a:xfrm>
              <a:off x="2448322" y="3325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63" name="62 Conector recto"/>
            <p:cNvCxnSpPr>
              <a:stCxn id="62" idx="6"/>
            </p:cNvCxnSpPr>
            <p:nvPr/>
          </p:nvCxnSpPr>
          <p:spPr>
            <a:xfrm>
              <a:off x="2736354" y="16406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4" name="63 CuadroTexto"/>
            <p:cNvSpPr txBox="1"/>
            <p:nvPr/>
          </p:nvSpPr>
          <p:spPr>
            <a:xfrm>
              <a:off x="3302536" y="44288"/>
              <a:ext cx="4846937" cy="276999"/>
            </a:xfrm>
            <a:prstGeom prst="rect">
              <a:avLst/>
            </a:prstGeom>
            <a:noFill/>
          </p:spPr>
          <p:txBody>
            <a:bodyPr wrap="square" rtlCol="0">
              <a:spAutoFit/>
            </a:bodyPr>
            <a:lstStyle/>
            <a:p>
              <a:r>
                <a:rPr lang="es-ES" sz="1200" b="1" dirty="0">
                  <a:latin typeface="Arial Narrow" panose="020B0606020202030204" pitchFamily="34" charset="0"/>
                </a:rPr>
                <a:t>Variables especificas del comportamiento del evento y curso de vida</a:t>
              </a:r>
            </a:p>
          </p:txBody>
        </p:sp>
      </p:grpSp>
      <p:sp>
        <p:nvSpPr>
          <p:cNvPr id="105" name="104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21 </a:t>
            </a:r>
          </a:p>
        </p:txBody>
      </p:sp>
      <p:sp>
        <p:nvSpPr>
          <p:cNvPr id="70" name="69 Rectángulo"/>
          <p:cNvSpPr/>
          <p:nvPr/>
        </p:nvSpPr>
        <p:spPr>
          <a:xfrm>
            <a:off x="245381" y="4860032"/>
            <a:ext cx="6924326" cy="292388"/>
          </a:xfrm>
          <a:prstGeom prst="rect">
            <a:avLst/>
          </a:prstGeom>
        </p:spPr>
        <p:txBody>
          <a:bodyPr wrap="square">
            <a:spAutoFit/>
          </a:bodyPr>
          <a:lstStyle/>
          <a:p>
            <a:r>
              <a:rPr lang="es-ES" sz="600" dirty="0">
                <a:latin typeface="Arial Narrow" panose="020B0606020202030204" pitchFamily="34" charset="0"/>
              </a:rPr>
              <a:t>Fuente: SIVIGILA. Secretaria de Salud de Medellín.</a:t>
            </a:r>
          </a:p>
          <a:p>
            <a:pPr algn="just"/>
            <a:r>
              <a:rPr lang="es-ES" sz="700" dirty="0">
                <a:latin typeface="Arial Narrow" panose="020B0606020202030204" pitchFamily="34" charset="0"/>
              </a:rPr>
              <a:t>Figura. Complicaciones de los casos notificados de Hepatitis B, C y </a:t>
            </a:r>
            <a:r>
              <a:rPr lang="es-ES" sz="700" dirty="0" err="1">
                <a:latin typeface="Arial Narrow" panose="020B0606020202030204" pitchFamily="34" charset="0"/>
              </a:rPr>
              <a:t>Coinfección</a:t>
            </a:r>
            <a:r>
              <a:rPr lang="es-ES" sz="700" dirty="0">
                <a:latin typeface="Arial Narrow" panose="020B0606020202030204" pitchFamily="34" charset="0"/>
              </a:rPr>
              <a:t>/</a:t>
            </a:r>
            <a:r>
              <a:rPr lang="es-ES" sz="700" dirty="0" err="1">
                <a:latin typeface="Arial Narrow" panose="020B0606020202030204" pitchFamily="34" charset="0"/>
              </a:rPr>
              <a:t>superinfección</a:t>
            </a:r>
            <a:r>
              <a:rPr lang="es-ES" sz="700" dirty="0">
                <a:latin typeface="Arial Narrow" panose="020B0606020202030204" pitchFamily="34" charset="0"/>
              </a:rPr>
              <a:t> Hepatitis B-Delta. Periodo epidemiológico 08. 2023. </a:t>
            </a:r>
          </a:p>
        </p:txBody>
      </p:sp>
      <p:sp>
        <p:nvSpPr>
          <p:cNvPr id="113" name="112 CuadroTexto"/>
          <p:cNvSpPr txBox="1"/>
          <p:nvPr/>
        </p:nvSpPr>
        <p:spPr>
          <a:xfrm>
            <a:off x="1506577" y="1846729"/>
            <a:ext cx="1620605" cy="276999"/>
          </a:xfrm>
          <a:prstGeom prst="rect">
            <a:avLst/>
          </a:prstGeom>
          <a:noFill/>
        </p:spPr>
        <p:txBody>
          <a:bodyPr wrap="square" rtlCol="0">
            <a:spAutoFit/>
          </a:bodyPr>
          <a:lstStyle/>
          <a:p>
            <a:pPr algn="ctr"/>
            <a:r>
              <a:rPr lang="es-ES" sz="1200" b="1" dirty="0">
                <a:latin typeface="Arial Narrow" panose="020B0606020202030204" pitchFamily="34" charset="0"/>
              </a:rPr>
              <a:t>8 casos</a:t>
            </a:r>
          </a:p>
        </p:txBody>
      </p:sp>
      <p:sp>
        <p:nvSpPr>
          <p:cNvPr id="114" name="113 CuadroTexto"/>
          <p:cNvSpPr txBox="1"/>
          <p:nvPr/>
        </p:nvSpPr>
        <p:spPr>
          <a:xfrm>
            <a:off x="3996069" y="1817088"/>
            <a:ext cx="1620605" cy="276999"/>
          </a:xfrm>
          <a:prstGeom prst="rect">
            <a:avLst/>
          </a:prstGeom>
          <a:noFill/>
        </p:spPr>
        <p:txBody>
          <a:bodyPr wrap="square" rtlCol="0">
            <a:spAutoFit/>
          </a:bodyPr>
          <a:lstStyle/>
          <a:p>
            <a:pPr algn="ctr"/>
            <a:r>
              <a:rPr lang="es-ES" sz="1200" b="1" dirty="0">
                <a:latin typeface="Arial Narrow" panose="020B0606020202030204" pitchFamily="34" charset="0"/>
              </a:rPr>
              <a:t>0 casos</a:t>
            </a:r>
          </a:p>
        </p:txBody>
      </p:sp>
      <p:sp>
        <p:nvSpPr>
          <p:cNvPr id="115" name="114 CuadroTexto"/>
          <p:cNvSpPr txBox="1"/>
          <p:nvPr/>
        </p:nvSpPr>
        <p:spPr>
          <a:xfrm>
            <a:off x="2844198" y="1817088"/>
            <a:ext cx="1620605" cy="276999"/>
          </a:xfrm>
          <a:prstGeom prst="rect">
            <a:avLst/>
          </a:prstGeom>
          <a:noFill/>
        </p:spPr>
        <p:txBody>
          <a:bodyPr wrap="square" rtlCol="0">
            <a:spAutoFit/>
          </a:bodyPr>
          <a:lstStyle/>
          <a:p>
            <a:pPr algn="ctr"/>
            <a:r>
              <a:rPr lang="es-ES" sz="1200" b="1" dirty="0">
                <a:latin typeface="Arial Narrow" panose="020B0606020202030204" pitchFamily="34" charset="0"/>
              </a:rPr>
              <a:t>175 casos</a:t>
            </a:r>
          </a:p>
        </p:txBody>
      </p:sp>
      <p:sp>
        <p:nvSpPr>
          <p:cNvPr id="85" name="84 Rectángulo"/>
          <p:cNvSpPr/>
          <p:nvPr/>
        </p:nvSpPr>
        <p:spPr>
          <a:xfrm>
            <a:off x="-27139" y="7924844"/>
            <a:ext cx="7135004" cy="1223412"/>
          </a:xfrm>
          <a:prstGeom prst="rect">
            <a:avLst/>
          </a:prstGeom>
        </p:spPr>
        <p:txBody>
          <a:bodyPr wrap="square">
            <a:spAutoFit/>
          </a:bodyPr>
          <a:lstStyle/>
          <a:p>
            <a:pPr algn="just"/>
            <a:r>
              <a:rPr lang="es-CO" sz="1050" dirty="0">
                <a:latin typeface="Arial Narrow" panose="020B0606020202030204" pitchFamily="34" charset="0"/>
              </a:rPr>
              <a:t>La frecuencia de las hepatitis virales es mayor en jóvenes, adultos y grupos poblacionales con factores de riesgo, ocasionan discapacidad y muerte principalmente asociada a cuadros de insuficiencia hepática, cirrosis y cáncer de hígado. Es de aclarar que se cuenta con una vacuna segura y eficaz que confiere una protección del 98% al 100% contra la enfermedad de la hepatitis B, lo que conlleva a evitar las complicaciones que pueden derivarse de la enfermedad.  La relación hombre: mujer es de aproximadamente 5 hombres por cada mujer. Los grupos de edad en los que más se presenta el evento se ubican entre los 25 y los 39 años con un 60,5%. El principal mecanismo de transmisión es el sexual, por lo que se hace vital la orientación de las estrategias hacia la promoción de la salud sexual y reproductiva. No se han notificado casos de Hepatitis B-Delta. </a:t>
            </a:r>
            <a:r>
              <a:rPr lang="es-ES" sz="1050" dirty="0">
                <a:latin typeface="Arial Narrow" panose="020B0606020202030204" pitchFamily="34" charset="0"/>
              </a:rPr>
              <a:t>Nota: Los datos del presente boletín corresponden a cifras preliminares.</a:t>
            </a:r>
          </a:p>
        </p:txBody>
      </p:sp>
      <p:sp>
        <p:nvSpPr>
          <p:cNvPr id="109" name="108 Rectángulo"/>
          <p:cNvSpPr/>
          <p:nvPr/>
        </p:nvSpPr>
        <p:spPr>
          <a:xfrm>
            <a:off x="-1849" y="7645552"/>
            <a:ext cx="7200900" cy="310824"/>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110" name="109 Grupo"/>
          <p:cNvGrpSpPr/>
          <p:nvPr/>
        </p:nvGrpSpPr>
        <p:grpSpPr>
          <a:xfrm>
            <a:off x="190189" y="7663143"/>
            <a:ext cx="3446504" cy="276999"/>
            <a:chOff x="2448322" y="33831"/>
            <a:chExt cx="3446504" cy="276999"/>
          </a:xfrm>
        </p:grpSpPr>
        <p:sp>
          <p:nvSpPr>
            <p:cNvPr id="111" name="110 Elipse"/>
            <p:cNvSpPr/>
            <p:nvPr/>
          </p:nvSpPr>
          <p:spPr>
            <a:xfrm>
              <a:off x="2448322" y="33831"/>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12" name="111 Conector recto"/>
            <p:cNvCxnSpPr>
              <a:stCxn id="111" idx="6"/>
            </p:cNvCxnSpPr>
            <p:nvPr/>
          </p:nvCxnSpPr>
          <p:spPr>
            <a:xfrm>
              <a:off x="2736354" y="164636"/>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19" name="118 CuadroTexto"/>
            <p:cNvSpPr txBox="1"/>
            <p:nvPr/>
          </p:nvSpPr>
          <p:spPr>
            <a:xfrm>
              <a:off x="3302538" y="33831"/>
              <a:ext cx="2592288" cy="276999"/>
            </a:xfrm>
            <a:prstGeom prst="rect">
              <a:avLst/>
            </a:prstGeom>
            <a:noFill/>
          </p:spPr>
          <p:txBody>
            <a:bodyPr wrap="square" rtlCol="0">
              <a:spAutoFit/>
            </a:bodyPr>
            <a:lstStyle/>
            <a:p>
              <a:r>
                <a:rPr lang="es-ES" sz="1200" b="1" dirty="0">
                  <a:latin typeface="Arial Narrow" panose="020B0606020202030204" pitchFamily="34" charset="0"/>
                </a:rPr>
                <a:t>Consideraciones técnicas</a:t>
              </a:r>
            </a:p>
          </p:txBody>
        </p:sp>
      </p:grpSp>
      <p:sp>
        <p:nvSpPr>
          <p:cNvPr id="3" name="AutoShape 4" descr="https://i1.wp.com/periodicovictoria.mx/wp-content/uploads/2016/04/1-infografi%CC%81a-suicidio.jpg?fit=1403%2C150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08" name="107 Rectángulo"/>
          <p:cNvSpPr/>
          <p:nvPr/>
        </p:nvSpPr>
        <p:spPr>
          <a:xfrm>
            <a:off x="1830187" y="2124700"/>
            <a:ext cx="3507593" cy="369332"/>
          </a:xfrm>
          <a:prstGeom prst="rect">
            <a:avLst/>
          </a:prstGeom>
        </p:spPr>
        <p:txBody>
          <a:bodyPr wrap="square">
            <a:spAutoFit/>
          </a:bodyPr>
          <a:lstStyle/>
          <a:p>
            <a:pPr algn="just"/>
            <a:r>
              <a:rPr lang="es-ES" sz="900" dirty="0">
                <a:latin typeface="Arial Narrow" panose="020B0606020202030204" pitchFamily="34" charset="0"/>
              </a:rPr>
              <a:t>Figura. Mecanismo probable de transmisión de Hepatitis B, C y </a:t>
            </a:r>
            <a:r>
              <a:rPr lang="es-ES" sz="900" dirty="0" err="1">
                <a:latin typeface="Arial Narrow" panose="020B0606020202030204" pitchFamily="34" charset="0"/>
              </a:rPr>
              <a:t>Coinfección</a:t>
            </a:r>
            <a:r>
              <a:rPr lang="es-ES" sz="900" dirty="0">
                <a:latin typeface="Arial Narrow" panose="020B0606020202030204" pitchFamily="34" charset="0"/>
              </a:rPr>
              <a:t>/</a:t>
            </a:r>
            <a:r>
              <a:rPr lang="es-ES" sz="900" dirty="0" err="1">
                <a:latin typeface="Arial Narrow" panose="020B0606020202030204" pitchFamily="34" charset="0"/>
              </a:rPr>
              <a:t>superinfección</a:t>
            </a:r>
            <a:r>
              <a:rPr lang="es-ES" sz="900" dirty="0">
                <a:latin typeface="Arial Narrow" panose="020B0606020202030204" pitchFamily="34" charset="0"/>
              </a:rPr>
              <a:t> B-Delta. Periodo epidemiológico 08 2023 </a:t>
            </a:r>
          </a:p>
        </p:txBody>
      </p:sp>
      <p:sp>
        <p:nvSpPr>
          <p:cNvPr id="39" name="38 Redondear rectángulo de esquina diagonal"/>
          <p:cNvSpPr/>
          <p:nvPr/>
        </p:nvSpPr>
        <p:spPr>
          <a:xfrm>
            <a:off x="1981961" y="1422663"/>
            <a:ext cx="793974" cy="370740"/>
          </a:xfrm>
          <a:prstGeom prst="round2DiagRect">
            <a:avLst/>
          </a:prstGeom>
          <a:solidFill>
            <a:srgbClr val="7030A0">
              <a:alpha val="65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b="1" dirty="0">
                <a:solidFill>
                  <a:schemeClr val="tx1"/>
                </a:solidFill>
                <a:latin typeface="Arial Narrow" panose="020B0606020202030204" pitchFamily="34" charset="0"/>
              </a:rPr>
              <a:t>4,00%</a:t>
            </a:r>
          </a:p>
        </p:txBody>
      </p:sp>
      <p:sp>
        <p:nvSpPr>
          <p:cNvPr id="43" name="42 Redondear rectángulo de esquina diagonal"/>
          <p:cNvSpPr/>
          <p:nvPr/>
        </p:nvSpPr>
        <p:spPr>
          <a:xfrm>
            <a:off x="3310557" y="1422663"/>
            <a:ext cx="793974" cy="370740"/>
          </a:xfrm>
          <a:prstGeom prst="round2DiagRect">
            <a:avLst/>
          </a:prstGeom>
          <a:solidFill>
            <a:srgbClr val="7030A0">
              <a:alpha val="65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b="1" dirty="0">
                <a:solidFill>
                  <a:schemeClr val="tx1"/>
                </a:solidFill>
                <a:latin typeface="Arial Narrow" panose="020B0606020202030204" pitchFamily="34" charset="0"/>
              </a:rPr>
              <a:t>87,50%</a:t>
            </a:r>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6813" t="36222" r="37500" b="51667"/>
          <a:stretch/>
        </p:blipFill>
        <p:spPr bwMode="auto">
          <a:xfrm>
            <a:off x="3364889" y="666852"/>
            <a:ext cx="579224" cy="693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31926" t="33444" r="56250" b="51667"/>
          <a:stretch/>
        </p:blipFill>
        <p:spPr bwMode="auto">
          <a:xfrm>
            <a:off x="1906804" y="629434"/>
            <a:ext cx="1119923" cy="7932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76875" t="32666" r="16562" b="52222"/>
          <a:stretch/>
        </p:blipFill>
        <p:spPr bwMode="auto">
          <a:xfrm>
            <a:off x="4551282" y="663074"/>
            <a:ext cx="556360" cy="720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 name="44 Redondear rectángulo de esquina diagonal"/>
          <p:cNvSpPr/>
          <p:nvPr/>
        </p:nvSpPr>
        <p:spPr>
          <a:xfrm>
            <a:off x="4409385" y="1422663"/>
            <a:ext cx="793974" cy="370740"/>
          </a:xfrm>
          <a:prstGeom prst="round2DiagRect">
            <a:avLst/>
          </a:prstGeom>
          <a:solidFill>
            <a:srgbClr val="7030A0">
              <a:alpha val="65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b="1" dirty="0">
                <a:solidFill>
                  <a:schemeClr val="tx1"/>
                </a:solidFill>
                <a:latin typeface="Arial Narrow" panose="020B0606020202030204" pitchFamily="34" charset="0"/>
              </a:rPr>
              <a:t>0,0%</a:t>
            </a:r>
          </a:p>
        </p:txBody>
      </p:sp>
      <p:sp>
        <p:nvSpPr>
          <p:cNvPr id="29" name="28 Rectángulo"/>
          <p:cNvSpPr/>
          <p:nvPr/>
        </p:nvSpPr>
        <p:spPr>
          <a:xfrm>
            <a:off x="50" y="7360567"/>
            <a:ext cx="6876123" cy="307777"/>
          </a:xfrm>
          <a:prstGeom prst="rect">
            <a:avLst/>
          </a:prstGeom>
        </p:spPr>
        <p:txBody>
          <a:bodyPr wrap="square">
            <a:spAutoFit/>
          </a:bodyPr>
          <a:lstStyle/>
          <a:p>
            <a:r>
              <a:rPr lang="es-ES" sz="700" dirty="0">
                <a:latin typeface="Arial Narrow" panose="020B0606020202030204" pitchFamily="34" charset="0"/>
              </a:rPr>
              <a:t>Fuente: SIVIGILA. Secretaria de Salud de Medellín.</a:t>
            </a:r>
          </a:p>
          <a:p>
            <a:pPr algn="just"/>
            <a:r>
              <a:rPr lang="es-ES" sz="700" dirty="0">
                <a:latin typeface="Arial Narrow" panose="020B0606020202030204" pitchFamily="34" charset="0"/>
              </a:rPr>
              <a:t>Figura. Clasificación del caso Hepatitis B, C </a:t>
            </a:r>
            <a:r>
              <a:rPr lang="es-ES" sz="700" dirty="0" err="1">
                <a:latin typeface="Arial Narrow" panose="020B0606020202030204" pitchFamily="34" charset="0"/>
              </a:rPr>
              <a:t>Coinfección</a:t>
            </a:r>
            <a:r>
              <a:rPr lang="es-ES" sz="700" dirty="0">
                <a:latin typeface="Arial Narrow" panose="020B0606020202030204" pitchFamily="34" charset="0"/>
              </a:rPr>
              <a:t>/</a:t>
            </a:r>
            <a:r>
              <a:rPr lang="es-ES" sz="700" dirty="0" err="1">
                <a:latin typeface="Arial Narrow" panose="020B0606020202030204" pitchFamily="34" charset="0"/>
              </a:rPr>
              <a:t>Superinfecciòn</a:t>
            </a:r>
            <a:r>
              <a:rPr lang="es-ES" sz="700" dirty="0">
                <a:latin typeface="Arial Narrow" panose="020B0606020202030204" pitchFamily="34" charset="0"/>
              </a:rPr>
              <a:t> B-Delta. Periodo epidemiológico 08. 2023. </a:t>
            </a:r>
          </a:p>
        </p:txBody>
      </p:sp>
      <p:graphicFrame>
        <p:nvGraphicFramePr>
          <p:cNvPr id="32" name="3 Gráfico">
            <a:extLst>
              <a:ext uri="{FF2B5EF4-FFF2-40B4-BE49-F238E27FC236}">
                <a16:creationId xmlns:a16="http://schemas.microsoft.com/office/drawing/2014/main" id="{00000000-0008-0000-1000-000004000000}"/>
              </a:ext>
            </a:extLst>
          </p:cNvPr>
          <p:cNvGraphicFramePr>
            <a:graphicFrameLocks/>
          </p:cNvGraphicFramePr>
          <p:nvPr/>
        </p:nvGraphicFramePr>
        <p:xfrm>
          <a:off x="1506577" y="2667204"/>
          <a:ext cx="4434319" cy="237315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3" name="1 Gráfico">
            <a:extLst>
              <a:ext uri="{FF2B5EF4-FFF2-40B4-BE49-F238E27FC236}">
                <a16:creationId xmlns:a16="http://schemas.microsoft.com/office/drawing/2014/main" id="{00000000-0008-0000-0C00-000002000000}"/>
              </a:ext>
            </a:extLst>
          </p:cNvPr>
          <p:cNvGraphicFramePr>
            <a:graphicFrameLocks/>
          </p:cNvGraphicFramePr>
          <p:nvPr/>
        </p:nvGraphicFramePr>
        <p:xfrm>
          <a:off x="1573727" y="5099663"/>
          <a:ext cx="4547003" cy="254588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6495056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8" y="-2118"/>
            <a:ext cx="2228231" cy="2824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1432"/>
          <a:stretch/>
        </p:blipFill>
        <p:spPr bwMode="auto">
          <a:xfrm>
            <a:off x="0" y="2808413"/>
            <a:ext cx="2232223" cy="2666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30097" y="617076"/>
            <a:ext cx="2250029" cy="276999"/>
          </a:xfrm>
          <a:prstGeom prst="rect">
            <a:avLst/>
          </a:prstGeom>
          <a:noFill/>
        </p:spPr>
        <p:txBody>
          <a:bodyPr wrap="square" rtlCol="0">
            <a:spAutoFit/>
          </a:bodyPr>
          <a:lstStyle/>
          <a:p>
            <a:pPr algn="ctr"/>
            <a:r>
              <a:rPr lang="es-ES" sz="1200" b="1" dirty="0">
                <a:latin typeface="Arial Narrow" panose="020B0606020202030204" pitchFamily="34" charset="0"/>
              </a:rPr>
              <a:t>Periodo epidemiológico VIII - 2023</a:t>
            </a:r>
          </a:p>
        </p:txBody>
      </p:sp>
      <p:grpSp>
        <p:nvGrpSpPr>
          <p:cNvPr id="8" name="7 Grupo"/>
          <p:cNvGrpSpPr/>
          <p:nvPr/>
        </p:nvGrpSpPr>
        <p:grpSpPr>
          <a:xfrm>
            <a:off x="146258" y="4178290"/>
            <a:ext cx="1892650" cy="488476"/>
            <a:chOff x="2397524" y="3379972"/>
            <a:chExt cx="4508500" cy="904875"/>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290517" y="3478755"/>
              <a:ext cx="1724312" cy="741182"/>
            </a:xfrm>
            <a:prstGeom prst="rect">
              <a:avLst/>
            </a:prstGeom>
            <a:noFill/>
          </p:spPr>
          <p:txBody>
            <a:bodyPr wrap="square" rtlCol="0">
              <a:spAutoFit/>
            </a:bodyPr>
            <a:lstStyle/>
            <a:p>
              <a:pPr algn="ctr"/>
              <a:r>
                <a:rPr lang="es-ES" sz="2000" b="1" dirty="0">
                  <a:latin typeface="Arial Narrow" panose="020B0606020202030204" pitchFamily="34" charset="0"/>
                </a:rPr>
                <a:t>892</a:t>
              </a:r>
            </a:p>
          </p:txBody>
        </p:sp>
      </p:grpSp>
      <p:sp>
        <p:nvSpPr>
          <p:cNvPr id="9" name="8 CuadroTexto"/>
          <p:cNvSpPr txBox="1"/>
          <p:nvPr/>
        </p:nvSpPr>
        <p:spPr>
          <a:xfrm>
            <a:off x="-4630" y="4682418"/>
            <a:ext cx="2135310" cy="830997"/>
          </a:xfrm>
          <a:prstGeom prst="rect">
            <a:avLst/>
          </a:prstGeom>
          <a:noFill/>
        </p:spPr>
        <p:txBody>
          <a:bodyPr wrap="square" rtlCol="0">
            <a:spAutoFit/>
          </a:bodyPr>
          <a:lstStyle/>
          <a:p>
            <a:pPr algn="ctr"/>
            <a:r>
              <a:rPr lang="es-ES" sz="1200" b="1" dirty="0">
                <a:latin typeface="Arial Narrow" panose="020B0606020202030204" pitchFamily="34" charset="0"/>
              </a:rPr>
              <a:t>La variación porcentual con respecto al mismo periodo del año anterior disminuyó en un 10%.</a:t>
            </a:r>
          </a:p>
        </p:txBody>
      </p:sp>
      <p:sp>
        <p:nvSpPr>
          <p:cNvPr id="18" name="17 Rectángulo"/>
          <p:cNvSpPr/>
          <p:nvPr/>
        </p:nvSpPr>
        <p:spPr>
          <a:xfrm>
            <a:off x="2231041" y="2085526"/>
            <a:ext cx="4946011" cy="507831"/>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050" dirty="0">
                <a:latin typeface="Arial Narrow" panose="020B0606020202030204" pitchFamily="34" charset="0"/>
              </a:rPr>
              <a:t>Figura. Comportamiento </a:t>
            </a:r>
            <a:r>
              <a:rPr lang="es-CO" sz="1050" dirty="0">
                <a:latin typeface="Arial Narrow" panose="020B0606020202030204" pitchFamily="34" charset="0"/>
              </a:rPr>
              <a:t>intoxicaciones</a:t>
            </a:r>
            <a:r>
              <a:rPr lang="es-ES" sz="1050" dirty="0">
                <a:latin typeface="Arial Narrow" panose="020B0606020202030204" pitchFamily="34" charset="0"/>
              </a:rPr>
              <a:t>. Medellín, a periodo epidemiológico VIII acumulado de 2021-2023. </a:t>
            </a: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14" name="13 Rectángulo"/>
          <p:cNvSpPr/>
          <p:nvPr/>
        </p:nvSpPr>
        <p:spPr>
          <a:xfrm>
            <a:off x="2223346" y="3706456"/>
            <a:ext cx="4961400" cy="360475"/>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516904" y="3736932"/>
            <a:ext cx="3446504" cy="286016"/>
            <a:chOff x="2448322" y="-7125"/>
            <a:chExt cx="3446504" cy="286016"/>
          </a:xfrm>
        </p:grpSpPr>
        <p:sp>
          <p:nvSpPr>
            <p:cNvPr id="27" name="26 Elipse"/>
            <p:cNvSpPr/>
            <p:nvPr/>
          </p:nvSpPr>
          <p:spPr>
            <a:xfrm>
              <a:off x="2448322" y="17281"/>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148086"/>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125"/>
              <a:ext cx="2592288" cy="276999"/>
            </a:xfrm>
            <a:prstGeom prst="rect">
              <a:avLst/>
            </a:prstGeom>
            <a:noFill/>
          </p:spPr>
          <p:txBody>
            <a:bodyPr wrap="square" rtlCol="0">
              <a:spAutoFit/>
            </a:bodyPr>
            <a:lstStyle/>
            <a:p>
              <a:r>
                <a:rPr lang="es-ES" sz="1200" b="1" dirty="0">
                  <a:latin typeface="Arial Narrow" panose="020B0606020202030204" pitchFamily="34" charset="0"/>
                </a:rPr>
                <a:t>Variables de interés</a:t>
              </a:r>
            </a:p>
          </p:txBody>
        </p:sp>
      </p:gr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22</a:t>
            </a:r>
          </a:p>
        </p:txBody>
      </p:sp>
      <p:sp>
        <p:nvSpPr>
          <p:cNvPr id="37" name="36 Título"/>
          <p:cNvSpPr>
            <a:spLocks noGrp="1"/>
          </p:cNvSpPr>
          <p:nvPr>
            <p:ph type="title"/>
          </p:nvPr>
        </p:nvSpPr>
        <p:spPr>
          <a:xfrm>
            <a:off x="-30096" y="64739"/>
            <a:ext cx="2228232" cy="400110"/>
          </a:xfrm>
          <a:noFill/>
        </p:spPr>
        <p:txBody>
          <a:bodyPr wrap="square" rtlCol="0">
            <a:spAutoFit/>
          </a:bodyPr>
          <a:lstStyle/>
          <a:p>
            <a:r>
              <a:rPr lang="es-ES" sz="2000" b="1" dirty="0">
                <a:solidFill>
                  <a:srgbClr val="C00000"/>
                </a:solidFill>
                <a:latin typeface="Arial Narrow" panose="020B0606020202030204" pitchFamily="34" charset="0"/>
                <a:ea typeface="+mn-ea"/>
                <a:cs typeface="+mn-cs"/>
              </a:rPr>
              <a:t>Intoxicaciones</a:t>
            </a:r>
          </a:p>
        </p:txBody>
      </p:sp>
      <p:grpSp>
        <p:nvGrpSpPr>
          <p:cNvPr id="89" name="88 Grupo"/>
          <p:cNvGrpSpPr/>
          <p:nvPr/>
        </p:nvGrpSpPr>
        <p:grpSpPr>
          <a:xfrm>
            <a:off x="2274030" y="4873984"/>
            <a:ext cx="833825" cy="904648"/>
            <a:chOff x="1038433" y="1243369"/>
            <a:chExt cx="833825" cy="904648"/>
          </a:xfrm>
        </p:grpSpPr>
        <p:sp>
          <p:nvSpPr>
            <p:cNvPr id="90" name="89 Rectángulo redondeado"/>
            <p:cNvSpPr/>
            <p:nvPr/>
          </p:nvSpPr>
          <p:spPr>
            <a:xfrm>
              <a:off x="1038433" y="1520368"/>
              <a:ext cx="816918"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57%</a:t>
              </a:r>
            </a:p>
          </p:txBody>
        </p:sp>
        <p:sp>
          <p:nvSpPr>
            <p:cNvPr id="91" name="90 Rectángulo"/>
            <p:cNvSpPr/>
            <p:nvPr/>
          </p:nvSpPr>
          <p:spPr>
            <a:xfrm>
              <a:off x="1068833" y="1243369"/>
              <a:ext cx="803425" cy="276999"/>
            </a:xfrm>
            <a:prstGeom prst="rect">
              <a:avLst/>
            </a:prstGeom>
          </p:spPr>
          <p:txBody>
            <a:bodyPr wrap="none">
              <a:spAutoFit/>
            </a:bodyPr>
            <a:lstStyle/>
            <a:p>
              <a:r>
                <a:rPr lang="es-ES" sz="1200" b="1" u="sng" dirty="0">
                  <a:latin typeface="Arial Narrow" panose="020B0606020202030204" pitchFamily="34" charset="0"/>
                </a:rPr>
                <a:t>Masculino</a:t>
              </a:r>
              <a:endParaRPr lang="es-ES" sz="1200" b="1" u="sng" dirty="0">
                <a:solidFill>
                  <a:sysClr val="windowText" lastClr="000000"/>
                </a:solidFill>
                <a:latin typeface="Arial Narrow" panose="020B0606020202030204" pitchFamily="34" charset="0"/>
              </a:endParaRPr>
            </a:p>
          </p:txBody>
        </p:sp>
        <p:sp>
          <p:nvSpPr>
            <p:cNvPr id="92" name="91 Rectángulo"/>
            <p:cNvSpPr/>
            <p:nvPr/>
          </p:nvSpPr>
          <p:spPr>
            <a:xfrm>
              <a:off x="1064280" y="1871018"/>
              <a:ext cx="790601" cy="276999"/>
            </a:xfrm>
            <a:prstGeom prst="rect">
              <a:avLst/>
            </a:prstGeom>
          </p:spPr>
          <p:txBody>
            <a:bodyPr wrap="none">
              <a:spAutoFit/>
            </a:bodyPr>
            <a:lstStyle/>
            <a:p>
              <a:r>
                <a:rPr lang="es-ES" sz="1200" b="1" dirty="0">
                  <a:latin typeface="Arial Narrow" panose="020B0606020202030204" pitchFamily="34" charset="0"/>
                </a:rPr>
                <a:t>506 casos</a:t>
              </a:r>
              <a:endParaRPr lang="es-CO" sz="1200" dirty="0"/>
            </a:p>
          </p:txBody>
        </p:sp>
      </p:grpSp>
      <p:grpSp>
        <p:nvGrpSpPr>
          <p:cNvPr id="6" name="5 Grupo"/>
          <p:cNvGrpSpPr/>
          <p:nvPr/>
        </p:nvGrpSpPr>
        <p:grpSpPr>
          <a:xfrm>
            <a:off x="4523726" y="6625932"/>
            <a:ext cx="855577" cy="883043"/>
            <a:chOff x="1033171" y="8262441"/>
            <a:chExt cx="855577" cy="883043"/>
          </a:xfrm>
        </p:grpSpPr>
        <p:sp>
          <p:nvSpPr>
            <p:cNvPr id="88" name="87 Rectángulo redondeado"/>
            <p:cNvSpPr/>
            <p:nvPr/>
          </p:nvSpPr>
          <p:spPr>
            <a:xfrm>
              <a:off x="1068351" y="8535741"/>
              <a:ext cx="817939"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28%</a:t>
              </a:r>
            </a:p>
          </p:txBody>
        </p:sp>
        <p:sp>
          <p:nvSpPr>
            <p:cNvPr id="93" name="92 Rectángulo"/>
            <p:cNvSpPr/>
            <p:nvPr/>
          </p:nvSpPr>
          <p:spPr>
            <a:xfrm>
              <a:off x="1033171" y="8262441"/>
              <a:ext cx="853119" cy="276999"/>
            </a:xfrm>
            <a:prstGeom prst="rect">
              <a:avLst/>
            </a:prstGeom>
          </p:spPr>
          <p:txBody>
            <a:bodyPr wrap="none">
              <a:spAutoFit/>
            </a:bodyPr>
            <a:lstStyle/>
            <a:p>
              <a:r>
                <a:rPr lang="es-ES" sz="1200" b="1" u="sng" dirty="0">
                  <a:latin typeface="Arial Narrow" panose="020B0606020202030204" pitchFamily="34" charset="0"/>
                </a:rPr>
                <a:t>Vía pública</a:t>
              </a:r>
              <a:endParaRPr lang="es-ES" sz="1200" b="1" u="sng" dirty="0">
                <a:solidFill>
                  <a:sysClr val="windowText" lastClr="000000"/>
                </a:solidFill>
                <a:latin typeface="Arial Narrow" panose="020B0606020202030204" pitchFamily="34" charset="0"/>
              </a:endParaRPr>
            </a:p>
          </p:txBody>
        </p:sp>
        <p:sp>
          <p:nvSpPr>
            <p:cNvPr id="94" name="93 Rectángulo"/>
            <p:cNvSpPr/>
            <p:nvPr/>
          </p:nvSpPr>
          <p:spPr>
            <a:xfrm>
              <a:off x="1098147" y="8868485"/>
              <a:ext cx="790601" cy="276999"/>
            </a:xfrm>
            <a:prstGeom prst="rect">
              <a:avLst/>
            </a:prstGeom>
          </p:spPr>
          <p:txBody>
            <a:bodyPr wrap="none">
              <a:spAutoFit/>
            </a:bodyPr>
            <a:lstStyle/>
            <a:p>
              <a:r>
                <a:rPr lang="es-ES" sz="1200" b="1" dirty="0">
                  <a:latin typeface="Arial Narrow" panose="020B0606020202030204" pitchFamily="34" charset="0"/>
                </a:rPr>
                <a:t>247 casos</a:t>
              </a:r>
              <a:endParaRPr lang="es-CO" sz="1200" dirty="0"/>
            </a:p>
          </p:txBody>
        </p:sp>
      </p:grpSp>
      <p:pic>
        <p:nvPicPr>
          <p:cNvPr id="96" name="Picture 3"/>
          <p:cNvPicPr>
            <a:picLocks noChangeAspect="1" noChangeArrowheads="1"/>
          </p:cNvPicPr>
          <p:nvPr/>
        </p:nvPicPr>
        <p:blipFill rotWithShape="1">
          <a:blip r:embed="rId5">
            <a:biLevel thresh="75000"/>
            <a:extLst>
              <a:ext uri="{28A0092B-C50C-407E-A947-70E740481C1C}">
                <a14:useLocalDpi xmlns:a14="http://schemas.microsoft.com/office/drawing/2010/main" val="0"/>
              </a:ext>
            </a:extLst>
          </a:blip>
          <a:srcRect t="10614" r="84474"/>
          <a:stretch/>
        </p:blipFill>
        <p:spPr bwMode="auto">
          <a:xfrm>
            <a:off x="2442384" y="4383828"/>
            <a:ext cx="542252" cy="529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a:xfrm>
            <a:off x="4591" y="7574766"/>
            <a:ext cx="5556050" cy="353943"/>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r>
              <a:rPr lang="es-CO" sz="1100" dirty="0">
                <a:latin typeface="Arial Narrow" panose="020B0606020202030204" pitchFamily="34" charset="0"/>
              </a:rPr>
              <a:t>Figura grupo de sustancia, intoxicaciones, a periodo epidemiológico VIII acumulado. Medellín 2023</a:t>
            </a:r>
          </a:p>
        </p:txBody>
      </p:sp>
      <p:grpSp>
        <p:nvGrpSpPr>
          <p:cNvPr id="67" name="66 Grupo"/>
          <p:cNvGrpSpPr/>
          <p:nvPr/>
        </p:nvGrpSpPr>
        <p:grpSpPr>
          <a:xfrm>
            <a:off x="4905808" y="4866208"/>
            <a:ext cx="842294" cy="894649"/>
            <a:chOff x="5265956" y="1265576"/>
            <a:chExt cx="842294" cy="894649"/>
          </a:xfrm>
        </p:grpSpPr>
        <p:sp>
          <p:nvSpPr>
            <p:cNvPr id="68" name="67 Rectángulo redondeado"/>
            <p:cNvSpPr/>
            <p:nvPr/>
          </p:nvSpPr>
          <p:spPr>
            <a:xfrm>
              <a:off x="5327048" y="1561312"/>
              <a:ext cx="781202"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10%</a:t>
              </a:r>
            </a:p>
          </p:txBody>
        </p:sp>
        <p:sp>
          <p:nvSpPr>
            <p:cNvPr id="69" name="68 Rectángulo"/>
            <p:cNvSpPr/>
            <p:nvPr/>
          </p:nvSpPr>
          <p:spPr>
            <a:xfrm>
              <a:off x="5265956" y="1265576"/>
              <a:ext cx="797013" cy="276999"/>
            </a:xfrm>
            <a:prstGeom prst="rect">
              <a:avLst/>
            </a:prstGeom>
          </p:spPr>
          <p:txBody>
            <a:bodyPr wrap="none">
              <a:spAutoFit/>
            </a:bodyPr>
            <a:lstStyle/>
            <a:p>
              <a:r>
                <a:rPr lang="es-ES" sz="1200" b="1" u="sng" dirty="0">
                  <a:latin typeface="Arial Narrow" panose="020B0606020202030204" pitchFamily="34" charset="0"/>
                </a:rPr>
                <a:t>0 a 5 años</a:t>
              </a:r>
              <a:endParaRPr lang="es-ES" sz="1200" b="1" u="sng" dirty="0">
                <a:solidFill>
                  <a:sysClr val="windowText" lastClr="000000"/>
                </a:solidFill>
                <a:latin typeface="Arial Narrow" panose="020B0606020202030204" pitchFamily="34" charset="0"/>
              </a:endParaRPr>
            </a:p>
          </p:txBody>
        </p:sp>
        <p:sp>
          <p:nvSpPr>
            <p:cNvPr id="71" name="70 Rectángulo"/>
            <p:cNvSpPr/>
            <p:nvPr/>
          </p:nvSpPr>
          <p:spPr>
            <a:xfrm>
              <a:off x="5298050" y="1883226"/>
              <a:ext cx="720069" cy="276999"/>
            </a:xfrm>
            <a:prstGeom prst="rect">
              <a:avLst/>
            </a:prstGeom>
          </p:spPr>
          <p:txBody>
            <a:bodyPr wrap="none">
              <a:spAutoFit/>
            </a:bodyPr>
            <a:lstStyle/>
            <a:p>
              <a:r>
                <a:rPr lang="es-ES" sz="1200" b="1" dirty="0">
                  <a:latin typeface="Arial Narrow" panose="020B0606020202030204" pitchFamily="34" charset="0"/>
                </a:rPr>
                <a:t>90 casos</a:t>
              </a:r>
              <a:endParaRPr lang="es-CO" sz="1200" dirty="0"/>
            </a:p>
          </p:txBody>
        </p:sp>
      </p:grpSp>
      <p:grpSp>
        <p:nvGrpSpPr>
          <p:cNvPr id="74" name="73 Grupo"/>
          <p:cNvGrpSpPr/>
          <p:nvPr/>
        </p:nvGrpSpPr>
        <p:grpSpPr>
          <a:xfrm>
            <a:off x="5986396" y="4877806"/>
            <a:ext cx="1253869" cy="895160"/>
            <a:chOff x="2370037" y="3162904"/>
            <a:chExt cx="1253869" cy="895160"/>
          </a:xfrm>
        </p:grpSpPr>
        <p:sp>
          <p:nvSpPr>
            <p:cNvPr id="76" name="75 Rectángulo redondeado"/>
            <p:cNvSpPr/>
            <p:nvPr/>
          </p:nvSpPr>
          <p:spPr>
            <a:xfrm>
              <a:off x="2576066" y="3431176"/>
              <a:ext cx="874090"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Oral</a:t>
              </a:r>
              <a:endParaRPr lang="es-ES" sz="1100" b="1" dirty="0">
                <a:solidFill>
                  <a:schemeClr val="tx1"/>
                </a:solidFill>
                <a:latin typeface="Arial Narrow" panose="020B0606020202030204" pitchFamily="34" charset="0"/>
              </a:endParaRPr>
            </a:p>
            <a:p>
              <a:pPr algn="ctr"/>
              <a:r>
                <a:rPr lang="es-ES" sz="1600" b="1" dirty="0">
                  <a:solidFill>
                    <a:schemeClr val="tx1"/>
                  </a:solidFill>
                  <a:latin typeface="Arial Narrow" panose="020B0606020202030204" pitchFamily="34" charset="0"/>
                </a:rPr>
                <a:t>52%</a:t>
              </a:r>
            </a:p>
          </p:txBody>
        </p:sp>
        <p:sp>
          <p:nvSpPr>
            <p:cNvPr id="77" name="76 Rectángulo"/>
            <p:cNvSpPr/>
            <p:nvPr/>
          </p:nvSpPr>
          <p:spPr>
            <a:xfrm>
              <a:off x="2370037" y="3162904"/>
              <a:ext cx="1253869" cy="276999"/>
            </a:xfrm>
            <a:prstGeom prst="rect">
              <a:avLst/>
            </a:prstGeom>
          </p:spPr>
          <p:txBody>
            <a:bodyPr wrap="none">
              <a:spAutoFit/>
            </a:bodyPr>
            <a:lstStyle/>
            <a:p>
              <a:pPr algn="ctr"/>
              <a:r>
                <a:rPr lang="es-ES" sz="1200" b="1" u="sng" dirty="0">
                  <a:latin typeface="Arial Narrow" panose="020B0606020202030204" pitchFamily="34" charset="0"/>
                </a:rPr>
                <a:t>Vía de exposición</a:t>
              </a:r>
              <a:endParaRPr lang="es-ES" sz="1200" b="1" u="sng" dirty="0">
                <a:solidFill>
                  <a:sysClr val="windowText" lastClr="000000"/>
                </a:solidFill>
                <a:latin typeface="Arial Narrow" panose="020B0606020202030204" pitchFamily="34" charset="0"/>
              </a:endParaRPr>
            </a:p>
          </p:txBody>
        </p:sp>
        <p:sp>
          <p:nvSpPr>
            <p:cNvPr id="78" name="77 Rectángulo"/>
            <p:cNvSpPr/>
            <p:nvPr/>
          </p:nvSpPr>
          <p:spPr>
            <a:xfrm>
              <a:off x="2716410" y="3781065"/>
              <a:ext cx="790601" cy="276999"/>
            </a:xfrm>
            <a:prstGeom prst="rect">
              <a:avLst/>
            </a:prstGeom>
          </p:spPr>
          <p:txBody>
            <a:bodyPr wrap="none">
              <a:spAutoFit/>
            </a:bodyPr>
            <a:lstStyle/>
            <a:p>
              <a:r>
                <a:rPr lang="es-ES" sz="1200" b="1" dirty="0">
                  <a:latin typeface="Arial Narrow" panose="020B0606020202030204" pitchFamily="34" charset="0"/>
                </a:rPr>
                <a:t>460 casos</a:t>
              </a:r>
              <a:endParaRPr lang="es-CO" sz="1200" dirty="0"/>
            </a:p>
          </p:txBody>
        </p:sp>
      </p:grpSp>
      <p:sp>
        <p:nvSpPr>
          <p:cNvPr id="65" name="64 CuadroTexto"/>
          <p:cNvSpPr txBox="1"/>
          <p:nvPr/>
        </p:nvSpPr>
        <p:spPr>
          <a:xfrm>
            <a:off x="1989184" y="2911116"/>
            <a:ext cx="2331346" cy="430887"/>
          </a:xfrm>
          <a:prstGeom prst="rect">
            <a:avLst/>
          </a:prstGeom>
          <a:noFill/>
        </p:spPr>
        <p:txBody>
          <a:bodyPr wrap="square" rtlCol="0">
            <a:spAutoFit/>
          </a:bodyPr>
          <a:lstStyle/>
          <a:p>
            <a:pPr algn="ctr"/>
            <a:r>
              <a:rPr lang="es-ES" sz="1050" b="1" dirty="0">
                <a:latin typeface="Arial Narrow" panose="020B0606020202030204" pitchFamily="34" charset="0"/>
              </a:rPr>
              <a:t>Incidencia en población general </a:t>
            </a:r>
            <a:r>
              <a:rPr lang="es-CO" sz="1050" b="1" dirty="0">
                <a:latin typeface="Arial Narrow" panose="020B0606020202030204" pitchFamily="34" charset="0"/>
              </a:rPr>
              <a:t>x 100,000 habitantes</a:t>
            </a:r>
            <a:endParaRPr lang="es-ES" sz="1050" b="1" dirty="0">
              <a:latin typeface="Arial Narrow" panose="020B0606020202030204" pitchFamily="34" charset="0"/>
            </a:endParaRPr>
          </a:p>
        </p:txBody>
      </p:sp>
      <p:sp>
        <p:nvSpPr>
          <p:cNvPr id="75" name="74 CuadroTexto"/>
          <p:cNvSpPr txBox="1"/>
          <p:nvPr/>
        </p:nvSpPr>
        <p:spPr>
          <a:xfrm>
            <a:off x="2370262" y="3271156"/>
            <a:ext cx="1491114" cy="307777"/>
          </a:xfrm>
          <a:prstGeom prst="rect">
            <a:avLst/>
          </a:prstGeom>
          <a:noFill/>
        </p:spPr>
        <p:txBody>
          <a:bodyPr wrap="none" rtlCol="0">
            <a:spAutoFit/>
          </a:bodyPr>
          <a:lstStyle/>
          <a:p>
            <a:pPr algn="ctr"/>
            <a:r>
              <a:rPr lang="es-ES" sz="1400" b="1" dirty="0">
                <a:solidFill>
                  <a:srgbClr val="C00000"/>
                </a:solidFill>
                <a:latin typeface="Arial Narrow" panose="020B0606020202030204" pitchFamily="34" charset="0"/>
              </a:rPr>
              <a:t>6,19 * cada 100 mil</a:t>
            </a:r>
          </a:p>
        </p:txBody>
      </p:sp>
      <p:sp>
        <p:nvSpPr>
          <p:cNvPr id="80" name="79 CuadroTexto"/>
          <p:cNvSpPr txBox="1"/>
          <p:nvPr/>
        </p:nvSpPr>
        <p:spPr>
          <a:xfrm>
            <a:off x="4083293" y="2911116"/>
            <a:ext cx="1605389" cy="577081"/>
          </a:xfrm>
          <a:prstGeom prst="rect">
            <a:avLst/>
          </a:prstGeom>
          <a:noFill/>
        </p:spPr>
        <p:txBody>
          <a:bodyPr wrap="square" rtlCol="0">
            <a:spAutoFit/>
          </a:bodyPr>
          <a:lstStyle/>
          <a:p>
            <a:pPr algn="ctr"/>
            <a:r>
              <a:rPr lang="es-CO" sz="1050" b="1" dirty="0">
                <a:latin typeface="Arial Narrow" panose="020B0606020202030204" pitchFamily="34" charset="0"/>
              </a:rPr>
              <a:t>Casos confirmados por laboratorio de intoxicación por metanol</a:t>
            </a:r>
            <a:endParaRPr lang="es-ES" sz="1050" b="1" dirty="0">
              <a:latin typeface="Arial Narrow" panose="020B0606020202030204" pitchFamily="34" charset="0"/>
            </a:endParaRPr>
          </a:p>
        </p:txBody>
      </p:sp>
      <p:sp>
        <p:nvSpPr>
          <p:cNvPr id="81" name="80 CuadroTexto"/>
          <p:cNvSpPr txBox="1"/>
          <p:nvPr/>
        </p:nvSpPr>
        <p:spPr>
          <a:xfrm>
            <a:off x="4703339" y="3449170"/>
            <a:ext cx="397866" cy="307777"/>
          </a:xfrm>
          <a:prstGeom prst="rect">
            <a:avLst/>
          </a:prstGeom>
          <a:noFill/>
        </p:spPr>
        <p:txBody>
          <a:bodyPr wrap="none" rtlCol="0">
            <a:spAutoFit/>
          </a:bodyPr>
          <a:lstStyle/>
          <a:p>
            <a:pPr algn="ctr"/>
            <a:r>
              <a:rPr lang="es-ES" sz="1400" b="1" dirty="0">
                <a:solidFill>
                  <a:srgbClr val="C00000"/>
                </a:solidFill>
                <a:latin typeface="Arial Narrow" panose="020B0606020202030204" pitchFamily="34" charset="0"/>
              </a:rPr>
              <a:t>0%</a:t>
            </a:r>
          </a:p>
        </p:txBody>
      </p:sp>
      <p:sp>
        <p:nvSpPr>
          <p:cNvPr id="82" name="81 Rectángulo"/>
          <p:cNvSpPr/>
          <p:nvPr/>
        </p:nvSpPr>
        <p:spPr>
          <a:xfrm>
            <a:off x="2235549" y="2533188"/>
            <a:ext cx="4965349" cy="375138"/>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83" name="82 Grupo"/>
          <p:cNvGrpSpPr/>
          <p:nvPr/>
        </p:nvGrpSpPr>
        <p:grpSpPr>
          <a:xfrm>
            <a:off x="2424996" y="2603074"/>
            <a:ext cx="3446504" cy="276999"/>
            <a:chOff x="2448322" y="74775"/>
            <a:chExt cx="3446504" cy="276999"/>
          </a:xfrm>
        </p:grpSpPr>
        <p:sp>
          <p:nvSpPr>
            <p:cNvPr id="84" name="83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85" name="84 Conector recto"/>
            <p:cNvCxnSpPr>
              <a:stCxn id="84"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86" name="85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Indicadores</a:t>
              </a:r>
            </a:p>
          </p:txBody>
        </p:sp>
      </p:grpSp>
      <p:sp>
        <p:nvSpPr>
          <p:cNvPr id="87" name="86 CuadroTexto"/>
          <p:cNvSpPr txBox="1"/>
          <p:nvPr/>
        </p:nvSpPr>
        <p:spPr>
          <a:xfrm>
            <a:off x="5894826" y="2920771"/>
            <a:ext cx="1282226" cy="577081"/>
          </a:xfrm>
          <a:prstGeom prst="rect">
            <a:avLst/>
          </a:prstGeom>
          <a:noFill/>
        </p:spPr>
        <p:txBody>
          <a:bodyPr wrap="square" rtlCol="0">
            <a:spAutoFit/>
          </a:bodyPr>
          <a:lstStyle/>
          <a:p>
            <a:pPr algn="ctr"/>
            <a:r>
              <a:rPr lang="es-CO" sz="1050" b="1" dirty="0">
                <a:latin typeface="Arial Narrow" panose="020B0606020202030204" pitchFamily="34" charset="0"/>
              </a:rPr>
              <a:t>Proporción de brotes en población confinada</a:t>
            </a:r>
            <a:endParaRPr lang="es-ES" sz="1050" b="1" dirty="0">
              <a:latin typeface="Arial Narrow" panose="020B0606020202030204" pitchFamily="34" charset="0"/>
            </a:endParaRPr>
          </a:p>
        </p:txBody>
      </p:sp>
      <p:pic>
        <p:nvPicPr>
          <p:cNvPr id="2052" name="Picture 4"/>
          <p:cNvPicPr>
            <a:picLocks noChangeAspect="1" noChangeArrowheads="1"/>
          </p:cNvPicPr>
          <p:nvPr/>
        </p:nvPicPr>
        <p:blipFill rotWithShape="1">
          <a:blip r:embed="rId6">
            <a:biLevel thresh="50000"/>
            <a:extLst>
              <a:ext uri="{28A0092B-C50C-407E-A947-70E740481C1C}">
                <a14:useLocalDpi xmlns:a14="http://schemas.microsoft.com/office/drawing/2010/main" val="0"/>
              </a:ext>
            </a:extLst>
          </a:blip>
          <a:srcRect t="14232"/>
          <a:stretch/>
        </p:blipFill>
        <p:spPr bwMode="auto">
          <a:xfrm>
            <a:off x="4270803" y="4456042"/>
            <a:ext cx="508027" cy="482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7">
            <a:biLevel thresh="50000"/>
            <a:extLst>
              <a:ext uri="{28A0092B-C50C-407E-A947-70E740481C1C}">
                <a14:useLocalDpi xmlns:a14="http://schemas.microsoft.com/office/drawing/2010/main" val="0"/>
              </a:ext>
            </a:extLst>
          </a:blip>
          <a:srcRect/>
          <a:stretch>
            <a:fillRect/>
          </a:stretch>
        </p:blipFill>
        <p:spPr bwMode="auto">
          <a:xfrm>
            <a:off x="5094423" y="4375173"/>
            <a:ext cx="458010" cy="520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8" cstate="print">
            <a:grayscl/>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151745" y="4189418"/>
            <a:ext cx="935931" cy="713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p:cNvPicPr>
            <a:picLocks noChangeAspect="1" noChangeArrowheads="1"/>
          </p:cNvPicPr>
          <p:nvPr/>
        </p:nvPicPr>
        <p:blipFill>
          <a:blip r:embed="rId10">
            <a:biLevel thresh="50000"/>
            <a:extLst>
              <a:ext uri="{28A0092B-C50C-407E-A947-70E740481C1C}">
                <a14:useLocalDpi xmlns:a14="http://schemas.microsoft.com/office/drawing/2010/main" val="0"/>
              </a:ext>
            </a:extLst>
          </a:blip>
          <a:srcRect/>
          <a:stretch>
            <a:fillRect/>
          </a:stretch>
        </p:blipFill>
        <p:spPr bwMode="auto">
          <a:xfrm>
            <a:off x="3802389" y="6025389"/>
            <a:ext cx="642392" cy="636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 name="Picture 10"/>
          <p:cNvPicPr>
            <a:picLocks noChangeAspect="1" noChangeArrowheads="1"/>
          </p:cNvPicPr>
          <p:nvPr/>
        </p:nvPicPr>
        <p:blipFill>
          <a:blip r:embed="rId11">
            <a:biLevel thresh="50000"/>
            <a:extLst>
              <a:ext uri="{28A0092B-C50C-407E-A947-70E740481C1C}">
                <a14:useLocalDpi xmlns:a14="http://schemas.microsoft.com/office/drawing/2010/main" val="0"/>
              </a:ext>
            </a:extLst>
          </a:blip>
          <a:srcRect/>
          <a:stretch>
            <a:fillRect/>
          </a:stretch>
        </p:blipFill>
        <p:spPr bwMode="auto">
          <a:xfrm>
            <a:off x="4636123" y="6009827"/>
            <a:ext cx="623710" cy="601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2" name="101 Grupo"/>
          <p:cNvGrpSpPr/>
          <p:nvPr/>
        </p:nvGrpSpPr>
        <p:grpSpPr>
          <a:xfrm>
            <a:off x="3702805" y="6605790"/>
            <a:ext cx="823641" cy="882974"/>
            <a:chOff x="1073622" y="1243369"/>
            <a:chExt cx="823641" cy="882974"/>
          </a:xfrm>
        </p:grpSpPr>
        <p:sp>
          <p:nvSpPr>
            <p:cNvPr id="103" name="102 Rectángulo redondeado"/>
            <p:cNvSpPr/>
            <p:nvPr/>
          </p:nvSpPr>
          <p:spPr>
            <a:xfrm>
              <a:off x="1073622" y="1520368"/>
              <a:ext cx="781729"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45%</a:t>
              </a:r>
            </a:p>
          </p:txBody>
        </p:sp>
        <p:sp>
          <p:nvSpPr>
            <p:cNvPr id="104" name="103 Rectángulo"/>
            <p:cNvSpPr/>
            <p:nvPr/>
          </p:nvSpPr>
          <p:spPr>
            <a:xfrm>
              <a:off x="1180698" y="1243369"/>
              <a:ext cx="550151" cy="276999"/>
            </a:xfrm>
            <a:prstGeom prst="rect">
              <a:avLst/>
            </a:prstGeom>
          </p:spPr>
          <p:txBody>
            <a:bodyPr wrap="none">
              <a:spAutoFit/>
            </a:bodyPr>
            <a:lstStyle/>
            <a:p>
              <a:r>
                <a:rPr lang="es-ES" sz="1200" b="1" u="sng" dirty="0">
                  <a:solidFill>
                    <a:sysClr val="windowText" lastClr="000000"/>
                  </a:solidFill>
                  <a:latin typeface="Arial Narrow" panose="020B0606020202030204" pitchFamily="34" charset="0"/>
                </a:rPr>
                <a:t>Hogar</a:t>
              </a:r>
            </a:p>
          </p:txBody>
        </p:sp>
        <p:sp>
          <p:nvSpPr>
            <p:cNvPr id="105" name="104 Rectángulo"/>
            <p:cNvSpPr/>
            <p:nvPr/>
          </p:nvSpPr>
          <p:spPr>
            <a:xfrm>
              <a:off x="1073623" y="1849344"/>
              <a:ext cx="823640" cy="276999"/>
            </a:xfrm>
            <a:prstGeom prst="rect">
              <a:avLst/>
            </a:prstGeom>
          </p:spPr>
          <p:txBody>
            <a:bodyPr wrap="square">
              <a:spAutoFit/>
            </a:bodyPr>
            <a:lstStyle/>
            <a:p>
              <a:r>
                <a:rPr lang="es-ES" sz="1200" b="1" dirty="0">
                  <a:latin typeface="Arial Narrow" panose="020B0606020202030204" pitchFamily="34" charset="0"/>
                </a:rPr>
                <a:t>401 casos</a:t>
              </a:r>
              <a:endParaRPr lang="es-CO" sz="1200" dirty="0"/>
            </a:p>
          </p:txBody>
        </p:sp>
      </p:grpSp>
      <p:grpSp>
        <p:nvGrpSpPr>
          <p:cNvPr id="106" name="105 Grupo"/>
          <p:cNvGrpSpPr/>
          <p:nvPr/>
        </p:nvGrpSpPr>
        <p:grpSpPr>
          <a:xfrm>
            <a:off x="4013888" y="4872449"/>
            <a:ext cx="904415" cy="883043"/>
            <a:chOff x="1033171" y="8262441"/>
            <a:chExt cx="904415" cy="883043"/>
          </a:xfrm>
        </p:grpSpPr>
        <p:sp>
          <p:nvSpPr>
            <p:cNvPr id="107" name="106 Rectángulo redondeado"/>
            <p:cNvSpPr/>
            <p:nvPr/>
          </p:nvSpPr>
          <p:spPr>
            <a:xfrm>
              <a:off x="1073490" y="8535741"/>
              <a:ext cx="826840"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12%</a:t>
              </a:r>
            </a:p>
          </p:txBody>
        </p:sp>
        <p:sp>
          <p:nvSpPr>
            <p:cNvPr id="108" name="107 Rectángulo"/>
            <p:cNvSpPr/>
            <p:nvPr/>
          </p:nvSpPr>
          <p:spPr>
            <a:xfrm>
              <a:off x="1033171" y="8262441"/>
              <a:ext cx="867545" cy="276999"/>
            </a:xfrm>
            <a:prstGeom prst="rect">
              <a:avLst/>
            </a:prstGeom>
          </p:spPr>
          <p:txBody>
            <a:bodyPr wrap="none">
              <a:spAutoFit/>
            </a:bodyPr>
            <a:lstStyle/>
            <a:p>
              <a:r>
                <a:rPr lang="es-ES" sz="1200" b="1" u="sng" dirty="0">
                  <a:latin typeface="Arial Narrow" panose="020B0606020202030204" pitchFamily="34" charset="0"/>
                </a:rPr>
                <a:t>6 a 18 años</a:t>
              </a:r>
              <a:endParaRPr lang="es-ES" sz="1200" b="1" u="sng" dirty="0">
                <a:solidFill>
                  <a:sysClr val="windowText" lastClr="000000"/>
                </a:solidFill>
                <a:latin typeface="Arial Narrow" panose="020B0606020202030204" pitchFamily="34" charset="0"/>
              </a:endParaRPr>
            </a:p>
          </p:txBody>
        </p:sp>
        <p:sp>
          <p:nvSpPr>
            <p:cNvPr id="109" name="108 Rectángulo"/>
            <p:cNvSpPr/>
            <p:nvPr/>
          </p:nvSpPr>
          <p:spPr>
            <a:xfrm>
              <a:off x="1146985" y="8868485"/>
              <a:ext cx="790601" cy="276999"/>
            </a:xfrm>
            <a:prstGeom prst="rect">
              <a:avLst/>
            </a:prstGeom>
          </p:spPr>
          <p:txBody>
            <a:bodyPr wrap="none">
              <a:spAutoFit/>
            </a:bodyPr>
            <a:lstStyle/>
            <a:p>
              <a:r>
                <a:rPr lang="es-ES" sz="1200" b="1" dirty="0">
                  <a:latin typeface="Arial Narrow" panose="020B0606020202030204" pitchFamily="34" charset="0"/>
                </a:rPr>
                <a:t>107 casos</a:t>
              </a:r>
              <a:endParaRPr lang="es-CO" sz="1200" dirty="0"/>
            </a:p>
          </p:txBody>
        </p:sp>
      </p:grpSp>
      <p:pic>
        <p:nvPicPr>
          <p:cNvPr id="2059" name="Picture 11"/>
          <p:cNvPicPr>
            <a:picLocks noChangeAspect="1" noChangeArrowheads="1"/>
          </p:cNvPicPr>
          <p:nvPr/>
        </p:nvPicPr>
        <p:blipFill>
          <a:blip r:embed="rId12">
            <a:biLevel thresh="50000"/>
            <a:extLst>
              <a:ext uri="{28A0092B-C50C-407E-A947-70E740481C1C}">
                <a14:useLocalDpi xmlns:a14="http://schemas.microsoft.com/office/drawing/2010/main" val="0"/>
              </a:ext>
            </a:extLst>
          </a:blip>
          <a:srcRect/>
          <a:stretch>
            <a:fillRect/>
          </a:stretch>
        </p:blipFill>
        <p:spPr bwMode="auto">
          <a:xfrm>
            <a:off x="6454409" y="5996223"/>
            <a:ext cx="687960" cy="663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0" name="109 Grupo"/>
          <p:cNvGrpSpPr/>
          <p:nvPr/>
        </p:nvGrpSpPr>
        <p:grpSpPr>
          <a:xfrm>
            <a:off x="6383433" y="6588420"/>
            <a:ext cx="845307" cy="903208"/>
            <a:chOff x="5327048" y="1270665"/>
            <a:chExt cx="845307" cy="903208"/>
          </a:xfrm>
        </p:grpSpPr>
        <p:sp>
          <p:nvSpPr>
            <p:cNvPr id="111" name="110 Rectángulo redondeado"/>
            <p:cNvSpPr/>
            <p:nvPr/>
          </p:nvSpPr>
          <p:spPr>
            <a:xfrm>
              <a:off x="5327048" y="1561312"/>
              <a:ext cx="740068"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13%</a:t>
              </a:r>
            </a:p>
          </p:txBody>
        </p:sp>
        <p:sp>
          <p:nvSpPr>
            <p:cNvPr id="112" name="111 Rectángulo"/>
            <p:cNvSpPr/>
            <p:nvPr/>
          </p:nvSpPr>
          <p:spPr>
            <a:xfrm>
              <a:off x="5338616" y="1270665"/>
              <a:ext cx="669863" cy="276999"/>
            </a:xfrm>
            <a:prstGeom prst="rect">
              <a:avLst/>
            </a:prstGeom>
          </p:spPr>
          <p:txBody>
            <a:bodyPr wrap="none">
              <a:spAutoFit/>
            </a:bodyPr>
            <a:lstStyle/>
            <a:p>
              <a:r>
                <a:rPr lang="es-ES" sz="1200" b="1" u="sng" dirty="0">
                  <a:latin typeface="Arial Narrow" panose="020B0606020202030204" pitchFamily="34" charset="0"/>
                </a:rPr>
                <a:t>Trabajo </a:t>
              </a:r>
              <a:endParaRPr lang="es-ES" sz="1200" b="1" u="sng" dirty="0">
                <a:solidFill>
                  <a:sysClr val="windowText" lastClr="000000"/>
                </a:solidFill>
                <a:latin typeface="Arial Narrow" panose="020B0606020202030204" pitchFamily="34" charset="0"/>
              </a:endParaRPr>
            </a:p>
          </p:txBody>
        </p:sp>
        <p:sp>
          <p:nvSpPr>
            <p:cNvPr id="113" name="112 Rectángulo"/>
            <p:cNvSpPr/>
            <p:nvPr/>
          </p:nvSpPr>
          <p:spPr>
            <a:xfrm>
              <a:off x="5381754" y="1896874"/>
              <a:ext cx="790601" cy="276999"/>
            </a:xfrm>
            <a:prstGeom prst="rect">
              <a:avLst/>
            </a:prstGeom>
          </p:spPr>
          <p:txBody>
            <a:bodyPr wrap="none">
              <a:spAutoFit/>
            </a:bodyPr>
            <a:lstStyle/>
            <a:p>
              <a:r>
                <a:rPr lang="es-ES" sz="1200" b="1" dirty="0">
                  <a:latin typeface="Arial Narrow" panose="020B0606020202030204" pitchFamily="34" charset="0"/>
                </a:rPr>
                <a:t>107 casos</a:t>
              </a:r>
              <a:endParaRPr lang="es-CO" sz="1200" dirty="0"/>
            </a:p>
          </p:txBody>
        </p:sp>
      </p:grpSp>
      <p:pic>
        <p:nvPicPr>
          <p:cNvPr id="2060" name="Picture 12"/>
          <p:cNvPicPr>
            <a:picLocks noChangeAspect="1" noChangeArrowheads="1"/>
          </p:cNvPicPr>
          <p:nvPr/>
        </p:nvPicPr>
        <p:blipFill>
          <a:blip r:embed="rId13">
            <a:biLevel thresh="50000"/>
            <a:extLst>
              <a:ext uri="{28A0092B-C50C-407E-A947-70E740481C1C}">
                <a14:useLocalDpi xmlns:a14="http://schemas.microsoft.com/office/drawing/2010/main" val="0"/>
              </a:ext>
            </a:extLst>
          </a:blip>
          <a:srcRect/>
          <a:stretch>
            <a:fillRect/>
          </a:stretch>
        </p:blipFill>
        <p:spPr bwMode="auto">
          <a:xfrm>
            <a:off x="5600783" y="6036718"/>
            <a:ext cx="493788" cy="633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4" name="113 Grupo"/>
          <p:cNvGrpSpPr/>
          <p:nvPr/>
        </p:nvGrpSpPr>
        <p:grpSpPr>
          <a:xfrm>
            <a:off x="5309646" y="6613815"/>
            <a:ext cx="1144763" cy="895160"/>
            <a:chOff x="2420491" y="3162904"/>
            <a:chExt cx="1144763" cy="895160"/>
          </a:xfrm>
        </p:grpSpPr>
        <p:sp>
          <p:nvSpPr>
            <p:cNvPr id="115" name="114 Rectángulo redondeado"/>
            <p:cNvSpPr/>
            <p:nvPr/>
          </p:nvSpPr>
          <p:spPr>
            <a:xfrm>
              <a:off x="2609254" y="3431176"/>
              <a:ext cx="733607"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7%</a:t>
              </a:r>
            </a:p>
          </p:txBody>
        </p:sp>
        <p:sp>
          <p:nvSpPr>
            <p:cNvPr id="116" name="115 Rectángulo"/>
            <p:cNvSpPr/>
            <p:nvPr/>
          </p:nvSpPr>
          <p:spPr>
            <a:xfrm>
              <a:off x="2420491" y="3162904"/>
              <a:ext cx="1144763" cy="276999"/>
            </a:xfrm>
            <a:prstGeom prst="rect">
              <a:avLst/>
            </a:prstGeom>
          </p:spPr>
          <p:txBody>
            <a:bodyPr wrap="square">
              <a:spAutoFit/>
            </a:bodyPr>
            <a:lstStyle/>
            <a:p>
              <a:pPr algn="ctr"/>
              <a:r>
                <a:rPr lang="es-ES" sz="1200" b="1" u="sng" dirty="0">
                  <a:latin typeface="Arial Narrow" panose="020B0606020202030204" pitchFamily="34" charset="0"/>
                </a:rPr>
                <a:t>Bares/Tabernas</a:t>
              </a:r>
              <a:endParaRPr lang="es-ES" sz="1200" b="1" u="sng" dirty="0">
                <a:solidFill>
                  <a:sysClr val="windowText" lastClr="000000"/>
                </a:solidFill>
                <a:latin typeface="Arial Narrow" panose="020B0606020202030204" pitchFamily="34" charset="0"/>
              </a:endParaRPr>
            </a:p>
          </p:txBody>
        </p:sp>
        <p:sp>
          <p:nvSpPr>
            <p:cNvPr id="117" name="116 Rectángulo"/>
            <p:cNvSpPr/>
            <p:nvPr/>
          </p:nvSpPr>
          <p:spPr>
            <a:xfrm>
              <a:off x="2606048" y="3781065"/>
              <a:ext cx="720069" cy="276999"/>
            </a:xfrm>
            <a:prstGeom prst="rect">
              <a:avLst/>
            </a:prstGeom>
          </p:spPr>
          <p:txBody>
            <a:bodyPr wrap="none">
              <a:spAutoFit/>
            </a:bodyPr>
            <a:lstStyle/>
            <a:p>
              <a:r>
                <a:rPr lang="es-ES" sz="1200" b="1" dirty="0">
                  <a:latin typeface="Arial Narrow" panose="020B0606020202030204" pitchFamily="34" charset="0"/>
                </a:rPr>
                <a:t>61 casos</a:t>
              </a:r>
              <a:endParaRPr lang="es-CO" sz="1200" dirty="0"/>
            </a:p>
          </p:txBody>
        </p:sp>
      </p:grpSp>
      <p:sp>
        <p:nvSpPr>
          <p:cNvPr id="95" name="94 CuadroTexto"/>
          <p:cNvSpPr txBox="1"/>
          <p:nvPr/>
        </p:nvSpPr>
        <p:spPr>
          <a:xfrm>
            <a:off x="6323716" y="3440403"/>
            <a:ext cx="397866" cy="307777"/>
          </a:xfrm>
          <a:prstGeom prst="rect">
            <a:avLst/>
          </a:prstGeom>
          <a:noFill/>
        </p:spPr>
        <p:txBody>
          <a:bodyPr wrap="none" rtlCol="0">
            <a:spAutoFit/>
          </a:bodyPr>
          <a:lstStyle/>
          <a:p>
            <a:pPr algn="ctr"/>
            <a:r>
              <a:rPr lang="es-ES" sz="1400" b="1" dirty="0">
                <a:solidFill>
                  <a:srgbClr val="C00000"/>
                </a:solidFill>
                <a:latin typeface="Arial Narrow" panose="020B0606020202030204" pitchFamily="34" charset="0"/>
              </a:rPr>
              <a:t>0%</a:t>
            </a:r>
          </a:p>
        </p:txBody>
      </p:sp>
      <p:grpSp>
        <p:nvGrpSpPr>
          <p:cNvPr id="79" name="78 Grupo"/>
          <p:cNvGrpSpPr/>
          <p:nvPr/>
        </p:nvGrpSpPr>
        <p:grpSpPr>
          <a:xfrm>
            <a:off x="2405662" y="4024402"/>
            <a:ext cx="2480325" cy="436841"/>
            <a:chOff x="3054754" y="484500"/>
            <a:chExt cx="2375609" cy="436841"/>
          </a:xfrm>
        </p:grpSpPr>
        <p:sp>
          <p:nvSpPr>
            <p:cNvPr id="97" name="96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98" name="97 CuadroTexto"/>
            <p:cNvSpPr txBox="1"/>
            <p:nvPr/>
          </p:nvSpPr>
          <p:spPr>
            <a:xfrm>
              <a:off x="3054754" y="484500"/>
              <a:ext cx="2339087" cy="307777"/>
            </a:xfrm>
            <a:prstGeom prst="rect">
              <a:avLst/>
            </a:prstGeom>
            <a:noFill/>
          </p:spPr>
          <p:txBody>
            <a:bodyPr wrap="square" rtlCol="0">
              <a:spAutoFit/>
            </a:bodyPr>
            <a:lstStyle/>
            <a:p>
              <a:pPr algn="ctr"/>
              <a:r>
                <a:rPr lang="es-ES" sz="1400" b="1" dirty="0">
                  <a:latin typeface="Arial Narrow" panose="020B0606020202030204" pitchFamily="34" charset="0"/>
                </a:rPr>
                <a:t>Sexo y Edad</a:t>
              </a:r>
            </a:p>
          </p:txBody>
        </p:sp>
      </p:grpSp>
      <p:grpSp>
        <p:nvGrpSpPr>
          <p:cNvPr id="99" name="98 Grupo"/>
          <p:cNvGrpSpPr/>
          <p:nvPr/>
        </p:nvGrpSpPr>
        <p:grpSpPr>
          <a:xfrm>
            <a:off x="3861366" y="5640349"/>
            <a:ext cx="3281003" cy="436841"/>
            <a:chOff x="3054754" y="484500"/>
            <a:chExt cx="2375609" cy="436841"/>
          </a:xfrm>
        </p:grpSpPr>
        <p:sp>
          <p:nvSpPr>
            <p:cNvPr id="100" name="99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01" name="100 CuadroTexto"/>
            <p:cNvSpPr txBox="1"/>
            <p:nvPr/>
          </p:nvSpPr>
          <p:spPr>
            <a:xfrm>
              <a:off x="3054754" y="484500"/>
              <a:ext cx="2339087" cy="307777"/>
            </a:xfrm>
            <a:prstGeom prst="rect">
              <a:avLst/>
            </a:prstGeom>
            <a:noFill/>
          </p:spPr>
          <p:txBody>
            <a:bodyPr wrap="square" rtlCol="0">
              <a:spAutoFit/>
            </a:bodyPr>
            <a:lstStyle/>
            <a:p>
              <a:pPr algn="ctr"/>
              <a:r>
                <a:rPr lang="es-ES" sz="1400" b="1" dirty="0">
                  <a:latin typeface="Arial Narrow" panose="020B0606020202030204" pitchFamily="34" charset="0"/>
                </a:rPr>
                <a:t>Lugar de exposición</a:t>
              </a:r>
            </a:p>
          </p:txBody>
        </p:sp>
      </p:grpSp>
      <p:sp>
        <p:nvSpPr>
          <p:cNvPr id="120" name="84 Rectángulo"/>
          <p:cNvSpPr/>
          <p:nvPr/>
        </p:nvSpPr>
        <p:spPr>
          <a:xfrm>
            <a:off x="11271" y="8144005"/>
            <a:ext cx="7135004" cy="1015663"/>
          </a:xfrm>
          <a:prstGeom prst="rect">
            <a:avLst/>
          </a:prstGeom>
        </p:spPr>
        <p:txBody>
          <a:bodyPr wrap="square">
            <a:spAutoFit/>
          </a:bodyPr>
          <a:lstStyle/>
          <a:p>
            <a:pPr algn="just"/>
            <a:r>
              <a:rPr lang="es-CO" sz="1200" dirty="0">
                <a:latin typeface="Arial Narrow" panose="020B0606020202030204" pitchFamily="34" charset="0"/>
              </a:rPr>
              <a:t>El comportamiento de la notificación tuvo una disminución del  10% respecto al mismo periodo del año anterior, donde se notificaron 987 casos. Alrededor del 49,0% de las notificaciones relacionadas con las intoxicaciones corresponden a intoxicaciones por sustancias psicoactivas, viéndose mas afectado el sexo masculino con un  57%.  El lugar de mayor ocurrencia de las intoxicaciones en general es el hogar 46%, la mayoría de ellas ocurrieron de manera accidental, seguidas de la intencional psicoactiva. </a:t>
            </a:r>
            <a:endParaRPr lang="es-ES" sz="1200" dirty="0">
              <a:latin typeface="Arial Narrow" panose="020B0606020202030204" pitchFamily="34" charset="0"/>
            </a:endParaRPr>
          </a:p>
        </p:txBody>
      </p:sp>
      <p:sp>
        <p:nvSpPr>
          <p:cNvPr id="121" name="108 Rectángulo"/>
          <p:cNvSpPr/>
          <p:nvPr/>
        </p:nvSpPr>
        <p:spPr>
          <a:xfrm>
            <a:off x="-15893" y="7929370"/>
            <a:ext cx="7200900" cy="250203"/>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122" name="105 Grupo"/>
          <p:cNvGrpSpPr/>
          <p:nvPr/>
        </p:nvGrpSpPr>
        <p:grpSpPr>
          <a:xfrm>
            <a:off x="71144" y="7916385"/>
            <a:ext cx="3499030" cy="276999"/>
            <a:chOff x="2437773" y="-49693"/>
            <a:chExt cx="3499030" cy="276999"/>
          </a:xfrm>
        </p:grpSpPr>
        <p:sp>
          <p:nvSpPr>
            <p:cNvPr id="123" name="106 Elipse"/>
            <p:cNvSpPr/>
            <p:nvPr/>
          </p:nvSpPr>
          <p:spPr>
            <a:xfrm>
              <a:off x="2437773" y="-49693"/>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24" name="112 Conector recto"/>
            <p:cNvCxnSpPr>
              <a:stCxn id="123" idx="6"/>
            </p:cNvCxnSpPr>
            <p:nvPr/>
          </p:nvCxnSpPr>
          <p:spPr>
            <a:xfrm>
              <a:off x="2725805" y="81112"/>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25" name="113 CuadroTexto"/>
            <p:cNvSpPr txBox="1"/>
            <p:nvPr/>
          </p:nvSpPr>
          <p:spPr>
            <a:xfrm>
              <a:off x="3344515" y="-49693"/>
              <a:ext cx="2592288" cy="276999"/>
            </a:xfrm>
            <a:prstGeom prst="rect">
              <a:avLst/>
            </a:prstGeom>
            <a:noFill/>
          </p:spPr>
          <p:txBody>
            <a:bodyPr wrap="square" rtlCol="0">
              <a:spAutoFit/>
            </a:bodyPr>
            <a:lstStyle/>
            <a:p>
              <a:r>
                <a:rPr lang="es-ES" sz="1200" b="1" dirty="0">
                  <a:latin typeface="Arial Narrow" panose="020B0606020202030204" pitchFamily="34" charset="0"/>
                </a:rPr>
                <a:t>Consideraciones técnicas</a:t>
              </a:r>
            </a:p>
          </p:txBody>
        </p:sp>
      </p:grpSp>
      <p:grpSp>
        <p:nvGrpSpPr>
          <p:cNvPr id="126" name="2 Grupo"/>
          <p:cNvGrpSpPr/>
          <p:nvPr/>
        </p:nvGrpSpPr>
        <p:grpSpPr>
          <a:xfrm>
            <a:off x="3132739" y="4419182"/>
            <a:ext cx="879488" cy="1377146"/>
            <a:chOff x="1708524" y="1209162"/>
            <a:chExt cx="1075155" cy="1830651"/>
          </a:xfrm>
        </p:grpSpPr>
        <p:sp>
          <p:nvSpPr>
            <p:cNvPr id="127" name="41 Rectángulo redondeado"/>
            <p:cNvSpPr/>
            <p:nvPr/>
          </p:nvSpPr>
          <p:spPr>
            <a:xfrm>
              <a:off x="1708524" y="2181418"/>
              <a:ext cx="966980" cy="442799"/>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43%</a:t>
              </a:r>
            </a:p>
          </p:txBody>
        </p:sp>
        <p:sp>
          <p:nvSpPr>
            <p:cNvPr id="128" name="31 Rectángulo"/>
            <p:cNvSpPr/>
            <p:nvPr/>
          </p:nvSpPr>
          <p:spPr>
            <a:xfrm>
              <a:off x="1715245" y="1803779"/>
              <a:ext cx="780983" cy="276999"/>
            </a:xfrm>
            <a:prstGeom prst="rect">
              <a:avLst/>
            </a:prstGeom>
          </p:spPr>
          <p:txBody>
            <a:bodyPr wrap="none">
              <a:spAutoFit/>
            </a:bodyPr>
            <a:lstStyle/>
            <a:p>
              <a:r>
                <a:rPr lang="es-ES" sz="1200" b="1" u="sng" dirty="0">
                  <a:latin typeface="Arial Narrow" panose="020B0606020202030204" pitchFamily="34" charset="0"/>
                </a:rPr>
                <a:t>Femenino</a:t>
              </a:r>
              <a:endParaRPr lang="es-ES" sz="1200" b="1" u="sng" dirty="0">
                <a:solidFill>
                  <a:sysClr val="windowText" lastClr="000000"/>
                </a:solidFill>
                <a:latin typeface="Arial Narrow" panose="020B0606020202030204" pitchFamily="34" charset="0"/>
              </a:endParaRPr>
            </a:p>
          </p:txBody>
        </p:sp>
        <p:sp>
          <p:nvSpPr>
            <p:cNvPr id="129" name="34 Rectángulo"/>
            <p:cNvSpPr/>
            <p:nvPr/>
          </p:nvSpPr>
          <p:spPr>
            <a:xfrm>
              <a:off x="1817186" y="2671596"/>
              <a:ext cx="966493" cy="368217"/>
            </a:xfrm>
            <a:prstGeom prst="rect">
              <a:avLst/>
            </a:prstGeom>
          </p:spPr>
          <p:txBody>
            <a:bodyPr wrap="none">
              <a:spAutoFit/>
            </a:bodyPr>
            <a:lstStyle/>
            <a:p>
              <a:r>
                <a:rPr lang="es-ES" sz="1200" b="1" dirty="0">
                  <a:latin typeface="Arial Narrow" panose="020B0606020202030204" pitchFamily="34" charset="0"/>
                </a:rPr>
                <a:t>386 casos</a:t>
              </a:r>
              <a:endParaRPr lang="es-CO" sz="1200" dirty="0"/>
            </a:p>
          </p:txBody>
        </p:sp>
        <p:pic>
          <p:nvPicPr>
            <p:cNvPr id="130" name="Picture 3"/>
            <p:cNvPicPr>
              <a:picLocks noChangeAspect="1" noChangeArrowheads="1"/>
            </p:cNvPicPr>
            <p:nvPr/>
          </p:nvPicPr>
          <p:blipFill rotWithShape="1">
            <a:blip r:embed="rId5">
              <a:biLevel thresh="75000"/>
              <a:extLst>
                <a:ext uri="{28A0092B-C50C-407E-A947-70E740481C1C}">
                  <a14:useLocalDpi xmlns:a14="http://schemas.microsoft.com/office/drawing/2010/main" val="0"/>
                </a:ext>
              </a:extLst>
            </a:blip>
            <a:srcRect l="29313" t="7366" r="56038"/>
            <a:stretch/>
          </p:blipFill>
          <p:spPr bwMode="auto">
            <a:xfrm>
              <a:off x="1875394" y="1209162"/>
              <a:ext cx="530003" cy="699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aphicFrame>
        <p:nvGraphicFramePr>
          <p:cNvPr id="131" name="4 Gráfico">
            <a:extLst>
              <a:ext uri="{FF2B5EF4-FFF2-40B4-BE49-F238E27FC236}">
                <a16:creationId xmlns:a16="http://schemas.microsoft.com/office/drawing/2014/main" id="{00000000-0008-0000-0000-000005000000}"/>
              </a:ext>
            </a:extLst>
          </p:cNvPr>
          <p:cNvGraphicFramePr>
            <a:graphicFrameLocks/>
          </p:cNvGraphicFramePr>
          <p:nvPr/>
        </p:nvGraphicFramePr>
        <p:xfrm>
          <a:off x="2207194" y="294055"/>
          <a:ext cx="4946011" cy="1884808"/>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32" name="Gráfico 131">
            <a:extLst>
              <a:ext uri="{FF2B5EF4-FFF2-40B4-BE49-F238E27FC236}">
                <a16:creationId xmlns:a16="http://schemas.microsoft.com/office/drawing/2014/main" id="{73E9FE1C-5482-49A2-A298-87EDD2C1D42E}"/>
              </a:ext>
            </a:extLst>
          </p:cNvPr>
          <p:cNvGraphicFramePr>
            <a:graphicFrameLocks/>
          </p:cNvGraphicFramePr>
          <p:nvPr/>
        </p:nvGraphicFramePr>
        <p:xfrm>
          <a:off x="84622" y="5728050"/>
          <a:ext cx="2900014" cy="1874052"/>
        </p:xfrm>
        <a:graphic>
          <a:graphicData uri="http://schemas.openxmlformats.org/drawingml/2006/chart">
            <c:chart xmlns:c="http://schemas.openxmlformats.org/drawingml/2006/chart" xmlns:r="http://schemas.openxmlformats.org/officeDocument/2006/relationships" r:id="rId15"/>
          </a:graphicData>
        </a:graphic>
      </p:graphicFrame>
    </p:spTree>
    <p:extLst>
      <p:ext uri="{BB962C8B-B14F-4D97-AF65-F5344CB8AC3E}">
        <p14:creationId xmlns:p14="http://schemas.microsoft.com/office/powerpoint/2010/main" val="17946246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Picture 9"/>
          <p:cNvPicPr>
            <a:picLocks noChangeAspect="1" noChangeArrowheads="1"/>
          </p:cNvPicPr>
          <p:nvPr/>
        </p:nvPicPr>
        <p:blipFill rotWithShape="1">
          <a:blip r:embed="rId2">
            <a:extLst>
              <a:ext uri="{28A0092B-C50C-407E-A947-70E740481C1C}">
                <a14:useLocalDpi xmlns:a14="http://schemas.microsoft.com/office/drawing/2010/main" val="0"/>
              </a:ext>
            </a:extLst>
          </a:blip>
          <a:srcRect t="75483"/>
          <a:stretch/>
        </p:blipFill>
        <p:spPr bwMode="auto">
          <a:xfrm>
            <a:off x="568" y="4771410"/>
            <a:ext cx="2180731" cy="1439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80" y="0"/>
            <a:ext cx="2166585" cy="2824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2">
            <a:extLst>
              <a:ext uri="{28A0092B-C50C-407E-A947-70E740481C1C}">
                <a14:useLocalDpi xmlns:a14="http://schemas.microsoft.com/office/drawing/2010/main" val="0"/>
              </a:ext>
            </a:extLst>
          </a:blip>
          <a:srcRect t="51432"/>
          <a:stretch/>
        </p:blipFill>
        <p:spPr bwMode="auto">
          <a:xfrm>
            <a:off x="0" y="2824178"/>
            <a:ext cx="2180731" cy="2851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28154" y="2367583"/>
            <a:ext cx="2251490" cy="276999"/>
          </a:xfrm>
          <a:prstGeom prst="rect">
            <a:avLst/>
          </a:prstGeom>
          <a:noFill/>
        </p:spPr>
        <p:txBody>
          <a:bodyPr wrap="square" rtlCol="0">
            <a:spAutoFit/>
          </a:bodyPr>
          <a:lstStyle/>
          <a:p>
            <a:r>
              <a:rPr lang="es-ES" sz="1200" b="1" dirty="0">
                <a:latin typeface="Arial Narrow" panose="020B0606020202030204" pitchFamily="34" charset="0"/>
              </a:rPr>
              <a:t>Periodo epidemiológico VIII - 2023</a:t>
            </a:r>
          </a:p>
        </p:txBody>
      </p:sp>
      <p:grpSp>
        <p:nvGrpSpPr>
          <p:cNvPr id="8" name="7 Grupo"/>
          <p:cNvGrpSpPr/>
          <p:nvPr/>
        </p:nvGrpSpPr>
        <p:grpSpPr>
          <a:xfrm>
            <a:off x="144066" y="4161193"/>
            <a:ext cx="1892650" cy="488476"/>
            <a:chOff x="2397524" y="3379972"/>
            <a:chExt cx="4508500" cy="904875"/>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478755"/>
              <a:ext cx="1593562" cy="684167"/>
            </a:xfrm>
            <a:prstGeom prst="rect">
              <a:avLst/>
            </a:prstGeom>
            <a:noFill/>
          </p:spPr>
          <p:txBody>
            <a:bodyPr wrap="square" rtlCol="0">
              <a:spAutoFit/>
            </a:bodyPr>
            <a:lstStyle/>
            <a:p>
              <a:pPr algn="ctr"/>
              <a:r>
                <a:rPr lang="es-ES" b="1" dirty="0">
                  <a:latin typeface="Arial Narrow" panose="020B0606020202030204" pitchFamily="34" charset="0"/>
                </a:rPr>
                <a:t>774</a:t>
              </a:r>
            </a:p>
          </p:txBody>
        </p:sp>
      </p:gr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por territorio</a:t>
              </a:r>
            </a:p>
          </p:txBody>
        </p:sp>
      </p:gr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23</a:t>
            </a:r>
          </a:p>
        </p:txBody>
      </p:sp>
      <p:sp>
        <p:nvSpPr>
          <p:cNvPr id="37" name="36 Título"/>
          <p:cNvSpPr>
            <a:spLocks noGrp="1"/>
          </p:cNvSpPr>
          <p:nvPr>
            <p:ph type="ctrTitle"/>
          </p:nvPr>
        </p:nvSpPr>
        <p:spPr>
          <a:xfrm>
            <a:off x="-28154" y="14590"/>
            <a:ext cx="2208885" cy="1323439"/>
          </a:xfrm>
          <a:noFill/>
        </p:spPr>
        <p:txBody>
          <a:bodyPr wrap="square" rtlCol="0">
            <a:spAutoFit/>
          </a:bodyPr>
          <a:lstStyle/>
          <a:p>
            <a:r>
              <a:rPr lang="es-ES" sz="2000" b="1" dirty="0">
                <a:solidFill>
                  <a:srgbClr val="C00000"/>
                </a:solidFill>
                <a:latin typeface="Arial Narrow" panose="020B0606020202030204" pitchFamily="34" charset="0"/>
              </a:rPr>
              <a:t>Enfermedad transmitida por alimentos </a:t>
            </a:r>
            <a:r>
              <a:rPr lang="es-ES" sz="2000" b="1" dirty="0">
                <a:solidFill>
                  <a:srgbClr val="C00000"/>
                </a:solidFill>
                <a:latin typeface="Arial Narrow" panose="020B0606020202030204" pitchFamily="34" charset="0"/>
                <a:ea typeface="+mn-ea"/>
                <a:cs typeface="+mn-cs"/>
              </a:rPr>
              <a:t>ETA</a:t>
            </a:r>
            <a:br>
              <a:rPr lang="es-ES" sz="2000" b="1" dirty="0">
                <a:solidFill>
                  <a:srgbClr val="C00000"/>
                </a:solidFill>
                <a:latin typeface="Arial Narrow" panose="020B0606020202030204" pitchFamily="34" charset="0"/>
                <a:ea typeface="+mn-ea"/>
                <a:cs typeface="+mn-cs"/>
              </a:rPr>
            </a:br>
            <a:endParaRPr lang="es-ES" sz="2000" b="1" dirty="0">
              <a:solidFill>
                <a:srgbClr val="C00000"/>
              </a:solidFill>
              <a:latin typeface="Arial Narrow" panose="020B0606020202030204" pitchFamily="34" charset="0"/>
              <a:ea typeface="+mn-ea"/>
              <a:cs typeface="+mn-cs"/>
            </a:endParaRPr>
          </a:p>
        </p:txBody>
      </p:sp>
      <p:pic>
        <p:nvPicPr>
          <p:cNvPr id="45" name="Picture 6"/>
          <p:cNvPicPr>
            <a:picLocks noChangeAspect="1" noChangeArrowheads="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ackgroundRemoval t="1439" b="100000" l="0" r="100000"/>
                    </a14:imgEffect>
                  </a14:imgLayer>
                </a14:imgProps>
              </a:ext>
              <a:ext uri="{28A0092B-C50C-407E-A947-70E740481C1C}">
                <a14:useLocalDpi xmlns:a14="http://schemas.microsoft.com/office/drawing/2010/main" val="0"/>
              </a:ext>
            </a:extLst>
          </a:blip>
          <a:srcRect/>
          <a:stretch>
            <a:fillRect/>
          </a:stretch>
        </p:blipFill>
        <p:spPr bwMode="auto">
          <a:xfrm>
            <a:off x="288082" y="1043608"/>
            <a:ext cx="1519238" cy="1323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 name="45 Rectángulo"/>
          <p:cNvSpPr/>
          <p:nvPr/>
        </p:nvSpPr>
        <p:spPr>
          <a:xfrm>
            <a:off x="2212396" y="5545163"/>
            <a:ext cx="4895141" cy="492443"/>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r>
              <a:rPr lang="es-ES" sz="1000" dirty="0">
                <a:latin typeface="Arial Narrow" panose="020B0606020202030204" pitchFamily="34" charset="0"/>
              </a:rPr>
              <a:t>Figura. Mapa temático de densidad de ETA. Medellín, a periodo epidemiológico VIII acumulado  de  2023</a:t>
            </a:r>
            <a:endParaRPr lang="es-ES" sz="1000" b="1" dirty="0">
              <a:latin typeface="Arial Narrow" panose="020B0606020202030204" pitchFamily="34" charset="0"/>
            </a:endParaRPr>
          </a:p>
        </p:txBody>
      </p:sp>
      <p:sp>
        <p:nvSpPr>
          <p:cNvPr id="38" name="37 Rectángulo"/>
          <p:cNvSpPr/>
          <p:nvPr/>
        </p:nvSpPr>
        <p:spPr>
          <a:xfrm>
            <a:off x="-16570" y="6228184"/>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53" name="52 Grupo"/>
          <p:cNvGrpSpPr/>
          <p:nvPr/>
        </p:nvGrpSpPr>
        <p:grpSpPr>
          <a:xfrm>
            <a:off x="260834" y="6355360"/>
            <a:ext cx="3446504" cy="276999"/>
            <a:chOff x="2448322" y="74775"/>
            <a:chExt cx="3446504" cy="276999"/>
          </a:xfrm>
        </p:grpSpPr>
        <p:sp>
          <p:nvSpPr>
            <p:cNvPr id="54" name="53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55" name="54 Conector recto"/>
            <p:cNvCxnSpPr>
              <a:stCxn id="54"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6" name="55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variables de interés</a:t>
              </a:r>
            </a:p>
          </p:txBody>
        </p:sp>
      </p:grpSp>
      <p:grpSp>
        <p:nvGrpSpPr>
          <p:cNvPr id="58" name="57 Grupo"/>
          <p:cNvGrpSpPr/>
          <p:nvPr/>
        </p:nvGrpSpPr>
        <p:grpSpPr>
          <a:xfrm>
            <a:off x="473331" y="6875809"/>
            <a:ext cx="873454" cy="1573268"/>
            <a:chOff x="1059074" y="553075"/>
            <a:chExt cx="873454" cy="1573268"/>
          </a:xfrm>
        </p:grpSpPr>
        <p:pic>
          <p:nvPicPr>
            <p:cNvPr id="59" name="Picture 3"/>
            <p:cNvPicPr>
              <a:picLocks noChangeAspect="1" noChangeArrowheads="1"/>
            </p:cNvPicPr>
            <p:nvPr/>
          </p:nvPicPr>
          <p:blipFill rotWithShape="1">
            <a:blip r:embed="rId7">
              <a:biLevel thresh="75000"/>
              <a:extLst>
                <a:ext uri="{28A0092B-C50C-407E-A947-70E740481C1C}">
                  <a14:useLocalDpi xmlns:a14="http://schemas.microsoft.com/office/drawing/2010/main" val="0"/>
                </a:ext>
              </a:extLst>
            </a:blip>
            <a:srcRect t="10614" r="84474"/>
            <a:stretch/>
          </p:blipFill>
          <p:spPr bwMode="auto">
            <a:xfrm>
              <a:off x="1131620" y="553075"/>
              <a:ext cx="737696" cy="720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0" name="59 Rectángulo redondeado"/>
            <p:cNvSpPr/>
            <p:nvPr/>
          </p:nvSpPr>
          <p:spPr>
            <a:xfrm>
              <a:off x="1059074" y="1520368"/>
              <a:ext cx="796277"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49 %</a:t>
              </a:r>
            </a:p>
          </p:txBody>
        </p:sp>
        <p:sp>
          <p:nvSpPr>
            <p:cNvPr id="61" name="60 Rectángulo"/>
            <p:cNvSpPr/>
            <p:nvPr/>
          </p:nvSpPr>
          <p:spPr>
            <a:xfrm>
              <a:off x="1068833" y="1243369"/>
              <a:ext cx="803425" cy="276999"/>
            </a:xfrm>
            <a:prstGeom prst="rect">
              <a:avLst/>
            </a:prstGeom>
          </p:spPr>
          <p:txBody>
            <a:bodyPr wrap="none">
              <a:spAutoFit/>
            </a:bodyPr>
            <a:lstStyle/>
            <a:p>
              <a:r>
                <a:rPr lang="es-ES" sz="1200" b="1" u="sng" dirty="0">
                  <a:latin typeface="Arial Narrow" panose="020B0606020202030204" pitchFamily="34" charset="0"/>
                </a:rPr>
                <a:t>Masculino</a:t>
              </a:r>
              <a:endParaRPr lang="es-ES" sz="1200" b="1" u="sng" dirty="0">
                <a:solidFill>
                  <a:sysClr val="windowText" lastClr="000000"/>
                </a:solidFill>
                <a:latin typeface="Arial Narrow" panose="020B0606020202030204" pitchFamily="34" charset="0"/>
              </a:endParaRPr>
            </a:p>
          </p:txBody>
        </p:sp>
        <p:sp>
          <p:nvSpPr>
            <p:cNvPr id="62" name="61 Rectángulo"/>
            <p:cNvSpPr/>
            <p:nvPr/>
          </p:nvSpPr>
          <p:spPr>
            <a:xfrm>
              <a:off x="1141927" y="1849344"/>
              <a:ext cx="790601" cy="276999"/>
            </a:xfrm>
            <a:prstGeom prst="rect">
              <a:avLst/>
            </a:prstGeom>
          </p:spPr>
          <p:txBody>
            <a:bodyPr wrap="none">
              <a:spAutoFit/>
            </a:bodyPr>
            <a:lstStyle/>
            <a:p>
              <a:r>
                <a:rPr lang="es-ES" sz="1200" b="1" dirty="0">
                  <a:latin typeface="Arial Narrow" panose="020B0606020202030204" pitchFamily="34" charset="0"/>
                </a:rPr>
                <a:t>381 casos</a:t>
              </a:r>
              <a:endParaRPr lang="es-CO" sz="1200" dirty="0"/>
            </a:p>
          </p:txBody>
        </p:sp>
      </p:grpSp>
      <p:grpSp>
        <p:nvGrpSpPr>
          <p:cNvPr id="3" name="2 Grupo"/>
          <p:cNvGrpSpPr/>
          <p:nvPr/>
        </p:nvGrpSpPr>
        <p:grpSpPr>
          <a:xfrm>
            <a:off x="1352672" y="6885689"/>
            <a:ext cx="826373" cy="1582088"/>
            <a:chOff x="3159269" y="6660232"/>
            <a:chExt cx="826373" cy="1582088"/>
          </a:xfrm>
        </p:grpSpPr>
        <p:sp>
          <p:nvSpPr>
            <p:cNvPr id="57" name="56 Rectángulo redondeado"/>
            <p:cNvSpPr/>
            <p:nvPr/>
          </p:nvSpPr>
          <p:spPr>
            <a:xfrm>
              <a:off x="3171391" y="7613877"/>
              <a:ext cx="795148"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51 %</a:t>
              </a:r>
            </a:p>
          </p:txBody>
        </p:sp>
        <p:sp>
          <p:nvSpPr>
            <p:cNvPr id="64" name="63 Rectángulo"/>
            <p:cNvSpPr/>
            <p:nvPr/>
          </p:nvSpPr>
          <p:spPr>
            <a:xfrm>
              <a:off x="3204659" y="7340577"/>
              <a:ext cx="780983" cy="276999"/>
            </a:xfrm>
            <a:prstGeom prst="rect">
              <a:avLst/>
            </a:prstGeom>
          </p:spPr>
          <p:txBody>
            <a:bodyPr wrap="none">
              <a:spAutoFit/>
            </a:bodyPr>
            <a:lstStyle/>
            <a:p>
              <a:r>
                <a:rPr lang="es-ES" sz="1200" b="1" u="sng" dirty="0">
                  <a:latin typeface="Arial Narrow" panose="020B0606020202030204" pitchFamily="34" charset="0"/>
                </a:rPr>
                <a:t>Femenino</a:t>
              </a:r>
              <a:endParaRPr lang="es-ES" sz="1200" b="1" u="sng" dirty="0">
                <a:solidFill>
                  <a:sysClr val="windowText" lastClr="000000"/>
                </a:solidFill>
                <a:latin typeface="Arial Narrow" panose="020B0606020202030204" pitchFamily="34" charset="0"/>
              </a:endParaRPr>
            </a:p>
          </p:txBody>
        </p:sp>
        <p:sp>
          <p:nvSpPr>
            <p:cNvPr id="65" name="64 Rectángulo"/>
            <p:cNvSpPr/>
            <p:nvPr/>
          </p:nvSpPr>
          <p:spPr>
            <a:xfrm>
              <a:off x="3159269" y="7965321"/>
              <a:ext cx="755335" cy="276999"/>
            </a:xfrm>
            <a:prstGeom prst="rect">
              <a:avLst/>
            </a:prstGeom>
          </p:spPr>
          <p:txBody>
            <a:bodyPr wrap="none">
              <a:spAutoFit/>
            </a:bodyPr>
            <a:lstStyle/>
            <a:p>
              <a:r>
                <a:rPr lang="es-ES" sz="1200" b="1" dirty="0">
                  <a:latin typeface="Arial Narrow" panose="020B0606020202030204" pitchFamily="34" charset="0"/>
                </a:rPr>
                <a:t>392casos</a:t>
              </a:r>
              <a:endParaRPr lang="es-CO" sz="1200" dirty="0"/>
            </a:p>
          </p:txBody>
        </p:sp>
        <p:pic>
          <p:nvPicPr>
            <p:cNvPr id="70" name="Picture 3"/>
            <p:cNvPicPr>
              <a:picLocks noChangeAspect="1" noChangeArrowheads="1"/>
            </p:cNvPicPr>
            <p:nvPr/>
          </p:nvPicPr>
          <p:blipFill rotWithShape="1">
            <a:blip r:embed="rId7">
              <a:biLevel thresh="75000"/>
              <a:extLst>
                <a:ext uri="{28A0092B-C50C-407E-A947-70E740481C1C}">
                  <a14:useLocalDpi xmlns:a14="http://schemas.microsoft.com/office/drawing/2010/main" val="0"/>
                </a:ext>
              </a:extLst>
            </a:blip>
            <a:srcRect l="29313" t="7366" r="56038"/>
            <a:stretch/>
          </p:blipFill>
          <p:spPr bwMode="auto">
            <a:xfrm>
              <a:off x="3230874" y="6660232"/>
              <a:ext cx="696035" cy="748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6" name="5 Grupo"/>
          <p:cNvGrpSpPr/>
          <p:nvPr/>
        </p:nvGrpSpPr>
        <p:grpSpPr>
          <a:xfrm>
            <a:off x="3694124" y="6997057"/>
            <a:ext cx="816548" cy="1463375"/>
            <a:chOff x="838588" y="8382748"/>
            <a:chExt cx="816548" cy="1463375"/>
          </a:xfrm>
        </p:grpSpPr>
        <p:pic>
          <p:nvPicPr>
            <p:cNvPr id="75" name="Picture 9"/>
            <p:cNvPicPr>
              <a:picLocks noChangeAspect="1" noChangeArrowheads="1"/>
            </p:cNvPicPr>
            <p:nvPr/>
          </p:nvPicPr>
          <p:blipFill>
            <a:blip r:embed="rId8">
              <a:biLevel thresh="50000"/>
              <a:extLst>
                <a:ext uri="{28A0092B-C50C-407E-A947-70E740481C1C}">
                  <a14:useLocalDpi xmlns:a14="http://schemas.microsoft.com/office/drawing/2010/main" val="0"/>
                </a:ext>
              </a:extLst>
            </a:blip>
            <a:srcRect/>
            <a:stretch>
              <a:fillRect/>
            </a:stretch>
          </p:blipFill>
          <p:spPr bwMode="auto">
            <a:xfrm>
              <a:off x="882863" y="8382748"/>
              <a:ext cx="642392" cy="636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6" name="75 Grupo"/>
            <p:cNvGrpSpPr/>
            <p:nvPr/>
          </p:nvGrpSpPr>
          <p:grpSpPr>
            <a:xfrm>
              <a:off x="838588" y="8963149"/>
              <a:ext cx="816548" cy="882974"/>
              <a:chOff x="1115283" y="1243369"/>
              <a:chExt cx="816548" cy="882974"/>
            </a:xfrm>
          </p:grpSpPr>
          <p:sp>
            <p:nvSpPr>
              <p:cNvPr id="77" name="76 Rectángulo redondeado"/>
              <p:cNvSpPr/>
              <p:nvPr/>
            </p:nvSpPr>
            <p:spPr>
              <a:xfrm>
                <a:off x="1115283" y="1520368"/>
                <a:ext cx="816548"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12 %</a:t>
                </a:r>
              </a:p>
            </p:txBody>
          </p:sp>
          <p:sp>
            <p:nvSpPr>
              <p:cNvPr id="78" name="77 Rectángulo"/>
              <p:cNvSpPr/>
              <p:nvPr/>
            </p:nvSpPr>
            <p:spPr>
              <a:xfrm>
                <a:off x="1180698" y="1243369"/>
                <a:ext cx="550151" cy="276999"/>
              </a:xfrm>
              <a:prstGeom prst="rect">
                <a:avLst/>
              </a:prstGeom>
            </p:spPr>
            <p:txBody>
              <a:bodyPr wrap="none">
                <a:spAutoFit/>
              </a:bodyPr>
              <a:lstStyle/>
              <a:p>
                <a:r>
                  <a:rPr lang="es-ES" sz="1200" b="1" u="sng" dirty="0">
                    <a:solidFill>
                      <a:sysClr val="windowText" lastClr="000000"/>
                    </a:solidFill>
                    <a:latin typeface="Arial Narrow" panose="020B0606020202030204" pitchFamily="34" charset="0"/>
                  </a:rPr>
                  <a:t>Hogar</a:t>
                </a:r>
              </a:p>
            </p:txBody>
          </p:sp>
          <p:sp>
            <p:nvSpPr>
              <p:cNvPr id="79" name="78 Rectángulo"/>
              <p:cNvSpPr/>
              <p:nvPr/>
            </p:nvSpPr>
            <p:spPr>
              <a:xfrm>
                <a:off x="1141927" y="1849344"/>
                <a:ext cx="720069" cy="276999"/>
              </a:xfrm>
              <a:prstGeom prst="rect">
                <a:avLst/>
              </a:prstGeom>
            </p:spPr>
            <p:txBody>
              <a:bodyPr wrap="none">
                <a:spAutoFit/>
              </a:bodyPr>
              <a:lstStyle/>
              <a:p>
                <a:r>
                  <a:rPr lang="es-ES" sz="1200" b="1" dirty="0">
                    <a:latin typeface="Arial Narrow" panose="020B0606020202030204" pitchFamily="34" charset="0"/>
                  </a:rPr>
                  <a:t>96 casos</a:t>
                </a:r>
                <a:endParaRPr lang="es-CO" sz="1200" dirty="0"/>
              </a:p>
            </p:txBody>
          </p:sp>
        </p:grpSp>
      </p:grpSp>
      <p:grpSp>
        <p:nvGrpSpPr>
          <p:cNvPr id="9" name="8 Grupo"/>
          <p:cNvGrpSpPr/>
          <p:nvPr/>
        </p:nvGrpSpPr>
        <p:grpSpPr>
          <a:xfrm>
            <a:off x="5894826" y="6883495"/>
            <a:ext cx="915635" cy="1545833"/>
            <a:chOff x="2206271" y="8300359"/>
            <a:chExt cx="915635" cy="1545833"/>
          </a:xfrm>
        </p:grpSpPr>
        <p:grpSp>
          <p:nvGrpSpPr>
            <p:cNvPr id="71" name="70 Grupo"/>
            <p:cNvGrpSpPr/>
            <p:nvPr/>
          </p:nvGrpSpPr>
          <p:grpSpPr>
            <a:xfrm>
              <a:off x="2206271" y="8963149"/>
              <a:ext cx="915635" cy="883043"/>
              <a:chOff x="1033171" y="8262441"/>
              <a:chExt cx="915635" cy="883043"/>
            </a:xfrm>
          </p:grpSpPr>
          <p:sp>
            <p:nvSpPr>
              <p:cNvPr id="72" name="71 Rectángulo redondeado"/>
              <p:cNvSpPr/>
              <p:nvPr/>
            </p:nvSpPr>
            <p:spPr>
              <a:xfrm>
                <a:off x="1101982" y="8535741"/>
                <a:ext cx="844538"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8 %</a:t>
                </a:r>
              </a:p>
            </p:txBody>
          </p:sp>
          <p:sp>
            <p:nvSpPr>
              <p:cNvPr id="73" name="72 Rectángulo"/>
              <p:cNvSpPr/>
              <p:nvPr/>
            </p:nvSpPr>
            <p:spPr>
              <a:xfrm>
                <a:off x="1033171" y="8262441"/>
                <a:ext cx="915635" cy="276999"/>
              </a:xfrm>
              <a:prstGeom prst="rect">
                <a:avLst/>
              </a:prstGeom>
            </p:spPr>
            <p:txBody>
              <a:bodyPr wrap="none">
                <a:spAutoFit/>
              </a:bodyPr>
              <a:lstStyle/>
              <a:p>
                <a:r>
                  <a:rPr lang="es-ES" sz="1200" b="1" u="sng" dirty="0">
                    <a:latin typeface="Arial Narrow" panose="020B0606020202030204" pitchFamily="34" charset="0"/>
                  </a:rPr>
                  <a:t>Restaurante</a:t>
                </a:r>
                <a:endParaRPr lang="es-ES" sz="1200" b="1" u="sng" dirty="0">
                  <a:solidFill>
                    <a:sysClr val="windowText" lastClr="000000"/>
                  </a:solidFill>
                  <a:latin typeface="Arial Narrow" panose="020B0606020202030204" pitchFamily="34" charset="0"/>
                </a:endParaRPr>
              </a:p>
            </p:txBody>
          </p:sp>
          <p:sp>
            <p:nvSpPr>
              <p:cNvPr id="74" name="73 Rectángulo"/>
              <p:cNvSpPr/>
              <p:nvPr/>
            </p:nvSpPr>
            <p:spPr>
              <a:xfrm>
                <a:off x="1146985" y="8868485"/>
                <a:ext cx="720069" cy="276999"/>
              </a:xfrm>
              <a:prstGeom prst="rect">
                <a:avLst/>
              </a:prstGeom>
            </p:spPr>
            <p:txBody>
              <a:bodyPr wrap="none">
                <a:spAutoFit/>
              </a:bodyPr>
              <a:lstStyle/>
              <a:p>
                <a:r>
                  <a:rPr lang="es-ES" sz="1200" b="1" dirty="0">
                    <a:latin typeface="Arial Narrow" panose="020B0606020202030204" pitchFamily="34" charset="0"/>
                  </a:rPr>
                  <a:t>61 casos</a:t>
                </a:r>
                <a:endParaRPr lang="es-CO" sz="1200" dirty="0"/>
              </a:p>
            </p:txBody>
          </p:sp>
        </p:grpSp>
        <p:pic>
          <p:nvPicPr>
            <p:cNvPr id="88" name="Picture 13"/>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9778" b="97778" l="0" r="100000"/>
                      </a14:imgEffect>
                    </a14:imgLayer>
                  </a14:imgProps>
                </a:ext>
                <a:ext uri="{28A0092B-C50C-407E-A947-70E740481C1C}">
                  <a14:useLocalDpi xmlns:a14="http://schemas.microsoft.com/office/drawing/2010/main" val="0"/>
                </a:ext>
              </a:extLst>
            </a:blip>
            <a:srcRect t="5974" r="13735"/>
            <a:stretch/>
          </p:blipFill>
          <p:spPr bwMode="auto">
            <a:xfrm>
              <a:off x="2357954" y="8300359"/>
              <a:ext cx="672937" cy="733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 name="9 Grupo"/>
          <p:cNvGrpSpPr/>
          <p:nvPr/>
        </p:nvGrpSpPr>
        <p:grpSpPr>
          <a:xfrm>
            <a:off x="4821276" y="6876256"/>
            <a:ext cx="943150" cy="1572820"/>
            <a:chOff x="3636992" y="8315126"/>
            <a:chExt cx="943150" cy="1572820"/>
          </a:xfrm>
        </p:grpSpPr>
        <p:grpSp>
          <p:nvGrpSpPr>
            <p:cNvPr id="80" name="79 Grupo"/>
            <p:cNvGrpSpPr/>
            <p:nvPr/>
          </p:nvGrpSpPr>
          <p:grpSpPr>
            <a:xfrm>
              <a:off x="3659091" y="8987827"/>
              <a:ext cx="921051" cy="900119"/>
              <a:chOff x="5327048" y="1270665"/>
              <a:chExt cx="921051" cy="900119"/>
            </a:xfrm>
          </p:grpSpPr>
          <p:sp>
            <p:nvSpPr>
              <p:cNvPr id="81" name="80 Rectángulo redondeado"/>
              <p:cNvSpPr/>
              <p:nvPr/>
            </p:nvSpPr>
            <p:spPr>
              <a:xfrm>
                <a:off x="5327048" y="1561312"/>
                <a:ext cx="832562"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6 %</a:t>
                </a:r>
              </a:p>
            </p:txBody>
          </p:sp>
          <p:sp>
            <p:nvSpPr>
              <p:cNvPr id="82" name="81 Rectángulo"/>
              <p:cNvSpPr/>
              <p:nvPr/>
            </p:nvSpPr>
            <p:spPr>
              <a:xfrm>
                <a:off x="5338616" y="1270665"/>
                <a:ext cx="824265" cy="276999"/>
              </a:xfrm>
              <a:prstGeom prst="rect">
                <a:avLst/>
              </a:prstGeom>
            </p:spPr>
            <p:txBody>
              <a:bodyPr wrap="none">
                <a:spAutoFit/>
              </a:bodyPr>
              <a:lstStyle/>
              <a:p>
                <a:r>
                  <a:rPr lang="es-ES" sz="1200" b="1" u="sng" dirty="0">
                    <a:latin typeface="Arial Narrow" panose="020B0606020202030204" pitchFamily="34" charset="0"/>
                  </a:rPr>
                  <a:t>Educación</a:t>
                </a:r>
                <a:endParaRPr lang="es-ES" sz="1200" b="1" u="sng" dirty="0">
                  <a:solidFill>
                    <a:sysClr val="windowText" lastClr="000000"/>
                  </a:solidFill>
                  <a:latin typeface="Arial Narrow" panose="020B0606020202030204" pitchFamily="34" charset="0"/>
                </a:endParaRPr>
              </a:p>
            </p:txBody>
          </p:sp>
          <p:sp>
            <p:nvSpPr>
              <p:cNvPr id="83" name="82 Rectángulo"/>
              <p:cNvSpPr/>
              <p:nvPr/>
            </p:nvSpPr>
            <p:spPr>
              <a:xfrm>
                <a:off x="5528030" y="1893785"/>
                <a:ext cx="720069" cy="276999"/>
              </a:xfrm>
              <a:prstGeom prst="rect">
                <a:avLst/>
              </a:prstGeom>
            </p:spPr>
            <p:txBody>
              <a:bodyPr wrap="none">
                <a:spAutoFit/>
              </a:bodyPr>
              <a:lstStyle/>
              <a:p>
                <a:r>
                  <a:rPr lang="es-ES" sz="1200" b="1" dirty="0">
                    <a:latin typeface="Arial Narrow" panose="020B0606020202030204" pitchFamily="34" charset="0"/>
                  </a:rPr>
                  <a:t>47 casos</a:t>
                </a:r>
                <a:endParaRPr lang="es-CO" sz="1200" dirty="0"/>
              </a:p>
            </p:txBody>
          </p:sp>
        </p:grpSp>
        <p:pic>
          <p:nvPicPr>
            <p:cNvPr id="89" name="Picture 14"/>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6744" l="0" r="92735"/>
                      </a14:imgEffect>
                    </a14:imgLayer>
                  </a14:imgProps>
                </a:ext>
                <a:ext uri="{28A0092B-C50C-407E-A947-70E740481C1C}">
                  <a14:useLocalDpi xmlns:a14="http://schemas.microsoft.com/office/drawing/2010/main" val="0"/>
                </a:ext>
              </a:extLst>
            </a:blip>
            <a:srcRect/>
            <a:stretch>
              <a:fillRect/>
            </a:stretch>
          </p:blipFill>
          <p:spPr bwMode="auto">
            <a:xfrm>
              <a:off x="3636992" y="8315126"/>
              <a:ext cx="854661" cy="785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 name="3 Grupo"/>
          <p:cNvGrpSpPr/>
          <p:nvPr/>
        </p:nvGrpSpPr>
        <p:grpSpPr>
          <a:xfrm>
            <a:off x="2128575" y="6929556"/>
            <a:ext cx="1465466" cy="1519521"/>
            <a:chOff x="4557698" y="6783372"/>
            <a:chExt cx="1465466" cy="1519521"/>
          </a:xfrm>
        </p:grpSpPr>
        <p:grpSp>
          <p:nvGrpSpPr>
            <p:cNvPr id="66" name="65 Grupo"/>
            <p:cNvGrpSpPr/>
            <p:nvPr/>
          </p:nvGrpSpPr>
          <p:grpSpPr>
            <a:xfrm>
              <a:off x="4557698" y="7444062"/>
              <a:ext cx="1465466" cy="858831"/>
              <a:chOff x="3600450" y="1301912"/>
              <a:chExt cx="1465466" cy="858831"/>
            </a:xfrm>
          </p:grpSpPr>
          <p:sp>
            <p:nvSpPr>
              <p:cNvPr id="67" name="66 Rectángulo redondeado"/>
              <p:cNvSpPr/>
              <p:nvPr/>
            </p:nvSpPr>
            <p:spPr>
              <a:xfrm>
                <a:off x="3912518" y="1553220"/>
                <a:ext cx="783017"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56 %</a:t>
                </a:r>
              </a:p>
            </p:txBody>
          </p:sp>
          <p:sp>
            <p:nvSpPr>
              <p:cNvPr id="68" name="67 Rectángulo"/>
              <p:cNvSpPr/>
              <p:nvPr/>
            </p:nvSpPr>
            <p:spPr>
              <a:xfrm>
                <a:off x="3600450" y="1301912"/>
                <a:ext cx="1465466" cy="276999"/>
              </a:xfrm>
              <a:prstGeom prst="rect">
                <a:avLst/>
              </a:prstGeom>
            </p:spPr>
            <p:txBody>
              <a:bodyPr wrap="none">
                <a:spAutoFit/>
              </a:bodyPr>
              <a:lstStyle/>
              <a:p>
                <a:r>
                  <a:rPr lang="es-ES" sz="1200" b="1" u="sng" dirty="0">
                    <a:solidFill>
                      <a:sysClr val="windowText" lastClr="000000"/>
                    </a:solidFill>
                    <a:latin typeface="Arial Narrow" panose="020B0606020202030204" pitchFamily="34" charset="0"/>
                  </a:rPr>
                  <a:t>Privado de la libertad</a:t>
                </a:r>
              </a:p>
            </p:txBody>
          </p:sp>
          <p:sp>
            <p:nvSpPr>
              <p:cNvPr id="69" name="68 Rectángulo"/>
              <p:cNvSpPr/>
              <p:nvPr/>
            </p:nvSpPr>
            <p:spPr>
              <a:xfrm>
                <a:off x="3920197" y="1883744"/>
                <a:ext cx="790601" cy="276999"/>
              </a:xfrm>
              <a:prstGeom prst="rect">
                <a:avLst/>
              </a:prstGeom>
            </p:spPr>
            <p:txBody>
              <a:bodyPr wrap="none">
                <a:spAutoFit/>
              </a:bodyPr>
              <a:lstStyle/>
              <a:p>
                <a:r>
                  <a:rPr lang="es-ES" sz="1200" b="1" dirty="0">
                    <a:latin typeface="Arial Narrow" panose="020B0606020202030204" pitchFamily="34" charset="0"/>
                  </a:rPr>
                  <a:t>432 casos</a:t>
                </a:r>
                <a:endParaRPr lang="es-CO" sz="1200" dirty="0"/>
              </a:p>
            </p:txBody>
          </p:sp>
        </p:grpSp>
        <p:pic>
          <p:nvPicPr>
            <p:cNvPr id="90" name="Picture 4"/>
            <p:cNvPicPr>
              <a:picLocks noChangeAspect="1" noChangeArrowheads="1"/>
            </p:cNvPicPr>
            <p:nvPr/>
          </p:nvPicPr>
          <p:blipFill rotWithShape="1">
            <a:blip r:embed="rId13">
              <a:extLst>
                <a:ext uri="{28A0092B-C50C-407E-A947-70E740481C1C}">
                  <a14:useLocalDpi xmlns:a14="http://schemas.microsoft.com/office/drawing/2010/main" val="0"/>
                </a:ext>
              </a:extLst>
            </a:blip>
            <a:srcRect r="48966"/>
            <a:stretch/>
          </p:blipFill>
          <p:spPr bwMode="auto">
            <a:xfrm>
              <a:off x="4816320" y="6783372"/>
              <a:ext cx="946782" cy="695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7" name="86 CuadroTexto"/>
          <p:cNvSpPr txBox="1"/>
          <p:nvPr/>
        </p:nvSpPr>
        <p:spPr>
          <a:xfrm>
            <a:off x="-16570" y="4771410"/>
            <a:ext cx="2095750" cy="1323439"/>
          </a:xfrm>
          <a:prstGeom prst="rect">
            <a:avLst/>
          </a:prstGeom>
          <a:noFill/>
        </p:spPr>
        <p:txBody>
          <a:bodyPr wrap="square" rtlCol="0">
            <a:spAutoFit/>
          </a:bodyPr>
          <a:lstStyle/>
          <a:p>
            <a:pPr algn="ctr"/>
            <a:r>
              <a:rPr lang="es-ES" sz="1200" b="1" dirty="0">
                <a:latin typeface="Arial Narrow" panose="020B0606020202030204" pitchFamily="34" charset="0"/>
              </a:rPr>
              <a:t>Total de personas por brotes</a:t>
            </a:r>
          </a:p>
          <a:p>
            <a:pPr algn="ctr"/>
            <a:r>
              <a:rPr lang="es-ES" sz="1600" dirty="0">
                <a:solidFill>
                  <a:srgbClr val="C00000"/>
                </a:solidFill>
                <a:latin typeface="Arial Narrow" panose="020B0606020202030204" pitchFamily="34" charset="0"/>
              </a:rPr>
              <a:t>587 Personas</a:t>
            </a:r>
            <a:endParaRPr lang="es-ES" sz="1600" dirty="0">
              <a:latin typeface="Arial Narrow" panose="020B0606020202030204" pitchFamily="34" charset="0"/>
            </a:endParaRPr>
          </a:p>
          <a:p>
            <a:pPr algn="ctr"/>
            <a:endParaRPr lang="es-ES" sz="1200" b="1" dirty="0">
              <a:latin typeface="Arial Narrow" panose="020B0606020202030204" pitchFamily="34" charset="0"/>
            </a:endParaRPr>
          </a:p>
          <a:p>
            <a:pPr algn="ctr"/>
            <a:r>
              <a:rPr lang="es-ES" sz="1200" b="1" dirty="0">
                <a:latin typeface="Arial Narrow" panose="020B0606020202030204" pitchFamily="34" charset="0"/>
              </a:rPr>
              <a:t>Total de personas reporte individual </a:t>
            </a:r>
          </a:p>
          <a:p>
            <a:pPr algn="ctr"/>
            <a:r>
              <a:rPr lang="es-ES" sz="1600" b="1" dirty="0">
                <a:latin typeface="Arial Narrow" panose="020B0606020202030204" pitchFamily="34" charset="0"/>
              </a:rPr>
              <a:t>187 Personas</a:t>
            </a:r>
          </a:p>
        </p:txBody>
      </p:sp>
      <p:pic>
        <p:nvPicPr>
          <p:cNvPr id="12" name="Imagen 11">
            <a:extLst>
              <a:ext uri="{FF2B5EF4-FFF2-40B4-BE49-F238E27FC236}">
                <a16:creationId xmlns:a16="http://schemas.microsoft.com/office/drawing/2014/main" id="{61E984B0-D938-C81F-A8AC-6A49C20A90BD}"/>
              </a:ext>
            </a:extLst>
          </p:cNvPr>
          <p:cNvPicPr>
            <a:picLocks noChangeAspect="1"/>
          </p:cNvPicPr>
          <p:nvPr/>
        </p:nvPicPr>
        <p:blipFill>
          <a:blip r:embed="rId14"/>
          <a:stretch>
            <a:fillRect/>
          </a:stretch>
        </p:blipFill>
        <p:spPr>
          <a:xfrm>
            <a:off x="2169437" y="776976"/>
            <a:ext cx="5014893" cy="4614738"/>
          </a:xfrm>
          <a:prstGeom prst="rect">
            <a:avLst/>
          </a:prstGeom>
        </p:spPr>
      </p:pic>
    </p:spTree>
    <p:extLst>
      <p:ext uri="{BB962C8B-B14F-4D97-AF65-F5344CB8AC3E}">
        <p14:creationId xmlns:p14="http://schemas.microsoft.com/office/powerpoint/2010/main" val="42734431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59 Rectángulo"/>
          <p:cNvSpPr/>
          <p:nvPr/>
        </p:nvSpPr>
        <p:spPr>
          <a:xfrm>
            <a:off x="-2" y="266420"/>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61" name="60 Grupo"/>
          <p:cNvGrpSpPr/>
          <p:nvPr/>
        </p:nvGrpSpPr>
        <p:grpSpPr>
          <a:xfrm>
            <a:off x="277402" y="379948"/>
            <a:ext cx="5047355" cy="276999"/>
            <a:chOff x="2448322" y="74775"/>
            <a:chExt cx="5047355" cy="276999"/>
          </a:xfrm>
        </p:grpSpPr>
        <p:sp>
          <p:nvSpPr>
            <p:cNvPr id="62" name="61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latin typeface="Arial Narrow" panose="020B0606020202030204" pitchFamily="34" charset="0"/>
                </a:rPr>
                <a:t>4</a:t>
              </a:r>
            </a:p>
          </p:txBody>
        </p:sp>
        <p:cxnSp>
          <p:nvCxnSpPr>
            <p:cNvPr id="63" name="62 Conector recto"/>
            <p:cNvCxnSpPr>
              <a:stCxn id="62"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4" name="63 CuadroTexto"/>
            <p:cNvSpPr txBox="1"/>
            <p:nvPr/>
          </p:nvSpPr>
          <p:spPr>
            <a:xfrm>
              <a:off x="3302537" y="74775"/>
              <a:ext cx="4193140" cy="276999"/>
            </a:xfrm>
            <a:prstGeom prst="rect">
              <a:avLst/>
            </a:prstGeom>
            <a:noFill/>
          </p:spPr>
          <p:txBody>
            <a:bodyPr wrap="square" rtlCol="0">
              <a:spAutoFit/>
            </a:bodyPr>
            <a:lstStyle/>
            <a:p>
              <a:r>
                <a:rPr lang="es-ES" sz="1200" b="1" dirty="0">
                  <a:latin typeface="Arial Narrow" panose="020B0606020202030204" pitchFamily="34" charset="0"/>
                </a:rPr>
                <a:t>Curso de vida y agente identificado en la muestra</a:t>
              </a:r>
            </a:p>
          </p:txBody>
        </p:sp>
      </p:grpSp>
      <p:sp>
        <p:nvSpPr>
          <p:cNvPr id="105" name="104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24 </a:t>
            </a:r>
          </a:p>
        </p:txBody>
      </p:sp>
      <p:sp>
        <p:nvSpPr>
          <p:cNvPr id="70" name="69 Rectángulo"/>
          <p:cNvSpPr/>
          <p:nvPr/>
        </p:nvSpPr>
        <p:spPr>
          <a:xfrm>
            <a:off x="77562" y="4093862"/>
            <a:ext cx="6902777" cy="346249"/>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050" dirty="0">
                <a:latin typeface="Arial Narrow" panose="020B0606020202030204" pitchFamily="34" charset="0"/>
              </a:rPr>
              <a:t>Figura. Distribución por grupos de edad de los casos notificados de ETA. Periodo epidemiológico VIII de 2023. </a:t>
            </a:r>
          </a:p>
        </p:txBody>
      </p:sp>
      <p:sp>
        <p:nvSpPr>
          <p:cNvPr id="3" name="AutoShape 5" descr="https://encrypted-tbn0.gstatic.com/images?q=tbn:ANd9GcQmYAaqrmXHMkh6n_3D5aU9FAfS3KwTjfrPHPkhV7BM2n6lGzte"/>
          <p:cNvSpPr>
            <a:spLocks noChangeAspect="1" noChangeArrowheads="1"/>
          </p:cNvSpPr>
          <p:nvPr/>
        </p:nvSpPr>
        <p:spPr bwMode="auto">
          <a:xfrm>
            <a:off x="155623" y="10756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28" name="127 Rectángulo"/>
          <p:cNvSpPr/>
          <p:nvPr/>
        </p:nvSpPr>
        <p:spPr>
          <a:xfrm>
            <a:off x="-6279" y="8469924"/>
            <a:ext cx="3620159" cy="507831"/>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050" dirty="0">
                <a:latin typeface="Arial Narrow" panose="020B0606020202030204" pitchFamily="34" charset="0"/>
              </a:rPr>
              <a:t>Figura. Alimentos implicados en brotes ETA. Periodo epidemiológico VIII de 2023. </a:t>
            </a:r>
          </a:p>
        </p:txBody>
      </p:sp>
      <p:sp>
        <p:nvSpPr>
          <p:cNvPr id="55" name="54 Rectángulo"/>
          <p:cNvSpPr/>
          <p:nvPr/>
        </p:nvSpPr>
        <p:spPr>
          <a:xfrm>
            <a:off x="36243" y="4644008"/>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56" name="55 Grupo"/>
          <p:cNvGrpSpPr/>
          <p:nvPr/>
        </p:nvGrpSpPr>
        <p:grpSpPr>
          <a:xfrm>
            <a:off x="313647" y="4757536"/>
            <a:ext cx="5047355" cy="276999"/>
            <a:chOff x="2448322" y="74775"/>
            <a:chExt cx="5047355" cy="276999"/>
          </a:xfrm>
        </p:grpSpPr>
        <p:sp>
          <p:nvSpPr>
            <p:cNvPr id="57" name="5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58" name="57 Conector recto"/>
            <p:cNvCxnSpPr>
              <a:stCxn id="5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9" name="58 CuadroTexto"/>
            <p:cNvSpPr txBox="1"/>
            <p:nvPr/>
          </p:nvSpPr>
          <p:spPr>
            <a:xfrm>
              <a:off x="3302537" y="74775"/>
              <a:ext cx="4193140" cy="276999"/>
            </a:xfrm>
            <a:prstGeom prst="rect">
              <a:avLst/>
            </a:prstGeom>
            <a:noFill/>
          </p:spPr>
          <p:txBody>
            <a:bodyPr wrap="square" rtlCol="0">
              <a:spAutoFit/>
            </a:bodyPr>
            <a:lstStyle/>
            <a:p>
              <a:r>
                <a:rPr lang="es-ES" sz="1200" b="1" dirty="0">
                  <a:latin typeface="Arial Narrow" panose="020B0606020202030204" pitchFamily="34" charset="0"/>
                </a:rPr>
                <a:t>Tipo de alimento y síntomas</a:t>
              </a:r>
            </a:p>
          </p:txBody>
        </p:sp>
      </p:grpSp>
      <p:sp>
        <p:nvSpPr>
          <p:cNvPr id="65" name="64 Rectángulo"/>
          <p:cNvSpPr/>
          <p:nvPr/>
        </p:nvSpPr>
        <p:spPr>
          <a:xfrm>
            <a:off x="3759605" y="8469923"/>
            <a:ext cx="3460378" cy="507831"/>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050" dirty="0">
                <a:latin typeface="Arial Narrow" panose="020B0606020202030204" pitchFamily="34" charset="0"/>
              </a:rPr>
              <a:t>Figura. Sitio de ocurrencia de las ETA. Periodo epidemiológico VIII de 2023. </a:t>
            </a:r>
          </a:p>
        </p:txBody>
      </p:sp>
      <p:graphicFrame>
        <p:nvGraphicFramePr>
          <p:cNvPr id="21" name="Gráfico 20">
            <a:extLst>
              <a:ext uri="{FF2B5EF4-FFF2-40B4-BE49-F238E27FC236}">
                <a16:creationId xmlns:a16="http://schemas.microsoft.com/office/drawing/2014/main" id="{1E24A2B6-5F89-4028-8AB1-E0628EC2FE31}"/>
              </a:ext>
            </a:extLst>
          </p:cNvPr>
          <p:cNvGraphicFramePr>
            <a:graphicFrameLocks/>
          </p:cNvGraphicFramePr>
          <p:nvPr/>
        </p:nvGraphicFramePr>
        <p:xfrm>
          <a:off x="0" y="787606"/>
          <a:ext cx="7200897" cy="335234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5" name="Gráfico 24">
            <a:extLst>
              <a:ext uri="{FF2B5EF4-FFF2-40B4-BE49-F238E27FC236}">
                <a16:creationId xmlns:a16="http://schemas.microsoft.com/office/drawing/2014/main" id="{074C7A39-8D5D-4733-824C-FA4700F45734}"/>
              </a:ext>
            </a:extLst>
          </p:cNvPr>
          <p:cNvGraphicFramePr>
            <a:graphicFrameLocks/>
          </p:cNvGraphicFramePr>
          <p:nvPr/>
        </p:nvGraphicFramePr>
        <p:xfrm>
          <a:off x="-6279" y="5261589"/>
          <a:ext cx="3620158" cy="320833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6" name="Gráfico 25">
            <a:extLst>
              <a:ext uri="{FF2B5EF4-FFF2-40B4-BE49-F238E27FC236}">
                <a16:creationId xmlns:a16="http://schemas.microsoft.com/office/drawing/2014/main" id="{CC9426F8-05CC-46A8-93DD-2C298E2B454C}"/>
              </a:ext>
            </a:extLst>
          </p:cNvPr>
          <p:cNvGraphicFramePr>
            <a:graphicFrameLocks/>
          </p:cNvGraphicFramePr>
          <p:nvPr/>
        </p:nvGraphicFramePr>
        <p:xfrm>
          <a:off x="3903881" y="5148062"/>
          <a:ext cx="3297016" cy="332185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9130388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59 Rectángulo"/>
          <p:cNvSpPr/>
          <p:nvPr/>
        </p:nvSpPr>
        <p:spPr>
          <a:xfrm>
            <a:off x="-2" y="266420"/>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61" name="60 Grupo"/>
          <p:cNvGrpSpPr/>
          <p:nvPr/>
        </p:nvGrpSpPr>
        <p:grpSpPr>
          <a:xfrm>
            <a:off x="277402" y="379948"/>
            <a:ext cx="5047355" cy="276999"/>
            <a:chOff x="2448322" y="74775"/>
            <a:chExt cx="5047355" cy="276999"/>
          </a:xfrm>
        </p:grpSpPr>
        <p:sp>
          <p:nvSpPr>
            <p:cNvPr id="62" name="61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latin typeface="Arial Narrow" panose="020B0606020202030204" pitchFamily="34" charset="0"/>
                </a:rPr>
                <a:t>4</a:t>
              </a:r>
            </a:p>
          </p:txBody>
        </p:sp>
        <p:cxnSp>
          <p:nvCxnSpPr>
            <p:cNvPr id="63" name="62 Conector recto"/>
            <p:cNvCxnSpPr>
              <a:stCxn id="62"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4" name="63 CuadroTexto"/>
            <p:cNvSpPr txBox="1"/>
            <p:nvPr/>
          </p:nvSpPr>
          <p:spPr>
            <a:xfrm>
              <a:off x="3302537" y="74775"/>
              <a:ext cx="4193140" cy="276999"/>
            </a:xfrm>
            <a:prstGeom prst="rect">
              <a:avLst/>
            </a:prstGeom>
            <a:noFill/>
          </p:spPr>
          <p:txBody>
            <a:bodyPr wrap="square" rtlCol="0">
              <a:spAutoFit/>
            </a:bodyPr>
            <a:lstStyle/>
            <a:p>
              <a:r>
                <a:rPr lang="es-ES" sz="1200" b="1" dirty="0">
                  <a:latin typeface="Arial Narrow" panose="020B0606020202030204" pitchFamily="34" charset="0"/>
                </a:rPr>
                <a:t>Curso de vida y agente identificado en la muestra</a:t>
              </a:r>
            </a:p>
          </p:txBody>
        </p:sp>
      </p:grpSp>
      <p:sp>
        <p:nvSpPr>
          <p:cNvPr id="105" name="104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25 </a:t>
            </a:r>
          </a:p>
        </p:txBody>
      </p:sp>
      <p:sp>
        <p:nvSpPr>
          <p:cNvPr id="70" name="69 Rectángulo"/>
          <p:cNvSpPr/>
          <p:nvPr/>
        </p:nvSpPr>
        <p:spPr>
          <a:xfrm>
            <a:off x="3456434" y="4076180"/>
            <a:ext cx="3744464" cy="507831"/>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050" dirty="0">
                <a:latin typeface="Arial Narrow" panose="020B0606020202030204" pitchFamily="34" charset="0"/>
              </a:rPr>
              <a:t>Figura. Agente etiológico identificado en los casos de ETA, Periodo epidemiológico VIII de 2023. </a:t>
            </a:r>
          </a:p>
        </p:txBody>
      </p:sp>
      <p:sp>
        <p:nvSpPr>
          <p:cNvPr id="3" name="AutoShape 5" descr="https://encrypted-tbn0.gstatic.com/images?q=tbn:ANd9GcQmYAaqrmXHMkh6n_3D5aU9FAfS3KwTjfrPHPkhV7BM2n6lGzte"/>
          <p:cNvSpPr>
            <a:spLocks noChangeAspect="1" noChangeArrowheads="1"/>
          </p:cNvSpPr>
          <p:nvPr/>
        </p:nvSpPr>
        <p:spPr bwMode="auto">
          <a:xfrm>
            <a:off x="155623" y="10756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5" name="54 Rectángulo"/>
          <p:cNvSpPr/>
          <p:nvPr/>
        </p:nvSpPr>
        <p:spPr>
          <a:xfrm>
            <a:off x="36243" y="4644008"/>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56" name="55 Grupo"/>
          <p:cNvGrpSpPr/>
          <p:nvPr/>
        </p:nvGrpSpPr>
        <p:grpSpPr>
          <a:xfrm>
            <a:off x="313647" y="4757536"/>
            <a:ext cx="5047355" cy="276999"/>
            <a:chOff x="2448322" y="74775"/>
            <a:chExt cx="5047355" cy="276999"/>
          </a:xfrm>
        </p:grpSpPr>
        <p:sp>
          <p:nvSpPr>
            <p:cNvPr id="57" name="5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58" name="57 Conector recto"/>
            <p:cNvCxnSpPr>
              <a:stCxn id="5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9" name="58 CuadroTexto"/>
            <p:cNvSpPr txBox="1"/>
            <p:nvPr/>
          </p:nvSpPr>
          <p:spPr>
            <a:xfrm>
              <a:off x="3302537" y="74775"/>
              <a:ext cx="4193140" cy="276999"/>
            </a:xfrm>
            <a:prstGeom prst="rect">
              <a:avLst/>
            </a:prstGeom>
            <a:noFill/>
          </p:spPr>
          <p:txBody>
            <a:bodyPr wrap="square" rtlCol="0">
              <a:spAutoFit/>
            </a:bodyPr>
            <a:lstStyle/>
            <a:p>
              <a:r>
                <a:rPr lang="es-ES" sz="1200" b="1" dirty="0">
                  <a:latin typeface="Arial Narrow" panose="020B0606020202030204" pitchFamily="34" charset="0"/>
                </a:rPr>
                <a:t>Tipo de alimento y síntomas</a:t>
              </a:r>
            </a:p>
          </p:txBody>
        </p:sp>
      </p:grpSp>
      <p:sp>
        <p:nvSpPr>
          <p:cNvPr id="24" name="64 Rectángulo"/>
          <p:cNvSpPr/>
          <p:nvPr/>
        </p:nvSpPr>
        <p:spPr>
          <a:xfrm>
            <a:off x="-41007" y="4031982"/>
            <a:ext cx="3460378" cy="507831"/>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050" dirty="0">
                <a:latin typeface="Arial Narrow" panose="020B0606020202030204" pitchFamily="34" charset="0"/>
              </a:rPr>
              <a:t>Figura. Síntomas en pacientes. ETA. Periodo epidemiológico VIII de 2023. </a:t>
            </a:r>
          </a:p>
        </p:txBody>
      </p:sp>
      <p:sp>
        <p:nvSpPr>
          <p:cNvPr id="26" name="97 Rectángulo"/>
          <p:cNvSpPr/>
          <p:nvPr/>
        </p:nvSpPr>
        <p:spPr>
          <a:xfrm>
            <a:off x="52388" y="8614693"/>
            <a:ext cx="7036565" cy="346249"/>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050" dirty="0">
                <a:latin typeface="Arial Narrow" panose="020B0606020202030204" pitchFamily="34" charset="0"/>
              </a:rPr>
              <a:t>Figura. Comportamiento inusual para ETA. Periodo epidemiológico VIII 2023. </a:t>
            </a:r>
          </a:p>
        </p:txBody>
      </p:sp>
      <p:graphicFrame>
        <p:nvGraphicFramePr>
          <p:cNvPr id="23" name="Gráfico 22">
            <a:extLst>
              <a:ext uri="{FF2B5EF4-FFF2-40B4-BE49-F238E27FC236}">
                <a16:creationId xmlns:a16="http://schemas.microsoft.com/office/drawing/2014/main" id="{48AFA20D-2EE3-47CF-B8C7-2EFCB0E6B6A6}"/>
              </a:ext>
            </a:extLst>
          </p:cNvPr>
          <p:cNvGraphicFramePr>
            <a:graphicFrameLocks/>
          </p:cNvGraphicFramePr>
          <p:nvPr/>
        </p:nvGraphicFramePr>
        <p:xfrm>
          <a:off x="0" y="1040190"/>
          <a:ext cx="3419371" cy="299179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5" name="Gráfico 24">
            <a:extLst>
              <a:ext uri="{FF2B5EF4-FFF2-40B4-BE49-F238E27FC236}">
                <a16:creationId xmlns:a16="http://schemas.microsoft.com/office/drawing/2014/main" id="{1880E9BC-6ABF-4F19-8073-D3CF445BBDA4}"/>
              </a:ext>
            </a:extLst>
          </p:cNvPr>
          <p:cNvGraphicFramePr>
            <a:graphicFrameLocks/>
          </p:cNvGraphicFramePr>
          <p:nvPr/>
        </p:nvGraphicFramePr>
        <p:xfrm>
          <a:off x="3462618" y="884004"/>
          <a:ext cx="3626334" cy="307864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7" name="Gráfico 26">
            <a:extLst>
              <a:ext uri="{FF2B5EF4-FFF2-40B4-BE49-F238E27FC236}">
                <a16:creationId xmlns:a16="http://schemas.microsoft.com/office/drawing/2014/main" id="{00000000-0008-0000-0000-000006000000}"/>
              </a:ext>
            </a:extLst>
          </p:cNvPr>
          <p:cNvGraphicFramePr>
            <a:graphicFrameLocks/>
          </p:cNvGraphicFramePr>
          <p:nvPr/>
        </p:nvGraphicFramePr>
        <p:xfrm>
          <a:off x="52387" y="5196037"/>
          <a:ext cx="6860431" cy="330512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747527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59 Rectángulo"/>
          <p:cNvSpPr/>
          <p:nvPr/>
        </p:nvSpPr>
        <p:spPr>
          <a:xfrm>
            <a:off x="-50" y="14392"/>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61" name="60 Grupo"/>
          <p:cNvGrpSpPr/>
          <p:nvPr/>
        </p:nvGrpSpPr>
        <p:grpSpPr>
          <a:xfrm>
            <a:off x="277354" y="127920"/>
            <a:ext cx="936104" cy="261610"/>
            <a:chOff x="2448322" y="74775"/>
            <a:chExt cx="936104" cy="261610"/>
          </a:xfrm>
        </p:grpSpPr>
        <p:sp>
          <p:nvSpPr>
            <p:cNvPr id="62" name="61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63" name="62 Conector recto"/>
            <p:cNvCxnSpPr>
              <a:stCxn id="62"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05" name="104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26</a:t>
            </a:r>
          </a:p>
        </p:txBody>
      </p:sp>
      <p:sp>
        <p:nvSpPr>
          <p:cNvPr id="3" name="AutoShape 5" descr="https://encrypted-tbn0.gstatic.com/images?q=tbn:ANd9GcQmYAaqrmXHMkh6n_3D5aU9FAfS3KwTjfrPHPkhV7BM2n6lGzt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5" name="Imagen 4"/>
          <p:cNvPicPr>
            <a:picLocks noChangeAspect="1"/>
          </p:cNvPicPr>
          <p:nvPr/>
        </p:nvPicPr>
        <p:blipFill>
          <a:blip r:embed="rId2"/>
          <a:stretch>
            <a:fillRect/>
          </a:stretch>
        </p:blipFill>
        <p:spPr>
          <a:xfrm>
            <a:off x="1126293" y="114180"/>
            <a:ext cx="2597121" cy="323116"/>
          </a:xfrm>
          <a:prstGeom prst="rect">
            <a:avLst/>
          </a:prstGeom>
        </p:spPr>
      </p:pic>
      <p:sp>
        <p:nvSpPr>
          <p:cNvPr id="30" name="17 Rectángulo"/>
          <p:cNvSpPr/>
          <p:nvPr/>
        </p:nvSpPr>
        <p:spPr>
          <a:xfrm>
            <a:off x="196649" y="4367042"/>
            <a:ext cx="4946011" cy="346249"/>
          </a:xfrm>
          <a:prstGeom prst="rect">
            <a:avLst/>
          </a:prstGeom>
        </p:spPr>
        <p:txBody>
          <a:bodyPr wrap="square">
            <a:spAutoFit/>
          </a:bodyPr>
          <a:lstStyle/>
          <a:p>
            <a:r>
              <a:rPr lang="es-ES" sz="600" dirty="0">
                <a:latin typeface="Arial Narrow" panose="020B0606020202030204" pitchFamily="34" charset="0"/>
              </a:rPr>
              <a:t>Fuente: SIVIGILA. Secretaria de Salud de Medellín Distrito de Ciencia Tecnología e Innovación.</a:t>
            </a:r>
          </a:p>
          <a:p>
            <a:pPr algn="just"/>
            <a:r>
              <a:rPr lang="es-ES" sz="1050" dirty="0">
                <a:latin typeface="Arial Narrow" panose="020B0606020202030204" pitchFamily="34" charset="0"/>
              </a:rPr>
              <a:t>Figura. Comportamiento ETA. Medellín, a periodo epidemiológico VIII acumulado de 2023. </a:t>
            </a:r>
          </a:p>
        </p:txBody>
      </p:sp>
      <p:sp>
        <p:nvSpPr>
          <p:cNvPr id="11" name="13 Rectángulo"/>
          <p:cNvSpPr/>
          <p:nvPr/>
        </p:nvSpPr>
        <p:spPr>
          <a:xfrm>
            <a:off x="9418" y="4795018"/>
            <a:ext cx="7201344"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12" name="25 Grupo"/>
          <p:cNvGrpSpPr/>
          <p:nvPr/>
        </p:nvGrpSpPr>
        <p:grpSpPr>
          <a:xfrm>
            <a:off x="286822" y="4922194"/>
            <a:ext cx="3446504" cy="276999"/>
            <a:chOff x="2448322" y="74775"/>
            <a:chExt cx="3446504" cy="276999"/>
          </a:xfrm>
        </p:grpSpPr>
        <p:sp>
          <p:nvSpPr>
            <p:cNvPr id="14"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5" name="27 Conector recto"/>
            <p:cNvCxnSpPr>
              <a:stCxn id="14"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6"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Indicadores</a:t>
              </a:r>
            </a:p>
          </p:txBody>
        </p:sp>
      </p:grpSp>
      <p:sp>
        <p:nvSpPr>
          <p:cNvPr id="17" name="38 CuadroTexto"/>
          <p:cNvSpPr txBox="1"/>
          <p:nvPr/>
        </p:nvSpPr>
        <p:spPr>
          <a:xfrm>
            <a:off x="24182" y="5337462"/>
            <a:ext cx="2578141" cy="415498"/>
          </a:xfrm>
          <a:prstGeom prst="rect">
            <a:avLst/>
          </a:prstGeom>
          <a:noFill/>
        </p:spPr>
        <p:txBody>
          <a:bodyPr wrap="square" rtlCol="0">
            <a:spAutoFit/>
          </a:bodyPr>
          <a:lstStyle/>
          <a:p>
            <a:pPr algn="ctr"/>
            <a:r>
              <a:rPr lang="es-CO" sz="1050" b="1" dirty="0">
                <a:latin typeface="Arial Narrow" panose="020B0606020202030204" pitchFamily="34" charset="0"/>
              </a:rPr>
              <a:t>Porcentaje de brotes de ETA de notificación inmediata notificados oportunamente</a:t>
            </a:r>
            <a:endParaRPr lang="es-ES" sz="1050" b="1" dirty="0">
              <a:latin typeface="Arial Narrow" panose="020B0606020202030204" pitchFamily="34" charset="0"/>
            </a:endParaRPr>
          </a:p>
        </p:txBody>
      </p:sp>
      <p:sp>
        <p:nvSpPr>
          <p:cNvPr id="18" name="42 CuadroTexto"/>
          <p:cNvSpPr txBox="1"/>
          <p:nvPr/>
        </p:nvSpPr>
        <p:spPr>
          <a:xfrm>
            <a:off x="-17169" y="6228912"/>
            <a:ext cx="2241210" cy="415498"/>
          </a:xfrm>
          <a:prstGeom prst="rect">
            <a:avLst/>
          </a:prstGeom>
          <a:noFill/>
        </p:spPr>
        <p:txBody>
          <a:bodyPr wrap="square" rtlCol="0">
            <a:spAutoFit/>
          </a:bodyPr>
          <a:lstStyle/>
          <a:p>
            <a:pPr algn="ctr"/>
            <a:r>
              <a:rPr lang="es-CO" sz="1050" b="1" dirty="0">
                <a:latin typeface="Arial Narrow" panose="020B0606020202030204" pitchFamily="34" charset="0"/>
              </a:rPr>
              <a:t>Porcentaje de brotes de ETA a los que se les detecto modo de transmisión</a:t>
            </a:r>
            <a:endParaRPr lang="es-ES" sz="1050" b="1" dirty="0">
              <a:latin typeface="Arial Narrow" panose="020B0606020202030204" pitchFamily="34" charset="0"/>
            </a:endParaRPr>
          </a:p>
        </p:txBody>
      </p:sp>
      <p:sp>
        <p:nvSpPr>
          <p:cNvPr id="19" name="46 CuadroTexto"/>
          <p:cNvSpPr txBox="1"/>
          <p:nvPr/>
        </p:nvSpPr>
        <p:spPr>
          <a:xfrm>
            <a:off x="537378" y="6691519"/>
            <a:ext cx="934871" cy="369332"/>
          </a:xfrm>
          <a:prstGeom prst="rect">
            <a:avLst/>
          </a:prstGeom>
          <a:noFill/>
        </p:spPr>
        <p:txBody>
          <a:bodyPr wrap="none" rtlCol="0">
            <a:spAutoFit/>
          </a:bodyPr>
          <a:lstStyle/>
          <a:p>
            <a:pPr algn="ctr"/>
            <a:r>
              <a:rPr lang="es-ES" b="1" dirty="0">
                <a:solidFill>
                  <a:srgbClr val="C00000"/>
                </a:solidFill>
                <a:latin typeface="Arial Narrow" panose="020B0606020202030204" pitchFamily="34" charset="0"/>
              </a:rPr>
              <a:t>100,00%</a:t>
            </a:r>
          </a:p>
        </p:txBody>
      </p:sp>
      <p:sp>
        <p:nvSpPr>
          <p:cNvPr id="20" name="47 CuadroTexto"/>
          <p:cNvSpPr txBox="1"/>
          <p:nvPr/>
        </p:nvSpPr>
        <p:spPr>
          <a:xfrm>
            <a:off x="4891562" y="5305939"/>
            <a:ext cx="2241210" cy="415498"/>
          </a:xfrm>
          <a:prstGeom prst="rect">
            <a:avLst/>
          </a:prstGeom>
          <a:noFill/>
        </p:spPr>
        <p:txBody>
          <a:bodyPr wrap="square" rtlCol="0">
            <a:spAutoFit/>
          </a:bodyPr>
          <a:lstStyle/>
          <a:p>
            <a:pPr algn="ctr"/>
            <a:r>
              <a:rPr lang="es-CO" sz="1050" b="1" dirty="0">
                <a:latin typeface="Arial Narrow" panose="020B0606020202030204" pitchFamily="34" charset="0"/>
              </a:rPr>
              <a:t>Porcentaje de brotes de ETA con identificación de agente etiológico</a:t>
            </a:r>
          </a:p>
        </p:txBody>
      </p:sp>
      <p:sp>
        <p:nvSpPr>
          <p:cNvPr id="21" name="48 CuadroTexto"/>
          <p:cNvSpPr txBox="1"/>
          <p:nvPr/>
        </p:nvSpPr>
        <p:spPr>
          <a:xfrm>
            <a:off x="5386476" y="5767899"/>
            <a:ext cx="881973" cy="369332"/>
          </a:xfrm>
          <a:prstGeom prst="rect">
            <a:avLst/>
          </a:prstGeom>
          <a:noFill/>
        </p:spPr>
        <p:txBody>
          <a:bodyPr wrap="none" rtlCol="0">
            <a:spAutoFit/>
          </a:bodyPr>
          <a:lstStyle/>
          <a:p>
            <a:pPr algn="ctr"/>
            <a:r>
              <a:rPr lang="es-ES" b="1" dirty="0">
                <a:solidFill>
                  <a:srgbClr val="C00000"/>
                </a:solidFill>
                <a:latin typeface="Arial Narrow" panose="020B0606020202030204" pitchFamily="34" charset="0"/>
              </a:rPr>
              <a:t>60,00% </a:t>
            </a:r>
          </a:p>
        </p:txBody>
      </p:sp>
      <p:sp>
        <p:nvSpPr>
          <p:cNvPr id="22" name="43 CuadroTexto"/>
          <p:cNvSpPr txBox="1"/>
          <p:nvPr/>
        </p:nvSpPr>
        <p:spPr>
          <a:xfrm>
            <a:off x="4851272" y="6230425"/>
            <a:ext cx="2241210" cy="457048"/>
          </a:xfrm>
          <a:prstGeom prst="rect">
            <a:avLst/>
          </a:prstGeom>
          <a:noFill/>
        </p:spPr>
        <p:txBody>
          <a:bodyPr wrap="square" rtlCol="0">
            <a:spAutoFit/>
          </a:bodyPr>
          <a:lstStyle/>
          <a:p>
            <a:pPr algn="ctr"/>
            <a:r>
              <a:rPr lang="es-CO" sz="1050" b="1" dirty="0">
                <a:latin typeface="Arial Narrow" panose="020B0606020202030204" pitchFamily="34" charset="0"/>
              </a:rPr>
              <a:t>Porcentaje de brotes de ETA  con toma de muestra</a:t>
            </a:r>
          </a:p>
        </p:txBody>
      </p:sp>
      <p:sp>
        <p:nvSpPr>
          <p:cNvPr id="23" name="49 CuadroTexto"/>
          <p:cNvSpPr txBox="1"/>
          <p:nvPr/>
        </p:nvSpPr>
        <p:spPr>
          <a:xfrm>
            <a:off x="5511199" y="6684045"/>
            <a:ext cx="829074" cy="369332"/>
          </a:xfrm>
          <a:prstGeom prst="rect">
            <a:avLst/>
          </a:prstGeom>
          <a:noFill/>
        </p:spPr>
        <p:txBody>
          <a:bodyPr wrap="none" rtlCol="0">
            <a:spAutoFit/>
          </a:bodyPr>
          <a:lstStyle/>
          <a:p>
            <a:pPr algn="ctr"/>
            <a:r>
              <a:rPr lang="es-ES" b="1" dirty="0">
                <a:solidFill>
                  <a:srgbClr val="C00000"/>
                </a:solidFill>
                <a:latin typeface="Arial Narrow" panose="020B0606020202030204" pitchFamily="34" charset="0"/>
              </a:rPr>
              <a:t>60,00%</a:t>
            </a:r>
          </a:p>
        </p:txBody>
      </p:sp>
      <p:cxnSp>
        <p:nvCxnSpPr>
          <p:cNvPr id="24" name="51 Conector recto de flecha"/>
          <p:cNvCxnSpPr/>
          <p:nvPr/>
        </p:nvCxnSpPr>
        <p:spPr>
          <a:xfrm flipH="1">
            <a:off x="1103436" y="6189281"/>
            <a:ext cx="4724027"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sp>
        <p:nvSpPr>
          <p:cNvPr id="25" name="91 CuadroTexto"/>
          <p:cNvSpPr txBox="1"/>
          <p:nvPr/>
        </p:nvSpPr>
        <p:spPr>
          <a:xfrm>
            <a:off x="729040" y="5738556"/>
            <a:ext cx="987771" cy="369332"/>
          </a:xfrm>
          <a:prstGeom prst="rect">
            <a:avLst/>
          </a:prstGeom>
          <a:noFill/>
        </p:spPr>
        <p:txBody>
          <a:bodyPr wrap="none" rtlCol="0">
            <a:spAutoFit/>
          </a:bodyPr>
          <a:lstStyle/>
          <a:p>
            <a:pPr algn="ctr"/>
            <a:r>
              <a:rPr lang="es-ES" b="1" dirty="0">
                <a:solidFill>
                  <a:srgbClr val="C00000"/>
                </a:solidFill>
                <a:latin typeface="Arial Narrow" panose="020B0606020202030204" pitchFamily="34" charset="0"/>
              </a:rPr>
              <a:t>100,00% </a:t>
            </a:r>
          </a:p>
        </p:txBody>
      </p:sp>
      <p:sp>
        <p:nvSpPr>
          <p:cNvPr id="26" name="31 Rectángulo"/>
          <p:cNvSpPr/>
          <p:nvPr/>
        </p:nvSpPr>
        <p:spPr>
          <a:xfrm>
            <a:off x="24182" y="7553752"/>
            <a:ext cx="7171815" cy="1200329"/>
          </a:xfrm>
          <a:prstGeom prst="rect">
            <a:avLst/>
          </a:prstGeom>
        </p:spPr>
        <p:txBody>
          <a:bodyPr wrap="square">
            <a:spAutoFit/>
          </a:bodyPr>
          <a:lstStyle/>
          <a:p>
            <a:pPr algn="just"/>
            <a:r>
              <a:rPr lang="es-CO" sz="1200" dirty="0">
                <a:latin typeface="Arial Narrow" panose="020B0606020202030204" pitchFamily="34" charset="0"/>
              </a:rPr>
              <a:t>A nivel individual el sitio de mayor ocurrencia de las ETA es el hogar. Se evidencia un incremento de casos en la semana 11 a expensas de dos brotes de personal privado de la libertad PPL (COPED- Bunker Fiscalía).</a:t>
            </a:r>
          </a:p>
          <a:p>
            <a:pPr algn="just"/>
            <a:r>
              <a:rPr lang="es-ES" sz="1200" dirty="0">
                <a:latin typeface="Arial Narrow" panose="020B0606020202030204" pitchFamily="34" charset="0"/>
              </a:rPr>
              <a:t>El grupo de edad mas afectado es el grupo etario de 20 a 49 años </a:t>
            </a:r>
            <a:endParaRPr lang="es-CO" sz="1200" dirty="0">
              <a:latin typeface="Arial Narrow" panose="020B0606020202030204" pitchFamily="34" charset="0"/>
            </a:endParaRPr>
          </a:p>
          <a:p>
            <a:pPr algn="just"/>
            <a:r>
              <a:rPr lang="es-CO" sz="1200" dirty="0">
                <a:latin typeface="Arial Narrow" panose="020B0606020202030204" pitchFamily="34" charset="0"/>
              </a:rPr>
              <a:t>Los alimentos más involucrados son los mixtos y la sintomatología más predominante es la gastrointestinal.</a:t>
            </a:r>
          </a:p>
          <a:p>
            <a:pPr algn="just"/>
            <a:r>
              <a:rPr lang="es-CO" sz="1200" dirty="0">
                <a:latin typeface="Arial Narrow" panose="020B0606020202030204" pitchFamily="34" charset="0"/>
              </a:rPr>
              <a:t>A pesar de todas las acciones  y esfuerzos se ven algunos indicadores por debajo del 80% como la identificación del agente causal  debido a la falta de muestras para el análisis, lo que no permite un estudio más asertivo.</a:t>
            </a:r>
          </a:p>
        </p:txBody>
      </p:sp>
      <p:sp>
        <p:nvSpPr>
          <p:cNvPr id="27" name="32 Rectángulo"/>
          <p:cNvSpPr/>
          <p:nvPr/>
        </p:nvSpPr>
        <p:spPr>
          <a:xfrm>
            <a:off x="0" y="7093007"/>
            <a:ext cx="7200900" cy="421115"/>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8" name="33 Grupo"/>
          <p:cNvGrpSpPr/>
          <p:nvPr/>
        </p:nvGrpSpPr>
        <p:grpSpPr>
          <a:xfrm>
            <a:off x="192038" y="7147421"/>
            <a:ext cx="3446504" cy="304699"/>
            <a:chOff x="2448322" y="33831"/>
            <a:chExt cx="3446504" cy="276999"/>
          </a:xfrm>
        </p:grpSpPr>
        <p:sp>
          <p:nvSpPr>
            <p:cNvPr id="29" name="34 Elipse"/>
            <p:cNvSpPr/>
            <p:nvPr/>
          </p:nvSpPr>
          <p:spPr>
            <a:xfrm>
              <a:off x="2448322" y="33831"/>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31" name="35 Conector recto"/>
            <p:cNvCxnSpPr>
              <a:stCxn id="29" idx="6"/>
            </p:cNvCxnSpPr>
            <p:nvPr/>
          </p:nvCxnSpPr>
          <p:spPr>
            <a:xfrm>
              <a:off x="2736354" y="164636"/>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2" name="36 CuadroTexto"/>
            <p:cNvSpPr txBox="1"/>
            <p:nvPr/>
          </p:nvSpPr>
          <p:spPr>
            <a:xfrm>
              <a:off x="3302538" y="33831"/>
              <a:ext cx="2592288" cy="276999"/>
            </a:xfrm>
            <a:prstGeom prst="rect">
              <a:avLst/>
            </a:prstGeom>
            <a:noFill/>
          </p:spPr>
          <p:txBody>
            <a:bodyPr wrap="square" rtlCol="0">
              <a:spAutoFit/>
            </a:bodyPr>
            <a:lstStyle/>
            <a:p>
              <a:r>
                <a:rPr lang="es-ES" sz="1200" b="1" dirty="0">
                  <a:latin typeface="Arial Narrow" panose="020B0606020202030204" pitchFamily="34" charset="0"/>
                </a:rPr>
                <a:t>Consideraciones Finales</a:t>
              </a:r>
            </a:p>
          </p:txBody>
        </p:sp>
      </p:grpSp>
      <p:sp>
        <p:nvSpPr>
          <p:cNvPr id="33" name="47 CuadroTexto"/>
          <p:cNvSpPr txBox="1"/>
          <p:nvPr/>
        </p:nvSpPr>
        <p:spPr>
          <a:xfrm>
            <a:off x="2658823" y="5328679"/>
            <a:ext cx="2241210" cy="253916"/>
          </a:xfrm>
          <a:prstGeom prst="rect">
            <a:avLst/>
          </a:prstGeom>
          <a:noFill/>
        </p:spPr>
        <p:txBody>
          <a:bodyPr wrap="square" rtlCol="0">
            <a:spAutoFit/>
          </a:bodyPr>
          <a:lstStyle/>
          <a:p>
            <a:pPr algn="ctr"/>
            <a:r>
              <a:rPr lang="es-CO" sz="1050" b="1" dirty="0">
                <a:latin typeface="Arial Narrow" panose="020B0606020202030204" pitchFamily="34" charset="0"/>
              </a:rPr>
              <a:t>Porcentaje de brotes Con IVC</a:t>
            </a:r>
          </a:p>
        </p:txBody>
      </p:sp>
      <p:sp>
        <p:nvSpPr>
          <p:cNvPr id="34" name="42 CuadroTexto"/>
          <p:cNvSpPr txBox="1"/>
          <p:nvPr/>
        </p:nvSpPr>
        <p:spPr>
          <a:xfrm>
            <a:off x="2376314" y="6210105"/>
            <a:ext cx="2474957" cy="577081"/>
          </a:xfrm>
          <a:prstGeom prst="rect">
            <a:avLst/>
          </a:prstGeom>
          <a:noFill/>
        </p:spPr>
        <p:txBody>
          <a:bodyPr wrap="square" rtlCol="0">
            <a:spAutoFit/>
          </a:bodyPr>
          <a:lstStyle/>
          <a:p>
            <a:pPr algn="ctr"/>
            <a:r>
              <a:rPr lang="es-ES" sz="1050" b="1" dirty="0">
                <a:latin typeface="Arial Narrow" panose="020B0606020202030204" pitchFamily="34" charset="0"/>
              </a:rPr>
              <a:t>% de brotes de ETA de notificación inmediata con caracterización social y demográfica</a:t>
            </a:r>
          </a:p>
        </p:txBody>
      </p:sp>
      <p:sp>
        <p:nvSpPr>
          <p:cNvPr id="35" name="91 CuadroTexto"/>
          <p:cNvSpPr txBox="1"/>
          <p:nvPr/>
        </p:nvSpPr>
        <p:spPr>
          <a:xfrm>
            <a:off x="3282427" y="5659018"/>
            <a:ext cx="881973" cy="369332"/>
          </a:xfrm>
          <a:prstGeom prst="rect">
            <a:avLst/>
          </a:prstGeom>
          <a:noFill/>
        </p:spPr>
        <p:txBody>
          <a:bodyPr wrap="none" rtlCol="0">
            <a:spAutoFit/>
          </a:bodyPr>
          <a:lstStyle/>
          <a:p>
            <a:pPr algn="ctr"/>
            <a:r>
              <a:rPr lang="es-ES" b="1" dirty="0">
                <a:solidFill>
                  <a:srgbClr val="C00000"/>
                </a:solidFill>
                <a:latin typeface="Arial Narrow" panose="020B0606020202030204" pitchFamily="34" charset="0"/>
              </a:rPr>
              <a:t>80,00% </a:t>
            </a:r>
          </a:p>
        </p:txBody>
      </p:sp>
      <p:sp>
        <p:nvSpPr>
          <p:cNvPr id="36" name="46 CuadroTexto"/>
          <p:cNvSpPr txBox="1"/>
          <p:nvPr/>
        </p:nvSpPr>
        <p:spPr>
          <a:xfrm>
            <a:off x="3132964" y="6758075"/>
            <a:ext cx="934871" cy="369332"/>
          </a:xfrm>
          <a:prstGeom prst="rect">
            <a:avLst/>
          </a:prstGeom>
          <a:noFill/>
        </p:spPr>
        <p:txBody>
          <a:bodyPr wrap="none" rtlCol="0">
            <a:spAutoFit/>
          </a:bodyPr>
          <a:lstStyle/>
          <a:p>
            <a:pPr algn="ctr"/>
            <a:r>
              <a:rPr lang="es-ES" b="1" dirty="0">
                <a:solidFill>
                  <a:srgbClr val="C00000"/>
                </a:solidFill>
                <a:latin typeface="Arial Narrow" panose="020B0606020202030204" pitchFamily="34" charset="0"/>
              </a:rPr>
              <a:t>100,00%</a:t>
            </a:r>
          </a:p>
        </p:txBody>
      </p:sp>
      <p:graphicFrame>
        <p:nvGraphicFramePr>
          <p:cNvPr id="38" name="Gráfico 37">
            <a:extLst>
              <a:ext uri="{FF2B5EF4-FFF2-40B4-BE49-F238E27FC236}">
                <a16:creationId xmlns:a16="http://schemas.microsoft.com/office/drawing/2014/main" id="{00000000-0008-0000-0000-000003000000}"/>
              </a:ext>
            </a:extLst>
          </p:cNvPr>
          <p:cNvGraphicFramePr>
            <a:graphicFrameLocks/>
          </p:cNvGraphicFramePr>
          <p:nvPr/>
        </p:nvGraphicFramePr>
        <p:xfrm>
          <a:off x="35962" y="518448"/>
          <a:ext cx="7096809" cy="398376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772902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235"/>
          <a:stretch/>
        </p:blipFill>
        <p:spPr bwMode="auto">
          <a:xfrm>
            <a:off x="3790" y="-3261"/>
            <a:ext cx="2214563" cy="2792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1432"/>
          <a:stretch/>
        </p:blipFill>
        <p:spPr bwMode="auto">
          <a:xfrm>
            <a:off x="0" y="2800429"/>
            <a:ext cx="2232223" cy="2666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13888" y="753116"/>
            <a:ext cx="2232241" cy="276999"/>
          </a:xfrm>
          <a:prstGeom prst="rect">
            <a:avLst/>
          </a:prstGeom>
          <a:noFill/>
          <a:ln>
            <a:noFill/>
          </a:ln>
        </p:spPr>
        <p:txBody>
          <a:bodyPr wrap="square" rtlCol="0">
            <a:spAutoFit/>
          </a:bodyPr>
          <a:lstStyle/>
          <a:p>
            <a:pPr algn="ctr"/>
            <a:r>
              <a:rPr lang="es-ES" sz="1200" b="1" dirty="0">
                <a:latin typeface="Arial Narrow" panose="020B0606020202030204" pitchFamily="34" charset="0"/>
              </a:rPr>
              <a:t>Periodo epidemiológico 8 -2023</a:t>
            </a:r>
          </a:p>
        </p:txBody>
      </p:sp>
      <p:sp>
        <p:nvSpPr>
          <p:cNvPr id="6" name="5 Rectángulo"/>
          <p:cNvSpPr/>
          <p:nvPr/>
        </p:nvSpPr>
        <p:spPr>
          <a:xfrm>
            <a:off x="2274078" y="2167727"/>
            <a:ext cx="4946011" cy="384721"/>
          </a:xfrm>
          <a:prstGeom prst="rect">
            <a:avLst/>
          </a:prstGeom>
        </p:spPr>
        <p:txBody>
          <a:bodyPr wrap="square">
            <a:spAutoFit/>
          </a:bodyPr>
          <a:lstStyle/>
          <a:p>
            <a:r>
              <a:rPr lang="es-ES" sz="8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Canal endémico de IRA ambulatorias. Medellín, a Periodo 8 acumulado de 2023. </a:t>
            </a:r>
          </a:p>
        </p:txBody>
      </p:sp>
      <p:grpSp>
        <p:nvGrpSpPr>
          <p:cNvPr id="8" name="7 Grupo"/>
          <p:cNvGrpSpPr/>
          <p:nvPr/>
        </p:nvGrpSpPr>
        <p:grpSpPr>
          <a:xfrm>
            <a:off x="110974" y="4211962"/>
            <a:ext cx="1981076" cy="488476"/>
            <a:chOff x="2234969" y="3379972"/>
            <a:chExt cx="4719140" cy="904874"/>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4969" y="3379972"/>
              <a:ext cx="4719140" cy="9048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154990" y="3554602"/>
              <a:ext cx="1912279" cy="570139"/>
            </a:xfrm>
            <a:prstGeom prst="rect">
              <a:avLst/>
            </a:prstGeom>
            <a:noFill/>
          </p:spPr>
          <p:txBody>
            <a:bodyPr wrap="square" rtlCol="0">
              <a:spAutoFit/>
            </a:bodyPr>
            <a:lstStyle/>
            <a:p>
              <a:pPr algn="ctr"/>
              <a:r>
                <a:rPr lang="es-ES" sz="1400" b="1" dirty="0">
                  <a:latin typeface="Arial Narrow" panose="020B0606020202030204" pitchFamily="34" charset="0"/>
                </a:rPr>
                <a:t>385.441</a:t>
              </a:r>
            </a:p>
          </p:txBody>
        </p:sp>
      </p:grpSp>
      <p:sp>
        <p:nvSpPr>
          <p:cNvPr id="9" name="8 CuadroTexto"/>
          <p:cNvSpPr txBox="1"/>
          <p:nvPr/>
        </p:nvSpPr>
        <p:spPr>
          <a:xfrm>
            <a:off x="-38575" y="4709843"/>
            <a:ext cx="2309371" cy="830997"/>
          </a:xfrm>
          <a:prstGeom prst="rect">
            <a:avLst/>
          </a:prstGeom>
          <a:noFill/>
        </p:spPr>
        <p:txBody>
          <a:bodyPr wrap="square" rtlCol="0">
            <a:spAutoFit/>
          </a:bodyPr>
          <a:lstStyle/>
          <a:p>
            <a:pPr algn="ctr"/>
            <a:r>
              <a:rPr lang="es-ES" sz="1200" b="1" dirty="0">
                <a:latin typeface="Arial Narrow" panose="020B0606020202030204" pitchFamily="34" charset="0"/>
              </a:rPr>
              <a:t>La variación porcentual con respecto al mismo periodo del año anterior disminuyo en un 13% (441.782 casos)</a:t>
            </a:r>
          </a:p>
        </p:txBody>
      </p:sp>
      <p:sp>
        <p:nvSpPr>
          <p:cNvPr id="18" name="17 Rectángulo"/>
          <p:cNvSpPr/>
          <p:nvPr/>
        </p:nvSpPr>
        <p:spPr>
          <a:xfrm>
            <a:off x="2295483" y="4843626"/>
            <a:ext cx="4946011" cy="553998"/>
          </a:xfrm>
          <a:prstGeom prst="rect">
            <a:avLst/>
          </a:prstGeom>
        </p:spPr>
        <p:txBody>
          <a:bodyPr wrap="square">
            <a:spAutoFit/>
          </a:bodyPr>
          <a:lstStyle/>
          <a:p>
            <a:r>
              <a:rPr lang="es-ES" sz="8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Número de consultas por IRA ambulatorias, Medellín, a Periodo epidemiológico 8 acumulado, años 2022-2023. </a:t>
            </a: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14" name="13 Rectángulo"/>
          <p:cNvSpPr/>
          <p:nvPr/>
        </p:nvSpPr>
        <p:spPr>
          <a:xfrm>
            <a:off x="0" y="5472479"/>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5621632"/>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inusual</a:t>
              </a:r>
            </a:p>
          </p:txBody>
        </p:sp>
      </p:grpSp>
      <p:grpSp>
        <p:nvGrpSpPr>
          <p:cNvPr id="32" name="31 Grupo"/>
          <p:cNvGrpSpPr/>
          <p:nvPr/>
        </p:nvGrpSpPr>
        <p:grpSpPr>
          <a:xfrm>
            <a:off x="4752578" y="5635532"/>
            <a:ext cx="3446504" cy="276999"/>
            <a:chOff x="2448322" y="74775"/>
            <a:chExt cx="3446504" cy="276999"/>
          </a:xfrm>
        </p:grpSpPr>
        <p:sp>
          <p:nvSpPr>
            <p:cNvPr id="33" name="32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34" name="33 Conector recto"/>
            <p:cNvCxnSpPr>
              <a:stCxn id="33"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5" name="34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Variables de interés</a:t>
              </a:r>
            </a:p>
          </p:txBody>
        </p:sp>
      </p:grpSp>
      <p:sp>
        <p:nvSpPr>
          <p:cNvPr id="54" name="53 Rectángulo"/>
          <p:cNvSpPr/>
          <p:nvPr/>
        </p:nvSpPr>
        <p:spPr>
          <a:xfrm>
            <a:off x="36911" y="7766119"/>
            <a:ext cx="4357592" cy="523220"/>
          </a:xfrm>
          <a:prstGeom prst="rect">
            <a:avLst/>
          </a:prstGeom>
        </p:spPr>
        <p:txBody>
          <a:bodyPr wrap="square">
            <a:spAutoFit/>
          </a:bodyPr>
          <a:lstStyle/>
          <a:p>
            <a:r>
              <a:rPr lang="es-ES" sz="800" dirty="0">
                <a:latin typeface="Arial Narrow" panose="020B0606020202030204" pitchFamily="34" charset="0"/>
              </a:rPr>
              <a:t>Fuente: SIVIGILA. Secretaria de Salud de Medellín.</a:t>
            </a:r>
          </a:p>
          <a:p>
            <a:r>
              <a:rPr lang="es-ES" sz="1000" dirty="0">
                <a:latin typeface="Arial Narrow" panose="020B0606020202030204" pitchFamily="34" charset="0"/>
              </a:rPr>
              <a:t>Figura. Comportamiento inusual de la IRA consulta ambulatoria. Medellín, a Periodo epidemiológico 8 acumulado de 2023. </a:t>
            </a:r>
          </a:p>
        </p:txBody>
      </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27 </a:t>
            </a:r>
          </a:p>
        </p:txBody>
      </p:sp>
      <p:sp>
        <p:nvSpPr>
          <p:cNvPr id="37" name="36 Título"/>
          <p:cNvSpPr>
            <a:spLocks noGrp="1"/>
          </p:cNvSpPr>
          <p:nvPr>
            <p:ph type="ctrTitle"/>
          </p:nvPr>
        </p:nvSpPr>
        <p:spPr>
          <a:xfrm>
            <a:off x="85115" y="-31714"/>
            <a:ext cx="2075175" cy="923330"/>
          </a:xfrm>
          <a:noFill/>
        </p:spPr>
        <p:txBody>
          <a:bodyPr wrap="square" rtlCol="0">
            <a:spAutoFit/>
          </a:bodyPr>
          <a:lstStyle/>
          <a:p>
            <a:r>
              <a:rPr lang="es-ES" sz="1800" b="1" dirty="0">
                <a:solidFill>
                  <a:srgbClr val="C00000"/>
                </a:solidFill>
                <a:latin typeface="Arial Narrow" panose="020B0606020202030204" pitchFamily="34" charset="0"/>
                <a:ea typeface="+mn-ea"/>
                <a:cs typeface="+mn-cs"/>
              </a:rPr>
              <a:t>Infección respiratoria aguda IRA</a:t>
            </a:r>
          </a:p>
        </p:txBody>
      </p:sp>
      <p:sp>
        <p:nvSpPr>
          <p:cNvPr id="2" name="1 Rectángulo"/>
          <p:cNvSpPr/>
          <p:nvPr/>
        </p:nvSpPr>
        <p:spPr>
          <a:xfrm>
            <a:off x="24751" y="2452420"/>
            <a:ext cx="2121094" cy="369332"/>
          </a:xfrm>
          <a:prstGeom prst="rect">
            <a:avLst/>
          </a:prstGeom>
        </p:spPr>
        <p:txBody>
          <a:bodyPr wrap="none">
            <a:spAutoFit/>
          </a:bodyPr>
          <a:lstStyle/>
          <a:p>
            <a:pPr algn="ctr"/>
            <a:r>
              <a:rPr lang="es-ES" b="1" dirty="0">
                <a:latin typeface="Arial Narrow" panose="020B0606020202030204" pitchFamily="34" charset="0"/>
              </a:rPr>
              <a:t>Consulta ambulatoria</a:t>
            </a:r>
          </a:p>
        </p:txBody>
      </p:sp>
      <p:sp>
        <p:nvSpPr>
          <p:cNvPr id="3" name="2 Rectángulo"/>
          <p:cNvSpPr/>
          <p:nvPr/>
        </p:nvSpPr>
        <p:spPr>
          <a:xfrm>
            <a:off x="4368786" y="7243977"/>
            <a:ext cx="2878356" cy="477054"/>
          </a:xfrm>
          <a:prstGeom prst="rect">
            <a:avLst/>
          </a:prstGeom>
        </p:spPr>
        <p:txBody>
          <a:bodyPr wrap="square">
            <a:spAutoFit/>
          </a:bodyPr>
          <a:lstStyle/>
          <a:p>
            <a:pPr algn="just"/>
            <a:r>
              <a:rPr lang="es-ES" sz="600" dirty="0">
                <a:latin typeface="Arial Narrow" panose="020B0606020202030204" pitchFamily="34" charset="0"/>
              </a:rPr>
              <a:t>Fuente: SIVIGILA. Secretaria de Salud de Medellín. </a:t>
            </a:r>
          </a:p>
          <a:p>
            <a:pPr algn="just"/>
            <a:r>
              <a:rPr lang="es-ES" sz="900" dirty="0">
                <a:latin typeface="Arial Narrow" panose="020B0606020202030204" pitchFamily="34" charset="0"/>
              </a:rPr>
              <a:t>Figura. Proporción  de casos de IRA  ambulatorios, por grupos de edad a Periodo epidemiológico 8 acumulado, 2023</a:t>
            </a:r>
          </a:p>
        </p:txBody>
      </p:sp>
      <p:sp>
        <p:nvSpPr>
          <p:cNvPr id="49" name="48 CuadroTexto"/>
          <p:cNvSpPr txBox="1"/>
          <p:nvPr/>
        </p:nvSpPr>
        <p:spPr>
          <a:xfrm>
            <a:off x="-61769" y="8440687"/>
            <a:ext cx="1401244" cy="307777"/>
          </a:xfrm>
          <a:prstGeom prst="rect">
            <a:avLst/>
          </a:prstGeom>
          <a:noFill/>
        </p:spPr>
        <p:txBody>
          <a:bodyPr wrap="square" rtlCol="0">
            <a:spAutoFit/>
          </a:bodyPr>
          <a:lstStyle/>
          <a:p>
            <a:pPr algn="ctr"/>
            <a:r>
              <a:rPr lang="es-ES" sz="1400" b="1" dirty="0">
                <a:latin typeface="Arial Narrow" panose="020B0606020202030204" pitchFamily="34" charset="0"/>
              </a:rPr>
              <a:t>592 Muertes</a:t>
            </a:r>
          </a:p>
        </p:txBody>
      </p:sp>
      <p:cxnSp>
        <p:nvCxnSpPr>
          <p:cNvPr id="12" name="11 Conector recto de flecha"/>
          <p:cNvCxnSpPr/>
          <p:nvPr/>
        </p:nvCxnSpPr>
        <p:spPr>
          <a:xfrm>
            <a:off x="4177681" y="8440687"/>
            <a:ext cx="216822" cy="3006"/>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7" name="16 Rectángulo"/>
          <p:cNvSpPr/>
          <p:nvPr/>
        </p:nvSpPr>
        <p:spPr>
          <a:xfrm>
            <a:off x="1198378" y="8289339"/>
            <a:ext cx="2918785" cy="769441"/>
          </a:xfrm>
          <a:prstGeom prst="rect">
            <a:avLst/>
          </a:prstGeom>
        </p:spPr>
        <p:txBody>
          <a:bodyPr wrap="square">
            <a:spAutoFit/>
          </a:bodyPr>
          <a:lstStyle/>
          <a:p>
            <a:pPr algn="just"/>
            <a:r>
              <a:rPr lang="es-ES" sz="1100" dirty="0">
                <a:latin typeface="Arial Narrow" panose="020B0606020202030204" pitchFamily="34" charset="0"/>
              </a:rPr>
              <a:t>El mayor porcentaje se registró en el grupo de mayores de 60 años (67%).  La mayoría corresponden a pacientes  con otras  comorbilidades. Se notificaron  18 muertes en menores de 5 años.</a:t>
            </a:r>
          </a:p>
        </p:txBody>
      </p:sp>
      <p:sp>
        <p:nvSpPr>
          <p:cNvPr id="59" name="58 Rectángulo"/>
          <p:cNvSpPr/>
          <p:nvPr/>
        </p:nvSpPr>
        <p:spPr>
          <a:xfrm>
            <a:off x="4394504" y="8695764"/>
            <a:ext cx="2796050" cy="484748"/>
          </a:xfrm>
          <a:prstGeom prst="rect">
            <a:avLst/>
          </a:prstGeom>
        </p:spPr>
        <p:txBody>
          <a:bodyPr wrap="square">
            <a:spAutoFit/>
          </a:bodyPr>
          <a:lstStyle/>
          <a:p>
            <a:pPr algn="just"/>
            <a:r>
              <a:rPr lang="es-ES" sz="700" dirty="0">
                <a:latin typeface="Arial Narrow" panose="020B0606020202030204" pitchFamily="34" charset="0"/>
              </a:rPr>
              <a:t>Fuente: SIVIGILA. Secretaria de Salud de Medellín</a:t>
            </a:r>
            <a:r>
              <a:rPr lang="es-ES" sz="850" dirty="0">
                <a:latin typeface="Arial Narrow" panose="020B0606020202030204" pitchFamily="34" charset="0"/>
              </a:rPr>
              <a:t>. </a:t>
            </a:r>
          </a:p>
          <a:p>
            <a:pPr algn="just"/>
            <a:r>
              <a:rPr lang="es-ES" sz="850" dirty="0">
                <a:latin typeface="Arial Narrow" panose="020B0606020202030204" pitchFamily="34" charset="0"/>
              </a:rPr>
              <a:t>Figura. Proporción  de muertes por  IRAG,   por grupos de edad a Periodo epidemiológico  8 acumulado, 2023</a:t>
            </a: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32624" y="2552448"/>
            <a:ext cx="4758506" cy="2291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32624" y="395535"/>
            <a:ext cx="4635155" cy="1772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911" y="6090634"/>
            <a:ext cx="4204181" cy="1669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95554" y="5976535"/>
            <a:ext cx="2695576" cy="1270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95554" y="7701501"/>
            <a:ext cx="2695576" cy="988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64489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235"/>
          <a:stretch/>
        </p:blipFill>
        <p:spPr bwMode="auto">
          <a:xfrm>
            <a:off x="3790" y="-3261"/>
            <a:ext cx="2214563" cy="2792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1432"/>
          <a:stretch/>
        </p:blipFill>
        <p:spPr bwMode="auto">
          <a:xfrm>
            <a:off x="0" y="2781646"/>
            <a:ext cx="2232223" cy="2726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3666" y="741756"/>
            <a:ext cx="2231500" cy="276999"/>
          </a:xfrm>
          <a:prstGeom prst="rect">
            <a:avLst/>
          </a:prstGeom>
          <a:noFill/>
        </p:spPr>
        <p:txBody>
          <a:bodyPr wrap="square" rtlCol="0">
            <a:spAutoFit/>
          </a:bodyPr>
          <a:lstStyle/>
          <a:p>
            <a:r>
              <a:rPr lang="es-ES" sz="1200" b="1" dirty="0">
                <a:latin typeface="Arial Narrow" panose="020B0606020202030204" pitchFamily="34" charset="0"/>
              </a:rPr>
              <a:t>Periodo epidemiológico 8-2023</a:t>
            </a:r>
          </a:p>
        </p:txBody>
      </p:sp>
      <p:sp>
        <p:nvSpPr>
          <p:cNvPr id="6" name="5 Rectángulo"/>
          <p:cNvSpPr/>
          <p:nvPr/>
        </p:nvSpPr>
        <p:spPr>
          <a:xfrm>
            <a:off x="2274078" y="2304207"/>
            <a:ext cx="4946011" cy="553998"/>
          </a:xfrm>
          <a:prstGeom prst="rect">
            <a:avLst/>
          </a:prstGeom>
        </p:spPr>
        <p:txBody>
          <a:bodyPr wrap="square">
            <a:spAutoFit/>
          </a:bodyPr>
          <a:lstStyle/>
          <a:p>
            <a:r>
              <a:rPr lang="es-ES" sz="7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Canal endémico de IRA - Hospitalización. Medellín, a Periodo epidemiológico 8 acumulado de 2023. </a:t>
            </a:r>
          </a:p>
        </p:txBody>
      </p:sp>
      <p:grpSp>
        <p:nvGrpSpPr>
          <p:cNvPr id="8" name="7 Grupo"/>
          <p:cNvGrpSpPr/>
          <p:nvPr/>
        </p:nvGrpSpPr>
        <p:grpSpPr>
          <a:xfrm>
            <a:off x="179214" y="4211960"/>
            <a:ext cx="1892650" cy="488476"/>
            <a:chOff x="2397524" y="3379972"/>
            <a:chExt cx="4508500" cy="904875"/>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478755"/>
              <a:ext cx="1593562" cy="570140"/>
            </a:xfrm>
            <a:prstGeom prst="rect">
              <a:avLst/>
            </a:prstGeom>
            <a:noFill/>
          </p:spPr>
          <p:txBody>
            <a:bodyPr wrap="square" rtlCol="0">
              <a:spAutoFit/>
            </a:bodyPr>
            <a:lstStyle/>
            <a:p>
              <a:pPr algn="ctr"/>
              <a:r>
                <a:rPr lang="es-ES" sz="1400" b="1" dirty="0">
                  <a:latin typeface="Arial Narrow" panose="020B0606020202030204" pitchFamily="34" charset="0"/>
                </a:rPr>
                <a:t>16.711</a:t>
              </a:r>
            </a:p>
          </p:txBody>
        </p:sp>
      </p:grpSp>
      <p:sp>
        <p:nvSpPr>
          <p:cNvPr id="9" name="8 CuadroTexto"/>
          <p:cNvSpPr txBox="1"/>
          <p:nvPr/>
        </p:nvSpPr>
        <p:spPr>
          <a:xfrm>
            <a:off x="-34895" y="4708900"/>
            <a:ext cx="2243336" cy="830997"/>
          </a:xfrm>
          <a:prstGeom prst="rect">
            <a:avLst/>
          </a:prstGeom>
          <a:noFill/>
        </p:spPr>
        <p:txBody>
          <a:bodyPr wrap="square" rtlCol="0">
            <a:spAutoFit/>
          </a:bodyPr>
          <a:lstStyle/>
          <a:p>
            <a:pPr algn="ctr"/>
            <a:r>
              <a:rPr lang="es-ES" sz="1200" b="1" dirty="0">
                <a:latin typeface="Arial Narrow" panose="020B0606020202030204" pitchFamily="34" charset="0"/>
              </a:rPr>
              <a:t>La variación porcentual con respecto al mismo periodo del año anterior disminuyó en un 7,6% (18.075 casos)</a:t>
            </a:r>
          </a:p>
        </p:txBody>
      </p:sp>
      <p:sp>
        <p:nvSpPr>
          <p:cNvPr id="18" name="17 Rectángulo"/>
          <p:cNvSpPr/>
          <p:nvPr/>
        </p:nvSpPr>
        <p:spPr>
          <a:xfrm>
            <a:off x="2230463" y="4964775"/>
            <a:ext cx="4946011" cy="538609"/>
          </a:xfrm>
          <a:prstGeom prst="rect">
            <a:avLst/>
          </a:prstGeom>
        </p:spPr>
        <p:txBody>
          <a:bodyPr wrap="square">
            <a:spAutoFit/>
          </a:bodyPr>
          <a:lstStyle/>
          <a:p>
            <a:r>
              <a:rPr lang="es-ES" sz="7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Hospitalizaciones por IRAG, Medellín, a Periodo epidemiológico 8 acumulado.</a:t>
            </a:r>
          </a:p>
          <a:p>
            <a:pPr algn="just"/>
            <a:r>
              <a:rPr lang="es-ES" sz="1100" dirty="0">
                <a:latin typeface="Arial Narrow" panose="020B0606020202030204" pitchFamily="34" charset="0"/>
              </a:rPr>
              <a:t> Años  2022-2023. </a:t>
            </a: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14" name="13 Rectángulo"/>
          <p:cNvSpPr/>
          <p:nvPr/>
        </p:nvSpPr>
        <p:spPr>
          <a:xfrm>
            <a:off x="0" y="5508104"/>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5621632"/>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inusual</a:t>
              </a:r>
            </a:p>
          </p:txBody>
        </p:sp>
      </p:grpSp>
      <p:grpSp>
        <p:nvGrpSpPr>
          <p:cNvPr id="32" name="31 Grupo"/>
          <p:cNvGrpSpPr/>
          <p:nvPr/>
        </p:nvGrpSpPr>
        <p:grpSpPr>
          <a:xfrm>
            <a:off x="4752578" y="5635532"/>
            <a:ext cx="3446504" cy="276999"/>
            <a:chOff x="2448322" y="74775"/>
            <a:chExt cx="3446504" cy="276999"/>
          </a:xfrm>
        </p:grpSpPr>
        <p:sp>
          <p:nvSpPr>
            <p:cNvPr id="33" name="32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34" name="33 Conector recto"/>
            <p:cNvCxnSpPr>
              <a:stCxn id="33"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5" name="34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Variables de interés</a:t>
              </a:r>
            </a:p>
          </p:txBody>
        </p:sp>
      </p:grpSp>
      <p:sp>
        <p:nvSpPr>
          <p:cNvPr id="54" name="53 Rectángulo"/>
          <p:cNvSpPr/>
          <p:nvPr/>
        </p:nvSpPr>
        <p:spPr>
          <a:xfrm>
            <a:off x="50069" y="8119764"/>
            <a:ext cx="4126445" cy="523220"/>
          </a:xfrm>
          <a:prstGeom prst="rect">
            <a:avLst/>
          </a:prstGeom>
        </p:spPr>
        <p:txBody>
          <a:bodyPr wrap="square">
            <a:spAutoFit/>
          </a:bodyPr>
          <a:lstStyle/>
          <a:p>
            <a:r>
              <a:rPr lang="es-ES" sz="700" dirty="0">
                <a:latin typeface="Arial Narrow" panose="020B0606020202030204" pitchFamily="34" charset="0"/>
              </a:rPr>
              <a:t>Fuente: SIVIGILA. Secretaria de Salud de Medellín.</a:t>
            </a:r>
          </a:p>
          <a:p>
            <a:r>
              <a:rPr lang="es-ES" sz="1050" dirty="0">
                <a:latin typeface="Arial Narrow" panose="020B0606020202030204" pitchFamily="34" charset="0"/>
              </a:rPr>
              <a:t>Figura. Comportamiento inusual de la IRA en hospitalización. Medellín, a Periodo epidemiológico 8 acumulado de 2023</a:t>
            </a:r>
          </a:p>
        </p:txBody>
      </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28</a:t>
            </a:r>
          </a:p>
        </p:txBody>
      </p:sp>
      <p:sp>
        <p:nvSpPr>
          <p:cNvPr id="37" name="36 Título"/>
          <p:cNvSpPr>
            <a:spLocks noGrp="1"/>
          </p:cNvSpPr>
          <p:nvPr>
            <p:ph type="ctrTitle"/>
          </p:nvPr>
        </p:nvSpPr>
        <p:spPr>
          <a:xfrm>
            <a:off x="85115" y="-79012"/>
            <a:ext cx="2075175" cy="923330"/>
          </a:xfrm>
          <a:noFill/>
        </p:spPr>
        <p:txBody>
          <a:bodyPr wrap="square" rtlCol="0">
            <a:spAutoFit/>
          </a:bodyPr>
          <a:lstStyle/>
          <a:p>
            <a:r>
              <a:rPr lang="es-ES" sz="1800" b="1" dirty="0">
                <a:solidFill>
                  <a:srgbClr val="C00000"/>
                </a:solidFill>
                <a:latin typeface="Arial Narrow" panose="020B0606020202030204" pitchFamily="34" charset="0"/>
              </a:rPr>
              <a:t> </a:t>
            </a:r>
            <a:r>
              <a:rPr lang="es-ES" sz="1800" b="1" dirty="0">
                <a:solidFill>
                  <a:srgbClr val="C00000"/>
                </a:solidFill>
                <a:latin typeface="Arial Narrow" panose="020B0606020202030204" pitchFamily="34" charset="0"/>
                <a:ea typeface="+mn-ea"/>
                <a:cs typeface="+mn-cs"/>
              </a:rPr>
              <a:t>Infección respiratoria aguda IRA</a:t>
            </a:r>
          </a:p>
        </p:txBody>
      </p:sp>
      <p:sp>
        <p:nvSpPr>
          <p:cNvPr id="2" name="1 Rectángulo"/>
          <p:cNvSpPr/>
          <p:nvPr/>
        </p:nvSpPr>
        <p:spPr>
          <a:xfrm>
            <a:off x="298067" y="2452420"/>
            <a:ext cx="1574469" cy="369332"/>
          </a:xfrm>
          <a:prstGeom prst="rect">
            <a:avLst/>
          </a:prstGeom>
        </p:spPr>
        <p:txBody>
          <a:bodyPr wrap="none">
            <a:spAutoFit/>
          </a:bodyPr>
          <a:lstStyle/>
          <a:p>
            <a:pPr algn="ctr"/>
            <a:r>
              <a:rPr lang="es-ES" b="1" dirty="0">
                <a:latin typeface="Arial Narrow" panose="020B0606020202030204" pitchFamily="34" charset="0"/>
              </a:rPr>
              <a:t>Hospitalizados </a:t>
            </a:r>
          </a:p>
        </p:txBody>
      </p:sp>
      <p:sp>
        <p:nvSpPr>
          <p:cNvPr id="3" name="2 Rectángulo"/>
          <p:cNvSpPr/>
          <p:nvPr/>
        </p:nvSpPr>
        <p:spPr>
          <a:xfrm>
            <a:off x="4206941" y="8152800"/>
            <a:ext cx="2799703" cy="661720"/>
          </a:xfrm>
          <a:prstGeom prst="rect">
            <a:avLst/>
          </a:prstGeom>
        </p:spPr>
        <p:txBody>
          <a:bodyPr wrap="square">
            <a:spAutoFit/>
          </a:bodyPr>
          <a:lstStyle/>
          <a:p>
            <a:pPr algn="just"/>
            <a:r>
              <a:rPr lang="es-ES" sz="700" dirty="0">
                <a:latin typeface="Arial Narrow" panose="020B0606020202030204" pitchFamily="34" charset="0"/>
              </a:rPr>
              <a:t>Fuente: SIVIGILA. Secretaria de Salud de Medellín. </a:t>
            </a:r>
          </a:p>
          <a:p>
            <a:pPr algn="just"/>
            <a:r>
              <a:rPr lang="es-ES" sz="1000" dirty="0">
                <a:latin typeface="Arial Narrow" panose="020B0606020202030204" pitchFamily="34" charset="0"/>
              </a:rPr>
              <a:t>Figura. Proporción  de pacientes con IRA  hospitalizados en sala general por grupos de edad, a Periodo epidemiológico 8 acumulado, 2023</a:t>
            </a:r>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3451" y="2781646"/>
            <a:ext cx="4807508" cy="2183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8322" y="361391"/>
            <a:ext cx="4558322" cy="1942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000" y="6115963"/>
            <a:ext cx="4152941" cy="2003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83108" y="6097815"/>
            <a:ext cx="2907852" cy="2021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72340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235"/>
          <a:stretch/>
        </p:blipFill>
        <p:spPr bwMode="auto">
          <a:xfrm>
            <a:off x="3790" y="10387"/>
            <a:ext cx="2214563" cy="2792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1432"/>
          <a:stretch/>
        </p:blipFill>
        <p:spPr bwMode="auto">
          <a:xfrm>
            <a:off x="50" y="2805169"/>
            <a:ext cx="2232223" cy="2685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65136" y="741756"/>
            <a:ext cx="2304256" cy="276999"/>
          </a:xfrm>
          <a:prstGeom prst="rect">
            <a:avLst/>
          </a:prstGeom>
          <a:noFill/>
        </p:spPr>
        <p:txBody>
          <a:bodyPr wrap="square" rtlCol="0">
            <a:spAutoFit/>
          </a:bodyPr>
          <a:lstStyle/>
          <a:p>
            <a:pPr algn="ctr"/>
            <a:r>
              <a:rPr lang="es-ES" sz="1200" b="1" dirty="0">
                <a:latin typeface="Arial Narrow" panose="020B0606020202030204" pitchFamily="34" charset="0"/>
              </a:rPr>
              <a:t>Periodo epidemiológico 8-2023</a:t>
            </a:r>
          </a:p>
        </p:txBody>
      </p:sp>
      <p:sp>
        <p:nvSpPr>
          <p:cNvPr id="6" name="5 Rectángulo"/>
          <p:cNvSpPr/>
          <p:nvPr/>
        </p:nvSpPr>
        <p:spPr>
          <a:xfrm>
            <a:off x="2274078" y="2317855"/>
            <a:ext cx="4946011" cy="538609"/>
          </a:xfrm>
          <a:prstGeom prst="rect">
            <a:avLst/>
          </a:prstGeom>
        </p:spPr>
        <p:txBody>
          <a:bodyPr wrap="square">
            <a:spAutoFit/>
          </a:bodyPr>
          <a:lstStyle/>
          <a:p>
            <a:r>
              <a:rPr lang="es-ES" sz="7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Canal endémico de IRA -UCI. Medellín, a Periodo epidemiológico 8 acumulado de 2023 </a:t>
            </a:r>
          </a:p>
        </p:txBody>
      </p:sp>
      <p:grpSp>
        <p:nvGrpSpPr>
          <p:cNvPr id="8" name="7 Grupo"/>
          <p:cNvGrpSpPr/>
          <p:nvPr/>
        </p:nvGrpSpPr>
        <p:grpSpPr>
          <a:xfrm>
            <a:off x="191132" y="4211534"/>
            <a:ext cx="1892650" cy="488476"/>
            <a:chOff x="2397524" y="3379972"/>
            <a:chExt cx="4508500" cy="904875"/>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478755"/>
              <a:ext cx="1593562" cy="570140"/>
            </a:xfrm>
            <a:prstGeom prst="rect">
              <a:avLst/>
            </a:prstGeom>
            <a:noFill/>
          </p:spPr>
          <p:txBody>
            <a:bodyPr wrap="square" rtlCol="0">
              <a:spAutoFit/>
            </a:bodyPr>
            <a:lstStyle/>
            <a:p>
              <a:pPr algn="ctr"/>
              <a:r>
                <a:rPr lang="es-ES" sz="1400" b="1" dirty="0">
                  <a:latin typeface="Arial Narrow" panose="020B0606020202030204" pitchFamily="34" charset="0"/>
                </a:rPr>
                <a:t>2.176</a:t>
              </a:r>
            </a:p>
          </p:txBody>
        </p:sp>
      </p:grpSp>
      <p:sp>
        <p:nvSpPr>
          <p:cNvPr id="9" name="8 CuadroTexto"/>
          <p:cNvSpPr txBox="1"/>
          <p:nvPr/>
        </p:nvSpPr>
        <p:spPr>
          <a:xfrm>
            <a:off x="0" y="4724560"/>
            <a:ext cx="2180732" cy="830997"/>
          </a:xfrm>
          <a:prstGeom prst="rect">
            <a:avLst/>
          </a:prstGeom>
          <a:noFill/>
        </p:spPr>
        <p:txBody>
          <a:bodyPr wrap="square" rtlCol="0">
            <a:spAutoFit/>
          </a:bodyPr>
          <a:lstStyle/>
          <a:p>
            <a:pPr algn="ctr"/>
            <a:r>
              <a:rPr lang="es-ES" sz="1200" b="1" dirty="0">
                <a:latin typeface="Arial Narrow" panose="020B0606020202030204" pitchFamily="34" charset="0"/>
              </a:rPr>
              <a:t>La variación porcentual con respecto al mismo periodo del año anterior disminuyó en un 23%. (2.810 casos)</a:t>
            </a:r>
          </a:p>
        </p:txBody>
      </p:sp>
      <p:sp>
        <p:nvSpPr>
          <p:cNvPr id="18" name="17 Rectángulo"/>
          <p:cNvSpPr/>
          <p:nvPr/>
        </p:nvSpPr>
        <p:spPr>
          <a:xfrm>
            <a:off x="2295483" y="4912876"/>
            <a:ext cx="4946011" cy="538609"/>
          </a:xfrm>
          <a:prstGeom prst="rect">
            <a:avLst/>
          </a:prstGeom>
        </p:spPr>
        <p:txBody>
          <a:bodyPr wrap="square">
            <a:spAutoFit/>
          </a:bodyPr>
          <a:lstStyle/>
          <a:p>
            <a:r>
              <a:rPr lang="es-ES" sz="7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Hospitalizaciones en UCI por IRAG, Medellín, a Periodo epidemiológico 8 acumulado  Años 2022-2023</a:t>
            </a: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14" name="13 Rectángulo"/>
          <p:cNvSpPr/>
          <p:nvPr/>
        </p:nvSpPr>
        <p:spPr>
          <a:xfrm>
            <a:off x="0" y="5508104"/>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5621632"/>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inusual</a:t>
              </a:r>
            </a:p>
          </p:txBody>
        </p:sp>
      </p:grpSp>
      <p:grpSp>
        <p:nvGrpSpPr>
          <p:cNvPr id="32" name="31 Grupo"/>
          <p:cNvGrpSpPr/>
          <p:nvPr/>
        </p:nvGrpSpPr>
        <p:grpSpPr>
          <a:xfrm>
            <a:off x="4752578" y="5635532"/>
            <a:ext cx="3446504" cy="276999"/>
            <a:chOff x="2448322" y="74775"/>
            <a:chExt cx="3446504" cy="276999"/>
          </a:xfrm>
        </p:grpSpPr>
        <p:sp>
          <p:nvSpPr>
            <p:cNvPr id="33" name="32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34" name="33 Conector recto"/>
            <p:cNvCxnSpPr>
              <a:stCxn id="33"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5" name="34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Variables de interés</a:t>
              </a:r>
            </a:p>
          </p:txBody>
        </p:sp>
      </p:grpSp>
      <p:sp>
        <p:nvSpPr>
          <p:cNvPr id="54" name="53 Rectángulo"/>
          <p:cNvSpPr/>
          <p:nvPr/>
        </p:nvSpPr>
        <p:spPr>
          <a:xfrm>
            <a:off x="1936" y="8348750"/>
            <a:ext cx="4357592" cy="538609"/>
          </a:xfrm>
          <a:prstGeom prst="rect">
            <a:avLst/>
          </a:prstGeom>
        </p:spPr>
        <p:txBody>
          <a:bodyPr wrap="square">
            <a:spAutoFit/>
          </a:bodyPr>
          <a:lstStyle/>
          <a:p>
            <a:r>
              <a:rPr lang="es-ES" sz="800" dirty="0">
                <a:latin typeface="Arial Narrow" panose="020B0606020202030204" pitchFamily="34" charset="0"/>
              </a:rPr>
              <a:t>Fuente: SIVIGILA. Secretaria de Salud de Medellín.</a:t>
            </a:r>
          </a:p>
          <a:p>
            <a:r>
              <a:rPr lang="es-ES" sz="1000" dirty="0">
                <a:latin typeface="Arial Narrow" panose="020B0606020202030204" pitchFamily="34" charset="0"/>
              </a:rPr>
              <a:t>Figura. Comportamiento inusual de la IRA hospitalización en UCI. Medellín, a Periodo epidemiológico 8 acumulado de 2023. </a:t>
            </a:r>
          </a:p>
        </p:txBody>
      </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29 </a:t>
            </a:r>
          </a:p>
        </p:txBody>
      </p:sp>
      <p:sp>
        <p:nvSpPr>
          <p:cNvPr id="37" name="36 Título"/>
          <p:cNvSpPr>
            <a:spLocks noGrp="1"/>
          </p:cNvSpPr>
          <p:nvPr>
            <p:ph type="ctrTitle"/>
          </p:nvPr>
        </p:nvSpPr>
        <p:spPr>
          <a:xfrm>
            <a:off x="85115" y="-79012"/>
            <a:ext cx="2075175" cy="923330"/>
          </a:xfrm>
          <a:noFill/>
        </p:spPr>
        <p:txBody>
          <a:bodyPr wrap="square" rtlCol="0">
            <a:spAutoFit/>
          </a:bodyPr>
          <a:lstStyle/>
          <a:p>
            <a:r>
              <a:rPr lang="es-ES" sz="1800" b="1" dirty="0">
                <a:solidFill>
                  <a:srgbClr val="C00000"/>
                </a:solidFill>
                <a:latin typeface="Arial Narrow" panose="020B0606020202030204" pitchFamily="34" charset="0"/>
                <a:ea typeface="+mn-ea"/>
                <a:cs typeface="+mn-cs"/>
              </a:rPr>
              <a:t>Infección respiratoria aguda IRA</a:t>
            </a:r>
          </a:p>
        </p:txBody>
      </p:sp>
      <p:sp>
        <p:nvSpPr>
          <p:cNvPr id="2" name="1 Rectángulo"/>
          <p:cNvSpPr/>
          <p:nvPr/>
        </p:nvSpPr>
        <p:spPr>
          <a:xfrm>
            <a:off x="-1695" y="2452420"/>
            <a:ext cx="2173993" cy="369332"/>
          </a:xfrm>
          <a:prstGeom prst="rect">
            <a:avLst/>
          </a:prstGeom>
        </p:spPr>
        <p:txBody>
          <a:bodyPr wrap="none">
            <a:spAutoFit/>
          </a:bodyPr>
          <a:lstStyle/>
          <a:p>
            <a:pPr algn="ctr"/>
            <a:r>
              <a:rPr lang="es-ES" b="1" dirty="0">
                <a:latin typeface="Arial Narrow" panose="020B0606020202030204" pitchFamily="34" charset="0"/>
              </a:rPr>
              <a:t>Hospitalizados en UCI</a:t>
            </a:r>
          </a:p>
        </p:txBody>
      </p:sp>
      <p:sp>
        <p:nvSpPr>
          <p:cNvPr id="3" name="2 Rectángulo"/>
          <p:cNvSpPr/>
          <p:nvPr/>
        </p:nvSpPr>
        <p:spPr>
          <a:xfrm>
            <a:off x="4256423" y="8310277"/>
            <a:ext cx="2824952" cy="615553"/>
          </a:xfrm>
          <a:prstGeom prst="rect">
            <a:avLst/>
          </a:prstGeom>
        </p:spPr>
        <p:txBody>
          <a:bodyPr wrap="square">
            <a:spAutoFit/>
          </a:bodyPr>
          <a:lstStyle/>
          <a:p>
            <a:pPr algn="just"/>
            <a:r>
              <a:rPr lang="es-ES" sz="700" dirty="0">
                <a:latin typeface="Arial Narrow" panose="020B0606020202030204" pitchFamily="34" charset="0"/>
              </a:rPr>
              <a:t>Fuente: SIVIGILA. Secretaria de Salud de Medellín. </a:t>
            </a:r>
          </a:p>
          <a:p>
            <a:pPr algn="just"/>
            <a:r>
              <a:rPr lang="es-ES" sz="900" dirty="0">
                <a:latin typeface="Arial Narrow" panose="020B0606020202030204" pitchFamily="34" charset="0"/>
              </a:rPr>
              <a:t>Figura. Proporción  de pacientes de IRAG  Hospitalizados en UCI por grupos de edad, a Periodo epidemiológico 8 acumulado de 2023</a:t>
            </a:r>
          </a:p>
        </p:txBody>
      </p:sp>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15675" y="356063"/>
            <a:ext cx="4765700" cy="1962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21059" y="2856464"/>
            <a:ext cx="4760315" cy="20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142" y="6159021"/>
            <a:ext cx="4159281" cy="2151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56423" y="6159020"/>
            <a:ext cx="2853285" cy="208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73958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3"/>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a:solidFill>
                  <a:schemeClr val="dk1"/>
                </a:solidFill>
                <a:latin typeface="Arial Narrow"/>
                <a:ea typeface="Arial Narrow"/>
                <a:cs typeface="Arial Narrow"/>
                <a:sym typeface="Arial Narrow"/>
              </a:rPr>
              <a:t>Pág.. 3</a:t>
            </a:r>
            <a:endParaRPr sz="1050" b="1">
              <a:solidFill>
                <a:schemeClr val="dk1"/>
              </a:solidFill>
              <a:latin typeface="Arial Narrow"/>
              <a:ea typeface="Arial Narrow"/>
              <a:cs typeface="Arial Narrow"/>
              <a:sym typeface="Arial Narrow"/>
            </a:endParaRPr>
          </a:p>
        </p:txBody>
      </p:sp>
      <p:sp>
        <p:nvSpPr>
          <p:cNvPr id="117" name="Google Shape;117;p3"/>
          <p:cNvSpPr txBox="1">
            <a:spLocks noGrp="1"/>
          </p:cNvSpPr>
          <p:nvPr>
            <p:ph type="title"/>
          </p:nvPr>
        </p:nvSpPr>
        <p:spPr>
          <a:xfrm>
            <a:off x="205739" y="2937799"/>
            <a:ext cx="6727831" cy="43204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2000"/>
              <a:buFont typeface="Arial Narrow"/>
              <a:buNone/>
            </a:pPr>
            <a:r>
              <a:rPr lang="es-ES" sz="2000" b="1">
                <a:latin typeface="Arial Narrow"/>
                <a:ea typeface="Arial Narrow"/>
                <a:cs typeface="Arial Narrow"/>
                <a:sym typeface="Arial Narrow"/>
              </a:rPr>
              <a:t>Contenido</a:t>
            </a:r>
            <a:endParaRPr sz="2000" b="1">
              <a:latin typeface="Arial Narrow"/>
              <a:ea typeface="Arial Narrow"/>
              <a:cs typeface="Arial Narrow"/>
              <a:sym typeface="Arial Narrow"/>
            </a:endParaRPr>
          </a:p>
        </p:txBody>
      </p:sp>
      <p:grpSp>
        <p:nvGrpSpPr>
          <p:cNvPr id="118" name="Google Shape;118;p3"/>
          <p:cNvGrpSpPr/>
          <p:nvPr/>
        </p:nvGrpSpPr>
        <p:grpSpPr>
          <a:xfrm>
            <a:off x="0" y="107504"/>
            <a:ext cx="4536554" cy="1534801"/>
            <a:chOff x="0" y="14519"/>
            <a:chExt cx="4536554" cy="1605153"/>
          </a:xfrm>
        </p:grpSpPr>
        <p:sp>
          <p:nvSpPr>
            <p:cNvPr id="119" name="Google Shape;119;p3"/>
            <p:cNvSpPr txBox="1"/>
            <p:nvPr/>
          </p:nvSpPr>
          <p:spPr>
            <a:xfrm>
              <a:off x="1162804" y="992927"/>
              <a:ext cx="2734310" cy="62674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1600" b="1">
                  <a:solidFill>
                    <a:srgbClr val="000000"/>
                  </a:solidFill>
                  <a:latin typeface="Arial Narrow"/>
                  <a:ea typeface="Arial Narrow"/>
                  <a:cs typeface="Arial Narrow"/>
                  <a:sym typeface="Arial Narrow"/>
                </a:rPr>
                <a:t>Boletín de Periodo Epidemiológico Medellín </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sp>
          <p:nvSpPr>
            <p:cNvPr id="120" name="Google Shape;120;p3"/>
            <p:cNvSpPr txBox="1"/>
            <p:nvPr/>
          </p:nvSpPr>
          <p:spPr>
            <a:xfrm>
              <a:off x="0" y="14519"/>
              <a:ext cx="4536554" cy="99694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3200" b="1">
                  <a:solidFill>
                    <a:srgbClr val="00B050"/>
                  </a:solidFill>
                  <a:latin typeface="Arial Narrow"/>
                  <a:ea typeface="Arial Narrow"/>
                  <a:cs typeface="Arial Narrow"/>
                  <a:sym typeface="Arial Narrow"/>
                </a:rPr>
                <a:t>Secretaría de Salud de Medellín</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sp>
        <p:nvSpPr>
          <p:cNvPr id="121" name="Google Shape;121;p3"/>
          <p:cNvSpPr txBox="1"/>
          <p:nvPr/>
        </p:nvSpPr>
        <p:spPr>
          <a:xfrm>
            <a:off x="576114" y="1684583"/>
            <a:ext cx="3598545" cy="45148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800" b="1" dirty="0">
                <a:solidFill>
                  <a:srgbClr val="000000"/>
                </a:solidFill>
                <a:latin typeface="Arial Narrow"/>
                <a:ea typeface="Arial Narrow"/>
                <a:cs typeface="Arial Narrow"/>
                <a:sym typeface="Arial Narrow"/>
              </a:rPr>
              <a:t>Programa Vigilancia Epidemiológica – Subsecretaría de Salud Pública</a:t>
            </a:r>
            <a:endParaRPr sz="1200" dirty="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800" b="1" dirty="0">
                <a:solidFill>
                  <a:srgbClr val="000000"/>
                </a:solidFill>
                <a:latin typeface="Arial Narrow"/>
                <a:ea typeface="Arial Narrow"/>
                <a:cs typeface="Arial Narrow"/>
                <a:sym typeface="Arial Narrow"/>
              </a:rPr>
              <a:t>Periodo epidemiológico 08 de 2023 - Reporte Semanas 01 a </a:t>
            </a:r>
            <a:r>
              <a:rPr lang="es-ES" sz="800" b="1" dirty="0">
                <a:latin typeface="Arial Narrow"/>
                <a:ea typeface="Arial Narrow"/>
                <a:cs typeface="Arial Narrow"/>
                <a:sym typeface="Arial Narrow"/>
              </a:rPr>
              <a:t>32</a:t>
            </a:r>
            <a:r>
              <a:rPr lang="es-ES" sz="800" b="1" dirty="0">
                <a:solidFill>
                  <a:srgbClr val="000000"/>
                </a:solidFill>
                <a:latin typeface="Arial Narrow"/>
                <a:ea typeface="Arial Narrow"/>
                <a:cs typeface="Arial Narrow"/>
                <a:sym typeface="Arial Narrow"/>
              </a:rPr>
              <a:t> (Hasta Agosto 12 de 2023)</a:t>
            </a:r>
            <a:endParaRPr sz="1200" dirty="0">
              <a:solidFill>
                <a:schemeClr val="dk1"/>
              </a:solidFill>
              <a:latin typeface="Times New Roman"/>
              <a:ea typeface="Times New Roman"/>
              <a:cs typeface="Times New Roman"/>
              <a:sym typeface="Times New Roman"/>
            </a:endParaRPr>
          </a:p>
        </p:txBody>
      </p:sp>
      <p:graphicFrame>
        <p:nvGraphicFramePr>
          <p:cNvPr id="122" name="Google Shape;122;p3"/>
          <p:cNvGraphicFramePr/>
          <p:nvPr>
            <p:extLst>
              <p:ext uri="{D42A27DB-BD31-4B8C-83A1-F6EECF244321}">
                <p14:modId xmlns:p14="http://schemas.microsoft.com/office/powerpoint/2010/main" val="3639481982"/>
              </p:ext>
            </p:extLst>
          </p:nvPr>
        </p:nvGraphicFramePr>
        <p:xfrm>
          <a:off x="288082" y="3347864"/>
          <a:ext cx="6645500" cy="1718325"/>
        </p:xfrm>
        <a:graphic>
          <a:graphicData uri="http://schemas.openxmlformats.org/drawingml/2006/table">
            <a:tbl>
              <a:tblPr>
                <a:noFill/>
                <a:tableStyleId>{93BA0192-C984-429C-8F2B-7130667B95A3}</a:tableStyleId>
              </a:tblPr>
              <a:tblGrid>
                <a:gridCol w="2966575">
                  <a:extLst>
                    <a:ext uri="{9D8B030D-6E8A-4147-A177-3AD203B41FA5}">
                      <a16:colId xmlns:a16="http://schemas.microsoft.com/office/drawing/2014/main" val="20000"/>
                    </a:ext>
                  </a:extLst>
                </a:gridCol>
                <a:gridCol w="2966575">
                  <a:extLst>
                    <a:ext uri="{9D8B030D-6E8A-4147-A177-3AD203B41FA5}">
                      <a16:colId xmlns:a16="http://schemas.microsoft.com/office/drawing/2014/main" val="20001"/>
                    </a:ext>
                  </a:extLst>
                </a:gridCol>
                <a:gridCol w="712350">
                  <a:extLst>
                    <a:ext uri="{9D8B030D-6E8A-4147-A177-3AD203B41FA5}">
                      <a16:colId xmlns:a16="http://schemas.microsoft.com/office/drawing/2014/main" val="20002"/>
                    </a:ext>
                  </a:extLst>
                </a:gridCol>
              </a:tblGrid>
              <a:tr h="212875">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a:solidFill>
                            <a:schemeClr val="dk1"/>
                          </a:solidFill>
                          <a:latin typeface="Arial Narrow"/>
                          <a:ea typeface="Arial Narrow"/>
                          <a:cs typeface="Arial Narrow"/>
                          <a:sym typeface="Arial Narrow"/>
                        </a:rPr>
                        <a:t>Infección respiratoria aguda IRA-Consulta ambulatoria</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dirty="0">
                          <a:solidFill>
                            <a:schemeClr val="dk1"/>
                          </a:solidFill>
                          <a:latin typeface="Arial Narrow"/>
                          <a:ea typeface="Arial Narrow"/>
                          <a:cs typeface="Arial Narrow"/>
                          <a:sym typeface="Arial Narrow"/>
                        </a:rPr>
                        <a:t>Pág. 27</a:t>
                      </a:r>
                      <a:endParaRPr dirty="0"/>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212875">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a:solidFill>
                            <a:schemeClr val="dk1"/>
                          </a:solidFill>
                          <a:latin typeface="Arial Narrow"/>
                          <a:ea typeface="Arial Narrow"/>
                          <a:cs typeface="Arial Narrow"/>
                          <a:sym typeface="Arial Narrow"/>
                        </a:rPr>
                        <a:t>Infección respiratoria aguda IRA</a:t>
                      </a:r>
                      <a:r>
                        <a:rPr lang="es-ES" sz="1100" b="1" i="0" u="none" strike="noStrike">
                          <a:solidFill>
                            <a:schemeClr val="dk1"/>
                          </a:solidFill>
                          <a:latin typeface="Arial Narrow"/>
                          <a:ea typeface="Arial Narrow"/>
                          <a:cs typeface="Arial Narrow"/>
                          <a:sym typeface="Arial Narrow"/>
                        </a:rPr>
                        <a:t>-Hospitalizados</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dirty="0">
                          <a:solidFill>
                            <a:schemeClr val="dk1"/>
                          </a:solidFill>
                          <a:latin typeface="Arial Narrow"/>
                          <a:ea typeface="Arial Narrow"/>
                          <a:cs typeface="Arial Narrow"/>
                          <a:sym typeface="Arial Narrow"/>
                        </a:rPr>
                        <a:t>Pág. 28</a:t>
                      </a:r>
                      <a:endParaRPr dirty="0"/>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212875">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a:solidFill>
                            <a:schemeClr val="dk1"/>
                          </a:solidFill>
                          <a:latin typeface="Arial Narrow"/>
                          <a:ea typeface="Arial Narrow"/>
                          <a:cs typeface="Arial Narrow"/>
                          <a:sym typeface="Arial Narrow"/>
                        </a:rPr>
                        <a:t>Infección respiratoria aguda IRA</a:t>
                      </a:r>
                      <a:r>
                        <a:rPr lang="es-ES" sz="1100" b="1" i="0" u="none" strike="noStrike">
                          <a:solidFill>
                            <a:schemeClr val="dk1"/>
                          </a:solidFill>
                          <a:latin typeface="Arial Narrow"/>
                          <a:ea typeface="Arial Narrow"/>
                          <a:cs typeface="Arial Narrow"/>
                          <a:sym typeface="Arial Narrow"/>
                        </a:rPr>
                        <a:t>-Hospitalizados en UCI</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dirty="0">
                          <a:solidFill>
                            <a:schemeClr val="dk1"/>
                          </a:solidFill>
                          <a:latin typeface="Arial Narrow"/>
                          <a:ea typeface="Arial Narrow"/>
                          <a:cs typeface="Arial Narrow"/>
                          <a:sym typeface="Arial Narrow"/>
                        </a:rPr>
                        <a:t>Pág. 29</a:t>
                      </a:r>
                      <a:endParaRPr dirty="0"/>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41250">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a:solidFill>
                            <a:schemeClr val="dk1"/>
                          </a:solidFill>
                          <a:latin typeface="Arial Narrow"/>
                          <a:ea typeface="Arial Narrow"/>
                          <a:cs typeface="Arial Narrow"/>
                          <a:sym typeface="Arial Narrow"/>
                        </a:rPr>
                        <a:t>ESI – IRAG Centinela</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dirty="0">
                          <a:solidFill>
                            <a:schemeClr val="dk1"/>
                          </a:solidFill>
                          <a:latin typeface="Arial Narrow"/>
                          <a:ea typeface="Arial Narrow"/>
                          <a:cs typeface="Arial Narrow"/>
                          <a:sym typeface="Arial Narrow"/>
                        </a:rPr>
                        <a:t>Pág. 30</a:t>
                      </a:r>
                      <a:endParaRPr dirty="0"/>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116400">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a:solidFill>
                            <a:schemeClr val="dk1"/>
                          </a:solidFill>
                          <a:latin typeface="Arial Narrow"/>
                          <a:ea typeface="Arial Narrow"/>
                          <a:cs typeface="Arial Narrow"/>
                          <a:sym typeface="Arial Narrow"/>
                        </a:rPr>
                        <a:t>Infección Respiratoria Aguda Grave Inusitada</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dirty="0">
                          <a:solidFill>
                            <a:schemeClr val="dk1"/>
                          </a:solidFill>
                          <a:latin typeface="Arial Narrow"/>
                          <a:ea typeface="Arial Narrow"/>
                          <a:cs typeface="Arial Narrow"/>
                          <a:sym typeface="Arial Narrow"/>
                        </a:rPr>
                        <a:t>Pág. 32</a:t>
                      </a:r>
                      <a:endParaRPr dirty="0"/>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212875">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a:solidFill>
                            <a:schemeClr val="dk1"/>
                          </a:solidFill>
                          <a:latin typeface="Arial Narrow"/>
                          <a:ea typeface="Arial Narrow"/>
                          <a:cs typeface="Arial Narrow"/>
                          <a:sym typeface="Arial Narrow"/>
                        </a:rPr>
                        <a:t>Intento de suicidio</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dirty="0">
                          <a:solidFill>
                            <a:schemeClr val="dk1"/>
                          </a:solidFill>
                          <a:latin typeface="Arial Narrow"/>
                          <a:ea typeface="Arial Narrow"/>
                          <a:cs typeface="Arial Narrow"/>
                          <a:sym typeface="Arial Narrow"/>
                        </a:rPr>
                        <a:t>Pág. 33</a:t>
                      </a:r>
                      <a:endParaRPr dirty="0"/>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60075">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VIH</a:t>
                      </a:r>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Calibri"/>
                        <a:buNone/>
                      </a:pP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dirty="0">
                          <a:solidFill>
                            <a:schemeClr val="dk1"/>
                          </a:solidFill>
                          <a:latin typeface="Arial Narrow"/>
                          <a:ea typeface="Arial Narrow"/>
                          <a:cs typeface="Arial Narrow"/>
                          <a:sym typeface="Arial Narrow"/>
                        </a:rPr>
                        <a:t>Pág. 36</a:t>
                      </a:r>
                      <a:endParaRPr dirty="0"/>
                    </a:p>
                  </a:txBody>
                  <a:tcPr marL="5725" marR="5725" marT="57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86675">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Violencia de género e intrafamiliar</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dirty="0">
                          <a:solidFill>
                            <a:schemeClr val="dk1"/>
                          </a:solidFill>
                          <a:latin typeface="Arial Narrow"/>
                          <a:ea typeface="Arial Narrow"/>
                          <a:cs typeface="Arial Narrow"/>
                          <a:sym typeface="Arial Narrow"/>
                        </a:rPr>
                        <a:t>Pág. 39</a:t>
                      </a:r>
                      <a:endParaRPr dirty="0"/>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6"/>
                  </a:ext>
                </a:extLst>
              </a:tr>
              <a:tr h="139700">
                <a:tc gridSpan="2">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a:solidFill>
                            <a:schemeClr val="dk1"/>
                          </a:solidFill>
                          <a:latin typeface="Arial Narrow"/>
                          <a:ea typeface="Arial Narrow"/>
                          <a:cs typeface="Arial Narrow"/>
                          <a:sym typeface="Arial Narrow"/>
                        </a:rPr>
                        <a:t>Búsqueda Activa Institucional BAI</a:t>
                      </a:r>
                      <a:endParaRPr sz="1100" b="1" i="0" u="none" strike="noStrike">
                        <a:solidFill>
                          <a:schemeClr val="dk1"/>
                        </a:solidFill>
                        <a:latin typeface="Arial Narrow"/>
                        <a:ea typeface="Arial Narrow"/>
                        <a:cs typeface="Arial Narrow"/>
                        <a:sym typeface="Arial Narrow"/>
                      </a:endParaRPr>
                    </a:p>
                  </a:txBody>
                  <a:tcPr marL="5725" marR="5725" marT="5725"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s-CO"/>
                    </a:p>
                  </a:txBody>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ES" sz="1100" b="1" i="0" u="none" strike="noStrike" dirty="0">
                          <a:solidFill>
                            <a:schemeClr val="dk1"/>
                          </a:solidFill>
                          <a:latin typeface="Arial Narrow"/>
                          <a:ea typeface="Arial Narrow"/>
                          <a:cs typeface="Arial Narrow"/>
                          <a:sym typeface="Arial Narrow"/>
                        </a:rPr>
                        <a:t>Pág. 43 </a:t>
                      </a:r>
                      <a:endParaRPr dirty="0"/>
                    </a:p>
                  </a:txBody>
                  <a:tcPr marL="5725" marR="5725" marT="57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8"/>
                  </a:ext>
                </a:extLst>
              </a:tr>
            </a:tbl>
          </a:graphicData>
        </a:graphic>
      </p:graphicFrame>
      <p:pic>
        <p:nvPicPr>
          <p:cNvPr id="123" name="Google Shape;123;p3"/>
          <p:cNvPicPr preferRelativeResize="0"/>
          <p:nvPr/>
        </p:nvPicPr>
        <p:blipFill rotWithShape="1">
          <a:blip r:embed="rId3">
            <a:alphaModFix/>
          </a:blip>
          <a:srcRect/>
          <a:stretch/>
        </p:blipFill>
        <p:spPr>
          <a:xfrm>
            <a:off x="4449340" y="275325"/>
            <a:ext cx="2463478" cy="186074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235"/>
          <a:stretch/>
        </p:blipFill>
        <p:spPr bwMode="auto">
          <a:xfrm>
            <a:off x="24338" y="-41475"/>
            <a:ext cx="2214563" cy="2792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1432"/>
          <a:stretch/>
        </p:blipFill>
        <p:spPr bwMode="auto">
          <a:xfrm>
            <a:off x="0" y="2751189"/>
            <a:ext cx="2232223" cy="2739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46293" y="741756"/>
            <a:ext cx="2206583" cy="276999"/>
          </a:xfrm>
          <a:prstGeom prst="rect">
            <a:avLst/>
          </a:prstGeom>
          <a:noFill/>
        </p:spPr>
        <p:txBody>
          <a:bodyPr wrap="square" rtlCol="0">
            <a:spAutoFit/>
          </a:bodyPr>
          <a:lstStyle/>
          <a:p>
            <a:pPr algn="ctr"/>
            <a:r>
              <a:rPr lang="es-ES" sz="1200" b="1" dirty="0">
                <a:latin typeface="Arial Narrow" panose="020B0606020202030204" pitchFamily="34" charset="0"/>
              </a:rPr>
              <a:t>Periodo epidemiológico 8-2023</a:t>
            </a:r>
          </a:p>
        </p:txBody>
      </p:sp>
      <p:grpSp>
        <p:nvGrpSpPr>
          <p:cNvPr id="8" name="7 Grupo"/>
          <p:cNvGrpSpPr/>
          <p:nvPr/>
        </p:nvGrpSpPr>
        <p:grpSpPr>
          <a:xfrm>
            <a:off x="72058" y="4067944"/>
            <a:ext cx="2071864" cy="635617"/>
            <a:chOff x="2397524" y="3379972"/>
            <a:chExt cx="4508500" cy="904875"/>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519038"/>
              <a:ext cx="1593561" cy="481971"/>
            </a:xfrm>
            <a:prstGeom prst="rect">
              <a:avLst/>
            </a:prstGeom>
            <a:noFill/>
          </p:spPr>
          <p:txBody>
            <a:bodyPr wrap="square" rtlCol="0">
              <a:spAutoFit/>
            </a:bodyPr>
            <a:lstStyle/>
            <a:p>
              <a:pPr algn="ctr"/>
              <a:r>
                <a:rPr lang="es-ES" sz="1600" b="1" dirty="0">
                  <a:latin typeface="Arial Narrow" panose="020B0606020202030204" pitchFamily="34" charset="0"/>
                </a:rPr>
                <a:t>513</a:t>
              </a:r>
            </a:p>
          </p:txBody>
        </p:sp>
      </p:grpSp>
      <p:sp>
        <p:nvSpPr>
          <p:cNvPr id="18" name="17 Rectángulo"/>
          <p:cNvSpPr/>
          <p:nvPr/>
        </p:nvSpPr>
        <p:spPr>
          <a:xfrm>
            <a:off x="2263759" y="2751189"/>
            <a:ext cx="4946011" cy="723275"/>
          </a:xfrm>
          <a:prstGeom prst="rect">
            <a:avLst/>
          </a:prstGeom>
        </p:spPr>
        <p:txBody>
          <a:bodyPr wrap="square">
            <a:spAutoFit/>
          </a:bodyPr>
          <a:lstStyle/>
          <a:p>
            <a:r>
              <a:rPr lang="es-ES" sz="8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Número de muestras captadas por la unidad centinela HUSVF, para  estudio  de circulación viral, a Periodo epidemiológico 8 acumulado, 2023</a:t>
            </a:r>
          </a:p>
          <a:p>
            <a:pPr algn="just"/>
            <a:endParaRPr lang="es-ES" sz="1100" dirty="0">
              <a:latin typeface="Arial Narrow" panose="020B0606020202030204" pitchFamily="34" charset="0"/>
            </a:endParaRP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14" name="13 Rectángulo"/>
          <p:cNvSpPr/>
          <p:nvPr/>
        </p:nvSpPr>
        <p:spPr>
          <a:xfrm>
            <a:off x="0" y="5508104"/>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5621632"/>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Variables de interés</a:t>
              </a:r>
            </a:p>
          </p:txBody>
        </p:sp>
      </p:gr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30</a:t>
            </a:r>
          </a:p>
        </p:txBody>
      </p:sp>
      <p:sp>
        <p:nvSpPr>
          <p:cNvPr id="37" name="36 Título"/>
          <p:cNvSpPr>
            <a:spLocks noGrp="1"/>
          </p:cNvSpPr>
          <p:nvPr>
            <p:ph type="ctrTitle"/>
          </p:nvPr>
        </p:nvSpPr>
        <p:spPr>
          <a:xfrm>
            <a:off x="85115" y="-94400"/>
            <a:ext cx="2075175" cy="954107"/>
          </a:xfrm>
          <a:noFill/>
        </p:spPr>
        <p:txBody>
          <a:bodyPr wrap="square" rtlCol="0">
            <a:spAutoFit/>
          </a:bodyPr>
          <a:lstStyle/>
          <a:p>
            <a:r>
              <a:rPr lang="es-ES" sz="2800" b="1" dirty="0">
                <a:solidFill>
                  <a:srgbClr val="C00000"/>
                </a:solidFill>
                <a:latin typeface="Arial Narrow" panose="020B0606020202030204" pitchFamily="34" charset="0"/>
                <a:ea typeface="+mn-ea"/>
                <a:cs typeface="+mn-cs"/>
              </a:rPr>
              <a:t>ESI – IRAG Centinela</a:t>
            </a:r>
          </a:p>
        </p:txBody>
      </p:sp>
      <p:sp>
        <p:nvSpPr>
          <p:cNvPr id="40" name="39 CuadroTexto"/>
          <p:cNvSpPr txBox="1"/>
          <p:nvPr/>
        </p:nvSpPr>
        <p:spPr>
          <a:xfrm>
            <a:off x="113975" y="4716016"/>
            <a:ext cx="2016079" cy="830997"/>
          </a:xfrm>
          <a:prstGeom prst="rect">
            <a:avLst/>
          </a:prstGeom>
          <a:noFill/>
        </p:spPr>
        <p:txBody>
          <a:bodyPr wrap="square" rtlCol="0">
            <a:spAutoFit/>
          </a:bodyPr>
          <a:lstStyle/>
          <a:p>
            <a:pPr algn="ctr"/>
            <a:r>
              <a:rPr lang="es-ES" sz="1200" b="1" dirty="0">
                <a:latin typeface="Arial Narrow" panose="020B0606020202030204" pitchFamily="34" charset="0"/>
              </a:rPr>
              <a:t>La variación porcentual con respecto al mismo periodo del año anterior disminuyó en un 19</a:t>
            </a:r>
            <a:r>
              <a:rPr lang="es-CO" sz="1200" b="1" dirty="0">
                <a:latin typeface="Arial Narrow" panose="020B0606020202030204" pitchFamily="34" charset="0"/>
              </a:rPr>
              <a:t>%</a:t>
            </a:r>
            <a:endParaRPr lang="es-ES" sz="1200" b="1" dirty="0">
              <a:latin typeface="Arial Narrow" panose="020B0606020202030204" pitchFamily="34" charset="0"/>
            </a:endParaRPr>
          </a:p>
        </p:txBody>
      </p:sp>
      <p:pic>
        <p:nvPicPr>
          <p:cNvPr id="10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58" y="6382190"/>
            <a:ext cx="1089717"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11 Grupo"/>
          <p:cNvGrpSpPr/>
          <p:nvPr/>
        </p:nvGrpSpPr>
        <p:grpSpPr>
          <a:xfrm>
            <a:off x="1051937" y="6726660"/>
            <a:ext cx="1252369" cy="877901"/>
            <a:chOff x="-36884" y="7072716"/>
            <a:chExt cx="1252369" cy="877901"/>
          </a:xfrm>
        </p:grpSpPr>
        <p:sp>
          <p:nvSpPr>
            <p:cNvPr id="53" name="52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Masculino</a:t>
              </a:r>
            </a:p>
          </p:txBody>
        </p:sp>
        <p:sp>
          <p:nvSpPr>
            <p:cNvPr id="55" name="54 Rectángulo redondeado"/>
            <p:cNvSpPr/>
            <p:nvPr/>
          </p:nvSpPr>
          <p:spPr>
            <a:xfrm>
              <a:off x="209546" y="7363321"/>
              <a:ext cx="740068"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52%</a:t>
              </a:r>
            </a:p>
          </p:txBody>
        </p:sp>
        <p:sp>
          <p:nvSpPr>
            <p:cNvPr id="56" name="55 CuadroTexto"/>
            <p:cNvSpPr txBox="1"/>
            <p:nvPr/>
          </p:nvSpPr>
          <p:spPr>
            <a:xfrm>
              <a:off x="-36884" y="7673618"/>
              <a:ext cx="1229607" cy="276999"/>
            </a:xfrm>
            <a:prstGeom prst="rect">
              <a:avLst/>
            </a:prstGeom>
            <a:noFill/>
          </p:spPr>
          <p:txBody>
            <a:bodyPr wrap="square" rtlCol="0">
              <a:spAutoFit/>
            </a:bodyPr>
            <a:lstStyle/>
            <a:p>
              <a:pPr algn="ctr"/>
              <a:endParaRPr lang="es-ES" sz="1200" b="1" dirty="0">
                <a:latin typeface="Arial Narrow" panose="020B0606020202030204" pitchFamily="34" charset="0"/>
              </a:endParaRPr>
            </a:p>
          </p:txBody>
        </p:sp>
      </p:grpSp>
      <p:pic>
        <p:nvPicPr>
          <p:cNvPr id="57"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t="8462" r="83073" b="1"/>
          <a:stretch/>
        </p:blipFill>
        <p:spPr bwMode="auto">
          <a:xfrm>
            <a:off x="1269027" y="6025808"/>
            <a:ext cx="804283" cy="778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8" name="57 Grupo"/>
          <p:cNvGrpSpPr/>
          <p:nvPr/>
        </p:nvGrpSpPr>
        <p:grpSpPr>
          <a:xfrm>
            <a:off x="-58310" y="7244599"/>
            <a:ext cx="1241624" cy="1071817"/>
            <a:chOff x="-14122" y="7072716"/>
            <a:chExt cx="1241624" cy="1071817"/>
          </a:xfrm>
        </p:grpSpPr>
        <p:sp>
          <p:nvSpPr>
            <p:cNvPr id="59" name="58 CuadroTexto"/>
            <p:cNvSpPr txBox="1"/>
            <p:nvPr/>
          </p:nvSpPr>
          <p:spPr>
            <a:xfrm>
              <a:off x="-14122" y="7072716"/>
              <a:ext cx="1229607" cy="461665"/>
            </a:xfrm>
            <a:prstGeom prst="rect">
              <a:avLst/>
            </a:prstGeom>
            <a:noFill/>
          </p:spPr>
          <p:txBody>
            <a:bodyPr wrap="square" rtlCol="0">
              <a:spAutoFit/>
            </a:bodyPr>
            <a:lstStyle/>
            <a:p>
              <a:pPr algn="ctr"/>
              <a:r>
                <a:rPr lang="es-ES" sz="1200" b="1" u="sng" dirty="0">
                  <a:latin typeface="Arial Narrow" panose="020B0606020202030204" pitchFamily="34" charset="0"/>
                </a:rPr>
                <a:t>Confirmados por laboratorio</a:t>
              </a:r>
            </a:p>
          </p:txBody>
        </p:sp>
        <p:sp>
          <p:nvSpPr>
            <p:cNvPr id="60" name="59 Rectángulo redondeado"/>
            <p:cNvSpPr/>
            <p:nvPr/>
          </p:nvSpPr>
          <p:spPr>
            <a:xfrm>
              <a:off x="242917" y="7543341"/>
              <a:ext cx="740068"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48,1%</a:t>
              </a:r>
            </a:p>
          </p:txBody>
        </p:sp>
        <p:sp>
          <p:nvSpPr>
            <p:cNvPr id="61" name="60 CuadroTexto"/>
            <p:cNvSpPr txBox="1"/>
            <p:nvPr/>
          </p:nvSpPr>
          <p:spPr>
            <a:xfrm>
              <a:off x="-2105" y="7867534"/>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246 Casos</a:t>
              </a:r>
            </a:p>
          </p:txBody>
        </p:sp>
      </p:grpSp>
      <p:pic>
        <p:nvPicPr>
          <p:cNvPr id="62"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28990" t="5393" r="53581" b="1382"/>
          <a:stretch/>
        </p:blipFill>
        <p:spPr bwMode="auto">
          <a:xfrm>
            <a:off x="2124273" y="6025808"/>
            <a:ext cx="828105" cy="793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4" name="63 Grupo"/>
          <p:cNvGrpSpPr/>
          <p:nvPr/>
        </p:nvGrpSpPr>
        <p:grpSpPr>
          <a:xfrm>
            <a:off x="1938795" y="6726660"/>
            <a:ext cx="1229607" cy="877901"/>
            <a:chOff x="-14122" y="7072716"/>
            <a:chExt cx="1229607" cy="877901"/>
          </a:xfrm>
        </p:grpSpPr>
        <p:sp>
          <p:nvSpPr>
            <p:cNvPr id="65" name="64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Femenino</a:t>
              </a:r>
            </a:p>
          </p:txBody>
        </p:sp>
        <p:sp>
          <p:nvSpPr>
            <p:cNvPr id="66" name="65 Rectángulo redondeado"/>
            <p:cNvSpPr/>
            <p:nvPr/>
          </p:nvSpPr>
          <p:spPr>
            <a:xfrm>
              <a:off x="209546" y="7363321"/>
              <a:ext cx="740068"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48%</a:t>
              </a:r>
            </a:p>
          </p:txBody>
        </p:sp>
        <p:sp>
          <p:nvSpPr>
            <p:cNvPr id="67" name="66 CuadroTexto"/>
            <p:cNvSpPr txBox="1"/>
            <p:nvPr/>
          </p:nvSpPr>
          <p:spPr>
            <a:xfrm>
              <a:off x="-14122" y="7673618"/>
              <a:ext cx="1229607" cy="276999"/>
            </a:xfrm>
            <a:prstGeom prst="rect">
              <a:avLst/>
            </a:prstGeom>
            <a:noFill/>
          </p:spPr>
          <p:txBody>
            <a:bodyPr wrap="square" rtlCol="0">
              <a:spAutoFit/>
            </a:bodyPr>
            <a:lstStyle/>
            <a:p>
              <a:pPr algn="ctr"/>
              <a:endParaRPr lang="es-ES" sz="1200" b="1" dirty="0">
                <a:latin typeface="Arial Narrow" panose="020B0606020202030204" pitchFamily="34" charset="0"/>
              </a:endParaRPr>
            </a:p>
          </p:txBody>
        </p:sp>
      </p:grpSp>
      <p:pic>
        <p:nvPicPr>
          <p:cNvPr id="10247" name="Picture 7"/>
          <p:cNvPicPr>
            <a:picLocks noChangeAspect="1" noChangeArrowheads="1"/>
          </p:cNvPicPr>
          <p:nvPr/>
        </p:nvPicPr>
        <p:blipFill rotWithShape="1">
          <a:blip r:embed="rId7">
            <a:biLevel thresh="50000"/>
            <a:extLst>
              <a:ext uri="{28A0092B-C50C-407E-A947-70E740481C1C}">
                <a14:useLocalDpi xmlns:a14="http://schemas.microsoft.com/office/drawing/2010/main" val="0"/>
              </a:ext>
            </a:extLst>
          </a:blip>
          <a:srcRect l="13773" r="11756"/>
          <a:stretch/>
        </p:blipFill>
        <p:spPr bwMode="auto">
          <a:xfrm>
            <a:off x="2094883" y="7695354"/>
            <a:ext cx="762489" cy="737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50" name="Picture 10" descr="https://www.comb.cat/Upload/Imatges/2979.JPG"/>
          <p:cNvPicPr>
            <a:picLocks noChangeAspect="1" noChangeArrowheads="1"/>
          </p:cNvPicPr>
          <p:nvPr/>
        </p:nvPicPr>
        <p:blipFill rotWithShape="1">
          <a:blip r:embed="rId8" cstate="print">
            <a:biLevel thresh="75000"/>
            <a:extLst>
              <a:ext uri="{BEBA8EAE-BF5A-486C-A8C5-ECC9F3942E4B}">
                <a14:imgProps xmlns:a14="http://schemas.microsoft.com/office/drawing/2010/main">
                  <a14:imgLayer r:embed="rId9">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20417" t="9029" r="28521" b="12182"/>
          <a:stretch/>
        </p:blipFill>
        <p:spPr bwMode="auto">
          <a:xfrm>
            <a:off x="1216367" y="7604561"/>
            <a:ext cx="831338" cy="808094"/>
          </a:xfrm>
          <a:prstGeom prst="rect">
            <a:avLst/>
          </a:prstGeom>
          <a:noFill/>
          <a:extLst>
            <a:ext uri="{909E8E84-426E-40DD-AFC4-6F175D3DCCD1}">
              <a14:hiddenFill xmlns:a14="http://schemas.microsoft.com/office/drawing/2010/main">
                <a:solidFill>
                  <a:srgbClr val="FFFFFF"/>
                </a:solidFill>
              </a14:hiddenFill>
            </a:ext>
          </a:extLst>
        </p:spPr>
      </p:pic>
      <p:grpSp>
        <p:nvGrpSpPr>
          <p:cNvPr id="71" name="70 Grupo"/>
          <p:cNvGrpSpPr/>
          <p:nvPr/>
        </p:nvGrpSpPr>
        <p:grpSpPr>
          <a:xfrm>
            <a:off x="1034152" y="8322080"/>
            <a:ext cx="1229607" cy="877901"/>
            <a:chOff x="-14122" y="7072716"/>
            <a:chExt cx="1229607" cy="877901"/>
          </a:xfrm>
        </p:grpSpPr>
        <p:sp>
          <p:nvSpPr>
            <p:cNvPr id="72" name="71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&lt; 5 años</a:t>
              </a:r>
            </a:p>
          </p:txBody>
        </p:sp>
        <p:sp>
          <p:nvSpPr>
            <p:cNvPr id="73" name="72 Rectángulo redondeado"/>
            <p:cNvSpPr/>
            <p:nvPr/>
          </p:nvSpPr>
          <p:spPr>
            <a:xfrm>
              <a:off x="209546" y="7363321"/>
              <a:ext cx="740068" cy="36004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77%</a:t>
              </a:r>
            </a:p>
          </p:txBody>
        </p:sp>
        <p:sp>
          <p:nvSpPr>
            <p:cNvPr id="74" name="73 CuadroTexto"/>
            <p:cNvSpPr txBox="1"/>
            <p:nvPr/>
          </p:nvSpPr>
          <p:spPr>
            <a:xfrm>
              <a:off x="-14122" y="7673618"/>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421 Casos</a:t>
              </a:r>
            </a:p>
          </p:txBody>
        </p:sp>
      </p:grpSp>
      <p:grpSp>
        <p:nvGrpSpPr>
          <p:cNvPr id="75" name="74 Grupo"/>
          <p:cNvGrpSpPr/>
          <p:nvPr/>
        </p:nvGrpSpPr>
        <p:grpSpPr>
          <a:xfrm>
            <a:off x="1925147" y="8312486"/>
            <a:ext cx="1229607" cy="877901"/>
            <a:chOff x="-14122" y="7072716"/>
            <a:chExt cx="1229607" cy="877901"/>
          </a:xfrm>
        </p:grpSpPr>
        <p:sp>
          <p:nvSpPr>
            <p:cNvPr id="76" name="75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&gt; 65 años</a:t>
              </a:r>
            </a:p>
          </p:txBody>
        </p:sp>
        <p:sp>
          <p:nvSpPr>
            <p:cNvPr id="77" name="76 Rectángulo redondeado"/>
            <p:cNvSpPr/>
            <p:nvPr/>
          </p:nvSpPr>
          <p:spPr>
            <a:xfrm>
              <a:off x="209546" y="7363321"/>
              <a:ext cx="740068"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2%</a:t>
              </a:r>
            </a:p>
          </p:txBody>
        </p:sp>
        <p:sp>
          <p:nvSpPr>
            <p:cNvPr id="78" name="77 CuadroTexto"/>
            <p:cNvSpPr txBox="1"/>
            <p:nvPr/>
          </p:nvSpPr>
          <p:spPr>
            <a:xfrm>
              <a:off x="-14122" y="7673618"/>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11 Casos</a:t>
              </a:r>
            </a:p>
          </p:txBody>
        </p:sp>
      </p:grpSp>
      <p:grpSp>
        <p:nvGrpSpPr>
          <p:cNvPr id="79" name="78 Grupo"/>
          <p:cNvGrpSpPr/>
          <p:nvPr/>
        </p:nvGrpSpPr>
        <p:grpSpPr>
          <a:xfrm>
            <a:off x="3528442" y="5635532"/>
            <a:ext cx="3446504" cy="276999"/>
            <a:chOff x="2448322" y="74775"/>
            <a:chExt cx="3446504" cy="276999"/>
          </a:xfrm>
        </p:grpSpPr>
        <p:sp>
          <p:nvSpPr>
            <p:cNvPr id="80" name="79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81" name="80 Conector recto"/>
            <p:cNvCxnSpPr>
              <a:stCxn id="80"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82" name="81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Consideraciones técnicas</a:t>
              </a:r>
            </a:p>
          </p:txBody>
        </p:sp>
      </p:grpSp>
      <p:sp>
        <p:nvSpPr>
          <p:cNvPr id="69" name="68 Rectángulo"/>
          <p:cNvSpPr/>
          <p:nvPr/>
        </p:nvSpPr>
        <p:spPr>
          <a:xfrm>
            <a:off x="2281544" y="3416181"/>
            <a:ext cx="4454511" cy="2031325"/>
          </a:xfrm>
          <a:prstGeom prst="rect">
            <a:avLst/>
          </a:prstGeom>
        </p:spPr>
        <p:txBody>
          <a:bodyPr wrap="square">
            <a:spAutoFit/>
          </a:bodyPr>
          <a:lstStyle/>
          <a:p>
            <a:pPr algn="just"/>
            <a:r>
              <a:rPr lang="es-CO" sz="1400" dirty="0">
                <a:latin typeface="Arial Narrow" panose="020B0606020202030204" pitchFamily="34" charset="0"/>
              </a:rPr>
              <a:t>La unidad centinela Hospital Universitario San Vicente Fundación ha captado en promedio por semana 18 casos para el estudio de circulación viral y bacteriana. La meta para esta Unidad es de 5 muestras por semana, según lineamientos del evento 345 del INS, lo que denota que ha cumplido con la meta establecida.</a:t>
            </a:r>
          </a:p>
          <a:p>
            <a:pPr algn="just"/>
            <a:endParaRPr lang="es-CO" sz="1400" dirty="0">
              <a:latin typeface="Arial Narrow" panose="020B0606020202030204" pitchFamily="34" charset="0"/>
            </a:endParaRPr>
          </a:p>
          <a:p>
            <a:pPr algn="just"/>
            <a:r>
              <a:rPr lang="es-CO" sz="1400" dirty="0">
                <a:latin typeface="Arial Narrow" panose="020B0606020202030204" pitchFamily="34" charset="0"/>
              </a:rPr>
              <a:t>Se han captado 513 muestras estudiadas en la Unidad, se tienen resultados a la fecha del 90% de las cuales se han confirmado por laboratorio  246 casos el 48,%.</a:t>
            </a:r>
          </a:p>
        </p:txBody>
      </p:sp>
      <p:sp>
        <p:nvSpPr>
          <p:cNvPr id="68" name="67 Rectángulo"/>
          <p:cNvSpPr/>
          <p:nvPr/>
        </p:nvSpPr>
        <p:spPr>
          <a:xfrm>
            <a:off x="3692511" y="6250343"/>
            <a:ext cx="2775565" cy="2000548"/>
          </a:xfrm>
          <a:prstGeom prst="rect">
            <a:avLst/>
          </a:prstGeom>
        </p:spPr>
        <p:txBody>
          <a:bodyPr wrap="square">
            <a:spAutoFit/>
          </a:bodyPr>
          <a:lstStyle/>
          <a:p>
            <a:r>
              <a:rPr lang="es-CO" sz="1400" b="1" dirty="0">
                <a:latin typeface="Arial Narrow" panose="020B0606020202030204" pitchFamily="34" charset="0"/>
              </a:rPr>
              <a:t>los virus de mayor circulación son el </a:t>
            </a:r>
          </a:p>
          <a:p>
            <a:pPr marL="171450" indent="-171450">
              <a:buFont typeface="Arial" panose="020B0604020202020204" pitchFamily="34" charset="0"/>
              <a:buChar char="•"/>
            </a:pPr>
            <a:r>
              <a:rPr lang="es-ES" sz="1100" b="1" dirty="0"/>
              <a:t>COVID</a:t>
            </a:r>
          </a:p>
          <a:p>
            <a:pPr marL="171450" indent="-171450">
              <a:buFont typeface="Arial" panose="020B0604020202020204" pitchFamily="34" charset="0"/>
              <a:buChar char="•"/>
            </a:pPr>
            <a:r>
              <a:rPr lang="es-ES" sz="1100" b="1" dirty="0"/>
              <a:t> HAEMOPHILUS</a:t>
            </a:r>
          </a:p>
          <a:p>
            <a:pPr marL="171450" indent="-171450">
              <a:buFont typeface="Arial" panose="020B0604020202020204" pitchFamily="34" charset="0"/>
              <a:buChar char="•"/>
            </a:pPr>
            <a:r>
              <a:rPr lang="es-ES" sz="1100" b="1" dirty="0"/>
              <a:t> INFLUENZA E, </a:t>
            </a:r>
          </a:p>
          <a:p>
            <a:pPr marL="171450" indent="-171450">
              <a:buFont typeface="Arial" panose="020B0604020202020204" pitchFamily="34" charset="0"/>
              <a:buChar char="•"/>
            </a:pPr>
            <a:r>
              <a:rPr lang="es-ES" sz="1100" b="1" dirty="0"/>
              <a:t>INFLUENZA A </a:t>
            </a:r>
          </a:p>
          <a:p>
            <a:pPr marL="171450" indent="-171450">
              <a:buFont typeface="Arial" panose="020B0604020202020204" pitchFamily="34" charset="0"/>
              <a:buChar char="•"/>
            </a:pPr>
            <a:r>
              <a:rPr lang="es-ES" sz="1100" b="1" dirty="0"/>
              <a:t>METAPNEUMOVIRUS </a:t>
            </a:r>
          </a:p>
          <a:p>
            <a:pPr marL="171450" indent="-171450">
              <a:buFont typeface="Arial" panose="020B0604020202020204" pitchFamily="34" charset="0"/>
              <a:buChar char="•"/>
            </a:pPr>
            <a:r>
              <a:rPr lang="es-ES" sz="1100" b="1" dirty="0"/>
              <a:t>PARAINFLUENZA 1 </a:t>
            </a:r>
          </a:p>
          <a:p>
            <a:pPr marL="171450" indent="-171450">
              <a:buFont typeface="Arial" panose="020B0604020202020204" pitchFamily="34" charset="0"/>
              <a:buChar char="•"/>
            </a:pPr>
            <a:r>
              <a:rPr lang="es-ES" sz="1100" b="1" dirty="0"/>
              <a:t>RHINO VIRUS </a:t>
            </a:r>
          </a:p>
          <a:p>
            <a:pPr marL="171450" indent="-171450">
              <a:buFont typeface="Arial" panose="020B0604020202020204" pitchFamily="34" charset="0"/>
              <a:buChar char="•"/>
            </a:pPr>
            <a:r>
              <a:rPr lang="es-ES" sz="1100" b="1" dirty="0"/>
              <a:t>STREPTOCOCUS </a:t>
            </a:r>
          </a:p>
          <a:p>
            <a:pPr marL="171450" indent="-171450">
              <a:buFont typeface="Arial" panose="020B0604020202020204" pitchFamily="34" charset="0"/>
              <a:buChar char="•"/>
            </a:pPr>
            <a:r>
              <a:rPr lang="es-ES" sz="1100" b="1" dirty="0"/>
              <a:t>PNEUMONIAE </a:t>
            </a:r>
          </a:p>
          <a:p>
            <a:pPr marL="171450" indent="-171450">
              <a:buFont typeface="Arial" panose="020B0604020202020204" pitchFamily="34" charset="0"/>
              <a:buChar char="•"/>
            </a:pPr>
            <a:r>
              <a:rPr lang="es-ES" sz="1100" b="1" dirty="0"/>
              <a:t>VRS</a:t>
            </a:r>
            <a:endParaRPr lang="es-CO" sz="1400" b="1" dirty="0">
              <a:latin typeface="Arial Narrow" panose="020B0606020202030204" pitchFamily="34" charset="0"/>
            </a:endParaRPr>
          </a:p>
        </p:txBody>
      </p:sp>
      <p:pic>
        <p:nvPicPr>
          <p:cNvPr id="5122"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81544" y="412797"/>
            <a:ext cx="4775290" cy="233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73557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Rectángulo"/>
          <p:cNvSpPr/>
          <p:nvPr/>
        </p:nvSpPr>
        <p:spPr>
          <a:xfrm>
            <a:off x="0" y="23621"/>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137149"/>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Circulación viral</a:t>
              </a:r>
            </a:p>
          </p:txBody>
        </p:sp>
      </p:grpSp>
      <p:sp>
        <p:nvSpPr>
          <p:cNvPr id="60" name="59 Rectángulo"/>
          <p:cNvSpPr/>
          <p:nvPr/>
        </p:nvSpPr>
        <p:spPr>
          <a:xfrm>
            <a:off x="0" y="4283968"/>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61" name="60 Grupo"/>
          <p:cNvGrpSpPr/>
          <p:nvPr/>
        </p:nvGrpSpPr>
        <p:grpSpPr>
          <a:xfrm>
            <a:off x="277404" y="4397496"/>
            <a:ext cx="3446504" cy="461665"/>
            <a:chOff x="2448322" y="74775"/>
            <a:chExt cx="3446504" cy="461665"/>
          </a:xfrm>
        </p:grpSpPr>
        <p:sp>
          <p:nvSpPr>
            <p:cNvPr id="62" name="61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63" name="62 Conector recto"/>
            <p:cNvCxnSpPr>
              <a:stCxn id="62"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4" name="63 CuadroTexto"/>
            <p:cNvSpPr txBox="1"/>
            <p:nvPr/>
          </p:nvSpPr>
          <p:spPr>
            <a:xfrm>
              <a:off x="3302538" y="74775"/>
              <a:ext cx="2592288" cy="461665"/>
            </a:xfrm>
            <a:prstGeom prst="rect">
              <a:avLst/>
            </a:prstGeom>
            <a:noFill/>
          </p:spPr>
          <p:txBody>
            <a:bodyPr wrap="square" rtlCol="0">
              <a:spAutoFit/>
            </a:bodyPr>
            <a:lstStyle/>
            <a:p>
              <a:r>
                <a:rPr lang="es-ES" sz="1200" b="1" dirty="0">
                  <a:latin typeface="Arial Narrow" panose="020B0606020202030204" pitchFamily="34" charset="0"/>
                </a:rPr>
                <a:t>Grupos de edad y circulación viral Unidad Centinela</a:t>
              </a:r>
            </a:p>
          </p:txBody>
        </p:sp>
      </p:grpSp>
      <p:sp>
        <p:nvSpPr>
          <p:cNvPr id="105" name="104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31</a:t>
            </a:r>
          </a:p>
        </p:txBody>
      </p:sp>
      <p:sp>
        <p:nvSpPr>
          <p:cNvPr id="2" name="1 Rectángulo"/>
          <p:cNvSpPr/>
          <p:nvPr/>
        </p:nvSpPr>
        <p:spPr>
          <a:xfrm>
            <a:off x="159562" y="3767089"/>
            <a:ext cx="6912816" cy="361637"/>
          </a:xfrm>
          <a:prstGeom prst="rect">
            <a:avLst/>
          </a:prstGeom>
        </p:spPr>
        <p:txBody>
          <a:bodyPr wrap="square">
            <a:spAutoFit/>
          </a:bodyPr>
          <a:lstStyle/>
          <a:p>
            <a:r>
              <a:rPr lang="es-ES" sz="700" dirty="0">
                <a:latin typeface="Arial Narrow" panose="020B0606020202030204" pitchFamily="34" charset="0"/>
              </a:rPr>
              <a:t>Fuente: LDSP de Antioquia y SIVIGILA 2022. Secretaria de Salud de Medellín</a:t>
            </a:r>
          </a:p>
          <a:p>
            <a:r>
              <a:rPr lang="es-ES" sz="1050" dirty="0">
                <a:latin typeface="Arial Narrow" panose="020B0606020202030204" pitchFamily="34" charset="0"/>
              </a:rPr>
              <a:t>Figura .  Comportamiento de la  Circulación viral por semana epidemiológica, Medellín a Periodo epidemiológico 8 acumulado de 2023</a:t>
            </a:r>
          </a:p>
        </p:txBody>
      </p:sp>
      <p:sp>
        <p:nvSpPr>
          <p:cNvPr id="4" name="3 Rectángulo"/>
          <p:cNvSpPr/>
          <p:nvPr/>
        </p:nvSpPr>
        <p:spPr>
          <a:xfrm>
            <a:off x="288082" y="8540311"/>
            <a:ext cx="6455417" cy="523220"/>
          </a:xfrm>
          <a:prstGeom prst="rect">
            <a:avLst/>
          </a:prstGeom>
        </p:spPr>
        <p:txBody>
          <a:bodyPr wrap="square">
            <a:spAutoFit/>
          </a:bodyPr>
          <a:lstStyle/>
          <a:p>
            <a:r>
              <a:rPr lang="es-ES" sz="700" dirty="0">
                <a:latin typeface="Arial Narrow" panose="020B0606020202030204" pitchFamily="34" charset="0"/>
              </a:rPr>
              <a:t>Fuente: Unidad Centinela IRAG y SIVIGILA 2022. Secretaria de Salud de Medellín</a:t>
            </a:r>
          </a:p>
          <a:p>
            <a:r>
              <a:rPr lang="es-ES" sz="1050" dirty="0">
                <a:latin typeface="Arial Narrow" panose="020B0606020202030204" pitchFamily="34" charset="0"/>
              </a:rPr>
              <a:t>Figura . Número de muestras positivas  por virus respiratorios Captados por la Unidad Centinela, según grupo de edad, a Periodo epidemiológico 8 acumulado de 2023</a:t>
            </a:r>
          </a:p>
        </p:txBody>
      </p:sp>
      <p:sp>
        <p:nvSpPr>
          <p:cNvPr id="3" name="2 CuadroTexto"/>
          <p:cNvSpPr txBox="1"/>
          <p:nvPr/>
        </p:nvSpPr>
        <p:spPr>
          <a:xfrm>
            <a:off x="5112618" y="1115616"/>
            <a:ext cx="184731" cy="369332"/>
          </a:xfrm>
          <a:prstGeom prst="rect">
            <a:avLst/>
          </a:prstGeom>
          <a:noFill/>
        </p:spPr>
        <p:txBody>
          <a:bodyPr wrap="none" rtlCol="0">
            <a:spAutoFit/>
          </a:bodyPr>
          <a:lstStyle/>
          <a:p>
            <a:endParaRPr lang="es-CO"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9561" y="616452"/>
            <a:ext cx="6583937" cy="3150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048" y="5004047"/>
            <a:ext cx="6789778" cy="353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61494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235"/>
          <a:stretch/>
        </p:blipFill>
        <p:spPr bwMode="auto">
          <a:xfrm>
            <a:off x="3790" y="-3261"/>
            <a:ext cx="2214563" cy="2792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1432"/>
          <a:stretch/>
        </p:blipFill>
        <p:spPr bwMode="auto">
          <a:xfrm>
            <a:off x="4287" y="2805169"/>
            <a:ext cx="2232223" cy="2666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1" y="741756"/>
            <a:ext cx="2218353" cy="276999"/>
          </a:xfrm>
          <a:prstGeom prst="rect">
            <a:avLst/>
          </a:prstGeom>
          <a:noFill/>
        </p:spPr>
        <p:txBody>
          <a:bodyPr wrap="square" rtlCol="0">
            <a:spAutoFit/>
          </a:bodyPr>
          <a:lstStyle/>
          <a:p>
            <a:r>
              <a:rPr lang="es-ES" sz="1200" b="1" dirty="0">
                <a:latin typeface="Arial Narrow" panose="020B0606020202030204" pitchFamily="34" charset="0"/>
              </a:rPr>
              <a:t>Periodo epidemiológico 8 2023</a:t>
            </a:r>
          </a:p>
        </p:txBody>
      </p:sp>
      <p:sp>
        <p:nvSpPr>
          <p:cNvPr id="6" name="5 Rectángulo"/>
          <p:cNvSpPr/>
          <p:nvPr/>
        </p:nvSpPr>
        <p:spPr>
          <a:xfrm>
            <a:off x="2254889" y="2300959"/>
            <a:ext cx="4946011" cy="553998"/>
          </a:xfrm>
          <a:prstGeom prst="rect">
            <a:avLst/>
          </a:prstGeom>
        </p:spPr>
        <p:txBody>
          <a:bodyPr wrap="square">
            <a:spAutoFit/>
          </a:bodyPr>
          <a:lstStyle/>
          <a:p>
            <a:r>
              <a:rPr lang="es-ES" sz="8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Número de casos de IRAG inusitado, notificados al SIVIGILA,  Medellín  a Periodo epidemiológico 8 acumulado, 2022-2023. </a:t>
            </a:r>
          </a:p>
        </p:txBody>
      </p:sp>
      <p:grpSp>
        <p:nvGrpSpPr>
          <p:cNvPr id="8" name="7 Grupo"/>
          <p:cNvGrpSpPr/>
          <p:nvPr/>
        </p:nvGrpSpPr>
        <p:grpSpPr>
          <a:xfrm>
            <a:off x="149112" y="4139952"/>
            <a:ext cx="1892650" cy="488476"/>
            <a:chOff x="2397524" y="3379972"/>
            <a:chExt cx="4508500" cy="904875"/>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478755"/>
              <a:ext cx="1593562" cy="570140"/>
            </a:xfrm>
            <a:prstGeom prst="rect">
              <a:avLst/>
            </a:prstGeom>
            <a:noFill/>
          </p:spPr>
          <p:txBody>
            <a:bodyPr wrap="square" rtlCol="0">
              <a:spAutoFit/>
            </a:bodyPr>
            <a:lstStyle/>
            <a:p>
              <a:pPr algn="ctr"/>
              <a:r>
                <a:rPr lang="es-ES" sz="1400" b="1" dirty="0">
                  <a:latin typeface="Arial Narrow" panose="020B0606020202030204" pitchFamily="34" charset="0"/>
                </a:rPr>
                <a:t>1.108</a:t>
              </a:r>
            </a:p>
          </p:txBody>
        </p:sp>
      </p:grpSp>
      <p:sp>
        <p:nvSpPr>
          <p:cNvPr id="9" name="8 CuadroTexto"/>
          <p:cNvSpPr txBox="1"/>
          <p:nvPr/>
        </p:nvSpPr>
        <p:spPr>
          <a:xfrm>
            <a:off x="2229324" y="5035596"/>
            <a:ext cx="4971576" cy="430887"/>
          </a:xfrm>
          <a:prstGeom prst="rect">
            <a:avLst/>
          </a:prstGeom>
          <a:noFill/>
        </p:spPr>
        <p:txBody>
          <a:bodyPr wrap="square" rtlCol="0">
            <a:spAutoFit/>
          </a:bodyPr>
          <a:lstStyle/>
          <a:p>
            <a:r>
              <a:rPr lang="es-CO" sz="1100" dirty="0">
                <a:latin typeface="Arial Narrow" panose="020B0606020202030204" pitchFamily="34" charset="0"/>
              </a:rPr>
              <a:t>Los 1.108 confirmados corresponden todos a casos que cumplen con el criterio 5 del protocolo, es decir IRAG por Covid-19.</a:t>
            </a: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14" name="13 Rectángulo"/>
          <p:cNvSpPr/>
          <p:nvPr/>
        </p:nvSpPr>
        <p:spPr>
          <a:xfrm>
            <a:off x="0" y="5508104"/>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5621632"/>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Variables de interés casos confirmados</a:t>
              </a:r>
            </a:p>
          </p:txBody>
        </p:sp>
      </p:gr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Pág..32 </a:t>
            </a:r>
          </a:p>
        </p:txBody>
      </p:sp>
      <p:sp>
        <p:nvSpPr>
          <p:cNvPr id="37" name="36 Título"/>
          <p:cNvSpPr>
            <a:spLocks noGrp="1"/>
          </p:cNvSpPr>
          <p:nvPr>
            <p:ph type="ctrTitle"/>
          </p:nvPr>
        </p:nvSpPr>
        <p:spPr>
          <a:xfrm>
            <a:off x="85115" y="-32846"/>
            <a:ext cx="2075175" cy="830997"/>
          </a:xfrm>
          <a:noFill/>
        </p:spPr>
        <p:txBody>
          <a:bodyPr wrap="square" rtlCol="0">
            <a:spAutoFit/>
          </a:bodyPr>
          <a:lstStyle/>
          <a:p>
            <a:r>
              <a:rPr lang="es-ES" sz="1600" b="1" dirty="0">
                <a:solidFill>
                  <a:srgbClr val="C00000"/>
                </a:solidFill>
                <a:latin typeface="Arial Narrow" panose="020B0606020202030204" pitchFamily="34" charset="0"/>
                <a:ea typeface="+mn-ea"/>
                <a:cs typeface="+mn-cs"/>
              </a:rPr>
              <a:t>Infección Respiratoria Aguda Grave Inusitada - IRAG</a:t>
            </a:r>
          </a:p>
        </p:txBody>
      </p:sp>
      <p:grpSp>
        <p:nvGrpSpPr>
          <p:cNvPr id="12" name="11 Grupo"/>
          <p:cNvGrpSpPr/>
          <p:nvPr/>
        </p:nvGrpSpPr>
        <p:grpSpPr>
          <a:xfrm>
            <a:off x="190340" y="6848803"/>
            <a:ext cx="1499599" cy="877901"/>
            <a:chOff x="-36884" y="7072716"/>
            <a:chExt cx="1252369" cy="877901"/>
          </a:xfrm>
        </p:grpSpPr>
        <p:sp>
          <p:nvSpPr>
            <p:cNvPr id="53" name="52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Masculino</a:t>
              </a:r>
            </a:p>
          </p:txBody>
        </p:sp>
        <p:sp>
          <p:nvSpPr>
            <p:cNvPr id="55" name="54 Rectángulo redondeado"/>
            <p:cNvSpPr/>
            <p:nvPr/>
          </p:nvSpPr>
          <p:spPr>
            <a:xfrm>
              <a:off x="60879" y="7363321"/>
              <a:ext cx="888735"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622 casos</a:t>
              </a:r>
            </a:p>
          </p:txBody>
        </p:sp>
        <p:sp>
          <p:nvSpPr>
            <p:cNvPr id="56" name="55 CuadroTexto"/>
            <p:cNvSpPr txBox="1"/>
            <p:nvPr/>
          </p:nvSpPr>
          <p:spPr>
            <a:xfrm>
              <a:off x="-36884" y="7673618"/>
              <a:ext cx="1229607" cy="276999"/>
            </a:xfrm>
            <a:prstGeom prst="rect">
              <a:avLst/>
            </a:prstGeom>
            <a:noFill/>
          </p:spPr>
          <p:txBody>
            <a:bodyPr wrap="square" rtlCol="0">
              <a:spAutoFit/>
            </a:bodyPr>
            <a:lstStyle/>
            <a:p>
              <a:pPr algn="ctr"/>
              <a:endParaRPr lang="es-ES" sz="1200" b="1" dirty="0">
                <a:latin typeface="Arial Narrow" panose="020B0606020202030204" pitchFamily="34" charset="0"/>
              </a:endParaRPr>
            </a:p>
          </p:txBody>
        </p:sp>
      </p:grpSp>
      <p:pic>
        <p:nvPicPr>
          <p:cNvPr id="5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r="83073"/>
          <a:stretch/>
        </p:blipFill>
        <p:spPr bwMode="auto">
          <a:xfrm>
            <a:off x="654660" y="6062295"/>
            <a:ext cx="804283"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28990" t="-1382" r="53581" b="1382"/>
          <a:stretch/>
        </p:blipFill>
        <p:spPr bwMode="auto">
          <a:xfrm>
            <a:off x="1725930" y="6076655"/>
            <a:ext cx="828105"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4" name="63 Grupo"/>
          <p:cNvGrpSpPr/>
          <p:nvPr/>
        </p:nvGrpSpPr>
        <p:grpSpPr>
          <a:xfrm>
            <a:off x="1540452" y="6848803"/>
            <a:ext cx="1229607" cy="877901"/>
            <a:chOff x="-14122" y="7072716"/>
            <a:chExt cx="1229607" cy="877901"/>
          </a:xfrm>
        </p:grpSpPr>
        <p:sp>
          <p:nvSpPr>
            <p:cNvPr id="65" name="64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Femenino</a:t>
              </a:r>
            </a:p>
          </p:txBody>
        </p:sp>
        <p:sp>
          <p:nvSpPr>
            <p:cNvPr id="66" name="65 Rectángulo redondeado"/>
            <p:cNvSpPr/>
            <p:nvPr/>
          </p:nvSpPr>
          <p:spPr>
            <a:xfrm>
              <a:off x="209545" y="7363321"/>
              <a:ext cx="929977"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578 casos</a:t>
              </a:r>
            </a:p>
          </p:txBody>
        </p:sp>
        <p:sp>
          <p:nvSpPr>
            <p:cNvPr id="67" name="66 CuadroTexto"/>
            <p:cNvSpPr txBox="1"/>
            <p:nvPr/>
          </p:nvSpPr>
          <p:spPr>
            <a:xfrm>
              <a:off x="-14122" y="7673618"/>
              <a:ext cx="1229607" cy="276999"/>
            </a:xfrm>
            <a:prstGeom prst="rect">
              <a:avLst/>
            </a:prstGeom>
            <a:noFill/>
          </p:spPr>
          <p:txBody>
            <a:bodyPr wrap="square" rtlCol="0">
              <a:spAutoFit/>
            </a:bodyPr>
            <a:lstStyle/>
            <a:p>
              <a:pPr algn="ctr"/>
              <a:endParaRPr lang="es-ES" sz="1200" b="1" dirty="0">
                <a:latin typeface="Arial Narrow" panose="020B0606020202030204" pitchFamily="34" charset="0"/>
              </a:endParaRPr>
            </a:p>
          </p:txBody>
        </p:sp>
      </p:grpSp>
      <p:grpSp>
        <p:nvGrpSpPr>
          <p:cNvPr id="71" name="70 Grupo"/>
          <p:cNvGrpSpPr/>
          <p:nvPr/>
        </p:nvGrpSpPr>
        <p:grpSpPr>
          <a:xfrm>
            <a:off x="190340" y="7806669"/>
            <a:ext cx="2237424" cy="1105852"/>
            <a:chOff x="-788022" y="6983264"/>
            <a:chExt cx="2237424" cy="1105852"/>
          </a:xfrm>
        </p:grpSpPr>
        <p:sp>
          <p:nvSpPr>
            <p:cNvPr id="72" name="71 CuadroTexto"/>
            <p:cNvSpPr txBox="1"/>
            <p:nvPr/>
          </p:nvSpPr>
          <p:spPr>
            <a:xfrm>
              <a:off x="-788022" y="6983264"/>
              <a:ext cx="2237424" cy="461665"/>
            </a:xfrm>
            <a:prstGeom prst="rect">
              <a:avLst/>
            </a:prstGeom>
            <a:noFill/>
          </p:spPr>
          <p:txBody>
            <a:bodyPr wrap="square" rtlCol="0">
              <a:spAutoFit/>
            </a:bodyPr>
            <a:lstStyle/>
            <a:p>
              <a:pPr algn="ctr"/>
              <a:r>
                <a:rPr lang="es-ES" sz="1200" b="1" u="sng" dirty="0">
                  <a:latin typeface="Arial Narrow" panose="020B0606020202030204" pitchFamily="34" charset="0"/>
                </a:rPr>
                <a:t>Antecedentes de viaje internacional</a:t>
              </a:r>
            </a:p>
          </p:txBody>
        </p:sp>
        <p:sp>
          <p:nvSpPr>
            <p:cNvPr id="73" name="72 Rectángulo redondeado"/>
            <p:cNvSpPr/>
            <p:nvPr/>
          </p:nvSpPr>
          <p:spPr>
            <a:xfrm>
              <a:off x="-51253" y="7444929"/>
              <a:ext cx="740068" cy="36004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8</a:t>
              </a:r>
            </a:p>
          </p:txBody>
        </p:sp>
        <p:sp>
          <p:nvSpPr>
            <p:cNvPr id="74" name="73 CuadroTexto"/>
            <p:cNvSpPr txBox="1"/>
            <p:nvPr/>
          </p:nvSpPr>
          <p:spPr>
            <a:xfrm>
              <a:off x="-358760" y="7812117"/>
              <a:ext cx="1229607" cy="276999"/>
            </a:xfrm>
            <a:prstGeom prst="rect">
              <a:avLst/>
            </a:prstGeom>
            <a:noFill/>
          </p:spPr>
          <p:txBody>
            <a:bodyPr wrap="square" rtlCol="0">
              <a:spAutoFit/>
            </a:bodyPr>
            <a:lstStyle/>
            <a:p>
              <a:pPr algn="ctr"/>
              <a:endParaRPr lang="es-ES" sz="1200" b="1" dirty="0">
                <a:latin typeface="Arial Narrow" panose="020B0606020202030204" pitchFamily="34" charset="0"/>
              </a:endParaRPr>
            </a:p>
          </p:txBody>
        </p:sp>
      </p:grpSp>
      <p:grpSp>
        <p:nvGrpSpPr>
          <p:cNvPr id="75" name="74 Grupo"/>
          <p:cNvGrpSpPr/>
          <p:nvPr/>
        </p:nvGrpSpPr>
        <p:grpSpPr>
          <a:xfrm>
            <a:off x="5019370" y="7920176"/>
            <a:ext cx="1857467" cy="877901"/>
            <a:chOff x="-14122" y="7072716"/>
            <a:chExt cx="1857467" cy="877901"/>
          </a:xfrm>
        </p:grpSpPr>
        <p:sp>
          <p:nvSpPr>
            <p:cNvPr id="76" name="75 CuadroTexto"/>
            <p:cNvSpPr txBox="1"/>
            <p:nvPr/>
          </p:nvSpPr>
          <p:spPr>
            <a:xfrm>
              <a:off x="-14122" y="7072716"/>
              <a:ext cx="1857467" cy="276999"/>
            </a:xfrm>
            <a:prstGeom prst="rect">
              <a:avLst/>
            </a:prstGeom>
            <a:noFill/>
          </p:spPr>
          <p:txBody>
            <a:bodyPr wrap="square" rtlCol="0">
              <a:spAutoFit/>
            </a:bodyPr>
            <a:lstStyle/>
            <a:p>
              <a:pPr algn="ctr"/>
              <a:r>
                <a:rPr lang="es-ES" sz="1200" b="1" u="sng" dirty="0">
                  <a:latin typeface="Arial Narrow" panose="020B0606020202030204" pitchFamily="34" charset="0"/>
                </a:rPr>
                <a:t>Contacto con aves o cerdos</a:t>
              </a:r>
            </a:p>
          </p:txBody>
        </p:sp>
        <p:sp>
          <p:nvSpPr>
            <p:cNvPr id="77" name="76 Rectángulo redondeado"/>
            <p:cNvSpPr/>
            <p:nvPr/>
          </p:nvSpPr>
          <p:spPr>
            <a:xfrm>
              <a:off x="476451" y="7363321"/>
              <a:ext cx="740068"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2</a:t>
              </a:r>
            </a:p>
          </p:txBody>
        </p:sp>
        <p:sp>
          <p:nvSpPr>
            <p:cNvPr id="78" name="77 CuadroTexto"/>
            <p:cNvSpPr txBox="1"/>
            <p:nvPr/>
          </p:nvSpPr>
          <p:spPr>
            <a:xfrm>
              <a:off x="231681" y="7673618"/>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 Casos</a:t>
              </a:r>
            </a:p>
          </p:txBody>
        </p:sp>
      </p:grpSp>
      <p:pic>
        <p:nvPicPr>
          <p:cNvPr id="68"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r="50000"/>
          <a:stretch/>
        </p:blipFill>
        <p:spPr bwMode="auto">
          <a:xfrm>
            <a:off x="5438539" y="6073446"/>
            <a:ext cx="998542" cy="874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5"/>
          <p:cNvPicPr>
            <a:picLocks noChangeAspect="1" noChangeArrowheads="1"/>
          </p:cNvPicPr>
          <p:nvPr/>
        </p:nvPicPr>
        <p:blipFill rotWithShape="1">
          <a:blip r:embed="rId6">
            <a:biLevel thresh="50000"/>
            <a:extLst>
              <a:ext uri="{28A0092B-C50C-407E-A947-70E740481C1C}">
                <a14:useLocalDpi xmlns:a14="http://schemas.microsoft.com/office/drawing/2010/main" val="0"/>
              </a:ext>
            </a:extLst>
          </a:blip>
          <a:srcRect l="50528"/>
          <a:stretch/>
        </p:blipFill>
        <p:spPr bwMode="auto">
          <a:xfrm>
            <a:off x="2041762" y="7933690"/>
            <a:ext cx="949056" cy="840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3" name="Picture 5"/>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8861" b="100000" l="9769" r="35476"/>
                    </a14:imgEffect>
                  </a14:imgLayer>
                </a14:imgProps>
              </a:ext>
              <a:ext uri="{28A0092B-C50C-407E-A947-70E740481C1C}">
                <a14:useLocalDpi xmlns:a14="http://schemas.microsoft.com/office/drawing/2010/main" val="0"/>
              </a:ext>
            </a:extLst>
          </a:blip>
          <a:srcRect l="10893" r="64411"/>
          <a:stretch/>
        </p:blipFill>
        <p:spPr bwMode="auto">
          <a:xfrm>
            <a:off x="3045857" y="6162832"/>
            <a:ext cx="904106" cy="743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5" name="84 Grupo"/>
          <p:cNvGrpSpPr/>
          <p:nvPr/>
        </p:nvGrpSpPr>
        <p:grpSpPr>
          <a:xfrm>
            <a:off x="2874133" y="6840926"/>
            <a:ext cx="1229607" cy="747277"/>
            <a:chOff x="-14122" y="7072716"/>
            <a:chExt cx="1229607" cy="747277"/>
          </a:xfrm>
        </p:grpSpPr>
        <p:sp>
          <p:nvSpPr>
            <p:cNvPr id="86" name="85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Hospitalizados</a:t>
              </a:r>
            </a:p>
          </p:txBody>
        </p:sp>
        <p:sp>
          <p:nvSpPr>
            <p:cNvPr id="87" name="86 Rectángulo redondeado"/>
            <p:cNvSpPr/>
            <p:nvPr/>
          </p:nvSpPr>
          <p:spPr>
            <a:xfrm>
              <a:off x="157602" y="7363320"/>
              <a:ext cx="792012" cy="456673"/>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1,108 casos</a:t>
              </a:r>
            </a:p>
          </p:txBody>
        </p:sp>
      </p:grpSp>
      <p:pic>
        <p:nvPicPr>
          <p:cNvPr id="12294" name="Picture 6"/>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0" b="100000" l="55467" r="84267"/>
                    </a14:imgEffect>
                  </a14:imgLayer>
                </a14:imgProps>
              </a:ext>
              <a:ext uri="{28A0092B-C50C-407E-A947-70E740481C1C}">
                <a14:useLocalDpi xmlns:a14="http://schemas.microsoft.com/office/drawing/2010/main" val="0"/>
              </a:ext>
            </a:extLst>
          </a:blip>
          <a:srcRect l="55406" r="19477"/>
          <a:stretch/>
        </p:blipFill>
        <p:spPr bwMode="auto">
          <a:xfrm>
            <a:off x="4108267" y="6219530"/>
            <a:ext cx="844527" cy="708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9" name="88 Grupo"/>
          <p:cNvGrpSpPr/>
          <p:nvPr/>
        </p:nvGrpSpPr>
        <p:grpSpPr>
          <a:xfrm>
            <a:off x="3965962" y="6848803"/>
            <a:ext cx="1229607" cy="650645"/>
            <a:chOff x="-14122" y="7072716"/>
            <a:chExt cx="1229607" cy="650645"/>
          </a:xfrm>
        </p:grpSpPr>
        <p:sp>
          <p:nvSpPr>
            <p:cNvPr id="90" name="89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Defunciones</a:t>
              </a:r>
            </a:p>
          </p:txBody>
        </p:sp>
        <p:sp>
          <p:nvSpPr>
            <p:cNvPr id="91" name="90 Rectángulo redondeado"/>
            <p:cNvSpPr/>
            <p:nvPr/>
          </p:nvSpPr>
          <p:spPr>
            <a:xfrm>
              <a:off x="209545" y="7363321"/>
              <a:ext cx="861489"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25 casos</a:t>
              </a:r>
            </a:p>
          </p:txBody>
        </p:sp>
      </p:grpSp>
      <p:grpSp>
        <p:nvGrpSpPr>
          <p:cNvPr id="93" name="92 Grupo"/>
          <p:cNvGrpSpPr/>
          <p:nvPr/>
        </p:nvGrpSpPr>
        <p:grpSpPr>
          <a:xfrm>
            <a:off x="4974074" y="6852567"/>
            <a:ext cx="1794728" cy="631184"/>
            <a:chOff x="-14122" y="7072716"/>
            <a:chExt cx="1794728" cy="631184"/>
          </a:xfrm>
        </p:grpSpPr>
        <p:sp>
          <p:nvSpPr>
            <p:cNvPr id="94" name="93 CuadroTexto"/>
            <p:cNvSpPr txBox="1"/>
            <p:nvPr/>
          </p:nvSpPr>
          <p:spPr>
            <a:xfrm>
              <a:off x="-14122" y="7072716"/>
              <a:ext cx="1794728" cy="276999"/>
            </a:xfrm>
            <a:prstGeom prst="rect">
              <a:avLst/>
            </a:prstGeom>
            <a:noFill/>
          </p:spPr>
          <p:txBody>
            <a:bodyPr wrap="square" rtlCol="0">
              <a:spAutoFit/>
            </a:bodyPr>
            <a:lstStyle/>
            <a:p>
              <a:pPr algn="ctr"/>
              <a:r>
                <a:rPr lang="es-ES" sz="1200" b="1" u="sng" dirty="0">
                  <a:latin typeface="Arial Narrow" panose="020B0606020202030204" pitchFamily="34" charset="0"/>
                </a:rPr>
                <a:t>Trabajadores de la salud</a:t>
              </a:r>
            </a:p>
          </p:txBody>
        </p:sp>
        <p:sp>
          <p:nvSpPr>
            <p:cNvPr id="95" name="94 Rectángulo redondeado"/>
            <p:cNvSpPr/>
            <p:nvPr/>
          </p:nvSpPr>
          <p:spPr>
            <a:xfrm>
              <a:off x="537468" y="7343860"/>
              <a:ext cx="865807" cy="36004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1 casos</a:t>
              </a:r>
            </a:p>
          </p:txBody>
        </p:sp>
      </p:grpSp>
      <p:pic>
        <p:nvPicPr>
          <p:cNvPr id="12297" name="Picture 9"/>
          <p:cNvPicPr>
            <a:picLocks noChangeAspect="1" noChangeArrowheads="1"/>
          </p:cNvPicPr>
          <p:nvPr/>
        </p:nvPicPr>
        <p:blipFill>
          <a:blip r:embed="rId11">
            <a:biLevel thresh="50000"/>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146244" y="7906739"/>
            <a:ext cx="904875" cy="788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uadroTexto 3"/>
          <p:cNvSpPr txBox="1"/>
          <p:nvPr/>
        </p:nvSpPr>
        <p:spPr>
          <a:xfrm>
            <a:off x="-1" y="4635320"/>
            <a:ext cx="2153415" cy="923330"/>
          </a:xfrm>
          <a:prstGeom prst="rect">
            <a:avLst/>
          </a:prstGeom>
          <a:noFill/>
        </p:spPr>
        <p:txBody>
          <a:bodyPr wrap="square" rtlCol="0">
            <a:spAutoFit/>
          </a:bodyPr>
          <a:lstStyle/>
          <a:p>
            <a:r>
              <a:rPr lang="es-CO" sz="900" b="1" dirty="0">
                <a:latin typeface="Arial Narrow" panose="020B0606020202030204" pitchFamily="34" charset="0"/>
              </a:rPr>
              <a:t>El lineamiento para la vigilancia de este evento cambió a partir del 1º de mayo de 2022, incluyendo en su reporte los pacientes hospitalizados y fallecidos con sospecha o confirmación de Covid-19.</a:t>
            </a:r>
            <a:endParaRPr lang="es-ES" sz="900" b="1" dirty="0">
              <a:latin typeface="Arial Narrow" panose="020B0606020202030204" pitchFamily="34" charset="0"/>
            </a:endParaRPr>
          </a:p>
          <a:p>
            <a:endParaRPr lang="es-ES" sz="900" dirty="0"/>
          </a:p>
        </p:txBody>
      </p:sp>
      <p:sp>
        <p:nvSpPr>
          <p:cNvPr id="3" name="Rectángulo 2"/>
          <p:cNvSpPr/>
          <p:nvPr/>
        </p:nvSpPr>
        <p:spPr>
          <a:xfrm>
            <a:off x="2218352" y="4895586"/>
            <a:ext cx="3600450" cy="200055"/>
          </a:xfrm>
          <a:prstGeom prst="rect">
            <a:avLst/>
          </a:prstGeom>
        </p:spPr>
        <p:txBody>
          <a:bodyPr>
            <a:spAutoFit/>
          </a:bodyPr>
          <a:lstStyle/>
          <a:p>
            <a:r>
              <a:rPr lang="es-ES" sz="700" dirty="0">
                <a:latin typeface="Arial Narrow" panose="020B0606020202030204" pitchFamily="34" charset="0"/>
              </a:rPr>
              <a:t>Fuente: SIVIGILA. Secretaria de Salud de Medellín.</a:t>
            </a:r>
          </a:p>
        </p:txBody>
      </p:sp>
      <p:pic>
        <p:nvPicPr>
          <p:cNvPr id="2"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427764" y="420983"/>
            <a:ext cx="4557061" cy="187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416216" y="2936340"/>
            <a:ext cx="4568609" cy="1851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50249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 r="1301"/>
          <a:stretch/>
        </p:blipFill>
        <p:spPr bwMode="auto">
          <a:xfrm>
            <a:off x="-9669" y="10266"/>
            <a:ext cx="2148327" cy="3913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1432"/>
          <a:stretch/>
        </p:blipFill>
        <p:spPr bwMode="auto">
          <a:xfrm>
            <a:off x="0" y="3938064"/>
            <a:ext cx="2180731" cy="3086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90045" y="1026284"/>
            <a:ext cx="2309078" cy="276999"/>
          </a:xfrm>
          <a:prstGeom prst="rect">
            <a:avLst/>
          </a:prstGeom>
          <a:noFill/>
        </p:spPr>
        <p:txBody>
          <a:bodyPr wrap="square" rtlCol="0">
            <a:spAutoFit/>
          </a:bodyPr>
          <a:lstStyle/>
          <a:p>
            <a:pPr algn="ctr"/>
            <a:r>
              <a:rPr lang="es-ES" sz="1200" b="1" dirty="0">
                <a:latin typeface="Arial Narrow" panose="020B0606020202030204" pitchFamily="34" charset="0"/>
              </a:rPr>
              <a:t>Periodo epidemiológico 08 - 2023</a:t>
            </a:r>
          </a:p>
        </p:txBody>
      </p:sp>
      <p:sp>
        <p:nvSpPr>
          <p:cNvPr id="6" name="5 Rectángulo"/>
          <p:cNvSpPr/>
          <p:nvPr/>
        </p:nvSpPr>
        <p:spPr>
          <a:xfrm>
            <a:off x="2179172" y="3520957"/>
            <a:ext cx="4946011" cy="523220"/>
          </a:xfrm>
          <a:prstGeom prst="rect">
            <a:avLst/>
          </a:prstGeom>
        </p:spPr>
        <p:txBody>
          <a:bodyPr wrap="square">
            <a:spAutoFit/>
          </a:bodyPr>
          <a:lstStyle/>
          <a:p>
            <a:r>
              <a:rPr lang="es-ES" sz="6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Canal endémico de </a:t>
            </a:r>
            <a:r>
              <a:rPr lang="es-CO" sz="1100" dirty="0">
                <a:latin typeface="Arial Narrow" panose="020B0606020202030204" pitchFamily="34" charset="0"/>
              </a:rPr>
              <a:t>intento de suicidio</a:t>
            </a:r>
            <a:r>
              <a:rPr lang="es-ES" sz="1100" dirty="0">
                <a:latin typeface="Arial Narrow" panose="020B0606020202030204" pitchFamily="34" charset="0"/>
              </a:rPr>
              <a:t>. Medellín, a Periodo epidemiológico 08  acumulado de 2023. </a:t>
            </a:r>
          </a:p>
        </p:txBody>
      </p:sp>
      <p:grpSp>
        <p:nvGrpSpPr>
          <p:cNvPr id="8" name="7 Grupo"/>
          <p:cNvGrpSpPr/>
          <p:nvPr/>
        </p:nvGrpSpPr>
        <p:grpSpPr>
          <a:xfrm>
            <a:off x="179214" y="5325845"/>
            <a:ext cx="1892650" cy="488476"/>
            <a:chOff x="2397524" y="3379972"/>
            <a:chExt cx="4508500" cy="904875"/>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478755"/>
              <a:ext cx="1593562" cy="684167"/>
            </a:xfrm>
            <a:prstGeom prst="rect">
              <a:avLst/>
            </a:prstGeom>
            <a:noFill/>
          </p:spPr>
          <p:txBody>
            <a:bodyPr wrap="square" rtlCol="0">
              <a:spAutoFit/>
            </a:bodyPr>
            <a:lstStyle/>
            <a:p>
              <a:pPr algn="ctr"/>
              <a:r>
                <a:rPr lang="es-ES" b="1" dirty="0">
                  <a:latin typeface="Arial Narrow" panose="020B0606020202030204" pitchFamily="34" charset="0"/>
                </a:rPr>
                <a:t>1746</a:t>
              </a:r>
            </a:p>
          </p:txBody>
        </p:sp>
      </p:grpSp>
      <p:sp>
        <p:nvSpPr>
          <p:cNvPr id="9" name="8 CuadroTexto"/>
          <p:cNvSpPr txBox="1"/>
          <p:nvPr/>
        </p:nvSpPr>
        <p:spPr>
          <a:xfrm>
            <a:off x="16447" y="5980058"/>
            <a:ext cx="2164284" cy="830997"/>
          </a:xfrm>
          <a:prstGeom prst="rect">
            <a:avLst/>
          </a:prstGeom>
          <a:noFill/>
        </p:spPr>
        <p:txBody>
          <a:bodyPr wrap="square" rtlCol="0">
            <a:spAutoFit/>
          </a:bodyPr>
          <a:lstStyle/>
          <a:p>
            <a:pPr algn="ctr"/>
            <a:r>
              <a:rPr lang="es-ES" sz="1200" b="1" dirty="0">
                <a:latin typeface="Arial Narrow" panose="020B0606020202030204" pitchFamily="34" charset="0"/>
              </a:rPr>
              <a:t>Variación porcentual con respecto al mismo periodo del año anterior</a:t>
            </a:r>
          </a:p>
          <a:p>
            <a:pPr algn="ctr"/>
            <a:r>
              <a:rPr lang="es-ES" sz="1200" b="1" dirty="0">
                <a:latin typeface="Arial Narrow" panose="020B0606020202030204" pitchFamily="34" charset="0"/>
              </a:rPr>
              <a:t>Aumentó en un 13,5%</a:t>
            </a:r>
          </a:p>
        </p:txBody>
      </p:sp>
      <p:sp>
        <p:nvSpPr>
          <p:cNvPr id="18" name="17 Rectángulo"/>
          <p:cNvSpPr/>
          <p:nvPr/>
        </p:nvSpPr>
        <p:spPr>
          <a:xfrm>
            <a:off x="2163040" y="6504491"/>
            <a:ext cx="4946011" cy="523220"/>
          </a:xfrm>
          <a:prstGeom prst="rect">
            <a:avLst/>
          </a:prstGeom>
        </p:spPr>
        <p:txBody>
          <a:bodyPr wrap="square">
            <a:spAutoFit/>
          </a:bodyPr>
          <a:lstStyle/>
          <a:p>
            <a:r>
              <a:rPr lang="es-ES" sz="6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Comportamiento </a:t>
            </a:r>
            <a:r>
              <a:rPr lang="es-CO" sz="1100" dirty="0">
                <a:latin typeface="Arial Narrow" panose="020B0606020202030204" pitchFamily="34" charset="0"/>
              </a:rPr>
              <a:t>del intento de suicidio</a:t>
            </a:r>
            <a:r>
              <a:rPr lang="es-ES" sz="1100" dirty="0">
                <a:latin typeface="Arial Narrow" panose="020B0606020202030204" pitchFamily="34" charset="0"/>
              </a:rPr>
              <a:t>. Medellín, a Periodo epidemiológico 08   acumulado de 2020-2023. </a:t>
            </a: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33</a:t>
            </a:r>
          </a:p>
        </p:txBody>
      </p:sp>
      <p:sp>
        <p:nvSpPr>
          <p:cNvPr id="37" name="36 Título"/>
          <p:cNvSpPr>
            <a:spLocks noGrp="1"/>
          </p:cNvSpPr>
          <p:nvPr>
            <p:ph type="ctrTitle"/>
          </p:nvPr>
        </p:nvSpPr>
        <p:spPr>
          <a:xfrm>
            <a:off x="-18971" y="211481"/>
            <a:ext cx="2208885" cy="861774"/>
          </a:xfrm>
          <a:noFill/>
        </p:spPr>
        <p:txBody>
          <a:bodyPr wrap="square" rtlCol="0">
            <a:spAutoFit/>
          </a:bodyPr>
          <a:lstStyle/>
          <a:p>
            <a:r>
              <a:rPr lang="es-ES" sz="2500" b="1" dirty="0">
                <a:solidFill>
                  <a:srgbClr val="C00000"/>
                </a:solidFill>
                <a:latin typeface="Arial Narrow" panose="020B0606020202030204" pitchFamily="34" charset="0"/>
                <a:ea typeface="+mn-ea"/>
                <a:cs typeface="+mn-cs"/>
              </a:rPr>
              <a:t>Intento de suicidio</a:t>
            </a:r>
          </a:p>
        </p:txBody>
      </p:sp>
      <p:sp>
        <p:nvSpPr>
          <p:cNvPr id="71" name="70 CuadroTexto"/>
          <p:cNvSpPr txBox="1"/>
          <p:nvPr/>
        </p:nvSpPr>
        <p:spPr>
          <a:xfrm>
            <a:off x="879294" y="7889918"/>
            <a:ext cx="2487070" cy="430887"/>
          </a:xfrm>
          <a:prstGeom prst="rect">
            <a:avLst/>
          </a:prstGeom>
          <a:noFill/>
        </p:spPr>
        <p:txBody>
          <a:bodyPr wrap="square" rtlCol="0">
            <a:spAutoFit/>
          </a:bodyPr>
          <a:lstStyle/>
          <a:p>
            <a:pPr algn="ctr"/>
            <a:r>
              <a:rPr lang="es-CO" sz="1100" b="1" dirty="0">
                <a:latin typeface="Arial Narrow" panose="020B0606020202030204" pitchFamily="34" charset="0"/>
              </a:rPr>
              <a:t>Proporción de incidencia en población general por 100.000 habitantes</a:t>
            </a:r>
            <a:endParaRPr lang="es-ES" sz="1100" b="1" dirty="0">
              <a:latin typeface="Arial Narrow" panose="020B0606020202030204" pitchFamily="34" charset="0"/>
            </a:endParaRPr>
          </a:p>
        </p:txBody>
      </p:sp>
      <p:sp>
        <p:nvSpPr>
          <p:cNvPr id="72" name="71 CuadroTexto"/>
          <p:cNvSpPr txBox="1"/>
          <p:nvPr/>
        </p:nvSpPr>
        <p:spPr>
          <a:xfrm>
            <a:off x="1396775" y="8342291"/>
            <a:ext cx="1236236" cy="338554"/>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67,3 * 100 mil</a:t>
            </a:r>
          </a:p>
        </p:txBody>
      </p:sp>
      <p:sp>
        <p:nvSpPr>
          <p:cNvPr id="33" name="32 CuadroTexto"/>
          <p:cNvSpPr txBox="1"/>
          <p:nvPr/>
        </p:nvSpPr>
        <p:spPr>
          <a:xfrm>
            <a:off x="3456434" y="7889918"/>
            <a:ext cx="2314792" cy="430887"/>
          </a:xfrm>
          <a:prstGeom prst="rect">
            <a:avLst/>
          </a:prstGeom>
          <a:noFill/>
        </p:spPr>
        <p:txBody>
          <a:bodyPr wrap="square" rtlCol="0">
            <a:spAutoFit/>
          </a:bodyPr>
          <a:lstStyle/>
          <a:p>
            <a:pPr algn="ctr"/>
            <a:r>
              <a:rPr lang="es-CO" sz="1100" b="1" dirty="0">
                <a:latin typeface="Arial Narrow" panose="020B0606020202030204" pitchFamily="34" charset="0"/>
              </a:rPr>
              <a:t>Cobertura de visita de campo</a:t>
            </a:r>
          </a:p>
          <a:p>
            <a:pPr algn="ctr"/>
            <a:r>
              <a:rPr lang="es-CO" sz="1100" b="1" dirty="0">
                <a:latin typeface="Arial Narrow" panose="020B0606020202030204" pitchFamily="34" charset="0"/>
              </a:rPr>
              <a:t>Acciones de vigilancia</a:t>
            </a:r>
            <a:endParaRPr lang="es-ES" sz="1100" b="1" dirty="0">
              <a:latin typeface="Arial Narrow" panose="020B0606020202030204" pitchFamily="34" charset="0"/>
            </a:endParaRPr>
          </a:p>
        </p:txBody>
      </p:sp>
      <p:sp>
        <p:nvSpPr>
          <p:cNvPr id="34" name="33 CuadroTexto"/>
          <p:cNvSpPr txBox="1"/>
          <p:nvPr/>
        </p:nvSpPr>
        <p:spPr>
          <a:xfrm>
            <a:off x="3600750" y="8342291"/>
            <a:ext cx="2203375" cy="338554"/>
          </a:xfrm>
          <a:prstGeom prst="rect">
            <a:avLst/>
          </a:prstGeom>
          <a:noFill/>
        </p:spPr>
        <p:txBody>
          <a:bodyPr wrap="square" rtlCol="0">
            <a:spAutoFit/>
          </a:bodyPr>
          <a:lstStyle/>
          <a:p>
            <a:pPr algn="ctr"/>
            <a:r>
              <a:rPr lang="es-ES" sz="1600" b="1" dirty="0">
                <a:solidFill>
                  <a:srgbClr val="C00000"/>
                </a:solidFill>
                <a:latin typeface="Arial Narrow" panose="020B0606020202030204" pitchFamily="34" charset="0"/>
              </a:rPr>
              <a:t>47,4% (827 casos)</a:t>
            </a:r>
          </a:p>
        </p:txBody>
      </p:sp>
      <p:sp>
        <p:nvSpPr>
          <p:cNvPr id="40" name="39 Rectángulo"/>
          <p:cNvSpPr/>
          <p:nvPr/>
        </p:nvSpPr>
        <p:spPr>
          <a:xfrm>
            <a:off x="23310" y="7050336"/>
            <a:ext cx="7177588" cy="37278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41" name="40 Grupo"/>
          <p:cNvGrpSpPr/>
          <p:nvPr/>
        </p:nvGrpSpPr>
        <p:grpSpPr>
          <a:xfrm>
            <a:off x="97999" y="7076361"/>
            <a:ext cx="3446504" cy="276999"/>
            <a:chOff x="2448322" y="74775"/>
            <a:chExt cx="3446504" cy="276999"/>
          </a:xfrm>
        </p:grpSpPr>
        <p:sp>
          <p:nvSpPr>
            <p:cNvPr id="42" name="41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43" name="42 Conector recto"/>
            <p:cNvCxnSpPr>
              <a:stCxn id="42"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44" name="43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Indicadores</a:t>
              </a:r>
            </a:p>
          </p:txBody>
        </p:sp>
      </p:grpSp>
      <p:graphicFrame>
        <p:nvGraphicFramePr>
          <p:cNvPr id="28" name="Gráfico 27">
            <a:extLst>
              <a:ext uri="{FF2B5EF4-FFF2-40B4-BE49-F238E27FC236}">
                <a16:creationId xmlns:a16="http://schemas.microsoft.com/office/drawing/2014/main" id="{00000000-0008-0000-0E00-000003000000}"/>
              </a:ext>
            </a:extLst>
          </p:cNvPr>
          <p:cNvGraphicFramePr>
            <a:graphicFrameLocks/>
          </p:cNvGraphicFramePr>
          <p:nvPr/>
        </p:nvGraphicFramePr>
        <p:xfrm>
          <a:off x="2014890" y="429090"/>
          <a:ext cx="5329976" cy="306064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9" name="4 Gráfico">
            <a:extLst>
              <a:ext uri="{FF2B5EF4-FFF2-40B4-BE49-F238E27FC236}">
                <a16:creationId xmlns:a16="http://schemas.microsoft.com/office/drawing/2014/main" id="{00000000-0008-0000-0E00-000005000000}"/>
              </a:ext>
            </a:extLst>
          </p:cNvPr>
          <p:cNvGraphicFramePr>
            <a:graphicFrameLocks/>
          </p:cNvGraphicFramePr>
          <p:nvPr/>
        </p:nvGraphicFramePr>
        <p:xfrm>
          <a:off x="2055467" y="4044177"/>
          <a:ext cx="5128985" cy="2688063"/>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2417862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13 Rectángulo"/>
          <p:cNvSpPr/>
          <p:nvPr/>
        </p:nvSpPr>
        <p:spPr>
          <a:xfrm>
            <a:off x="0" y="5840406"/>
            <a:ext cx="7200900" cy="370174"/>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 name="13 Rectángulo"/>
          <p:cNvSpPr/>
          <p:nvPr/>
        </p:nvSpPr>
        <p:spPr>
          <a:xfrm>
            <a:off x="0" y="0"/>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5" name="25 Grupo"/>
          <p:cNvGrpSpPr/>
          <p:nvPr/>
        </p:nvGrpSpPr>
        <p:grpSpPr>
          <a:xfrm>
            <a:off x="277404" y="127176"/>
            <a:ext cx="3446504" cy="276999"/>
            <a:chOff x="2448322" y="74775"/>
            <a:chExt cx="3446504" cy="276999"/>
          </a:xfrm>
        </p:grpSpPr>
        <p:sp>
          <p:nvSpPr>
            <p:cNvPr id="6"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7" name="27 Conector recto"/>
            <p:cNvCxnSpPr>
              <a:stCxn id="6"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por territorio</a:t>
              </a:r>
            </a:p>
          </p:txBody>
        </p:sp>
      </p:grpSp>
      <p:sp>
        <p:nvSpPr>
          <p:cNvPr id="9" name="69 Rectángulo"/>
          <p:cNvSpPr/>
          <p:nvPr/>
        </p:nvSpPr>
        <p:spPr>
          <a:xfrm>
            <a:off x="0" y="5215609"/>
            <a:ext cx="7216013" cy="307777"/>
          </a:xfrm>
          <a:prstGeom prst="rect">
            <a:avLst/>
          </a:prstGeom>
        </p:spPr>
        <p:txBody>
          <a:bodyPr wrap="square">
            <a:spAutoFit/>
          </a:bodyPr>
          <a:lstStyle/>
          <a:p>
            <a:r>
              <a:rPr lang="es-ES" sz="700" dirty="0">
                <a:latin typeface="Arial Narrow" panose="020B0606020202030204" pitchFamily="34" charset="0"/>
              </a:rPr>
              <a:t>Fuente: SIVIGILA. Secretaria de Salud de Medellín.</a:t>
            </a:r>
          </a:p>
          <a:p>
            <a:r>
              <a:rPr lang="es-ES" sz="700" dirty="0">
                <a:latin typeface="Arial Narrow" panose="020B0606020202030204" pitchFamily="34" charset="0"/>
              </a:rPr>
              <a:t>Figura. Mapa temático de proporción de casos para  intento de suicidio. Medellín, a Periodo epidemiológico 08 acumulado  de  2023. </a:t>
            </a:r>
          </a:p>
        </p:txBody>
      </p:sp>
      <p:grpSp>
        <p:nvGrpSpPr>
          <p:cNvPr id="11" name="25 Grupo"/>
          <p:cNvGrpSpPr/>
          <p:nvPr/>
        </p:nvGrpSpPr>
        <p:grpSpPr>
          <a:xfrm>
            <a:off x="277404" y="5868144"/>
            <a:ext cx="3446504" cy="276999"/>
            <a:chOff x="2448322" y="74775"/>
            <a:chExt cx="3446504" cy="276999"/>
          </a:xfrm>
        </p:grpSpPr>
        <p:sp>
          <p:nvSpPr>
            <p:cNvPr id="12"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27 Conector recto"/>
            <p:cNvCxnSpPr>
              <a:stCxn id="12"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4"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variables de interés</a:t>
              </a:r>
            </a:p>
          </p:txBody>
        </p:sp>
      </p:grpSp>
      <p:grpSp>
        <p:nvGrpSpPr>
          <p:cNvPr id="15" name="5 Grupo"/>
          <p:cNvGrpSpPr/>
          <p:nvPr/>
        </p:nvGrpSpPr>
        <p:grpSpPr>
          <a:xfrm>
            <a:off x="155575" y="6559629"/>
            <a:ext cx="841843" cy="1132310"/>
            <a:chOff x="1030415" y="748098"/>
            <a:chExt cx="841843" cy="1132310"/>
          </a:xfrm>
        </p:grpSpPr>
        <p:pic>
          <p:nvPicPr>
            <p:cNvPr id="16"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t="10614" r="84474"/>
            <a:stretch/>
          </p:blipFill>
          <p:spPr bwMode="auto">
            <a:xfrm>
              <a:off x="1252052" y="748098"/>
              <a:ext cx="554199" cy="541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11 Rectángulo redondeado"/>
            <p:cNvSpPr/>
            <p:nvPr/>
          </p:nvSpPr>
          <p:spPr>
            <a:xfrm>
              <a:off x="1030415" y="1520368"/>
              <a:ext cx="824936"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33,51%</a:t>
              </a:r>
            </a:p>
          </p:txBody>
        </p:sp>
        <p:sp>
          <p:nvSpPr>
            <p:cNvPr id="18" name="3 Rectángulo"/>
            <p:cNvSpPr/>
            <p:nvPr/>
          </p:nvSpPr>
          <p:spPr>
            <a:xfrm>
              <a:off x="1068833" y="1243369"/>
              <a:ext cx="803425" cy="276999"/>
            </a:xfrm>
            <a:prstGeom prst="rect">
              <a:avLst/>
            </a:prstGeom>
          </p:spPr>
          <p:txBody>
            <a:bodyPr wrap="none">
              <a:spAutoFit/>
            </a:bodyPr>
            <a:lstStyle/>
            <a:p>
              <a:r>
                <a:rPr lang="es-ES" sz="1200" b="1" u="sng" dirty="0">
                  <a:latin typeface="Arial Narrow" panose="020B0606020202030204" pitchFamily="34" charset="0"/>
                </a:rPr>
                <a:t>Masculino</a:t>
              </a:r>
              <a:endParaRPr lang="es-ES" sz="1200" b="1" u="sng" dirty="0">
                <a:solidFill>
                  <a:sysClr val="windowText" lastClr="000000"/>
                </a:solidFill>
                <a:latin typeface="Arial Narrow" panose="020B0606020202030204" pitchFamily="34" charset="0"/>
              </a:endParaRPr>
            </a:p>
          </p:txBody>
        </p:sp>
      </p:grpSp>
      <p:grpSp>
        <p:nvGrpSpPr>
          <p:cNvPr id="19" name="9 Grupo"/>
          <p:cNvGrpSpPr/>
          <p:nvPr/>
        </p:nvGrpSpPr>
        <p:grpSpPr>
          <a:xfrm>
            <a:off x="1050530" y="6589361"/>
            <a:ext cx="827642" cy="1091720"/>
            <a:chOff x="1825139" y="815810"/>
            <a:chExt cx="827642" cy="1091720"/>
          </a:xfrm>
        </p:grpSpPr>
        <p:sp>
          <p:nvSpPr>
            <p:cNvPr id="20" name="41 Rectángulo redondeado"/>
            <p:cNvSpPr/>
            <p:nvPr/>
          </p:nvSpPr>
          <p:spPr>
            <a:xfrm>
              <a:off x="1846951" y="1547490"/>
              <a:ext cx="805830"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66,49%</a:t>
              </a:r>
            </a:p>
          </p:txBody>
        </p:sp>
        <p:sp>
          <p:nvSpPr>
            <p:cNvPr id="21" name="31 Rectángulo"/>
            <p:cNvSpPr/>
            <p:nvPr/>
          </p:nvSpPr>
          <p:spPr>
            <a:xfrm>
              <a:off x="1825139" y="1274190"/>
              <a:ext cx="780983" cy="276999"/>
            </a:xfrm>
            <a:prstGeom prst="rect">
              <a:avLst/>
            </a:prstGeom>
          </p:spPr>
          <p:txBody>
            <a:bodyPr wrap="none">
              <a:spAutoFit/>
            </a:bodyPr>
            <a:lstStyle/>
            <a:p>
              <a:r>
                <a:rPr lang="es-ES" sz="1200" b="1" u="sng" dirty="0">
                  <a:latin typeface="Arial Narrow" panose="020B0606020202030204" pitchFamily="34" charset="0"/>
                </a:rPr>
                <a:t>Femenino</a:t>
              </a:r>
              <a:endParaRPr lang="es-ES" sz="1200" b="1" u="sng" dirty="0">
                <a:solidFill>
                  <a:sysClr val="windowText" lastClr="000000"/>
                </a:solidFill>
                <a:latin typeface="Arial Narrow" panose="020B0606020202030204" pitchFamily="34" charset="0"/>
              </a:endParaRPr>
            </a:p>
          </p:txBody>
        </p:sp>
        <p:pic>
          <p:nvPicPr>
            <p:cNvPr id="22"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29313" t="7366" r="56038"/>
            <a:stretch/>
          </p:blipFill>
          <p:spPr bwMode="auto">
            <a:xfrm>
              <a:off x="1975931" y="815810"/>
              <a:ext cx="489570" cy="526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3" name="12 Grupo"/>
          <p:cNvGrpSpPr/>
          <p:nvPr/>
        </p:nvGrpSpPr>
        <p:grpSpPr>
          <a:xfrm>
            <a:off x="2159538" y="6593425"/>
            <a:ext cx="1152880" cy="1113356"/>
            <a:chOff x="2107178" y="815810"/>
            <a:chExt cx="1152880" cy="1113356"/>
          </a:xfrm>
        </p:grpSpPr>
        <p:grpSp>
          <p:nvGrpSpPr>
            <p:cNvPr id="24" name="49 Grupo"/>
            <p:cNvGrpSpPr/>
            <p:nvPr/>
          </p:nvGrpSpPr>
          <p:grpSpPr>
            <a:xfrm>
              <a:off x="2107178" y="1317818"/>
              <a:ext cx="1152880" cy="611348"/>
              <a:chOff x="3744466" y="1301912"/>
              <a:chExt cx="1152880" cy="611348"/>
            </a:xfrm>
          </p:grpSpPr>
          <p:sp>
            <p:nvSpPr>
              <p:cNvPr id="26" name="50 Rectángulo redondeado"/>
              <p:cNvSpPr/>
              <p:nvPr/>
            </p:nvSpPr>
            <p:spPr>
              <a:xfrm>
                <a:off x="3912519" y="1553220"/>
                <a:ext cx="740068"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0,11%</a:t>
                </a:r>
              </a:p>
            </p:txBody>
          </p:sp>
          <p:sp>
            <p:nvSpPr>
              <p:cNvPr id="27" name="52 Rectángulo"/>
              <p:cNvSpPr/>
              <p:nvPr/>
            </p:nvSpPr>
            <p:spPr>
              <a:xfrm>
                <a:off x="3744466" y="1301912"/>
                <a:ext cx="1152880" cy="276999"/>
              </a:xfrm>
              <a:prstGeom prst="rect">
                <a:avLst/>
              </a:prstGeom>
            </p:spPr>
            <p:txBody>
              <a:bodyPr wrap="none">
                <a:spAutoFit/>
              </a:bodyPr>
              <a:lstStyle/>
              <a:p>
                <a:r>
                  <a:rPr lang="es-ES" sz="1200" b="1" u="sng" dirty="0">
                    <a:latin typeface="Arial Narrow" panose="020B0606020202030204" pitchFamily="34" charset="0"/>
                  </a:rPr>
                  <a:t>Afrocolombiano</a:t>
                </a:r>
                <a:endParaRPr lang="es-ES" sz="1200" b="1" u="sng" dirty="0">
                  <a:solidFill>
                    <a:sysClr val="windowText" lastClr="000000"/>
                  </a:solidFill>
                  <a:latin typeface="Arial Narrow" panose="020B0606020202030204" pitchFamily="34" charset="0"/>
                </a:endParaRPr>
              </a:p>
            </p:txBody>
          </p:sp>
        </p:grpSp>
        <p:pic>
          <p:nvPicPr>
            <p:cNvPr id="25"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59057" t="8806" r="25145"/>
            <a:stretch/>
          </p:blipFill>
          <p:spPr bwMode="auto">
            <a:xfrm>
              <a:off x="2376314" y="815810"/>
              <a:ext cx="535911" cy="554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8" name="10 Grupo"/>
          <p:cNvGrpSpPr/>
          <p:nvPr/>
        </p:nvGrpSpPr>
        <p:grpSpPr>
          <a:xfrm>
            <a:off x="3240410" y="6612715"/>
            <a:ext cx="740068" cy="1110282"/>
            <a:chOff x="3580462" y="815810"/>
            <a:chExt cx="740068" cy="1110282"/>
          </a:xfrm>
        </p:grpSpPr>
        <p:grpSp>
          <p:nvGrpSpPr>
            <p:cNvPr id="29" name="7 Grupo"/>
            <p:cNvGrpSpPr/>
            <p:nvPr/>
          </p:nvGrpSpPr>
          <p:grpSpPr>
            <a:xfrm>
              <a:off x="3580462" y="1288342"/>
              <a:ext cx="740068" cy="637750"/>
              <a:chOff x="5245046" y="1274868"/>
              <a:chExt cx="740068" cy="637750"/>
            </a:xfrm>
          </p:grpSpPr>
          <p:sp>
            <p:nvSpPr>
              <p:cNvPr id="31" name="43 Rectángulo redondeado"/>
              <p:cNvSpPr/>
              <p:nvPr/>
            </p:nvSpPr>
            <p:spPr>
              <a:xfrm>
                <a:off x="5245046" y="1561312"/>
                <a:ext cx="740068" cy="351306"/>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a:t>
                </a:r>
              </a:p>
            </p:txBody>
          </p:sp>
          <p:sp>
            <p:nvSpPr>
              <p:cNvPr id="32" name="33 Rectángulo"/>
              <p:cNvSpPr/>
              <p:nvPr/>
            </p:nvSpPr>
            <p:spPr>
              <a:xfrm>
                <a:off x="5272675" y="1274868"/>
                <a:ext cx="704039" cy="276999"/>
              </a:xfrm>
              <a:prstGeom prst="rect">
                <a:avLst/>
              </a:prstGeom>
            </p:spPr>
            <p:txBody>
              <a:bodyPr wrap="none">
                <a:spAutoFit/>
              </a:bodyPr>
              <a:lstStyle/>
              <a:p>
                <a:r>
                  <a:rPr lang="es-ES" sz="1200" b="1" u="sng" dirty="0">
                    <a:latin typeface="Arial Narrow" panose="020B0606020202030204" pitchFamily="34" charset="0"/>
                  </a:rPr>
                  <a:t>Indígena</a:t>
                </a:r>
                <a:endParaRPr lang="es-ES" sz="1200" b="1" u="sng" dirty="0">
                  <a:solidFill>
                    <a:sysClr val="windowText" lastClr="000000"/>
                  </a:solidFill>
                  <a:latin typeface="Arial Narrow" panose="020B0606020202030204" pitchFamily="34" charset="0"/>
                </a:endParaRPr>
              </a:p>
            </p:txBody>
          </p:sp>
        </p:grpSp>
        <p:pic>
          <p:nvPicPr>
            <p:cNvPr id="30"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86761"/>
            <a:stretch/>
          </p:blipFill>
          <p:spPr bwMode="auto">
            <a:xfrm>
              <a:off x="3727050" y="815810"/>
              <a:ext cx="451077" cy="562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3" name="Picture 6"/>
          <p:cNvPicPr>
            <a:picLocks noChangeAspect="1" noChangeArrowheads="1"/>
          </p:cNvPicPr>
          <p:nvPr/>
        </p:nvPicPr>
        <p:blipFill>
          <a:blip r:embed="rId3">
            <a:biLevel thresh="50000"/>
            <a:extLst>
              <a:ext uri="{28A0092B-C50C-407E-A947-70E740481C1C}">
                <a14:useLocalDpi xmlns:a14="http://schemas.microsoft.com/office/drawing/2010/main" val="0"/>
              </a:ext>
            </a:extLst>
          </a:blip>
          <a:srcRect/>
          <a:stretch>
            <a:fillRect/>
          </a:stretch>
        </p:blipFill>
        <p:spPr bwMode="auto">
          <a:xfrm>
            <a:off x="4873790" y="7827434"/>
            <a:ext cx="721930" cy="590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4" name="71 Grupo"/>
          <p:cNvGrpSpPr/>
          <p:nvPr/>
        </p:nvGrpSpPr>
        <p:grpSpPr>
          <a:xfrm>
            <a:off x="4334634" y="8281069"/>
            <a:ext cx="1690560" cy="650645"/>
            <a:chOff x="-14122" y="7072716"/>
            <a:chExt cx="1282684" cy="650645"/>
          </a:xfrm>
        </p:grpSpPr>
        <p:sp>
          <p:nvSpPr>
            <p:cNvPr id="35" name="72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Área de ocurrencia</a:t>
              </a:r>
            </a:p>
          </p:txBody>
        </p:sp>
        <p:sp>
          <p:nvSpPr>
            <p:cNvPr id="36" name="73 Rectángulo redondeado"/>
            <p:cNvSpPr/>
            <p:nvPr/>
          </p:nvSpPr>
          <p:spPr>
            <a:xfrm>
              <a:off x="-14122" y="7363321"/>
              <a:ext cx="1282684"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Cabecera municipal</a:t>
              </a:r>
            </a:p>
            <a:p>
              <a:pPr algn="ctr"/>
              <a:r>
                <a:rPr lang="es-ES" sz="1600" b="1" dirty="0">
                  <a:solidFill>
                    <a:schemeClr val="tx1"/>
                  </a:solidFill>
                  <a:latin typeface="Arial Narrow" panose="020B0606020202030204" pitchFamily="34" charset="0"/>
                </a:rPr>
                <a:t>98,5%</a:t>
              </a:r>
            </a:p>
          </p:txBody>
        </p:sp>
      </p:grpSp>
      <p:pic>
        <p:nvPicPr>
          <p:cNvPr id="37" name="Picture 5"/>
          <p:cNvPicPr>
            <a:picLocks noChangeAspect="1" noChangeArrowheads="1"/>
          </p:cNvPicPr>
          <p:nvPr/>
        </p:nvPicPr>
        <p:blipFill>
          <a:blip r:embed="rId4">
            <a:biLevel thresh="50000"/>
            <a:extLst>
              <a:ext uri="{28A0092B-C50C-407E-A947-70E740481C1C}">
                <a14:useLocalDpi xmlns:a14="http://schemas.microsoft.com/office/drawing/2010/main" val="0"/>
              </a:ext>
            </a:extLst>
          </a:blip>
          <a:srcRect/>
          <a:stretch>
            <a:fillRect/>
          </a:stretch>
        </p:blipFill>
        <p:spPr bwMode="auto">
          <a:xfrm>
            <a:off x="1814317" y="7810161"/>
            <a:ext cx="514828" cy="409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8" name="87 Grupo"/>
          <p:cNvGrpSpPr/>
          <p:nvPr/>
        </p:nvGrpSpPr>
        <p:grpSpPr>
          <a:xfrm>
            <a:off x="1083388" y="8151213"/>
            <a:ext cx="1995317" cy="780501"/>
            <a:chOff x="-188366" y="7072716"/>
            <a:chExt cx="1513913" cy="780501"/>
          </a:xfrm>
        </p:grpSpPr>
        <p:sp>
          <p:nvSpPr>
            <p:cNvPr id="39" name="88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Afiliación al SGSS</a:t>
              </a:r>
            </a:p>
          </p:txBody>
        </p:sp>
        <p:sp>
          <p:nvSpPr>
            <p:cNvPr id="40" name="89 Rectángulo redondeado"/>
            <p:cNvSpPr/>
            <p:nvPr/>
          </p:nvSpPr>
          <p:spPr>
            <a:xfrm>
              <a:off x="-188366" y="7363320"/>
              <a:ext cx="1513913" cy="489897"/>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50" b="1" dirty="0">
                  <a:solidFill>
                    <a:schemeClr val="tx1"/>
                  </a:solidFill>
                  <a:latin typeface="Arial Narrow" panose="020B0606020202030204" pitchFamily="34" charset="0"/>
                </a:rPr>
                <a:t>Régimen contributivo: </a:t>
              </a:r>
              <a:r>
                <a:rPr lang="es-ES" sz="1100" b="1" dirty="0">
                  <a:solidFill>
                    <a:schemeClr val="tx1"/>
                  </a:solidFill>
                  <a:latin typeface="Arial Narrow" panose="020B0606020202030204" pitchFamily="34" charset="0"/>
                </a:rPr>
                <a:t>65,18%</a:t>
              </a:r>
            </a:p>
            <a:p>
              <a:pPr algn="ctr"/>
              <a:r>
                <a:rPr lang="es-ES" sz="1100" b="1" dirty="0">
                  <a:solidFill>
                    <a:schemeClr val="tx1"/>
                  </a:solidFill>
                  <a:latin typeface="Arial Narrow" panose="020B0606020202030204" pitchFamily="34" charset="0"/>
                </a:rPr>
                <a:t>Régimen subsidiado: 29,10%</a:t>
              </a:r>
              <a:endParaRPr lang="es-ES" sz="1200" b="1" dirty="0">
                <a:solidFill>
                  <a:schemeClr val="tx1"/>
                </a:solidFill>
                <a:latin typeface="Arial Narrow" panose="020B0606020202030204" pitchFamily="34" charset="0"/>
              </a:endParaRPr>
            </a:p>
          </p:txBody>
        </p:sp>
      </p:grpSp>
      <p:grpSp>
        <p:nvGrpSpPr>
          <p:cNvPr id="42" name="91 Grupo"/>
          <p:cNvGrpSpPr/>
          <p:nvPr/>
        </p:nvGrpSpPr>
        <p:grpSpPr>
          <a:xfrm>
            <a:off x="5275360" y="6644738"/>
            <a:ext cx="874090" cy="1056602"/>
            <a:chOff x="2507826" y="2775558"/>
            <a:chExt cx="874090" cy="1056602"/>
          </a:xfrm>
        </p:grpSpPr>
        <p:sp>
          <p:nvSpPr>
            <p:cNvPr id="43" name="92 Rectángulo redondeado"/>
            <p:cNvSpPr/>
            <p:nvPr/>
          </p:nvSpPr>
          <p:spPr>
            <a:xfrm>
              <a:off x="2507826" y="3472120"/>
              <a:ext cx="874090" cy="360040"/>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0,33%</a:t>
              </a:r>
            </a:p>
          </p:txBody>
        </p:sp>
        <p:pic>
          <p:nvPicPr>
            <p:cNvPr id="44" name="Picture 2"/>
            <p:cNvPicPr>
              <a:picLocks noChangeAspect="1" noChangeArrowheads="1"/>
            </p:cNvPicPr>
            <p:nvPr/>
          </p:nvPicPr>
          <p:blipFill>
            <a:blip r:embed="rId5">
              <a:biLevel thresh="75000"/>
              <a:extLst>
                <a:ext uri="{28A0092B-C50C-407E-A947-70E740481C1C}">
                  <a14:useLocalDpi xmlns:a14="http://schemas.microsoft.com/office/drawing/2010/main" val="0"/>
                </a:ext>
              </a:extLst>
            </a:blip>
            <a:srcRect/>
            <a:stretch>
              <a:fillRect/>
            </a:stretch>
          </p:blipFill>
          <p:spPr bwMode="auto">
            <a:xfrm>
              <a:off x="2810491" y="2775558"/>
              <a:ext cx="354332" cy="543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 name="94 Rectángulo"/>
            <p:cNvSpPr/>
            <p:nvPr/>
          </p:nvSpPr>
          <p:spPr>
            <a:xfrm>
              <a:off x="2566290" y="3203848"/>
              <a:ext cx="724878" cy="276999"/>
            </a:xfrm>
            <a:prstGeom prst="rect">
              <a:avLst/>
            </a:prstGeom>
          </p:spPr>
          <p:txBody>
            <a:bodyPr wrap="none">
              <a:spAutoFit/>
            </a:bodyPr>
            <a:lstStyle/>
            <a:p>
              <a:pPr algn="ctr"/>
              <a:r>
                <a:rPr lang="es-ES" sz="1200" b="1" u="sng" dirty="0">
                  <a:latin typeface="Arial Narrow" panose="020B0606020202030204" pitchFamily="34" charset="0"/>
                </a:rPr>
                <a:t>Gestante</a:t>
              </a:r>
              <a:endParaRPr lang="es-ES" sz="1200" b="1" u="sng" dirty="0">
                <a:solidFill>
                  <a:sysClr val="windowText" lastClr="000000"/>
                </a:solidFill>
                <a:latin typeface="Arial Narrow" panose="020B0606020202030204" pitchFamily="34" charset="0"/>
              </a:endParaRPr>
            </a:p>
          </p:txBody>
        </p:sp>
      </p:grpSp>
      <p:grpSp>
        <p:nvGrpSpPr>
          <p:cNvPr id="46" name="14 Grupo"/>
          <p:cNvGrpSpPr/>
          <p:nvPr/>
        </p:nvGrpSpPr>
        <p:grpSpPr>
          <a:xfrm>
            <a:off x="4320530" y="6591933"/>
            <a:ext cx="874090" cy="1127234"/>
            <a:chOff x="4542245" y="835972"/>
            <a:chExt cx="874090" cy="1127234"/>
          </a:xfrm>
        </p:grpSpPr>
        <p:grpSp>
          <p:nvGrpSpPr>
            <p:cNvPr id="47" name="1 Grupo"/>
            <p:cNvGrpSpPr/>
            <p:nvPr/>
          </p:nvGrpSpPr>
          <p:grpSpPr>
            <a:xfrm>
              <a:off x="4542245" y="1334894"/>
              <a:ext cx="874090" cy="628312"/>
              <a:chOff x="2507826" y="3203848"/>
              <a:chExt cx="874090" cy="628312"/>
            </a:xfrm>
          </p:grpSpPr>
          <p:sp>
            <p:nvSpPr>
              <p:cNvPr id="49" name="56 Rectángulo redondeado"/>
              <p:cNvSpPr/>
              <p:nvPr/>
            </p:nvSpPr>
            <p:spPr>
              <a:xfrm>
                <a:off x="2507826" y="3472120"/>
                <a:ext cx="874090"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1,16%</a:t>
                </a:r>
              </a:p>
            </p:txBody>
          </p:sp>
          <p:sp>
            <p:nvSpPr>
              <p:cNvPr id="50" name="38 Rectángulo"/>
              <p:cNvSpPr/>
              <p:nvPr/>
            </p:nvSpPr>
            <p:spPr>
              <a:xfrm>
                <a:off x="2572704" y="3203848"/>
                <a:ext cx="712054" cy="276999"/>
              </a:xfrm>
              <a:prstGeom prst="rect">
                <a:avLst/>
              </a:prstGeom>
            </p:spPr>
            <p:txBody>
              <a:bodyPr wrap="none">
                <a:spAutoFit/>
              </a:bodyPr>
              <a:lstStyle/>
              <a:p>
                <a:pPr algn="ctr"/>
                <a:r>
                  <a:rPr lang="es-ES" sz="1200" b="1" u="sng" dirty="0">
                    <a:latin typeface="Arial Narrow" panose="020B0606020202030204" pitchFamily="34" charset="0"/>
                  </a:rPr>
                  <a:t>Migrante</a:t>
                </a:r>
                <a:endParaRPr lang="es-ES" sz="1200" b="1" u="sng" dirty="0">
                  <a:solidFill>
                    <a:sysClr val="windowText" lastClr="000000"/>
                  </a:solidFill>
                  <a:latin typeface="Arial Narrow" panose="020B0606020202030204" pitchFamily="34" charset="0"/>
                </a:endParaRPr>
              </a:p>
            </p:txBody>
          </p:sp>
        </p:grpSp>
        <p:pic>
          <p:nvPicPr>
            <p:cNvPr id="48" name="Picture 6"/>
            <p:cNvPicPr>
              <a:picLocks noChangeAspect="1" noChangeArrowheads="1"/>
            </p:cNvPicPr>
            <p:nvPr/>
          </p:nvPicPr>
          <p:blipFill>
            <a:blip r:embed="rId6">
              <a:biLevel thresh="50000"/>
              <a:extLst>
                <a:ext uri="{28A0092B-C50C-407E-A947-70E740481C1C}">
                  <a14:useLocalDpi xmlns:a14="http://schemas.microsoft.com/office/drawing/2010/main" val="0"/>
                </a:ext>
              </a:extLst>
            </a:blip>
            <a:srcRect/>
            <a:stretch>
              <a:fillRect/>
            </a:stretch>
          </p:blipFill>
          <p:spPr bwMode="auto">
            <a:xfrm>
              <a:off x="4769141" y="835972"/>
              <a:ext cx="479073" cy="553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1" name="15 Grupo"/>
          <p:cNvGrpSpPr/>
          <p:nvPr/>
        </p:nvGrpSpPr>
        <p:grpSpPr>
          <a:xfrm>
            <a:off x="6025194" y="6488567"/>
            <a:ext cx="1290798" cy="1202122"/>
            <a:chOff x="9455421" y="903990"/>
            <a:chExt cx="1290798" cy="1202122"/>
          </a:xfrm>
        </p:grpSpPr>
        <p:pic>
          <p:nvPicPr>
            <p:cNvPr id="52" name="Picture 4"/>
            <p:cNvPicPr>
              <a:picLocks noChangeAspect="1" noChangeArrowheads="1"/>
            </p:cNvPicPr>
            <p:nvPr/>
          </p:nvPicPr>
          <p:blipFill rotWithShape="1">
            <a:blip r:embed="rId7">
              <a:biLevel thresh="50000"/>
              <a:extLst>
                <a:ext uri="{28A0092B-C50C-407E-A947-70E740481C1C}">
                  <a14:useLocalDpi xmlns:a14="http://schemas.microsoft.com/office/drawing/2010/main" val="0"/>
                </a:ext>
              </a:extLst>
            </a:blip>
            <a:srcRect r="48966"/>
            <a:stretch/>
          </p:blipFill>
          <p:spPr bwMode="auto">
            <a:xfrm>
              <a:off x="9749565" y="903990"/>
              <a:ext cx="680837" cy="500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3" name="75 Grupo"/>
            <p:cNvGrpSpPr/>
            <p:nvPr/>
          </p:nvGrpSpPr>
          <p:grpSpPr>
            <a:xfrm>
              <a:off x="9455421" y="1311975"/>
              <a:ext cx="1290798" cy="794137"/>
              <a:chOff x="-344103" y="6929224"/>
              <a:chExt cx="1508162" cy="794137"/>
            </a:xfrm>
          </p:grpSpPr>
          <p:sp>
            <p:nvSpPr>
              <p:cNvPr id="54" name="76 CuadroTexto"/>
              <p:cNvSpPr txBox="1"/>
              <p:nvPr/>
            </p:nvSpPr>
            <p:spPr>
              <a:xfrm>
                <a:off x="-344103" y="6929224"/>
                <a:ext cx="1508162" cy="461665"/>
              </a:xfrm>
              <a:prstGeom prst="rect">
                <a:avLst/>
              </a:prstGeom>
              <a:noFill/>
            </p:spPr>
            <p:txBody>
              <a:bodyPr wrap="square" rtlCol="0">
                <a:spAutoFit/>
              </a:bodyPr>
              <a:lstStyle/>
              <a:p>
                <a:pPr algn="ctr"/>
                <a:r>
                  <a:rPr lang="es-ES" sz="1200" b="1" u="sng" dirty="0">
                    <a:latin typeface="Arial Narrow" panose="020B0606020202030204" pitchFamily="34" charset="0"/>
                  </a:rPr>
                  <a:t>Privado de la libertad</a:t>
                </a:r>
              </a:p>
            </p:txBody>
          </p:sp>
          <p:sp>
            <p:nvSpPr>
              <p:cNvPr id="55" name="77 Rectángulo redondeado"/>
              <p:cNvSpPr/>
              <p:nvPr/>
            </p:nvSpPr>
            <p:spPr>
              <a:xfrm>
                <a:off x="-103304" y="7363321"/>
                <a:ext cx="1024187"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0,88%</a:t>
                </a:r>
              </a:p>
            </p:txBody>
          </p:sp>
        </p:grpSp>
      </p:grpSp>
      <p:grpSp>
        <p:nvGrpSpPr>
          <p:cNvPr id="56" name="96 Grupo"/>
          <p:cNvGrpSpPr/>
          <p:nvPr/>
        </p:nvGrpSpPr>
        <p:grpSpPr>
          <a:xfrm>
            <a:off x="2205963" y="6207897"/>
            <a:ext cx="1847617" cy="436841"/>
            <a:chOff x="3060727" y="484500"/>
            <a:chExt cx="2369636" cy="436841"/>
          </a:xfrm>
        </p:grpSpPr>
        <p:sp>
          <p:nvSpPr>
            <p:cNvPr id="57" name="119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58" name="120 CuadroTexto"/>
            <p:cNvSpPr txBox="1"/>
            <p:nvPr/>
          </p:nvSpPr>
          <p:spPr>
            <a:xfrm>
              <a:off x="3600450" y="484500"/>
              <a:ext cx="1477125" cy="307777"/>
            </a:xfrm>
            <a:prstGeom prst="rect">
              <a:avLst/>
            </a:prstGeom>
            <a:noFill/>
          </p:spPr>
          <p:txBody>
            <a:bodyPr wrap="square" rtlCol="0">
              <a:spAutoFit/>
            </a:bodyPr>
            <a:lstStyle/>
            <a:p>
              <a:pPr algn="ctr"/>
              <a:r>
                <a:rPr lang="es-ES" sz="1400" b="1" dirty="0">
                  <a:latin typeface="Arial Narrow" panose="020B0606020202030204" pitchFamily="34" charset="0"/>
                </a:rPr>
                <a:t>Etnia</a:t>
              </a:r>
            </a:p>
          </p:txBody>
        </p:sp>
      </p:grpSp>
      <p:grpSp>
        <p:nvGrpSpPr>
          <p:cNvPr id="59" name="121 Grupo"/>
          <p:cNvGrpSpPr/>
          <p:nvPr/>
        </p:nvGrpSpPr>
        <p:grpSpPr>
          <a:xfrm>
            <a:off x="54374" y="6196035"/>
            <a:ext cx="1852274" cy="436841"/>
            <a:chOff x="3054754" y="484500"/>
            <a:chExt cx="2375609" cy="436841"/>
          </a:xfrm>
        </p:grpSpPr>
        <p:sp>
          <p:nvSpPr>
            <p:cNvPr id="60" name="122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61" name="123 CuadroTexto"/>
            <p:cNvSpPr txBox="1"/>
            <p:nvPr/>
          </p:nvSpPr>
          <p:spPr>
            <a:xfrm>
              <a:off x="3054754" y="484500"/>
              <a:ext cx="2339087" cy="307777"/>
            </a:xfrm>
            <a:prstGeom prst="rect">
              <a:avLst/>
            </a:prstGeom>
            <a:noFill/>
          </p:spPr>
          <p:txBody>
            <a:bodyPr wrap="square" rtlCol="0">
              <a:spAutoFit/>
            </a:bodyPr>
            <a:lstStyle/>
            <a:p>
              <a:pPr algn="ctr"/>
              <a:r>
                <a:rPr lang="es-ES" sz="1400" b="1" dirty="0">
                  <a:latin typeface="Arial Narrow" panose="020B0606020202030204" pitchFamily="34" charset="0"/>
                </a:rPr>
                <a:t>Sexo</a:t>
              </a:r>
            </a:p>
          </p:txBody>
        </p:sp>
      </p:grpSp>
      <p:grpSp>
        <p:nvGrpSpPr>
          <p:cNvPr id="62" name="124 Grupo"/>
          <p:cNvGrpSpPr/>
          <p:nvPr/>
        </p:nvGrpSpPr>
        <p:grpSpPr>
          <a:xfrm>
            <a:off x="4385408" y="6226595"/>
            <a:ext cx="2722457" cy="436841"/>
            <a:chOff x="3060727" y="484500"/>
            <a:chExt cx="2369636" cy="436841"/>
          </a:xfrm>
        </p:grpSpPr>
        <p:sp>
          <p:nvSpPr>
            <p:cNvPr id="63" name="125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64" name="126 CuadroTexto"/>
            <p:cNvSpPr txBox="1"/>
            <p:nvPr/>
          </p:nvSpPr>
          <p:spPr>
            <a:xfrm>
              <a:off x="3060727" y="484500"/>
              <a:ext cx="2369636" cy="307777"/>
            </a:xfrm>
            <a:prstGeom prst="rect">
              <a:avLst/>
            </a:prstGeom>
            <a:noFill/>
          </p:spPr>
          <p:txBody>
            <a:bodyPr wrap="square" rtlCol="0">
              <a:spAutoFit/>
            </a:bodyPr>
            <a:lstStyle/>
            <a:p>
              <a:pPr algn="ctr"/>
              <a:r>
                <a:rPr lang="es-ES" sz="1400" b="1" dirty="0">
                  <a:latin typeface="Arial Narrow" panose="020B0606020202030204" pitchFamily="34" charset="0"/>
                </a:rPr>
                <a:t>Poblaciones especiales</a:t>
              </a:r>
            </a:p>
          </p:txBody>
        </p:sp>
      </p:grpSp>
      <p:sp>
        <p:nvSpPr>
          <p:cNvPr id="66"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34</a:t>
            </a:r>
          </a:p>
        </p:txBody>
      </p:sp>
      <p:sp>
        <p:nvSpPr>
          <p:cNvPr id="67" name="66 Rectángulo"/>
          <p:cNvSpPr/>
          <p:nvPr/>
        </p:nvSpPr>
        <p:spPr>
          <a:xfrm>
            <a:off x="3285509" y="7660781"/>
            <a:ext cx="649537" cy="276999"/>
          </a:xfrm>
          <a:prstGeom prst="rect">
            <a:avLst/>
          </a:prstGeom>
        </p:spPr>
        <p:txBody>
          <a:bodyPr wrap="none">
            <a:spAutoFit/>
          </a:bodyPr>
          <a:lstStyle/>
          <a:p>
            <a:r>
              <a:rPr lang="es-ES" sz="1200" b="1" dirty="0">
                <a:latin typeface="Arial Narrow" panose="020B0606020202030204" pitchFamily="34" charset="0"/>
              </a:rPr>
              <a:t>0 casos</a:t>
            </a:r>
            <a:endParaRPr lang="es-CO" sz="1200" dirty="0"/>
          </a:p>
        </p:txBody>
      </p:sp>
      <p:sp>
        <p:nvSpPr>
          <p:cNvPr id="68" name="67 Rectángulo"/>
          <p:cNvSpPr/>
          <p:nvPr/>
        </p:nvSpPr>
        <p:spPr>
          <a:xfrm>
            <a:off x="2372856" y="7671662"/>
            <a:ext cx="649537" cy="276999"/>
          </a:xfrm>
          <a:prstGeom prst="rect">
            <a:avLst/>
          </a:prstGeom>
        </p:spPr>
        <p:txBody>
          <a:bodyPr wrap="none">
            <a:spAutoFit/>
          </a:bodyPr>
          <a:lstStyle/>
          <a:p>
            <a:r>
              <a:rPr lang="es-ES" sz="1200" b="1" dirty="0">
                <a:latin typeface="Arial Narrow" panose="020B0606020202030204" pitchFamily="34" charset="0"/>
              </a:rPr>
              <a:t>2 casos</a:t>
            </a:r>
            <a:endParaRPr lang="es-CO" sz="1200" dirty="0"/>
          </a:p>
        </p:txBody>
      </p:sp>
      <p:sp>
        <p:nvSpPr>
          <p:cNvPr id="69" name="68 Rectángulo"/>
          <p:cNvSpPr/>
          <p:nvPr/>
        </p:nvSpPr>
        <p:spPr>
          <a:xfrm>
            <a:off x="218005" y="7668344"/>
            <a:ext cx="790601" cy="276999"/>
          </a:xfrm>
          <a:prstGeom prst="rect">
            <a:avLst/>
          </a:prstGeom>
        </p:spPr>
        <p:txBody>
          <a:bodyPr wrap="none">
            <a:spAutoFit/>
          </a:bodyPr>
          <a:lstStyle/>
          <a:p>
            <a:r>
              <a:rPr lang="es-ES" sz="1200" b="1" dirty="0">
                <a:latin typeface="Arial Narrow" panose="020B0606020202030204" pitchFamily="34" charset="0"/>
              </a:rPr>
              <a:t>585 casos</a:t>
            </a:r>
            <a:endParaRPr lang="es-CO" sz="1200" dirty="0"/>
          </a:p>
        </p:txBody>
      </p:sp>
      <p:sp>
        <p:nvSpPr>
          <p:cNvPr id="70" name="69 Rectángulo"/>
          <p:cNvSpPr/>
          <p:nvPr/>
        </p:nvSpPr>
        <p:spPr>
          <a:xfrm>
            <a:off x="1121338" y="7660781"/>
            <a:ext cx="854208" cy="276999"/>
          </a:xfrm>
          <a:prstGeom prst="rect">
            <a:avLst/>
          </a:prstGeom>
        </p:spPr>
        <p:txBody>
          <a:bodyPr wrap="none">
            <a:spAutoFit/>
          </a:bodyPr>
          <a:lstStyle/>
          <a:p>
            <a:r>
              <a:rPr lang="es-ES" sz="1200" b="1" dirty="0">
                <a:latin typeface="Arial Narrow" panose="020B0606020202030204" pitchFamily="34" charset="0"/>
              </a:rPr>
              <a:t>1161 casos</a:t>
            </a:r>
            <a:endParaRPr lang="es-CO" sz="1200" dirty="0"/>
          </a:p>
        </p:txBody>
      </p:sp>
      <p:sp>
        <p:nvSpPr>
          <p:cNvPr id="71" name="70 Rectángulo"/>
          <p:cNvSpPr/>
          <p:nvPr/>
        </p:nvSpPr>
        <p:spPr>
          <a:xfrm>
            <a:off x="4432806" y="7674681"/>
            <a:ext cx="720069" cy="276999"/>
          </a:xfrm>
          <a:prstGeom prst="rect">
            <a:avLst/>
          </a:prstGeom>
        </p:spPr>
        <p:txBody>
          <a:bodyPr wrap="none">
            <a:spAutoFit/>
          </a:bodyPr>
          <a:lstStyle/>
          <a:p>
            <a:r>
              <a:rPr lang="es-ES" sz="1200" b="1" dirty="0">
                <a:latin typeface="Arial Narrow" panose="020B0606020202030204" pitchFamily="34" charset="0"/>
              </a:rPr>
              <a:t>21 casos</a:t>
            </a:r>
            <a:endParaRPr lang="es-CO" sz="1200" dirty="0"/>
          </a:p>
        </p:txBody>
      </p:sp>
      <p:sp>
        <p:nvSpPr>
          <p:cNvPr id="72" name="71 Rectángulo"/>
          <p:cNvSpPr/>
          <p:nvPr/>
        </p:nvSpPr>
        <p:spPr>
          <a:xfrm>
            <a:off x="5387636" y="7668343"/>
            <a:ext cx="649537" cy="276999"/>
          </a:xfrm>
          <a:prstGeom prst="rect">
            <a:avLst/>
          </a:prstGeom>
        </p:spPr>
        <p:txBody>
          <a:bodyPr wrap="none">
            <a:spAutoFit/>
          </a:bodyPr>
          <a:lstStyle/>
          <a:p>
            <a:r>
              <a:rPr lang="es-ES" sz="1200" b="1" dirty="0">
                <a:latin typeface="Arial Narrow" panose="020B0606020202030204" pitchFamily="34" charset="0"/>
              </a:rPr>
              <a:t>6 casos</a:t>
            </a:r>
            <a:endParaRPr lang="es-CO" sz="1200" dirty="0"/>
          </a:p>
        </p:txBody>
      </p:sp>
      <p:sp>
        <p:nvSpPr>
          <p:cNvPr id="73" name="72 Rectángulo"/>
          <p:cNvSpPr/>
          <p:nvPr/>
        </p:nvSpPr>
        <p:spPr>
          <a:xfrm>
            <a:off x="6350638" y="7660780"/>
            <a:ext cx="720069" cy="276999"/>
          </a:xfrm>
          <a:prstGeom prst="rect">
            <a:avLst/>
          </a:prstGeom>
        </p:spPr>
        <p:txBody>
          <a:bodyPr wrap="none">
            <a:spAutoFit/>
          </a:bodyPr>
          <a:lstStyle/>
          <a:p>
            <a:r>
              <a:rPr lang="es-ES" sz="1200" b="1" dirty="0">
                <a:latin typeface="Arial Narrow" panose="020B0606020202030204" pitchFamily="34" charset="0"/>
              </a:rPr>
              <a:t>16 casos</a:t>
            </a:r>
            <a:endParaRPr lang="es-CO" sz="1200" dirty="0"/>
          </a:p>
        </p:txBody>
      </p:sp>
      <p:pic>
        <p:nvPicPr>
          <p:cNvPr id="10" name="Imagen 9">
            <a:extLst>
              <a:ext uri="{FF2B5EF4-FFF2-40B4-BE49-F238E27FC236}">
                <a16:creationId xmlns:a16="http://schemas.microsoft.com/office/drawing/2014/main" id="{9B074ADB-B6DA-43D7-9656-3A786F3A4AC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374" y="625473"/>
            <a:ext cx="7096387" cy="4591780"/>
          </a:xfrm>
          <a:prstGeom prst="rect">
            <a:avLst/>
          </a:prstGeom>
        </p:spPr>
      </p:pic>
    </p:spTree>
    <p:extLst>
      <p:ext uri="{BB962C8B-B14F-4D97-AF65-F5344CB8AC3E}">
        <p14:creationId xmlns:p14="http://schemas.microsoft.com/office/powerpoint/2010/main" val="13159190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59 Rectángulo"/>
          <p:cNvSpPr/>
          <p:nvPr/>
        </p:nvSpPr>
        <p:spPr>
          <a:xfrm>
            <a:off x="14436" y="15338"/>
            <a:ext cx="7200900" cy="390527"/>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61" name="60 Grupo"/>
          <p:cNvGrpSpPr/>
          <p:nvPr/>
        </p:nvGrpSpPr>
        <p:grpSpPr>
          <a:xfrm>
            <a:off x="291840" y="87346"/>
            <a:ext cx="5701151" cy="288032"/>
            <a:chOff x="2448322" y="33255"/>
            <a:chExt cx="5701151" cy="288032"/>
          </a:xfrm>
        </p:grpSpPr>
        <p:sp>
          <p:nvSpPr>
            <p:cNvPr id="62" name="61 Elipse"/>
            <p:cNvSpPr/>
            <p:nvPr/>
          </p:nvSpPr>
          <p:spPr>
            <a:xfrm>
              <a:off x="2448322" y="3325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63" name="62 Conector recto"/>
            <p:cNvCxnSpPr>
              <a:stCxn id="62" idx="6"/>
            </p:cNvCxnSpPr>
            <p:nvPr/>
          </p:nvCxnSpPr>
          <p:spPr>
            <a:xfrm>
              <a:off x="2736354" y="16406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4" name="63 CuadroTexto"/>
            <p:cNvSpPr txBox="1"/>
            <p:nvPr/>
          </p:nvSpPr>
          <p:spPr>
            <a:xfrm>
              <a:off x="3302536" y="44288"/>
              <a:ext cx="4846937" cy="276999"/>
            </a:xfrm>
            <a:prstGeom prst="rect">
              <a:avLst/>
            </a:prstGeom>
            <a:noFill/>
          </p:spPr>
          <p:txBody>
            <a:bodyPr wrap="square" rtlCol="0">
              <a:spAutoFit/>
            </a:bodyPr>
            <a:lstStyle/>
            <a:p>
              <a:r>
                <a:rPr lang="es-ES" sz="1200" b="1" dirty="0">
                  <a:latin typeface="Arial Narrow" panose="020B0606020202030204" pitchFamily="34" charset="0"/>
                </a:rPr>
                <a:t>Variables especificas del comportamiento del evento y curso de vida</a:t>
              </a:r>
            </a:p>
          </p:txBody>
        </p:sp>
      </p:grpSp>
      <p:sp>
        <p:nvSpPr>
          <p:cNvPr id="105" name="104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35</a:t>
            </a:r>
          </a:p>
        </p:txBody>
      </p:sp>
      <p:sp>
        <p:nvSpPr>
          <p:cNvPr id="70" name="69 Rectángulo"/>
          <p:cNvSpPr/>
          <p:nvPr/>
        </p:nvSpPr>
        <p:spPr>
          <a:xfrm>
            <a:off x="239512" y="4829476"/>
            <a:ext cx="3181350" cy="400110"/>
          </a:xfrm>
          <a:prstGeom prst="rect">
            <a:avLst/>
          </a:prstGeom>
        </p:spPr>
        <p:txBody>
          <a:bodyPr wrap="square">
            <a:spAutoFit/>
          </a:bodyPr>
          <a:lstStyle/>
          <a:p>
            <a:r>
              <a:rPr lang="es-ES" sz="600" dirty="0">
                <a:latin typeface="Arial Narrow" panose="020B0606020202030204" pitchFamily="34" charset="0"/>
              </a:rPr>
              <a:t>Fuente: SIVIGILA. Secretaria de Salud de Medellín.</a:t>
            </a:r>
          </a:p>
          <a:p>
            <a:pPr algn="just"/>
            <a:r>
              <a:rPr lang="es-ES" sz="700" dirty="0">
                <a:latin typeface="Arial Narrow" panose="020B0606020202030204" pitchFamily="34" charset="0"/>
              </a:rPr>
              <a:t>Figura. Curso de vida de los casos notificados de intento de suicidio. Periodo epidemiológico 08. 2023. </a:t>
            </a:r>
          </a:p>
        </p:txBody>
      </p:sp>
      <p:grpSp>
        <p:nvGrpSpPr>
          <p:cNvPr id="80" name="79 Grupo"/>
          <p:cNvGrpSpPr/>
          <p:nvPr/>
        </p:nvGrpSpPr>
        <p:grpSpPr>
          <a:xfrm>
            <a:off x="1566124" y="614149"/>
            <a:ext cx="3599812" cy="1558333"/>
            <a:chOff x="201462" y="-3092190"/>
            <a:chExt cx="5615467" cy="2421116"/>
          </a:xfrm>
        </p:grpSpPr>
        <p:pic>
          <p:nvPicPr>
            <p:cNvPr id="8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462" y="-3092190"/>
              <a:ext cx="1171575" cy="10763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8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005" y="-1890274"/>
              <a:ext cx="1028699" cy="1219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9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7961" y="-1883222"/>
              <a:ext cx="1029111" cy="11773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99" name="98 Flecha izquierda"/>
            <p:cNvSpPr/>
            <p:nvPr/>
          </p:nvSpPr>
          <p:spPr>
            <a:xfrm rot="10800000">
              <a:off x="1444980" y="-2715136"/>
              <a:ext cx="269965" cy="352089"/>
            </a:xfrm>
            <a:prstGeom prst="lef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100" b="1">
                <a:solidFill>
                  <a:schemeClr val="tx1"/>
                </a:solidFill>
                <a:latin typeface="Arial Narrow" panose="020B0606020202030204" pitchFamily="34" charset="0"/>
              </a:endParaRPr>
            </a:p>
          </p:txBody>
        </p:sp>
        <p:sp>
          <p:nvSpPr>
            <p:cNvPr id="100" name="99 Redondear rectángulo de esquina diagonal"/>
            <p:cNvSpPr/>
            <p:nvPr/>
          </p:nvSpPr>
          <p:spPr>
            <a:xfrm>
              <a:off x="1813500" y="-2825077"/>
              <a:ext cx="1238547" cy="576003"/>
            </a:xfrm>
            <a:prstGeom prst="round2DiagRect">
              <a:avLst/>
            </a:prstGeom>
            <a:solidFill>
              <a:srgbClr val="7030A0">
                <a:alpha val="65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b="1" dirty="0">
                  <a:solidFill>
                    <a:schemeClr val="tx1"/>
                  </a:solidFill>
                  <a:latin typeface="Arial Narrow" panose="020B0606020202030204" pitchFamily="34" charset="0"/>
                </a:rPr>
                <a:t>76,39%</a:t>
              </a:r>
            </a:p>
          </p:txBody>
        </p:sp>
        <p:sp>
          <p:nvSpPr>
            <p:cNvPr id="101" name="100 Flecha izquierda"/>
            <p:cNvSpPr/>
            <p:nvPr/>
          </p:nvSpPr>
          <p:spPr>
            <a:xfrm rot="10800000">
              <a:off x="4276386" y="-2735518"/>
              <a:ext cx="269965" cy="352088"/>
            </a:xfrm>
            <a:prstGeom prst="lef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100" b="1">
                <a:solidFill>
                  <a:schemeClr val="tx1"/>
                </a:solidFill>
                <a:latin typeface="Arial Narrow" panose="020B0606020202030204" pitchFamily="34" charset="0"/>
              </a:endParaRPr>
            </a:p>
          </p:txBody>
        </p:sp>
        <p:sp>
          <p:nvSpPr>
            <p:cNvPr id="102" name="101 Redondear rectángulo de esquina diagonal"/>
            <p:cNvSpPr/>
            <p:nvPr/>
          </p:nvSpPr>
          <p:spPr>
            <a:xfrm>
              <a:off x="4644907" y="-2845458"/>
              <a:ext cx="1172022" cy="576003"/>
            </a:xfrm>
            <a:prstGeom prst="round2DiagRect">
              <a:avLst/>
            </a:prstGeom>
            <a:solidFill>
              <a:srgbClr val="7030A0">
                <a:alpha val="65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b="1" dirty="0">
                  <a:solidFill>
                    <a:schemeClr val="tx1"/>
                  </a:solidFill>
                  <a:latin typeface="Arial Narrow" panose="020B0606020202030204" pitchFamily="34" charset="0"/>
                </a:rPr>
                <a:t>11,19%</a:t>
              </a:r>
            </a:p>
          </p:txBody>
        </p:sp>
        <p:sp>
          <p:nvSpPr>
            <p:cNvPr id="103" name="102 Flecha izquierda"/>
            <p:cNvSpPr/>
            <p:nvPr/>
          </p:nvSpPr>
          <p:spPr>
            <a:xfrm rot="10800000">
              <a:off x="1440801" y="-1456720"/>
              <a:ext cx="269965" cy="352088"/>
            </a:xfrm>
            <a:prstGeom prst="lef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100" b="1">
                <a:solidFill>
                  <a:schemeClr val="tx1"/>
                </a:solidFill>
                <a:latin typeface="Arial Narrow" panose="020B0606020202030204" pitchFamily="34" charset="0"/>
              </a:endParaRPr>
            </a:p>
          </p:txBody>
        </p:sp>
        <p:sp>
          <p:nvSpPr>
            <p:cNvPr id="104" name="103 Redondear rectángulo de esquina diagonal"/>
            <p:cNvSpPr/>
            <p:nvPr/>
          </p:nvSpPr>
          <p:spPr>
            <a:xfrm>
              <a:off x="1809321" y="-1566661"/>
              <a:ext cx="1124063" cy="576005"/>
            </a:xfrm>
            <a:prstGeom prst="round2DiagRect">
              <a:avLst/>
            </a:prstGeom>
            <a:solidFill>
              <a:srgbClr val="7030A0">
                <a:alpha val="65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b="1" dirty="0">
                  <a:solidFill>
                    <a:schemeClr val="tx1"/>
                  </a:solidFill>
                  <a:latin typeface="Arial Narrow" panose="020B0606020202030204" pitchFamily="34" charset="0"/>
                </a:rPr>
                <a:t>5,20%</a:t>
              </a:r>
            </a:p>
          </p:txBody>
        </p:sp>
        <p:sp>
          <p:nvSpPr>
            <p:cNvPr id="106" name="105 Flecha izquierda"/>
            <p:cNvSpPr/>
            <p:nvPr/>
          </p:nvSpPr>
          <p:spPr>
            <a:xfrm rot="10800000">
              <a:off x="4365499" y="-1491264"/>
              <a:ext cx="269965" cy="352088"/>
            </a:xfrm>
            <a:prstGeom prst="lef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100" b="1">
                <a:solidFill>
                  <a:schemeClr val="tx1"/>
                </a:solidFill>
                <a:latin typeface="Arial Narrow" panose="020B0606020202030204" pitchFamily="34" charset="0"/>
              </a:endParaRPr>
            </a:p>
          </p:txBody>
        </p:sp>
        <p:sp>
          <p:nvSpPr>
            <p:cNvPr id="107" name="106 Redondear rectángulo de esquina diagonal"/>
            <p:cNvSpPr/>
            <p:nvPr/>
          </p:nvSpPr>
          <p:spPr>
            <a:xfrm>
              <a:off x="4734017" y="-1601205"/>
              <a:ext cx="1082910" cy="576005"/>
            </a:xfrm>
            <a:prstGeom prst="round2DiagRect">
              <a:avLst/>
            </a:prstGeom>
            <a:solidFill>
              <a:srgbClr val="7030A0">
                <a:alpha val="65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b="1" dirty="0">
                  <a:solidFill>
                    <a:schemeClr val="tx1"/>
                  </a:solidFill>
                  <a:latin typeface="Arial Narrow" panose="020B0606020202030204" pitchFamily="34" charset="0"/>
                </a:rPr>
                <a:t>4,42%</a:t>
              </a:r>
            </a:p>
          </p:txBody>
        </p:sp>
      </p:grpSp>
      <p:sp>
        <p:nvSpPr>
          <p:cNvPr id="113" name="112 CuadroTexto"/>
          <p:cNvSpPr txBox="1"/>
          <p:nvPr/>
        </p:nvSpPr>
        <p:spPr>
          <a:xfrm>
            <a:off x="2195869" y="1110754"/>
            <a:ext cx="1620605" cy="276999"/>
          </a:xfrm>
          <a:prstGeom prst="rect">
            <a:avLst/>
          </a:prstGeom>
          <a:noFill/>
        </p:spPr>
        <p:txBody>
          <a:bodyPr wrap="square" rtlCol="0">
            <a:spAutoFit/>
          </a:bodyPr>
          <a:lstStyle/>
          <a:p>
            <a:pPr algn="ctr"/>
            <a:r>
              <a:rPr lang="es-ES" sz="1200" b="1" dirty="0">
                <a:latin typeface="Arial Narrow" panose="020B0606020202030204" pitchFamily="34" charset="0"/>
              </a:rPr>
              <a:t>1365 casos</a:t>
            </a:r>
          </a:p>
        </p:txBody>
      </p:sp>
      <p:sp>
        <p:nvSpPr>
          <p:cNvPr id="114" name="113 CuadroTexto"/>
          <p:cNvSpPr txBox="1"/>
          <p:nvPr/>
        </p:nvSpPr>
        <p:spPr>
          <a:xfrm>
            <a:off x="3917158" y="1156864"/>
            <a:ext cx="1620605" cy="276999"/>
          </a:xfrm>
          <a:prstGeom prst="rect">
            <a:avLst/>
          </a:prstGeom>
          <a:noFill/>
        </p:spPr>
        <p:txBody>
          <a:bodyPr wrap="square" rtlCol="0">
            <a:spAutoFit/>
          </a:bodyPr>
          <a:lstStyle/>
          <a:p>
            <a:pPr algn="ctr"/>
            <a:r>
              <a:rPr lang="es-ES" sz="1200" b="1" dirty="0">
                <a:latin typeface="Arial Narrow" panose="020B0606020202030204" pitchFamily="34" charset="0"/>
              </a:rPr>
              <a:t>200 casos</a:t>
            </a:r>
          </a:p>
        </p:txBody>
      </p:sp>
      <p:sp>
        <p:nvSpPr>
          <p:cNvPr id="115" name="114 CuadroTexto"/>
          <p:cNvSpPr txBox="1"/>
          <p:nvPr/>
        </p:nvSpPr>
        <p:spPr>
          <a:xfrm>
            <a:off x="2069427" y="1966785"/>
            <a:ext cx="1620605" cy="276999"/>
          </a:xfrm>
          <a:prstGeom prst="rect">
            <a:avLst/>
          </a:prstGeom>
          <a:noFill/>
        </p:spPr>
        <p:txBody>
          <a:bodyPr wrap="square" rtlCol="0">
            <a:spAutoFit/>
          </a:bodyPr>
          <a:lstStyle/>
          <a:p>
            <a:pPr algn="ctr"/>
            <a:r>
              <a:rPr lang="es-ES" sz="1200" b="1" dirty="0">
                <a:latin typeface="Arial Narrow" panose="020B0606020202030204" pitchFamily="34" charset="0"/>
              </a:rPr>
              <a:t>93 casos</a:t>
            </a:r>
          </a:p>
        </p:txBody>
      </p:sp>
      <p:sp>
        <p:nvSpPr>
          <p:cNvPr id="116" name="115 CuadroTexto"/>
          <p:cNvSpPr txBox="1"/>
          <p:nvPr/>
        </p:nvSpPr>
        <p:spPr>
          <a:xfrm>
            <a:off x="3996069" y="1990745"/>
            <a:ext cx="1620605" cy="276999"/>
          </a:xfrm>
          <a:prstGeom prst="rect">
            <a:avLst/>
          </a:prstGeom>
          <a:noFill/>
        </p:spPr>
        <p:txBody>
          <a:bodyPr wrap="square" rtlCol="0">
            <a:spAutoFit/>
          </a:bodyPr>
          <a:lstStyle/>
          <a:p>
            <a:pPr algn="ctr"/>
            <a:r>
              <a:rPr lang="es-ES" sz="1200" b="1" dirty="0">
                <a:latin typeface="Arial Narrow" panose="020B0606020202030204" pitchFamily="34" charset="0"/>
              </a:rPr>
              <a:t>79 casos</a:t>
            </a:r>
          </a:p>
        </p:txBody>
      </p:sp>
      <p:sp>
        <p:nvSpPr>
          <p:cNvPr id="117" name="116 Rectángulo"/>
          <p:cNvSpPr/>
          <p:nvPr/>
        </p:nvSpPr>
        <p:spPr>
          <a:xfrm>
            <a:off x="3732411" y="4963406"/>
            <a:ext cx="3507593" cy="307777"/>
          </a:xfrm>
          <a:prstGeom prst="rect">
            <a:avLst/>
          </a:prstGeom>
        </p:spPr>
        <p:txBody>
          <a:bodyPr wrap="square">
            <a:spAutoFit/>
          </a:bodyPr>
          <a:lstStyle/>
          <a:p>
            <a:r>
              <a:rPr lang="es-ES" sz="700" dirty="0">
                <a:latin typeface="Arial Narrow" panose="020B0606020202030204" pitchFamily="34" charset="0"/>
              </a:rPr>
              <a:t>Fuente: SIVIGILA. Secretaria de Salud de Medellín.</a:t>
            </a:r>
          </a:p>
          <a:p>
            <a:pPr algn="just"/>
            <a:r>
              <a:rPr lang="es-ES" sz="700" dirty="0">
                <a:latin typeface="Arial Narrow" panose="020B0606020202030204" pitchFamily="34" charset="0"/>
              </a:rPr>
              <a:t>Figura. Factores desencadenantes de intento de suicidio. Periodo epidemiológico 08. 2023. </a:t>
            </a:r>
          </a:p>
        </p:txBody>
      </p:sp>
      <p:sp>
        <p:nvSpPr>
          <p:cNvPr id="118" name="117 Rectángulo"/>
          <p:cNvSpPr/>
          <p:nvPr/>
        </p:nvSpPr>
        <p:spPr>
          <a:xfrm>
            <a:off x="1925567" y="7380312"/>
            <a:ext cx="3520439" cy="307777"/>
          </a:xfrm>
          <a:prstGeom prst="rect">
            <a:avLst/>
          </a:prstGeom>
        </p:spPr>
        <p:txBody>
          <a:bodyPr wrap="square">
            <a:spAutoFit/>
          </a:bodyPr>
          <a:lstStyle/>
          <a:p>
            <a:r>
              <a:rPr lang="es-ES" sz="700" dirty="0">
                <a:latin typeface="Arial Narrow" panose="020B0606020202030204" pitchFamily="34" charset="0"/>
              </a:rPr>
              <a:t>Fuente: SIVIGILA. Secretaria de Salud de Medellín.</a:t>
            </a:r>
          </a:p>
          <a:p>
            <a:pPr algn="just"/>
            <a:r>
              <a:rPr lang="es-ES" sz="700" dirty="0">
                <a:latin typeface="Arial Narrow" panose="020B0606020202030204" pitchFamily="34" charset="0"/>
              </a:rPr>
              <a:t>Figura. Factores de riesgo de intento de suicidio. Periodo epidemiológico 08. 2023. </a:t>
            </a:r>
          </a:p>
        </p:txBody>
      </p:sp>
      <p:sp>
        <p:nvSpPr>
          <p:cNvPr id="85" name="84 Rectángulo"/>
          <p:cNvSpPr/>
          <p:nvPr/>
        </p:nvSpPr>
        <p:spPr>
          <a:xfrm>
            <a:off x="-27139" y="7924844"/>
            <a:ext cx="7135004" cy="1223412"/>
          </a:xfrm>
          <a:prstGeom prst="rect">
            <a:avLst/>
          </a:prstGeom>
        </p:spPr>
        <p:txBody>
          <a:bodyPr wrap="square">
            <a:spAutoFit/>
          </a:bodyPr>
          <a:lstStyle/>
          <a:p>
            <a:pPr algn="just"/>
            <a:r>
              <a:rPr lang="es-CO" sz="1050" dirty="0">
                <a:latin typeface="Arial Narrow" panose="020B0606020202030204" pitchFamily="34" charset="0"/>
              </a:rPr>
              <a:t>El intento de suicidio es uno de los eventos de interés en salud pública que da cuenta de la salud mental de una comunidad. Cabe resaltar que algunas situaciones que pueden favorecer esta situación y que se han percibido en las visitas epidemiológicas de campo son: problemas con la pareja o expareja, enfermedades crónicas o dolor, problemas laborales, económicos y judiciales, violencia física o sexual, entre otras.  La relación hombre: mujer es de aproximadamente 2 mujeres por cada hombre, en tanto que de acuerdo al curso de vida, las personas más afectadas se encuentran entre los 15 y los 29 años de edad, siendo el 60,5% del total de los casos. La cobertura de las visitas de campo que realizan los psicólogos de la secretaría de salud es del 47,4</a:t>
            </a:r>
            <a:r>
              <a:rPr lang="es-CO" sz="1050" b="1" dirty="0">
                <a:latin typeface="Arial Narrow" panose="020B0606020202030204" pitchFamily="34" charset="0"/>
              </a:rPr>
              <a:t>%, </a:t>
            </a:r>
            <a:r>
              <a:rPr lang="es-CO" sz="1050" dirty="0">
                <a:latin typeface="Arial Narrow" panose="020B0606020202030204" pitchFamily="34" charset="0"/>
              </a:rPr>
              <a:t>con respecto a los casos notificados en el período epidemiológico 8. El evento se está registrando desde la primera infancia, situación que debe ser tenida en cuenta al momento de diseñar estrategias de prevención</a:t>
            </a:r>
            <a:endParaRPr lang="es-ES" sz="1050" dirty="0">
              <a:latin typeface="Arial Narrow" panose="020B0606020202030204" pitchFamily="34" charset="0"/>
            </a:endParaRPr>
          </a:p>
        </p:txBody>
      </p:sp>
      <p:sp>
        <p:nvSpPr>
          <p:cNvPr id="109" name="108 Rectángulo"/>
          <p:cNvSpPr/>
          <p:nvPr/>
        </p:nvSpPr>
        <p:spPr>
          <a:xfrm>
            <a:off x="-1849" y="7645552"/>
            <a:ext cx="7200900" cy="310824"/>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110" name="109 Grupo"/>
          <p:cNvGrpSpPr/>
          <p:nvPr/>
        </p:nvGrpSpPr>
        <p:grpSpPr>
          <a:xfrm>
            <a:off x="190189" y="7663143"/>
            <a:ext cx="3446504" cy="276999"/>
            <a:chOff x="2448322" y="33831"/>
            <a:chExt cx="3446504" cy="276999"/>
          </a:xfrm>
        </p:grpSpPr>
        <p:sp>
          <p:nvSpPr>
            <p:cNvPr id="111" name="110 Elipse"/>
            <p:cNvSpPr/>
            <p:nvPr/>
          </p:nvSpPr>
          <p:spPr>
            <a:xfrm>
              <a:off x="2448322" y="33831"/>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12" name="111 Conector recto"/>
            <p:cNvCxnSpPr>
              <a:stCxn id="111" idx="6"/>
            </p:cNvCxnSpPr>
            <p:nvPr/>
          </p:nvCxnSpPr>
          <p:spPr>
            <a:xfrm>
              <a:off x="2736354" y="164636"/>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19" name="118 CuadroTexto"/>
            <p:cNvSpPr txBox="1"/>
            <p:nvPr/>
          </p:nvSpPr>
          <p:spPr>
            <a:xfrm>
              <a:off x="3302538" y="33831"/>
              <a:ext cx="2592288" cy="276999"/>
            </a:xfrm>
            <a:prstGeom prst="rect">
              <a:avLst/>
            </a:prstGeom>
            <a:noFill/>
          </p:spPr>
          <p:txBody>
            <a:bodyPr wrap="square" rtlCol="0">
              <a:spAutoFit/>
            </a:bodyPr>
            <a:lstStyle/>
            <a:p>
              <a:r>
                <a:rPr lang="es-ES" sz="1200" b="1" dirty="0">
                  <a:latin typeface="Arial Narrow" panose="020B0606020202030204" pitchFamily="34" charset="0"/>
                </a:rPr>
                <a:t>Consideraciones técnicas</a:t>
              </a:r>
            </a:p>
          </p:txBody>
        </p:sp>
      </p:grpSp>
      <p:sp>
        <p:nvSpPr>
          <p:cNvPr id="3" name="AutoShape 4" descr="https://i1.wp.com/periodicovictoria.mx/wp-content/uploads/2016/04/1-infografi%CC%81a-suicidio.jpg?fit=1403%2C150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7" name="Picture 6"/>
          <p:cNvPicPr>
            <a:picLocks noChangeAspect="1" noChangeArrowheads="1"/>
          </p:cNvPicPr>
          <p:nvPr/>
        </p:nvPicPr>
        <p:blipFill>
          <a:blip r:embed="rId5" cstate="print">
            <a:biLevel thresh="75000"/>
            <a:extLst>
              <a:ext uri="{28A0092B-C50C-407E-A947-70E740481C1C}">
                <a14:useLocalDpi xmlns:a14="http://schemas.microsoft.com/office/drawing/2010/main" val="0"/>
              </a:ext>
            </a:extLst>
          </a:blip>
          <a:srcRect/>
          <a:stretch>
            <a:fillRect/>
          </a:stretch>
        </p:blipFill>
        <p:spPr bwMode="auto">
          <a:xfrm>
            <a:off x="3420861" y="706877"/>
            <a:ext cx="704106" cy="375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8" name="107 Rectángulo"/>
          <p:cNvSpPr/>
          <p:nvPr/>
        </p:nvSpPr>
        <p:spPr>
          <a:xfrm>
            <a:off x="1786566" y="2239347"/>
            <a:ext cx="3507593" cy="415498"/>
          </a:xfrm>
          <a:prstGeom prst="rect">
            <a:avLst/>
          </a:prstGeom>
        </p:spPr>
        <p:txBody>
          <a:bodyPr wrap="square">
            <a:spAutoFit/>
          </a:bodyPr>
          <a:lstStyle/>
          <a:p>
            <a:pPr algn="just"/>
            <a:r>
              <a:rPr lang="es-ES" sz="1050" dirty="0">
                <a:latin typeface="Arial Narrow" panose="020B0606020202030204" pitchFamily="34" charset="0"/>
              </a:rPr>
              <a:t>Figura. Mecanismo de intento de suicidio. Periodo epidemiológico 08  2023 </a:t>
            </a:r>
          </a:p>
        </p:txBody>
      </p:sp>
      <p:graphicFrame>
        <p:nvGraphicFramePr>
          <p:cNvPr id="40" name="1 Gráfico">
            <a:extLst>
              <a:ext uri="{FF2B5EF4-FFF2-40B4-BE49-F238E27FC236}">
                <a16:creationId xmlns:a16="http://schemas.microsoft.com/office/drawing/2014/main" id="{00000000-0008-0000-0200-000002000000}"/>
              </a:ext>
            </a:extLst>
          </p:cNvPr>
          <p:cNvGraphicFramePr>
            <a:graphicFrameLocks/>
          </p:cNvGraphicFramePr>
          <p:nvPr/>
        </p:nvGraphicFramePr>
        <p:xfrm>
          <a:off x="-111957" y="2654038"/>
          <a:ext cx="3928431" cy="2312836"/>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1" name="1 Gráfico">
            <a:extLst>
              <a:ext uri="{FF2B5EF4-FFF2-40B4-BE49-F238E27FC236}">
                <a16:creationId xmlns:a16="http://schemas.microsoft.com/office/drawing/2014/main" id="{00000000-0008-0000-0A00-000002000000}"/>
              </a:ext>
            </a:extLst>
          </p:cNvPr>
          <p:cNvGraphicFramePr>
            <a:graphicFrameLocks/>
          </p:cNvGraphicFramePr>
          <p:nvPr/>
        </p:nvGraphicFramePr>
        <p:xfrm>
          <a:off x="3710252" y="2706938"/>
          <a:ext cx="3505083" cy="2298536"/>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42" name="1 Gráfico">
            <a:extLst>
              <a:ext uri="{FF2B5EF4-FFF2-40B4-BE49-F238E27FC236}">
                <a16:creationId xmlns:a16="http://schemas.microsoft.com/office/drawing/2014/main" id="{00000000-0008-0000-0B00-000002000000}"/>
              </a:ext>
            </a:extLst>
          </p:cNvPr>
          <p:cNvGraphicFramePr>
            <a:graphicFrameLocks/>
          </p:cNvGraphicFramePr>
          <p:nvPr/>
        </p:nvGraphicFramePr>
        <p:xfrm>
          <a:off x="1484158" y="5170279"/>
          <a:ext cx="3810001" cy="2409825"/>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82821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 y="-756"/>
            <a:ext cx="2259818" cy="3636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ángulo 4"/>
          <p:cNvSpPr/>
          <p:nvPr/>
        </p:nvSpPr>
        <p:spPr>
          <a:xfrm>
            <a:off x="852046" y="552888"/>
            <a:ext cx="429926" cy="307777"/>
          </a:xfrm>
          <a:prstGeom prst="rect">
            <a:avLst/>
          </a:prstGeom>
        </p:spPr>
        <p:txBody>
          <a:bodyPr wrap="none">
            <a:spAutoFit/>
          </a:bodyPr>
          <a:lstStyle/>
          <a:p>
            <a:r>
              <a:rPr lang="es-ES" b="1" dirty="0">
                <a:solidFill>
                  <a:srgbClr val="C00000"/>
                </a:solidFill>
                <a:latin typeface="Arial Narrow" panose="020B0606020202030204" pitchFamily="34" charset="0"/>
              </a:rPr>
              <a:t>VIH</a:t>
            </a:r>
            <a:endParaRPr lang="en-US" dirty="0"/>
          </a:p>
        </p:txBody>
      </p:sp>
      <p:sp>
        <p:nvSpPr>
          <p:cNvPr id="6" name="4 CuadroTexto"/>
          <p:cNvSpPr txBox="1"/>
          <p:nvPr/>
        </p:nvSpPr>
        <p:spPr>
          <a:xfrm>
            <a:off x="-629" y="3275856"/>
            <a:ext cx="2220905" cy="276999"/>
          </a:xfrm>
          <a:prstGeom prst="rect">
            <a:avLst/>
          </a:prstGeom>
          <a:noFill/>
        </p:spPr>
        <p:txBody>
          <a:bodyPr wrap="square" rtlCol="0">
            <a:spAutoFit/>
          </a:bodyPr>
          <a:lstStyle/>
          <a:p>
            <a:r>
              <a:rPr lang="es-ES" sz="1200" b="1" dirty="0">
                <a:latin typeface="Arial Narrow" panose="020B0606020202030204" pitchFamily="34" charset="0"/>
              </a:rPr>
              <a:t>Periodo epidemiológico 08 - 2023</a:t>
            </a:r>
          </a:p>
        </p:txBody>
      </p:sp>
      <p:pic>
        <p:nvPicPr>
          <p:cNvPr id="8"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1432"/>
          <a:stretch/>
        </p:blipFill>
        <p:spPr bwMode="auto">
          <a:xfrm>
            <a:off x="-628" y="3635896"/>
            <a:ext cx="2295053" cy="3722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7 Grupo"/>
          <p:cNvGrpSpPr/>
          <p:nvPr/>
        </p:nvGrpSpPr>
        <p:grpSpPr>
          <a:xfrm>
            <a:off x="109142" y="5846294"/>
            <a:ext cx="1892650" cy="488476"/>
            <a:chOff x="2397524" y="3379972"/>
            <a:chExt cx="4508500" cy="904875"/>
          </a:xfrm>
        </p:grpSpPr>
        <p:pic>
          <p:nvPicPr>
            <p:cNvPr id="1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6 CuadroTexto"/>
            <p:cNvSpPr txBox="1"/>
            <p:nvPr/>
          </p:nvSpPr>
          <p:spPr>
            <a:xfrm>
              <a:off x="3213823" y="3478755"/>
              <a:ext cx="1906762" cy="684167"/>
            </a:xfrm>
            <a:prstGeom prst="rect">
              <a:avLst/>
            </a:prstGeom>
            <a:noFill/>
          </p:spPr>
          <p:txBody>
            <a:bodyPr wrap="square" rtlCol="0">
              <a:spAutoFit/>
            </a:bodyPr>
            <a:lstStyle/>
            <a:p>
              <a:pPr algn="ctr"/>
              <a:r>
                <a:rPr lang="es-ES" b="1" dirty="0">
                  <a:latin typeface="Arial Narrow" panose="020B0606020202030204" pitchFamily="34" charset="0"/>
                </a:rPr>
                <a:t>990</a:t>
              </a:r>
            </a:p>
          </p:txBody>
        </p:sp>
      </p:grpSp>
      <p:sp>
        <p:nvSpPr>
          <p:cNvPr id="12" name="5 Rectángulo"/>
          <p:cNvSpPr/>
          <p:nvPr/>
        </p:nvSpPr>
        <p:spPr>
          <a:xfrm>
            <a:off x="2171614" y="3260571"/>
            <a:ext cx="4946011" cy="307777"/>
          </a:xfrm>
          <a:prstGeom prst="rect">
            <a:avLst/>
          </a:prstGeom>
        </p:spPr>
        <p:txBody>
          <a:bodyPr wrap="square">
            <a:spAutoFit/>
          </a:bodyPr>
          <a:lstStyle/>
          <a:p>
            <a:r>
              <a:rPr lang="es-ES" sz="700" dirty="0">
                <a:latin typeface="Arial" panose="020B0604020202020204" pitchFamily="34" charset="0"/>
                <a:cs typeface="Arial" panose="020B0604020202020204" pitchFamily="34" charset="0"/>
              </a:rPr>
              <a:t>Fuente: SIVIGILA. Secretaria de Salud de Medellín.</a:t>
            </a:r>
          </a:p>
          <a:p>
            <a:pPr algn="just"/>
            <a:r>
              <a:rPr lang="es-ES" sz="700" dirty="0">
                <a:latin typeface="Arial" panose="020B0604020202020204" pitchFamily="34" charset="0"/>
                <a:cs typeface="Arial" panose="020B0604020202020204" pitchFamily="34" charset="0"/>
              </a:rPr>
              <a:t>Figura. Canal endémico de </a:t>
            </a:r>
            <a:r>
              <a:rPr lang="es-CO" sz="700" dirty="0">
                <a:latin typeface="Arial" panose="020B0604020202020204" pitchFamily="34" charset="0"/>
                <a:cs typeface="Arial" panose="020B0604020202020204" pitchFamily="34" charset="0"/>
              </a:rPr>
              <a:t>VIH</a:t>
            </a:r>
            <a:r>
              <a:rPr lang="es-ES" sz="700" dirty="0">
                <a:latin typeface="Arial" panose="020B0604020202020204" pitchFamily="34" charset="0"/>
                <a:cs typeface="Arial" panose="020B0604020202020204" pitchFamily="34" charset="0"/>
              </a:rPr>
              <a:t>. Medellín, a Periodo epidemiológico 08  acumulado  de 2023. </a:t>
            </a:r>
          </a:p>
        </p:txBody>
      </p:sp>
      <p:sp>
        <p:nvSpPr>
          <p:cNvPr id="14"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sp>
        <p:nvSpPr>
          <p:cNvPr id="15"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cxnSp>
        <p:nvCxnSpPr>
          <p:cNvPr id="16" name="12 Conector recto"/>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17 Rectángulo"/>
          <p:cNvSpPr/>
          <p:nvPr/>
        </p:nvSpPr>
        <p:spPr>
          <a:xfrm>
            <a:off x="2259190" y="6935461"/>
            <a:ext cx="4946011" cy="338554"/>
          </a:xfrm>
          <a:prstGeom prst="rect">
            <a:avLst/>
          </a:prstGeom>
        </p:spPr>
        <p:txBody>
          <a:bodyPr wrap="square">
            <a:spAutoFit/>
          </a:bodyPr>
          <a:lstStyle/>
          <a:p>
            <a:r>
              <a:rPr lang="es-ES" sz="800" dirty="0">
                <a:latin typeface="Arial Narrow" panose="020B0606020202030204" pitchFamily="34" charset="0"/>
              </a:rPr>
              <a:t>Fuente: SIVIGILA. Secretaria de Salud de Medellín.</a:t>
            </a:r>
          </a:p>
          <a:p>
            <a:pPr algn="just"/>
            <a:r>
              <a:rPr lang="es-ES" sz="800" dirty="0">
                <a:latin typeface="Arial Narrow" panose="020B0606020202030204" pitchFamily="34" charset="0"/>
              </a:rPr>
              <a:t>Figura. Comportamiento </a:t>
            </a:r>
            <a:r>
              <a:rPr lang="es-CO" sz="800" dirty="0">
                <a:latin typeface="Arial Narrow" panose="020B0606020202030204" pitchFamily="34" charset="0"/>
              </a:rPr>
              <a:t>de VIH</a:t>
            </a:r>
            <a:r>
              <a:rPr lang="es-ES" sz="800" dirty="0">
                <a:latin typeface="Arial Narrow" panose="020B0606020202030204" pitchFamily="34" charset="0"/>
              </a:rPr>
              <a:t>. Medellín, a Periodo epidemiológico 08  acumulado de 2020-2023. </a:t>
            </a:r>
          </a:p>
        </p:txBody>
      </p:sp>
      <p:sp>
        <p:nvSpPr>
          <p:cNvPr id="19" name="8 CuadroTexto"/>
          <p:cNvSpPr txBox="1"/>
          <p:nvPr/>
        </p:nvSpPr>
        <p:spPr>
          <a:xfrm>
            <a:off x="7150" y="6519963"/>
            <a:ext cx="2243575" cy="830997"/>
          </a:xfrm>
          <a:prstGeom prst="rect">
            <a:avLst/>
          </a:prstGeom>
          <a:noFill/>
        </p:spPr>
        <p:txBody>
          <a:bodyPr wrap="square" rtlCol="0">
            <a:spAutoFit/>
          </a:bodyPr>
          <a:lstStyle/>
          <a:p>
            <a:pPr algn="ctr"/>
            <a:r>
              <a:rPr lang="es-ES" sz="1200" b="1" dirty="0">
                <a:latin typeface="Arial Narrow" panose="020B0606020202030204" pitchFamily="34" charset="0"/>
              </a:rPr>
              <a:t>La variación porcentual con respecto al mismo periodo del año anterior disminuyó en un 5,9%</a:t>
            </a:r>
          </a:p>
        </p:txBody>
      </p:sp>
      <p:sp>
        <p:nvSpPr>
          <p:cNvPr id="20"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36</a:t>
            </a:r>
          </a:p>
        </p:txBody>
      </p:sp>
      <p:sp>
        <p:nvSpPr>
          <p:cNvPr id="24" name="13 Rectángulo"/>
          <p:cNvSpPr/>
          <p:nvPr/>
        </p:nvSpPr>
        <p:spPr>
          <a:xfrm>
            <a:off x="21382" y="7380312"/>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9" name="25 Grupo"/>
          <p:cNvGrpSpPr/>
          <p:nvPr/>
        </p:nvGrpSpPr>
        <p:grpSpPr>
          <a:xfrm>
            <a:off x="144066" y="7493840"/>
            <a:ext cx="3446504" cy="276999"/>
            <a:chOff x="2448322" y="74775"/>
            <a:chExt cx="3446504" cy="276999"/>
          </a:xfrm>
        </p:grpSpPr>
        <p:sp>
          <p:nvSpPr>
            <p:cNvPr id="30"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31" name="27 Conector recto"/>
            <p:cNvCxnSpPr>
              <a:stCxn id="30"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2"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Indicadores</a:t>
              </a:r>
            </a:p>
          </p:txBody>
        </p:sp>
      </p:grpSp>
      <p:sp>
        <p:nvSpPr>
          <p:cNvPr id="102" name="101 CuadroTexto"/>
          <p:cNvSpPr txBox="1"/>
          <p:nvPr/>
        </p:nvSpPr>
        <p:spPr>
          <a:xfrm>
            <a:off x="2294426" y="8139590"/>
            <a:ext cx="2487070" cy="430887"/>
          </a:xfrm>
          <a:prstGeom prst="rect">
            <a:avLst/>
          </a:prstGeom>
          <a:noFill/>
        </p:spPr>
        <p:txBody>
          <a:bodyPr wrap="square" rtlCol="0">
            <a:spAutoFit/>
          </a:bodyPr>
          <a:lstStyle/>
          <a:p>
            <a:pPr algn="ctr"/>
            <a:r>
              <a:rPr lang="es-CO" sz="1100" b="1" dirty="0">
                <a:latin typeface="Arial Narrow" panose="020B0606020202030204" pitchFamily="34" charset="0"/>
              </a:rPr>
              <a:t>Proporción de incidencia en población general por 100.000 habitantes</a:t>
            </a:r>
            <a:endParaRPr lang="es-ES" sz="1100" b="1" dirty="0">
              <a:latin typeface="Arial Narrow" panose="020B0606020202030204" pitchFamily="34" charset="0"/>
            </a:endParaRPr>
          </a:p>
        </p:txBody>
      </p:sp>
      <p:sp>
        <p:nvSpPr>
          <p:cNvPr id="103" name="102 CuadroTexto"/>
          <p:cNvSpPr txBox="1"/>
          <p:nvPr/>
        </p:nvSpPr>
        <p:spPr>
          <a:xfrm>
            <a:off x="2811907" y="8591963"/>
            <a:ext cx="1236236" cy="338554"/>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38,1 * 100 mil</a:t>
            </a:r>
          </a:p>
        </p:txBody>
      </p:sp>
      <p:graphicFrame>
        <p:nvGraphicFramePr>
          <p:cNvPr id="25" name="Gráfico 24">
            <a:extLst>
              <a:ext uri="{FF2B5EF4-FFF2-40B4-BE49-F238E27FC236}">
                <a16:creationId xmlns:a16="http://schemas.microsoft.com/office/drawing/2014/main" id="{00000000-0008-0000-0D00-000003000000}"/>
              </a:ext>
            </a:extLst>
          </p:cNvPr>
          <p:cNvGraphicFramePr>
            <a:graphicFrameLocks/>
          </p:cNvGraphicFramePr>
          <p:nvPr/>
        </p:nvGraphicFramePr>
        <p:xfrm>
          <a:off x="2107846" y="345167"/>
          <a:ext cx="5237019" cy="304620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4 Gráfico">
            <a:extLst>
              <a:ext uri="{FF2B5EF4-FFF2-40B4-BE49-F238E27FC236}">
                <a16:creationId xmlns:a16="http://schemas.microsoft.com/office/drawing/2014/main" id="{00000000-0008-0000-0D00-000005000000}"/>
              </a:ext>
            </a:extLst>
          </p:cNvPr>
          <p:cNvGraphicFramePr>
            <a:graphicFrameLocks/>
          </p:cNvGraphicFramePr>
          <p:nvPr/>
        </p:nvGraphicFramePr>
        <p:xfrm>
          <a:off x="2183642" y="3981819"/>
          <a:ext cx="5038640" cy="3046208"/>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6841673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3 Rectángulo"/>
          <p:cNvSpPr/>
          <p:nvPr/>
        </p:nvSpPr>
        <p:spPr>
          <a:xfrm>
            <a:off x="0" y="9973"/>
            <a:ext cx="7200900" cy="404175"/>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75" name="Grupo 74"/>
          <p:cNvGrpSpPr/>
          <p:nvPr/>
        </p:nvGrpSpPr>
        <p:grpSpPr>
          <a:xfrm>
            <a:off x="2491847" y="2792275"/>
            <a:ext cx="1881594" cy="1358120"/>
            <a:chOff x="3232545" y="2931806"/>
            <a:chExt cx="1881594" cy="1358120"/>
          </a:xfrm>
        </p:grpSpPr>
        <p:pic>
          <p:nvPicPr>
            <p:cNvPr id="22" name="Picture 5"/>
            <p:cNvPicPr>
              <a:picLocks noChangeAspect="1" noChangeArrowheads="1"/>
            </p:cNvPicPr>
            <p:nvPr/>
          </p:nvPicPr>
          <p:blipFill>
            <a:blip r:embed="rId2">
              <a:biLevel thresh="50000"/>
              <a:extLst>
                <a:ext uri="{28A0092B-C50C-407E-A947-70E740481C1C}">
                  <a14:useLocalDpi xmlns:a14="http://schemas.microsoft.com/office/drawing/2010/main" val="0"/>
                </a:ext>
              </a:extLst>
            </a:blip>
            <a:srcRect/>
            <a:stretch>
              <a:fillRect/>
            </a:stretch>
          </p:blipFill>
          <p:spPr bwMode="auto">
            <a:xfrm>
              <a:off x="3685453" y="2931806"/>
              <a:ext cx="933450" cy="74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3" name="87 Grupo"/>
            <p:cNvGrpSpPr/>
            <p:nvPr/>
          </p:nvGrpSpPr>
          <p:grpSpPr>
            <a:xfrm>
              <a:off x="3232545" y="3564985"/>
              <a:ext cx="1881594" cy="724941"/>
              <a:chOff x="-103304" y="7072716"/>
              <a:chExt cx="1427628" cy="724941"/>
            </a:xfrm>
          </p:grpSpPr>
          <p:sp>
            <p:nvSpPr>
              <p:cNvPr id="24" name="88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Afiliación al SGSS</a:t>
                </a:r>
              </a:p>
            </p:txBody>
          </p:sp>
          <p:sp>
            <p:nvSpPr>
              <p:cNvPr id="25" name="89 Rectángulo redondeado"/>
              <p:cNvSpPr/>
              <p:nvPr/>
            </p:nvSpPr>
            <p:spPr>
              <a:xfrm>
                <a:off x="-103304" y="7371933"/>
                <a:ext cx="1427628" cy="425724"/>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100" b="1" dirty="0">
                  <a:solidFill>
                    <a:schemeClr val="tx1"/>
                  </a:solidFill>
                  <a:latin typeface="Arial Narrow" panose="020B0606020202030204" pitchFamily="34" charset="0"/>
                </a:endParaRPr>
              </a:p>
              <a:p>
                <a:pPr algn="ctr"/>
                <a:r>
                  <a:rPr lang="es-ES" sz="1100" b="1" dirty="0">
                    <a:solidFill>
                      <a:schemeClr val="tx1"/>
                    </a:solidFill>
                    <a:latin typeface="Arial Narrow" panose="020B0606020202030204" pitchFamily="34" charset="0"/>
                  </a:rPr>
                  <a:t>Régimen contributivo: 68,89%</a:t>
                </a:r>
              </a:p>
              <a:p>
                <a:pPr algn="ctr"/>
                <a:r>
                  <a:rPr lang="es-ES" sz="1100" b="1" dirty="0">
                    <a:solidFill>
                      <a:schemeClr val="tx1"/>
                    </a:solidFill>
                    <a:latin typeface="Arial Narrow" panose="020B0606020202030204" pitchFamily="34" charset="0"/>
                  </a:rPr>
                  <a:t>Régimen subsidiado: 25,35%</a:t>
                </a:r>
              </a:p>
              <a:p>
                <a:pPr algn="ctr"/>
                <a:endParaRPr lang="es-ES" sz="1400" b="1" dirty="0">
                  <a:solidFill>
                    <a:schemeClr val="tx1"/>
                  </a:solidFill>
                  <a:latin typeface="Arial Narrow" panose="020B0606020202030204" pitchFamily="34" charset="0"/>
                </a:endParaRPr>
              </a:p>
            </p:txBody>
          </p:sp>
        </p:grpSp>
      </p:grpSp>
      <p:grpSp>
        <p:nvGrpSpPr>
          <p:cNvPr id="76" name="Grupo 75"/>
          <p:cNvGrpSpPr/>
          <p:nvPr/>
        </p:nvGrpSpPr>
        <p:grpSpPr>
          <a:xfrm>
            <a:off x="5004639" y="2764717"/>
            <a:ext cx="1690560" cy="1385678"/>
            <a:chOff x="5322204" y="2849006"/>
            <a:chExt cx="1690560" cy="1385678"/>
          </a:xfrm>
        </p:grpSpPr>
        <p:pic>
          <p:nvPicPr>
            <p:cNvPr id="26" name="Picture 6"/>
            <p:cNvPicPr>
              <a:picLocks noChangeAspect="1" noChangeArrowheads="1"/>
            </p:cNvPicPr>
            <p:nvPr/>
          </p:nvPicPr>
          <p:blipFill>
            <a:blip r:embed="rId3">
              <a:biLevel thresh="50000"/>
              <a:extLst>
                <a:ext uri="{28A0092B-C50C-407E-A947-70E740481C1C}">
                  <a14:useLocalDpi xmlns:a14="http://schemas.microsoft.com/office/drawing/2010/main" val="0"/>
                </a:ext>
              </a:extLst>
            </a:blip>
            <a:srcRect/>
            <a:stretch>
              <a:fillRect/>
            </a:stretch>
          </p:blipFill>
          <p:spPr bwMode="auto">
            <a:xfrm>
              <a:off x="5575328" y="2849006"/>
              <a:ext cx="942975" cy="77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7" name="71 Grupo"/>
            <p:cNvGrpSpPr/>
            <p:nvPr/>
          </p:nvGrpSpPr>
          <p:grpSpPr>
            <a:xfrm>
              <a:off x="5322204" y="3584039"/>
              <a:ext cx="1690560" cy="650645"/>
              <a:chOff x="-14122" y="7072716"/>
              <a:chExt cx="1282684" cy="650645"/>
            </a:xfrm>
          </p:grpSpPr>
          <p:sp>
            <p:nvSpPr>
              <p:cNvPr id="28" name="72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Área de ocurrencia</a:t>
                </a:r>
              </a:p>
            </p:txBody>
          </p:sp>
          <p:sp>
            <p:nvSpPr>
              <p:cNvPr id="29" name="73 Rectángulo redondeado"/>
              <p:cNvSpPr/>
              <p:nvPr/>
            </p:nvSpPr>
            <p:spPr>
              <a:xfrm>
                <a:off x="-14122" y="7363321"/>
                <a:ext cx="1282684"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Cabecera municipal</a:t>
                </a:r>
              </a:p>
              <a:p>
                <a:pPr algn="ctr"/>
                <a:r>
                  <a:rPr lang="es-ES" sz="1600" b="1" dirty="0">
                    <a:solidFill>
                      <a:schemeClr val="tx1"/>
                    </a:solidFill>
                    <a:latin typeface="Arial Narrow" panose="020B0606020202030204" pitchFamily="34" charset="0"/>
                  </a:rPr>
                  <a:t>97,78%</a:t>
                </a:r>
              </a:p>
            </p:txBody>
          </p:sp>
        </p:grpSp>
      </p:grpSp>
      <p:grpSp>
        <p:nvGrpSpPr>
          <p:cNvPr id="72" name="Grupo 71"/>
          <p:cNvGrpSpPr/>
          <p:nvPr/>
        </p:nvGrpSpPr>
        <p:grpSpPr>
          <a:xfrm>
            <a:off x="787056" y="2483768"/>
            <a:ext cx="957314" cy="1846065"/>
            <a:chOff x="691281" y="4516650"/>
            <a:chExt cx="957314" cy="1846065"/>
          </a:xfrm>
        </p:grpSpPr>
        <p:grpSp>
          <p:nvGrpSpPr>
            <p:cNvPr id="66" name="75 Grupo"/>
            <p:cNvGrpSpPr/>
            <p:nvPr/>
          </p:nvGrpSpPr>
          <p:grpSpPr>
            <a:xfrm>
              <a:off x="691281" y="4516650"/>
              <a:ext cx="957314" cy="1238542"/>
              <a:chOff x="525339" y="2886622"/>
              <a:chExt cx="957314" cy="1238542"/>
            </a:xfrm>
          </p:grpSpPr>
          <p:pic>
            <p:nvPicPr>
              <p:cNvPr id="68" name="Picture 4"/>
              <p:cNvPicPr>
                <a:picLocks noChangeAspect="1" noChangeArrowheads="1"/>
              </p:cNvPicPr>
              <p:nvPr/>
            </p:nvPicPr>
            <p:blipFill>
              <a:blip r:embed="rId4">
                <a:biLevel thresh="50000"/>
                <a:extLst>
                  <a:ext uri="{28A0092B-C50C-407E-A947-70E740481C1C}">
                    <a14:useLocalDpi xmlns:a14="http://schemas.microsoft.com/office/drawing/2010/main" val="0"/>
                  </a:ext>
                </a:extLst>
              </a:blip>
              <a:srcRect/>
              <a:stretch>
                <a:fillRect/>
              </a:stretch>
            </p:blipFill>
            <p:spPr bwMode="auto">
              <a:xfrm>
                <a:off x="646430" y="2886622"/>
                <a:ext cx="704850" cy="97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9" name="79 Rectángulo"/>
              <p:cNvSpPr/>
              <p:nvPr/>
            </p:nvSpPr>
            <p:spPr>
              <a:xfrm>
                <a:off x="525339" y="3848165"/>
                <a:ext cx="957314" cy="276999"/>
              </a:xfrm>
              <a:prstGeom prst="rect">
                <a:avLst/>
              </a:prstGeom>
            </p:spPr>
            <p:txBody>
              <a:bodyPr wrap="none">
                <a:spAutoFit/>
              </a:bodyPr>
              <a:lstStyle/>
              <a:p>
                <a:pPr algn="ctr"/>
                <a:r>
                  <a:rPr lang="es-ES" sz="1200" b="1" u="sng" dirty="0">
                    <a:latin typeface="Arial Narrow" panose="020B0606020202030204" pitchFamily="34" charset="0"/>
                  </a:rPr>
                  <a:t>Donó sangre</a:t>
                </a:r>
                <a:endParaRPr lang="es-ES" sz="1200" b="1" u="sng" dirty="0">
                  <a:solidFill>
                    <a:sysClr val="windowText" lastClr="000000"/>
                  </a:solidFill>
                  <a:latin typeface="Arial Narrow" panose="020B0606020202030204" pitchFamily="34" charset="0"/>
                </a:endParaRPr>
              </a:p>
            </p:txBody>
          </p:sp>
        </p:grpSp>
        <p:sp>
          <p:nvSpPr>
            <p:cNvPr id="70" name="50 Rectángulo redondeado"/>
            <p:cNvSpPr/>
            <p:nvPr/>
          </p:nvSpPr>
          <p:spPr>
            <a:xfrm>
              <a:off x="784547" y="5755192"/>
              <a:ext cx="740068"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0,5%</a:t>
              </a:r>
            </a:p>
          </p:txBody>
        </p:sp>
        <p:sp>
          <p:nvSpPr>
            <p:cNvPr id="71" name="53 Rectángulo"/>
            <p:cNvSpPr/>
            <p:nvPr/>
          </p:nvSpPr>
          <p:spPr>
            <a:xfrm>
              <a:off x="829812" y="6085716"/>
              <a:ext cx="649537" cy="276999"/>
            </a:xfrm>
            <a:prstGeom prst="rect">
              <a:avLst/>
            </a:prstGeom>
          </p:spPr>
          <p:txBody>
            <a:bodyPr wrap="none">
              <a:spAutoFit/>
            </a:bodyPr>
            <a:lstStyle/>
            <a:p>
              <a:r>
                <a:rPr lang="es-ES" sz="1200" b="1" dirty="0">
                  <a:latin typeface="Arial Narrow" panose="020B0606020202030204" pitchFamily="34" charset="0"/>
                </a:rPr>
                <a:t>5 casos</a:t>
              </a:r>
              <a:endParaRPr lang="es-CO" sz="1200" dirty="0"/>
            </a:p>
          </p:txBody>
        </p:sp>
      </p:grpSp>
      <p:sp>
        <p:nvSpPr>
          <p:cNvPr id="80"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37</a:t>
            </a:r>
          </a:p>
        </p:txBody>
      </p:sp>
      <p:grpSp>
        <p:nvGrpSpPr>
          <p:cNvPr id="102" name="25 Grupo"/>
          <p:cNvGrpSpPr/>
          <p:nvPr/>
        </p:nvGrpSpPr>
        <p:grpSpPr>
          <a:xfrm>
            <a:off x="160662" y="75973"/>
            <a:ext cx="3446504" cy="276999"/>
            <a:chOff x="2448322" y="74775"/>
            <a:chExt cx="3446504" cy="276999"/>
          </a:xfrm>
        </p:grpSpPr>
        <p:sp>
          <p:nvSpPr>
            <p:cNvPr id="103"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04" name="27 Conector recto"/>
            <p:cNvCxnSpPr>
              <a:stCxn id="103"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05"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variables de interés</a:t>
              </a:r>
            </a:p>
          </p:txBody>
        </p:sp>
      </p:grpSp>
      <p:sp>
        <p:nvSpPr>
          <p:cNvPr id="106" name="13 Rectángulo"/>
          <p:cNvSpPr/>
          <p:nvPr/>
        </p:nvSpPr>
        <p:spPr>
          <a:xfrm>
            <a:off x="-2" y="4355976"/>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107" name="25 Grupo"/>
          <p:cNvGrpSpPr/>
          <p:nvPr/>
        </p:nvGrpSpPr>
        <p:grpSpPr>
          <a:xfrm>
            <a:off x="30478" y="4469504"/>
            <a:ext cx="3446504" cy="276999"/>
            <a:chOff x="2448322" y="74775"/>
            <a:chExt cx="3446504" cy="276999"/>
          </a:xfrm>
        </p:grpSpPr>
        <p:sp>
          <p:nvSpPr>
            <p:cNvPr id="108"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09" name="27 Conector recto"/>
            <p:cNvCxnSpPr>
              <a:stCxn id="108"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10"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por territorio</a:t>
              </a:r>
            </a:p>
          </p:txBody>
        </p:sp>
      </p:grpSp>
      <p:grpSp>
        <p:nvGrpSpPr>
          <p:cNvPr id="112" name="5 Grupo"/>
          <p:cNvGrpSpPr/>
          <p:nvPr/>
        </p:nvGrpSpPr>
        <p:grpSpPr>
          <a:xfrm>
            <a:off x="180838" y="920327"/>
            <a:ext cx="857788" cy="1573970"/>
            <a:chOff x="1068833" y="553075"/>
            <a:chExt cx="857788" cy="1573970"/>
          </a:xfrm>
        </p:grpSpPr>
        <p:pic>
          <p:nvPicPr>
            <p:cNvPr id="113" name="Picture 3"/>
            <p:cNvPicPr>
              <a:picLocks noChangeAspect="1" noChangeArrowheads="1"/>
            </p:cNvPicPr>
            <p:nvPr/>
          </p:nvPicPr>
          <p:blipFill rotWithShape="1">
            <a:blip r:embed="rId5">
              <a:biLevel thresh="75000"/>
              <a:extLst>
                <a:ext uri="{28A0092B-C50C-407E-A947-70E740481C1C}">
                  <a14:useLocalDpi xmlns:a14="http://schemas.microsoft.com/office/drawing/2010/main" val="0"/>
                </a:ext>
              </a:extLst>
            </a:blip>
            <a:srcRect t="10614" r="84474"/>
            <a:stretch/>
          </p:blipFill>
          <p:spPr bwMode="auto">
            <a:xfrm>
              <a:off x="1131620" y="553075"/>
              <a:ext cx="737696" cy="720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4" name="11 Rectángulo redondeado"/>
            <p:cNvSpPr/>
            <p:nvPr/>
          </p:nvSpPr>
          <p:spPr>
            <a:xfrm>
              <a:off x="1115283" y="1520368"/>
              <a:ext cx="804404"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85,2%</a:t>
              </a:r>
            </a:p>
          </p:txBody>
        </p:sp>
        <p:sp>
          <p:nvSpPr>
            <p:cNvPr id="115" name="3 Rectángulo"/>
            <p:cNvSpPr/>
            <p:nvPr/>
          </p:nvSpPr>
          <p:spPr>
            <a:xfrm>
              <a:off x="1068833" y="1243369"/>
              <a:ext cx="803425" cy="276999"/>
            </a:xfrm>
            <a:prstGeom prst="rect">
              <a:avLst/>
            </a:prstGeom>
          </p:spPr>
          <p:txBody>
            <a:bodyPr wrap="none">
              <a:spAutoFit/>
            </a:bodyPr>
            <a:lstStyle/>
            <a:p>
              <a:r>
                <a:rPr lang="es-ES" sz="1200" b="1" u="sng" dirty="0">
                  <a:latin typeface="Arial Narrow" panose="020B0606020202030204" pitchFamily="34" charset="0"/>
                </a:rPr>
                <a:t>Masculino</a:t>
              </a:r>
              <a:endParaRPr lang="es-ES" sz="1200" b="1" u="sng" dirty="0">
                <a:solidFill>
                  <a:sysClr val="windowText" lastClr="000000"/>
                </a:solidFill>
                <a:latin typeface="Arial Narrow" panose="020B0606020202030204" pitchFamily="34" charset="0"/>
              </a:endParaRPr>
            </a:p>
          </p:txBody>
        </p:sp>
        <p:sp>
          <p:nvSpPr>
            <p:cNvPr id="116" name="4 Rectángulo"/>
            <p:cNvSpPr/>
            <p:nvPr/>
          </p:nvSpPr>
          <p:spPr>
            <a:xfrm>
              <a:off x="1136020" y="1850046"/>
              <a:ext cx="790601" cy="276999"/>
            </a:xfrm>
            <a:prstGeom prst="rect">
              <a:avLst/>
            </a:prstGeom>
          </p:spPr>
          <p:txBody>
            <a:bodyPr wrap="none">
              <a:spAutoFit/>
            </a:bodyPr>
            <a:lstStyle/>
            <a:p>
              <a:r>
                <a:rPr lang="es-ES" sz="1200" b="1" dirty="0">
                  <a:latin typeface="Arial Narrow" panose="020B0606020202030204" pitchFamily="34" charset="0"/>
                </a:rPr>
                <a:t>843 casos</a:t>
              </a:r>
              <a:endParaRPr lang="es-CO" sz="1200" dirty="0"/>
            </a:p>
          </p:txBody>
        </p:sp>
      </p:grpSp>
      <p:grpSp>
        <p:nvGrpSpPr>
          <p:cNvPr id="117" name="2 Grupo"/>
          <p:cNvGrpSpPr/>
          <p:nvPr/>
        </p:nvGrpSpPr>
        <p:grpSpPr>
          <a:xfrm>
            <a:off x="1175708" y="920327"/>
            <a:ext cx="855270" cy="1560887"/>
            <a:chOff x="1752268" y="1227775"/>
            <a:chExt cx="855270" cy="1560887"/>
          </a:xfrm>
        </p:grpSpPr>
        <p:sp>
          <p:nvSpPr>
            <p:cNvPr id="118" name="41 Rectángulo redondeado"/>
            <p:cNvSpPr/>
            <p:nvPr/>
          </p:nvSpPr>
          <p:spPr>
            <a:xfrm>
              <a:off x="1752268" y="2181420"/>
              <a:ext cx="811840"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14,8%</a:t>
              </a:r>
            </a:p>
          </p:txBody>
        </p:sp>
        <p:sp>
          <p:nvSpPr>
            <p:cNvPr id="119" name="31 Rectángulo"/>
            <p:cNvSpPr/>
            <p:nvPr/>
          </p:nvSpPr>
          <p:spPr>
            <a:xfrm>
              <a:off x="1756023" y="1908120"/>
              <a:ext cx="780983" cy="276999"/>
            </a:xfrm>
            <a:prstGeom prst="rect">
              <a:avLst/>
            </a:prstGeom>
          </p:spPr>
          <p:txBody>
            <a:bodyPr wrap="none">
              <a:spAutoFit/>
            </a:bodyPr>
            <a:lstStyle/>
            <a:p>
              <a:r>
                <a:rPr lang="es-ES" sz="1200" b="1" u="sng" dirty="0">
                  <a:latin typeface="Arial Narrow" panose="020B0606020202030204" pitchFamily="34" charset="0"/>
                </a:rPr>
                <a:t>Femenino</a:t>
              </a:r>
              <a:endParaRPr lang="es-ES" sz="1200" b="1" u="sng" dirty="0">
                <a:solidFill>
                  <a:sysClr val="windowText" lastClr="000000"/>
                </a:solidFill>
                <a:latin typeface="Arial Narrow" panose="020B0606020202030204" pitchFamily="34" charset="0"/>
              </a:endParaRPr>
            </a:p>
          </p:txBody>
        </p:sp>
        <p:sp>
          <p:nvSpPr>
            <p:cNvPr id="120" name="34 Rectángulo"/>
            <p:cNvSpPr/>
            <p:nvPr/>
          </p:nvSpPr>
          <p:spPr>
            <a:xfrm>
              <a:off x="1816937" y="2511663"/>
              <a:ext cx="790601" cy="276999"/>
            </a:xfrm>
            <a:prstGeom prst="rect">
              <a:avLst/>
            </a:prstGeom>
          </p:spPr>
          <p:txBody>
            <a:bodyPr wrap="none">
              <a:spAutoFit/>
            </a:bodyPr>
            <a:lstStyle/>
            <a:p>
              <a:r>
                <a:rPr lang="es-ES" sz="1200" b="1" dirty="0">
                  <a:latin typeface="Arial Narrow" panose="020B0606020202030204" pitchFamily="34" charset="0"/>
                </a:rPr>
                <a:t>147 casos</a:t>
              </a:r>
              <a:endParaRPr lang="es-CO" sz="1200" dirty="0"/>
            </a:p>
          </p:txBody>
        </p:sp>
        <p:pic>
          <p:nvPicPr>
            <p:cNvPr id="121" name="Picture 3"/>
            <p:cNvPicPr>
              <a:picLocks noChangeAspect="1" noChangeArrowheads="1"/>
            </p:cNvPicPr>
            <p:nvPr/>
          </p:nvPicPr>
          <p:blipFill rotWithShape="1">
            <a:blip r:embed="rId5">
              <a:biLevel thresh="75000"/>
              <a:extLst>
                <a:ext uri="{28A0092B-C50C-407E-A947-70E740481C1C}">
                  <a14:useLocalDpi xmlns:a14="http://schemas.microsoft.com/office/drawing/2010/main" val="0"/>
                </a:ext>
              </a:extLst>
            </a:blip>
            <a:srcRect l="29313" t="7366" r="56038"/>
            <a:stretch/>
          </p:blipFill>
          <p:spPr bwMode="auto">
            <a:xfrm>
              <a:off x="1782238" y="1227775"/>
              <a:ext cx="696035" cy="748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22" name="124 Grupo"/>
          <p:cNvGrpSpPr/>
          <p:nvPr/>
        </p:nvGrpSpPr>
        <p:grpSpPr>
          <a:xfrm>
            <a:off x="125886" y="560287"/>
            <a:ext cx="1852274" cy="436841"/>
            <a:chOff x="3054754" y="484500"/>
            <a:chExt cx="2375609" cy="436841"/>
          </a:xfrm>
        </p:grpSpPr>
        <p:sp>
          <p:nvSpPr>
            <p:cNvPr id="123" name="125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24" name="126 CuadroTexto"/>
            <p:cNvSpPr txBox="1"/>
            <p:nvPr/>
          </p:nvSpPr>
          <p:spPr>
            <a:xfrm>
              <a:off x="3054754" y="484500"/>
              <a:ext cx="2339087" cy="307777"/>
            </a:xfrm>
            <a:prstGeom prst="rect">
              <a:avLst/>
            </a:prstGeom>
            <a:noFill/>
          </p:spPr>
          <p:txBody>
            <a:bodyPr wrap="square" rtlCol="0">
              <a:spAutoFit/>
            </a:bodyPr>
            <a:lstStyle/>
            <a:p>
              <a:pPr algn="ctr"/>
              <a:r>
                <a:rPr lang="es-ES" sz="1400" b="1" dirty="0">
                  <a:latin typeface="Arial Narrow" panose="020B0606020202030204" pitchFamily="34" charset="0"/>
                </a:rPr>
                <a:t>Sexo</a:t>
              </a:r>
            </a:p>
          </p:txBody>
        </p:sp>
      </p:grpSp>
      <p:grpSp>
        <p:nvGrpSpPr>
          <p:cNvPr id="125" name="91 Grupo"/>
          <p:cNvGrpSpPr/>
          <p:nvPr/>
        </p:nvGrpSpPr>
        <p:grpSpPr>
          <a:xfrm>
            <a:off x="2070944" y="857976"/>
            <a:ext cx="874090" cy="1631193"/>
            <a:chOff x="2507826" y="2454167"/>
            <a:chExt cx="874090" cy="1631193"/>
          </a:xfrm>
        </p:grpSpPr>
        <p:sp>
          <p:nvSpPr>
            <p:cNvPr id="126" name="92 Rectángulo redondeado"/>
            <p:cNvSpPr/>
            <p:nvPr/>
          </p:nvSpPr>
          <p:spPr>
            <a:xfrm>
              <a:off x="2507826" y="3472120"/>
              <a:ext cx="874090" cy="360040"/>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1,06%</a:t>
              </a:r>
            </a:p>
          </p:txBody>
        </p:sp>
        <p:pic>
          <p:nvPicPr>
            <p:cNvPr id="127" name="Picture 2"/>
            <p:cNvPicPr>
              <a:picLocks noChangeAspect="1" noChangeArrowheads="1"/>
            </p:cNvPicPr>
            <p:nvPr/>
          </p:nvPicPr>
          <p:blipFill>
            <a:blip r:embed="rId6">
              <a:biLevel thresh="75000"/>
              <a:extLst>
                <a:ext uri="{28A0092B-C50C-407E-A947-70E740481C1C}">
                  <a14:useLocalDpi xmlns:a14="http://schemas.microsoft.com/office/drawing/2010/main" val="0"/>
                </a:ext>
              </a:extLst>
            </a:blip>
            <a:srcRect/>
            <a:stretch>
              <a:fillRect/>
            </a:stretch>
          </p:blipFill>
          <p:spPr bwMode="auto">
            <a:xfrm>
              <a:off x="2702014" y="2454167"/>
              <a:ext cx="557405" cy="912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8" name="94 Rectángulo"/>
            <p:cNvSpPr/>
            <p:nvPr/>
          </p:nvSpPr>
          <p:spPr>
            <a:xfrm>
              <a:off x="2566290" y="3203848"/>
              <a:ext cx="724878" cy="276999"/>
            </a:xfrm>
            <a:prstGeom prst="rect">
              <a:avLst/>
            </a:prstGeom>
          </p:spPr>
          <p:txBody>
            <a:bodyPr wrap="none">
              <a:spAutoFit/>
            </a:bodyPr>
            <a:lstStyle/>
            <a:p>
              <a:pPr algn="ctr"/>
              <a:r>
                <a:rPr lang="es-ES" sz="1200" b="1" u="sng" dirty="0">
                  <a:latin typeface="Arial Narrow" panose="020B0606020202030204" pitchFamily="34" charset="0"/>
                </a:rPr>
                <a:t>Gestante</a:t>
              </a:r>
              <a:endParaRPr lang="es-ES" sz="1200" b="1" u="sng" dirty="0">
                <a:solidFill>
                  <a:sysClr val="windowText" lastClr="000000"/>
                </a:solidFill>
                <a:latin typeface="Arial Narrow" panose="020B0606020202030204" pitchFamily="34" charset="0"/>
              </a:endParaRPr>
            </a:p>
          </p:txBody>
        </p:sp>
        <p:sp>
          <p:nvSpPr>
            <p:cNvPr id="129" name="95 Rectángulo"/>
            <p:cNvSpPr/>
            <p:nvPr/>
          </p:nvSpPr>
          <p:spPr>
            <a:xfrm>
              <a:off x="2620874" y="3808361"/>
              <a:ext cx="713144" cy="276999"/>
            </a:xfrm>
            <a:prstGeom prst="rect">
              <a:avLst/>
            </a:prstGeom>
          </p:spPr>
          <p:txBody>
            <a:bodyPr wrap="none">
              <a:spAutoFit/>
            </a:bodyPr>
            <a:lstStyle/>
            <a:p>
              <a:r>
                <a:rPr lang="es-ES" sz="1200" b="1" dirty="0">
                  <a:latin typeface="Arial Narrow" panose="020B0606020202030204" pitchFamily="34" charset="0"/>
                </a:rPr>
                <a:t>11 casos</a:t>
              </a:r>
              <a:endParaRPr lang="es-CO" sz="1200" dirty="0"/>
            </a:p>
          </p:txBody>
        </p:sp>
      </p:grpSp>
      <p:grpSp>
        <p:nvGrpSpPr>
          <p:cNvPr id="130" name="15 Grupo"/>
          <p:cNvGrpSpPr/>
          <p:nvPr/>
        </p:nvGrpSpPr>
        <p:grpSpPr>
          <a:xfrm>
            <a:off x="3039937" y="950012"/>
            <a:ext cx="874090" cy="1519436"/>
            <a:chOff x="3826683" y="2822224"/>
            <a:chExt cx="874090" cy="1519436"/>
          </a:xfrm>
        </p:grpSpPr>
        <p:grpSp>
          <p:nvGrpSpPr>
            <p:cNvPr id="131" name="1 Grupo"/>
            <p:cNvGrpSpPr/>
            <p:nvPr/>
          </p:nvGrpSpPr>
          <p:grpSpPr>
            <a:xfrm>
              <a:off x="3826683" y="3446500"/>
              <a:ext cx="874090" cy="895160"/>
              <a:chOff x="2507826" y="3203848"/>
              <a:chExt cx="874090" cy="895160"/>
            </a:xfrm>
          </p:grpSpPr>
          <p:sp>
            <p:nvSpPr>
              <p:cNvPr id="133" name="56 Rectángulo redondeado"/>
              <p:cNvSpPr/>
              <p:nvPr/>
            </p:nvSpPr>
            <p:spPr>
              <a:xfrm>
                <a:off x="2507826" y="3472120"/>
                <a:ext cx="874090"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6,28%</a:t>
                </a:r>
              </a:p>
            </p:txBody>
          </p:sp>
          <p:sp>
            <p:nvSpPr>
              <p:cNvPr id="134" name="133 Rectángulo"/>
              <p:cNvSpPr/>
              <p:nvPr/>
            </p:nvSpPr>
            <p:spPr>
              <a:xfrm>
                <a:off x="2572704" y="3203848"/>
                <a:ext cx="712054" cy="276999"/>
              </a:xfrm>
              <a:prstGeom prst="rect">
                <a:avLst/>
              </a:prstGeom>
            </p:spPr>
            <p:txBody>
              <a:bodyPr wrap="none">
                <a:spAutoFit/>
              </a:bodyPr>
              <a:lstStyle/>
              <a:p>
                <a:pPr algn="ctr"/>
                <a:r>
                  <a:rPr lang="es-ES" sz="1200" b="1" u="sng" dirty="0">
                    <a:latin typeface="Arial Narrow" panose="020B0606020202030204" pitchFamily="34" charset="0"/>
                  </a:rPr>
                  <a:t>Migrante</a:t>
                </a:r>
                <a:endParaRPr lang="es-ES" sz="1200" b="1" u="sng" dirty="0">
                  <a:solidFill>
                    <a:sysClr val="windowText" lastClr="000000"/>
                  </a:solidFill>
                  <a:latin typeface="Arial Narrow" panose="020B0606020202030204" pitchFamily="34" charset="0"/>
                </a:endParaRPr>
              </a:p>
            </p:txBody>
          </p:sp>
          <p:sp>
            <p:nvSpPr>
              <p:cNvPr id="135" name="40 Rectángulo"/>
              <p:cNvSpPr/>
              <p:nvPr/>
            </p:nvSpPr>
            <p:spPr>
              <a:xfrm>
                <a:off x="2648170" y="3822009"/>
                <a:ext cx="720069" cy="276999"/>
              </a:xfrm>
              <a:prstGeom prst="rect">
                <a:avLst/>
              </a:prstGeom>
            </p:spPr>
            <p:txBody>
              <a:bodyPr wrap="none">
                <a:spAutoFit/>
              </a:bodyPr>
              <a:lstStyle/>
              <a:p>
                <a:r>
                  <a:rPr lang="es-ES" sz="1200" b="1" dirty="0">
                    <a:latin typeface="Arial Narrow" panose="020B0606020202030204" pitchFamily="34" charset="0"/>
                  </a:rPr>
                  <a:t>65 casos</a:t>
                </a:r>
                <a:endParaRPr lang="es-CO" sz="1200" dirty="0"/>
              </a:p>
            </p:txBody>
          </p:sp>
        </p:grpSp>
        <p:pic>
          <p:nvPicPr>
            <p:cNvPr id="132" name="Picture 6"/>
            <p:cNvPicPr>
              <a:picLocks noChangeAspect="1" noChangeArrowheads="1"/>
            </p:cNvPicPr>
            <p:nvPr/>
          </p:nvPicPr>
          <p:blipFill>
            <a:blip r:embed="rId7">
              <a:biLevel thresh="50000"/>
              <a:extLst>
                <a:ext uri="{28A0092B-C50C-407E-A947-70E740481C1C}">
                  <a14:useLocalDpi xmlns:a14="http://schemas.microsoft.com/office/drawing/2010/main" val="0"/>
                </a:ext>
              </a:extLst>
            </a:blip>
            <a:srcRect/>
            <a:stretch>
              <a:fillRect/>
            </a:stretch>
          </p:blipFill>
          <p:spPr bwMode="auto">
            <a:xfrm>
              <a:off x="3945025" y="2822224"/>
              <a:ext cx="587628" cy="678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38" name="75 Grupo"/>
          <p:cNvGrpSpPr/>
          <p:nvPr/>
        </p:nvGrpSpPr>
        <p:grpSpPr>
          <a:xfrm>
            <a:off x="3914027" y="1550561"/>
            <a:ext cx="1275167" cy="891591"/>
            <a:chOff x="-177188" y="7086322"/>
            <a:chExt cx="1489900" cy="891591"/>
          </a:xfrm>
        </p:grpSpPr>
        <p:sp>
          <p:nvSpPr>
            <p:cNvPr id="139" name="76 CuadroTexto"/>
            <p:cNvSpPr txBox="1"/>
            <p:nvPr/>
          </p:nvSpPr>
          <p:spPr>
            <a:xfrm>
              <a:off x="-177188" y="7086322"/>
              <a:ext cx="1489900" cy="276999"/>
            </a:xfrm>
            <a:prstGeom prst="rect">
              <a:avLst/>
            </a:prstGeom>
            <a:noFill/>
          </p:spPr>
          <p:txBody>
            <a:bodyPr wrap="square" rtlCol="0">
              <a:spAutoFit/>
            </a:bodyPr>
            <a:lstStyle/>
            <a:p>
              <a:pPr algn="ctr"/>
              <a:r>
                <a:rPr lang="es-ES" sz="1200" b="1" u="sng" dirty="0">
                  <a:latin typeface="Arial Narrow" panose="020B0606020202030204" pitchFamily="34" charset="0"/>
                </a:rPr>
                <a:t>Habitante de calle</a:t>
              </a:r>
            </a:p>
          </p:txBody>
        </p:sp>
        <p:sp>
          <p:nvSpPr>
            <p:cNvPr id="140" name="77 Rectángulo redondeado"/>
            <p:cNvSpPr/>
            <p:nvPr/>
          </p:nvSpPr>
          <p:spPr>
            <a:xfrm>
              <a:off x="-7627" y="7363321"/>
              <a:ext cx="1067227"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2,90%</a:t>
              </a:r>
            </a:p>
          </p:txBody>
        </p:sp>
        <p:sp>
          <p:nvSpPr>
            <p:cNvPr id="141" name="78 CuadroTexto"/>
            <p:cNvSpPr txBox="1"/>
            <p:nvPr/>
          </p:nvSpPr>
          <p:spPr>
            <a:xfrm>
              <a:off x="-164454" y="7700914"/>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30 casos</a:t>
              </a:r>
            </a:p>
          </p:txBody>
        </p:sp>
      </p:grpSp>
      <p:grpSp>
        <p:nvGrpSpPr>
          <p:cNvPr id="142" name="127 Grupo"/>
          <p:cNvGrpSpPr/>
          <p:nvPr/>
        </p:nvGrpSpPr>
        <p:grpSpPr>
          <a:xfrm>
            <a:off x="2282182" y="528496"/>
            <a:ext cx="2722457" cy="436841"/>
            <a:chOff x="3060727" y="484500"/>
            <a:chExt cx="2369636" cy="436841"/>
          </a:xfrm>
        </p:grpSpPr>
        <p:sp>
          <p:nvSpPr>
            <p:cNvPr id="143" name="128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44" name="129 CuadroTexto"/>
            <p:cNvSpPr txBox="1"/>
            <p:nvPr/>
          </p:nvSpPr>
          <p:spPr>
            <a:xfrm>
              <a:off x="3060727" y="484500"/>
              <a:ext cx="2369636" cy="307777"/>
            </a:xfrm>
            <a:prstGeom prst="rect">
              <a:avLst/>
            </a:prstGeom>
            <a:noFill/>
          </p:spPr>
          <p:txBody>
            <a:bodyPr wrap="square" rtlCol="0">
              <a:spAutoFit/>
            </a:bodyPr>
            <a:lstStyle/>
            <a:p>
              <a:pPr algn="ctr"/>
              <a:r>
                <a:rPr lang="es-ES" sz="1400" b="1" dirty="0">
                  <a:latin typeface="Arial Narrow" panose="020B0606020202030204" pitchFamily="34" charset="0"/>
                </a:rPr>
                <a:t>Poblaciones especiales</a:t>
              </a:r>
            </a:p>
          </p:txBody>
        </p:sp>
      </p:grpSp>
      <p:grpSp>
        <p:nvGrpSpPr>
          <p:cNvPr id="145" name="Grupo 76"/>
          <p:cNvGrpSpPr/>
          <p:nvPr/>
        </p:nvGrpSpPr>
        <p:grpSpPr>
          <a:xfrm>
            <a:off x="5098921" y="528496"/>
            <a:ext cx="2129010" cy="1936247"/>
            <a:chOff x="616494" y="2584689"/>
            <a:chExt cx="2129010" cy="1936247"/>
          </a:xfrm>
        </p:grpSpPr>
        <p:grpSp>
          <p:nvGrpSpPr>
            <p:cNvPr id="146" name="6 Grupo"/>
            <p:cNvGrpSpPr/>
            <p:nvPr/>
          </p:nvGrpSpPr>
          <p:grpSpPr>
            <a:xfrm>
              <a:off x="616494" y="2934239"/>
              <a:ext cx="1152880" cy="1582804"/>
              <a:chOff x="3115290" y="1227775"/>
              <a:chExt cx="1152880" cy="1582804"/>
            </a:xfrm>
          </p:grpSpPr>
          <p:grpSp>
            <p:nvGrpSpPr>
              <p:cNvPr id="156" name="49 Grupo"/>
              <p:cNvGrpSpPr/>
              <p:nvPr/>
            </p:nvGrpSpPr>
            <p:grpSpPr>
              <a:xfrm>
                <a:off x="3115290" y="1951748"/>
                <a:ext cx="1152880" cy="858831"/>
                <a:chOff x="3744466" y="1301912"/>
                <a:chExt cx="1152880" cy="858831"/>
              </a:xfrm>
            </p:grpSpPr>
            <p:sp>
              <p:nvSpPr>
                <p:cNvPr id="158" name="50 Rectángulo redondeado"/>
                <p:cNvSpPr/>
                <p:nvPr/>
              </p:nvSpPr>
              <p:spPr>
                <a:xfrm>
                  <a:off x="3912519" y="1553220"/>
                  <a:ext cx="740068"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1,0%</a:t>
                  </a:r>
                </a:p>
              </p:txBody>
            </p:sp>
            <p:sp>
              <p:nvSpPr>
                <p:cNvPr id="159" name="52 Rectángulo"/>
                <p:cNvSpPr/>
                <p:nvPr/>
              </p:nvSpPr>
              <p:spPr>
                <a:xfrm>
                  <a:off x="3744466" y="1301912"/>
                  <a:ext cx="1152880" cy="276999"/>
                </a:xfrm>
                <a:prstGeom prst="rect">
                  <a:avLst/>
                </a:prstGeom>
              </p:spPr>
              <p:txBody>
                <a:bodyPr wrap="none">
                  <a:spAutoFit/>
                </a:bodyPr>
                <a:lstStyle/>
                <a:p>
                  <a:r>
                    <a:rPr lang="es-ES" sz="1200" b="1" u="sng" dirty="0">
                      <a:latin typeface="Arial Narrow" panose="020B0606020202030204" pitchFamily="34" charset="0"/>
                    </a:rPr>
                    <a:t>Afrocolombiano</a:t>
                  </a:r>
                  <a:endParaRPr lang="es-ES" sz="1200" b="1" u="sng" dirty="0">
                    <a:solidFill>
                      <a:sysClr val="windowText" lastClr="000000"/>
                    </a:solidFill>
                    <a:latin typeface="Arial Narrow" panose="020B0606020202030204" pitchFamily="34" charset="0"/>
                  </a:endParaRPr>
                </a:p>
              </p:txBody>
            </p:sp>
            <p:sp>
              <p:nvSpPr>
                <p:cNvPr id="160" name="53 Rectángulo"/>
                <p:cNvSpPr/>
                <p:nvPr/>
              </p:nvSpPr>
              <p:spPr>
                <a:xfrm>
                  <a:off x="3957784" y="1883744"/>
                  <a:ext cx="720069" cy="276999"/>
                </a:xfrm>
                <a:prstGeom prst="rect">
                  <a:avLst/>
                </a:prstGeom>
              </p:spPr>
              <p:txBody>
                <a:bodyPr wrap="none">
                  <a:spAutoFit/>
                </a:bodyPr>
                <a:lstStyle/>
                <a:p>
                  <a:r>
                    <a:rPr lang="es-ES" sz="1200" b="1" dirty="0">
                      <a:latin typeface="Arial Narrow" panose="020B0606020202030204" pitchFamily="34" charset="0"/>
                    </a:rPr>
                    <a:t>10 casos</a:t>
                  </a:r>
                  <a:endParaRPr lang="es-CO" sz="1200" dirty="0"/>
                </a:p>
              </p:txBody>
            </p:sp>
          </p:grpSp>
          <p:pic>
            <p:nvPicPr>
              <p:cNvPr id="157" name="Picture 3"/>
              <p:cNvPicPr>
                <a:picLocks noChangeAspect="1" noChangeArrowheads="1"/>
              </p:cNvPicPr>
              <p:nvPr/>
            </p:nvPicPr>
            <p:blipFill rotWithShape="1">
              <a:blip r:embed="rId5">
                <a:biLevel thresh="75000"/>
                <a:extLst>
                  <a:ext uri="{28A0092B-C50C-407E-A947-70E740481C1C}">
                    <a14:useLocalDpi xmlns:a14="http://schemas.microsoft.com/office/drawing/2010/main" val="0"/>
                  </a:ext>
                </a:extLst>
              </a:blip>
              <a:srcRect l="59057" t="8806" r="25145"/>
              <a:stretch/>
            </p:blipFill>
            <p:spPr bwMode="auto">
              <a:xfrm>
                <a:off x="3328608" y="1227775"/>
                <a:ext cx="750627" cy="775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51" name="7 Grupo"/>
            <p:cNvGrpSpPr/>
            <p:nvPr/>
          </p:nvGrpSpPr>
          <p:grpSpPr>
            <a:xfrm>
              <a:off x="1741326" y="3641012"/>
              <a:ext cx="1004178" cy="879924"/>
              <a:chOff x="5245046" y="1274868"/>
              <a:chExt cx="1004178" cy="879924"/>
            </a:xfrm>
          </p:grpSpPr>
          <p:sp>
            <p:nvSpPr>
              <p:cNvPr id="153" name="43 Rectángulo redondeado"/>
              <p:cNvSpPr/>
              <p:nvPr/>
            </p:nvSpPr>
            <p:spPr>
              <a:xfrm>
                <a:off x="5245046" y="1561312"/>
                <a:ext cx="740068"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0,1%</a:t>
                </a:r>
              </a:p>
            </p:txBody>
          </p:sp>
          <p:sp>
            <p:nvSpPr>
              <p:cNvPr id="154" name="33 Rectángulo"/>
              <p:cNvSpPr/>
              <p:nvPr/>
            </p:nvSpPr>
            <p:spPr>
              <a:xfrm>
                <a:off x="5272675" y="1274868"/>
                <a:ext cx="976549" cy="276999"/>
              </a:xfrm>
              <a:prstGeom prst="rect">
                <a:avLst/>
              </a:prstGeom>
            </p:spPr>
            <p:txBody>
              <a:bodyPr wrap="none">
                <a:spAutoFit/>
              </a:bodyPr>
              <a:lstStyle/>
              <a:p>
                <a:r>
                  <a:rPr lang="es-ES" sz="1200" b="1" u="sng" dirty="0" err="1">
                    <a:latin typeface="Arial Narrow" panose="020B0606020202030204" pitchFamily="34" charset="0"/>
                  </a:rPr>
                  <a:t>Rom</a:t>
                </a:r>
                <a:r>
                  <a:rPr lang="es-ES" sz="1200" b="1" u="sng" dirty="0">
                    <a:latin typeface="Arial Narrow" panose="020B0606020202030204" pitchFamily="34" charset="0"/>
                  </a:rPr>
                  <a:t> - Gitano</a:t>
                </a:r>
                <a:endParaRPr lang="es-ES" sz="1200" b="1" u="sng" dirty="0">
                  <a:solidFill>
                    <a:sysClr val="windowText" lastClr="000000"/>
                  </a:solidFill>
                  <a:latin typeface="Arial Narrow" panose="020B0606020202030204" pitchFamily="34" charset="0"/>
                </a:endParaRPr>
              </a:p>
            </p:txBody>
          </p:sp>
          <p:sp>
            <p:nvSpPr>
              <p:cNvPr id="155" name="36 Rectángulo"/>
              <p:cNvSpPr/>
              <p:nvPr/>
            </p:nvSpPr>
            <p:spPr>
              <a:xfrm>
                <a:off x="5286277" y="1877793"/>
                <a:ext cx="579005" cy="276999"/>
              </a:xfrm>
              <a:prstGeom prst="rect">
                <a:avLst/>
              </a:prstGeom>
            </p:spPr>
            <p:txBody>
              <a:bodyPr wrap="none">
                <a:spAutoFit/>
              </a:bodyPr>
              <a:lstStyle/>
              <a:p>
                <a:r>
                  <a:rPr lang="es-ES" sz="1200" b="1" dirty="0">
                    <a:latin typeface="Arial Narrow" panose="020B0606020202030204" pitchFamily="34" charset="0"/>
                  </a:rPr>
                  <a:t>1 caso</a:t>
                </a:r>
                <a:endParaRPr lang="es-CO" sz="1200" dirty="0"/>
              </a:p>
            </p:txBody>
          </p:sp>
        </p:grpSp>
        <p:grpSp>
          <p:nvGrpSpPr>
            <p:cNvPr id="148" name="114 Grupo"/>
            <p:cNvGrpSpPr/>
            <p:nvPr/>
          </p:nvGrpSpPr>
          <p:grpSpPr>
            <a:xfrm>
              <a:off x="734175" y="2584689"/>
              <a:ext cx="1847617" cy="436841"/>
              <a:chOff x="3060727" y="484500"/>
              <a:chExt cx="2369636" cy="436841"/>
            </a:xfrm>
          </p:grpSpPr>
          <p:sp>
            <p:nvSpPr>
              <p:cNvPr id="149" name="115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50" name="123 CuadroTexto"/>
              <p:cNvSpPr txBox="1"/>
              <p:nvPr/>
            </p:nvSpPr>
            <p:spPr>
              <a:xfrm>
                <a:off x="3600450" y="484500"/>
                <a:ext cx="1477125" cy="307777"/>
              </a:xfrm>
              <a:prstGeom prst="rect">
                <a:avLst/>
              </a:prstGeom>
              <a:noFill/>
            </p:spPr>
            <p:txBody>
              <a:bodyPr wrap="square" rtlCol="0">
                <a:spAutoFit/>
              </a:bodyPr>
              <a:lstStyle/>
              <a:p>
                <a:pPr algn="ctr"/>
                <a:r>
                  <a:rPr lang="es-ES" sz="1400" b="1" dirty="0">
                    <a:latin typeface="Arial Narrow" panose="020B0606020202030204" pitchFamily="34" charset="0"/>
                  </a:rPr>
                  <a:t>Etnia</a:t>
                </a:r>
              </a:p>
            </p:txBody>
          </p:sp>
        </p:grpSp>
      </p:grpSp>
      <p:pic>
        <p:nvPicPr>
          <p:cNvPr id="102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87755" y="930627"/>
            <a:ext cx="503801" cy="677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49300" y="930961"/>
            <a:ext cx="1203640" cy="716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7" name="69 Rectángulo"/>
          <p:cNvSpPr/>
          <p:nvPr/>
        </p:nvSpPr>
        <p:spPr>
          <a:xfrm>
            <a:off x="-7559" y="8829673"/>
            <a:ext cx="7216013" cy="307777"/>
          </a:xfrm>
          <a:prstGeom prst="rect">
            <a:avLst/>
          </a:prstGeom>
        </p:spPr>
        <p:txBody>
          <a:bodyPr wrap="square">
            <a:spAutoFit/>
          </a:bodyPr>
          <a:lstStyle/>
          <a:p>
            <a:r>
              <a:rPr lang="es-ES" sz="700" dirty="0">
                <a:latin typeface="Arial Narrow" panose="020B0606020202030204" pitchFamily="34" charset="0"/>
              </a:rPr>
              <a:t>Fuente: SIVIGILA. Secretaria de Salud de Medellín.</a:t>
            </a:r>
          </a:p>
          <a:p>
            <a:r>
              <a:rPr lang="es-ES" sz="700" dirty="0">
                <a:latin typeface="Arial Narrow" panose="020B0606020202030204" pitchFamily="34" charset="0"/>
              </a:rPr>
              <a:t>Figura. Mapa temático de proporción de casos para  VIH. Medellín, a Periodo epidemiológico 08 acumulado  de  2023. </a:t>
            </a:r>
          </a:p>
        </p:txBody>
      </p:sp>
      <p:pic>
        <p:nvPicPr>
          <p:cNvPr id="5" name="Imagen 4">
            <a:extLst>
              <a:ext uri="{FF2B5EF4-FFF2-40B4-BE49-F238E27FC236}">
                <a16:creationId xmlns:a16="http://schemas.microsoft.com/office/drawing/2014/main" id="{738D84BE-EF0D-406E-A33D-53E239E9E35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2620" y="4886175"/>
            <a:ext cx="6103885" cy="3949573"/>
          </a:xfrm>
          <a:prstGeom prst="rect">
            <a:avLst/>
          </a:prstGeom>
        </p:spPr>
      </p:pic>
    </p:spTree>
    <p:extLst>
      <p:ext uri="{BB962C8B-B14F-4D97-AF65-F5344CB8AC3E}">
        <p14:creationId xmlns:p14="http://schemas.microsoft.com/office/powerpoint/2010/main" val="18118341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7 Rectángulo"/>
          <p:cNvSpPr/>
          <p:nvPr/>
        </p:nvSpPr>
        <p:spPr>
          <a:xfrm>
            <a:off x="141752" y="2915816"/>
            <a:ext cx="3600449" cy="507831"/>
          </a:xfrm>
          <a:prstGeom prst="rect">
            <a:avLst/>
          </a:prstGeom>
        </p:spPr>
        <p:txBody>
          <a:bodyPr wrap="square">
            <a:spAutoFit/>
          </a:bodyPr>
          <a:lstStyle/>
          <a:p>
            <a:r>
              <a:rPr lang="es-ES" sz="900" dirty="0">
                <a:latin typeface="Arial Narrow" panose="020B0606020202030204" pitchFamily="34" charset="0"/>
              </a:rPr>
              <a:t>Fuente: SIVIGILA. Secretaria de Salud de Medellín.</a:t>
            </a:r>
          </a:p>
          <a:p>
            <a:pPr algn="just"/>
            <a:r>
              <a:rPr lang="es-ES" sz="900" dirty="0">
                <a:latin typeface="Arial Narrow" panose="020B0606020202030204" pitchFamily="34" charset="0"/>
              </a:rPr>
              <a:t>Tabla. </a:t>
            </a:r>
            <a:r>
              <a:rPr lang="es-CO" sz="900" dirty="0">
                <a:latin typeface="Arial Narrow" panose="020B0606020202030204" pitchFamily="34" charset="0"/>
              </a:rPr>
              <a:t>Distribución de pruebas realizadas en diagnóstico VIH</a:t>
            </a:r>
            <a:r>
              <a:rPr lang="es-ES" sz="900" dirty="0">
                <a:latin typeface="Arial Narrow" panose="020B0606020202030204" pitchFamily="34" charset="0"/>
              </a:rPr>
              <a:t>, a Periodo epidemiológico 08  de 2023. </a:t>
            </a:r>
          </a:p>
        </p:txBody>
      </p:sp>
      <p:sp>
        <p:nvSpPr>
          <p:cNvPr id="6" name="17 Rectángulo"/>
          <p:cNvSpPr/>
          <p:nvPr/>
        </p:nvSpPr>
        <p:spPr>
          <a:xfrm>
            <a:off x="3873226" y="2915816"/>
            <a:ext cx="3105989" cy="507831"/>
          </a:xfrm>
          <a:prstGeom prst="rect">
            <a:avLst/>
          </a:prstGeom>
        </p:spPr>
        <p:txBody>
          <a:bodyPr wrap="square">
            <a:spAutoFit/>
          </a:bodyPr>
          <a:lstStyle/>
          <a:p>
            <a:r>
              <a:rPr lang="es-ES" sz="900" dirty="0">
                <a:latin typeface="Arial Narrow" panose="020B0606020202030204" pitchFamily="34" charset="0"/>
              </a:rPr>
              <a:t>Fuente: SIVIGILA. Secretaria de Salud de Medellín.</a:t>
            </a:r>
          </a:p>
          <a:p>
            <a:pPr algn="just"/>
            <a:r>
              <a:rPr lang="es-ES" sz="900" dirty="0">
                <a:latin typeface="Arial Narrow" panose="020B0606020202030204" pitchFamily="34" charset="0"/>
              </a:rPr>
              <a:t>Tabla. </a:t>
            </a:r>
            <a:r>
              <a:rPr lang="es-CO" sz="900" dirty="0">
                <a:latin typeface="Arial Narrow" panose="020B0606020202030204" pitchFamily="34" charset="0"/>
              </a:rPr>
              <a:t>Distribución de estado Clínico en diagnóstico VIH</a:t>
            </a:r>
            <a:r>
              <a:rPr lang="es-ES" sz="900" dirty="0">
                <a:latin typeface="Arial Narrow" panose="020B0606020202030204" pitchFamily="34" charset="0"/>
              </a:rPr>
              <a:t>, a Periodo epidemiológico 08  de 2023. </a:t>
            </a:r>
          </a:p>
        </p:txBody>
      </p:sp>
      <p:sp>
        <p:nvSpPr>
          <p:cNvPr id="9" name="13 Rectángulo"/>
          <p:cNvSpPr/>
          <p:nvPr/>
        </p:nvSpPr>
        <p:spPr>
          <a:xfrm>
            <a:off x="-2" y="-6499"/>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10" name="25 Grupo"/>
          <p:cNvGrpSpPr/>
          <p:nvPr/>
        </p:nvGrpSpPr>
        <p:grpSpPr>
          <a:xfrm>
            <a:off x="30478" y="107029"/>
            <a:ext cx="5655484" cy="276999"/>
            <a:chOff x="2448322" y="74775"/>
            <a:chExt cx="5655484" cy="276999"/>
          </a:xfrm>
        </p:grpSpPr>
        <p:sp>
          <p:nvSpPr>
            <p:cNvPr id="11"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2" name="27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28 CuadroTexto"/>
            <p:cNvSpPr txBox="1"/>
            <p:nvPr/>
          </p:nvSpPr>
          <p:spPr>
            <a:xfrm>
              <a:off x="3302538" y="74775"/>
              <a:ext cx="4801268" cy="276999"/>
            </a:xfrm>
            <a:prstGeom prst="rect">
              <a:avLst/>
            </a:prstGeom>
            <a:noFill/>
          </p:spPr>
          <p:txBody>
            <a:bodyPr wrap="square" rtlCol="0">
              <a:spAutoFit/>
            </a:bodyPr>
            <a:lstStyle/>
            <a:p>
              <a:r>
                <a:rPr lang="es-ES" sz="1200" b="1" dirty="0">
                  <a:latin typeface="Arial Narrow" panose="020B0606020202030204" pitchFamily="34" charset="0"/>
                </a:rPr>
                <a:t>Variables especificas del comportamiento del evento y curso de vida</a:t>
              </a:r>
            </a:p>
          </p:txBody>
        </p:sp>
      </p:grpSp>
      <p:sp>
        <p:nvSpPr>
          <p:cNvPr id="19" name="18 Rectángulo"/>
          <p:cNvSpPr/>
          <p:nvPr/>
        </p:nvSpPr>
        <p:spPr>
          <a:xfrm>
            <a:off x="1368202" y="6012160"/>
            <a:ext cx="4680520" cy="384721"/>
          </a:xfrm>
          <a:prstGeom prst="rect">
            <a:avLst/>
          </a:prstGeom>
        </p:spPr>
        <p:txBody>
          <a:bodyPr wrap="square">
            <a:spAutoFit/>
          </a:bodyPr>
          <a:lstStyle/>
          <a:p>
            <a:r>
              <a:rPr lang="es-ES" sz="900" dirty="0">
                <a:latin typeface="Arial Narrow" panose="020B0606020202030204" pitchFamily="34" charset="0"/>
              </a:rPr>
              <a:t>Fuente: SIVIGILA. Secretaria de Salud de Medellín.</a:t>
            </a:r>
          </a:p>
          <a:p>
            <a:pPr algn="just"/>
            <a:r>
              <a:rPr lang="es-ES" sz="1000" dirty="0">
                <a:latin typeface="Arial Narrow" panose="020B0606020202030204" pitchFamily="34" charset="0"/>
              </a:rPr>
              <a:t>Figura. Curso de vida de los casos notificados de VIH. Periodo epidemiológico 08. 2023. </a:t>
            </a:r>
          </a:p>
        </p:txBody>
      </p:sp>
      <p:sp>
        <p:nvSpPr>
          <p:cNvPr id="16" name="21 Rectángulo"/>
          <p:cNvSpPr/>
          <p:nvPr/>
        </p:nvSpPr>
        <p:spPr>
          <a:xfrm>
            <a:off x="1260190" y="8676456"/>
            <a:ext cx="4680520" cy="384721"/>
          </a:xfrm>
          <a:prstGeom prst="rect">
            <a:avLst/>
          </a:prstGeom>
        </p:spPr>
        <p:txBody>
          <a:bodyPr wrap="square">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900" dirty="0">
                <a:latin typeface="Arial Narrow" panose="020B0606020202030204" pitchFamily="34" charset="0"/>
              </a:rPr>
              <a:t>Fuente: SIVIGILA. Secretaria de Salud de Medellín.</a:t>
            </a:r>
          </a:p>
          <a:p>
            <a:pPr algn="just"/>
            <a:r>
              <a:rPr lang="es-ES" sz="1000" dirty="0">
                <a:latin typeface="Arial Narrow" panose="020B0606020202030204" pitchFamily="34" charset="0"/>
              </a:rPr>
              <a:t>Figura. Mecanismo probable de transmisión de VIH. Periodo epidemiológico 08. 2023. </a:t>
            </a:r>
          </a:p>
        </p:txBody>
      </p:sp>
      <p:graphicFrame>
        <p:nvGraphicFramePr>
          <p:cNvPr id="15" name="1 Gráfico">
            <a:extLst>
              <a:ext uri="{FF2B5EF4-FFF2-40B4-BE49-F238E27FC236}">
                <a16:creationId xmlns:a16="http://schemas.microsoft.com/office/drawing/2014/main" id="{00000000-0008-0000-0A00-000002000000}"/>
              </a:ext>
            </a:extLst>
          </p:cNvPr>
          <p:cNvGraphicFramePr>
            <a:graphicFrameLocks/>
          </p:cNvGraphicFramePr>
          <p:nvPr/>
        </p:nvGraphicFramePr>
        <p:xfrm>
          <a:off x="-168209" y="705130"/>
          <a:ext cx="4017192" cy="235289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1 Gráfico">
            <a:extLst>
              <a:ext uri="{FF2B5EF4-FFF2-40B4-BE49-F238E27FC236}">
                <a16:creationId xmlns:a16="http://schemas.microsoft.com/office/drawing/2014/main" id="{00000000-0008-0000-0B00-000002000000}"/>
              </a:ext>
            </a:extLst>
          </p:cNvPr>
          <p:cNvGraphicFramePr>
            <a:graphicFrameLocks/>
          </p:cNvGraphicFramePr>
          <p:nvPr/>
        </p:nvGraphicFramePr>
        <p:xfrm>
          <a:off x="3600451" y="636241"/>
          <a:ext cx="3600448" cy="235289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1 Gráfico">
            <a:extLst>
              <a:ext uri="{FF2B5EF4-FFF2-40B4-BE49-F238E27FC236}">
                <a16:creationId xmlns:a16="http://schemas.microsoft.com/office/drawing/2014/main" id="{00000000-0008-0000-0200-000002000000}"/>
              </a:ext>
            </a:extLst>
          </p:cNvPr>
          <p:cNvGraphicFramePr>
            <a:graphicFrameLocks/>
          </p:cNvGraphicFramePr>
          <p:nvPr/>
        </p:nvGraphicFramePr>
        <p:xfrm>
          <a:off x="1152178" y="3490120"/>
          <a:ext cx="5029550" cy="272865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1 Gráfico">
            <a:extLst>
              <a:ext uri="{FF2B5EF4-FFF2-40B4-BE49-F238E27FC236}">
                <a16:creationId xmlns:a16="http://schemas.microsoft.com/office/drawing/2014/main" id="{00000000-0008-0000-0800-000002000000}"/>
              </a:ext>
            </a:extLst>
          </p:cNvPr>
          <p:cNvGraphicFramePr>
            <a:graphicFrameLocks/>
          </p:cNvGraphicFramePr>
          <p:nvPr/>
        </p:nvGraphicFramePr>
        <p:xfrm>
          <a:off x="1152178" y="6396881"/>
          <a:ext cx="4788532" cy="2343936"/>
        </p:xfrm>
        <a:graphic>
          <a:graphicData uri="http://schemas.openxmlformats.org/drawingml/2006/chart">
            <c:chart xmlns:c="http://schemas.openxmlformats.org/drawingml/2006/chart" xmlns:r="http://schemas.openxmlformats.org/officeDocument/2006/relationships" r:id="rId5"/>
          </a:graphicData>
        </a:graphic>
      </p:graphicFrame>
      <p:sp>
        <p:nvSpPr>
          <p:cNvPr id="2" name="62 CuadroTexto">
            <a:extLst>
              <a:ext uri="{FF2B5EF4-FFF2-40B4-BE49-F238E27FC236}">
                <a16:creationId xmlns:a16="http://schemas.microsoft.com/office/drawing/2014/main" id="{986BADBD-7787-08CF-258B-E37F2BE1FD9F}"/>
              </a:ext>
            </a:extLst>
          </p:cNvPr>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38</a:t>
            </a:r>
          </a:p>
        </p:txBody>
      </p:sp>
    </p:spTree>
    <p:extLst>
      <p:ext uri="{BB962C8B-B14F-4D97-AF65-F5344CB8AC3E}">
        <p14:creationId xmlns:p14="http://schemas.microsoft.com/office/powerpoint/2010/main" val="36161687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 y="-756"/>
            <a:ext cx="2159959" cy="3492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1432"/>
          <a:stretch/>
        </p:blipFill>
        <p:spPr bwMode="auto">
          <a:xfrm>
            <a:off x="23413" y="4597101"/>
            <a:ext cx="2180731" cy="2666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14017" y="3180550"/>
            <a:ext cx="2220905" cy="276999"/>
          </a:xfrm>
          <a:prstGeom prst="rect">
            <a:avLst/>
          </a:prstGeom>
          <a:noFill/>
        </p:spPr>
        <p:txBody>
          <a:bodyPr wrap="square" rtlCol="0">
            <a:spAutoFit/>
          </a:bodyPr>
          <a:lstStyle/>
          <a:p>
            <a:r>
              <a:rPr lang="es-ES" sz="1200" b="1" dirty="0">
                <a:latin typeface="Arial Narrow" panose="020B0606020202030204" pitchFamily="34" charset="0"/>
              </a:rPr>
              <a:t>Periodo epidemiológico 08 - 2023</a:t>
            </a:r>
          </a:p>
        </p:txBody>
      </p:sp>
      <p:sp>
        <p:nvSpPr>
          <p:cNvPr id="6" name="5 Rectángulo"/>
          <p:cNvSpPr/>
          <p:nvPr/>
        </p:nvSpPr>
        <p:spPr>
          <a:xfrm>
            <a:off x="2356909" y="3423572"/>
            <a:ext cx="4946011" cy="307777"/>
          </a:xfrm>
          <a:prstGeom prst="rect">
            <a:avLst/>
          </a:prstGeom>
        </p:spPr>
        <p:txBody>
          <a:bodyPr wrap="square">
            <a:spAutoFit/>
          </a:bodyPr>
          <a:lstStyle/>
          <a:p>
            <a:r>
              <a:rPr lang="es-ES" sz="700" dirty="0">
                <a:latin typeface="Arial" panose="020B0604020202020204" pitchFamily="34" charset="0"/>
                <a:cs typeface="Arial" panose="020B0604020202020204" pitchFamily="34" charset="0"/>
              </a:rPr>
              <a:t>Fuente: SIVIGILA. Secretaria de Salud de Medellín.</a:t>
            </a:r>
          </a:p>
          <a:p>
            <a:pPr algn="just"/>
            <a:r>
              <a:rPr lang="es-ES" sz="700" dirty="0">
                <a:latin typeface="Arial" panose="020B0604020202020204" pitchFamily="34" charset="0"/>
                <a:cs typeface="Arial" panose="020B0604020202020204" pitchFamily="34" charset="0"/>
              </a:rPr>
              <a:t>Figura 1. Canal endémico de </a:t>
            </a:r>
            <a:r>
              <a:rPr lang="es-CO" sz="700" dirty="0">
                <a:latin typeface="Arial" panose="020B0604020202020204" pitchFamily="34" charset="0"/>
                <a:cs typeface="Arial" panose="020B0604020202020204" pitchFamily="34" charset="0"/>
              </a:rPr>
              <a:t>las violencias</a:t>
            </a:r>
            <a:r>
              <a:rPr lang="es-ES" sz="700" dirty="0">
                <a:latin typeface="Arial" panose="020B0604020202020204" pitchFamily="34" charset="0"/>
                <a:cs typeface="Arial" panose="020B0604020202020204" pitchFamily="34" charset="0"/>
              </a:rPr>
              <a:t>. Medellín, a Periodo epidemiológico 08 acumulado  de 2.023. </a:t>
            </a:r>
          </a:p>
        </p:txBody>
      </p:sp>
      <p:grpSp>
        <p:nvGrpSpPr>
          <p:cNvPr id="8" name="7 Grupo"/>
          <p:cNvGrpSpPr/>
          <p:nvPr/>
        </p:nvGrpSpPr>
        <p:grpSpPr>
          <a:xfrm>
            <a:off x="181530" y="5794210"/>
            <a:ext cx="1892650" cy="488476"/>
            <a:chOff x="2397524" y="3379972"/>
            <a:chExt cx="4508500" cy="904875"/>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213823" y="3478755"/>
              <a:ext cx="1906762" cy="684167"/>
            </a:xfrm>
            <a:prstGeom prst="rect">
              <a:avLst/>
            </a:prstGeom>
            <a:noFill/>
          </p:spPr>
          <p:txBody>
            <a:bodyPr wrap="square" rtlCol="0">
              <a:spAutoFit/>
            </a:bodyPr>
            <a:lstStyle/>
            <a:p>
              <a:pPr algn="ctr"/>
              <a:r>
                <a:rPr lang="es-ES" b="1" dirty="0">
                  <a:latin typeface="Arial Narrow" panose="020B0606020202030204" pitchFamily="34" charset="0"/>
                </a:rPr>
                <a:t>730</a:t>
              </a:r>
            </a:p>
          </p:txBody>
        </p:sp>
      </p:grpSp>
      <p:sp>
        <p:nvSpPr>
          <p:cNvPr id="9" name="8 CuadroTexto"/>
          <p:cNvSpPr txBox="1"/>
          <p:nvPr/>
        </p:nvSpPr>
        <p:spPr>
          <a:xfrm>
            <a:off x="9231" y="6271096"/>
            <a:ext cx="2194913" cy="830997"/>
          </a:xfrm>
          <a:prstGeom prst="rect">
            <a:avLst/>
          </a:prstGeom>
          <a:noFill/>
        </p:spPr>
        <p:txBody>
          <a:bodyPr wrap="square" rtlCol="0">
            <a:spAutoFit/>
          </a:bodyPr>
          <a:lstStyle/>
          <a:p>
            <a:pPr algn="ctr"/>
            <a:r>
              <a:rPr lang="es-ES" sz="1200" b="1" dirty="0">
                <a:latin typeface="Arial Narrow" panose="020B0606020202030204" pitchFamily="34" charset="0"/>
              </a:rPr>
              <a:t>La variación porcentual con respecto al mismo periodo del año anterior aumentó en un</a:t>
            </a:r>
          </a:p>
          <a:p>
            <a:pPr algn="ctr"/>
            <a:r>
              <a:rPr lang="es-ES" sz="1200" b="1" dirty="0">
                <a:latin typeface="Arial Narrow" panose="020B0606020202030204" pitchFamily="34" charset="0"/>
              </a:rPr>
              <a:t> 6,8 %.</a:t>
            </a:r>
          </a:p>
        </p:txBody>
      </p:sp>
      <p:sp>
        <p:nvSpPr>
          <p:cNvPr id="18" name="17 Rectángulo"/>
          <p:cNvSpPr/>
          <p:nvPr/>
        </p:nvSpPr>
        <p:spPr>
          <a:xfrm>
            <a:off x="2174917" y="7417660"/>
            <a:ext cx="4946011" cy="307777"/>
          </a:xfrm>
          <a:prstGeom prst="rect">
            <a:avLst/>
          </a:prstGeom>
        </p:spPr>
        <p:txBody>
          <a:bodyPr wrap="square">
            <a:spAutoFit/>
          </a:bodyPr>
          <a:lstStyle/>
          <a:p>
            <a:r>
              <a:rPr lang="es-ES" sz="700" dirty="0">
                <a:latin typeface="Arial" panose="020B0604020202020204" pitchFamily="34" charset="0"/>
                <a:cs typeface="Arial" panose="020B0604020202020204" pitchFamily="34" charset="0"/>
              </a:rPr>
              <a:t>Fuente  SIVIGILA. Secretaria de Salud de Medellín.</a:t>
            </a:r>
          </a:p>
          <a:p>
            <a:r>
              <a:rPr lang="es-ES" sz="700" dirty="0">
                <a:latin typeface="Arial" panose="020B0604020202020204" pitchFamily="34" charset="0"/>
                <a:cs typeface="Arial" panose="020B0604020202020204" pitchFamily="34" charset="0"/>
              </a:rPr>
              <a:t>Figura 2. Comportamiento </a:t>
            </a:r>
            <a:r>
              <a:rPr lang="es-CO" sz="700" dirty="0">
                <a:latin typeface="Arial" panose="020B0604020202020204" pitchFamily="34" charset="0"/>
                <a:cs typeface="Arial" panose="020B0604020202020204" pitchFamily="34" charset="0"/>
              </a:rPr>
              <a:t>de las violencias</a:t>
            </a:r>
            <a:r>
              <a:rPr lang="es-ES" sz="700" dirty="0">
                <a:latin typeface="Arial" panose="020B0604020202020204" pitchFamily="34" charset="0"/>
                <a:cs typeface="Arial" panose="020B0604020202020204" pitchFamily="34" charset="0"/>
              </a:rPr>
              <a:t>. Medellín, a Periodo epidemiológico 08 acumulado 2.023. </a:t>
            </a: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39</a:t>
            </a:r>
          </a:p>
        </p:txBody>
      </p:sp>
      <p:sp>
        <p:nvSpPr>
          <p:cNvPr id="37" name="36 Título"/>
          <p:cNvSpPr>
            <a:spLocks noGrp="1"/>
          </p:cNvSpPr>
          <p:nvPr>
            <p:ph type="ctrTitle"/>
          </p:nvPr>
        </p:nvSpPr>
        <p:spPr>
          <a:xfrm>
            <a:off x="23413" y="-27471"/>
            <a:ext cx="2208885" cy="1400383"/>
          </a:xfrm>
          <a:noFill/>
        </p:spPr>
        <p:txBody>
          <a:bodyPr wrap="square" rtlCol="0">
            <a:spAutoFit/>
          </a:bodyPr>
          <a:lstStyle/>
          <a:p>
            <a:r>
              <a:rPr lang="es-CO" sz="2000" b="1" dirty="0">
                <a:solidFill>
                  <a:srgbClr val="C00000"/>
                </a:solidFill>
                <a:latin typeface="Arial Narrow" panose="020B0606020202030204" pitchFamily="34" charset="0"/>
                <a:ea typeface="+mn-ea"/>
                <a:cs typeface="+mn-cs"/>
              </a:rPr>
              <a:t>Violencia de género, intrafamiliar y ataques con agentes químicos</a:t>
            </a:r>
            <a:r>
              <a:rPr lang="es-CO" sz="2500" b="1" dirty="0">
                <a:solidFill>
                  <a:srgbClr val="C00000"/>
                </a:solidFill>
                <a:latin typeface="Arial Narrow" panose="020B0606020202030204" pitchFamily="34" charset="0"/>
                <a:ea typeface="+mn-ea"/>
                <a:cs typeface="+mn-cs"/>
              </a:rPr>
              <a:t>. </a:t>
            </a:r>
          </a:p>
        </p:txBody>
      </p:sp>
      <p:graphicFrame>
        <p:nvGraphicFramePr>
          <p:cNvPr id="19" name="Gráfico 18">
            <a:extLst>
              <a:ext uri="{FF2B5EF4-FFF2-40B4-BE49-F238E27FC236}">
                <a16:creationId xmlns:a16="http://schemas.microsoft.com/office/drawing/2014/main" id="{00000000-0008-0000-0000-000003000000}"/>
              </a:ext>
            </a:extLst>
          </p:cNvPr>
          <p:cNvGraphicFramePr>
            <a:graphicFrameLocks/>
          </p:cNvGraphicFramePr>
          <p:nvPr/>
        </p:nvGraphicFramePr>
        <p:xfrm>
          <a:off x="2256339" y="467190"/>
          <a:ext cx="4864589" cy="293747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0" name="4 Gráfico">
            <a:extLst>
              <a:ext uri="{FF2B5EF4-FFF2-40B4-BE49-F238E27FC236}">
                <a16:creationId xmlns:a16="http://schemas.microsoft.com/office/drawing/2014/main" id="{00000000-0008-0000-0000-000005000000}"/>
              </a:ext>
            </a:extLst>
          </p:cNvPr>
          <p:cNvGraphicFramePr>
            <a:graphicFrameLocks/>
          </p:cNvGraphicFramePr>
          <p:nvPr/>
        </p:nvGraphicFramePr>
        <p:xfrm>
          <a:off x="2270187" y="4491969"/>
          <a:ext cx="4864589" cy="287281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2047259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3"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32223" cy="5491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188407" y="497132"/>
            <a:ext cx="1683851" cy="461665"/>
          </a:xfrm>
          <a:prstGeom prst="rect">
            <a:avLst/>
          </a:prstGeom>
          <a:noFill/>
        </p:spPr>
        <p:txBody>
          <a:bodyPr wrap="square" rtlCol="0">
            <a:spAutoFit/>
          </a:bodyPr>
          <a:lstStyle/>
          <a:p>
            <a:pPr algn="ctr"/>
            <a:r>
              <a:rPr lang="es-ES" sz="1200" b="1" dirty="0">
                <a:latin typeface="Arial Narrow" panose="020B0606020202030204" pitchFamily="34" charset="0"/>
              </a:rPr>
              <a:t>Periodo 8 de 2023</a:t>
            </a:r>
          </a:p>
          <a:p>
            <a:pPr algn="ctr"/>
            <a:r>
              <a:rPr lang="es-ES" sz="1200" b="1" dirty="0">
                <a:latin typeface="Arial Narrow" panose="020B0606020202030204" pitchFamily="34" charset="0"/>
              </a:rPr>
              <a:t>Semana 1 al 32- 2023</a:t>
            </a:r>
          </a:p>
        </p:txBody>
      </p:sp>
      <p:sp>
        <p:nvSpPr>
          <p:cNvPr id="6" name="5 Rectángulo"/>
          <p:cNvSpPr/>
          <p:nvPr/>
        </p:nvSpPr>
        <p:spPr>
          <a:xfrm>
            <a:off x="2274078" y="2305199"/>
            <a:ext cx="4946011" cy="307777"/>
          </a:xfrm>
          <a:prstGeom prst="rect">
            <a:avLst/>
          </a:prstGeom>
        </p:spPr>
        <p:txBody>
          <a:bodyPr wrap="square">
            <a:spAutoFit/>
          </a:bodyPr>
          <a:lstStyle/>
          <a:p>
            <a:r>
              <a:rPr lang="es-ES" sz="600" b="1" dirty="0">
                <a:latin typeface="Arial Narrow" panose="020B0606020202030204" pitchFamily="34" charset="0"/>
              </a:rPr>
              <a:t>Fuente: SIVIGILA. Secretaria de Salud de Medellín.</a:t>
            </a:r>
          </a:p>
          <a:p>
            <a:r>
              <a:rPr lang="es-ES" sz="800" b="1" dirty="0">
                <a:latin typeface="Arial Narrow" panose="020B0606020202030204" pitchFamily="34" charset="0"/>
              </a:rPr>
              <a:t>Figura. Canal endémico de los casos notificados de tuberculosis todas las formas Medellín, Semana 1 al 32 de 2023</a:t>
            </a:r>
          </a:p>
        </p:txBody>
      </p:sp>
      <p:grpSp>
        <p:nvGrpSpPr>
          <p:cNvPr id="8" name="7 Grupo"/>
          <p:cNvGrpSpPr/>
          <p:nvPr/>
        </p:nvGrpSpPr>
        <p:grpSpPr>
          <a:xfrm>
            <a:off x="179214" y="4211965"/>
            <a:ext cx="1892650" cy="488477"/>
            <a:chOff x="2397524" y="3379972"/>
            <a:chExt cx="4508500" cy="904875"/>
          </a:xfrm>
        </p:grpSpPr>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171452" y="3478755"/>
              <a:ext cx="1936622" cy="741181"/>
            </a:xfrm>
            <a:prstGeom prst="rect">
              <a:avLst/>
            </a:prstGeom>
            <a:noFill/>
          </p:spPr>
          <p:txBody>
            <a:bodyPr wrap="square" rtlCol="0">
              <a:spAutoFit/>
            </a:bodyPr>
            <a:lstStyle/>
            <a:p>
              <a:pPr algn="ctr"/>
              <a:r>
                <a:rPr lang="es-ES" sz="2000" b="1" dirty="0">
                  <a:latin typeface="Arial Narrow" panose="020B0606020202030204" pitchFamily="34" charset="0"/>
                </a:rPr>
                <a:t>1.639</a:t>
              </a:r>
            </a:p>
          </p:txBody>
        </p:sp>
      </p:grpSp>
      <p:sp>
        <p:nvSpPr>
          <p:cNvPr id="9" name="8 CuadroTexto"/>
          <p:cNvSpPr txBox="1"/>
          <p:nvPr/>
        </p:nvSpPr>
        <p:spPr>
          <a:xfrm>
            <a:off x="-19190" y="4718388"/>
            <a:ext cx="2293268" cy="830997"/>
          </a:xfrm>
          <a:prstGeom prst="rect">
            <a:avLst/>
          </a:prstGeom>
          <a:noFill/>
        </p:spPr>
        <p:txBody>
          <a:bodyPr wrap="square" rtlCol="0">
            <a:spAutoFit/>
          </a:bodyPr>
          <a:lstStyle/>
          <a:p>
            <a:pPr algn="ctr"/>
            <a:r>
              <a:rPr lang="es-ES" sz="1200" b="1" dirty="0">
                <a:latin typeface="Arial Narrow" panose="020B0606020202030204" pitchFamily="34" charset="0"/>
              </a:rPr>
              <a:t>La variación porcentual con respecto al mismo periodo del año anterior aumentó en un 16,7%</a:t>
            </a:r>
          </a:p>
          <a:p>
            <a:pPr algn="ctr"/>
            <a:r>
              <a:rPr lang="es-ES" sz="1200" b="1" dirty="0">
                <a:latin typeface="Arial Narrow" panose="020B0606020202030204" pitchFamily="34" charset="0"/>
              </a:rPr>
              <a:t> (1366 casos)</a:t>
            </a:r>
          </a:p>
        </p:txBody>
      </p:sp>
      <p:sp>
        <p:nvSpPr>
          <p:cNvPr id="18" name="17 Rectángulo"/>
          <p:cNvSpPr/>
          <p:nvPr/>
        </p:nvSpPr>
        <p:spPr>
          <a:xfrm>
            <a:off x="2295483" y="4974431"/>
            <a:ext cx="4946011" cy="461665"/>
          </a:xfrm>
          <a:prstGeom prst="rect">
            <a:avLst/>
          </a:prstGeom>
        </p:spPr>
        <p:txBody>
          <a:bodyPr wrap="square">
            <a:spAutoFit/>
          </a:bodyPr>
          <a:lstStyle/>
          <a:p>
            <a:r>
              <a:rPr lang="es-ES" sz="800" b="1" dirty="0">
                <a:latin typeface="Arial Narrow" panose="020B0606020202030204" pitchFamily="34" charset="0"/>
              </a:rPr>
              <a:t>Fuente: SIVIGILA. Secretaria de Salud de Medellín.</a:t>
            </a:r>
          </a:p>
          <a:p>
            <a:r>
              <a:rPr lang="es-ES" sz="800" b="1" dirty="0">
                <a:latin typeface="Arial Narrow" panose="020B0606020202030204" pitchFamily="34" charset="0"/>
              </a:rPr>
              <a:t>Figura. Comportamiento de los casos notificados semanalmente de tuberculosis todas las formas Medellín, a Semana 1 al 32- 2023. </a:t>
            </a: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14" name="13 Rectángulo"/>
          <p:cNvSpPr/>
          <p:nvPr/>
        </p:nvSpPr>
        <p:spPr>
          <a:xfrm>
            <a:off x="0" y="5508104"/>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5621632"/>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por territorio</a:t>
              </a:r>
            </a:p>
          </p:txBody>
        </p:sp>
      </p:gr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4</a:t>
            </a:r>
          </a:p>
        </p:txBody>
      </p:sp>
      <p:sp>
        <p:nvSpPr>
          <p:cNvPr id="37" name="36 Título"/>
          <p:cNvSpPr>
            <a:spLocks noGrp="1"/>
          </p:cNvSpPr>
          <p:nvPr>
            <p:ph type="ctrTitle"/>
          </p:nvPr>
        </p:nvSpPr>
        <p:spPr>
          <a:xfrm>
            <a:off x="85115" y="136330"/>
            <a:ext cx="2075175" cy="400110"/>
          </a:xfrm>
          <a:noFill/>
        </p:spPr>
        <p:txBody>
          <a:bodyPr wrap="square" rtlCol="0">
            <a:spAutoFit/>
          </a:bodyPr>
          <a:lstStyle/>
          <a:p>
            <a:r>
              <a:rPr lang="es-ES" sz="2000" b="1" dirty="0">
                <a:solidFill>
                  <a:srgbClr val="C00000"/>
                </a:solidFill>
                <a:latin typeface="Arial Narrow" panose="020B0606020202030204" pitchFamily="34" charset="0"/>
                <a:ea typeface="+mn-ea"/>
                <a:cs typeface="+mn-cs"/>
              </a:rPr>
              <a:t>Tuberculosis</a:t>
            </a:r>
          </a:p>
        </p:txBody>
      </p:sp>
      <p:sp>
        <p:nvSpPr>
          <p:cNvPr id="31" name="30 Rectángulo"/>
          <p:cNvSpPr/>
          <p:nvPr/>
        </p:nvSpPr>
        <p:spPr>
          <a:xfrm>
            <a:off x="62128" y="8585696"/>
            <a:ext cx="3240410" cy="461665"/>
          </a:xfrm>
          <a:prstGeom prst="rect">
            <a:avLst/>
          </a:prstGeom>
        </p:spPr>
        <p:txBody>
          <a:bodyPr wrap="square">
            <a:spAutoFit/>
          </a:bodyPr>
          <a:lstStyle/>
          <a:p>
            <a:r>
              <a:rPr lang="es-ES" sz="800" b="1" dirty="0">
                <a:latin typeface="Arial Narrow" panose="020B0606020202030204" pitchFamily="34" charset="0"/>
              </a:rPr>
              <a:t>Fuente: SIVIGILA. Secretaria de Salud de Medellín.</a:t>
            </a:r>
          </a:p>
          <a:p>
            <a:r>
              <a:rPr lang="es-ES" sz="800" b="1" dirty="0">
                <a:latin typeface="Arial Narrow" panose="020B0606020202030204" pitchFamily="34" charset="0"/>
              </a:rPr>
              <a:t>Figura. Numero de casos de Tuberculosis por Comuna. Medellín, a Periodo epidemiológico 8 acumulado de 2023. </a:t>
            </a:r>
          </a:p>
        </p:txBody>
      </p:sp>
      <p:sp>
        <p:nvSpPr>
          <p:cNvPr id="32" name="31 Rectángulo"/>
          <p:cNvSpPr/>
          <p:nvPr/>
        </p:nvSpPr>
        <p:spPr>
          <a:xfrm>
            <a:off x="3224403" y="8532440"/>
            <a:ext cx="3600450" cy="461665"/>
          </a:xfrm>
          <a:prstGeom prst="rect">
            <a:avLst/>
          </a:prstGeom>
        </p:spPr>
        <p:txBody>
          <a:bodyPr wrap="square">
            <a:spAutoFit/>
          </a:bodyPr>
          <a:lstStyle/>
          <a:p>
            <a:r>
              <a:rPr lang="es-ES" sz="800" b="1" dirty="0">
                <a:latin typeface="Arial Narrow" panose="020B0606020202030204" pitchFamily="34" charset="0"/>
              </a:rPr>
              <a:t>Fuente: SIVIGILA. Secretaria de Salud de Medellín.</a:t>
            </a:r>
          </a:p>
          <a:p>
            <a:r>
              <a:rPr lang="es-ES" sz="800" b="1" dirty="0">
                <a:latin typeface="Arial Narrow" panose="020B0606020202030204" pitchFamily="34" charset="0"/>
              </a:rPr>
              <a:t>Figura. Mapa temático de densidad de tuberculosis todas las formas. Medellín, a Periodo epidemiológico 8 acumulado de 2023 </a:t>
            </a:r>
          </a:p>
        </p:txBody>
      </p:sp>
      <p:pic>
        <p:nvPicPr>
          <p:cNvPr id="34" name="Imagen 8"/>
          <p:cNvPicPr>
            <a:picLocks noChangeAspect="1" noChangeArrowheads="1"/>
          </p:cNvPicPr>
          <p:nvPr/>
        </p:nvPicPr>
        <p:blipFill rotWithShape="1">
          <a:blip r:embed="rId4">
            <a:extLst>
              <a:ext uri="{28A0092B-C50C-407E-A947-70E740481C1C}">
                <a14:useLocalDpi xmlns:a14="http://schemas.microsoft.com/office/drawing/2010/main" val="0"/>
              </a:ext>
            </a:extLst>
          </a:blip>
          <a:srcRect l="788" r="19545"/>
          <a:stretch/>
        </p:blipFill>
        <p:spPr bwMode="auto">
          <a:xfrm>
            <a:off x="3096394" y="6090865"/>
            <a:ext cx="3584442" cy="249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27764" y="457005"/>
            <a:ext cx="4629070" cy="1738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07311" y="2581845"/>
            <a:ext cx="4752552" cy="2392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3737" y="6110764"/>
            <a:ext cx="2003574" cy="2470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06312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13 Rectángulo"/>
          <p:cNvSpPr/>
          <p:nvPr/>
        </p:nvSpPr>
        <p:spPr>
          <a:xfrm>
            <a:off x="-8797" y="0"/>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120" name="25 Grupo"/>
          <p:cNvGrpSpPr/>
          <p:nvPr/>
        </p:nvGrpSpPr>
        <p:grpSpPr>
          <a:xfrm>
            <a:off x="268607" y="127176"/>
            <a:ext cx="3446504" cy="276999"/>
            <a:chOff x="2448322" y="74775"/>
            <a:chExt cx="3446504" cy="276999"/>
          </a:xfrm>
        </p:grpSpPr>
        <p:sp>
          <p:nvSpPr>
            <p:cNvPr id="121"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22" name="27 Conector recto"/>
            <p:cNvCxnSpPr>
              <a:stCxn id="12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23"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por territorio</a:t>
              </a:r>
            </a:p>
          </p:txBody>
        </p:sp>
      </p:grpSp>
      <p:sp>
        <p:nvSpPr>
          <p:cNvPr id="14" name="13 Rectángulo"/>
          <p:cNvSpPr/>
          <p:nvPr/>
        </p:nvSpPr>
        <p:spPr>
          <a:xfrm>
            <a:off x="-8797" y="5669074"/>
            <a:ext cx="7200900" cy="404175"/>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68607" y="5717420"/>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variables de interés</a:t>
              </a:r>
            </a:p>
          </p:txBody>
        </p:sp>
      </p:grpSp>
      <p:sp>
        <p:nvSpPr>
          <p:cNvPr id="105" name="104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40</a:t>
            </a:r>
          </a:p>
        </p:txBody>
      </p:sp>
      <p:grpSp>
        <p:nvGrpSpPr>
          <p:cNvPr id="6" name="5 Grupo"/>
          <p:cNvGrpSpPr/>
          <p:nvPr/>
        </p:nvGrpSpPr>
        <p:grpSpPr>
          <a:xfrm>
            <a:off x="81902" y="6897132"/>
            <a:ext cx="808178" cy="1628596"/>
            <a:chOff x="1064080" y="553075"/>
            <a:chExt cx="808178" cy="1628596"/>
          </a:xfrm>
        </p:grpSpPr>
        <p:pic>
          <p:nvPicPr>
            <p:cNvPr id="2051"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t="10614" r="84474"/>
            <a:stretch/>
          </p:blipFill>
          <p:spPr bwMode="auto">
            <a:xfrm>
              <a:off x="1131620" y="553075"/>
              <a:ext cx="737696" cy="720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11 Rectángulo redondeado"/>
            <p:cNvSpPr/>
            <p:nvPr/>
          </p:nvSpPr>
          <p:spPr>
            <a:xfrm>
              <a:off x="1064080" y="1520368"/>
              <a:ext cx="791271"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19,1%</a:t>
              </a:r>
            </a:p>
          </p:txBody>
        </p:sp>
        <p:sp>
          <p:nvSpPr>
            <p:cNvPr id="4" name="3 Rectángulo"/>
            <p:cNvSpPr/>
            <p:nvPr/>
          </p:nvSpPr>
          <p:spPr>
            <a:xfrm>
              <a:off x="1068833" y="1243369"/>
              <a:ext cx="803425" cy="276999"/>
            </a:xfrm>
            <a:prstGeom prst="rect">
              <a:avLst/>
            </a:prstGeom>
          </p:spPr>
          <p:txBody>
            <a:bodyPr wrap="none">
              <a:spAutoFit/>
            </a:bodyPr>
            <a:lstStyle/>
            <a:p>
              <a:r>
                <a:rPr lang="es-ES" sz="1200" b="1" u="sng" dirty="0">
                  <a:latin typeface="Arial Narrow" panose="020B0606020202030204" pitchFamily="34" charset="0"/>
                </a:rPr>
                <a:t>Masculino</a:t>
              </a:r>
              <a:endParaRPr lang="es-ES" sz="1200" b="1" u="sng" dirty="0">
                <a:solidFill>
                  <a:sysClr val="windowText" lastClr="000000"/>
                </a:solidFill>
                <a:latin typeface="Arial Narrow" panose="020B0606020202030204" pitchFamily="34" charset="0"/>
              </a:endParaRPr>
            </a:p>
          </p:txBody>
        </p:sp>
        <p:sp>
          <p:nvSpPr>
            <p:cNvPr id="5" name="4 Rectángulo"/>
            <p:cNvSpPr/>
            <p:nvPr/>
          </p:nvSpPr>
          <p:spPr>
            <a:xfrm>
              <a:off x="1064080" y="1904672"/>
              <a:ext cx="720069" cy="276999"/>
            </a:xfrm>
            <a:prstGeom prst="rect">
              <a:avLst/>
            </a:prstGeom>
          </p:spPr>
          <p:txBody>
            <a:bodyPr wrap="none">
              <a:spAutoFit/>
            </a:bodyPr>
            <a:lstStyle/>
            <a:p>
              <a:r>
                <a:rPr lang="es-ES" sz="1200" b="1" dirty="0">
                  <a:latin typeface="Arial Narrow" panose="020B0606020202030204" pitchFamily="34" charset="0"/>
                </a:rPr>
                <a:t>73 casos</a:t>
              </a:r>
              <a:endParaRPr lang="es-CO" sz="1200" dirty="0"/>
            </a:p>
          </p:txBody>
        </p:sp>
      </p:grpSp>
      <p:grpSp>
        <p:nvGrpSpPr>
          <p:cNvPr id="3" name="2 Grupo"/>
          <p:cNvGrpSpPr/>
          <p:nvPr/>
        </p:nvGrpSpPr>
        <p:grpSpPr>
          <a:xfrm>
            <a:off x="1085280" y="6897132"/>
            <a:ext cx="851515" cy="1596380"/>
            <a:chOff x="1756023" y="1227775"/>
            <a:chExt cx="851515" cy="1596380"/>
          </a:xfrm>
        </p:grpSpPr>
        <p:sp>
          <p:nvSpPr>
            <p:cNvPr id="42" name="41 Rectángulo redondeado"/>
            <p:cNvSpPr/>
            <p:nvPr/>
          </p:nvSpPr>
          <p:spPr>
            <a:xfrm>
              <a:off x="1777835" y="2181420"/>
              <a:ext cx="807884"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80,9%</a:t>
              </a:r>
            </a:p>
          </p:txBody>
        </p:sp>
        <p:sp>
          <p:nvSpPr>
            <p:cNvPr id="32" name="31 Rectángulo"/>
            <p:cNvSpPr/>
            <p:nvPr/>
          </p:nvSpPr>
          <p:spPr>
            <a:xfrm>
              <a:off x="1756023" y="1908120"/>
              <a:ext cx="780983" cy="276999"/>
            </a:xfrm>
            <a:prstGeom prst="rect">
              <a:avLst/>
            </a:prstGeom>
          </p:spPr>
          <p:txBody>
            <a:bodyPr wrap="none">
              <a:spAutoFit/>
            </a:bodyPr>
            <a:lstStyle/>
            <a:p>
              <a:r>
                <a:rPr lang="es-ES" sz="1200" b="1" u="sng" dirty="0">
                  <a:latin typeface="Arial Narrow" panose="020B0606020202030204" pitchFamily="34" charset="0"/>
                </a:rPr>
                <a:t>Femenino</a:t>
              </a:r>
              <a:endParaRPr lang="es-ES" sz="1200" b="1" u="sng" dirty="0">
                <a:solidFill>
                  <a:sysClr val="windowText" lastClr="000000"/>
                </a:solidFill>
                <a:latin typeface="Arial Narrow" panose="020B0606020202030204" pitchFamily="34" charset="0"/>
              </a:endParaRPr>
            </a:p>
          </p:txBody>
        </p:sp>
        <p:sp>
          <p:nvSpPr>
            <p:cNvPr id="35" name="34 Rectángulo"/>
            <p:cNvSpPr/>
            <p:nvPr/>
          </p:nvSpPr>
          <p:spPr>
            <a:xfrm>
              <a:off x="1816937" y="2547156"/>
              <a:ext cx="790601" cy="276999"/>
            </a:xfrm>
            <a:prstGeom prst="rect">
              <a:avLst/>
            </a:prstGeom>
          </p:spPr>
          <p:txBody>
            <a:bodyPr wrap="none">
              <a:spAutoFit/>
            </a:bodyPr>
            <a:lstStyle/>
            <a:p>
              <a:r>
                <a:rPr lang="es-ES" sz="1200" b="1" dirty="0">
                  <a:latin typeface="Arial Narrow" panose="020B0606020202030204" pitchFamily="34" charset="0"/>
                </a:rPr>
                <a:t>308 casos</a:t>
              </a:r>
              <a:endParaRPr lang="es-CO" sz="1200" dirty="0"/>
            </a:p>
          </p:txBody>
        </p:sp>
        <p:pic>
          <p:nvPicPr>
            <p:cNvPr id="66"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29313" t="7366" r="56038"/>
            <a:stretch/>
          </p:blipFill>
          <p:spPr bwMode="auto">
            <a:xfrm>
              <a:off x="1782238" y="1227775"/>
              <a:ext cx="696035" cy="748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 name="6 Grupo"/>
          <p:cNvGrpSpPr/>
          <p:nvPr/>
        </p:nvGrpSpPr>
        <p:grpSpPr>
          <a:xfrm>
            <a:off x="2065192" y="6898504"/>
            <a:ext cx="1152880" cy="1582804"/>
            <a:chOff x="3115290" y="1227775"/>
            <a:chExt cx="1152880" cy="1582804"/>
          </a:xfrm>
        </p:grpSpPr>
        <p:grpSp>
          <p:nvGrpSpPr>
            <p:cNvPr id="50" name="49 Grupo"/>
            <p:cNvGrpSpPr/>
            <p:nvPr/>
          </p:nvGrpSpPr>
          <p:grpSpPr>
            <a:xfrm>
              <a:off x="3115290" y="1951748"/>
              <a:ext cx="1152880" cy="858831"/>
              <a:chOff x="3744466" y="1301912"/>
              <a:chExt cx="1152880" cy="858831"/>
            </a:xfrm>
          </p:grpSpPr>
          <p:sp>
            <p:nvSpPr>
              <p:cNvPr id="51" name="50 Rectángulo redondeado"/>
              <p:cNvSpPr/>
              <p:nvPr/>
            </p:nvSpPr>
            <p:spPr>
              <a:xfrm>
                <a:off x="3912519" y="1553220"/>
                <a:ext cx="740068"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0,5%</a:t>
                </a:r>
              </a:p>
            </p:txBody>
          </p:sp>
          <p:sp>
            <p:nvSpPr>
              <p:cNvPr id="53" name="52 Rectángulo"/>
              <p:cNvSpPr/>
              <p:nvPr/>
            </p:nvSpPr>
            <p:spPr>
              <a:xfrm>
                <a:off x="3744466" y="1301912"/>
                <a:ext cx="1152880" cy="276999"/>
              </a:xfrm>
              <a:prstGeom prst="rect">
                <a:avLst/>
              </a:prstGeom>
            </p:spPr>
            <p:txBody>
              <a:bodyPr wrap="none">
                <a:spAutoFit/>
              </a:bodyPr>
              <a:lstStyle/>
              <a:p>
                <a:r>
                  <a:rPr lang="es-ES" sz="1200" b="1" u="sng" dirty="0">
                    <a:latin typeface="Arial Narrow" panose="020B0606020202030204" pitchFamily="34" charset="0"/>
                  </a:rPr>
                  <a:t>Afrocolombiano</a:t>
                </a:r>
                <a:endParaRPr lang="es-ES" sz="1200" b="1" u="sng" dirty="0">
                  <a:solidFill>
                    <a:sysClr val="windowText" lastClr="000000"/>
                  </a:solidFill>
                  <a:latin typeface="Arial Narrow" panose="020B0606020202030204" pitchFamily="34" charset="0"/>
                </a:endParaRPr>
              </a:p>
            </p:txBody>
          </p:sp>
          <p:sp>
            <p:nvSpPr>
              <p:cNvPr id="54" name="53 Rectángulo"/>
              <p:cNvSpPr/>
              <p:nvPr/>
            </p:nvSpPr>
            <p:spPr>
              <a:xfrm>
                <a:off x="3957784" y="1883744"/>
                <a:ext cx="649537" cy="276999"/>
              </a:xfrm>
              <a:prstGeom prst="rect">
                <a:avLst/>
              </a:prstGeom>
            </p:spPr>
            <p:txBody>
              <a:bodyPr wrap="none">
                <a:spAutoFit/>
              </a:bodyPr>
              <a:lstStyle/>
              <a:p>
                <a:r>
                  <a:rPr lang="es-ES" sz="1200" b="1" dirty="0">
                    <a:latin typeface="Arial Narrow" panose="020B0606020202030204" pitchFamily="34" charset="0"/>
                  </a:rPr>
                  <a:t>2 casos</a:t>
                </a:r>
                <a:endParaRPr lang="es-CO" sz="1200" dirty="0"/>
              </a:p>
            </p:txBody>
          </p:sp>
        </p:grpSp>
        <p:pic>
          <p:nvPicPr>
            <p:cNvPr id="67"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59057" t="8806" r="25145"/>
            <a:stretch/>
          </p:blipFill>
          <p:spPr bwMode="auto">
            <a:xfrm>
              <a:off x="3328608" y="1227775"/>
              <a:ext cx="750627" cy="775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3" name="12 Grupo"/>
          <p:cNvGrpSpPr/>
          <p:nvPr/>
        </p:nvGrpSpPr>
        <p:grpSpPr>
          <a:xfrm>
            <a:off x="3189817" y="6907567"/>
            <a:ext cx="740068" cy="1574421"/>
            <a:chOff x="4615870" y="1227775"/>
            <a:chExt cx="740068" cy="1574421"/>
          </a:xfrm>
        </p:grpSpPr>
        <p:grpSp>
          <p:nvGrpSpPr>
            <p:cNvPr id="8" name="7 Grupo"/>
            <p:cNvGrpSpPr/>
            <p:nvPr/>
          </p:nvGrpSpPr>
          <p:grpSpPr>
            <a:xfrm>
              <a:off x="4615870" y="1922272"/>
              <a:ext cx="740068" cy="879924"/>
              <a:chOff x="5245046" y="1274868"/>
              <a:chExt cx="740068" cy="879924"/>
            </a:xfrm>
          </p:grpSpPr>
          <p:sp>
            <p:nvSpPr>
              <p:cNvPr id="44" name="43 Rectángulo redondeado"/>
              <p:cNvSpPr/>
              <p:nvPr/>
            </p:nvSpPr>
            <p:spPr>
              <a:xfrm>
                <a:off x="5245046" y="1561312"/>
                <a:ext cx="740068"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0,0%</a:t>
                </a:r>
              </a:p>
            </p:txBody>
          </p:sp>
          <p:sp>
            <p:nvSpPr>
              <p:cNvPr id="34" name="33 Rectángulo"/>
              <p:cNvSpPr/>
              <p:nvPr/>
            </p:nvSpPr>
            <p:spPr>
              <a:xfrm>
                <a:off x="5272675" y="1274868"/>
                <a:ext cx="619080" cy="276999"/>
              </a:xfrm>
              <a:prstGeom prst="rect">
                <a:avLst/>
              </a:prstGeom>
            </p:spPr>
            <p:txBody>
              <a:bodyPr wrap="none">
                <a:spAutoFit/>
              </a:bodyPr>
              <a:lstStyle/>
              <a:p>
                <a:r>
                  <a:rPr lang="es-ES" sz="1200" b="1" u="sng" dirty="0">
                    <a:solidFill>
                      <a:sysClr val="windowText" lastClr="000000"/>
                    </a:solidFill>
                    <a:latin typeface="Arial Narrow" panose="020B0606020202030204" pitchFamily="34" charset="0"/>
                  </a:rPr>
                  <a:t>Gitano </a:t>
                </a:r>
              </a:p>
            </p:txBody>
          </p:sp>
          <p:sp>
            <p:nvSpPr>
              <p:cNvPr id="37" name="36 Rectángulo"/>
              <p:cNvSpPr/>
              <p:nvPr/>
            </p:nvSpPr>
            <p:spPr>
              <a:xfrm>
                <a:off x="5286277" y="1877793"/>
                <a:ext cx="649537" cy="276999"/>
              </a:xfrm>
              <a:prstGeom prst="rect">
                <a:avLst/>
              </a:prstGeom>
            </p:spPr>
            <p:txBody>
              <a:bodyPr wrap="none">
                <a:spAutoFit/>
              </a:bodyPr>
              <a:lstStyle/>
              <a:p>
                <a:r>
                  <a:rPr lang="es-ES" sz="1200" b="1" dirty="0">
                    <a:latin typeface="Arial Narrow" panose="020B0606020202030204" pitchFamily="34" charset="0"/>
                  </a:rPr>
                  <a:t>0 casos</a:t>
                </a:r>
                <a:endParaRPr lang="es-CO" sz="1200" dirty="0"/>
              </a:p>
            </p:txBody>
          </p:sp>
        </p:grpSp>
        <p:pic>
          <p:nvPicPr>
            <p:cNvPr id="68"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86761"/>
            <a:stretch/>
          </p:blipFill>
          <p:spPr bwMode="auto">
            <a:xfrm>
              <a:off x="4668287" y="1227775"/>
              <a:ext cx="629046" cy="784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2" name="91 Grupo"/>
          <p:cNvGrpSpPr/>
          <p:nvPr/>
        </p:nvGrpSpPr>
        <p:grpSpPr>
          <a:xfrm>
            <a:off x="4149885" y="6895516"/>
            <a:ext cx="874090" cy="1644841"/>
            <a:chOff x="2507826" y="2454167"/>
            <a:chExt cx="874090" cy="1644841"/>
          </a:xfrm>
        </p:grpSpPr>
        <p:sp>
          <p:nvSpPr>
            <p:cNvPr id="93" name="92 Rectángulo redondeado"/>
            <p:cNvSpPr/>
            <p:nvPr/>
          </p:nvSpPr>
          <p:spPr>
            <a:xfrm>
              <a:off x="2507826" y="3472120"/>
              <a:ext cx="874090" cy="360040"/>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2,3%</a:t>
              </a:r>
            </a:p>
          </p:txBody>
        </p:sp>
        <p:pic>
          <p:nvPicPr>
            <p:cNvPr id="94" name="Picture 2"/>
            <p:cNvPicPr>
              <a:picLocks noChangeAspect="1" noChangeArrowheads="1"/>
            </p:cNvPicPr>
            <p:nvPr/>
          </p:nvPicPr>
          <p:blipFill>
            <a:blip r:embed="rId3">
              <a:biLevel thresh="75000"/>
              <a:extLst>
                <a:ext uri="{28A0092B-C50C-407E-A947-70E740481C1C}">
                  <a14:useLocalDpi xmlns:a14="http://schemas.microsoft.com/office/drawing/2010/main" val="0"/>
                </a:ext>
              </a:extLst>
            </a:blip>
            <a:srcRect/>
            <a:stretch>
              <a:fillRect/>
            </a:stretch>
          </p:blipFill>
          <p:spPr bwMode="auto">
            <a:xfrm>
              <a:off x="2702014" y="2454167"/>
              <a:ext cx="557405" cy="912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5" name="94 Rectángulo"/>
            <p:cNvSpPr/>
            <p:nvPr/>
          </p:nvSpPr>
          <p:spPr>
            <a:xfrm>
              <a:off x="2558275" y="3203848"/>
              <a:ext cx="740908" cy="276999"/>
            </a:xfrm>
            <a:prstGeom prst="rect">
              <a:avLst/>
            </a:prstGeom>
          </p:spPr>
          <p:txBody>
            <a:bodyPr wrap="none">
              <a:spAutoFit/>
            </a:bodyPr>
            <a:lstStyle/>
            <a:p>
              <a:pPr algn="ctr"/>
              <a:r>
                <a:rPr lang="es-ES" sz="1200" b="1" u="sng" dirty="0">
                  <a:latin typeface="Arial Narrow" panose="020B0606020202030204" pitchFamily="34" charset="0"/>
                </a:rPr>
                <a:t>Maternas</a:t>
              </a:r>
              <a:endParaRPr lang="es-ES" sz="1200" b="1" u="sng" dirty="0">
                <a:solidFill>
                  <a:sysClr val="windowText" lastClr="000000"/>
                </a:solidFill>
                <a:latin typeface="Arial Narrow" panose="020B0606020202030204" pitchFamily="34" charset="0"/>
              </a:endParaRPr>
            </a:p>
          </p:txBody>
        </p:sp>
        <p:sp>
          <p:nvSpPr>
            <p:cNvPr id="96" name="95 Rectángulo"/>
            <p:cNvSpPr/>
            <p:nvPr/>
          </p:nvSpPr>
          <p:spPr>
            <a:xfrm>
              <a:off x="2648170" y="3822009"/>
              <a:ext cx="649537" cy="276999"/>
            </a:xfrm>
            <a:prstGeom prst="rect">
              <a:avLst/>
            </a:prstGeom>
          </p:spPr>
          <p:txBody>
            <a:bodyPr wrap="none">
              <a:spAutoFit/>
            </a:bodyPr>
            <a:lstStyle/>
            <a:p>
              <a:r>
                <a:rPr lang="es-ES" sz="1200" b="1" dirty="0">
                  <a:latin typeface="Arial Narrow" panose="020B0606020202030204" pitchFamily="34" charset="0"/>
                </a:rPr>
                <a:t>9 casos</a:t>
              </a:r>
              <a:endParaRPr lang="es-CO" sz="1200" dirty="0"/>
            </a:p>
          </p:txBody>
        </p:sp>
      </p:grpSp>
      <p:grpSp>
        <p:nvGrpSpPr>
          <p:cNvPr id="16" name="15 Grupo"/>
          <p:cNvGrpSpPr/>
          <p:nvPr/>
        </p:nvGrpSpPr>
        <p:grpSpPr>
          <a:xfrm>
            <a:off x="5120584" y="6992384"/>
            <a:ext cx="895679" cy="1519436"/>
            <a:chOff x="3826683" y="2822224"/>
            <a:chExt cx="895679" cy="1519436"/>
          </a:xfrm>
        </p:grpSpPr>
        <p:grpSp>
          <p:nvGrpSpPr>
            <p:cNvPr id="2" name="1 Grupo"/>
            <p:cNvGrpSpPr/>
            <p:nvPr/>
          </p:nvGrpSpPr>
          <p:grpSpPr>
            <a:xfrm>
              <a:off x="3826683" y="3446500"/>
              <a:ext cx="895679" cy="895160"/>
              <a:chOff x="2507826" y="3203848"/>
              <a:chExt cx="895679" cy="895160"/>
            </a:xfrm>
          </p:grpSpPr>
          <p:sp>
            <p:nvSpPr>
              <p:cNvPr id="57" name="56 Rectángulo redondeado"/>
              <p:cNvSpPr/>
              <p:nvPr/>
            </p:nvSpPr>
            <p:spPr>
              <a:xfrm>
                <a:off x="2507826" y="3472120"/>
                <a:ext cx="874090"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4,4%</a:t>
                </a:r>
              </a:p>
            </p:txBody>
          </p:sp>
          <p:sp>
            <p:nvSpPr>
              <p:cNvPr id="39" name="38 Rectángulo"/>
              <p:cNvSpPr/>
              <p:nvPr/>
            </p:nvSpPr>
            <p:spPr>
              <a:xfrm>
                <a:off x="2572704" y="3203848"/>
                <a:ext cx="712054" cy="276999"/>
              </a:xfrm>
              <a:prstGeom prst="rect">
                <a:avLst/>
              </a:prstGeom>
            </p:spPr>
            <p:txBody>
              <a:bodyPr wrap="none">
                <a:spAutoFit/>
              </a:bodyPr>
              <a:lstStyle/>
              <a:p>
                <a:pPr algn="ctr"/>
                <a:r>
                  <a:rPr lang="es-ES" sz="1200" b="1" u="sng" dirty="0">
                    <a:latin typeface="Arial Narrow" panose="020B0606020202030204" pitchFamily="34" charset="0"/>
                  </a:rPr>
                  <a:t>Migrante</a:t>
                </a:r>
                <a:endParaRPr lang="es-ES" sz="1200" b="1" u="sng" dirty="0">
                  <a:solidFill>
                    <a:sysClr val="windowText" lastClr="000000"/>
                  </a:solidFill>
                  <a:latin typeface="Arial Narrow" panose="020B0606020202030204" pitchFamily="34" charset="0"/>
                </a:endParaRPr>
              </a:p>
            </p:txBody>
          </p:sp>
          <p:sp>
            <p:nvSpPr>
              <p:cNvPr id="41" name="40 Rectángulo"/>
              <p:cNvSpPr/>
              <p:nvPr/>
            </p:nvSpPr>
            <p:spPr>
              <a:xfrm>
                <a:off x="2648170" y="3822009"/>
                <a:ext cx="755335" cy="276999"/>
              </a:xfrm>
              <a:prstGeom prst="rect">
                <a:avLst/>
              </a:prstGeom>
            </p:spPr>
            <p:txBody>
              <a:bodyPr wrap="none">
                <a:spAutoFit/>
              </a:bodyPr>
              <a:lstStyle/>
              <a:p>
                <a:r>
                  <a:rPr lang="es-ES" sz="1200" b="1" dirty="0">
                    <a:latin typeface="Arial Narrow" panose="020B0606020202030204" pitchFamily="34" charset="0"/>
                  </a:rPr>
                  <a:t>17  casos</a:t>
                </a:r>
                <a:endParaRPr lang="es-CO" sz="1200" dirty="0"/>
              </a:p>
            </p:txBody>
          </p:sp>
        </p:grpSp>
        <p:pic>
          <p:nvPicPr>
            <p:cNvPr id="3078" name="Picture 6"/>
            <p:cNvPicPr>
              <a:picLocks noChangeAspect="1" noChangeArrowheads="1"/>
            </p:cNvPicPr>
            <p:nvPr/>
          </p:nvPicPr>
          <p:blipFill>
            <a:blip r:embed="rId4">
              <a:biLevel thresh="50000"/>
              <a:extLst>
                <a:ext uri="{28A0092B-C50C-407E-A947-70E740481C1C}">
                  <a14:useLocalDpi xmlns:a14="http://schemas.microsoft.com/office/drawing/2010/main" val="0"/>
                </a:ext>
              </a:extLst>
            </a:blip>
            <a:srcRect/>
            <a:stretch>
              <a:fillRect/>
            </a:stretch>
          </p:blipFill>
          <p:spPr bwMode="auto">
            <a:xfrm>
              <a:off x="3945025" y="2822224"/>
              <a:ext cx="587628" cy="678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7" name="16 Grupo"/>
          <p:cNvGrpSpPr/>
          <p:nvPr/>
        </p:nvGrpSpPr>
        <p:grpSpPr>
          <a:xfrm>
            <a:off x="5988668" y="6897132"/>
            <a:ext cx="1275167" cy="1584176"/>
            <a:chOff x="2084244" y="2767521"/>
            <a:chExt cx="1275167" cy="1584176"/>
          </a:xfrm>
        </p:grpSpPr>
        <p:pic>
          <p:nvPicPr>
            <p:cNvPr id="65" name="Picture 4"/>
            <p:cNvPicPr>
              <a:picLocks noChangeAspect="1" noChangeArrowheads="1"/>
            </p:cNvPicPr>
            <p:nvPr/>
          </p:nvPicPr>
          <p:blipFill rotWithShape="1">
            <a:blip r:embed="rId5">
              <a:biLevel thresh="50000"/>
              <a:extLst>
                <a:ext uri="{28A0092B-C50C-407E-A947-70E740481C1C}">
                  <a14:useLocalDpi xmlns:a14="http://schemas.microsoft.com/office/drawing/2010/main" val="0"/>
                </a:ext>
              </a:extLst>
            </a:blip>
            <a:srcRect r="48966"/>
            <a:stretch/>
          </p:blipFill>
          <p:spPr bwMode="auto">
            <a:xfrm>
              <a:off x="2244412" y="2767521"/>
              <a:ext cx="973905" cy="715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6" name="75 Grupo"/>
            <p:cNvGrpSpPr/>
            <p:nvPr/>
          </p:nvGrpSpPr>
          <p:grpSpPr>
            <a:xfrm>
              <a:off x="2084244" y="3329937"/>
              <a:ext cx="1275167" cy="1021760"/>
              <a:chOff x="-184098" y="6956153"/>
              <a:chExt cx="1489900" cy="1021760"/>
            </a:xfrm>
          </p:grpSpPr>
          <p:sp>
            <p:nvSpPr>
              <p:cNvPr id="77" name="76 CuadroTexto"/>
              <p:cNvSpPr txBox="1"/>
              <p:nvPr/>
            </p:nvSpPr>
            <p:spPr>
              <a:xfrm>
                <a:off x="-184098" y="6956153"/>
                <a:ext cx="1489900" cy="461665"/>
              </a:xfrm>
              <a:prstGeom prst="rect">
                <a:avLst/>
              </a:prstGeom>
              <a:noFill/>
            </p:spPr>
            <p:txBody>
              <a:bodyPr wrap="square" rtlCol="0">
                <a:spAutoFit/>
              </a:bodyPr>
              <a:lstStyle/>
              <a:p>
                <a:pPr algn="ctr"/>
                <a:r>
                  <a:rPr lang="es-ES" sz="1200" b="1" u="sng" dirty="0">
                    <a:latin typeface="Arial Narrow" panose="020B0606020202030204" pitchFamily="34" charset="0"/>
                  </a:rPr>
                  <a:t>Privado de la libertad</a:t>
                </a:r>
              </a:p>
            </p:txBody>
          </p:sp>
          <p:sp>
            <p:nvSpPr>
              <p:cNvPr id="78" name="77 Rectángulo redondeado"/>
              <p:cNvSpPr/>
              <p:nvPr/>
            </p:nvSpPr>
            <p:spPr>
              <a:xfrm>
                <a:off x="-7627" y="7363321"/>
                <a:ext cx="1067227"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0,0%</a:t>
                </a:r>
              </a:p>
            </p:txBody>
          </p:sp>
          <p:sp>
            <p:nvSpPr>
              <p:cNvPr id="79" name="78 CuadroTexto"/>
              <p:cNvSpPr txBox="1"/>
              <p:nvPr/>
            </p:nvSpPr>
            <p:spPr>
              <a:xfrm>
                <a:off x="-164454" y="7700914"/>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 0 caso</a:t>
                </a:r>
              </a:p>
            </p:txBody>
          </p:sp>
        </p:grpSp>
      </p:grpSp>
      <p:sp>
        <p:nvSpPr>
          <p:cNvPr id="97" name="36 Título"/>
          <p:cNvSpPr>
            <a:spLocks noGrp="1"/>
          </p:cNvSpPr>
          <p:nvPr>
            <p:ph type="ctrTitle"/>
          </p:nvPr>
        </p:nvSpPr>
        <p:spPr>
          <a:xfrm>
            <a:off x="377105" y="6173813"/>
            <a:ext cx="6535714" cy="461665"/>
          </a:xfrm>
          <a:noFill/>
        </p:spPr>
        <p:txBody>
          <a:bodyPr wrap="square" rtlCol="0">
            <a:spAutoFit/>
          </a:bodyPr>
          <a:lstStyle/>
          <a:p>
            <a:r>
              <a:rPr lang="es-CO" sz="2400" b="1" dirty="0">
                <a:solidFill>
                  <a:srgbClr val="C00000"/>
                </a:solidFill>
                <a:latin typeface="Arial Narrow" panose="020B0606020202030204" pitchFamily="34" charset="0"/>
                <a:ea typeface="+mn-ea"/>
                <a:cs typeface="+mn-cs"/>
              </a:rPr>
              <a:t>Violencia No sexual: 381 Casos 52,1 % del total</a:t>
            </a:r>
          </a:p>
        </p:txBody>
      </p:sp>
      <p:grpSp>
        <p:nvGrpSpPr>
          <p:cNvPr id="115" name="114 Grupo"/>
          <p:cNvGrpSpPr/>
          <p:nvPr/>
        </p:nvGrpSpPr>
        <p:grpSpPr>
          <a:xfrm>
            <a:off x="2183292" y="6548954"/>
            <a:ext cx="1847617" cy="436841"/>
            <a:chOff x="3060727" y="484500"/>
            <a:chExt cx="2369636" cy="436841"/>
          </a:xfrm>
        </p:grpSpPr>
        <p:sp>
          <p:nvSpPr>
            <p:cNvPr id="116" name="115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24" name="123 CuadroTexto"/>
            <p:cNvSpPr txBox="1"/>
            <p:nvPr/>
          </p:nvSpPr>
          <p:spPr>
            <a:xfrm>
              <a:off x="3600450" y="484500"/>
              <a:ext cx="1477125" cy="307777"/>
            </a:xfrm>
            <a:prstGeom prst="rect">
              <a:avLst/>
            </a:prstGeom>
            <a:noFill/>
          </p:spPr>
          <p:txBody>
            <a:bodyPr wrap="square" rtlCol="0">
              <a:spAutoFit/>
            </a:bodyPr>
            <a:lstStyle/>
            <a:p>
              <a:pPr algn="ctr"/>
              <a:r>
                <a:rPr lang="es-ES" sz="1400" b="1" dirty="0">
                  <a:latin typeface="Arial Narrow" panose="020B0606020202030204" pitchFamily="34" charset="0"/>
                </a:rPr>
                <a:t>Etnia</a:t>
              </a:r>
            </a:p>
          </p:txBody>
        </p:sp>
      </p:grpSp>
      <p:grpSp>
        <p:nvGrpSpPr>
          <p:cNvPr id="125" name="124 Grupo"/>
          <p:cNvGrpSpPr/>
          <p:nvPr/>
        </p:nvGrpSpPr>
        <p:grpSpPr>
          <a:xfrm>
            <a:off x="18645" y="6548954"/>
            <a:ext cx="1847617" cy="436841"/>
            <a:chOff x="3054754" y="484500"/>
            <a:chExt cx="2375609" cy="436841"/>
          </a:xfrm>
        </p:grpSpPr>
        <p:sp>
          <p:nvSpPr>
            <p:cNvPr id="126" name="125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27" name="126 CuadroTexto"/>
            <p:cNvSpPr txBox="1"/>
            <p:nvPr/>
          </p:nvSpPr>
          <p:spPr>
            <a:xfrm>
              <a:off x="3054754" y="484500"/>
              <a:ext cx="2339087" cy="307777"/>
            </a:xfrm>
            <a:prstGeom prst="rect">
              <a:avLst/>
            </a:prstGeom>
            <a:noFill/>
          </p:spPr>
          <p:txBody>
            <a:bodyPr wrap="square" rtlCol="0">
              <a:spAutoFit/>
            </a:bodyPr>
            <a:lstStyle/>
            <a:p>
              <a:pPr algn="ctr"/>
              <a:r>
                <a:rPr lang="es-ES" sz="1400" b="1" dirty="0">
                  <a:latin typeface="Arial Narrow" panose="020B0606020202030204" pitchFamily="34" charset="0"/>
                </a:rPr>
                <a:t>Sexo</a:t>
              </a:r>
            </a:p>
          </p:txBody>
        </p:sp>
      </p:grpSp>
      <p:grpSp>
        <p:nvGrpSpPr>
          <p:cNvPr id="128" name="127 Grupo"/>
          <p:cNvGrpSpPr/>
          <p:nvPr/>
        </p:nvGrpSpPr>
        <p:grpSpPr>
          <a:xfrm>
            <a:off x="4363355" y="6587739"/>
            <a:ext cx="2722457" cy="436841"/>
            <a:chOff x="3060727" y="484500"/>
            <a:chExt cx="2369636" cy="436841"/>
          </a:xfrm>
        </p:grpSpPr>
        <p:sp>
          <p:nvSpPr>
            <p:cNvPr id="129" name="128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30" name="129 CuadroTexto"/>
            <p:cNvSpPr txBox="1"/>
            <p:nvPr/>
          </p:nvSpPr>
          <p:spPr>
            <a:xfrm>
              <a:off x="3060727" y="484500"/>
              <a:ext cx="2369636" cy="307777"/>
            </a:xfrm>
            <a:prstGeom prst="rect">
              <a:avLst/>
            </a:prstGeom>
            <a:noFill/>
          </p:spPr>
          <p:txBody>
            <a:bodyPr wrap="square" rtlCol="0">
              <a:spAutoFit/>
            </a:bodyPr>
            <a:lstStyle/>
            <a:p>
              <a:pPr algn="ctr"/>
              <a:r>
                <a:rPr lang="es-ES" sz="1400" b="1" dirty="0">
                  <a:latin typeface="Arial Narrow" panose="020B0606020202030204" pitchFamily="34" charset="0"/>
                </a:rPr>
                <a:t>Poblaciones especiales</a:t>
              </a:r>
            </a:p>
          </p:txBody>
        </p:sp>
      </p:grpSp>
      <p:sp>
        <p:nvSpPr>
          <p:cNvPr id="131" name="69 Rectángulo"/>
          <p:cNvSpPr/>
          <p:nvPr/>
        </p:nvSpPr>
        <p:spPr>
          <a:xfrm>
            <a:off x="58986" y="5159535"/>
            <a:ext cx="7167158" cy="353943"/>
          </a:xfrm>
          <a:prstGeom prst="rect">
            <a:avLst/>
          </a:prstGeom>
        </p:spPr>
        <p:txBody>
          <a:bodyPr wrap="square">
            <a:spAutoFit/>
          </a:bodyPr>
          <a:lstStyle/>
          <a:p>
            <a:r>
              <a:rPr lang="es-ES" sz="700" dirty="0">
                <a:latin typeface="Arial Narrow" panose="020B0606020202030204" pitchFamily="34" charset="0"/>
              </a:rPr>
              <a:t>Fuente: SIVIGILA. Secretaria de Salud de Medellín.</a:t>
            </a:r>
          </a:p>
          <a:p>
            <a:r>
              <a:rPr lang="es-ES" sz="700" dirty="0">
                <a:latin typeface="Arial Narrow" panose="020B0606020202030204" pitchFamily="34" charset="0"/>
              </a:rPr>
              <a:t>Figura 3. Mapa de calor de proporción de casos para violencia intrafamiliar y de género y ataques con agentes químicos. Medellín, a Periodo epidemiológico 08 acumulado de  2.023</a:t>
            </a:r>
            <a:r>
              <a:rPr lang="es-ES" sz="1000" dirty="0">
                <a:latin typeface="Arial Narrow" panose="020B0606020202030204" pitchFamily="34" charset="0"/>
              </a:rPr>
              <a:t>. </a:t>
            </a:r>
          </a:p>
        </p:txBody>
      </p:sp>
      <p:pic>
        <p:nvPicPr>
          <p:cNvPr id="10" name="Imagen 9">
            <a:extLst>
              <a:ext uri="{FF2B5EF4-FFF2-40B4-BE49-F238E27FC236}">
                <a16:creationId xmlns:a16="http://schemas.microsoft.com/office/drawing/2014/main" id="{04D5665A-6ADD-922D-DADF-D994120B9064}"/>
              </a:ext>
            </a:extLst>
          </p:cNvPr>
          <p:cNvPicPr>
            <a:picLocks noChangeAspect="1"/>
          </p:cNvPicPr>
          <p:nvPr/>
        </p:nvPicPr>
        <p:blipFill>
          <a:blip r:embed="rId6"/>
          <a:stretch>
            <a:fillRect/>
          </a:stretch>
        </p:blipFill>
        <p:spPr>
          <a:xfrm>
            <a:off x="84807" y="609152"/>
            <a:ext cx="7001004" cy="4457929"/>
          </a:xfrm>
          <a:prstGeom prst="rect">
            <a:avLst/>
          </a:prstGeom>
        </p:spPr>
      </p:pic>
    </p:spTree>
    <p:extLst>
      <p:ext uri="{BB962C8B-B14F-4D97-AF65-F5344CB8AC3E}">
        <p14:creationId xmlns:p14="http://schemas.microsoft.com/office/powerpoint/2010/main" val="20707121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59 Rectángulo"/>
          <p:cNvSpPr/>
          <p:nvPr/>
        </p:nvSpPr>
        <p:spPr>
          <a:xfrm>
            <a:off x="22943" y="4211960"/>
            <a:ext cx="7200900" cy="375138"/>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5" name="60 Grupo"/>
          <p:cNvGrpSpPr/>
          <p:nvPr/>
        </p:nvGrpSpPr>
        <p:grpSpPr>
          <a:xfrm>
            <a:off x="300347" y="4246658"/>
            <a:ext cx="5047355" cy="276999"/>
            <a:chOff x="2448322" y="74775"/>
            <a:chExt cx="5047355" cy="276999"/>
          </a:xfrm>
        </p:grpSpPr>
        <p:sp>
          <p:nvSpPr>
            <p:cNvPr id="6" name="61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7" name="62 Conector recto"/>
            <p:cNvCxnSpPr>
              <a:stCxn id="6"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63 CuadroTexto"/>
            <p:cNvSpPr txBox="1"/>
            <p:nvPr/>
          </p:nvSpPr>
          <p:spPr>
            <a:xfrm>
              <a:off x="3302537" y="74775"/>
              <a:ext cx="4193140" cy="276999"/>
            </a:xfrm>
            <a:prstGeom prst="rect">
              <a:avLst/>
            </a:prstGeom>
            <a:noFill/>
          </p:spPr>
          <p:txBody>
            <a:bodyPr wrap="square" rtlCol="0">
              <a:spAutoFit/>
            </a:bodyPr>
            <a:lstStyle/>
            <a:p>
              <a:r>
                <a:rPr lang="es-CO" sz="1200" b="1" dirty="0">
                  <a:latin typeface="Arial Narrow" panose="020B0606020202030204" pitchFamily="34" charset="0"/>
                </a:rPr>
                <a:t>Modalidades de violencia</a:t>
              </a:r>
              <a:endParaRPr lang="es-ES" sz="1200" b="1" dirty="0">
                <a:latin typeface="Arial Narrow" panose="020B0606020202030204" pitchFamily="34" charset="0"/>
              </a:endParaRPr>
            </a:p>
          </p:txBody>
        </p:sp>
      </p:grpSp>
      <p:pic>
        <p:nvPicPr>
          <p:cNvPr id="9" name="Picture 2"/>
          <p:cNvPicPr>
            <a:picLocks noChangeAspect="1" noChangeArrowheads="1"/>
          </p:cNvPicPr>
          <p:nvPr/>
        </p:nvPicPr>
        <p:blipFill>
          <a:blip r:embed="rId2">
            <a:biLevel thresh="50000"/>
            <a:extLst>
              <a:ext uri="{28A0092B-C50C-407E-A947-70E740481C1C}">
                <a14:useLocalDpi xmlns:a14="http://schemas.microsoft.com/office/drawing/2010/main" val="0"/>
              </a:ext>
            </a:extLst>
          </a:blip>
          <a:srcRect/>
          <a:stretch>
            <a:fillRect/>
          </a:stretch>
        </p:blipFill>
        <p:spPr bwMode="auto">
          <a:xfrm>
            <a:off x="22334" y="5086264"/>
            <a:ext cx="796469" cy="865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9 Grupo"/>
          <p:cNvGrpSpPr/>
          <p:nvPr/>
        </p:nvGrpSpPr>
        <p:grpSpPr>
          <a:xfrm>
            <a:off x="827530" y="5050102"/>
            <a:ext cx="1509462" cy="677795"/>
            <a:chOff x="985375" y="4325999"/>
            <a:chExt cx="1509462" cy="478736"/>
          </a:xfrm>
        </p:grpSpPr>
        <p:sp>
          <p:nvSpPr>
            <p:cNvPr id="11" name="82 Rectángulo redondeado"/>
            <p:cNvSpPr/>
            <p:nvPr/>
          </p:nvSpPr>
          <p:spPr>
            <a:xfrm>
              <a:off x="985375" y="4542881"/>
              <a:ext cx="1509462" cy="261854"/>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tx1"/>
                  </a:solidFill>
                  <a:latin typeface="Arial Narrow" panose="020B0606020202030204" pitchFamily="34" charset="0"/>
                </a:rPr>
                <a:t>87%</a:t>
              </a:r>
              <a:endParaRPr lang="es-ES" sz="1600" b="1" dirty="0">
                <a:solidFill>
                  <a:schemeClr val="tx1"/>
                </a:solidFill>
                <a:latin typeface="Arial Narrow" panose="020B0606020202030204" pitchFamily="34" charset="0"/>
              </a:endParaRPr>
            </a:p>
          </p:txBody>
        </p:sp>
        <p:sp>
          <p:nvSpPr>
            <p:cNvPr id="12" name="85 Rectángulo"/>
            <p:cNvSpPr/>
            <p:nvPr/>
          </p:nvSpPr>
          <p:spPr>
            <a:xfrm>
              <a:off x="1417423" y="4325999"/>
              <a:ext cx="543739" cy="276999"/>
            </a:xfrm>
            <a:prstGeom prst="rect">
              <a:avLst/>
            </a:prstGeom>
          </p:spPr>
          <p:txBody>
            <a:bodyPr wrap="none">
              <a:spAutoFit/>
            </a:bodyPr>
            <a:lstStyle/>
            <a:p>
              <a:r>
                <a:rPr lang="es-ES" sz="1200" b="1" u="sng" dirty="0">
                  <a:latin typeface="Arial Narrow" panose="020B0606020202030204" pitchFamily="34" charset="0"/>
                </a:rPr>
                <a:t>Física</a:t>
              </a:r>
              <a:endParaRPr lang="es-ES" sz="1200" b="1" u="sng" dirty="0">
                <a:solidFill>
                  <a:sysClr val="windowText" lastClr="000000"/>
                </a:solidFill>
                <a:latin typeface="Arial Narrow" panose="020B0606020202030204" pitchFamily="34" charset="0"/>
              </a:endParaRPr>
            </a:p>
          </p:txBody>
        </p:sp>
      </p:grpSp>
      <p:grpSp>
        <p:nvGrpSpPr>
          <p:cNvPr id="13" name="10 Grupo"/>
          <p:cNvGrpSpPr/>
          <p:nvPr/>
        </p:nvGrpSpPr>
        <p:grpSpPr>
          <a:xfrm>
            <a:off x="3238041" y="5007822"/>
            <a:ext cx="1392424" cy="720079"/>
            <a:chOff x="68358" y="6677206"/>
            <a:chExt cx="1392424" cy="926181"/>
          </a:xfrm>
        </p:grpSpPr>
        <p:sp>
          <p:nvSpPr>
            <p:cNvPr id="14" name="107 Rectángulo redondeado"/>
            <p:cNvSpPr/>
            <p:nvPr/>
          </p:nvSpPr>
          <p:spPr>
            <a:xfrm>
              <a:off x="68358" y="7048318"/>
              <a:ext cx="1392424" cy="555069"/>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tx1"/>
                  </a:solidFill>
                  <a:latin typeface="Arial Narrow" panose="020B0606020202030204" pitchFamily="34" charset="0"/>
                </a:rPr>
                <a:t>6%</a:t>
              </a:r>
              <a:endParaRPr lang="es-ES" sz="1600" b="1" dirty="0">
                <a:solidFill>
                  <a:schemeClr val="tx1"/>
                </a:solidFill>
                <a:latin typeface="Arial Narrow" panose="020B0606020202030204" pitchFamily="34" charset="0"/>
              </a:endParaRPr>
            </a:p>
          </p:txBody>
        </p:sp>
        <p:sp>
          <p:nvSpPr>
            <p:cNvPr id="15" name="108 Rectángulo"/>
            <p:cNvSpPr/>
            <p:nvPr/>
          </p:nvSpPr>
          <p:spPr>
            <a:xfrm>
              <a:off x="316093" y="6677206"/>
              <a:ext cx="888385" cy="276999"/>
            </a:xfrm>
            <a:prstGeom prst="rect">
              <a:avLst/>
            </a:prstGeom>
          </p:spPr>
          <p:txBody>
            <a:bodyPr wrap="none">
              <a:spAutoFit/>
            </a:bodyPr>
            <a:lstStyle/>
            <a:p>
              <a:r>
                <a:rPr lang="es-ES" sz="1200" b="1" u="sng" dirty="0">
                  <a:latin typeface="Arial Narrow" panose="020B0606020202030204" pitchFamily="34" charset="0"/>
                </a:rPr>
                <a:t>Psicológica</a:t>
              </a:r>
              <a:endParaRPr lang="es-ES" sz="1200" b="1" u="sng" dirty="0">
                <a:solidFill>
                  <a:sysClr val="windowText" lastClr="000000"/>
                </a:solidFill>
                <a:latin typeface="Arial Narrow" panose="020B0606020202030204" pitchFamily="34" charset="0"/>
              </a:endParaRPr>
            </a:p>
          </p:txBody>
        </p:sp>
      </p:grpSp>
      <p:pic>
        <p:nvPicPr>
          <p:cNvPr id="16" name="Picture 3"/>
          <p:cNvPicPr>
            <a:picLocks noChangeAspect="1" noChangeArrowheads="1"/>
          </p:cNvPicPr>
          <p:nvPr/>
        </p:nvPicPr>
        <p:blipFill>
          <a:blip r:embed="rId3">
            <a:biLevel thresh="50000"/>
            <a:extLst>
              <a:ext uri="{28A0092B-C50C-407E-A947-70E740481C1C}">
                <a14:useLocalDpi xmlns:a14="http://schemas.microsoft.com/office/drawing/2010/main" val="0"/>
              </a:ext>
            </a:extLst>
          </a:blip>
          <a:srcRect/>
          <a:stretch>
            <a:fillRect/>
          </a:stretch>
        </p:blipFill>
        <p:spPr bwMode="auto">
          <a:xfrm>
            <a:off x="2397865" y="5054621"/>
            <a:ext cx="733921" cy="857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4"/>
          <p:cNvPicPr>
            <a:picLocks noChangeAspect="1" noChangeArrowheads="1"/>
          </p:cNvPicPr>
          <p:nvPr/>
        </p:nvPicPr>
        <p:blipFill>
          <a:blip r:embed="rId4">
            <a:biLevel thresh="50000"/>
            <a:extLst>
              <a:ext uri="{28A0092B-C50C-407E-A947-70E740481C1C}">
                <a14:useLocalDpi xmlns:a14="http://schemas.microsoft.com/office/drawing/2010/main" val="0"/>
              </a:ext>
            </a:extLst>
          </a:blip>
          <a:srcRect/>
          <a:stretch>
            <a:fillRect/>
          </a:stretch>
        </p:blipFill>
        <p:spPr bwMode="auto">
          <a:xfrm>
            <a:off x="4793436" y="5108866"/>
            <a:ext cx="516293" cy="766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8" name="14 Grupo"/>
          <p:cNvGrpSpPr/>
          <p:nvPr/>
        </p:nvGrpSpPr>
        <p:grpSpPr>
          <a:xfrm>
            <a:off x="5296769" y="5108866"/>
            <a:ext cx="1638590" cy="566300"/>
            <a:chOff x="1739715" y="6554323"/>
            <a:chExt cx="1638590" cy="566300"/>
          </a:xfrm>
        </p:grpSpPr>
        <p:sp>
          <p:nvSpPr>
            <p:cNvPr id="19" name="110 Rectángulo redondeado"/>
            <p:cNvSpPr/>
            <p:nvPr/>
          </p:nvSpPr>
          <p:spPr>
            <a:xfrm>
              <a:off x="1878899" y="6827481"/>
              <a:ext cx="1485306" cy="293142"/>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tx1"/>
                  </a:solidFill>
                  <a:latin typeface="Arial Narrow" panose="020B0606020202030204" pitchFamily="34" charset="0"/>
                </a:rPr>
                <a:t>7%</a:t>
              </a:r>
              <a:endParaRPr lang="es-ES" sz="1600" b="1" dirty="0">
                <a:solidFill>
                  <a:schemeClr val="tx1"/>
                </a:solidFill>
                <a:latin typeface="Arial Narrow" panose="020B0606020202030204" pitchFamily="34" charset="0"/>
              </a:endParaRPr>
            </a:p>
          </p:txBody>
        </p:sp>
        <p:sp>
          <p:nvSpPr>
            <p:cNvPr id="20" name="111 Rectángulo"/>
            <p:cNvSpPr/>
            <p:nvPr/>
          </p:nvSpPr>
          <p:spPr>
            <a:xfrm>
              <a:off x="1739715" y="6554323"/>
              <a:ext cx="1638590" cy="276999"/>
            </a:xfrm>
            <a:prstGeom prst="rect">
              <a:avLst/>
            </a:prstGeom>
          </p:spPr>
          <p:txBody>
            <a:bodyPr wrap="none">
              <a:spAutoFit/>
            </a:bodyPr>
            <a:lstStyle/>
            <a:p>
              <a:r>
                <a:rPr lang="es-ES" sz="1200" b="1" u="sng" dirty="0">
                  <a:latin typeface="Arial Narrow" panose="020B0606020202030204" pitchFamily="34" charset="0"/>
                </a:rPr>
                <a:t>Negligencia y abandono</a:t>
              </a:r>
              <a:endParaRPr lang="es-ES" sz="1200" b="1" u="sng" dirty="0">
                <a:solidFill>
                  <a:sysClr val="windowText" lastClr="000000"/>
                </a:solidFill>
                <a:latin typeface="Arial Narrow" panose="020B0606020202030204" pitchFamily="34" charset="0"/>
              </a:endParaRPr>
            </a:p>
          </p:txBody>
        </p:sp>
      </p:grpSp>
      <p:sp>
        <p:nvSpPr>
          <p:cNvPr id="21" name="102 Rectángulo"/>
          <p:cNvSpPr/>
          <p:nvPr/>
        </p:nvSpPr>
        <p:spPr>
          <a:xfrm>
            <a:off x="144067" y="7008283"/>
            <a:ext cx="6840760" cy="1631216"/>
          </a:xfrm>
          <a:prstGeom prst="rect">
            <a:avLst/>
          </a:prstGeom>
        </p:spPr>
        <p:txBody>
          <a:bodyPr wrap="square">
            <a:spAutoFit/>
          </a:bodyPr>
          <a:lstStyle/>
          <a:p>
            <a:pPr algn="just"/>
            <a:r>
              <a:rPr lang="es-CO" sz="1000" dirty="0">
                <a:latin typeface="Arial Narrow" panose="020B0606020202030204" pitchFamily="34" charset="0"/>
              </a:rPr>
              <a:t>Las violencias de género e intrafamiliar y ataques con agentes químicos, son consideradas en conjunto, como uno de los eventos de interés en salud pública en Colombia. En Medellín y por primera vez durante múltiples periodos epidemiológicos este tipo de violencias ocupa nuevamente el primer lugar con  52,1 % del total de violencias reportadas, de éstas, el primer lugar lo ocupan las violencias físicas, situación que se ha consolidado durante los últimos periodos, dando lugar a acciones de promoción y sensibilización acerca de la importancia que adquiere la consulta a los servicios médicos por otras violencias, como las psicológicas y por negligencia y abandono, las cuales parecen no cobrar la misma importancia con porcentajes significativamente menores (6 % y 7 % respectivamente), la relación hombre mujer, es aproximadamente de 1 hombre por cada 4 mujeres, se presenta en todos los cursos de vida, desde la primera infancia, siendo los adultos los mas afectados (27-59 años), seguido por los jóvenes. Cabe resaltar que el 2,3 % de las víctimas son maternas. Las personas mayores de 18 años padecen más violencia física y psicológica, mientras que los menores de 18 años sufren más violencia por negligencia y abandono; en mas del 45,9% de cada una de las violencias no sexuales el agresor es familiar de la víctima.</a:t>
            </a:r>
          </a:p>
        </p:txBody>
      </p:sp>
      <p:sp>
        <p:nvSpPr>
          <p:cNvPr id="22" name="103 Rectángulo"/>
          <p:cNvSpPr/>
          <p:nvPr/>
        </p:nvSpPr>
        <p:spPr>
          <a:xfrm>
            <a:off x="9885" y="6372200"/>
            <a:ext cx="7200900" cy="382832"/>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3" name="105 Grupo"/>
          <p:cNvGrpSpPr/>
          <p:nvPr/>
        </p:nvGrpSpPr>
        <p:grpSpPr>
          <a:xfrm>
            <a:off x="201923" y="6421323"/>
            <a:ext cx="3446504" cy="276999"/>
            <a:chOff x="2448322" y="33831"/>
            <a:chExt cx="3446504" cy="276999"/>
          </a:xfrm>
        </p:grpSpPr>
        <p:sp>
          <p:nvSpPr>
            <p:cNvPr id="24" name="106 Elipse"/>
            <p:cNvSpPr/>
            <p:nvPr/>
          </p:nvSpPr>
          <p:spPr>
            <a:xfrm>
              <a:off x="2448322" y="33831"/>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5" name="112 Conector recto"/>
            <p:cNvCxnSpPr>
              <a:stCxn id="24" idx="6"/>
            </p:cNvCxnSpPr>
            <p:nvPr/>
          </p:nvCxnSpPr>
          <p:spPr>
            <a:xfrm>
              <a:off x="2736354" y="164636"/>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6" name="113 CuadroTexto"/>
            <p:cNvSpPr txBox="1"/>
            <p:nvPr/>
          </p:nvSpPr>
          <p:spPr>
            <a:xfrm>
              <a:off x="3302538" y="33831"/>
              <a:ext cx="2592288" cy="276999"/>
            </a:xfrm>
            <a:prstGeom prst="rect">
              <a:avLst/>
            </a:prstGeom>
            <a:noFill/>
          </p:spPr>
          <p:txBody>
            <a:bodyPr wrap="square" rtlCol="0">
              <a:spAutoFit/>
            </a:bodyPr>
            <a:lstStyle/>
            <a:p>
              <a:r>
                <a:rPr lang="es-ES" sz="1200" b="1" dirty="0">
                  <a:latin typeface="Arial Narrow" panose="020B0606020202030204" pitchFamily="34" charset="0"/>
                </a:rPr>
                <a:t>Consideraciones Finales</a:t>
              </a:r>
            </a:p>
          </p:txBody>
        </p:sp>
      </p:grpSp>
      <p:sp>
        <p:nvSpPr>
          <p:cNvPr id="27" name="69 Rectángulo"/>
          <p:cNvSpPr/>
          <p:nvPr/>
        </p:nvSpPr>
        <p:spPr>
          <a:xfrm>
            <a:off x="1479574" y="3724889"/>
            <a:ext cx="4337706" cy="353943"/>
          </a:xfrm>
          <a:prstGeom prst="rect">
            <a:avLst/>
          </a:prstGeom>
        </p:spPr>
        <p:txBody>
          <a:bodyPr wrap="square">
            <a:spAutoFit/>
          </a:bodyPr>
          <a:lstStyle/>
          <a:p>
            <a:r>
              <a:rPr lang="es-ES" sz="700" dirty="0">
                <a:latin typeface="Arial Narrow" panose="020B0606020202030204" pitchFamily="34" charset="0"/>
              </a:rPr>
              <a:t>Fuente: SIVIGILA. Secretaria de Salud de Medellín.</a:t>
            </a:r>
          </a:p>
          <a:p>
            <a:pPr algn="just"/>
            <a:r>
              <a:rPr lang="es-ES" sz="700" dirty="0">
                <a:latin typeface="Arial Narrow" panose="020B0606020202030204" pitchFamily="34" charset="0"/>
              </a:rPr>
              <a:t>Figura 4. Curso de vida de los casos  de violencia. Periodo epidemiológico 08  2.023</a:t>
            </a:r>
            <a:r>
              <a:rPr lang="es-ES" sz="1000" dirty="0">
                <a:latin typeface="Arial Narrow" panose="020B0606020202030204" pitchFamily="34" charset="0"/>
              </a:rPr>
              <a:t>. </a:t>
            </a:r>
          </a:p>
        </p:txBody>
      </p:sp>
      <p:pic>
        <p:nvPicPr>
          <p:cNvPr id="28" name="Picture 6"/>
          <p:cNvPicPr>
            <a:picLocks noChangeAspect="1" noChangeArrowheads="1"/>
          </p:cNvPicPr>
          <p:nvPr/>
        </p:nvPicPr>
        <p:blipFill>
          <a:blip r:embed="rId5">
            <a:biLevel thresh="50000"/>
            <a:extLst>
              <a:ext uri="{28A0092B-C50C-407E-A947-70E740481C1C}">
                <a14:useLocalDpi xmlns:a14="http://schemas.microsoft.com/office/drawing/2010/main" val="0"/>
              </a:ext>
            </a:extLst>
          </a:blip>
          <a:srcRect/>
          <a:stretch>
            <a:fillRect/>
          </a:stretch>
        </p:blipFill>
        <p:spPr bwMode="auto">
          <a:xfrm>
            <a:off x="3850461" y="39682"/>
            <a:ext cx="942975" cy="77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9" name="71 Grupo"/>
          <p:cNvGrpSpPr/>
          <p:nvPr/>
        </p:nvGrpSpPr>
        <p:grpSpPr>
          <a:xfrm>
            <a:off x="3526645" y="654428"/>
            <a:ext cx="1690560" cy="650645"/>
            <a:chOff x="-14122" y="7072716"/>
            <a:chExt cx="1282684" cy="650645"/>
          </a:xfrm>
        </p:grpSpPr>
        <p:sp>
          <p:nvSpPr>
            <p:cNvPr id="30" name="72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Área de ocurrencia</a:t>
              </a:r>
            </a:p>
          </p:txBody>
        </p:sp>
        <p:sp>
          <p:nvSpPr>
            <p:cNvPr id="31" name="73 Rectángulo redondeado"/>
            <p:cNvSpPr/>
            <p:nvPr/>
          </p:nvSpPr>
          <p:spPr>
            <a:xfrm>
              <a:off x="-14122" y="7363321"/>
              <a:ext cx="1282684"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Cabecera municipal</a:t>
              </a:r>
            </a:p>
            <a:p>
              <a:pPr algn="ctr"/>
              <a:r>
                <a:rPr lang="es-ES" sz="1600" b="1" dirty="0">
                  <a:solidFill>
                    <a:schemeClr val="tx1"/>
                  </a:solidFill>
                  <a:latin typeface="Arial Narrow" panose="020B0606020202030204" pitchFamily="34" charset="0"/>
                </a:rPr>
                <a:t>97,6%</a:t>
              </a:r>
            </a:p>
          </p:txBody>
        </p:sp>
      </p:grpSp>
      <p:pic>
        <p:nvPicPr>
          <p:cNvPr id="32" name="Picture 5"/>
          <p:cNvPicPr>
            <a:picLocks noChangeAspect="1" noChangeArrowheads="1"/>
          </p:cNvPicPr>
          <p:nvPr/>
        </p:nvPicPr>
        <p:blipFill>
          <a:blip r:embed="rId6">
            <a:biLevel thresh="50000"/>
            <a:extLst>
              <a:ext uri="{28A0092B-C50C-407E-A947-70E740481C1C}">
                <a14:useLocalDpi xmlns:a14="http://schemas.microsoft.com/office/drawing/2010/main" val="0"/>
              </a:ext>
            </a:extLst>
          </a:blip>
          <a:srcRect/>
          <a:stretch>
            <a:fillRect/>
          </a:stretch>
        </p:blipFill>
        <p:spPr bwMode="auto">
          <a:xfrm>
            <a:off x="1927331" y="604"/>
            <a:ext cx="933450" cy="74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3" name="87 Grupo"/>
          <p:cNvGrpSpPr/>
          <p:nvPr/>
        </p:nvGrpSpPr>
        <p:grpSpPr>
          <a:xfrm>
            <a:off x="1474423" y="647431"/>
            <a:ext cx="1881594" cy="724941"/>
            <a:chOff x="-103304" y="7072716"/>
            <a:chExt cx="1427628" cy="724941"/>
          </a:xfrm>
        </p:grpSpPr>
        <p:sp>
          <p:nvSpPr>
            <p:cNvPr id="34" name="88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Afiliación al SGSS</a:t>
              </a:r>
            </a:p>
          </p:txBody>
        </p:sp>
        <p:sp>
          <p:nvSpPr>
            <p:cNvPr id="35" name="89 Rectángulo redondeado"/>
            <p:cNvSpPr/>
            <p:nvPr/>
          </p:nvSpPr>
          <p:spPr>
            <a:xfrm>
              <a:off x="-103304" y="7371933"/>
              <a:ext cx="1427628" cy="425724"/>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100" b="1" dirty="0">
                <a:solidFill>
                  <a:schemeClr val="tx1"/>
                </a:solidFill>
                <a:latin typeface="Arial Narrow" panose="020B0606020202030204" pitchFamily="34" charset="0"/>
              </a:endParaRPr>
            </a:p>
            <a:p>
              <a:pPr algn="ctr"/>
              <a:r>
                <a:rPr lang="es-ES" sz="1100" b="1" dirty="0">
                  <a:solidFill>
                    <a:schemeClr val="tx1"/>
                  </a:solidFill>
                  <a:latin typeface="Arial Narrow" panose="020B0606020202030204" pitchFamily="34" charset="0"/>
                </a:rPr>
                <a:t>Régimen contributivo: 62,9%</a:t>
              </a:r>
            </a:p>
            <a:p>
              <a:pPr algn="ctr"/>
              <a:r>
                <a:rPr lang="es-ES" sz="1100" b="1" dirty="0">
                  <a:solidFill>
                    <a:schemeClr val="tx1"/>
                  </a:solidFill>
                  <a:latin typeface="Arial Narrow" panose="020B0606020202030204" pitchFamily="34" charset="0"/>
                </a:rPr>
                <a:t>Régimen subsidiado: 32,2%</a:t>
              </a:r>
            </a:p>
            <a:p>
              <a:pPr algn="ctr"/>
              <a:endParaRPr lang="es-ES" sz="1400" b="1" dirty="0">
                <a:solidFill>
                  <a:schemeClr val="tx1"/>
                </a:solidFill>
                <a:latin typeface="Arial Narrow" panose="020B0606020202030204" pitchFamily="34" charset="0"/>
              </a:endParaRPr>
            </a:p>
          </p:txBody>
        </p:sp>
      </p:grpSp>
      <p:sp>
        <p:nvSpPr>
          <p:cNvPr id="37"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41</a:t>
            </a:r>
          </a:p>
        </p:txBody>
      </p:sp>
      <p:graphicFrame>
        <p:nvGraphicFramePr>
          <p:cNvPr id="36" name="Gráfico 35">
            <a:extLst>
              <a:ext uri="{FF2B5EF4-FFF2-40B4-BE49-F238E27FC236}">
                <a16:creationId xmlns:a16="http://schemas.microsoft.com/office/drawing/2014/main" id="{20752F65-5B05-4414-950D-92986F6E66C4}"/>
              </a:ext>
            </a:extLst>
          </p:cNvPr>
          <p:cNvGraphicFramePr>
            <a:graphicFrameLocks/>
          </p:cNvGraphicFramePr>
          <p:nvPr/>
        </p:nvGraphicFramePr>
        <p:xfrm>
          <a:off x="1204081" y="1452807"/>
          <a:ext cx="4502830" cy="2265986"/>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6508779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Rectángulo"/>
          <p:cNvSpPr/>
          <p:nvPr/>
        </p:nvSpPr>
        <p:spPr>
          <a:xfrm>
            <a:off x="0" y="9973"/>
            <a:ext cx="7200900" cy="404175"/>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58319"/>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variables de interés</a:t>
              </a:r>
            </a:p>
          </p:txBody>
        </p:sp>
      </p:grpSp>
      <p:sp>
        <p:nvSpPr>
          <p:cNvPr id="60" name="59 Rectángulo"/>
          <p:cNvSpPr/>
          <p:nvPr/>
        </p:nvSpPr>
        <p:spPr>
          <a:xfrm>
            <a:off x="7427" y="5149598"/>
            <a:ext cx="7193472" cy="375138"/>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61" name="60 Grupo"/>
          <p:cNvGrpSpPr/>
          <p:nvPr/>
        </p:nvGrpSpPr>
        <p:grpSpPr>
          <a:xfrm>
            <a:off x="296301" y="5203040"/>
            <a:ext cx="5047355" cy="276999"/>
            <a:chOff x="2448322" y="74775"/>
            <a:chExt cx="5047355" cy="276999"/>
          </a:xfrm>
        </p:grpSpPr>
        <p:sp>
          <p:nvSpPr>
            <p:cNvPr id="62" name="61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63" name="62 Conector recto"/>
            <p:cNvCxnSpPr>
              <a:stCxn id="62"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4" name="63 CuadroTexto"/>
            <p:cNvSpPr txBox="1"/>
            <p:nvPr/>
          </p:nvSpPr>
          <p:spPr>
            <a:xfrm>
              <a:off x="3302537" y="74775"/>
              <a:ext cx="4193140" cy="276999"/>
            </a:xfrm>
            <a:prstGeom prst="rect">
              <a:avLst/>
            </a:prstGeom>
            <a:noFill/>
          </p:spPr>
          <p:txBody>
            <a:bodyPr wrap="square" rtlCol="0">
              <a:spAutoFit/>
            </a:bodyPr>
            <a:lstStyle/>
            <a:p>
              <a:r>
                <a:rPr lang="es-CO" sz="1200" b="1" dirty="0">
                  <a:latin typeface="Arial Narrow" panose="020B0606020202030204" pitchFamily="34" charset="0"/>
                </a:rPr>
                <a:t>Modalidades de violencia sexual </a:t>
              </a:r>
              <a:endParaRPr lang="es-ES" sz="1200" b="1" dirty="0">
                <a:latin typeface="Arial Narrow" panose="020B0606020202030204" pitchFamily="34" charset="0"/>
              </a:endParaRPr>
            </a:p>
          </p:txBody>
        </p:sp>
      </p:grpSp>
      <p:sp>
        <p:nvSpPr>
          <p:cNvPr id="105" name="104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42</a:t>
            </a:r>
          </a:p>
        </p:txBody>
      </p:sp>
      <p:grpSp>
        <p:nvGrpSpPr>
          <p:cNvPr id="6" name="5 Grupo"/>
          <p:cNvGrpSpPr/>
          <p:nvPr/>
        </p:nvGrpSpPr>
        <p:grpSpPr>
          <a:xfrm>
            <a:off x="109326" y="1043608"/>
            <a:ext cx="850854" cy="1582774"/>
            <a:chOff x="1068833" y="553075"/>
            <a:chExt cx="850854" cy="1582774"/>
          </a:xfrm>
        </p:grpSpPr>
        <p:pic>
          <p:nvPicPr>
            <p:cNvPr id="2051"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t="10614" r="84474"/>
            <a:stretch/>
          </p:blipFill>
          <p:spPr bwMode="auto">
            <a:xfrm>
              <a:off x="1131620" y="553075"/>
              <a:ext cx="737696" cy="720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11 Rectángulo redondeado"/>
            <p:cNvSpPr/>
            <p:nvPr/>
          </p:nvSpPr>
          <p:spPr>
            <a:xfrm>
              <a:off x="1115283" y="1520368"/>
              <a:ext cx="804404"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16,3%</a:t>
              </a:r>
            </a:p>
          </p:txBody>
        </p:sp>
        <p:sp>
          <p:nvSpPr>
            <p:cNvPr id="4" name="3 Rectángulo"/>
            <p:cNvSpPr/>
            <p:nvPr/>
          </p:nvSpPr>
          <p:spPr>
            <a:xfrm>
              <a:off x="1068833" y="1243369"/>
              <a:ext cx="803425" cy="276999"/>
            </a:xfrm>
            <a:prstGeom prst="rect">
              <a:avLst/>
            </a:prstGeom>
          </p:spPr>
          <p:txBody>
            <a:bodyPr wrap="none">
              <a:spAutoFit/>
            </a:bodyPr>
            <a:lstStyle/>
            <a:p>
              <a:r>
                <a:rPr lang="es-ES" sz="1200" b="1" u="sng" dirty="0">
                  <a:latin typeface="Arial Narrow" panose="020B0606020202030204" pitchFamily="34" charset="0"/>
                </a:rPr>
                <a:t>Masculino</a:t>
              </a:r>
              <a:endParaRPr lang="es-ES" sz="1200" b="1" u="sng" dirty="0">
                <a:solidFill>
                  <a:sysClr val="windowText" lastClr="000000"/>
                </a:solidFill>
                <a:latin typeface="Arial Narrow" panose="020B0606020202030204" pitchFamily="34" charset="0"/>
              </a:endParaRPr>
            </a:p>
          </p:txBody>
        </p:sp>
        <p:sp>
          <p:nvSpPr>
            <p:cNvPr id="5" name="4 Rectángulo"/>
            <p:cNvSpPr/>
            <p:nvPr/>
          </p:nvSpPr>
          <p:spPr>
            <a:xfrm>
              <a:off x="1140433" y="1858850"/>
              <a:ext cx="720069" cy="276999"/>
            </a:xfrm>
            <a:prstGeom prst="rect">
              <a:avLst/>
            </a:prstGeom>
          </p:spPr>
          <p:txBody>
            <a:bodyPr wrap="none">
              <a:spAutoFit/>
            </a:bodyPr>
            <a:lstStyle/>
            <a:p>
              <a:r>
                <a:rPr lang="es-ES" sz="1200" b="1" dirty="0">
                  <a:latin typeface="Arial Narrow" panose="020B0606020202030204" pitchFamily="34" charset="0"/>
                </a:rPr>
                <a:t>57 casos</a:t>
              </a:r>
              <a:endParaRPr lang="es-CO" sz="1200" dirty="0"/>
            </a:p>
          </p:txBody>
        </p:sp>
      </p:grpSp>
      <p:grpSp>
        <p:nvGrpSpPr>
          <p:cNvPr id="3" name="2 Grupo"/>
          <p:cNvGrpSpPr/>
          <p:nvPr/>
        </p:nvGrpSpPr>
        <p:grpSpPr>
          <a:xfrm>
            <a:off x="1104196" y="1043608"/>
            <a:ext cx="811840" cy="1567326"/>
            <a:chOff x="1752268" y="1227775"/>
            <a:chExt cx="811840" cy="1567326"/>
          </a:xfrm>
        </p:grpSpPr>
        <p:sp>
          <p:nvSpPr>
            <p:cNvPr id="42" name="41 Rectángulo redondeado"/>
            <p:cNvSpPr/>
            <p:nvPr/>
          </p:nvSpPr>
          <p:spPr>
            <a:xfrm>
              <a:off x="1752268" y="2181420"/>
              <a:ext cx="811840"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83,7%</a:t>
              </a:r>
            </a:p>
          </p:txBody>
        </p:sp>
        <p:sp>
          <p:nvSpPr>
            <p:cNvPr id="32" name="31 Rectángulo"/>
            <p:cNvSpPr/>
            <p:nvPr/>
          </p:nvSpPr>
          <p:spPr>
            <a:xfrm>
              <a:off x="1756023" y="1908120"/>
              <a:ext cx="780983" cy="276999"/>
            </a:xfrm>
            <a:prstGeom prst="rect">
              <a:avLst/>
            </a:prstGeom>
          </p:spPr>
          <p:txBody>
            <a:bodyPr wrap="none">
              <a:spAutoFit/>
            </a:bodyPr>
            <a:lstStyle/>
            <a:p>
              <a:r>
                <a:rPr lang="es-ES" sz="1200" b="1" u="sng" dirty="0">
                  <a:latin typeface="Arial Narrow" panose="020B0606020202030204" pitchFamily="34" charset="0"/>
                </a:rPr>
                <a:t>Femenino</a:t>
              </a:r>
              <a:endParaRPr lang="es-ES" sz="1200" b="1" u="sng" dirty="0">
                <a:solidFill>
                  <a:sysClr val="windowText" lastClr="000000"/>
                </a:solidFill>
                <a:latin typeface="Arial Narrow" panose="020B0606020202030204" pitchFamily="34" charset="0"/>
              </a:endParaRPr>
            </a:p>
          </p:txBody>
        </p:sp>
        <p:sp>
          <p:nvSpPr>
            <p:cNvPr id="35" name="34 Rectángulo"/>
            <p:cNvSpPr/>
            <p:nvPr/>
          </p:nvSpPr>
          <p:spPr>
            <a:xfrm>
              <a:off x="1766687" y="2518102"/>
              <a:ext cx="790601" cy="276999"/>
            </a:xfrm>
            <a:prstGeom prst="rect">
              <a:avLst/>
            </a:prstGeom>
          </p:spPr>
          <p:txBody>
            <a:bodyPr wrap="none">
              <a:spAutoFit/>
            </a:bodyPr>
            <a:lstStyle/>
            <a:p>
              <a:r>
                <a:rPr lang="es-ES" sz="1200" b="1" dirty="0">
                  <a:latin typeface="Arial Narrow" panose="020B0606020202030204" pitchFamily="34" charset="0"/>
                </a:rPr>
                <a:t>292 casos</a:t>
              </a:r>
              <a:endParaRPr lang="es-CO" sz="1200" dirty="0"/>
            </a:p>
          </p:txBody>
        </p:sp>
        <p:pic>
          <p:nvPicPr>
            <p:cNvPr id="66"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29313" t="7366" r="56038"/>
            <a:stretch/>
          </p:blipFill>
          <p:spPr bwMode="auto">
            <a:xfrm>
              <a:off x="1782238" y="1227775"/>
              <a:ext cx="696035" cy="748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 name="6 Grupo"/>
          <p:cNvGrpSpPr/>
          <p:nvPr/>
        </p:nvGrpSpPr>
        <p:grpSpPr>
          <a:xfrm>
            <a:off x="2088282" y="1044980"/>
            <a:ext cx="1152880" cy="1582804"/>
            <a:chOff x="3115290" y="1227775"/>
            <a:chExt cx="1152880" cy="1582804"/>
          </a:xfrm>
        </p:grpSpPr>
        <p:grpSp>
          <p:nvGrpSpPr>
            <p:cNvPr id="50" name="49 Grupo"/>
            <p:cNvGrpSpPr/>
            <p:nvPr/>
          </p:nvGrpSpPr>
          <p:grpSpPr>
            <a:xfrm>
              <a:off x="3115290" y="1951748"/>
              <a:ext cx="1152880" cy="858831"/>
              <a:chOff x="3744466" y="1301912"/>
              <a:chExt cx="1152880" cy="858831"/>
            </a:xfrm>
          </p:grpSpPr>
          <p:sp>
            <p:nvSpPr>
              <p:cNvPr id="51" name="50 Rectángulo redondeado"/>
              <p:cNvSpPr/>
              <p:nvPr/>
            </p:nvSpPr>
            <p:spPr>
              <a:xfrm>
                <a:off x="3912519" y="1553220"/>
                <a:ext cx="740068"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0,0%</a:t>
                </a:r>
              </a:p>
            </p:txBody>
          </p:sp>
          <p:sp>
            <p:nvSpPr>
              <p:cNvPr id="53" name="52 Rectángulo"/>
              <p:cNvSpPr/>
              <p:nvPr/>
            </p:nvSpPr>
            <p:spPr>
              <a:xfrm>
                <a:off x="3744466" y="1301912"/>
                <a:ext cx="1152880" cy="276999"/>
              </a:xfrm>
              <a:prstGeom prst="rect">
                <a:avLst/>
              </a:prstGeom>
            </p:spPr>
            <p:txBody>
              <a:bodyPr wrap="none">
                <a:spAutoFit/>
              </a:bodyPr>
              <a:lstStyle/>
              <a:p>
                <a:r>
                  <a:rPr lang="es-ES" sz="1200" b="1" u="sng" dirty="0">
                    <a:latin typeface="Arial Narrow" panose="020B0606020202030204" pitchFamily="34" charset="0"/>
                  </a:rPr>
                  <a:t>Afrocolombiano</a:t>
                </a:r>
                <a:endParaRPr lang="es-ES" sz="1200" b="1" u="sng" dirty="0">
                  <a:solidFill>
                    <a:sysClr val="windowText" lastClr="000000"/>
                  </a:solidFill>
                  <a:latin typeface="Arial Narrow" panose="020B0606020202030204" pitchFamily="34" charset="0"/>
                </a:endParaRPr>
              </a:p>
            </p:txBody>
          </p:sp>
          <p:sp>
            <p:nvSpPr>
              <p:cNvPr id="54" name="53 Rectángulo"/>
              <p:cNvSpPr/>
              <p:nvPr/>
            </p:nvSpPr>
            <p:spPr>
              <a:xfrm>
                <a:off x="3957784" y="1883744"/>
                <a:ext cx="649537" cy="276999"/>
              </a:xfrm>
              <a:prstGeom prst="rect">
                <a:avLst/>
              </a:prstGeom>
            </p:spPr>
            <p:txBody>
              <a:bodyPr wrap="none">
                <a:spAutoFit/>
              </a:bodyPr>
              <a:lstStyle/>
              <a:p>
                <a:r>
                  <a:rPr lang="es-ES" sz="1200" b="1" dirty="0">
                    <a:latin typeface="Arial Narrow" panose="020B0606020202030204" pitchFamily="34" charset="0"/>
                  </a:rPr>
                  <a:t>0 casos</a:t>
                </a:r>
                <a:endParaRPr lang="es-CO" sz="1200" dirty="0"/>
              </a:p>
            </p:txBody>
          </p:sp>
        </p:grpSp>
        <p:pic>
          <p:nvPicPr>
            <p:cNvPr id="67"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59057" t="8806" r="25145"/>
            <a:stretch/>
          </p:blipFill>
          <p:spPr bwMode="auto">
            <a:xfrm>
              <a:off x="3328608" y="1227775"/>
              <a:ext cx="750627" cy="775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3" name="12 Grupo"/>
          <p:cNvGrpSpPr/>
          <p:nvPr/>
        </p:nvGrpSpPr>
        <p:grpSpPr>
          <a:xfrm>
            <a:off x="3213114" y="1057256"/>
            <a:ext cx="740068" cy="1574421"/>
            <a:chOff x="4615870" y="1227775"/>
            <a:chExt cx="740068" cy="1574421"/>
          </a:xfrm>
        </p:grpSpPr>
        <p:grpSp>
          <p:nvGrpSpPr>
            <p:cNvPr id="8" name="7 Grupo"/>
            <p:cNvGrpSpPr/>
            <p:nvPr/>
          </p:nvGrpSpPr>
          <p:grpSpPr>
            <a:xfrm>
              <a:off x="4615870" y="1922272"/>
              <a:ext cx="740068" cy="879924"/>
              <a:chOff x="5245046" y="1274868"/>
              <a:chExt cx="740068" cy="879924"/>
            </a:xfrm>
          </p:grpSpPr>
          <p:sp>
            <p:nvSpPr>
              <p:cNvPr id="44" name="43 Rectángulo redondeado"/>
              <p:cNvSpPr/>
              <p:nvPr/>
            </p:nvSpPr>
            <p:spPr>
              <a:xfrm>
                <a:off x="5245046" y="1561312"/>
                <a:ext cx="740068"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0,0%</a:t>
                </a:r>
              </a:p>
            </p:txBody>
          </p:sp>
          <p:sp>
            <p:nvSpPr>
              <p:cNvPr id="34" name="33 Rectángulo"/>
              <p:cNvSpPr/>
              <p:nvPr/>
            </p:nvSpPr>
            <p:spPr>
              <a:xfrm>
                <a:off x="5272675" y="1274868"/>
                <a:ext cx="704039" cy="276999"/>
              </a:xfrm>
              <a:prstGeom prst="rect">
                <a:avLst/>
              </a:prstGeom>
            </p:spPr>
            <p:txBody>
              <a:bodyPr wrap="none">
                <a:spAutoFit/>
              </a:bodyPr>
              <a:lstStyle/>
              <a:p>
                <a:r>
                  <a:rPr lang="es-ES" sz="1200" b="1" u="sng" dirty="0">
                    <a:latin typeface="Arial Narrow" panose="020B0606020202030204" pitchFamily="34" charset="0"/>
                  </a:rPr>
                  <a:t>Indígena</a:t>
                </a:r>
                <a:endParaRPr lang="es-ES" sz="1200" b="1" u="sng" dirty="0">
                  <a:solidFill>
                    <a:sysClr val="windowText" lastClr="000000"/>
                  </a:solidFill>
                  <a:latin typeface="Arial Narrow" panose="020B0606020202030204" pitchFamily="34" charset="0"/>
                </a:endParaRPr>
              </a:p>
            </p:txBody>
          </p:sp>
          <p:sp>
            <p:nvSpPr>
              <p:cNvPr id="37" name="36 Rectángulo"/>
              <p:cNvSpPr/>
              <p:nvPr/>
            </p:nvSpPr>
            <p:spPr>
              <a:xfrm>
                <a:off x="5286277" y="1877793"/>
                <a:ext cx="579005" cy="276999"/>
              </a:xfrm>
              <a:prstGeom prst="rect">
                <a:avLst/>
              </a:prstGeom>
            </p:spPr>
            <p:txBody>
              <a:bodyPr wrap="none">
                <a:spAutoFit/>
              </a:bodyPr>
              <a:lstStyle/>
              <a:p>
                <a:r>
                  <a:rPr lang="es-ES" sz="1200" b="1" dirty="0">
                    <a:latin typeface="Arial Narrow" panose="020B0606020202030204" pitchFamily="34" charset="0"/>
                  </a:rPr>
                  <a:t>0 caso</a:t>
                </a:r>
                <a:endParaRPr lang="es-CO" sz="1200" dirty="0"/>
              </a:p>
            </p:txBody>
          </p:sp>
        </p:grpSp>
        <p:pic>
          <p:nvPicPr>
            <p:cNvPr id="68"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86761"/>
            <a:stretch/>
          </p:blipFill>
          <p:spPr bwMode="auto">
            <a:xfrm>
              <a:off x="4668287" y="1227775"/>
              <a:ext cx="629046" cy="784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0" name="69 Rectángulo"/>
          <p:cNvSpPr/>
          <p:nvPr/>
        </p:nvSpPr>
        <p:spPr>
          <a:xfrm>
            <a:off x="3647643" y="4648364"/>
            <a:ext cx="3578546" cy="307777"/>
          </a:xfrm>
          <a:prstGeom prst="rect">
            <a:avLst/>
          </a:prstGeom>
        </p:spPr>
        <p:txBody>
          <a:bodyPr wrap="square">
            <a:spAutoFit/>
          </a:bodyPr>
          <a:lstStyle/>
          <a:p>
            <a:r>
              <a:rPr lang="es-ES" sz="700" dirty="0">
                <a:latin typeface="Arial" panose="020B0604020202020204" pitchFamily="34" charset="0"/>
                <a:cs typeface="Arial" panose="020B0604020202020204" pitchFamily="34" charset="0"/>
              </a:rPr>
              <a:t>Fuente: SIVIGILA. Secretaria de Salud de Medellín.</a:t>
            </a:r>
          </a:p>
          <a:p>
            <a:r>
              <a:rPr lang="es-ES" sz="700" dirty="0">
                <a:latin typeface="Arial" panose="020B0604020202020204" pitchFamily="34" charset="0"/>
                <a:cs typeface="Arial" panose="020B0604020202020204" pitchFamily="34" charset="0"/>
              </a:rPr>
              <a:t>Figura 5. Curso de vida de los casos  de violencia. Periodo epidemiológico 08. 2.023. </a:t>
            </a:r>
          </a:p>
        </p:txBody>
      </p:sp>
      <p:pic>
        <p:nvPicPr>
          <p:cNvPr id="71" name="Picture 6"/>
          <p:cNvPicPr>
            <a:picLocks noChangeAspect="1" noChangeArrowheads="1"/>
          </p:cNvPicPr>
          <p:nvPr/>
        </p:nvPicPr>
        <p:blipFill>
          <a:blip r:embed="rId3">
            <a:biLevel thresh="50000"/>
            <a:extLst>
              <a:ext uri="{28A0092B-C50C-407E-A947-70E740481C1C}">
                <a14:useLocalDpi xmlns:a14="http://schemas.microsoft.com/office/drawing/2010/main" val="0"/>
              </a:ext>
            </a:extLst>
          </a:blip>
          <a:srcRect/>
          <a:stretch>
            <a:fillRect/>
          </a:stretch>
        </p:blipFill>
        <p:spPr bwMode="auto">
          <a:xfrm>
            <a:off x="2479649" y="2828116"/>
            <a:ext cx="942975" cy="77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2" name="71 Grupo"/>
          <p:cNvGrpSpPr/>
          <p:nvPr/>
        </p:nvGrpSpPr>
        <p:grpSpPr>
          <a:xfrm>
            <a:off x="2176515" y="3478075"/>
            <a:ext cx="1690560" cy="650645"/>
            <a:chOff x="-14122" y="7072716"/>
            <a:chExt cx="1282684" cy="650645"/>
          </a:xfrm>
        </p:grpSpPr>
        <p:sp>
          <p:nvSpPr>
            <p:cNvPr id="73" name="72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Área de ocurrencia</a:t>
              </a:r>
            </a:p>
          </p:txBody>
        </p:sp>
        <p:sp>
          <p:nvSpPr>
            <p:cNvPr id="74" name="73 Rectángulo redondeado"/>
            <p:cNvSpPr/>
            <p:nvPr/>
          </p:nvSpPr>
          <p:spPr>
            <a:xfrm>
              <a:off x="-14122" y="7363321"/>
              <a:ext cx="1282684"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latin typeface="Arial Narrow" panose="020B0606020202030204" pitchFamily="34" charset="0"/>
                </a:rPr>
                <a:t>Cabecera municipal</a:t>
              </a:r>
            </a:p>
            <a:p>
              <a:pPr algn="ctr"/>
              <a:r>
                <a:rPr lang="es-ES" sz="1600" b="1" dirty="0">
                  <a:solidFill>
                    <a:schemeClr val="tx1"/>
                  </a:solidFill>
                  <a:latin typeface="Arial Narrow" panose="020B0606020202030204" pitchFamily="34" charset="0"/>
                </a:rPr>
                <a:t>98,8%</a:t>
              </a:r>
            </a:p>
          </p:txBody>
        </p:sp>
      </p:grpSp>
      <p:pic>
        <p:nvPicPr>
          <p:cNvPr id="87" name="Picture 5"/>
          <p:cNvPicPr>
            <a:picLocks noChangeAspect="1" noChangeArrowheads="1"/>
          </p:cNvPicPr>
          <p:nvPr/>
        </p:nvPicPr>
        <p:blipFill>
          <a:blip r:embed="rId4">
            <a:biLevel thresh="50000"/>
            <a:extLst>
              <a:ext uri="{28A0092B-C50C-407E-A947-70E740481C1C}">
                <a14:useLocalDpi xmlns:a14="http://schemas.microsoft.com/office/drawing/2010/main" val="0"/>
              </a:ext>
            </a:extLst>
          </a:blip>
          <a:srcRect/>
          <a:stretch>
            <a:fillRect/>
          </a:stretch>
        </p:blipFill>
        <p:spPr bwMode="auto">
          <a:xfrm>
            <a:off x="508961" y="2799516"/>
            <a:ext cx="933450" cy="74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8" name="87 Grupo"/>
          <p:cNvGrpSpPr/>
          <p:nvPr/>
        </p:nvGrpSpPr>
        <p:grpSpPr>
          <a:xfrm>
            <a:off x="56053" y="3432695"/>
            <a:ext cx="1881594" cy="724941"/>
            <a:chOff x="-103304" y="7072716"/>
            <a:chExt cx="1427628" cy="724941"/>
          </a:xfrm>
        </p:grpSpPr>
        <p:sp>
          <p:nvSpPr>
            <p:cNvPr id="89" name="88 CuadroTexto"/>
            <p:cNvSpPr txBox="1"/>
            <p:nvPr/>
          </p:nvSpPr>
          <p:spPr>
            <a:xfrm>
              <a:off x="-14122" y="707271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Afiliación al SGSS</a:t>
              </a:r>
            </a:p>
          </p:txBody>
        </p:sp>
        <p:sp>
          <p:nvSpPr>
            <p:cNvPr id="90" name="89 Rectángulo redondeado"/>
            <p:cNvSpPr/>
            <p:nvPr/>
          </p:nvSpPr>
          <p:spPr>
            <a:xfrm>
              <a:off x="-103304" y="7371933"/>
              <a:ext cx="1427628" cy="425724"/>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100" b="1" dirty="0">
                <a:solidFill>
                  <a:schemeClr val="tx1"/>
                </a:solidFill>
                <a:latin typeface="Arial Narrow" panose="020B0606020202030204" pitchFamily="34" charset="0"/>
              </a:endParaRPr>
            </a:p>
            <a:p>
              <a:pPr algn="ctr"/>
              <a:r>
                <a:rPr lang="es-ES" sz="1100" b="1" dirty="0">
                  <a:solidFill>
                    <a:schemeClr val="tx1"/>
                  </a:solidFill>
                  <a:latin typeface="Arial Narrow" panose="020B0606020202030204" pitchFamily="34" charset="0"/>
                </a:rPr>
                <a:t>Régimen contributivo: 58,7%</a:t>
              </a:r>
            </a:p>
            <a:p>
              <a:pPr algn="ctr"/>
              <a:r>
                <a:rPr lang="es-ES" sz="1100" b="1" dirty="0">
                  <a:solidFill>
                    <a:schemeClr val="tx1"/>
                  </a:solidFill>
                  <a:latin typeface="Arial Narrow" panose="020B0606020202030204" pitchFamily="34" charset="0"/>
                </a:rPr>
                <a:t>Régimen subsidiado: 35,8%</a:t>
              </a:r>
            </a:p>
            <a:p>
              <a:pPr algn="ctr"/>
              <a:endParaRPr lang="es-ES" sz="1400" b="1" dirty="0">
                <a:solidFill>
                  <a:schemeClr val="tx1"/>
                </a:solidFill>
                <a:latin typeface="Arial Narrow" panose="020B0606020202030204" pitchFamily="34" charset="0"/>
              </a:endParaRPr>
            </a:p>
          </p:txBody>
        </p:sp>
      </p:grpSp>
      <p:grpSp>
        <p:nvGrpSpPr>
          <p:cNvPr id="92" name="91 Grupo"/>
          <p:cNvGrpSpPr/>
          <p:nvPr/>
        </p:nvGrpSpPr>
        <p:grpSpPr>
          <a:xfrm>
            <a:off x="4174170" y="1043608"/>
            <a:ext cx="874090" cy="1631193"/>
            <a:chOff x="2507826" y="2454167"/>
            <a:chExt cx="874090" cy="1631193"/>
          </a:xfrm>
        </p:grpSpPr>
        <p:sp>
          <p:nvSpPr>
            <p:cNvPr id="93" name="92 Rectángulo redondeado"/>
            <p:cNvSpPr/>
            <p:nvPr/>
          </p:nvSpPr>
          <p:spPr>
            <a:xfrm>
              <a:off x="2507826" y="3472120"/>
              <a:ext cx="874090" cy="360040"/>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2,8%</a:t>
              </a:r>
            </a:p>
          </p:txBody>
        </p:sp>
        <p:pic>
          <p:nvPicPr>
            <p:cNvPr id="94" name="Picture 2"/>
            <p:cNvPicPr>
              <a:picLocks noChangeAspect="1" noChangeArrowheads="1"/>
            </p:cNvPicPr>
            <p:nvPr/>
          </p:nvPicPr>
          <p:blipFill>
            <a:blip r:embed="rId5">
              <a:biLevel thresh="75000"/>
              <a:extLst>
                <a:ext uri="{28A0092B-C50C-407E-A947-70E740481C1C}">
                  <a14:useLocalDpi xmlns:a14="http://schemas.microsoft.com/office/drawing/2010/main" val="0"/>
                </a:ext>
              </a:extLst>
            </a:blip>
            <a:srcRect/>
            <a:stretch>
              <a:fillRect/>
            </a:stretch>
          </p:blipFill>
          <p:spPr bwMode="auto">
            <a:xfrm>
              <a:off x="2702014" y="2454167"/>
              <a:ext cx="557405" cy="912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5" name="94 Rectángulo"/>
            <p:cNvSpPr/>
            <p:nvPr/>
          </p:nvSpPr>
          <p:spPr>
            <a:xfrm>
              <a:off x="2558275" y="3203848"/>
              <a:ext cx="740908" cy="276999"/>
            </a:xfrm>
            <a:prstGeom prst="rect">
              <a:avLst/>
            </a:prstGeom>
          </p:spPr>
          <p:txBody>
            <a:bodyPr wrap="none">
              <a:spAutoFit/>
            </a:bodyPr>
            <a:lstStyle/>
            <a:p>
              <a:pPr algn="ctr"/>
              <a:r>
                <a:rPr lang="es-ES" sz="1200" b="1" u="sng" dirty="0">
                  <a:latin typeface="Arial Narrow" panose="020B0606020202030204" pitchFamily="34" charset="0"/>
                </a:rPr>
                <a:t>Maternas</a:t>
              </a:r>
              <a:endParaRPr lang="es-ES" sz="1200" b="1" u="sng" dirty="0">
                <a:solidFill>
                  <a:sysClr val="windowText" lastClr="000000"/>
                </a:solidFill>
                <a:latin typeface="Arial Narrow" panose="020B0606020202030204" pitchFamily="34" charset="0"/>
              </a:endParaRPr>
            </a:p>
          </p:txBody>
        </p:sp>
        <p:sp>
          <p:nvSpPr>
            <p:cNvPr id="96" name="95 Rectángulo"/>
            <p:cNvSpPr/>
            <p:nvPr/>
          </p:nvSpPr>
          <p:spPr>
            <a:xfrm>
              <a:off x="2620874" y="3808361"/>
              <a:ext cx="720069" cy="276999"/>
            </a:xfrm>
            <a:prstGeom prst="rect">
              <a:avLst/>
            </a:prstGeom>
          </p:spPr>
          <p:txBody>
            <a:bodyPr wrap="none">
              <a:spAutoFit/>
            </a:bodyPr>
            <a:lstStyle/>
            <a:p>
              <a:r>
                <a:rPr lang="es-ES" sz="1200" b="1" dirty="0">
                  <a:latin typeface="Arial Narrow" panose="020B0606020202030204" pitchFamily="34" charset="0"/>
                </a:rPr>
                <a:t>10 casos</a:t>
              </a:r>
              <a:endParaRPr lang="es-CO" sz="1200" dirty="0"/>
            </a:p>
          </p:txBody>
        </p:sp>
      </p:grpSp>
      <p:grpSp>
        <p:nvGrpSpPr>
          <p:cNvPr id="16" name="15 Grupo"/>
          <p:cNvGrpSpPr/>
          <p:nvPr/>
        </p:nvGrpSpPr>
        <p:grpSpPr>
          <a:xfrm>
            <a:off x="5143163" y="1135644"/>
            <a:ext cx="895679" cy="1519436"/>
            <a:chOff x="3826683" y="2822224"/>
            <a:chExt cx="895679" cy="1519436"/>
          </a:xfrm>
        </p:grpSpPr>
        <p:grpSp>
          <p:nvGrpSpPr>
            <p:cNvPr id="2" name="1 Grupo"/>
            <p:cNvGrpSpPr/>
            <p:nvPr/>
          </p:nvGrpSpPr>
          <p:grpSpPr>
            <a:xfrm>
              <a:off x="3826683" y="3446500"/>
              <a:ext cx="895679" cy="895160"/>
              <a:chOff x="2507826" y="3203848"/>
              <a:chExt cx="895679" cy="895160"/>
            </a:xfrm>
          </p:grpSpPr>
          <p:sp>
            <p:nvSpPr>
              <p:cNvPr id="57" name="56 Rectángulo redondeado"/>
              <p:cNvSpPr/>
              <p:nvPr/>
            </p:nvSpPr>
            <p:spPr>
              <a:xfrm>
                <a:off x="2507826" y="3472120"/>
                <a:ext cx="874090"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6,6%</a:t>
                </a:r>
              </a:p>
            </p:txBody>
          </p:sp>
          <p:sp>
            <p:nvSpPr>
              <p:cNvPr id="39" name="38 Rectángulo"/>
              <p:cNvSpPr/>
              <p:nvPr/>
            </p:nvSpPr>
            <p:spPr>
              <a:xfrm>
                <a:off x="2572704" y="3203848"/>
                <a:ext cx="712054" cy="276999"/>
              </a:xfrm>
              <a:prstGeom prst="rect">
                <a:avLst/>
              </a:prstGeom>
            </p:spPr>
            <p:txBody>
              <a:bodyPr wrap="none">
                <a:spAutoFit/>
              </a:bodyPr>
              <a:lstStyle/>
              <a:p>
                <a:pPr algn="ctr"/>
                <a:r>
                  <a:rPr lang="es-ES" sz="1200" b="1" u="sng" dirty="0">
                    <a:latin typeface="Arial Narrow" panose="020B0606020202030204" pitchFamily="34" charset="0"/>
                  </a:rPr>
                  <a:t>Migrante</a:t>
                </a:r>
                <a:endParaRPr lang="es-ES" sz="1200" b="1" u="sng" dirty="0">
                  <a:solidFill>
                    <a:sysClr val="windowText" lastClr="000000"/>
                  </a:solidFill>
                  <a:latin typeface="Arial Narrow" panose="020B0606020202030204" pitchFamily="34" charset="0"/>
                </a:endParaRPr>
              </a:p>
            </p:txBody>
          </p:sp>
          <p:sp>
            <p:nvSpPr>
              <p:cNvPr id="41" name="40 Rectángulo"/>
              <p:cNvSpPr/>
              <p:nvPr/>
            </p:nvSpPr>
            <p:spPr>
              <a:xfrm>
                <a:off x="2648170" y="3822009"/>
                <a:ext cx="755335" cy="276999"/>
              </a:xfrm>
              <a:prstGeom prst="rect">
                <a:avLst/>
              </a:prstGeom>
            </p:spPr>
            <p:txBody>
              <a:bodyPr wrap="none">
                <a:spAutoFit/>
              </a:bodyPr>
              <a:lstStyle/>
              <a:p>
                <a:r>
                  <a:rPr lang="es-ES" sz="1200" b="1" dirty="0">
                    <a:latin typeface="Arial Narrow" panose="020B0606020202030204" pitchFamily="34" charset="0"/>
                  </a:rPr>
                  <a:t>23  casos</a:t>
                </a:r>
                <a:endParaRPr lang="es-CO" sz="1200" dirty="0"/>
              </a:p>
            </p:txBody>
          </p:sp>
        </p:grpSp>
        <p:pic>
          <p:nvPicPr>
            <p:cNvPr id="3078" name="Picture 6"/>
            <p:cNvPicPr>
              <a:picLocks noChangeAspect="1" noChangeArrowheads="1"/>
            </p:cNvPicPr>
            <p:nvPr/>
          </p:nvPicPr>
          <p:blipFill>
            <a:blip r:embed="rId6">
              <a:biLevel thresh="50000"/>
              <a:extLst>
                <a:ext uri="{28A0092B-C50C-407E-A947-70E740481C1C}">
                  <a14:useLocalDpi xmlns:a14="http://schemas.microsoft.com/office/drawing/2010/main" val="0"/>
                </a:ext>
              </a:extLst>
            </a:blip>
            <a:srcRect/>
            <a:stretch>
              <a:fillRect/>
            </a:stretch>
          </p:blipFill>
          <p:spPr bwMode="auto">
            <a:xfrm>
              <a:off x="3945025" y="2822224"/>
              <a:ext cx="587628" cy="678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7" name="16 Grupo"/>
          <p:cNvGrpSpPr/>
          <p:nvPr/>
        </p:nvGrpSpPr>
        <p:grpSpPr>
          <a:xfrm>
            <a:off x="6011339" y="1043608"/>
            <a:ext cx="1275167" cy="1584176"/>
            <a:chOff x="2084244" y="2767521"/>
            <a:chExt cx="1275167" cy="1584176"/>
          </a:xfrm>
        </p:grpSpPr>
        <p:pic>
          <p:nvPicPr>
            <p:cNvPr id="65" name="Picture 4"/>
            <p:cNvPicPr>
              <a:picLocks noChangeAspect="1" noChangeArrowheads="1"/>
            </p:cNvPicPr>
            <p:nvPr/>
          </p:nvPicPr>
          <p:blipFill rotWithShape="1">
            <a:blip r:embed="rId7">
              <a:biLevel thresh="50000"/>
              <a:extLst>
                <a:ext uri="{28A0092B-C50C-407E-A947-70E740481C1C}">
                  <a14:useLocalDpi xmlns:a14="http://schemas.microsoft.com/office/drawing/2010/main" val="0"/>
                </a:ext>
              </a:extLst>
            </a:blip>
            <a:srcRect r="48966"/>
            <a:stretch/>
          </p:blipFill>
          <p:spPr bwMode="auto">
            <a:xfrm>
              <a:off x="2244412" y="2767521"/>
              <a:ext cx="973905" cy="715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6" name="75 Grupo"/>
            <p:cNvGrpSpPr/>
            <p:nvPr/>
          </p:nvGrpSpPr>
          <p:grpSpPr>
            <a:xfrm>
              <a:off x="2084244" y="3329937"/>
              <a:ext cx="1275167" cy="1021760"/>
              <a:chOff x="-184098" y="6956153"/>
              <a:chExt cx="1489900" cy="1021760"/>
            </a:xfrm>
          </p:grpSpPr>
          <p:sp>
            <p:nvSpPr>
              <p:cNvPr id="77" name="76 CuadroTexto"/>
              <p:cNvSpPr txBox="1"/>
              <p:nvPr/>
            </p:nvSpPr>
            <p:spPr>
              <a:xfrm>
                <a:off x="-184098" y="6956153"/>
                <a:ext cx="1489900" cy="461665"/>
              </a:xfrm>
              <a:prstGeom prst="rect">
                <a:avLst/>
              </a:prstGeom>
              <a:noFill/>
            </p:spPr>
            <p:txBody>
              <a:bodyPr wrap="square" rtlCol="0">
                <a:spAutoFit/>
              </a:bodyPr>
              <a:lstStyle/>
              <a:p>
                <a:pPr algn="ctr"/>
                <a:r>
                  <a:rPr lang="es-ES" sz="1200" b="1" u="sng" dirty="0">
                    <a:latin typeface="Arial Narrow" panose="020B0606020202030204" pitchFamily="34" charset="0"/>
                  </a:rPr>
                  <a:t>Privado de la libertad</a:t>
                </a:r>
              </a:p>
            </p:txBody>
          </p:sp>
          <p:sp>
            <p:nvSpPr>
              <p:cNvPr id="78" name="77 Rectángulo redondeado"/>
              <p:cNvSpPr/>
              <p:nvPr/>
            </p:nvSpPr>
            <p:spPr>
              <a:xfrm>
                <a:off x="-7627" y="7363321"/>
                <a:ext cx="1067227"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0,0%</a:t>
                </a:r>
              </a:p>
            </p:txBody>
          </p:sp>
          <p:sp>
            <p:nvSpPr>
              <p:cNvPr id="79" name="78 CuadroTexto"/>
              <p:cNvSpPr txBox="1"/>
              <p:nvPr/>
            </p:nvSpPr>
            <p:spPr>
              <a:xfrm>
                <a:off x="-164454" y="7700914"/>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0 casos</a:t>
                </a:r>
              </a:p>
            </p:txBody>
          </p:sp>
        </p:grpSp>
      </p:grpSp>
      <p:sp>
        <p:nvSpPr>
          <p:cNvPr id="117" name="116 Rectángulo"/>
          <p:cNvSpPr/>
          <p:nvPr/>
        </p:nvSpPr>
        <p:spPr>
          <a:xfrm>
            <a:off x="375308" y="7164369"/>
            <a:ext cx="6393494" cy="253916"/>
          </a:xfrm>
          <a:prstGeom prst="rect">
            <a:avLst/>
          </a:prstGeom>
        </p:spPr>
        <p:txBody>
          <a:bodyPr wrap="square">
            <a:spAutoFit/>
          </a:bodyPr>
          <a:lstStyle/>
          <a:p>
            <a:pPr algn="ctr"/>
            <a:r>
              <a:rPr lang="es-ES" sz="700" dirty="0">
                <a:latin typeface="Arial" panose="020B0604020202020204" pitchFamily="34" charset="0"/>
                <a:cs typeface="Arial" panose="020B0604020202020204" pitchFamily="34" charset="0"/>
              </a:rPr>
              <a:t>Tabla 1. Distribución de las violencias sexuales según naturaleza o tipo. Periodo epidemiológico 08. 2.023</a:t>
            </a:r>
            <a:r>
              <a:rPr lang="es-ES" sz="1050" dirty="0">
                <a:latin typeface="Arial Narrow" panose="020B0606020202030204" pitchFamily="34" charset="0"/>
              </a:rPr>
              <a:t>. </a:t>
            </a:r>
          </a:p>
        </p:txBody>
      </p:sp>
      <p:sp>
        <p:nvSpPr>
          <p:cNvPr id="103" name="102 Rectángulo"/>
          <p:cNvSpPr/>
          <p:nvPr/>
        </p:nvSpPr>
        <p:spPr>
          <a:xfrm>
            <a:off x="54374" y="7791780"/>
            <a:ext cx="7171815" cy="1384995"/>
          </a:xfrm>
          <a:prstGeom prst="rect">
            <a:avLst/>
          </a:prstGeom>
        </p:spPr>
        <p:txBody>
          <a:bodyPr wrap="square">
            <a:spAutoFit/>
          </a:bodyPr>
          <a:lstStyle/>
          <a:p>
            <a:pPr algn="just"/>
            <a:r>
              <a:rPr lang="es-CO" sz="1200" dirty="0">
                <a:latin typeface="Arial Narrow" panose="020B0606020202030204" pitchFamily="34" charset="0"/>
              </a:rPr>
              <a:t>La violencia sexual constituye el 47,9 % del total de las violencias. La relación hombre mujer es de 1 hombre por cada 5 mujeres; la padecen personas de todos los cursos de vida, siendo los NNA los más afectados; cabe resaltar que aunque en menos proporción se siguen presentando casos en adultos mayores (0,8%) convirtiéndose en poblaciones altamente vulnerables. Durante los dos últimos periodos, los casos de violencias sexuales en mujeres gestantes han estado presente con 10 y 10 casos respectivamente. El tipo de violencia sexual que más se presenta es el acceso carnal (39,5%) seguido de actos sexuales (26,6 %). Las víctimas menores de 18 años representan el 76,7 % de los casos y el agresor se identifica como familiar de la víctima en el 43,9% de los mismos. </a:t>
            </a:r>
            <a:endParaRPr lang="es-CO" sz="1200" dirty="0">
              <a:latin typeface="Arial Narrow" panose="020B0606020202030204" pitchFamily="34" charset="0"/>
              <a:cs typeface="Arial" panose="020B0604020202020204" pitchFamily="34" charset="0"/>
            </a:endParaRPr>
          </a:p>
        </p:txBody>
      </p:sp>
      <p:sp>
        <p:nvSpPr>
          <p:cNvPr id="104" name="103 Rectángulo"/>
          <p:cNvSpPr/>
          <p:nvPr/>
        </p:nvSpPr>
        <p:spPr>
          <a:xfrm>
            <a:off x="7426" y="7439592"/>
            <a:ext cx="7200900" cy="382832"/>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106" name="105 Grupo"/>
          <p:cNvGrpSpPr/>
          <p:nvPr/>
        </p:nvGrpSpPr>
        <p:grpSpPr>
          <a:xfrm>
            <a:off x="181883" y="7486245"/>
            <a:ext cx="3452923" cy="276999"/>
            <a:chOff x="2440016" y="-130814"/>
            <a:chExt cx="3452923" cy="276999"/>
          </a:xfrm>
        </p:grpSpPr>
        <p:sp>
          <p:nvSpPr>
            <p:cNvPr id="107" name="106 Elipse"/>
            <p:cNvSpPr/>
            <p:nvPr/>
          </p:nvSpPr>
          <p:spPr>
            <a:xfrm>
              <a:off x="2440016" y="-125667"/>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13" name="112 Conector recto"/>
            <p:cNvCxnSpPr>
              <a:stCxn id="107" idx="6"/>
            </p:cNvCxnSpPr>
            <p:nvPr/>
          </p:nvCxnSpPr>
          <p:spPr>
            <a:xfrm>
              <a:off x="2728048" y="5138"/>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14" name="113 CuadroTexto"/>
            <p:cNvSpPr txBox="1"/>
            <p:nvPr/>
          </p:nvSpPr>
          <p:spPr>
            <a:xfrm>
              <a:off x="3300651" y="-130814"/>
              <a:ext cx="2592288" cy="276999"/>
            </a:xfrm>
            <a:prstGeom prst="rect">
              <a:avLst/>
            </a:prstGeom>
            <a:noFill/>
          </p:spPr>
          <p:txBody>
            <a:bodyPr wrap="square" rtlCol="0">
              <a:spAutoFit/>
            </a:bodyPr>
            <a:lstStyle/>
            <a:p>
              <a:r>
                <a:rPr lang="es-ES" sz="1200" b="1" dirty="0">
                  <a:latin typeface="Arial Narrow" panose="020B0606020202030204" pitchFamily="34" charset="0"/>
                </a:rPr>
                <a:t>Consideraciones técnicas</a:t>
              </a:r>
            </a:p>
          </p:txBody>
        </p:sp>
      </p:grpSp>
      <p:sp>
        <p:nvSpPr>
          <p:cNvPr id="97" name="36 Título"/>
          <p:cNvSpPr>
            <a:spLocks noGrp="1"/>
          </p:cNvSpPr>
          <p:nvPr>
            <p:ph type="ctrTitle"/>
          </p:nvPr>
        </p:nvSpPr>
        <p:spPr>
          <a:xfrm>
            <a:off x="432098" y="376749"/>
            <a:ext cx="6225011" cy="461665"/>
          </a:xfrm>
          <a:noFill/>
        </p:spPr>
        <p:txBody>
          <a:bodyPr wrap="square" rtlCol="0">
            <a:spAutoFit/>
          </a:bodyPr>
          <a:lstStyle/>
          <a:p>
            <a:r>
              <a:rPr lang="es-CO" sz="2400" b="1" dirty="0">
                <a:solidFill>
                  <a:srgbClr val="C00000"/>
                </a:solidFill>
                <a:latin typeface="Arial Narrow" panose="020B0606020202030204" pitchFamily="34" charset="0"/>
                <a:ea typeface="+mn-ea"/>
                <a:cs typeface="+mn-cs"/>
              </a:rPr>
              <a:t>Violencia Sexual: 349 Casos 47,9 % del total</a:t>
            </a:r>
          </a:p>
        </p:txBody>
      </p:sp>
      <p:grpSp>
        <p:nvGrpSpPr>
          <p:cNvPr id="115" name="114 Grupo"/>
          <p:cNvGrpSpPr/>
          <p:nvPr/>
        </p:nvGrpSpPr>
        <p:grpSpPr>
          <a:xfrm>
            <a:off x="2205963" y="695430"/>
            <a:ext cx="1847617" cy="436841"/>
            <a:chOff x="3060727" y="484500"/>
            <a:chExt cx="2369636" cy="436841"/>
          </a:xfrm>
        </p:grpSpPr>
        <p:sp>
          <p:nvSpPr>
            <p:cNvPr id="116" name="115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24" name="123 CuadroTexto"/>
            <p:cNvSpPr txBox="1"/>
            <p:nvPr/>
          </p:nvSpPr>
          <p:spPr>
            <a:xfrm>
              <a:off x="3600450" y="484500"/>
              <a:ext cx="1477125" cy="307777"/>
            </a:xfrm>
            <a:prstGeom prst="rect">
              <a:avLst/>
            </a:prstGeom>
            <a:noFill/>
          </p:spPr>
          <p:txBody>
            <a:bodyPr wrap="square" rtlCol="0">
              <a:spAutoFit/>
            </a:bodyPr>
            <a:lstStyle/>
            <a:p>
              <a:pPr algn="ctr"/>
              <a:r>
                <a:rPr lang="es-ES" sz="1400" b="1" dirty="0">
                  <a:latin typeface="Arial Narrow" panose="020B0606020202030204" pitchFamily="34" charset="0"/>
                </a:rPr>
                <a:t>Etnia</a:t>
              </a:r>
            </a:p>
          </p:txBody>
        </p:sp>
      </p:grpSp>
      <p:grpSp>
        <p:nvGrpSpPr>
          <p:cNvPr id="125" name="124 Grupo"/>
          <p:cNvGrpSpPr/>
          <p:nvPr/>
        </p:nvGrpSpPr>
        <p:grpSpPr>
          <a:xfrm>
            <a:off x="54374" y="683568"/>
            <a:ext cx="1852274" cy="436841"/>
            <a:chOff x="3054754" y="484500"/>
            <a:chExt cx="2375609" cy="436841"/>
          </a:xfrm>
        </p:grpSpPr>
        <p:sp>
          <p:nvSpPr>
            <p:cNvPr id="126" name="125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27" name="126 CuadroTexto"/>
            <p:cNvSpPr txBox="1"/>
            <p:nvPr/>
          </p:nvSpPr>
          <p:spPr>
            <a:xfrm>
              <a:off x="3054754" y="484500"/>
              <a:ext cx="2339087" cy="307777"/>
            </a:xfrm>
            <a:prstGeom prst="rect">
              <a:avLst/>
            </a:prstGeom>
            <a:noFill/>
          </p:spPr>
          <p:txBody>
            <a:bodyPr wrap="square" rtlCol="0">
              <a:spAutoFit/>
            </a:bodyPr>
            <a:lstStyle/>
            <a:p>
              <a:pPr algn="ctr"/>
              <a:r>
                <a:rPr lang="es-ES" sz="1400" b="1" dirty="0">
                  <a:latin typeface="Arial Narrow" panose="020B0606020202030204" pitchFamily="34" charset="0"/>
                </a:rPr>
                <a:t>Sexo</a:t>
              </a:r>
            </a:p>
          </p:txBody>
        </p:sp>
      </p:grpSp>
      <p:grpSp>
        <p:nvGrpSpPr>
          <p:cNvPr id="128" name="127 Grupo"/>
          <p:cNvGrpSpPr/>
          <p:nvPr/>
        </p:nvGrpSpPr>
        <p:grpSpPr>
          <a:xfrm>
            <a:off x="4385408" y="714128"/>
            <a:ext cx="2722457" cy="436841"/>
            <a:chOff x="3060727" y="484500"/>
            <a:chExt cx="2369636" cy="436841"/>
          </a:xfrm>
        </p:grpSpPr>
        <p:sp>
          <p:nvSpPr>
            <p:cNvPr id="129" name="128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30" name="129 CuadroTexto"/>
            <p:cNvSpPr txBox="1"/>
            <p:nvPr/>
          </p:nvSpPr>
          <p:spPr>
            <a:xfrm>
              <a:off x="3060727" y="484500"/>
              <a:ext cx="2369636" cy="307777"/>
            </a:xfrm>
            <a:prstGeom prst="rect">
              <a:avLst/>
            </a:prstGeom>
            <a:noFill/>
          </p:spPr>
          <p:txBody>
            <a:bodyPr wrap="square" rtlCol="0">
              <a:spAutoFit/>
            </a:bodyPr>
            <a:lstStyle/>
            <a:p>
              <a:pPr algn="ctr"/>
              <a:r>
                <a:rPr lang="es-ES" sz="1400" b="1" dirty="0">
                  <a:latin typeface="Arial Narrow" panose="020B0606020202030204" pitchFamily="34" charset="0"/>
                </a:rPr>
                <a:t>Poblaciones especiales</a:t>
              </a:r>
            </a:p>
          </p:txBody>
        </p:sp>
      </p:grpSp>
      <p:pic>
        <p:nvPicPr>
          <p:cNvPr id="120" name="Picture 5"/>
          <p:cNvPicPr>
            <a:picLocks noChangeAspect="1" noChangeArrowheads="1"/>
          </p:cNvPicPr>
          <p:nvPr/>
        </p:nvPicPr>
        <p:blipFill>
          <a:blip r:embed="rId8">
            <a:biLevel thresh="50000"/>
            <a:extLst>
              <a:ext uri="{BEBA8EAE-BF5A-486C-A8C5-ECC9F3942E4B}">
                <a14:imgProps xmlns:a14="http://schemas.microsoft.com/office/drawing/2010/main">
                  <a14:imgLayer r:embed="rId9">
                    <a14:imgEffect>
                      <a14:backgroundRemoval t="1064" b="97872" l="0" r="100000"/>
                    </a14:imgEffect>
                  </a14:imgLayer>
                </a14:imgProps>
              </a:ext>
              <a:ext uri="{28A0092B-C50C-407E-A947-70E740481C1C}">
                <a14:useLocalDpi xmlns:a14="http://schemas.microsoft.com/office/drawing/2010/main" val="0"/>
              </a:ext>
            </a:extLst>
          </a:blip>
          <a:srcRect/>
          <a:stretch>
            <a:fillRect/>
          </a:stretch>
        </p:blipFill>
        <p:spPr bwMode="auto">
          <a:xfrm>
            <a:off x="375308" y="5944673"/>
            <a:ext cx="838200" cy="89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81" name="Gráfico 80">
            <a:extLst>
              <a:ext uri="{FF2B5EF4-FFF2-40B4-BE49-F238E27FC236}">
                <a16:creationId xmlns:a16="http://schemas.microsoft.com/office/drawing/2014/main" id="{66DDA60C-5926-4D67-9D38-142E65B181F4}"/>
              </a:ext>
            </a:extLst>
          </p:cNvPr>
          <p:cNvGraphicFramePr>
            <a:graphicFrameLocks/>
          </p:cNvGraphicFramePr>
          <p:nvPr/>
        </p:nvGraphicFramePr>
        <p:xfrm>
          <a:off x="3833350" y="2762626"/>
          <a:ext cx="3193956" cy="1837369"/>
        </p:xfrm>
        <a:graphic>
          <a:graphicData uri="http://schemas.openxmlformats.org/drawingml/2006/chart">
            <c:chart xmlns:c="http://schemas.openxmlformats.org/drawingml/2006/chart" xmlns:r="http://schemas.openxmlformats.org/officeDocument/2006/relationships" r:id="rId10"/>
          </a:graphicData>
        </a:graphic>
      </p:graphicFrame>
      <p:pic>
        <p:nvPicPr>
          <p:cNvPr id="9" name="Imagen 8">
            <a:extLst>
              <a:ext uri="{FF2B5EF4-FFF2-40B4-BE49-F238E27FC236}">
                <a16:creationId xmlns:a16="http://schemas.microsoft.com/office/drawing/2014/main" id="{BF17060F-EEC6-456C-BC7F-21935B3DCA1F}"/>
              </a:ext>
            </a:extLst>
          </p:cNvPr>
          <p:cNvPicPr>
            <a:picLocks noChangeAspect="1"/>
          </p:cNvPicPr>
          <p:nvPr/>
        </p:nvPicPr>
        <p:blipFill>
          <a:blip r:embed="rId11"/>
          <a:stretch>
            <a:fillRect/>
          </a:stretch>
        </p:blipFill>
        <p:spPr>
          <a:xfrm>
            <a:off x="1655479" y="5663831"/>
            <a:ext cx="3552562" cy="1500537"/>
          </a:xfrm>
          <a:prstGeom prst="rect">
            <a:avLst/>
          </a:prstGeom>
        </p:spPr>
      </p:pic>
    </p:spTree>
    <p:extLst>
      <p:ext uri="{BB962C8B-B14F-4D97-AF65-F5344CB8AC3E}">
        <p14:creationId xmlns:p14="http://schemas.microsoft.com/office/powerpoint/2010/main" val="35847482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598"/>
        <p:cNvGrpSpPr/>
        <p:nvPr/>
      </p:nvGrpSpPr>
      <p:grpSpPr>
        <a:xfrm>
          <a:off x="0" y="0"/>
          <a:ext cx="0" cy="0"/>
          <a:chOff x="0" y="0"/>
          <a:chExt cx="0" cy="0"/>
        </a:xfrm>
      </p:grpSpPr>
      <p:sp>
        <p:nvSpPr>
          <p:cNvPr id="2599" name="Google Shape;2599;p53"/>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dirty="0">
                <a:solidFill>
                  <a:schemeClr val="dk1"/>
                </a:solidFill>
                <a:latin typeface="Arial Narrow"/>
                <a:ea typeface="Arial Narrow"/>
                <a:cs typeface="Arial Narrow"/>
                <a:sym typeface="Arial Narrow"/>
              </a:rPr>
              <a:t>Pág.. 43</a:t>
            </a:r>
            <a:endParaRPr sz="1050" b="1" dirty="0">
              <a:solidFill>
                <a:schemeClr val="dk1"/>
              </a:solidFill>
              <a:latin typeface="Arial Narrow"/>
              <a:ea typeface="Arial Narrow"/>
              <a:cs typeface="Arial Narrow"/>
              <a:sym typeface="Arial Narrow"/>
            </a:endParaRPr>
          </a:p>
        </p:txBody>
      </p:sp>
      <p:sp>
        <p:nvSpPr>
          <p:cNvPr id="2600" name="Google Shape;2600;p53"/>
          <p:cNvSpPr txBox="1">
            <a:spLocks noGrp="1"/>
          </p:cNvSpPr>
          <p:nvPr>
            <p:ph type="title"/>
          </p:nvPr>
        </p:nvSpPr>
        <p:spPr>
          <a:xfrm>
            <a:off x="0" y="2066169"/>
            <a:ext cx="6727831" cy="43204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600"/>
              <a:buFont typeface="Arial Narrow"/>
              <a:buNone/>
            </a:pPr>
            <a:r>
              <a:rPr lang="es-ES" sz="1600" b="1">
                <a:latin typeface="Arial Narrow"/>
                <a:ea typeface="Arial Narrow"/>
                <a:cs typeface="Arial Narrow"/>
                <a:sym typeface="Arial Narrow"/>
              </a:rPr>
              <a:t>Búsqueda activa institucional</a:t>
            </a:r>
            <a:endParaRPr/>
          </a:p>
        </p:txBody>
      </p:sp>
      <p:sp>
        <p:nvSpPr>
          <p:cNvPr id="2601" name="Google Shape;2601;p53"/>
          <p:cNvSpPr/>
          <p:nvPr/>
        </p:nvSpPr>
        <p:spPr>
          <a:xfrm>
            <a:off x="0" y="2385079"/>
            <a:ext cx="7200900" cy="212361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MX" sz="1200" dirty="0">
                <a:solidFill>
                  <a:schemeClr val="dk1"/>
                </a:solidFill>
                <a:latin typeface="Arial Narrow"/>
                <a:ea typeface="Arial Narrow"/>
                <a:cs typeface="Arial Narrow"/>
                <a:sym typeface="Arial Narrow"/>
              </a:rPr>
              <a:t>El promedio en la ejecución de la Búsqueda Activa Institucional (BAI) en 163 Unidades Primarias Generadoras de Datos (UPGD) para el mes de julio, semanas 27 a la 30, fue del 82.50%, por encima de la línea base para el distrito. </a:t>
            </a:r>
          </a:p>
          <a:p>
            <a:pPr marL="0" marR="0" lvl="0" indent="0" algn="just" rtl="0">
              <a:spcBef>
                <a:spcPts val="0"/>
              </a:spcBef>
              <a:spcAft>
                <a:spcPts val="0"/>
              </a:spcAft>
              <a:buNone/>
            </a:pPr>
            <a:r>
              <a:rPr lang="es-MX" sz="1200" dirty="0">
                <a:solidFill>
                  <a:schemeClr val="dk1"/>
                </a:solidFill>
                <a:latin typeface="Arial Narrow"/>
                <a:ea typeface="Arial Narrow"/>
                <a:cs typeface="Arial Narrow"/>
                <a:sym typeface="Arial Narrow"/>
              </a:rPr>
              <a:t>Se continúa con la priorización de eventos trazadores BAI adoptada desde mayo de 2022 por la Unidad de Vigilancia Epidemiológica de la Secretaría de Salud de Medellín: Eventos en eliminación/erradicación (sarampión, rubéola, rubéola congénita, parálisis flácida aguda en menores de 15 años y tétanos neonatal), dengue, dengue grave – ya que Medellín es zona endémica y por lineamientos Instituto Nacional de Salud, se debe fortalecer la BAI de estos eventos - por lineamiento nacional, cáncer de mama, cáncer de cuello uterino, morbilidad materna extrema y mortalidad perinatal por lineamiento departamental, y tos ferina por necesidad del Distrito. Para el mes de julio de 2023, se realiza Búsqueda Retrospectiva Institucional (BRI) con adaptación del documento técnico Metodología de Búsqueda Activa Institucional por RIPS, desde la Secretaría Distrital de Salud de Medellín.  El detalle de hallazgos de estos criterios por UPGD y su correlación con los hallazgos BRI, se aprecia a continuación:</a:t>
            </a:r>
          </a:p>
        </p:txBody>
      </p:sp>
      <p:sp>
        <p:nvSpPr>
          <p:cNvPr id="2602" name="Google Shape;2602;p53"/>
          <p:cNvSpPr/>
          <p:nvPr/>
        </p:nvSpPr>
        <p:spPr>
          <a:xfrm>
            <a:off x="616337" y="4722990"/>
            <a:ext cx="6111494"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1050" dirty="0">
                <a:solidFill>
                  <a:schemeClr val="dk1"/>
                </a:solidFill>
                <a:latin typeface="Arial Narrow"/>
                <a:ea typeface="Arial Narrow"/>
                <a:cs typeface="Arial Narrow"/>
                <a:sym typeface="Arial Narrow"/>
              </a:rPr>
              <a:t>Tabla 1. Número de UPGD según criterio para realización de Búsqueda Activa Institucional, BRI SSM, julio de 2023</a:t>
            </a:r>
          </a:p>
        </p:txBody>
      </p:sp>
      <p:pic>
        <p:nvPicPr>
          <p:cNvPr id="2603" name="Google Shape;2603;p53"/>
          <p:cNvPicPr preferRelativeResize="0"/>
          <p:nvPr/>
        </p:nvPicPr>
        <p:blipFill rotWithShape="1">
          <a:blip r:embed="rId3">
            <a:alphaModFix/>
          </a:blip>
          <a:srcRect/>
          <a:stretch/>
        </p:blipFill>
        <p:spPr>
          <a:xfrm>
            <a:off x="6552777" y="8834366"/>
            <a:ext cx="620293" cy="280609"/>
          </a:xfrm>
          <a:prstGeom prst="rect">
            <a:avLst/>
          </a:prstGeom>
          <a:noFill/>
          <a:ln>
            <a:noFill/>
          </a:ln>
        </p:spPr>
      </p:pic>
      <p:grpSp>
        <p:nvGrpSpPr>
          <p:cNvPr id="2604" name="Google Shape;2604;p53"/>
          <p:cNvGrpSpPr/>
          <p:nvPr/>
        </p:nvGrpSpPr>
        <p:grpSpPr>
          <a:xfrm>
            <a:off x="0" y="14519"/>
            <a:ext cx="4536554" cy="2078231"/>
            <a:chOff x="0" y="14519"/>
            <a:chExt cx="4536554" cy="2078231"/>
          </a:xfrm>
        </p:grpSpPr>
        <p:sp>
          <p:nvSpPr>
            <p:cNvPr id="2605" name="Google Shape;2605;p53"/>
            <p:cNvSpPr txBox="1"/>
            <p:nvPr/>
          </p:nvSpPr>
          <p:spPr>
            <a:xfrm>
              <a:off x="576114" y="1744252"/>
              <a:ext cx="3672408" cy="34849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800" b="1" dirty="0">
                  <a:solidFill>
                    <a:srgbClr val="000000"/>
                  </a:solidFill>
                  <a:latin typeface="Arial Narrow"/>
                  <a:ea typeface="Arial Narrow"/>
                  <a:cs typeface="Arial Narrow"/>
                  <a:sym typeface="Arial Narrow"/>
                </a:rPr>
                <a:t>Programa Vigilancia Epidemiológica – Subsecretaría de Salud Pública</a:t>
              </a:r>
              <a:endParaRPr sz="1200" dirty="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800" b="1" dirty="0">
                  <a:solidFill>
                    <a:srgbClr val="000000"/>
                  </a:solidFill>
                  <a:latin typeface="Arial Narrow"/>
                  <a:ea typeface="Arial Narrow"/>
                  <a:cs typeface="Arial Narrow"/>
                  <a:sym typeface="Arial Narrow"/>
                </a:rPr>
                <a:t>Mes de j</a:t>
              </a:r>
              <a:r>
                <a:rPr lang="es-ES" sz="800" b="1" dirty="0">
                  <a:latin typeface="Arial Narrow"/>
                  <a:ea typeface="Arial Narrow"/>
                  <a:cs typeface="Arial Narrow"/>
                  <a:sym typeface="Arial Narrow"/>
                </a:rPr>
                <a:t>ulio</a:t>
              </a:r>
              <a:r>
                <a:rPr lang="es-ES" sz="800" b="1" dirty="0">
                  <a:solidFill>
                    <a:srgbClr val="000000"/>
                  </a:solidFill>
                  <a:latin typeface="Arial Narrow"/>
                  <a:ea typeface="Arial Narrow"/>
                  <a:cs typeface="Arial Narrow"/>
                  <a:sym typeface="Arial Narrow"/>
                </a:rPr>
                <a:t> de 2023 -  Reporte Semanas 01 a </a:t>
              </a:r>
              <a:r>
                <a:rPr lang="es-ES" sz="800" b="1" dirty="0">
                  <a:latin typeface="Arial Narrow"/>
                  <a:ea typeface="Arial Narrow"/>
                  <a:cs typeface="Arial Narrow"/>
                  <a:sym typeface="Arial Narrow"/>
                </a:rPr>
                <a:t>28</a:t>
              </a:r>
              <a:endParaRPr sz="1200" dirty="0">
                <a:solidFill>
                  <a:schemeClr val="dk1"/>
                </a:solidFill>
                <a:latin typeface="Times New Roman"/>
                <a:ea typeface="Times New Roman"/>
                <a:cs typeface="Times New Roman"/>
                <a:sym typeface="Times New Roman"/>
              </a:endParaRPr>
            </a:p>
          </p:txBody>
        </p:sp>
        <p:sp>
          <p:nvSpPr>
            <p:cNvPr id="2606" name="Google Shape;2606;p53"/>
            <p:cNvSpPr txBox="1"/>
            <p:nvPr/>
          </p:nvSpPr>
          <p:spPr>
            <a:xfrm>
              <a:off x="1162804" y="992927"/>
              <a:ext cx="2734310" cy="62674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1600" b="1">
                  <a:solidFill>
                    <a:srgbClr val="000000"/>
                  </a:solidFill>
                  <a:latin typeface="Arial Narrow"/>
                  <a:ea typeface="Arial Narrow"/>
                  <a:cs typeface="Arial Narrow"/>
                  <a:sym typeface="Arial Narrow"/>
                </a:rPr>
                <a:t>Boletín de Periodo Epidemiológico Medellín </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sp>
          <p:nvSpPr>
            <p:cNvPr id="2607" name="Google Shape;2607;p53"/>
            <p:cNvSpPr txBox="1"/>
            <p:nvPr/>
          </p:nvSpPr>
          <p:spPr>
            <a:xfrm>
              <a:off x="0" y="14519"/>
              <a:ext cx="4536554" cy="99694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3200" b="1">
                  <a:solidFill>
                    <a:srgbClr val="00B050"/>
                  </a:solidFill>
                  <a:latin typeface="Arial Narrow"/>
                  <a:ea typeface="Arial Narrow"/>
                  <a:cs typeface="Arial Narrow"/>
                  <a:sym typeface="Arial Narrow"/>
                </a:rPr>
                <a:t>Secretaría de Salud de Medellín</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pic>
        <p:nvPicPr>
          <p:cNvPr id="2609" name="Google Shape;2609;p53"/>
          <p:cNvPicPr preferRelativeResize="0"/>
          <p:nvPr/>
        </p:nvPicPr>
        <p:blipFill rotWithShape="1">
          <a:blip r:embed="rId4">
            <a:alphaModFix/>
          </a:blip>
          <a:srcRect/>
          <a:stretch/>
        </p:blipFill>
        <p:spPr>
          <a:xfrm>
            <a:off x="4449340" y="275325"/>
            <a:ext cx="2463478" cy="1860743"/>
          </a:xfrm>
          <a:prstGeom prst="rect">
            <a:avLst/>
          </a:prstGeom>
          <a:noFill/>
          <a:ln>
            <a:noFill/>
          </a:ln>
        </p:spPr>
      </p:pic>
      <p:pic>
        <p:nvPicPr>
          <p:cNvPr id="5" name="Imagen 4">
            <a:extLst>
              <a:ext uri="{FF2B5EF4-FFF2-40B4-BE49-F238E27FC236}">
                <a16:creationId xmlns:a16="http://schemas.microsoft.com/office/drawing/2014/main" id="{D0C75611-3357-320E-AEB3-B4DB8A0A95BE}"/>
              </a:ext>
            </a:extLst>
          </p:cNvPr>
          <p:cNvPicPr>
            <a:picLocks noChangeAspect="1"/>
          </p:cNvPicPr>
          <p:nvPr/>
        </p:nvPicPr>
        <p:blipFill>
          <a:blip r:embed="rId5"/>
          <a:stretch>
            <a:fillRect/>
          </a:stretch>
        </p:blipFill>
        <p:spPr>
          <a:xfrm>
            <a:off x="251548" y="5093842"/>
            <a:ext cx="6697803" cy="3211958"/>
          </a:xfrm>
          <a:prstGeom prst="rect">
            <a:avLst/>
          </a:prstGeom>
        </p:spPr>
      </p:pic>
      <p:sp>
        <p:nvSpPr>
          <p:cNvPr id="7" name="CuadroTexto 6">
            <a:extLst>
              <a:ext uri="{FF2B5EF4-FFF2-40B4-BE49-F238E27FC236}">
                <a16:creationId xmlns:a16="http://schemas.microsoft.com/office/drawing/2014/main" id="{8032F5F5-4D63-D291-0C54-852ADFB0D8F4}"/>
              </a:ext>
            </a:extLst>
          </p:cNvPr>
          <p:cNvSpPr txBox="1"/>
          <p:nvPr/>
        </p:nvSpPr>
        <p:spPr>
          <a:xfrm>
            <a:off x="3326475" y="8305800"/>
            <a:ext cx="3622876" cy="292259"/>
          </a:xfrm>
          <a:prstGeom prst="rect">
            <a:avLst/>
          </a:prstGeom>
          <a:noFill/>
        </p:spPr>
        <p:txBody>
          <a:bodyPr wrap="square">
            <a:spAutoFit/>
          </a:bodyPr>
          <a:lstStyle/>
          <a:p>
            <a:pPr algn="r">
              <a:lnSpc>
                <a:spcPct val="115000"/>
              </a:lnSpc>
              <a:spcAft>
                <a:spcPts val="1000"/>
              </a:spcAft>
            </a:pPr>
            <a:r>
              <a:rPr lang="es-CO" sz="1200" i="1" dirty="0">
                <a:effectLst/>
                <a:latin typeface="Calibri" panose="020F0502020204030204" pitchFamily="34" charset="0"/>
                <a:ea typeface="Calibri" panose="020F0502020204030204" pitchFamily="34" charset="0"/>
                <a:cs typeface="Times New Roman" panose="02020603050405020304" pitchFamily="18" charset="0"/>
              </a:rPr>
              <a:t>Fuente: Matriz BRI 2023, SIVIGILA</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614"/>
        <p:cNvGrpSpPr/>
        <p:nvPr/>
      </p:nvGrpSpPr>
      <p:grpSpPr>
        <a:xfrm>
          <a:off x="0" y="0"/>
          <a:ext cx="0" cy="0"/>
          <a:chOff x="0" y="0"/>
          <a:chExt cx="0" cy="0"/>
        </a:xfrm>
      </p:grpSpPr>
      <p:sp>
        <p:nvSpPr>
          <p:cNvPr id="2615" name="Google Shape;2615;p54"/>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dirty="0">
                <a:solidFill>
                  <a:schemeClr val="dk1"/>
                </a:solidFill>
                <a:latin typeface="Arial Narrow"/>
                <a:ea typeface="Arial Narrow"/>
                <a:cs typeface="Arial Narrow"/>
                <a:sym typeface="Arial Narrow"/>
              </a:rPr>
              <a:t>Pág.. 44</a:t>
            </a:r>
            <a:endParaRPr sz="1050" b="1" dirty="0">
              <a:solidFill>
                <a:schemeClr val="dk1"/>
              </a:solidFill>
              <a:latin typeface="Arial Narrow"/>
              <a:ea typeface="Arial Narrow"/>
              <a:cs typeface="Arial Narrow"/>
              <a:sym typeface="Arial Narrow"/>
            </a:endParaRPr>
          </a:p>
        </p:txBody>
      </p:sp>
      <p:sp>
        <p:nvSpPr>
          <p:cNvPr id="2616" name="Google Shape;2616;p54"/>
          <p:cNvSpPr txBox="1">
            <a:spLocks noGrp="1"/>
          </p:cNvSpPr>
          <p:nvPr>
            <p:ph type="title"/>
          </p:nvPr>
        </p:nvSpPr>
        <p:spPr>
          <a:xfrm>
            <a:off x="149005" y="2339752"/>
            <a:ext cx="6727831" cy="43204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600"/>
              <a:buFont typeface="Arial Narrow"/>
              <a:buNone/>
            </a:pPr>
            <a:r>
              <a:rPr lang="es-ES" sz="1600" b="1">
                <a:latin typeface="Arial Narrow"/>
                <a:ea typeface="Arial Narrow"/>
                <a:cs typeface="Arial Narrow"/>
                <a:sym typeface="Arial Narrow"/>
              </a:rPr>
              <a:t>Búsqueda activa institucional</a:t>
            </a:r>
            <a:endParaRPr/>
          </a:p>
        </p:txBody>
      </p:sp>
      <p:sp>
        <p:nvSpPr>
          <p:cNvPr id="2617" name="Google Shape;2617;p54"/>
          <p:cNvSpPr/>
          <p:nvPr/>
        </p:nvSpPr>
        <p:spPr>
          <a:xfrm>
            <a:off x="355255" y="2995154"/>
            <a:ext cx="6523829" cy="4154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050" dirty="0">
                <a:solidFill>
                  <a:schemeClr val="dk1"/>
                </a:solidFill>
                <a:latin typeface="Arial Narrow"/>
                <a:ea typeface="Arial Narrow"/>
                <a:cs typeface="Arial Narrow"/>
                <a:sym typeface="Arial Narrow"/>
              </a:rPr>
              <a:t>Tabla 2. Correlación de UPGD con silencio en la notificación/UPGD con casos no notificados para el criterio, BRI SSM, julio de 2023</a:t>
            </a:r>
          </a:p>
        </p:txBody>
      </p:sp>
      <p:pic>
        <p:nvPicPr>
          <p:cNvPr id="2618" name="Google Shape;2618;p54"/>
          <p:cNvPicPr preferRelativeResize="0"/>
          <p:nvPr/>
        </p:nvPicPr>
        <p:blipFill rotWithShape="1">
          <a:blip r:embed="rId3">
            <a:alphaModFix/>
          </a:blip>
          <a:srcRect/>
          <a:stretch/>
        </p:blipFill>
        <p:spPr>
          <a:xfrm>
            <a:off x="6552777" y="8834366"/>
            <a:ext cx="620293" cy="280609"/>
          </a:xfrm>
          <a:prstGeom prst="rect">
            <a:avLst/>
          </a:prstGeom>
          <a:noFill/>
          <a:ln>
            <a:noFill/>
          </a:ln>
        </p:spPr>
      </p:pic>
      <p:grpSp>
        <p:nvGrpSpPr>
          <p:cNvPr id="2619" name="Google Shape;2619;p54"/>
          <p:cNvGrpSpPr/>
          <p:nvPr/>
        </p:nvGrpSpPr>
        <p:grpSpPr>
          <a:xfrm>
            <a:off x="0" y="14519"/>
            <a:ext cx="4536554" cy="1605153"/>
            <a:chOff x="0" y="14519"/>
            <a:chExt cx="4536554" cy="1605153"/>
          </a:xfrm>
        </p:grpSpPr>
        <p:sp>
          <p:nvSpPr>
            <p:cNvPr id="2620" name="Google Shape;2620;p54"/>
            <p:cNvSpPr txBox="1"/>
            <p:nvPr/>
          </p:nvSpPr>
          <p:spPr>
            <a:xfrm>
              <a:off x="1162804" y="992927"/>
              <a:ext cx="2734310" cy="62674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1600" b="1">
                  <a:solidFill>
                    <a:srgbClr val="000000"/>
                  </a:solidFill>
                  <a:latin typeface="Arial Narrow"/>
                  <a:ea typeface="Arial Narrow"/>
                  <a:cs typeface="Arial Narrow"/>
                  <a:sym typeface="Arial Narrow"/>
                </a:rPr>
                <a:t>Boletín de Periodo Epidemiológico Medellín </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sp>
          <p:nvSpPr>
            <p:cNvPr id="2621" name="Google Shape;2621;p54"/>
            <p:cNvSpPr txBox="1"/>
            <p:nvPr/>
          </p:nvSpPr>
          <p:spPr>
            <a:xfrm>
              <a:off x="0" y="14519"/>
              <a:ext cx="4536554" cy="99694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3200" b="1">
                  <a:solidFill>
                    <a:srgbClr val="00B050"/>
                  </a:solidFill>
                  <a:latin typeface="Arial Narrow"/>
                  <a:ea typeface="Arial Narrow"/>
                  <a:cs typeface="Arial Narrow"/>
                  <a:sym typeface="Arial Narrow"/>
                </a:rPr>
                <a:t>Secretaría de Salud de Medellín</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sp>
        <p:nvSpPr>
          <p:cNvPr id="2622" name="Google Shape;2622;p54"/>
          <p:cNvSpPr txBox="1"/>
          <p:nvPr/>
        </p:nvSpPr>
        <p:spPr>
          <a:xfrm>
            <a:off x="576114" y="1744252"/>
            <a:ext cx="3672408" cy="34849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800" b="1" dirty="0">
                <a:solidFill>
                  <a:srgbClr val="000000"/>
                </a:solidFill>
                <a:latin typeface="Arial Narrow"/>
                <a:ea typeface="Arial Narrow"/>
                <a:cs typeface="Arial Narrow"/>
                <a:sym typeface="Arial Narrow"/>
              </a:rPr>
              <a:t>Programa Vigilancia Epidemiológica – Subsecretaría de Salud Pública</a:t>
            </a:r>
            <a:endParaRPr sz="1200" dirty="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800" b="1" dirty="0">
                <a:solidFill>
                  <a:srgbClr val="000000"/>
                </a:solidFill>
                <a:latin typeface="Arial Narrow"/>
                <a:ea typeface="Arial Narrow"/>
                <a:cs typeface="Arial Narrow"/>
                <a:sym typeface="Arial Narrow"/>
              </a:rPr>
              <a:t>Mes de </a:t>
            </a:r>
            <a:r>
              <a:rPr lang="es-ES" sz="800" b="1" dirty="0">
                <a:latin typeface="Arial Narrow"/>
                <a:ea typeface="Arial Narrow"/>
                <a:cs typeface="Arial Narrow"/>
                <a:sym typeface="Arial Narrow"/>
              </a:rPr>
              <a:t>julio</a:t>
            </a:r>
            <a:r>
              <a:rPr lang="es-ES" sz="800" b="1" dirty="0">
                <a:solidFill>
                  <a:srgbClr val="000000"/>
                </a:solidFill>
                <a:latin typeface="Arial Narrow"/>
                <a:ea typeface="Arial Narrow"/>
                <a:cs typeface="Arial Narrow"/>
                <a:sym typeface="Arial Narrow"/>
              </a:rPr>
              <a:t> de 2023 -  Reporte Semanas 01 a </a:t>
            </a:r>
            <a:r>
              <a:rPr lang="es-ES" sz="800" b="1" dirty="0">
                <a:latin typeface="Arial Narrow"/>
                <a:ea typeface="Arial Narrow"/>
                <a:cs typeface="Arial Narrow"/>
                <a:sym typeface="Arial Narrow"/>
              </a:rPr>
              <a:t>28</a:t>
            </a:r>
            <a:endParaRPr sz="1200" dirty="0">
              <a:solidFill>
                <a:schemeClr val="dk1"/>
              </a:solidFill>
              <a:latin typeface="Times New Roman"/>
              <a:ea typeface="Times New Roman"/>
              <a:cs typeface="Times New Roman"/>
              <a:sym typeface="Times New Roman"/>
            </a:endParaRPr>
          </a:p>
        </p:txBody>
      </p:sp>
      <p:pic>
        <p:nvPicPr>
          <p:cNvPr id="2624" name="Google Shape;2624;p54"/>
          <p:cNvPicPr preferRelativeResize="0"/>
          <p:nvPr/>
        </p:nvPicPr>
        <p:blipFill rotWithShape="1">
          <a:blip r:embed="rId4">
            <a:alphaModFix/>
          </a:blip>
          <a:srcRect/>
          <a:stretch/>
        </p:blipFill>
        <p:spPr>
          <a:xfrm>
            <a:off x="4449340" y="275325"/>
            <a:ext cx="2463478" cy="1860743"/>
          </a:xfrm>
          <a:prstGeom prst="rect">
            <a:avLst/>
          </a:prstGeom>
          <a:noFill/>
          <a:ln>
            <a:noFill/>
          </a:ln>
        </p:spPr>
      </p:pic>
      <p:pic>
        <p:nvPicPr>
          <p:cNvPr id="3" name="Imagen 2">
            <a:extLst>
              <a:ext uri="{FF2B5EF4-FFF2-40B4-BE49-F238E27FC236}">
                <a16:creationId xmlns:a16="http://schemas.microsoft.com/office/drawing/2014/main" id="{9A9803E4-C905-2B29-9747-A9AFC92820F9}"/>
              </a:ext>
            </a:extLst>
          </p:cNvPr>
          <p:cNvPicPr>
            <a:picLocks noChangeAspect="1"/>
          </p:cNvPicPr>
          <p:nvPr/>
        </p:nvPicPr>
        <p:blipFill>
          <a:blip r:embed="rId5"/>
          <a:stretch>
            <a:fillRect/>
          </a:stretch>
        </p:blipFill>
        <p:spPr>
          <a:xfrm>
            <a:off x="149005" y="3464355"/>
            <a:ext cx="6855352" cy="2428464"/>
          </a:xfrm>
          <a:prstGeom prst="rect">
            <a:avLst/>
          </a:prstGeom>
        </p:spPr>
      </p:pic>
      <p:sp>
        <p:nvSpPr>
          <p:cNvPr id="5" name="CuadroTexto 4">
            <a:extLst>
              <a:ext uri="{FF2B5EF4-FFF2-40B4-BE49-F238E27FC236}">
                <a16:creationId xmlns:a16="http://schemas.microsoft.com/office/drawing/2014/main" id="{57C7D5F5-EC4A-1D93-B90F-A34EA8986616}"/>
              </a:ext>
            </a:extLst>
          </p:cNvPr>
          <p:cNvSpPr txBox="1"/>
          <p:nvPr/>
        </p:nvSpPr>
        <p:spPr>
          <a:xfrm>
            <a:off x="3573344" y="5906809"/>
            <a:ext cx="3599726" cy="292259"/>
          </a:xfrm>
          <a:prstGeom prst="rect">
            <a:avLst/>
          </a:prstGeom>
          <a:noFill/>
        </p:spPr>
        <p:txBody>
          <a:bodyPr wrap="square">
            <a:spAutoFit/>
          </a:bodyPr>
          <a:lstStyle/>
          <a:p>
            <a:pPr algn="r">
              <a:lnSpc>
                <a:spcPct val="115000"/>
              </a:lnSpc>
              <a:spcAft>
                <a:spcPts val="1000"/>
              </a:spcAft>
            </a:pPr>
            <a:r>
              <a:rPr lang="es-CO" sz="1200" i="1" dirty="0">
                <a:effectLst/>
                <a:latin typeface="Calibri" panose="020F0502020204030204" pitchFamily="34" charset="0"/>
                <a:ea typeface="Calibri" panose="020F0502020204030204" pitchFamily="34" charset="0"/>
                <a:cs typeface="Times New Roman" panose="02020603050405020304" pitchFamily="18" charset="0"/>
              </a:rPr>
              <a:t>Fuente: Matriz BRI 2023, SIVIGILA</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CuadroTexto 6">
            <a:extLst>
              <a:ext uri="{FF2B5EF4-FFF2-40B4-BE49-F238E27FC236}">
                <a16:creationId xmlns:a16="http://schemas.microsoft.com/office/drawing/2014/main" id="{47EE996E-C09A-1849-B085-BE58459B0079}"/>
              </a:ext>
            </a:extLst>
          </p:cNvPr>
          <p:cNvSpPr txBox="1"/>
          <p:nvPr/>
        </p:nvSpPr>
        <p:spPr>
          <a:xfrm>
            <a:off x="80170" y="6630176"/>
            <a:ext cx="7092900" cy="646331"/>
          </a:xfrm>
          <a:prstGeom prst="rect">
            <a:avLst/>
          </a:prstGeom>
          <a:noFill/>
        </p:spPr>
        <p:txBody>
          <a:bodyPr wrap="square">
            <a:spAutoFit/>
          </a:bodyPr>
          <a:lstStyle/>
          <a:p>
            <a:pPr algn="just"/>
            <a:r>
              <a:rPr lang="es-CO" sz="12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En línea con el ajuste al protocolo BRI para el distrito, el análisis de los criterios para la realización de la BAI muestra que el evento en eliminación síndrome de rubeola congénita tiene la mayor correlación entre el silencio en la notificación y la identificación de UPGD con casos por fuera del sistema, seguido del evento tosferina. </a:t>
            </a:r>
            <a:endParaRPr lang="es-CO" sz="1200" dirty="0">
              <a:solidFill>
                <a:srgbClr val="000000"/>
              </a:solidFill>
              <a:effectLst/>
              <a:latin typeface="Arial Narrow" panose="020B0606020202030204" pitchFamily="34" charset="0"/>
              <a:ea typeface="Calibri" panose="020F050202020403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629"/>
        <p:cNvGrpSpPr/>
        <p:nvPr/>
      </p:nvGrpSpPr>
      <p:grpSpPr>
        <a:xfrm>
          <a:off x="0" y="0"/>
          <a:ext cx="0" cy="0"/>
          <a:chOff x="0" y="0"/>
          <a:chExt cx="0" cy="0"/>
        </a:xfrm>
      </p:grpSpPr>
      <p:sp>
        <p:nvSpPr>
          <p:cNvPr id="2630" name="Google Shape;2630;p55"/>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dirty="0">
                <a:solidFill>
                  <a:schemeClr val="dk1"/>
                </a:solidFill>
                <a:latin typeface="Arial Narrow"/>
                <a:ea typeface="Arial Narrow"/>
                <a:cs typeface="Arial Narrow"/>
                <a:sym typeface="Arial Narrow"/>
              </a:rPr>
              <a:t>Pág.. 45</a:t>
            </a:r>
            <a:endParaRPr sz="1050" b="1" dirty="0">
              <a:solidFill>
                <a:schemeClr val="dk1"/>
              </a:solidFill>
              <a:latin typeface="Arial Narrow"/>
              <a:ea typeface="Arial Narrow"/>
              <a:cs typeface="Arial Narrow"/>
              <a:sym typeface="Arial Narrow"/>
            </a:endParaRPr>
          </a:p>
        </p:txBody>
      </p:sp>
      <p:sp>
        <p:nvSpPr>
          <p:cNvPr id="2631" name="Google Shape;2631;p55"/>
          <p:cNvSpPr/>
          <p:nvPr/>
        </p:nvSpPr>
        <p:spPr>
          <a:xfrm>
            <a:off x="1728241" y="4242419"/>
            <a:ext cx="4244295" cy="2538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CO" sz="1050" b="1" dirty="0">
                <a:solidFill>
                  <a:schemeClr val="dk1"/>
                </a:solidFill>
                <a:latin typeface="Arial Narrow"/>
                <a:ea typeface="Arial Narrow"/>
                <a:cs typeface="Arial Narrow"/>
                <a:sym typeface="Arial Narrow"/>
              </a:rPr>
              <a:t>Tabla 3. EISP objeto BRI no notificados, BRI SSM, julio de 2023</a:t>
            </a:r>
          </a:p>
        </p:txBody>
      </p:sp>
      <p:sp>
        <p:nvSpPr>
          <p:cNvPr id="2632" name="Google Shape;2632;p55"/>
          <p:cNvSpPr/>
          <p:nvPr/>
        </p:nvSpPr>
        <p:spPr>
          <a:xfrm>
            <a:off x="288082" y="2225121"/>
            <a:ext cx="6794731" cy="1384954"/>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MX" sz="1200" dirty="0">
                <a:solidFill>
                  <a:schemeClr val="dk1"/>
                </a:solidFill>
                <a:latin typeface="Arial Narrow"/>
                <a:ea typeface="Arial Narrow"/>
                <a:cs typeface="Arial Narrow"/>
                <a:sym typeface="Arial Narrow"/>
              </a:rPr>
              <a:t>Se captaron 11 EISP sin notificar, y en coincidencia con en el análisis de la tabla 2 el mayor número de casos corresponden a síndrome de rubeola congénita.</a:t>
            </a:r>
          </a:p>
          <a:p>
            <a:pPr marL="0" marR="0" lvl="0" indent="0" algn="just" rtl="0">
              <a:spcBef>
                <a:spcPts val="0"/>
              </a:spcBef>
              <a:spcAft>
                <a:spcPts val="0"/>
              </a:spcAft>
              <a:buNone/>
            </a:pPr>
            <a:r>
              <a:rPr lang="es-MX" sz="1200" dirty="0">
                <a:solidFill>
                  <a:schemeClr val="dk1"/>
                </a:solidFill>
                <a:latin typeface="Arial Narrow"/>
                <a:ea typeface="Arial Narrow"/>
                <a:cs typeface="Arial Narrow"/>
                <a:sym typeface="Arial Narrow"/>
              </a:rPr>
              <a:t>Para el evento morbilidad materna extrema pese a que se identificaron 3 eventos por fuera del sistema, las UPGD que presento los casos no estaba en silencio epidemiológico.</a:t>
            </a:r>
          </a:p>
          <a:p>
            <a:pPr marL="0" marR="0" lvl="0" indent="0" algn="just" rtl="0">
              <a:spcBef>
                <a:spcPts val="0"/>
              </a:spcBef>
              <a:spcAft>
                <a:spcPts val="0"/>
              </a:spcAft>
              <a:buNone/>
            </a:pPr>
            <a:endParaRPr lang="es-MX" sz="1200" dirty="0">
              <a:solidFill>
                <a:schemeClr val="dk1"/>
              </a:solidFill>
              <a:latin typeface="Arial Narrow"/>
              <a:ea typeface="Arial Narrow"/>
              <a:cs typeface="Arial Narrow"/>
              <a:sym typeface="Arial Narrow"/>
            </a:endParaRPr>
          </a:p>
          <a:p>
            <a:pPr marL="0" marR="0" lvl="0" indent="0" algn="just" rtl="0">
              <a:spcBef>
                <a:spcPts val="0"/>
              </a:spcBef>
              <a:spcAft>
                <a:spcPts val="0"/>
              </a:spcAft>
              <a:buNone/>
            </a:pPr>
            <a:r>
              <a:rPr lang="es-MX" sz="1200" dirty="0">
                <a:solidFill>
                  <a:schemeClr val="dk1"/>
                </a:solidFill>
                <a:latin typeface="Arial Narrow"/>
                <a:ea typeface="Arial Narrow"/>
                <a:cs typeface="Arial Narrow"/>
                <a:sym typeface="Arial Narrow"/>
              </a:rPr>
              <a:t>En el mes junio de 2023 de los 4 EIPS de notificación individual captados por la BRI con posibilidad de ingreso al SIVIGILA, las UPGD ingresaron 4 (100%) en el periodo siguiente a la solicitud de ingreso. </a:t>
            </a:r>
          </a:p>
        </p:txBody>
      </p:sp>
      <p:pic>
        <p:nvPicPr>
          <p:cNvPr id="2633" name="Google Shape;2633;p55"/>
          <p:cNvPicPr preferRelativeResize="0"/>
          <p:nvPr/>
        </p:nvPicPr>
        <p:blipFill rotWithShape="1">
          <a:blip r:embed="rId3">
            <a:alphaModFix/>
          </a:blip>
          <a:srcRect/>
          <a:stretch/>
        </p:blipFill>
        <p:spPr>
          <a:xfrm>
            <a:off x="6552777" y="8834366"/>
            <a:ext cx="620293" cy="280609"/>
          </a:xfrm>
          <a:prstGeom prst="rect">
            <a:avLst/>
          </a:prstGeom>
          <a:noFill/>
          <a:ln>
            <a:noFill/>
          </a:ln>
        </p:spPr>
      </p:pic>
      <p:grpSp>
        <p:nvGrpSpPr>
          <p:cNvPr id="2634" name="Google Shape;2634;p55"/>
          <p:cNvGrpSpPr/>
          <p:nvPr/>
        </p:nvGrpSpPr>
        <p:grpSpPr>
          <a:xfrm>
            <a:off x="0" y="14519"/>
            <a:ext cx="4536554" cy="1605153"/>
            <a:chOff x="0" y="14519"/>
            <a:chExt cx="4536554" cy="1605153"/>
          </a:xfrm>
        </p:grpSpPr>
        <p:sp>
          <p:nvSpPr>
            <p:cNvPr id="2635" name="Google Shape;2635;p55"/>
            <p:cNvSpPr txBox="1"/>
            <p:nvPr/>
          </p:nvSpPr>
          <p:spPr>
            <a:xfrm>
              <a:off x="1162804" y="992927"/>
              <a:ext cx="2734310" cy="62674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1600" b="1">
                  <a:solidFill>
                    <a:srgbClr val="000000"/>
                  </a:solidFill>
                  <a:latin typeface="Arial Narrow"/>
                  <a:ea typeface="Arial Narrow"/>
                  <a:cs typeface="Arial Narrow"/>
                  <a:sym typeface="Arial Narrow"/>
                </a:rPr>
                <a:t>Boletín de Periodo Epidemiológico Medellín </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sp>
          <p:nvSpPr>
            <p:cNvPr id="2636" name="Google Shape;2636;p55"/>
            <p:cNvSpPr txBox="1"/>
            <p:nvPr/>
          </p:nvSpPr>
          <p:spPr>
            <a:xfrm>
              <a:off x="0" y="14519"/>
              <a:ext cx="4536554" cy="99694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3200" b="1">
                  <a:solidFill>
                    <a:srgbClr val="00B050"/>
                  </a:solidFill>
                  <a:latin typeface="Arial Narrow"/>
                  <a:ea typeface="Arial Narrow"/>
                  <a:cs typeface="Arial Narrow"/>
                  <a:sym typeface="Arial Narrow"/>
                </a:rPr>
                <a:t>Secretaría de Salud de Medellín</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sp>
        <p:nvSpPr>
          <p:cNvPr id="2637" name="Google Shape;2637;p55"/>
          <p:cNvSpPr txBox="1"/>
          <p:nvPr/>
        </p:nvSpPr>
        <p:spPr>
          <a:xfrm>
            <a:off x="576114" y="1744252"/>
            <a:ext cx="3672408" cy="34849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800" b="1" dirty="0">
                <a:solidFill>
                  <a:srgbClr val="000000"/>
                </a:solidFill>
                <a:latin typeface="Arial Narrow"/>
                <a:ea typeface="Arial Narrow"/>
                <a:cs typeface="Arial Narrow"/>
                <a:sym typeface="Arial Narrow"/>
              </a:rPr>
              <a:t>Programa Vigilancia Epidemiológica – Subsecretaría de Salud Pública</a:t>
            </a:r>
            <a:endParaRPr sz="1200" dirty="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800" b="1" dirty="0">
                <a:solidFill>
                  <a:srgbClr val="000000"/>
                </a:solidFill>
                <a:latin typeface="Arial Narrow"/>
                <a:ea typeface="Arial Narrow"/>
                <a:cs typeface="Arial Narrow"/>
                <a:sym typeface="Arial Narrow"/>
              </a:rPr>
              <a:t>Mes de </a:t>
            </a:r>
            <a:r>
              <a:rPr lang="es-ES" sz="800" b="1" dirty="0">
                <a:latin typeface="Arial Narrow"/>
                <a:ea typeface="Arial Narrow"/>
                <a:cs typeface="Arial Narrow"/>
                <a:sym typeface="Arial Narrow"/>
              </a:rPr>
              <a:t>julio</a:t>
            </a:r>
            <a:r>
              <a:rPr lang="es-ES" sz="800" b="1" dirty="0">
                <a:solidFill>
                  <a:srgbClr val="000000"/>
                </a:solidFill>
                <a:latin typeface="Arial Narrow"/>
                <a:ea typeface="Arial Narrow"/>
                <a:cs typeface="Arial Narrow"/>
                <a:sym typeface="Arial Narrow"/>
              </a:rPr>
              <a:t> de 2023 -  Reporte Semanas 01 a </a:t>
            </a:r>
            <a:r>
              <a:rPr lang="es-ES" sz="800" b="1" dirty="0">
                <a:latin typeface="Arial Narrow"/>
                <a:ea typeface="Arial Narrow"/>
                <a:cs typeface="Arial Narrow"/>
                <a:sym typeface="Arial Narrow"/>
              </a:rPr>
              <a:t>28</a:t>
            </a:r>
            <a:endParaRPr sz="1200" dirty="0">
              <a:solidFill>
                <a:schemeClr val="dk1"/>
              </a:solidFill>
              <a:latin typeface="Times New Roman"/>
              <a:ea typeface="Times New Roman"/>
              <a:cs typeface="Times New Roman"/>
              <a:sym typeface="Times New Roman"/>
            </a:endParaRPr>
          </a:p>
        </p:txBody>
      </p:sp>
      <p:pic>
        <p:nvPicPr>
          <p:cNvPr id="2639" name="Google Shape;2639;p55"/>
          <p:cNvPicPr preferRelativeResize="0"/>
          <p:nvPr/>
        </p:nvPicPr>
        <p:blipFill rotWithShape="1">
          <a:blip r:embed="rId4">
            <a:alphaModFix/>
          </a:blip>
          <a:srcRect/>
          <a:stretch/>
        </p:blipFill>
        <p:spPr>
          <a:xfrm>
            <a:off x="4449340" y="275325"/>
            <a:ext cx="2463478" cy="1860743"/>
          </a:xfrm>
          <a:prstGeom prst="rect">
            <a:avLst/>
          </a:prstGeom>
          <a:noFill/>
          <a:ln>
            <a:noFill/>
          </a:ln>
        </p:spPr>
      </p:pic>
      <p:pic>
        <p:nvPicPr>
          <p:cNvPr id="3" name="Imagen 2">
            <a:extLst>
              <a:ext uri="{FF2B5EF4-FFF2-40B4-BE49-F238E27FC236}">
                <a16:creationId xmlns:a16="http://schemas.microsoft.com/office/drawing/2014/main" id="{6F6A0CB3-495F-9287-C4D6-C547AD6DA06D}"/>
              </a:ext>
            </a:extLst>
          </p:cNvPr>
          <p:cNvPicPr>
            <a:picLocks noChangeAspect="1"/>
          </p:cNvPicPr>
          <p:nvPr/>
        </p:nvPicPr>
        <p:blipFill>
          <a:blip r:embed="rId5"/>
          <a:stretch>
            <a:fillRect/>
          </a:stretch>
        </p:blipFill>
        <p:spPr>
          <a:xfrm>
            <a:off x="1445314" y="4714246"/>
            <a:ext cx="4690892" cy="1950758"/>
          </a:xfrm>
          <a:prstGeom prst="rect">
            <a:avLst/>
          </a:prstGeom>
        </p:spPr>
      </p:pic>
      <p:sp>
        <p:nvSpPr>
          <p:cNvPr id="5" name="CuadroTexto 4">
            <a:extLst>
              <a:ext uri="{FF2B5EF4-FFF2-40B4-BE49-F238E27FC236}">
                <a16:creationId xmlns:a16="http://schemas.microsoft.com/office/drawing/2014/main" id="{885C5484-68CA-720B-2BCA-DF76F25AFF65}"/>
              </a:ext>
            </a:extLst>
          </p:cNvPr>
          <p:cNvSpPr txBox="1"/>
          <p:nvPr/>
        </p:nvSpPr>
        <p:spPr>
          <a:xfrm>
            <a:off x="3600450" y="6882956"/>
            <a:ext cx="3486730" cy="261610"/>
          </a:xfrm>
          <a:prstGeom prst="rect">
            <a:avLst/>
          </a:prstGeom>
          <a:noFill/>
        </p:spPr>
        <p:txBody>
          <a:bodyPr wrap="square">
            <a:spAutoFit/>
          </a:bodyPr>
          <a:lstStyle/>
          <a:p>
            <a:r>
              <a:rPr lang="es-CO" sz="1100" i="1" dirty="0">
                <a:effectLst/>
                <a:latin typeface="Calibri" panose="020F0502020204030204" pitchFamily="34" charset="0"/>
                <a:ea typeface="Calibri" panose="020F0502020204030204" pitchFamily="34" charset="0"/>
                <a:cs typeface="Times New Roman" panose="02020603050405020304" pitchFamily="18" charset="0"/>
              </a:rPr>
              <a:t>Fuente: Anexo 1 formato INS; Matriz BRI 2023; SIVIGILA</a:t>
            </a:r>
            <a:endParaRPr lang="es-CO" sz="110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644"/>
        <p:cNvGrpSpPr/>
        <p:nvPr/>
      </p:nvGrpSpPr>
      <p:grpSpPr>
        <a:xfrm>
          <a:off x="0" y="0"/>
          <a:ext cx="0" cy="0"/>
          <a:chOff x="0" y="0"/>
          <a:chExt cx="0" cy="0"/>
        </a:xfrm>
      </p:grpSpPr>
      <p:sp>
        <p:nvSpPr>
          <p:cNvPr id="2645" name="Google Shape;2645;p56"/>
          <p:cNvSpPr txBox="1"/>
          <p:nvPr/>
        </p:nvSpPr>
        <p:spPr>
          <a:xfrm>
            <a:off x="6552777" y="12504"/>
            <a:ext cx="648121"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050" b="1" dirty="0">
                <a:solidFill>
                  <a:schemeClr val="dk1"/>
                </a:solidFill>
                <a:latin typeface="Arial Narrow"/>
                <a:ea typeface="Arial Narrow"/>
                <a:cs typeface="Arial Narrow"/>
                <a:sym typeface="Arial Narrow"/>
              </a:rPr>
              <a:t>Pág.. 46</a:t>
            </a:r>
            <a:endParaRPr sz="1050" b="1" dirty="0">
              <a:solidFill>
                <a:schemeClr val="dk1"/>
              </a:solidFill>
              <a:latin typeface="Arial Narrow"/>
              <a:ea typeface="Arial Narrow"/>
              <a:cs typeface="Arial Narrow"/>
              <a:sym typeface="Arial Narrow"/>
            </a:endParaRPr>
          </a:p>
        </p:txBody>
      </p:sp>
      <p:pic>
        <p:nvPicPr>
          <p:cNvPr id="2646" name="Google Shape;2646;p56"/>
          <p:cNvPicPr preferRelativeResize="0"/>
          <p:nvPr/>
        </p:nvPicPr>
        <p:blipFill rotWithShape="1">
          <a:blip r:embed="rId3">
            <a:alphaModFix/>
          </a:blip>
          <a:srcRect/>
          <a:stretch/>
        </p:blipFill>
        <p:spPr>
          <a:xfrm>
            <a:off x="6712302" y="8695344"/>
            <a:ext cx="436191" cy="337944"/>
          </a:xfrm>
          <a:prstGeom prst="rect">
            <a:avLst/>
          </a:prstGeom>
          <a:noFill/>
          <a:ln>
            <a:noFill/>
          </a:ln>
        </p:spPr>
      </p:pic>
      <p:pic>
        <p:nvPicPr>
          <p:cNvPr id="2647" name="Google Shape;2647;p56"/>
          <p:cNvPicPr preferRelativeResize="0"/>
          <p:nvPr/>
        </p:nvPicPr>
        <p:blipFill rotWithShape="1">
          <a:blip r:embed="rId4">
            <a:alphaModFix/>
          </a:blip>
          <a:srcRect l="-2" r="40938"/>
          <a:stretch/>
        </p:blipFill>
        <p:spPr>
          <a:xfrm>
            <a:off x="0" y="2275443"/>
            <a:ext cx="7200900" cy="6880924"/>
          </a:xfrm>
          <a:prstGeom prst="rect">
            <a:avLst/>
          </a:prstGeom>
          <a:noFill/>
          <a:ln>
            <a:noFill/>
          </a:ln>
        </p:spPr>
      </p:pic>
      <p:grpSp>
        <p:nvGrpSpPr>
          <p:cNvPr id="2648" name="Google Shape;2648;p56"/>
          <p:cNvGrpSpPr/>
          <p:nvPr/>
        </p:nvGrpSpPr>
        <p:grpSpPr>
          <a:xfrm>
            <a:off x="1728242" y="2275443"/>
            <a:ext cx="5305921" cy="6880924"/>
            <a:chOff x="7461810" y="-36659"/>
            <a:chExt cx="4447883" cy="6903934"/>
          </a:xfrm>
        </p:grpSpPr>
        <p:sp>
          <p:nvSpPr>
            <p:cNvPr id="2649" name="Google Shape;2649;p56"/>
            <p:cNvSpPr/>
            <p:nvPr/>
          </p:nvSpPr>
          <p:spPr>
            <a:xfrm>
              <a:off x="7461810" y="-27296"/>
              <a:ext cx="4315226" cy="6894571"/>
            </a:xfrm>
            <a:custGeom>
              <a:avLst/>
              <a:gdLst/>
              <a:ahLst/>
              <a:cxnLst/>
              <a:rect l="l" t="t" r="r" b="b"/>
              <a:pathLst>
                <a:path w="4315226" h="6894571" extrusionOk="0">
                  <a:moveTo>
                    <a:pt x="614150" y="0"/>
                  </a:moveTo>
                  <a:lnTo>
                    <a:pt x="4315226" y="27295"/>
                  </a:lnTo>
                  <a:lnTo>
                    <a:pt x="3673781" y="6894571"/>
                  </a:lnTo>
                  <a:lnTo>
                    <a:pt x="0" y="6894571"/>
                  </a:lnTo>
                  <a:lnTo>
                    <a:pt x="614150" y="0"/>
                  </a:lnTo>
                  <a:close/>
                </a:path>
              </a:pathLst>
            </a:custGeom>
            <a:solidFill>
              <a:srgbClr val="0099CC">
                <a:alpha val="7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2650" name="Google Shape;2650;p56"/>
            <p:cNvCxnSpPr/>
            <p:nvPr/>
          </p:nvCxnSpPr>
          <p:spPr>
            <a:xfrm flipH="1">
              <a:off x="11280577" y="-36659"/>
              <a:ext cx="629116" cy="6890287"/>
            </a:xfrm>
            <a:prstGeom prst="straightConnector1">
              <a:avLst/>
            </a:prstGeom>
            <a:noFill/>
            <a:ln w="38100" cap="flat" cmpd="sng">
              <a:solidFill>
                <a:schemeClr val="lt1"/>
              </a:solidFill>
              <a:prstDash val="solid"/>
              <a:round/>
              <a:headEnd type="none" w="sm" len="sm"/>
              <a:tailEnd type="none" w="sm" len="sm"/>
            </a:ln>
          </p:spPr>
        </p:cxnSp>
      </p:grpSp>
      <p:sp>
        <p:nvSpPr>
          <p:cNvPr id="2651" name="Google Shape;2651;p56"/>
          <p:cNvSpPr txBox="1"/>
          <p:nvPr/>
        </p:nvSpPr>
        <p:spPr>
          <a:xfrm>
            <a:off x="2520329" y="4572000"/>
            <a:ext cx="3605107" cy="339926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3600" i="1" dirty="0">
                <a:solidFill>
                  <a:schemeClr val="lt1"/>
                </a:solidFill>
                <a:latin typeface="Libre Franklin Black"/>
                <a:ea typeface="Libre Franklin Black"/>
                <a:cs typeface="Libre Franklin Black"/>
                <a:sym typeface="Libre Franklin Black"/>
              </a:rPr>
              <a:t>Gracias</a:t>
            </a:r>
            <a:endParaRPr dirty="0"/>
          </a:p>
          <a:p>
            <a:pPr marL="0" marR="0" lvl="0" indent="0" algn="ctr" rtl="0">
              <a:spcBef>
                <a:spcPts val="0"/>
              </a:spcBef>
              <a:spcAft>
                <a:spcPts val="0"/>
              </a:spcAft>
              <a:buNone/>
            </a:pPr>
            <a:r>
              <a:rPr lang="es-ES" sz="3600" i="1" dirty="0">
                <a:solidFill>
                  <a:schemeClr val="lt1"/>
                </a:solidFill>
                <a:latin typeface="Libre Franklin Black"/>
                <a:ea typeface="Libre Franklin Black"/>
                <a:cs typeface="Libre Franklin Black"/>
                <a:sym typeface="Libre Franklin Black"/>
              </a:rPr>
              <a:t>Equipo de Vigilancia epidemiológica y Sistemas de información</a:t>
            </a:r>
            <a:endParaRPr sz="5400" i="1" dirty="0">
              <a:solidFill>
                <a:schemeClr val="lt1"/>
              </a:solidFill>
              <a:latin typeface="Libre Franklin Black"/>
              <a:ea typeface="Libre Franklin Black"/>
              <a:cs typeface="Libre Franklin Black"/>
              <a:sym typeface="Libre Franklin Black"/>
            </a:endParaRPr>
          </a:p>
        </p:txBody>
      </p:sp>
      <p:sp>
        <p:nvSpPr>
          <p:cNvPr id="2652" name="Google Shape;2652;p56"/>
          <p:cNvSpPr txBox="1"/>
          <p:nvPr/>
        </p:nvSpPr>
        <p:spPr>
          <a:xfrm>
            <a:off x="2502805" y="6876256"/>
            <a:ext cx="3598545" cy="45148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ES" sz="9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8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8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nvGrpSpPr>
          <p:cNvPr id="2653" name="Google Shape;2653;p56"/>
          <p:cNvGrpSpPr/>
          <p:nvPr/>
        </p:nvGrpSpPr>
        <p:grpSpPr>
          <a:xfrm>
            <a:off x="0" y="14519"/>
            <a:ext cx="4536554" cy="1605153"/>
            <a:chOff x="0" y="14519"/>
            <a:chExt cx="4536554" cy="1605153"/>
          </a:xfrm>
        </p:grpSpPr>
        <p:sp>
          <p:nvSpPr>
            <p:cNvPr id="2654" name="Google Shape;2654;p56"/>
            <p:cNvSpPr txBox="1"/>
            <p:nvPr/>
          </p:nvSpPr>
          <p:spPr>
            <a:xfrm>
              <a:off x="1162804" y="992927"/>
              <a:ext cx="2734310" cy="62674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1600" b="1">
                  <a:solidFill>
                    <a:srgbClr val="000000"/>
                  </a:solidFill>
                  <a:latin typeface="Arial Narrow"/>
                  <a:ea typeface="Arial Narrow"/>
                  <a:cs typeface="Arial Narrow"/>
                  <a:sym typeface="Arial Narrow"/>
                </a:rPr>
                <a:t>Boletín de Periodo Epidemiológico Medellín </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sp>
          <p:nvSpPr>
            <p:cNvPr id="2655" name="Google Shape;2655;p56"/>
            <p:cNvSpPr txBox="1"/>
            <p:nvPr/>
          </p:nvSpPr>
          <p:spPr>
            <a:xfrm>
              <a:off x="0" y="14519"/>
              <a:ext cx="4536554" cy="99694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3200" b="1">
                  <a:solidFill>
                    <a:srgbClr val="00B050"/>
                  </a:solidFill>
                  <a:latin typeface="Arial Narrow"/>
                  <a:ea typeface="Arial Narrow"/>
                  <a:cs typeface="Arial Narrow"/>
                  <a:sym typeface="Arial Narrow"/>
                </a:rPr>
                <a:t>Secretaría de Salud de Medellín</a:t>
              </a: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100" b="1">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sp>
        <p:nvSpPr>
          <p:cNvPr id="2656" name="Google Shape;2656;p56"/>
          <p:cNvSpPr txBox="1"/>
          <p:nvPr/>
        </p:nvSpPr>
        <p:spPr>
          <a:xfrm>
            <a:off x="576114" y="1684583"/>
            <a:ext cx="3816424" cy="45148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S" sz="800" b="1" dirty="0">
                <a:solidFill>
                  <a:srgbClr val="000000"/>
                </a:solidFill>
                <a:latin typeface="Arial Narrow"/>
                <a:ea typeface="Arial Narrow"/>
                <a:cs typeface="Arial Narrow"/>
                <a:sym typeface="Arial Narrow"/>
              </a:rPr>
              <a:t>Programa Vigilancia Epidemiológica – Subsecretaría de Salud Pública</a:t>
            </a:r>
            <a:endParaRPr sz="1200" dirty="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s-ES" sz="800" b="1" dirty="0">
                <a:solidFill>
                  <a:srgbClr val="000000"/>
                </a:solidFill>
                <a:latin typeface="Arial Narrow"/>
                <a:ea typeface="Arial Narrow"/>
                <a:cs typeface="Arial Narrow"/>
                <a:sym typeface="Arial Narrow"/>
              </a:rPr>
              <a:t>Periodo epidemiológico 08 de 2023 - Reporte Semanas 01 a </a:t>
            </a:r>
            <a:r>
              <a:rPr lang="es-ES" sz="800" b="1" dirty="0">
                <a:latin typeface="Arial Narrow"/>
                <a:ea typeface="Arial Narrow"/>
                <a:cs typeface="Arial Narrow"/>
                <a:sym typeface="Arial Narrow"/>
              </a:rPr>
              <a:t>32</a:t>
            </a:r>
            <a:r>
              <a:rPr lang="es-ES" sz="800" b="1" dirty="0">
                <a:solidFill>
                  <a:srgbClr val="000000"/>
                </a:solidFill>
                <a:latin typeface="Arial Narrow"/>
                <a:ea typeface="Arial Narrow"/>
                <a:cs typeface="Arial Narrow"/>
                <a:sym typeface="Arial Narrow"/>
              </a:rPr>
              <a:t> (Hasta A</a:t>
            </a:r>
            <a:r>
              <a:rPr lang="es-ES" sz="800" b="1" dirty="0">
                <a:latin typeface="Arial Narrow"/>
                <a:ea typeface="Arial Narrow"/>
                <a:cs typeface="Arial Narrow"/>
                <a:sym typeface="Arial Narrow"/>
              </a:rPr>
              <a:t>gosto</a:t>
            </a:r>
            <a:r>
              <a:rPr lang="es-ES" sz="800" b="1" dirty="0">
                <a:solidFill>
                  <a:srgbClr val="000000"/>
                </a:solidFill>
                <a:latin typeface="Arial Narrow"/>
                <a:ea typeface="Arial Narrow"/>
                <a:cs typeface="Arial Narrow"/>
                <a:sym typeface="Arial Narrow"/>
              </a:rPr>
              <a:t> 12 de 2023)</a:t>
            </a:r>
            <a:endParaRPr sz="1200" dirty="0">
              <a:solidFill>
                <a:schemeClr val="dk1"/>
              </a:solidFill>
              <a:latin typeface="Times New Roman"/>
              <a:ea typeface="Times New Roman"/>
              <a:cs typeface="Times New Roman"/>
              <a:sym typeface="Times New Roman"/>
            </a:endParaRPr>
          </a:p>
        </p:txBody>
      </p:sp>
      <p:pic>
        <p:nvPicPr>
          <p:cNvPr id="2657" name="Google Shape;2657;p56"/>
          <p:cNvPicPr preferRelativeResize="0"/>
          <p:nvPr/>
        </p:nvPicPr>
        <p:blipFill rotWithShape="1">
          <a:blip r:embed="rId5">
            <a:alphaModFix/>
          </a:blip>
          <a:srcRect/>
          <a:stretch/>
        </p:blipFill>
        <p:spPr>
          <a:xfrm>
            <a:off x="4449340" y="275325"/>
            <a:ext cx="2463478" cy="186074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Rectángulo"/>
          <p:cNvSpPr/>
          <p:nvPr/>
        </p:nvSpPr>
        <p:spPr>
          <a:xfrm>
            <a:off x="0" y="23621"/>
            <a:ext cx="7200900" cy="460879"/>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105617"/>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variables de interés</a:t>
              </a:r>
            </a:p>
          </p:txBody>
        </p:sp>
      </p:grpSp>
      <p:pic>
        <p:nvPicPr>
          <p:cNvPr id="2051"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l="31453" t="7635" r="56934"/>
          <a:stretch/>
        </p:blipFill>
        <p:spPr bwMode="auto">
          <a:xfrm>
            <a:off x="1934415" y="828686"/>
            <a:ext cx="551793" cy="785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11 Rectángulo redondeado"/>
          <p:cNvSpPr/>
          <p:nvPr/>
        </p:nvSpPr>
        <p:spPr>
          <a:xfrm>
            <a:off x="419910" y="1741916"/>
            <a:ext cx="790983"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62,5%</a:t>
            </a:r>
          </a:p>
        </p:txBody>
      </p:sp>
      <p:sp>
        <p:nvSpPr>
          <p:cNvPr id="42" name="41 Rectángulo redondeado"/>
          <p:cNvSpPr/>
          <p:nvPr/>
        </p:nvSpPr>
        <p:spPr>
          <a:xfrm>
            <a:off x="1787995" y="1741916"/>
            <a:ext cx="811038"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37,5%</a:t>
            </a:r>
          </a:p>
        </p:txBody>
      </p:sp>
      <p:sp>
        <p:nvSpPr>
          <p:cNvPr id="43" name="42 Rectángulo redondeado"/>
          <p:cNvSpPr/>
          <p:nvPr/>
        </p:nvSpPr>
        <p:spPr>
          <a:xfrm>
            <a:off x="3227117" y="1765356"/>
            <a:ext cx="740068"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56,5%</a:t>
            </a:r>
          </a:p>
        </p:txBody>
      </p:sp>
      <p:sp>
        <p:nvSpPr>
          <p:cNvPr id="44" name="43 Rectángulo redondeado"/>
          <p:cNvSpPr/>
          <p:nvPr/>
        </p:nvSpPr>
        <p:spPr>
          <a:xfrm>
            <a:off x="4559644" y="1789214"/>
            <a:ext cx="740068"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5,8%</a:t>
            </a:r>
          </a:p>
        </p:txBody>
      </p:sp>
      <p:pic>
        <p:nvPicPr>
          <p:cNvPr id="2052" name="Picture 4"/>
          <p:cNvPicPr>
            <a:picLocks noChangeAspect="1" noChangeArrowheads="1"/>
          </p:cNvPicPr>
          <p:nvPr/>
        </p:nvPicPr>
        <p:blipFill rotWithShape="1">
          <a:blip r:embed="rId3">
            <a:biLevel thresh="50000"/>
            <a:extLst>
              <a:ext uri="{28A0092B-C50C-407E-A947-70E740481C1C}">
                <a14:useLocalDpi xmlns:a14="http://schemas.microsoft.com/office/drawing/2010/main" val="0"/>
              </a:ext>
            </a:extLst>
          </a:blip>
          <a:srcRect l="58247"/>
          <a:stretch/>
        </p:blipFill>
        <p:spPr bwMode="auto">
          <a:xfrm>
            <a:off x="1964656" y="2510820"/>
            <a:ext cx="1157125" cy="1039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rotWithShape="1">
          <a:blip r:embed="rId4">
            <a:biLevel thresh="50000"/>
            <a:extLst>
              <a:ext uri="{28A0092B-C50C-407E-A947-70E740481C1C}">
                <a14:useLocalDpi xmlns:a14="http://schemas.microsoft.com/office/drawing/2010/main" val="0"/>
              </a:ext>
            </a:extLst>
          </a:blip>
          <a:srcRect r="50000"/>
          <a:stretch/>
        </p:blipFill>
        <p:spPr bwMode="auto">
          <a:xfrm>
            <a:off x="3700336" y="2411760"/>
            <a:ext cx="1268412" cy="111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 name="Picture 4"/>
          <p:cNvPicPr>
            <a:picLocks noChangeAspect="1" noChangeArrowheads="1"/>
          </p:cNvPicPr>
          <p:nvPr/>
        </p:nvPicPr>
        <p:blipFill rotWithShape="1">
          <a:blip r:embed="rId3">
            <a:biLevel thresh="50000"/>
            <a:extLst>
              <a:ext uri="{28A0092B-C50C-407E-A947-70E740481C1C}">
                <a14:useLocalDpi xmlns:a14="http://schemas.microsoft.com/office/drawing/2010/main" val="0"/>
              </a:ext>
            </a:extLst>
          </a:blip>
          <a:srcRect r="48966"/>
          <a:stretch/>
        </p:blipFill>
        <p:spPr bwMode="auto">
          <a:xfrm>
            <a:off x="332260" y="2650922"/>
            <a:ext cx="1306822" cy="960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 name="Picture 5"/>
          <p:cNvPicPr>
            <a:picLocks noChangeAspect="1" noChangeArrowheads="1"/>
          </p:cNvPicPr>
          <p:nvPr/>
        </p:nvPicPr>
        <p:blipFill rotWithShape="1">
          <a:blip r:embed="rId4">
            <a:biLevel thresh="50000"/>
            <a:extLst>
              <a:ext uri="{28A0092B-C50C-407E-A947-70E740481C1C}">
                <a14:useLocalDpi xmlns:a14="http://schemas.microsoft.com/office/drawing/2010/main" val="0"/>
              </a:ext>
            </a:extLst>
          </a:blip>
          <a:srcRect l="50528"/>
          <a:stretch/>
        </p:blipFill>
        <p:spPr bwMode="auto">
          <a:xfrm>
            <a:off x="5497770" y="2465642"/>
            <a:ext cx="1255027" cy="111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55" name="54 Tabla"/>
          <p:cNvGraphicFramePr>
            <a:graphicFrameLocks noGrp="1"/>
          </p:cNvGraphicFramePr>
          <p:nvPr/>
        </p:nvGraphicFramePr>
        <p:xfrm>
          <a:off x="144066" y="3523010"/>
          <a:ext cx="6984775" cy="370840"/>
        </p:xfrm>
        <a:graphic>
          <a:graphicData uri="http://schemas.openxmlformats.org/drawingml/2006/table">
            <a:tbl>
              <a:tblPr firstRow="1" bandRow="1">
                <a:tableStyleId>{2D5ABB26-0587-4C30-8999-92F81FD0307C}</a:tableStyleId>
              </a:tblPr>
              <a:tblGrid>
                <a:gridCol w="1631410">
                  <a:extLst>
                    <a:ext uri="{9D8B030D-6E8A-4147-A177-3AD203B41FA5}">
                      <a16:colId xmlns:a16="http://schemas.microsoft.com/office/drawing/2014/main" val="20000"/>
                    </a:ext>
                  </a:extLst>
                </a:gridCol>
                <a:gridCol w="1664017">
                  <a:extLst>
                    <a:ext uri="{9D8B030D-6E8A-4147-A177-3AD203B41FA5}">
                      <a16:colId xmlns:a16="http://schemas.microsoft.com/office/drawing/2014/main" val="20001"/>
                    </a:ext>
                  </a:extLst>
                </a:gridCol>
                <a:gridCol w="1822495">
                  <a:extLst>
                    <a:ext uri="{9D8B030D-6E8A-4147-A177-3AD203B41FA5}">
                      <a16:colId xmlns:a16="http://schemas.microsoft.com/office/drawing/2014/main" val="20002"/>
                    </a:ext>
                  </a:extLst>
                </a:gridCol>
                <a:gridCol w="1866853">
                  <a:extLst>
                    <a:ext uri="{9D8B030D-6E8A-4147-A177-3AD203B41FA5}">
                      <a16:colId xmlns:a16="http://schemas.microsoft.com/office/drawing/2014/main" val="20003"/>
                    </a:ext>
                  </a:extLst>
                </a:gridCol>
              </a:tblGrid>
              <a:tr h="370840">
                <a:tc>
                  <a:txBody>
                    <a:bodyPr/>
                    <a:lstStyle/>
                    <a:p>
                      <a:pPr algn="ctr"/>
                      <a:r>
                        <a:rPr lang="es-ES" sz="1200" b="1" u="sng" dirty="0">
                          <a:latin typeface="Arial Narrow" panose="020B0606020202030204" pitchFamily="34" charset="0"/>
                        </a:rPr>
                        <a:t>Privados de la Libertad</a:t>
                      </a:r>
                      <a:endParaRPr lang="es-ES" sz="1200" b="1" u="sng" dirty="0">
                        <a:solidFill>
                          <a:sysClr val="windowText" lastClr="000000"/>
                        </a:solidFill>
                        <a:latin typeface="Arial Narrow" panose="020B0606020202030204" pitchFamily="34" charset="0"/>
                      </a:endParaRPr>
                    </a:p>
                  </a:txBody>
                  <a:tcPr/>
                </a:tc>
                <a:tc>
                  <a:txBody>
                    <a:bodyPr/>
                    <a:lstStyle/>
                    <a:p>
                      <a:pPr algn="ctr"/>
                      <a:r>
                        <a:rPr lang="es-ES" sz="1200" b="1" u="sng" dirty="0">
                          <a:latin typeface="Arial Narrow" panose="020B0606020202030204" pitchFamily="34" charset="0"/>
                        </a:rPr>
                        <a:t>Habitante</a:t>
                      </a:r>
                      <a:r>
                        <a:rPr lang="es-ES" sz="1200" b="1" u="sng" baseline="0" dirty="0">
                          <a:latin typeface="Arial Narrow" panose="020B0606020202030204" pitchFamily="34" charset="0"/>
                        </a:rPr>
                        <a:t> de calle</a:t>
                      </a:r>
                      <a:endParaRPr lang="es-ES" sz="1200" b="1" u="sng" dirty="0">
                        <a:solidFill>
                          <a:sysClr val="windowText" lastClr="000000"/>
                        </a:solidFill>
                        <a:latin typeface="Arial Narrow" panose="020B0606020202030204" pitchFamily="34" charset="0"/>
                      </a:endParaRPr>
                    </a:p>
                  </a:txBody>
                  <a:tcPr/>
                </a:tc>
                <a:tc>
                  <a:txBody>
                    <a:bodyPr/>
                    <a:lstStyle/>
                    <a:p>
                      <a:pPr algn="ctr"/>
                      <a:r>
                        <a:rPr lang="es-ES" sz="1200" b="1" u="sng" dirty="0">
                          <a:latin typeface="Arial Narrow" panose="020B0606020202030204" pitchFamily="34" charset="0"/>
                        </a:rPr>
                        <a:t>Profesionales de la</a:t>
                      </a:r>
                      <a:r>
                        <a:rPr lang="es-ES" sz="1200" b="1" u="sng" baseline="0" dirty="0">
                          <a:latin typeface="Arial Narrow" panose="020B0606020202030204" pitchFamily="34" charset="0"/>
                        </a:rPr>
                        <a:t> salud</a:t>
                      </a:r>
                      <a:endParaRPr lang="es-ES" sz="1200" b="1" u="sng" dirty="0">
                        <a:solidFill>
                          <a:sysClr val="windowText" lastClr="000000"/>
                        </a:solidFill>
                        <a:latin typeface="Arial Narrow" panose="020B0606020202030204" pitchFamily="34" charset="0"/>
                      </a:endParaRPr>
                    </a:p>
                  </a:txBody>
                  <a:tcPr/>
                </a:tc>
                <a:tc>
                  <a:txBody>
                    <a:bodyPr/>
                    <a:lstStyle/>
                    <a:p>
                      <a:pPr algn="ctr"/>
                      <a:r>
                        <a:rPr lang="es-ES" sz="1200" b="1" u="sng" baseline="0" dirty="0">
                          <a:latin typeface="Arial Narrow" panose="020B0606020202030204" pitchFamily="34" charset="0"/>
                        </a:rPr>
                        <a:t>Población Migrante</a:t>
                      </a:r>
                      <a:endParaRPr lang="es-ES" sz="1200" b="1" u="sng" dirty="0">
                        <a:solidFill>
                          <a:sysClr val="windowText" lastClr="000000"/>
                        </a:solidFill>
                        <a:latin typeface="Arial Narrow" panose="020B0606020202030204" pitchFamily="34" charset="0"/>
                      </a:endParaRPr>
                    </a:p>
                  </a:txBody>
                  <a:tcPr/>
                </a:tc>
                <a:extLst>
                  <a:ext uri="{0D108BD9-81ED-4DB2-BD59-A6C34878D82A}">
                    <a16:rowId xmlns:a16="http://schemas.microsoft.com/office/drawing/2014/main" val="10000"/>
                  </a:ext>
                </a:extLst>
              </a:tr>
            </a:tbl>
          </a:graphicData>
        </a:graphic>
      </p:graphicFrame>
      <p:sp>
        <p:nvSpPr>
          <p:cNvPr id="56" name="55 Rectángulo redondeado"/>
          <p:cNvSpPr/>
          <p:nvPr/>
        </p:nvSpPr>
        <p:spPr>
          <a:xfrm>
            <a:off x="529379" y="3801192"/>
            <a:ext cx="893884"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tx1"/>
                </a:solidFill>
                <a:latin typeface="Arial Narrow" panose="020B0606020202030204" pitchFamily="34" charset="0"/>
              </a:rPr>
              <a:t>33 casos</a:t>
            </a:r>
          </a:p>
        </p:txBody>
      </p:sp>
      <p:sp>
        <p:nvSpPr>
          <p:cNvPr id="57" name="56 Rectángulo redondeado"/>
          <p:cNvSpPr/>
          <p:nvPr/>
        </p:nvSpPr>
        <p:spPr>
          <a:xfrm>
            <a:off x="2079654" y="3801192"/>
            <a:ext cx="971485"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tx1"/>
                </a:solidFill>
                <a:latin typeface="Arial Narrow" panose="020B0606020202030204" pitchFamily="34" charset="0"/>
              </a:rPr>
              <a:t>68 casos</a:t>
            </a:r>
          </a:p>
        </p:txBody>
      </p:sp>
      <p:sp>
        <p:nvSpPr>
          <p:cNvPr id="58" name="57 Rectángulo redondeado"/>
          <p:cNvSpPr/>
          <p:nvPr/>
        </p:nvSpPr>
        <p:spPr>
          <a:xfrm>
            <a:off x="3964508" y="3793100"/>
            <a:ext cx="880066"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tx1"/>
                </a:solidFill>
                <a:latin typeface="Arial Narrow" panose="020B0606020202030204" pitchFamily="34" charset="0"/>
              </a:rPr>
              <a:t>24 casos</a:t>
            </a:r>
          </a:p>
        </p:txBody>
      </p:sp>
      <p:sp>
        <p:nvSpPr>
          <p:cNvPr id="59" name="58 Rectángulo redondeado"/>
          <p:cNvSpPr/>
          <p:nvPr/>
        </p:nvSpPr>
        <p:spPr>
          <a:xfrm>
            <a:off x="5803688" y="3801192"/>
            <a:ext cx="893106"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tx1"/>
                </a:solidFill>
                <a:latin typeface="Arial Narrow" panose="020B0606020202030204" pitchFamily="34" charset="0"/>
              </a:rPr>
              <a:t>90 casos</a:t>
            </a:r>
          </a:p>
        </p:txBody>
      </p:sp>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8682" y="942404"/>
            <a:ext cx="1344613" cy="6500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16 CuadroTexto"/>
          <p:cNvSpPr txBox="1"/>
          <p:nvPr/>
        </p:nvSpPr>
        <p:spPr>
          <a:xfrm>
            <a:off x="5899235" y="1509082"/>
            <a:ext cx="1229607" cy="276999"/>
          </a:xfrm>
          <a:prstGeom prst="rect">
            <a:avLst/>
          </a:prstGeom>
          <a:noFill/>
        </p:spPr>
        <p:txBody>
          <a:bodyPr wrap="square" rtlCol="0">
            <a:spAutoFit/>
          </a:bodyPr>
          <a:lstStyle/>
          <a:p>
            <a:r>
              <a:rPr lang="es-ES" sz="1200" b="1" u="sng" dirty="0">
                <a:latin typeface="Arial Narrow" panose="020B0606020202030204" pitchFamily="34" charset="0"/>
              </a:rPr>
              <a:t>Coinfección</a:t>
            </a:r>
          </a:p>
        </p:txBody>
      </p:sp>
      <p:sp>
        <p:nvSpPr>
          <p:cNvPr id="65" name="64 Rectángulo redondeado"/>
          <p:cNvSpPr/>
          <p:nvPr/>
        </p:nvSpPr>
        <p:spPr>
          <a:xfrm>
            <a:off x="5944799" y="1766114"/>
            <a:ext cx="807998" cy="36004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16,1%</a:t>
            </a:r>
          </a:p>
        </p:txBody>
      </p:sp>
      <p:sp>
        <p:nvSpPr>
          <p:cNvPr id="66" name="65 CuadroTexto"/>
          <p:cNvSpPr txBox="1"/>
          <p:nvPr/>
        </p:nvSpPr>
        <p:spPr>
          <a:xfrm>
            <a:off x="5746184" y="2097021"/>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263 casos</a:t>
            </a:r>
          </a:p>
        </p:txBody>
      </p:sp>
      <p:sp>
        <p:nvSpPr>
          <p:cNvPr id="105" name="104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5</a:t>
            </a:r>
          </a:p>
        </p:txBody>
      </p:sp>
      <p:sp>
        <p:nvSpPr>
          <p:cNvPr id="51" name="50 CuadroTexto"/>
          <p:cNvSpPr txBox="1"/>
          <p:nvPr/>
        </p:nvSpPr>
        <p:spPr>
          <a:xfrm>
            <a:off x="655206" y="4806760"/>
            <a:ext cx="2331345" cy="461665"/>
          </a:xfrm>
          <a:prstGeom prst="rect">
            <a:avLst/>
          </a:prstGeom>
          <a:noFill/>
        </p:spPr>
        <p:txBody>
          <a:bodyPr wrap="square" rtlCol="0">
            <a:spAutoFit/>
          </a:bodyPr>
          <a:lstStyle/>
          <a:p>
            <a:pPr algn="ctr"/>
            <a:r>
              <a:rPr lang="es-ES" sz="1200" b="1" dirty="0">
                <a:latin typeface="Arial Narrow" panose="020B0606020202030204" pitchFamily="34" charset="0"/>
              </a:rPr>
              <a:t>Porcentaje de casos de tuberculosis</a:t>
            </a:r>
          </a:p>
        </p:txBody>
      </p:sp>
      <p:cxnSp>
        <p:nvCxnSpPr>
          <p:cNvPr id="53" name="52 Conector recto de flecha"/>
          <p:cNvCxnSpPr/>
          <p:nvPr/>
        </p:nvCxnSpPr>
        <p:spPr>
          <a:xfrm>
            <a:off x="4247918" y="5804229"/>
            <a:ext cx="2222505"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cxnSp>
        <p:nvCxnSpPr>
          <p:cNvPr id="67" name="66 Conector recto de flecha"/>
          <p:cNvCxnSpPr/>
          <p:nvPr/>
        </p:nvCxnSpPr>
        <p:spPr>
          <a:xfrm flipH="1">
            <a:off x="745292" y="5804229"/>
            <a:ext cx="2259337"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sp>
        <p:nvSpPr>
          <p:cNvPr id="68" name="67 CuadroTexto"/>
          <p:cNvSpPr txBox="1"/>
          <p:nvPr/>
        </p:nvSpPr>
        <p:spPr>
          <a:xfrm>
            <a:off x="683841" y="5229646"/>
            <a:ext cx="864339" cy="553998"/>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81,9%</a:t>
            </a:r>
          </a:p>
          <a:p>
            <a:pPr algn="ctr"/>
            <a:r>
              <a:rPr lang="es-ES" sz="1400" b="1" dirty="0">
                <a:latin typeface="Arial Narrow" panose="020B0606020202030204" pitchFamily="34" charset="0"/>
              </a:rPr>
              <a:t>Pulmonar</a:t>
            </a:r>
          </a:p>
        </p:txBody>
      </p:sp>
      <p:sp>
        <p:nvSpPr>
          <p:cNvPr id="69" name="68 CuadroTexto"/>
          <p:cNvSpPr txBox="1"/>
          <p:nvPr/>
        </p:nvSpPr>
        <p:spPr>
          <a:xfrm>
            <a:off x="1750759" y="5229646"/>
            <a:ext cx="1225015" cy="553998"/>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18,1%</a:t>
            </a:r>
          </a:p>
          <a:p>
            <a:pPr algn="ctr"/>
            <a:r>
              <a:rPr lang="es-ES" sz="1400" b="1" dirty="0">
                <a:latin typeface="Arial Narrow" panose="020B0606020202030204" pitchFamily="34" charset="0"/>
              </a:rPr>
              <a:t>Extrapulmonar</a:t>
            </a:r>
          </a:p>
        </p:txBody>
      </p:sp>
      <p:sp>
        <p:nvSpPr>
          <p:cNvPr id="73" name="72 CuadroTexto"/>
          <p:cNvSpPr txBox="1"/>
          <p:nvPr/>
        </p:nvSpPr>
        <p:spPr>
          <a:xfrm>
            <a:off x="3924902" y="4811251"/>
            <a:ext cx="2487186" cy="461665"/>
          </a:xfrm>
          <a:prstGeom prst="rect">
            <a:avLst/>
          </a:prstGeom>
          <a:noFill/>
        </p:spPr>
        <p:txBody>
          <a:bodyPr wrap="square" rtlCol="0">
            <a:spAutoFit/>
          </a:bodyPr>
          <a:lstStyle/>
          <a:p>
            <a:pPr algn="ctr"/>
            <a:r>
              <a:rPr lang="es-ES" sz="1200" b="1" dirty="0">
                <a:latin typeface="Arial Narrow" panose="020B0606020202030204" pitchFamily="34" charset="0"/>
              </a:rPr>
              <a:t>Porcentaje de antecedente de tratamiento</a:t>
            </a:r>
          </a:p>
        </p:txBody>
      </p:sp>
      <p:sp>
        <p:nvSpPr>
          <p:cNvPr id="74" name="73 CuadroTexto"/>
          <p:cNvSpPr txBox="1"/>
          <p:nvPr/>
        </p:nvSpPr>
        <p:spPr>
          <a:xfrm>
            <a:off x="4277519" y="5229646"/>
            <a:ext cx="659155" cy="553998"/>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85,7%</a:t>
            </a:r>
          </a:p>
          <a:p>
            <a:pPr algn="ctr"/>
            <a:r>
              <a:rPr lang="es-ES" sz="1400" b="1" dirty="0">
                <a:latin typeface="Arial Narrow" panose="020B0606020202030204" pitchFamily="34" charset="0"/>
              </a:rPr>
              <a:t>Nuevo</a:t>
            </a:r>
          </a:p>
        </p:txBody>
      </p:sp>
      <p:sp>
        <p:nvSpPr>
          <p:cNvPr id="75" name="74 CuadroTexto"/>
          <p:cNvSpPr txBox="1"/>
          <p:nvPr/>
        </p:nvSpPr>
        <p:spPr>
          <a:xfrm>
            <a:off x="5143137" y="5229646"/>
            <a:ext cx="1603324" cy="553998"/>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13,3%</a:t>
            </a:r>
          </a:p>
          <a:p>
            <a:pPr algn="ctr"/>
            <a:r>
              <a:rPr lang="es-ES" sz="1400" b="1" dirty="0">
                <a:latin typeface="Arial Narrow" panose="020B0606020202030204" pitchFamily="34" charset="0"/>
              </a:rPr>
              <a:t>Previamente tratado</a:t>
            </a:r>
          </a:p>
        </p:txBody>
      </p:sp>
      <p:sp>
        <p:nvSpPr>
          <p:cNvPr id="78" name="77 Rectángulo"/>
          <p:cNvSpPr/>
          <p:nvPr/>
        </p:nvSpPr>
        <p:spPr>
          <a:xfrm>
            <a:off x="-3736" y="4280216"/>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79" name="78 Grupo"/>
          <p:cNvGrpSpPr/>
          <p:nvPr/>
        </p:nvGrpSpPr>
        <p:grpSpPr>
          <a:xfrm>
            <a:off x="242311" y="4362212"/>
            <a:ext cx="3486389" cy="276999"/>
            <a:chOff x="2448322" y="74775"/>
            <a:chExt cx="3486389" cy="276999"/>
          </a:xfrm>
        </p:grpSpPr>
        <p:sp>
          <p:nvSpPr>
            <p:cNvPr id="81" name="8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82" name="81 Conector recto"/>
            <p:cNvCxnSpPr>
              <a:stCxn id="8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83" name="82 CuadroTexto"/>
            <p:cNvSpPr txBox="1"/>
            <p:nvPr/>
          </p:nvSpPr>
          <p:spPr>
            <a:xfrm>
              <a:off x="3342423" y="74775"/>
              <a:ext cx="2592288" cy="276999"/>
            </a:xfrm>
            <a:prstGeom prst="rect">
              <a:avLst/>
            </a:prstGeom>
            <a:noFill/>
          </p:spPr>
          <p:txBody>
            <a:bodyPr wrap="square" rtlCol="0">
              <a:spAutoFit/>
            </a:bodyPr>
            <a:lstStyle/>
            <a:p>
              <a:r>
                <a:rPr lang="es-ES" sz="1200" b="1" dirty="0">
                  <a:latin typeface="Arial Narrow" panose="020B0606020202030204" pitchFamily="34" charset="0"/>
                </a:rPr>
                <a:t>Indicadores</a:t>
              </a:r>
            </a:p>
          </p:txBody>
        </p:sp>
      </p:grpSp>
      <p:sp>
        <p:nvSpPr>
          <p:cNvPr id="6" name="5 Rectángulo"/>
          <p:cNvSpPr/>
          <p:nvPr/>
        </p:nvSpPr>
        <p:spPr>
          <a:xfrm>
            <a:off x="420292" y="2089658"/>
            <a:ext cx="896399" cy="276999"/>
          </a:xfrm>
          <a:prstGeom prst="rect">
            <a:avLst/>
          </a:prstGeom>
        </p:spPr>
        <p:txBody>
          <a:bodyPr wrap="none">
            <a:spAutoFit/>
          </a:bodyPr>
          <a:lstStyle/>
          <a:p>
            <a:r>
              <a:rPr lang="es-ES" sz="1200" b="1" dirty="0">
                <a:latin typeface="Arial Narrow" panose="020B0606020202030204" pitchFamily="34" charset="0"/>
              </a:rPr>
              <a:t>1.025 casos</a:t>
            </a:r>
          </a:p>
        </p:txBody>
      </p:sp>
      <p:sp>
        <p:nvSpPr>
          <p:cNvPr id="49" name="48 Rectángulo"/>
          <p:cNvSpPr/>
          <p:nvPr/>
        </p:nvSpPr>
        <p:spPr>
          <a:xfrm>
            <a:off x="1833698" y="2089247"/>
            <a:ext cx="790601" cy="276999"/>
          </a:xfrm>
          <a:prstGeom prst="rect">
            <a:avLst/>
          </a:prstGeom>
        </p:spPr>
        <p:txBody>
          <a:bodyPr wrap="none">
            <a:spAutoFit/>
          </a:bodyPr>
          <a:lstStyle/>
          <a:p>
            <a:r>
              <a:rPr lang="es-ES" sz="1200" b="1" dirty="0">
                <a:latin typeface="Arial Narrow" panose="020B0606020202030204" pitchFamily="34" charset="0"/>
              </a:rPr>
              <a:t>614 casos</a:t>
            </a:r>
          </a:p>
        </p:txBody>
      </p:sp>
      <p:sp>
        <p:nvSpPr>
          <p:cNvPr id="50" name="49 Rectángulo"/>
          <p:cNvSpPr/>
          <p:nvPr/>
        </p:nvSpPr>
        <p:spPr>
          <a:xfrm>
            <a:off x="3201413" y="2099679"/>
            <a:ext cx="790601" cy="276999"/>
          </a:xfrm>
          <a:prstGeom prst="rect">
            <a:avLst/>
          </a:prstGeom>
        </p:spPr>
        <p:txBody>
          <a:bodyPr wrap="none">
            <a:spAutoFit/>
          </a:bodyPr>
          <a:lstStyle/>
          <a:p>
            <a:r>
              <a:rPr lang="es-ES" sz="1200" b="1" dirty="0">
                <a:latin typeface="Arial Narrow" panose="020B0606020202030204" pitchFamily="34" charset="0"/>
              </a:rPr>
              <a:t>926 casos</a:t>
            </a:r>
          </a:p>
        </p:txBody>
      </p:sp>
      <p:sp>
        <p:nvSpPr>
          <p:cNvPr id="61" name="60 Rectángulo"/>
          <p:cNvSpPr/>
          <p:nvPr/>
        </p:nvSpPr>
        <p:spPr>
          <a:xfrm>
            <a:off x="4607097" y="2107821"/>
            <a:ext cx="720069" cy="276999"/>
          </a:xfrm>
          <a:prstGeom prst="rect">
            <a:avLst/>
          </a:prstGeom>
        </p:spPr>
        <p:txBody>
          <a:bodyPr wrap="none">
            <a:spAutoFit/>
          </a:bodyPr>
          <a:lstStyle/>
          <a:p>
            <a:r>
              <a:rPr lang="es-ES" sz="1200" b="1" dirty="0">
                <a:latin typeface="Arial Narrow" panose="020B0606020202030204" pitchFamily="34" charset="0"/>
              </a:rPr>
              <a:t>96 casos</a:t>
            </a:r>
          </a:p>
        </p:txBody>
      </p:sp>
      <p:pic>
        <p:nvPicPr>
          <p:cNvPr id="70" name="Picture 3"/>
          <p:cNvPicPr>
            <a:picLocks noChangeAspect="1" noChangeArrowheads="1"/>
          </p:cNvPicPr>
          <p:nvPr/>
        </p:nvPicPr>
        <p:blipFill rotWithShape="1">
          <a:blip r:embed="rId2">
            <a:biLevel thresh="75000"/>
            <a:extLst>
              <a:ext uri="{28A0092B-C50C-407E-A947-70E740481C1C}">
                <a14:useLocalDpi xmlns:a14="http://schemas.microsoft.com/office/drawing/2010/main" val="0"/>
              </a:ext>
            </a:extLst>
          </a:blip>
          <a:srcRect t="12580" r="86146"/>
          <a:stretch/>
        </p:blipFill>
        <p:spPr bwMode="auto">
          <a:xfrm>
            <a:off x="477736" y="830744"/>
            <a:ext cx="658263" cy="7438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Rectángulo"/>
          <p:cNvSpPr/>
          <p:nvPr/>
        </p:nvSpPr>
        <p:spPr>
          <a:xfrm>
            <a:off x="370561" y="1409280"/>
            <a:ext cx="856325" cy="369332"/>
          </a:xfrm>
          <a:prstGeom prst="rect">
            <a:avLst/>
          </a:prstGeom>
        </p:spPr>
        <p:txBody>
          <a:bodyPr wrap="none">
            <a:spAutoFit/>
          </a:bodyPr>
          <a:lstStyle/>
          <a:p>
            <a:r>
              <a:rPr lang="es-ES" dirty="0"/>
              <a:t> </a:t>
            </a:r>
            <a:r>
              <a:rPr lang="es-ES" sz="1200" b="1" u="sng" dirty="0">
                <a:latin typeface="Arial Narrow" panose="020B0606020202030204" pitchFamily="34" charset="0"/>
              </a:rPr>
              <a:t>Masculino</a:t>
            </a:r>
          </a:p>
        </p:txBody>
      </p:sp>
      <p:sp>
        <p:nvSpPr>
          <p:cNvPr id="71" name="70 Rectángulo"/>
          <p:cNvSpPr/>
          <p:nvPr/>
        </p:nvSpPr>
        <p:spPr>
          <a:xfrm>
            <a:off x="1791306" y="1393514"/>
            <a:ext cx="856325" cy="369332"/>
          </a:xfrm>
          <a:prstGeom prst="rect">
            <a:avLst/>
          </a:prstGeom>
        </p:spPr>
        <p:txBody>
          <a:bodyPr wrap="none">
            <a:spAutoFit/>
          </a:bodyPr>
          <a:lstStyle/>
          <a:p>
            <a:pPr algn="ctr"/>
            <a:r>
              <a:rPr lang="es-ES" dirty="0"/>
              <a:t> </a:t>
            </a:r>
            <a:r>
              <a:rPr lang="es-ES" sz="1200" b="1" u="sng" dirty="0">
                <a:latin typeface="Arial Narrow" panose="020B0606020202030204" pitchFamily="34" charset="0"/>
              </a:rPr>
              <a:t>Femenino</a:t>
            </a:r>
            <a:endParaRPr lang="es-ES" sz="1200" b="1" u="sng" dirty="0">
              <a:solidFill>
                <a:sysClr val="windowText" lastClr="000000"/>
              </a:solidFill>
              <a:latin typeface="Arial Narrow" panose="020B0606020202030204" pitchFamily="34" charset="0"/>
            </a:endParaRPr>
          </a:p>
        </p:txBody>
      </p:sp>
      <p:sp>
        <p:nvSpPr>
          <p:cNvPr id="77" name="76 Rectángulo"/>
          <p:cNvSpPr/>
          <p:nvPr/>
        </p:nvSpPr>
        <p:spPr>
          <a:xfrm>
            <a:off x="3034455" y="1461784"/>
            <a:ext cx="1058303" cy="369332"/>
          </a:xfrm>
          <a:prstGeom prst="rect">
            <a:avLst/>
          </a:prstGeom>
        </p:spPr>
        <p:txBody>
          <a:bodyPr wrap="none">
            <a:spAutoFit/>
          </a:bodyPr>
          <a:lstStyle/>
          <a:p>
            <a:pPr algn="ctr"/>
            <a:r>
              <a:rPr lang="es-ES" dirty="0"/>
              <a:t> </a:t>
            </a:r>
            <a:r>
              <a:rPr lang="es-ES" sz="1200" b="1" u="sng" dirty="0">
                <a:latin typeface="Arial Narrow" panose="020B0606020202030204" pitchFamily="34" charset="0"/>
              </a:rPr>
              <a:t>Hospitalizado</a:t>
            </a:r>
            <a:endParaRPr lang="es-ES" sz="1200" b="1" u="sng" dirty="0">
              <a:solidFill>
                <a:sysClr val="windowText" lastClr="000000"/>
              </a:solidFill>
              <a:latin typeface="Arial Narrow" panose="020B0606020202030204" pitchFamily="34" charset="0"/>
            </a:endParaRPr>
          </a:p>
        </p:txBody>
      </p:sp>
      <p:sp>
        <p:nvSpPr>
          <p:cNvPr id="10" name="9 Rectángulo"/>
          <p:cNvSpPr/>
          <p:nvPr/>
        </p:nvSpPr>
        <p:spPr>
          <a:xfrm>
            <a:off x="4510334" y="1509082"/>
            <a:ext cx="838691" cy="276999"/>
          </a:xfrm>
          <a:prstGeom prst="rect">
            <a:avLst/>
          </a:prstGeom>
        </p:spPr>
        <p:txBody>
          <a:bodyPr wrap="none">
            <a:spAutoFit/>
          </a:bodyPr>
          <a:lstStyle/>
          <a:p>
            <a:pPr algn="ctr"/>
            <a:r>
              <a:rPr lang="es-ES" sz="1200" b="1" dirty="0">
                <a:latin typeface="Arial Narrow" panose="020B0606020202030204" pitchFamily="34" charset="0"/>
              </a:rPr>
              <a:t> </a:t>
            </a:r>
            <a:r>
              <a:rPr lang="es-ES" sz="1200" b="1" u="sng" dirty="0">
                <a:latin typeface="Arial Narrow" panose="020B0606020202030204" pitchFamily="34" charset="0"/>
              </a:rPr>
              <a:t>Fallecidos</a:t>
            </a:r>
            <a:endParaRPr lang="es-ES" sz="1200" b="1" u="sng" dirty="0">
              <a:solidFill>
                <a:sysClr val="windowText" lastClr="000000"/>
              </a:solidFill>
              <a:latin typeface="Arial Narrow" panose="020B0606020202030204" pitchFamily="34" charset="0"/>
            </a:endParaRPr>
          </a:p>
        </p:txBody>
      </p:sp>
      <p:grpSp>
        <p:nvGrpSpPr>
          <p:cNvPr id="80" name="79 Grupo"/>
          <p:cNvGrpSpPr/>
          <p:nvPr/>
        </p:nvGrpSpPr>
        <p:grpSpPr>
          <a:xfrm>
            <a:off x="432098" y="2303427"/>
            <a:ext cx="2369637" cy="436841"/>
            <a:chOff x="3060726" y="484500"/>
            <a:chExt cx="2369637" cy="436841"/>
          </a:xfrm>
        </p:grpSpPr>
        <p:sp>
          <p:nvSpPr>
            <p:cNvPr id="84" name="83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86" name="85 CuadroTexto"/>
            <p:cNvSpPr txBox="1"/>
            <p:nvPr/>
          </p:nvSpPr>
          <p:spPr>
            <a:xfrm>
              <a:off x="3060726" y="484500"/>
              <a:ext cx="2320232" cy="338554"/>
            </a:xfrm>
            <a:prstGeom prst="rect">
              <a:avLst/>
            </a:prstGeom>
            <a:noFill/>
          </p:spPr>
          <p:txBody>
            <a:bodyPr wrap="square" rtlCol="0">
              <a:spAutoFit/>
            </a:bodyPr>
            <a:lstStyle/>
            <a:p>
              <a:pPr algn="ctr"/>
              <a:r>
                <a:rPr lang="es-ES" sz="1600" b="1" dirty="0">
                  <a:latin typeface="Arial Narrow" panose="020B0606020202030204" pitchFamily="34" charset="0"/>
                </a:rPr>
                <a:t>Poblaciones especiales</a:t>
              </a:r>
            </a:p>
          </p:txBody>
        </p:sp>
      </p:grpSp>
      <p:sp>
        <p:nvSpPr>
          <p:cNvPr id="90" name="89 Rectángulo"/>
          <p:cNvSpPr/>
          <p:nvPr/>
        </p:nvSpPr>
        <p:spPr>
          <a:xfrm>
            <a:off x="310623" y="8698710"/>
            <a:ext cx="6566214" cy="307777"/>
          </a:xfrm>
          <a:prstGeom prst="rect">
            <a:avLst/>
          </a:prstGeom>
        </p:spPr>
        <p:txBody>
          <a:bodyPr wrap="square">
            <a:spAutoFit/>
          </a:bodyPr>
          <a:lstStyle/>
          <a:p>
            <a:r>
              <a:rPr lang="es-ES" sz="600" b="1" dirty="0">
                <a:latin typeface="Arial Narrow" panose="020B0606020202030204" pitchFamily="34" charset="0"/>
              </a:rPr>
              <a:t>Fuente: SIVIGILA. Secretaria de Salud de Medellín.</a:t>
            </a:r>
          </a:p>
          <a:p>
            <a:r>
              <a:rPr lang="es-ES" sz="800" b="1" dirty="0">
                <a:latin typeface="Arial Narrow" panose="020B0606020202030204" pitchFamily="34" charset="0"/>
              </a:rPr>
              <a:t>Figura Tasa de incidencia y numero  casos notificados de tuberculosis todas las formas por grupo de edad Medellín, a Semana 1 al 32- 2023</a:t>
            </a:r>
          </a:p>
        </p:txBody>
      </p:sp>
      <p:pic>
        <p:nvPicPr>
          <p:cNvPr id="91" name="Picture 5"/>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8861" b="100000" l="9769" r="35476"/>
                    </a14:imgEffect>
                  </a14:imgLayer>
                </a14:imgProps>
              </a:ext>
              <a:ext uri="{28A0092B-C50C-407E-A947-70E740481C1C}">
                <a14:useLocalDpi xmlns:a14="http://schemas.microsoft.com/office/drawing/2010/main" val="0"/>
              </a:ext>
            </a:extLst>
          </a:blip>
          <a:srcRect l="10893" r="64411"/>
          <a:stretch/>
        </p:blipFill>
        <p:spPr bwMode="auto">
          <a:xfrm>
            <a:off x="3111553" y="840721"/>
            <a:ext cx="904106" cy="743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 name="Picture 6"/>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100000" l="55467" r="84267"/>
                    </a14:imgEffect>
                  </a14:imgLayer>
                </a14:imgProps>
              </a:ext>
              <a:ext uri="{28A0092B-C50C-407E-A947-70E740481C1C}">
                <a14:useLocalDpi xmlns:a14="http://schemas.microsoft.com/office/drawing/2010/main" val="0"/>
              </a:ext>
            </a:extLst>
          </a:blip>
          <a:srcRect l="55406" r="19477"/>
          <a:stretch/>
        </p:blipFill>
        <p:spPr bwMode="auto">
          <a:xfrm>
            <a:off x="4404541" y="875894"/>
            <a:ext cx="844527" cy="708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7113" y="6084168"/>
            <a:ext cx="6759724" cy="2614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82086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50 Rectángulo"/>
          <p:cNvSpPr/>
          <p:nvPr/>
        </p:nvSpPr>
        <p:spPr>
          <a:xfrm>
            <a:off x="0" y="18080"/>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52" name="51 Grupo"/>
          <p:cNvGrpSpPr/>
          <p:nvPr/>
        </p:nvGrpSpPr>
        <p:grpSpPr>
          <a:xfrm>
            <a:off x="277404" y="131608"/>
            <a:ext cx="3446504" cy="276999"/>
            <a:chOff x="2448322" y="74775"/>
            <a:chExt cx="3446504" cy="276999"/>
          </a:xfrm>
        </p:grpSpPr>
        <p:sp>
          <p:nvSpPr>
            <p:cNvPr id="53" name="52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54" name="53 Conector recto"/>
            <p:cNvCxnSpPr>
              <a:stCxn id="53"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5" name="54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Análisis de resistencia</a:t>
              </a:r>
            </a:p>
          </p:txBody>
        </p:sp>
      </p:grpSp>
      <p:grpSp>
        <p:nvGrpSpPr>
          <p:cNvPr id="58" name="57 Grupo"/>
          <p:cNvGrpSpPr/>
          <p:nvPr/>
        </p:nvGrpSpPr>
        <p:grpSpPr>
          <a:xfrm>
            <a:off x="627150" y="645427"/>
            <a:ext cx="1698105" cy="1972170"/>
            <a:chOff x="5222211" y="5004048"/>
            <a:chExt cx="1698105" cy="1972170"/>
          </a:xfrm>
        </p:grpSpPr>
        <p:pic>
          <p:nvPicPr>
            <p:cNvPr id="59" name="Picture 9"/>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667" b="100000" l="10000" r="90000"/>
                      </a14:imgEffect>
                    </a14:imgLayer>
                  </a14:imgProps>
                </a:ext>
                <a:ext uri="{28A0092B-C50C-407E-A947-70E740481C1C}">
                  <a14:useLocalDpi xmlns:a14="http://schemas.microsoft.com/office/drawing/2010/main" val="0"/>
                </a:ext>
              </a:extLst>
            </a:blip>
            <a:srcRect/>
            <a:stretch>
              <a:fillRect/>
            </a:stretch>
          </p:blipFill>
          <p:spPr bwMode="auto">
            <a:xfrm>
              <a:off x="5222211" y="5004048"/>
              <a:ext cx="1698105" cy="1107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0" name="59 CuadroTexto"/>
            <p:cNvSpPr txBox="1"/>
            <p:nvPr/>
          </p:nvSpPr>
          <p:spPr>
            <a:xfrm>
              <a:off x="5437921" y="6063050"/>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Resistencia</a:t>
              </a:r>
            </a:p>
          </p:txBody>
        </p:sp>
        <p:sp>
          <p:nvSpPr>
            <p:cNvPr id="61" name="60 Rectángulo redondeado"/>
            <p:cNvSpPr/>
            <p:nvPr/>
          </p:nvSpPr>
          <p:spPr>
            <a:xfrm>
              <a:off x="5701229" y="6368312"/>
              <a:ext cx="740068" cy="36004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2,7%</a:t>
              </a:r>
            </a:p>
          </p:txBody>
        </p:sp>
        <p:sp>
          <p:nvSpPr>
            <p:cNvPr id="62" name="61 CuadroTexto"/>
            <p:cNvSpPr txBox="1"/>
            <p:nvPr/>
          </p:nvSpPr>
          <p:spPr>
            <a:xfrm>
              <a:off x="5485630" y="6699219"/>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43 casos</a:t>
              </a:r>
            </a:p>
          </p:txBody>
        </p:sp>
      </p:grpSp>
      <p:cxnSp>
        <p:nvCxnSpPr>
          <p:cNvPr id="63" name="62 Conector angular"/>
          <p:cNvCxnSpPr>
            <a:stCxn id="61" idx="3"/>
          </p:cNvCxnSpPr>
          <p:nvPr/>
        </p:nvCxnSpPr>
        <p:spPr>
          <a:xfrm>
            <a:off x="1846236" y="2189711"/>
            <a:ext cx="273940" cy="1580014"/>
          </a:xfrm>
          <a:prstGeom prst="bentConnector2">
            <a:avLst/>
          </a:prstGeom>
          <a:ln>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64" name="63 Conector angular"/>
          <p:cNvCxnSpPr>
            <a:stCxn id="61" idx="1"/>
            <a:endCxn id="65" idx="0"/>
          </p:cNvCxnSpPr>
          <p:nvPr/>
        </p:nvCxnSpPr>
        <p:spPr>
          <a:xfrm rot="10800000" flipV="1">
            <a:off x="901052" y="2189710"/>
            <a:ext cx="205116" cy="777739"/>
          </a:xfrm>
          <a:prstGeom prst="bentConnector2">
            <a:avLst/>
          </a:prstGeom>
          <a:ln>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65" name="64 Rectángulo redondeado"/>
          <p:cNvSpPr/>
          <p:nvPr/>
        </p:nvSpPr>
        <p:spPr>
          <a:xfrm>
            <a:off x="142691" y="2967450"/>
            <a:ext cx="1516721" cy="586251"/>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tx1"/>
                </a:solidFill>
                <a:latin typeface="Arial Narrow" panose="020B0606020202030204" pitchFamily="34" charset="0"/>
              </a:rPr>
              <a:t>Casos Nuevos </a:t>
            </a:r>
          </a:p>
          <a:p>
            <a:pPr algn="ctr"/>
            <a:r>
              <a:rPr lang="es-ES" sz="1400" b="1" dirty="0">
                <a:solidFill>
                  <a:schemeClr val="tx1"/>
                </a:solidFill>
                <a:latin typeface="Arial Narrow" panose="020B0606020202030204" pitchFamily="34" charset="0"/>
              </a:rPr>
              <a:t>6 Casos </a:t>
            </a:r>
          </a:p>
        </p:txBody>
      </p:sp>
      <p:sp>
        <p:nvSpPr>
          <p:cNvPr id="66" name="65 Rectángulo redondeado"/>
          <p:cNvSpPr/>
          <p:nvPr/>
        </p:nvSpPr>
        <p:spPr>
          <a:xfrm>
            <a:off x="1003609" y="3769725"/>
            <a:ext cx="1516721" cy="586251"/>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tx1"/>
                </a:solidFill>
                <a:latin typeface="Arial Narrow" panose="020B0606020202030204" pitchFamily="34" charset="0"/>
              </a:rPr>
              <a:t>Previamente tratados</a:t>
            </a:r>
          </a:p>
          <a:p>
            <a:pPr algn="ctr"/>
            <a:r>
              <a:rPr lang="es-ES" sz="1400" b="1" dirty="0">
                <a:solidFill>
                  <a:schemeClr val="tx1"/>
                </a:solidFill>
                <a:latin typeface="Arial Narrow" panose="020B0606020202030204" pitchFamily="34" charset="0"/>
              </a:rPr>
              <a:t>37 Casos </a:t>
            </a:r>
          </a:p>
        </p:txBody>
      </p:sp>
      <p:sp>
        <p:nvSpPr>
          <p:cNvPr id="68" name="67 CuadroTexto"/>
          <p:cNvSpPr txBox="1"/>
          <p:nvPr/>
        </p:nvSpPr>
        <p:spPr>
          <a:xfrm>
            <a:off x="6511811" y="47193"/>
            <a:ext cx="648121" cy="253916"/>
          </a:xfrm>
          <a:prstGeom prst="rect">
            <a:avLst/>
          </a:prstGeom>
          <a:noFill/>
        </p:spPr>
        <p:txBody>
          <a:bodyPr wrap="square" rtlCol="0">
            <a:spAutoFit/>
          </a:bodyPr>
          <a:lstStyle/>
          <a:p>
            <a:r>
              <a:rPr lang="es-ES" sz="1050" b="1" dirty="0">
                <a:latin typeface="Arial Narrow" panose="020B0606020202030204" pitchFamily="34" charset="0"/>
              </a:rPr>
              <a:t>Pág.. 6</a:t>
            </a:r>
          </a:p>
        </p:txBody>
      </p:sp>
      <p:sp>
        <p:nvSpPr>
          <p:cNvPr id="69" name="68 Rectángulo"/>
          <p:cNvSpPr/>
          <p:nvPr/>
        </p:nvSpPr>
        <p:spPr>
          <a:xfrm>
            <a:off x="0" y="4878112"/>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endParaRPr>
          </a:p>
        </p:txBody>
      </p:sp>
      <p:grpSp>
        <p:nvGrpSpPr>
          <p:cNvPr id="70" name="69 Grupo"/>
          <p:cNvGrpSpPr/>
          <p:nvPr/>
        </p:nvGrpSpPr>
        <p:grpSpPr>
          <a:xfrm>
            <a:off x="277404" y="4991640"/>
            <a:ext cx="3446504" cy="276999"/>
            <a:chOff x="2448322" y="74775"/>
            <a:chExt cx="3446504" cy="276999"/>
          </a:xfrm>
        </p:grpSpPr>
        <p:sp>
          <p:nvSpPr>
            <p:cNvPr id="71" name="7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72" name="71 Conector recto"/>
            <p:cNvCxnSpPr>
              <a:stCxn id="7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73" name="7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Consideraciones técnicas</a:t>
              </a:r>
            </a:p>
          </p:txBody>
        </p:sp>
      </p:grpSp>
      <p:sp>
        <p:nvSpPr>
          <p:cNvPr id="74" name="73 CuadroTexto"/>
          <p:cNvSpPr txBox="1"/>
          <p:nvPr/>
        </p:nvSpPr>
        <p:spPr>
          <a:xfrm>
            <a:off x="142691" y="5508104"/>
            <a:ext cx="6914143" cy="1815882"/>
          </a:xfrm>
          <a:prstGeom prst="rect">
            <a:avLst/>
          </a:prstGeom>
          <a:noFill/>
        </p:spPr>
        <p:txBody>
          <a:bodyPr wrap="square" rtlCol="0">
            <a:spAutoFit/>
          </a:bodyPr>
          <a:lstStyle/>
          <a:p>
            <a:pPr algn="just"/>
            <a:r>
              <a:rPr lang="es-CO" sz="1400" dirty="0">
                <a:latin typeface="Arial Narrow" panose="020B0606020202030204" pitchFamily="34" charset="0"/>
              </a:rPr>
              <a:t>Un aumento en la notificación de casos de tuberculosis con respecto al mismo período del año anterior (16,6) y una tasa total 63.7 casos por 100.000 habitantes En promedio se notifican 53 casos de tuberculosis semanalmente..</a:t>
            </a:r>
          </a:p>
          <a:p>
            <a:pPr algn="just"/>
            <a:r>
              <a:rPr lang="es-CO" sz="1400" dirty="0">
                <a:latin typeface="Arial Narrow" panose="020B0606020202030204" pitchFamily="34" charset="0"/>
              </a:rPr>
              <a:t>De las personas con tuberculosis, el 22.1% son mayores de 65 años y con las mayores tasas de incidencia, superando la tasa total. La población migrante aportó 39 casos del total de los casos notificados con mayor frecuencia en población procedente de Venezuela</a:t>
            </a:r>
          </a:p>
          <a:p>
            <a:pPr algn="just"/>
            <a:endParaRPr lang="es-CO" sz="1400" dirty="0">
              <a:latin typeface="Arial Narrow" panose="020B0606020202030204" pitchFamily="34" charset="0"/>
            </a:endParaRPr>
          </a:p>
          <a:p>
            <a:pPr algn="just"/>
            <a:r>
              <a:rPr lang="es-CO" sz="1400" dirty="0">
                <a:latin typeface="Arial Narrow" panose="020B0606020202030204" pitchFamily="34" charset="0"/>
              </a:rPr>
              <a:t>.</a:t>
            </a:r>
          </a:p>
        </p:txBody>
      </p:sp>
      <p:sp>
        <p:nvSpPr>
          <p:cNvPr id="75" name="74 Rectángulo"/>
          <p:cNvSpPr/>
          <p:nvPr/>
        </p:nvSpPr>
        <p:spPr>
          <a:xfrm>
            <a:off x="2356100" y="1367755"/>
            <a:ext cx="4700733" cy="415498"/>
          </a:xfrm>
          <a:prstGeom prst="rect">
            <a:avLst/>
          </a:prstGeom>
        </p:spPr>
        <p:txBody>
          <a:bodyPr wrap="square">
            <a:spAutoFit/>
          </a:bodyPr>
          <a:lstStyle/>
          <a:p>
            <a:r>
              <a:rPr lang="es-CO" sz="1050" b="1" dirty="0">
                <a:latin typeface="Arial Narrow" panose="020B0606020202030204" pitchFamily="34" charset="0"/>
              </a:rPr>
              <a:t>Tabla . Clasificación según tipo de Resistencia y antecedente de tratamiento previo de la tuberculosis. Período epidemiológico9 Medellín 2022</a:t>
            </a:r>
            <a:r>
              <a:rPr lang="es-ES" sz="1050" b="1" dirty="0">
                <a:latin typeface="Arial Narrow" panose="020B0606020202030204" pitchFamily="34" charset="0"/>
              </a:rPr>
              <a:t>3</a:t>
            </a:r>
          </a:p>
        </p:txBody>
      </p:sp>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7901" y="2479097"/>
            <a:ext cx="4048125" cy="126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843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8" y="1"/>
            <a:ext cx="2223924" cy="2824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4">
            <a:extLst>
              <a:ext uri="{28A0092B-C50C-407E-A947-70E740481C1C}">
                <a14:useLocalDpi xmlns:a14="http://schemas.microsoft.com/office/drawing/2010/main" val="0"/>
              </a:ext>
            </a:extLst>
          </a:blip>
          <a:srcRect t="51432"/>
          <a:stretch/>
        </p:blipFill>
        <p:spPr bwMode="auto">
          <a:xfrm>
            <a:off x="0" y="2824179"/>
            <a:ext cx="2232223" cy="2666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4809" y="623805"/>
            <a:ext cx="2231109" cy="276999"/>
          </a:xfrm>
          <a:prstGeom prst="rect">
            <a:avLst/>
          </a:prstGeom>
          <a:noFill/>
        </p:spPr>
        <p:txBody>
          <a:bodyPr wrap="square" rtlCol="0">
            <a:spAutoFit/>
          </a:bodyPr>
          <a:lstStyle/>
          <a:p>
            <a:r>
              <a:rPr lang="es-ES" sz="1200" b="1" dirty="0">
                <a:latin typeface="Arial Narrow" panose="020B0606020202030204" pitchFamily="34" charset="0"/>
              </a:rPr>
              <a:t>Periodo epidemiológico 8 - 2023</a:t>
            </a:r>
          </a:p>
        </p:txBody>
      </p:sp>
      <p:sp>
        <p:nvSpPr>
          <p:cNvPr id="6" name="5 Rectángulo"/>
          <p:cNvSpPr/>
          <p:nvPr/>
        </p:nvSpPr>
        <p:spPr>
          <a:xfrm>
            <a:off x="2249598" y="2215111"/>
            <a:ext cx="4946011" cy="523220"/>
          </a:xfrm>
          <a:prstGeom prst="rect">
            <a:avLst/>
          </a:prstGeom>
        </p:spPr>
        <p:txBody>
          <a:bodyPr wrap="square">
            <a:spAutoFit/>
          </a:bodyPr>
          <a:lstStyle/>
          <a:p>
            <a:r>
              <a:rPr lang="es-ES" sz="6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Canal endémico de Tosferina. Medellín, a Período epidemiológico 8 acumulado  de 2023. </a:t>
            </a:r>
          </a:p>
        </p:txBody>
      </p:sp>
      <p:grpSp>
        <p:nvGrpSpPr>
          <p:cNvPr id="8" name="7 Grupo"/>
          <p:cNvGrpSpPr/>
          <p:nvPr/>
        </p:nvGrpSpPr>
        <p:grpSpPr>
          <a:xfrm>
            <a:off x="179214" y="4211960"/>
            <a:ext cx="1892650" cy="488476"/>
            <a:chOff x="2397524" y="3379972"/>
            <a:chExt cx="4508500" cy="904875"/>
          </a:xfrm>
        </p:grpSpPr>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478755"/>
              <a:ext cx="1593562" cy="741182"/>
            </a:xfrm>
            <a:prstGeom prst="rect">
              <a:avLst/>
            </a:prstGeom>
            <a:noFill/>
          </p:spPr>
          <p:txBody>
            <a:bodyPr wrap="square" rtlCol="0">
              <a:spAutoFit/>
            </a:bodyPr>
            <a:lstStyle/>
            <a:p>
              <a:pPr algn="ctr"/>
              <a:r>
                <a:rPr lang="es-ES" sz="2000" b="1" dirty="0">
                  <a:latin typeface="Arial Narrow" panose="020B0606020202030204" pitchFamily="34" charset="0"/>
                </a:rPr>
                <a:t>1</a:t>
              </a:r>
            </a:p>
          </p:txBody>
        </p:sp>
      </p:grpSp>
      <p:sp>
        <p:nvSpPr>
          <p:cNvPr id="10" name="9 Flecha arriba"/>
          <p:cNvSpPr/>
          <p:nvPr/>
        </p:nvSpPr>
        <p:spPr>
          <a:xfrm flipH="1" flipV="1">
            <a:off x="58294" y="4875421"/>
            <a:ext cx="395188" cy="538707"/>
          </a:xfrm>
          <a:prstGeom prs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17 Rectángulo"/>
          <p:cNvSpPr/>
          <p:nvPr/>
        </p:nvSpPr>
        <p:spPr>
          <a:xfrm>
            <a:off x="2295484" y="4890908"/>
            <a:ext cx="4904168" cy="523220"/>
          </a:xfrm>
          <a:prstGeom prst="rect">
            <a:avLst/>
          </a:prstGeom>
        </p:spPr>
        <p:txBody>
          <a:bodyPr wrap="square">
            <a:spAutoFit/>
          </a:bodyPr>
          <a:lstStyle/>
          <a:p>
            <a:r>
              <a:rPr lang="es-ES" sz="6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Número de casos de Tosferina. Medellín, a Período epidemiológico 8 acumulado, años 2021-2023. </a:t>
            </a: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14" name="13 Rectángulo"/>
          <p:cNvSpPr/>
          <p:nvPr/>
        </p:nvSpPr>
        <p:spPr>
          <a:xfrm>
            <a:off x="0" y="5508104"/>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5621632"/>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inusual</a:t>
              </a:r>
            </a:p>
          </p:txBody>
        </p:sp>
      </p:grpSp>
      <p:grpSp>
        <p:nvGrpSpPr>
          <p:cNvPr id="32" name="31 Grupo"/>
          <p:cNvGrpSpPr/>
          <p:nvPr/>
        </p:nvGrpSpPr>
        <p:grpSpPr>
          <a:xfrm>
            <a:off x="5114767" y="5635532"/>
            <a:ext cx="3446504" cy="276999"/>
            <a:chOff x="2448322" y="74775"/>
            <a:chExt cx="3446504" cy="276999"/>
          </a:xfrm>
        </p:grpSpPr>
        <p:sp>
          <p:nvSpPr>
            <p:cNvPr id="33" name="32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34" name="33 Conector recto"/>
            <p:cNvCxnSpPr>
              <a:stCxn id="33"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5" name="34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Indicadores</a:t>
              </a:r>
            </a:p>
          </p:txBody>
        </p:sp>
      </p:grpSp>
      <p:sp>
        <p:nvSpPr>
          <p:cNvPr id="16" name="15 CuadroTexto"/>
          <p:cNvSpPr txBox="1"/>
          <p:nvPr/>
        </p:nvSpPr>
        <p:spPr>
          <a:xfrm>
            <a:off x="4869555" y="6125495"/>
            <a:ext cx="2331345" cy="261610"/>
          </a:xfrm>
          <a:prstGeom prst="rect">
            <a:avLst/>
          </a:prstGeom>
          <a:noFill/>
        </p:spPr>
        <p:txBody>
          <a:bodyPr wrap="square" rtlCol="0">
            <a:spAutoFit/>
          </a:bodyPr>
          <a:lstStyle/>
          <a:p>
            <a:pPr algn="ctr"/>
            <a:r>
              <a:rPr lang="es-ES" sz="1100" b="1" dirty="0">
                <a:latin typeface="Arial Narrow" panose="020B0606020202030204" pitchFamily="34" charset="0"/>
              </a:rPr>
              <a:t>Letalidad</a:t>
            </a:r>
          </a:p>
        </p:txBody>
      </p:sp>
      <p:cxnSp>
        <p:nvCxnSpPr>
          <p:cNvPr id="19" name="18 Conector recto de flecha"/>
          <p:cNvCxnSpPr/>
          <p:nvPr/>
        </p:nvCxnSpPr>
        <p:spPr>
          <a:xfrm>
            <a:off x="4910607" y="7980994"/>
            <a:ext cx="2222505"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cxnSp>
        <p:nvCxnSpPr>
          <p:cNvPr id="40" name="39 Conector recto de flecha"/>
          <p:cNvCxnSpPr/>
          <p:nvPr/>
        </p:nvCxnSpPr>
        <p:spPr>
          <a:xfrm flipH="1">
            <a:off x="5005790" y="6835158"/>
            <a:ext cx="2259337"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sp>
        <p:nvSpPr>
          <p:cNvPr id="53" name="52 CuadroTexto"/>
          <p:cNvSpPr txBox="1"/>
          <p:nvPr/>
        </p:nvSpPr>
        <p:spPr>
          <a:xfrm>
            <a:off x="5672788" y="6256300"/>
            <a:ext cx="724878" cy="553998"/>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0%</a:t>
            </a:r>
          </a:p>
          <a:p>
            <a:pPr algn="ctr"/>
            <a:r>
              <a:rPr lang="es-ES" sz="1400" b="1" dirty="0">
                <a:latin typeface="Arial Narrow" panose="020B0606020202030204" pitchFamily="34" charset="0"/>
              </a:rPr>
              <a:t>0 casos</a:t>
            </a:r>
          </a:p>
        </p:txBody>
      </p:sp>
      <p:sp>
        <p:nvSpPr>
          <p:cNvPr id="54" name="53 Rectángulo"/>
          <p:cNvSpPr/>
          <p:nvPr/>
        </p:nvSpPr>
        <p:spPr>
          <a:xfrm>
            <a:off x="35816" y="8449122"/>
            <a:ext cx="4417817" cy="492443"/>
          </a:xfrm>
          <a:prstGeom prst="rect">
            <a:avLst/>
          </a:prstGeom>
        </p:spPr>
        <p:txBody>
          <a:bodyPr wrap="square">
            <a:spAutoFit/>
          </a:bodyPr>
          <a:lstStyle/>
          <a:p>
            <a:pPr algn="just"/>
            <a:r>
              <a:rPr lang="es-ES" sz="600" dirty="0">
                <a:latin typeface="Arial Narrow" panose="020B0606020202030204" pitchFamily="34" charset="0"/>
              </a:rPr>
              <a:t>Fuente: SIVIGILA. Secretaria de Salud de Medellín.</a:t>
            </a:r>
          </a:p>
          <a:p>
            <a:pPr algn="just"/>
            <a:r>
              <a:rPr lang="es-ES" sz="1000" dirty="0">
                <a:latin typeface="Arial Narrow" panose="020B0606020202030204" pitchFamily="34" charset="0"/>
              </a:rPr>
              <a:t>Figura. Comportamiento inusual de la Tosferina. Medellín, a Periodo epidemiológico 8  acumulado  de 2023. </a:t>
            </a:r>
          </a:p>
        </p:txBody>
      </p:sp>
      <p:sp>
        <p:nvSpPr>
          <p:cNvPr id="58" name="57 CuadroTexto"/>
          <p:cNvSpPr txBox="1"/>
          <p:nvPr/>
        </p:nvSpPr>
        <p:spPr>
          <a:xfrm>
            <a:off x="4722604" y="6835158"/>
            <a:ext cx="2598512" cy="415498"/>
          </a:xfrm>
          <a:prstGeom prst="rect">
            <a:avLst/>
          </a:prstGeom>
          <a:noFill/>
        </p:spPr>
        <p:txBody>
          <a:bodyPr wrap="square" rtlCol="0">
            <a:spAutoFit/>
          </a:bodyPr>
          <a:lstStyle/>
          <a:p>
            <a:pPr algn="ctr"/>
            <a:r>
              <a:rPr lang="es-ES" sz="1050" b="1" dirty="0">
                <a:latin typeface="Arial Narrow" panose="020B0606020202030204" pitchFamily="34" charset="0"/>
              </a:rPr>
              <a:t>Porcentaje de investigación de campo oportuna</a:t>
            </a:r>
          </a:p>
        </p:txBody>
      </p:sp>
      <p:sp>
        <p:nvSpPr>
          <p:cNvPr id="61" name="60 CuadroTexto"/>
          <p:cNvSpPr txBox="1"/>
          <p:nvPr/>
        </p:nvSpPr>
        <p:spPr>
          <a:xfrm>
            <a:off x="494426" y="2843808"/>
            <a:ext cx="1220207" cy="338554"/>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0% </a:t>
            </a:r>
            <a:r>
              <a:rPr lang="es-ES" sz="1400" b="1" dirty="0">
                <a:latin typeface="Arial Narrow" panose="020B0606020202030204" pitchFamily="34" charset="0"/>
              </a:rPr>
              <a:t>Mortalidad</a:t>
            </a:r>
          </a:p>
        </p:txBody>
      </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7 </a:t>
            </a:r>
          </a:p>
        </p:txBody>
      </p:sp>
      <p:sp>
        <p:nvSpPr>
          <p:cNvPr id="37" name="36 Título"/>
          <p:cNvSpPr>
            <a:spLocks noGrp="1"/>
          </p:cNvSpPr>
          <p:nvPr>
            <p:ph type="ctrTitle"/>
          </p:nvPr>
        </p:nvSpPr>
        <p:spPr>
          <a:xfrm>
            <a:off x="85115" y="74775"/>
            <a:ext cx="2075175" cy="523220"/>
          </a:xfrm>
          <a:noFill/>
        </p:spPr>
        <p:txBody>
          <a:bodyPr wrap="square" rtlCol="0">
            <a:spAutoFit/>
          </a:bodyPr>
          <a:lstStyle/>
          <a:p>
            <a:r>
              <a:rPr lang="es-ES" sz="2800" b="1" dirty="0">
                <a:solidFill>
                  <a:srgbClr val="C00000"/>
                </a:solidFill>
                <a:latin typeface="Arial Narrow" panose="020B0606020202030204" pitchFamily="34" charset="0"/>
                <a:ea typeface="+mn-ea"/>
                <a:cs typeface="+mn-cs"/>
              </a:rPr>
              <a:t>Tosferina</a:t>
            </a:r>
          </a:p>
        </p:txBody>
      </p:sp>
      <p:sp>
        <p:nvSpPr>
          <p:cNvPr id="47" name="46 CuadroTexto"/>
          <p:cNvSpPr txBox="1"/>
          <p:nvPr/>
        </p:nvSpPr>
        <p:spPr>
          <a:xfrm>
            <a:off x="4927273" y="7250656"/>
            <a:ext cx="2247196" cy="338554"/>
          </a:xfrm>
          <a:prstGeom prst="rect">
            <a:avLst/>
          </a:prstGeom>
          <a:noFill/>
        </p:spPr>
        <p:txBody>
          <a:bodyPr wrap="square" rtlCol="0">
            <a:spAutoFit/>
          </a:bodyPr>
          <a:lstStyle/>
          <a:p>
            <a:pPr algn="ctr"/>
            <a:r>
              <a:rPr lang="es-ES" sz="1600" b="1" dirty="0">
                <a:solidFill>
                  <a:srgbClr val="C00000"/>
                </a:solidFill>
                <a:latin typeface="Arial Narrow" panose="020B0606020202030204" pitchFamily="34" charset="0"/>
              </a:rPr>
              <a:t>71,7%</a:t>
            </a:r>
          </a:p>
        </p:txBody>
      </p:sp>
      <p:sp>
        <p:nvSpPr>
          <p:cNvPr id="9" name="Rectángulo 8"/>
          <p:cNvSpPr/>
          <p:nvPr/>
        </p:nvSpPr>
        <p:spPr>
          <a:xfrm>
            <a:off x="277404" y="4679265"/>
            <a:ext cx="1882298" cy="861774"/>
          </a:xfrm>
          <a:prstGeom prst="rect">
            <a:avLst/>
          </a:prstGeom>
        </p:spPr>
        <p:txBody>
          <a:bodyPr wrap="square">
            <a:spAutoFit/>
          </a:bodyPr>
          <a:lstStyle/>
          <a:p>
            <a:pPr algn="just"/>
            <a:r>
              <a:rPr lang="es-ES" sz="1000" b="1" dirty="0">
                <a:latin typeface="Arial Narrow" panose="020B0606020202030204" pitchFamily="34" charset="0"/>
              </a:rPr>
              <a:t>Variación porcentual de 1200% menos respecto al mismo periodo del año anterior. Variación de notificación de  -29% (173 casos notificados)</a:t>
            </a:r>
            <a:endParaRPr lang="en-US" sz="1000" dirty="0"/>
          </a:p>
        </p:txBody>
      </p:sp>
      <p:sp>
        <p:nvSpPr>
          <p:cNvPr id="55" name="46 CuadroTexto"/>
          <p:cNvSpPr txBox="1"/>
          <p:nvPr/>
        </p:nvSpPr>
        <p:spPr>
          <a:xfrm>
            <a:off x="4829662" y="8034330"/>
            <a:ext cx="2247196" cy="792525"/>
          </a:xfrm>
          <a:prstGeom prst="rect">
            <a:avLst/>
          </a:prstGeom>
          <a:noFill/>
        </p:spPr>
        <p:txBody>
          <a:bodyPr wrap="square" rtlCol="0">
            <a:spAutoFit/>
          </a:bodyPr>
          <a:lstStyle/>
          <a:p>
            <a:pPr algn="ctr"/>
            <a:r>
              <a:rPr lang="es-ES" sz="1050" b="1" dirty="0">
                <a:latin typeface="Arial Narrow" panose="020B0606020202030204" pitchFamily="34" charset="0"/>
              </a:rPr>
              <a:t>Cumplimiento en la notificación</a:t>
            </a:r>
          </a:p>
          <a:p>
            <a:pPr algn="ctr"/>
            <a:r>
              <a:rPr lang="es-ES" sz="1400" b="1" dirty="0">
                <a:latin typeface="Arial Narrow" panose="020B0606020202030204" pitchFamily="34" charset="0"/>
              </a:rPr>
              <a:t> </a:t>
            </a:r>
            <a:r>
              <a:rPr lang="es-ES" sz="1050" b="1" dirty="0">
                <a:latin typeface="Arial Narrow" panose="020B0606020202030204" pitchFamily="34" charset="0"/>
              </a:rPr>
              <a:t>casos probables notificados </a:t>
            </a:r>
          </a:p>
          <a:p>
            <a:pPr algn="ctr"/>
            <a:r>
              <a:rPr lang="es-ES" sz="1050" b="1" dirty="0">
                <a:latin typeface="Arial Narrow" panose="020B0606020202030204" pitchFamily="34" charset="0"/>
              </a:rPr>
              <a:t>171/173 casos notificados por vigilancia rutinaria</a:t>
            </a:r>
          </a:p>
        </p:txBody>
      </p:sp>
      <p:pic>
        <p:nvPicPr>
          <p:cNvPr id="2" name="Imagen 1"/>
          <p:cNvPicPr>
            <a:picLocks noChangeAspect="1"/>
          </p:cNvPicPr>
          <p:nvPr/>
        </p:nvPicPr>
        <p:blipFill>
          <a:blip r:embed="rId6"/>
          <a:stretch>
            <a:fillRect/>
          </a:stretch>
        </p:blipFill>
        <p:spPr>
          <a:xfrm>
            <a:off x="-54521" y="6088217"/>
            <a:ext cx="4981794" cy="2360905"/>
          </a:xfrm>
          <a:prstGeom prst="rect">
            <a:avLst/>
          </a:prstGeom>
        </p:spPr>
      </p:pic>
      <p:pic>
        <p:nvPicPr>
          <p:cNvPr id="3" name="Imagen 2"/>
          <p:cNvPicPr>
            <a:picLocks noChangeAspect="1"/>
          </p:cNvPicPr>
          <p:nvPr/>
        </p:nvPicPr>
        <p:blipFill>
          <a:blip r:embed="rId7"/>
          <a:stretch>
            <a:fillRect/>
          </a:stretch>
        </p:blipFill>
        <p:spPr>
          <a:xfrm>
            <a:off x="2119696" y="483766"/>
            <a:ext cx="5081203" cy="1746734"/>
          </a:xfrm>
          <a:prstGeom prst="rect">
            <a:avLst/>
          </a:prstGeom>
        </p:spPr>
      </p:pic>
      <p:pic>
        <p:nvPicPr>
          <p:cNvPr id="4" name="Imagen 3"/>
          <p:cNvPicPr>
            <a:picLocks noChangeAspect="1"/>
          </p:cNvPicPr>
          <p:nvPr/>
        </p:nvPicPr>
        <p:blipFill>
          <a:blip r:embed="rId8"/>
          <a:stretch>
            <a:fillRect/>
          </a:stretch>
        </p:blipFill>
        <p:spPr>
          <a:xfrm>
            <a:off x="2163286" y="2688458"/>
            <a:ext cx="4969826" cy="2288297"/>
          </a:xfrm>
          <a:prstGeom prst="rect">
            <a:avLst/>
          </a:prstGeom>
        </p:spPr>
      </p:pic>
    </p:spTree>
    <p:extLst>
      <p:ext uri="{BB962C8B-B14F-4D97-AF65-F5344CB8AC3E}">
        <p14:creationId xmlns:p14="http://schemas.microsoft.com/office/powerpoint/2010/main" val="31581916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6" y="-1"/>
            <a:ext cx="2210926" cy="2823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t="51432"/>
          <a:stretch/>
        </p:blipFill>
        <p:spPr bwMode="auto">
          <a:xfrm>
            <a:off x="0" y="2824179"/>
            <a:ext cx="2232223" cy="2666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31483" y="623805"/>
            <a:ext cx="2232173" cy="276999"/>
          </a:xfrm>
          <a:prstGeom prst="rect">
            <a:avLst/>
          </a:prstGeom>
          <a:noFill/>
        </p:spPr>
        <p:txBody>
          <a:bodyPr wrap="square" rtlCol="0">
            <a:spAutoFit/>
          </a:bodyPr>
          <a:lstStyle/>
          <a:p>
            <a:r>
              <a:rPr lang="es-ES" sz="1200" b="1" dirty="0">
                <a:latin typeface="Arial Narrow" panose="020B0606020202030204" pitchFamily="34" charset="0"/>
              </a:rPr>
              <a:t>Periodo epidemiológico 8 - 2023</a:t>
            </a:r>
          </a:p>
        </p:txBody>
      </p:sp>
      <p:sp>
        <p:nvSpPr>
          <p:cNvPr id="6" name="5 Rectángulo"/>
          <p:cNvSpPr/>
          <p:nvPr/>
        </p:nvSpPr>
        <p:spPr>
          <a:xfrm>
            <a:off x="2254889" y="2168127"/>
            <a:ext cx="4946011" cy="523220"/>
          </a:xfrm>
          <a:prstGeom prst="rect">
            <a:avLst/>
          </a:prstGeom>
        </p:spPr>
        <p:txBody>
          <a:bodyPr wrap="square">
            <a:spAutoFit/>
          </a:bodyPr>
          <a:lstStyle/>
          <a:p>
            <a:r>
              <a:rPr lang="es-ES" sz="6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Gráfico de control de Parotiditis. Medellín, a Período epidemiológico 8 acumulado  de 2023. </a:t>
            </a:r>
          </a:p>
        </p:txBody>
      </p:sp>
      <p:grpSp>
        <p:nvGrpSpPr>
          <p:cNvPr id="8" name="7 Grupo"/>
          <p:cNvGrpSpPr/>
          <p:nvPr/>
        </p:nvGrpSpPr>
        <p:grpSpPr>
          <a:xfrm>
            <a:off x="179214" y="4211960"/>
            <a:ext cx="1892650" cy="488476"/>
            <a:chOff x="2397524" y="3379972"/>
            <a:chExt cx="4508500" cy="904875"/>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524" y="3379972"/>
              <a:ext cx="45085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3317545" y="3478755"/>
              <a:ext cx="1593562" cy="741182"/>
            </a:xfrm>
            <a:prstGeom prst="rect">
              <a:avLst/>
            </a:prstGeom>
            <a:noFill/>
          </p:spPr>
          <p:txBody>
            <a:bodyPr wrap="square" rtlCol="0">
              <a:spAutoFit/>
            </a:bodyPr>
            <a:lstStyle/>
            <a:p>
              <a:pPr algn="ctr"/>
              <a:r>
                <a:rPr lang="es-ES" sz="2000" b="1" dirty="0">
                  <a:latin typeface="Arial Narrow" panose="020B0606020202030204" pitchFamily="34" charset="0"/>
                </a:rPr>
                <a:t>260</a:t>
              </a:r>
            </a:p>
          </p:txBody>
        </p:sp>
      </p:grpSp>
      <p:sp>
        <p:nvSpPr>
          <p:cNvPr id="9" name="8 CuadroTexto"/>
          <p:cNvSpPr txBox="1"/>
          <p:nvPr/>
        </p:nvSpPr>
        <p:spPr>
          <a:xfrm>
            <a:off x="491122" y="4659831"/>
            <a:ext cx="1686306" cy="830997"/>
          </a:xfrm>
          <a:prstGeom prst="rect">
            <a:avLst/>
          </a:prstGeom>
          <a:noFill/>
        </p:spPr>
        <p:txBody>
          <a:bodyPr wrap="square" rtlCol="0">
            <a:spAutoFit/>
          </a:bodyPr>
          <a:lstStyle/>
          <a:p>
            <a:r>
              <a:rPr lang="es-ES" sz="1200" b="1" dirty="0">
                <a:latin typeface="Arial Narrow" panose="020B0606020202030204" pitchFamily="34" charset="0"/>
              </a:rPr>
              <a:t>Variación porcentual de 13,9% menos respecto al mismo periodo del año anterior</a:t>
            </a:r>
          </a:p>
        </p:txBody>
      </p:sp>
      <p:sp>
        <p:nvSpPr>
          <p:cNvPr id="10" name="9 Flecha arriba"/>
          <p:cNvSpPr/>
          <p:nvPr/>
        </p:nvSpPr>
        <p:spPr>
          <a:xfrm flipH="1" flipV="1">
            <a:off x="99238" y="4875421"/>
            <a:ext cx="395188" cy="538707"/>
          </a:xfrm>
          <a:prstGeom prs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17 Rectángulo"/>
          <p:cNvSpPr/>
          <p:nvPr/>
        </p:nvSpPr>
        <p:spPr>
          <a:xfrm>
            <a:off x="2295483" y="4912876"/>
            <a:ext cx="4946011" cy="523220"/>
          </a:xfrm>
          <a:prstGeom prst="rect">
            <a:avLst/>
          </a:prstGeom>
        </p:spPr>
        <p:txBody>
          <a:bodyPr wrap="square">
            <a:spAutoFit/>
          </a:bodyPr>
          <a:lstStyle/>
          <a:p>
            <a:r>
              <a:rPr lang="es-ES" sz="600" dirty="0">
                <a:latin typeface="Arial Narrow" panose="020B0606020202030204" pitchFamily="34" charset="0"/>
              </a:rPr>
              <a:t>Fuente: SIVIGILA. Secretaria de Salud de Medellín.</a:t>
            </a:r>
          </a:p>
          <a:p>
            <a:pPr algn="just"/>
            <a:r>
              <a:rPr lang="es-ES" sz="1100" dirty="0">
                <a:latin typeface="Arial Narrow" panose="020B0606020202030204" pitchFamily="34" charset="0"/>
              </a:rPr>
              <a:t>Figura. Comportamiento de Parotiditis. Medellín, a Período epidemiológico 8 acumulado, años 2021-2023.</a:t>
            </a:r>
          </a:p>
        </p:txBody>
      </p:sp>
      <p:grpSp>
        <p:nvGrpSpPr>
          <p:cNvPr id="15" name="14 Grupo"/>
          <p:cNvGrpSpPr/>
          <p:nvPr/>
        </p:nvGrpSpPr>
        <p:grpSpPr>
          <a:xfrm>
            <a:off x="2448322" y="74775"/>
            <a:ext cx="3446504" cy="276999"/>
            <a:chOff x="2448322" y="74775"/>
            <a:chExt cx="3446504" cy="276999"/>
          </a:xfrm>
        </p:grpSpPr>
        <p:sp>
          <p:nvSpPr>
            <p:cNvPr id="11" name="10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13" name="12 Conector recto"/>
            <p:cNvCxnSpPr>
              <a:stCxn id="11"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de la notificación</a:t>
              </a:r>
            </a:p>
          </p:txBody>
        </p:sp>
      </p:grpSp>
      <p:sp>
        <p:nvSpPr>
          <p:cNvPr id="14" name="13 Rectángulo"/>
          <p:cNvSpPr/>
          <p:nvPr/>
        </p:nvSpPr>
        <p:spPr>
          <a:xfrm>
            <a:off x="-31635" y="5499221"/>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32" name="31 Grupo"/>
          <p:cNvGrpSpPr/>
          <p:nvPr/>
        </p:nvGrpSpPr>
        <p:grpSpPr>
          <a:xfrm>
            <a:off x="5114767" y="5635532"/>
            <a:ext cx="3446504" cy="276999"/>
            <a:chOff x="2448322" y="74775"/>
            <a:chExt cx="3446504" cy="276999"/>
          </a:xfrm>
        </p:grpSpPr>
        <p:sp>
          <p:nvSpPr>
            <p:cNvPr id="33" name="32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34" name="33 Conector recto"/>
            <p:cNvCxnSpPr>
              <a:stCxn id="33"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5" name="34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Indicadores</a:t>
              </a:r>
            </a:p>
          </p:txBody>
        </p:sp>
      </p:grpSp>
      <p:sp>
        <p:nvSpPr>
          <p:cNvPr id="16" name="15 CuadroTexto"/>
          <p:cNvSpPr txBox="1"/>
          <p:nvPr/>
        </p:nvSpPr>
        <p:spPr>
          <a:xfrm>
            <a:off x="4869555" y="6070903"/>
            <a:ext cx="2331345" cy="430887"/>
          </a:xfrm>
          <a:prstGeom prst="rect">
            <a:avLst/>
          </a:prstGeom>
          <a:noFill/>
        </p:spPr>
        <p:txBody>
          <a:bodyPr wrap="square" rtlCol="0">
            <a:spAutoFit/>
          </a:bodyPr>
          <a:lstStyle/>
          <a:p>
            <a:pPr algn="ctr"/>
            <a:r>
              <a:rPr lang="es-ES" sz="1100" b="1" dirty="0">
                <a:latin typeface="Arial Narrow" panose="020B0606020202030204" pitchFamily="34" charset="0"/>
              </a:rPr>
              <a:t>Proporción de incidencia en población general</a:t>
            </a:r>
          </a:p>
        </p:txBody>
      </p:sp>
      <p:cxnSp>
        <p:nvCxnSpPr>
          <p:cNvPr id="19" name="18 Conector recto de flecha"/>
          <p:cNvCxnSpPr/>
          <p:nvPr/>
        </p:nvCxnSpPr>
        <p:spPr>
          <a:xfrm>
            <a:off x="4910607" y="7980994"/>
            <a:ext cx="2222505"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cxnSp>
        <p:nvCxnSpPr>
          <p:cNvPr id="40" name="39 Conector recto de flecha"/>
          <p:cNvCxnSpPr/>
          <p:nvPr/>
        </p:nvCxnSpPr>
        <p:spPr>
          <a:xfrm flipH="1">
            <a:off x="4959641" y="6977751"/>
            <a:ext cx="2259337" cy="0"/>
          </a:xfrm>
          <a:prstGeom prst="straightConnector1">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sp>
        <p:nvSpPr>
          <p:cNvPr id="53" name="52 CuadroTexto"/>
          <p:cNvSpPr txBox="1"/>
          <p:nvPr/>
        </p:nvSpPr>
        <p:spPr>
          <a:xfrm>
            <a:off x="5447788" y="6412570"/>
            <a:ext cx="1096775" cy="553998"/>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9,8* 100 mil</a:t>
            </a:r>
          </a:p>
          <a:p>
            <a:pPr algn="ctr"/>
            <a:r>
              <a:rPr lang="es-ES" sz="1400" b="1" dirty="0">
                <a:latin typeface="Arial Narrow" panose="020B0606020202030204" pitchFamily="34" charset="0"/>
              </a:rPr>
              <a:t>260 casos</a:t>
            </a:r>
          </a:p>
        </p:txBody>
      </p:sp>
      <p:sp>
        <p:nvSpPr>
          <p:cNvPr id="55" name="54 CuadroTexto"/>
          <p:cNvSpPr txBox="1"/>
          <p:nvPr/>
        </p:nvSpPr>
        <p:spPr>
          <a:xfrm>
            <a:off x="4712465" y="7982798"/>
            <a:ext cx="2487186" cy="261610"/>
          </a:xfrm>
          <a:prstGeom prst="rect">
            <a:avLst/>
          </a:prstGeom>
          <a:noFill/>
        </p:spPr>
        <p:txBody>
          <a:bodyPr wrap="square" rtlCol="0">
            <a:spAutoFit/>
          </a:bodyPr>
          <a:lstStyle/>
          <a:p>
            <a:pPr algn="ctr"/>
            <a:r>
              <a:rPr lang="es-ES" sz="1100" b="1" dirty="0">
                <a:latin typeface="Arial Narrow" panose="020B0606020202030204" pitchFamily="34" charset="0"/>
              </a:rPr>
              <a:t>Brotes con investigación de campo</a:t>
            </a:r>
          </a:p>
        </p:txBody>
      </p:sp>
      <p:sp>
        <p:nvSpPr>
          <p:cNvPr id="56" name="55 CuadroTexto"/>
          <p:cNvSpPr txBox="1"/>
          <p:nvPr/>
        </p:nvSpPr>
        <p:spPr>
          <a:xfrm>
            <a:off x="5642590" y="8275018"/>
            <a:ext cx="758542" cy="553998"/>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a:t>
            </a:r>
          </a:p>
          <a:p>
            <a:pPr algn="ctr"/>
            <a:r>
              <a:rPr lang="es-ES" sz="1400" b="1" dirty="0">
                <a:latin typeface="Arial Narrow" panose="020B0606020202030204" pitchFamily="34" charset="0"/>
              </a:rPr>
              <a:t>0 brotes</a:t>
            </a:r>
          </a:p>
        </p:txBody>
      </p:sp>
      <p:sp>
        <p:nvSpPr>
          <p:cNvPr id="58" name="57 CuadroTexto"/>
          <p:cNvSpPr txBox="1"/>
          <p:nvPr/>
        </p:nvSpPr>
        <p:spPr>
          <a:xfrm>
            <a:off x="4722604" y="7014239"/>
            <a:ext cx="2598512" cy="415498"/>
          </a:xfrm>
          <a:prstGeom prst="rect">
            <a:avLst/>
          </a:prstGeom>
          <a:noFill/>
        </p:spPr>
        <p:txBody>
          <a:bodyPr wrap="square" rtlCol="0">
            <a:spAutoFit/>
          </a:bodyPr>
          <a:lstStyle/>
          <a:p>
            <a:pPr algn="ctr"/>
            <a:r>
              <a:rPr lang="es-ES" sz="1050" b="1" dirty="0">
                <a:latin typeface="Arial Narrow" panose="020B0606020202030204" pitchFamily="34" charset="0"/>
              </a:rPr>
              <a:t>Proporción de incidencia en menores de 5 años</a:t>
            </a:r>
          </a:p>
        </p:txBody>
      </p:sp>
      <p:sp>
        <p:nvSpPr>
          <p:cNvPr id="61" name="60 CuadroTexto"/>
          <p:cNvSpPr txBox="1"/>
          <p:nvPr/>
        </p:nvSpPr>
        <p:spPr>
          <a:xfrm>
            <a:off x="494426" y="2843808"/>
            <a:ext cx="1220207" cy="338554"/>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0% </a:t>
            </a:r>
            <a:r>
              <a:rPr lang="es-ES" sz="1400" b="1" dirty="0">
                <a:latin typeface="Arial Narrow" panose="020B0606020202030204" pitchFamily="34" charset="0"/>
              </a:rPr>
              <a:t>Mortalidad</a:t>
            </a:r>
          </a:p>
        </p:txBody>
      </p:sp>
      <p:sp>
        <p:nvSpPr>
          <p:cNvPr id="63" name="62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8 </a:t>
            </a:r>
          </a:p>
        </p:txBody>
      </p:sp>
      <p:sp>
        <p:nvSpPr>
          <p:cNvPr id="37" name="36 Título"/>
          <p:cNvSpPr>
            <a:spLocks noGrp="1"/>
          </p:cNvSpPr>
          <p:nvPr>
            <p:ph type="ctrTitle"/>
          </p:nvPr>
        </p:nvSpPr>
        <p:spPr>
          <a:xfrm>
            <a:off x="85115" y="105553"/>
            <a:ext cx="2075175" cy="461665"/>
          </a:xfrm>
          <a:noFill/>
        </p:spPr>
        <p:txBody>
          <a:bodyPr wrap="square" rtlCol="0">
            <a:spAutoFit/>
          </a:bodyPr>
          <a:lstStyle/>
          <a:p>
            <a:r>
              <a:rPr lang="es-ES" sz="2400" b="1" dirty="0">
                <a:solidFill>
                  <a:srgbClr val="C00000"/>
                </a:solidFill>
                <a:latin typeface="Arial Narrow" panose="020B0606020202030204" pitchFamily="34" charset="0"/>
                <a:ea typeface="+mn-ea"/>
                <a:cs typeface="+mn-cs"/>
              </a:rPr>
              <a:t>Parotiditis</a:t>
            </a:r>
          </a:p>
        </p:txBody>
      </p:sp>
      <p:sp>
        <p:nvSpPr>
          <p:cNvPr id="47" name="46 CuadroTexto"/>
          <p:cNvSpPr txBox="1"/>
          <p:nvPr/>
        </p:nvSpPr>
        <p:spPr>
          <a:xfrm>
            <a:off x="5627821" y="7420568"/>
            <a:ext cx="1189749" cy="553998"/>
          </a:xfrm>
          <a:prstGeom prst="rect">
            <a:avLst/>
          </a:prstGeom>
          <a:noFill/>
        </p:spPr>
        <p:txBody>
          <a:bodyPr wrap="none" rtlCol="0">
            <a:spAutoFit/>
          </a:bodyPr>
          <a:lstStyle/>
          <a:p>
            <a:pPr algn="ctr"/>
            <a:r>
              <a:rPr lang="es-ES" sz="1600" b="1" dirty="0">
                <a:solidFill>
                  <a:srgbClr val="C00000"/>
                </a:solidFill>
                <a:latin typeface="Arial Narrow" panose="020B0606020202030204" pitchFamily="34" charset="0"/>
              </a:rPr>
              <a:t>25,5* 100 mil</a:t>
            </a:r>
          </a:p>
          <a:p>
            <a:pPr algn="ctr"/>
            <a:r>
              <a:rPr lang="es-ES" sz="1400" b="1" dirty="0">
                <a:latin typeface="Arial Narrow" panose="020B0606020202030204" pitchFamily="34" charset="0"/>
              </a:rPr>
              <a:t>38 casos</a:t>
            </a:r>
          </a:p>
        </p:txBody>
      </p:sp>
      <p:sp>
        <p:nvSpPr>
          <p:cNvPr id="46" name="44 Rectángulo"/>
          <p:cNvSpPr/>
          <p:nvPr/>
        </p:nvSpPr>
        <p:spPr>
          <a:xfrm>
            <a:off x="-14673" y="8567406"/>
            <a:ext cx="4727138" cy="523220"/>
          </a:xfrm>
          <a:prstGeom prst="rect">
            <a:avLst/>
          </a:prstGeom>
        </p:spPr>
        <p:txBody>
          <a:bodyPr wrap="square">
            <a:spAutoFit/>
          </a:bodyPr>
          <a:lstStyle/>
          <a:p>
            <a:r>
              <a:rPr lang="es-ES" sz="600" dirty="0">
                <a:latin typeface="Arial Narrow" panose="020B0606020202030204" pitchFamily="34" charset="0"/>
              </a:rPr>
              <a:t>Fuente: SIVIGILA. Secretaria de Salud de Medellín.</a:t>
            </a:r>
          </a:p>
          <a:p>
            <a:r>
              <a:rPr lang="es-ES" sz="1100" dirty="0">
                <a:latin typeface="Arial Narrow" panose="020B0606020202030204" pitchFamily="34" charset="0"/>
              </a:rPr>
              <a:t>Figura. Mapa temático de puntos de Parotiditis. Medellín, a Período epidemiológico 8 acumulado  de 2023 </a:t>
            </a:r>
          </a:p>
        </p:txBody>
      </p:sp>
      <p:grpSp>
        <p:nvGrpSpPr>
          <p:cNvPr id="48" name="25 Grupo"/>
          <p:cNvGrpSpPr/>
          <p:nvPr/>
        </p:nvGrpSpPr>
        <p:grpSpPr>
          <a:xfrm>
            <a:off x="277404" y="5621632"/>
            <a:ext cx="3446504" cy="276999"/>
            <a:chOff x="2448322" y="74775"/>
            <a:chExt cx="3446504" cy="276999"/>
          </a:xfrm>
        </p:grpSpPr>
        <p:sp>
          <p:nvSpPr>
            <p:cNvPr id="49"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50" name="27 Conector recto"/>
            <p:cNvCxnSpPr>
              <a:stCxn id="49"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1"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por territorio</a:t>
              </a:r>
            </a:p>
          </p:txBody>
        </p:sp>
      </p:grpSp>
      <p:pic>
        <p:nvPicPr>
          <p:cNvPr id="38" name="Imagen 37"/>
          <p:cNvPicPr>
            <a:picLocks noChangeAspect="1"/>
          </p:cNvPicPr>
          <p:nvPr/>
        </p:nvPicPr>
        <p:blipFill>
          <a:blip r:embed="rId5"/>
          <a:stretch>
            <a:fillRect/>
          </a:stretch>
        </p:blipFill>
        <p:spPr>
          <a:xfrm>
            <a:off x="53621" y="6066402"/>
            <a:ext cx="4402473" cy="2501004"/>
          </a:xfrm>
          <a:prstGeom prst="rect">
            <a:avLst/>
          </a:prstGeom>
        </p:spPr>
      </p:pic>
      <p:pic>
        <p:nvPicPr>
          <p:cNvPr id="2" name="Imagen 1"/>
          <p:cNvPicPr>
            <a:picLocks noChangeAspect="1"/>
          </p:cNvPicPr>
          <p:nvPr/>
        </p:nvPicPr>
        <p:blipFill>
          <a:blip r:embed="rId6"/>
          <a:stretch>
            <a:fillRect/>
          </a:stretch>
        </p:blipFill>
        <p:spPr>
          <a:xfrm>
            <a:off x="2254921" y="394894"/>
            <a:ext cx="4878191" cy="1667098"/>
          </a:xfrm>
          <a:prstGeom prst="rect">
            <a:avLst/>
          </a:prstGeom>
        </p:spPr>
      </p:pic>
      <p:pic>
        <p:nvPicPr>
          <p:cNvPr id="3" name="Imagen 2"/>
          <p:cNvPicPr>
            <a:picLocks noChangeAspect="1"/>
          </p:cNvPicPr>
          <p:nvPr/>
        </p:nvPicPr>
        <p:blipFill>
          <a:blip r:embed="rId7"/>
          <a:stretch>
            <a:fillRect/>
          </a:stretch>
        </p:blipFill>
        <p:spPr>
          <a:xfrm>
            <a:off x="2127850" y="2492529"/>
            <a:ext cx="5005262" cy="2418543"/>
          </a:xfrm>
          <a:prstGeom prst="rect">
            <a:avLst/>
          </a:prstGeom>
        </p:spPr>
      </p:pic>
    </p:spTree>
    <p:extLst>
      <p:ext uri="{BB962C8B-B14F-4D97-AF65-F5344CB8AC3E}">
        <p14:creationId xmlns:p14="http://schemas.microsoft.com/office/powerpoint/2010/main" val="18537520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Rectángulo"/>
          <p:cNvSpPr/>
          <p:nvPr/>
        </p:nvSpPr>
        <p:spPr>
          <a:xfrm>
            <a:off x="0" y="9973"/>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 name="25 Grupo"/>
          <p:cNvGrpSpPr/>
          <p:nvPr/>
        </p:nvGrpSpPr>
        <p:grpSpPr>
          <a:xfrm>
            <a:off x="277404" y="137149"/>
            <a:ext cx="3446504" cy="276999"/>
            <a:chOff x="2448322" y="74775"/>
            <a:chExt cx="3446504" cy="276999"/>
          </a:xfrm>
        </p:grpSpPr>
        <p:sp>
          <p:nvSpPr>
            <p:cNvPr id="27" name="26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28" name="27 Conector recto"/>
            <p:cNvCxnSpPr>
              <a:stCxn id="27"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Comportamiento variables de interés</a:t>
              </a:r>
            </a:p>
          </p:txBody>
        </p:sp>
      </p:grpSp>
      <p:sp>
        <p:nvSpPr>
          <p:cNvPr id="60" name="59 Rectángulo"/>
          <p:cNvSpPr/>
          <p:nvPr/>
        </p:nvSpPr>
        <p:spPr>
          <a:xfrm>
            <a:off x="0" y="2558984"/>
            <a:ext cx="7200900" cy="504056"/>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61" name="60 Grupo"/>
          <p:cNvGrpSpPr/>
          <p:nvPr/>
        </p:nvGrpSpPr>
        <p:grpSpPr>
          <a:xfrm>
            <a:off x="277404" y="2672512"/>
            <a:ext cx="3446504" cy="276999"/>
            <a:chOff x="2448322" y="74775"/>
            <a:chExt cx="3446504" cy="276999"/>
          </a:xfrm>
        </p:grpSpPr>
        <p:sp>
          <p:nvSpPr>
            <p:cNvPr id="62" name="61 Elipse"/>
            <p:cNvSpPr/>
            <p:nvPr/>
          </p:nvSpPr>
          <p:spPr>
            <a:xfrm>
              <a:off x="2448322" y="74775"/>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63" name="62 Conector recto"/>
            <p:cNvCxnSpPr>
              <a:stCxn id="62" idx="6"/>
            </p:cNvCxnSpPr>
            <p:nvPr/>
          </p:nvCxnSpPr>
          <p:spPr>
            <a:xfrm>
              <a:off x="2736354" y="205580"/>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4" name="63 CuadroTexto"/>
            <p:cNvSpPr txBox="1"/>
            <p:nvPr/>
          </p:nvSpPr>
          <p:spPr>
            <a:xfrm>
              <a:off x="3302538" y="74775"/>
              <a:ext cx="2592288" cy="276999"/>
            </a:xfrm>
            <a:prstGeom prst="rect">
              <a:avLst/>
            </a:prstGeom>
            <a:noFill/>
          </p:spPr>
          <p:txBody>
            <a:bodyPr wrap="square" rtlCol="0">
              <a:spAutoFit/>
            </a:bodyPr>
            <a:lstStyle/>
            <a:p>
              <a:r>
                <a:rPr lang="es-ES" sz="1200" b="1" dirty="0">
                  <a:latin typeface="Arial Narrow" panose="020B0606020202030204" pitchFamily="34" charset="0"/>
                </a:rPr>
                <a:t>Curso de vida</a:t>
              </a:r>
            </a:p>
          </p:txBody>
        </p:sp>
      </p:grpSp>
      <p:pic>
        <p:nvPicPr>
          <p:cNvPr id="205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5885" y="4647216"/>
            <a:ext cx="3221992" cy="4218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105" name="104 CuadroTexto"/>
          <p:cNvSpPr txBox="1"/>
          <p:nvPr/>
        </p:nvSpPr>
        <p:spPr>
          <a:xfrm>
            <a:off x="6552777" y="12504"/>
            <a:ext cx="648121" cy="253916"/>
          </a:xfrm>
          <a:prstGeom prst="rect">
            <a:avLst/>
          </a:prstGeom>
          <a:noFill/>
        </p:spPr>
        <p:txBody>
          <a:bodyPr wrap="square" rtlCol="0">
            <a:spAutoFit/>
          </a:bodyPr>
          <a:lstStyle/>
          <a:p>
            <a:r>
              <a:rPr lang="es-ES" sz="1050" b="1" dirty="0">
                <a:latin typeface="Arial Narrow" panose="020B0606020202030204" pitchFamily="34" charset="0"/>
              </a:rPr>
              <a:t>Pág.. 9</a:t>
            </a:r>
          </a:p>
        </p:txBody>
      </p:sp>
      <p:grpSp>
        <p:nvGrpSpPr>
          <p:cNvPr id="4" name="3 Grupo"/>
          <p:cNvGrpSpPr/>
          <p:nvPr/>
        </p:nvGrpSpPr>
        <p:grpSpPr>
          <a:xfrm>
            <a:off x="-143966" y="830792"/>
            <a:ext cx="1258607" cy="1651732"/>
            <a:chOff x="-143966" y="539552"/>
            <a:chExt cx="1258607" cy="1651732"/>
          </a:xfrm>
        </p:grpSpPr>
        <p:pic>
          <p:nvPicPr>
            <p:cNvPr id="2051" name="Picture 3"/>
            <p:cNvPicPr>
              <a:picLocks noChangeAspect="1" noChangeArrowheads="1"/>
            </p:cNvPicPr>
            <p:nvPr/>
          </p:nvPicPr>
          <p:blipFill rotWithShape="1">
            <a:blip r:embed="rId3">
              <a:biLevel thresh="75000"/>
              <a:extLst>
                <a:ext uri="{28A0092B-C50C-407E-A947-70E740481C1C}">
                  <a14:useLocalDpi xmlns:a14="http://schemas.microsoft.com/office/drawing/2010/main" val="0"/>
                </a:ext>
              </a:extLst>
            </a:blip>
            <a:srcRect r="85225"/>
            <a:stretch/>
          </p:blipFill>
          <p:spPr bwMode="auto">
            <a:xfrm>
              <a:off x="148822" y="539552"/>
              <a:ext cx="702032"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11 Rectángulo redondeado"/>
            <p:cNvSpPr/>
            <p:nvPr/>
          </p:nvSpPr>
          <p:spPr>
            <a:xfrm>
              <a:off x="110785" y="1579196"/>
              <a:ext cx="740068" cy="360040"/>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43,8%</a:t>
              </a:r>
            </a:p>
          </p:txBody>
        </p:sp>
        <p:sp>
          <p:nvSpPr>
            <p:cNvPr id="31" name="30 CuadroTexto"/>
            <p:cNvSpPr txBox="1"/>
            <p:nvPr/>
          </p:nvSpPr>
          <p:spPr>
            <a:xfrm>
              <a:off x="-143966" y="1914285"/>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114  Casos</a:t>
              </a:r>
            </a:p>
          </p:txBody>
        </p:sp>
        <p:sp>
          <p:nvSpPr>
            <p:cNvPr id="37" name="36 CuadroTexto"/>
            <p:cNvSpPr txBox="1"/>
            <p:nvPr/>
          </p:nvSpPr>
          <p:spPr>
            <a:xfrm>
              <a:off x="-114966" y="1305463"/>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Masculino</a:t>
              </a:r>
            </a:p>
          </p:txBody>
        </p:sp>
      </p:grpSp>
      <p:grpSp>
        <p:nvGrpSpPr>
          <p:cNvPr id="5" name="4 Grupo"/>
          <p:cNvGrpSpPr/>
          <p:nvPr/>
        </p:nvGrpSpPr>
        <p:grpSpPr>
          <a:xfrm>
            <a:off x="949682" y="892966"/>
            <a:ext cx="1282616" cy="1594010"/>
            <a:chOff x="767312" y="601726"/>
            <a:chExt cx="1282616" cy="1594010"/>
          </a:xfrm>
        </p:grpSpPr>
        <p:sp>
          <p:nvSpPr>
            <p:cNvPr id="42" name="41 Rectángulo redondeado"/>
            <p:cNvSpPr/>
            <p:nvPr/>
          </p:nvSpPr>
          <p:spPr>
            <a:xfrm>
              <a:off x="1017793" y="1573062"/>
              <a:ext cx="740068" cy="360040"/>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56,2%</a:t>
              </a:r>
            </a:p>
          </p:txBody>
        </p:sp>
        <p:sp>
          <p:nvSpPr>
            <p:cNvPr id="32" name="31 CuadroTexto"/>
            <p:cNvSpPr txBox="1"/>
            <p:nvPr/>
          </p:nvSpPr>
          <p:spPr>
            <a:xfrm>
              <a:off x="820321" y="1918737"/>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146  Casos</a:t>
              </a:r>
            </a:p>
          </p:txBody>
        </p:sp>
        <p:pic>
          <p:nvPicPr>
            <p:cNvPr id="36" name="Picture 3"/>
            <p:cNvPicPr>
              <a:picLocks noChangeAspect="1" noChangeArrowheads="1"/>
            </p:cNvPicPr>
            <p:nvPr/>
          </p:nvPicPr>
          <p:blipFill rotWithShape="1">
            <a:blip r:embed="rId3">
              <a:biLevel thresh="75000"/>
              <a:extLst>
                <a:ext uri="{28A0092B-C50C-407E-A947-70E740481C1C}">
                  <a14:useLocalDpi xmlns:a14="http://schemas.microsoft.com/office/drawing/2010/main" val="0"/>
                </a:ext>
              </a:extLst>
            </a:blip>
            <a:srcRect l="30557" r="55507"/>
            <a:stretch/>
          </p:blipFill>
          <p:spPr bwMode="auto">
            <a:xfrm>
              <a:off x="1052788" y="601726"/>
              <a:ext cx="662151"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39 CuadroTexto"/>
            <p:cNvSpPr txBox="1"/>
            <p:nvPr/>
          </p:nvSpPr>
          <p:spPr>
            <a:xfrm>
              <a:off x="767312" y="1314126"/>
              <a:ext cx="1229607" cy="276999"/>
            </a:xfrm>
            <a:prstGeom prst="rect">
              <a:avLst/>
            </a:prstGeom>
            <a:noFill/>
          </p:spPr>
          <p:txBody>
            <a:bodyPr wrap="square" rtlCol="0">
              <a:spAutoFit/>
            </a:bodyPr>
            <a:lstStyle/>
            <a:p>
              <a:pPr algn="ctr"/>
              <a:r>
                <a:rPr lang="es-ES" sz="1200" b="1" u="sng" dirty="0">
                  <a:latin typeface="Arial Narrow" panose="020B0606020202030204" pitchFamily="34" charset="0"/>
                </a:rPr>
                <a:t>Femenino</a:t>
              </a:r>
            </a:p>
          </p:txBody>
        </p:sp>
      </p:grpSp>
      <p:grpSp>
        <p:nvGrpSpPr>
          <p:cNvPr id="6" name="5 Grupo"/>
          <p:cNvGrpSpPr/>
          <p:nvPr/>
        </p:nvGrpSpPr>
        <p:grpSpPr>
          <a:xfrm>
            <a:off x="1944266" y="828222"/>
            <a:ext cx="1414263" cy="1638535"/>
            <a:chOff x="1700534" y="536982"/>
            <a:chExt cx="1414263" cy="1638535"/>
          </a:xfrm>
        </p:grpSpPr>
        <p:sp>
          <p:nvSpPr>
            <p:cNvPr id="43" name="42 Rectángulo redondeado"/>
            <p:cNvSpPr/>
            <p:nvPr/>
          </p:nvSpPr>
          <p:spPr>
            <a:xfrm>
              <a:off x="2047806" y="1571104"/>
              <a:ext cx="740068" cy="36004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0,96%</a:t>
              </a:r>
            </a:p>
          </p:txBody>
        </p:sp>
        <p:pic>
          <p:nvPicPr>
            <p:cNvPr id="39" name="Picture 3"/>
            <p:cNvPicPr>
              <a:picLocks noChangeAspect="1" noChangeArrowheads="1"/>
            </p:cNvPicPr>
            <p:nvPr/>
          </p:nvPicPr>
          <p:blipFill rotWithShape="1">
            <a:blip r:embed="rId3">
              <a:biLevel thresh="75000"/>
              <a:extLst>
                <a:ext uri="{28A0092B-C50C-407E-A947-70E740481C1C}">
                  <a14:useLocalDpi xmlns:a14="http://schemas.microsoft.com/office/drawing/2010/main" val="0"/>
                </a:ext>
              </a:extLst>
            </a:blip>
            <a:srcRect l="59204" r="26197"/>
            <a:stretch/>
          </p:blipFill>
          <p:spPr bwMode="auto">
            <a:xfrm>
              <a:off x="2088282" y="536982"/>
              <a:ext cx="693683"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 name="46 CuadroTexto"/>
            <p:cNvSpPr txBox="1"/>
            <p:nvPr/>
          </p:nvSpPr>
          <p:spPr>
            <a:xfrm>
              <a:off x="1700534" y="1311622"/>
              <a:ext cx="1414263" cy="276999"/>
            </a:xfrm>
            <a:prstGeom prst="rect">
              <a:avLst/>
            </a:prstGeom>
            <a:noFill/>
          </p:spPr>
          <p:txBody>
            <a:bodyPr wrap="square" rtlCol="0">
              <a:spAutoFit/>
            </a:bodyPr>
            <a:lstStyle/>
            <a:p>
              <a:pPr algn="ctr"/>
              <a:r>
                <a:rPr lang="es-ES" sz="1200" b="1" u="sng" dirty="0">
                  <a:latin typeface="Arial Narrow" panose="020B0606020202030204" pitchFamily="34" charset="0"/>
                </a:rPr>
                <a:t>Afrodescendiente</a:t>
              </a:r>
            </a:p>
          </p:txBody>
        </p:sp>
        <p:sp>
          <p:nvSpPr>
            <p:cNvPr id="48" name="47 CuadroTexto"/>
            <p:cNvSpPr txBox="1"/>
            <p:nvPr/>
          </p:nvSpPr>
          <p:spPr>
            <a:xfrm>
              <a:off x="1792861" y="1898518"/>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1 Casos</a:t>
              </a:r>
            </a:p>
          </p:txBody>
        </p:sp>
      </p:grpSp>
      <p:grpSp>
        <p:nvGrpSpPr>
          <p:cNvPr id="11" name="10 Grupo"/>
          <p:cNvGrpSpPr/>
          <p:nvPr/>
        </p:nvGrpSpPr>
        <p:grpSpPr>
          <a:xfrm>
            <a:off x="3105668" y="865888"/>
            <a:ext cx="1246394" cy="1621088"/>
            <a:chOff x="2858112" y="554428"/>
            <a:chExt cx="1246394" cy="1621088"/>
          </a:xfrm>
        </p:grpSpPr>
        <p:sp>
          <p:nvSpPr>
            <p:cNvPr id="49" name="48 CuadroTexto"/>
            <p:cNvSpPr txBox="1"/>
            <p:nvPr/>
          </p:nvSpPr>
          <p:spPr>
            <a:xfrm>
              <a:off x="2858112" y="1315874"/>
              <a:ext cx="1229607" cy="251820"/>
            </a:xfrm>
            <a:prstGeom prst="rect">
              <a:avLst/>
            </a:prstGeom>
            <a:noFill/>
          </p:spPr>
          <p:txBody>
            <a:bodyPr wrap="square" rtlCol="0">
              <a:spAutoFit/>
            </a:bodyPr>
            <a:lstStyle/>
            <a:p>
              <a:pPr algn="ctr"/>
              <a:r>
                <a:rPr lang="es-ES" sz="1200" b="1" u="sng" dirty="0">
                  <a:latin typeface="Arial Narrow" panose="020B0606020202030204" pitchFamily="34" charset="0"/>
                </a:rPr>
                <a:t>Indígena</a:t>
              </a:r>
            </a:p>
          </p:txBody>
        </p:sp>
        <p:grpSp>
          <p:nvGrpSpPr>
            <p:cNvPr id="7" name="6 Grupo"/>
            <p:cNvGrpSpPr/>
            <p:nvPr/>
          </p:nvGrpSpPr>
          <p:grpSpPr>
            <a:xfrm>
              <a:off x="2874899" y="554428"/>
              <a:ext cx="1229607" cy="1621088"/>
              <a:chOff x="2850938" y="554428"/>
              <a:chExt cx="1229607" cy="1621088"/>
            </a:xfrm>
          </p:grpSpPr>
          <p:sp>
            <p:nvSpPr>
              <p:cNvPr id="44" name="43 Rectángulo redondeado"/>
              <p:cNvSpPr/>
              <p:nvPr/>
            </p:nvSpPr>
            <p:spPr>
              <a:xfrm>
                <a:off x="3071349" y="1566970"/>
                <a:ext cx="740068" cy="36004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0,0%</a:t>
                </a:r>
              </a:p>
            </p:txBody>
          </p:sp>
          <p:pic>
            <p:nvPicPr>
              <p:cNvPr id="46" name="Picture 3"/>
              <p:cNvPicPr>
                <a:picLocks noChangeAspect="1" noChangeArrowheads="1"/>
              </p:cNvPicPr>
              <p:nvPr/>
            </p:nvPicPr>
            <p:blipFill rotWithShape="1">
              <a:blip r:embed="rId3">
                <a:biLevel thresh="75000"/>
                <a:extLst>
                  <a:ext uri="{28A0092B-C50C-407E-A947-70E740481C1C}">
                    <a14:useLocalDpi xmlns:a14="http://schemas.microsoft.com/office/drawing/2010/main" val="0"/>
                  </a:ext>
                </a:extLst>
              </a:blip>
              <a:srcRect l="87297"/>
              <a:stretch/>
            </p:blipFill>
            <p:spPr bwMode="auto">
              <a:xfrm>
                <a:off x="3155364" y="554428"/>
                <a:ext cx="603573" cy="85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 name="49 CuadroTexto"/>
              <p:cNvSpPr txBox="1"/>
              <p:nvPr/>
            </p:nvSpPr>
            <p:spPr>
              <a:xfrm>
                <a:off x="2850938" y="1898517"/>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0 Casos</a:t>
                </a:r>
              </a:p>
            </p:txBody>
          </p:sp>
        </p:grpSp>
      </p:grpSp>
      <p:grpSp>
        <p:nvGrpSpPr>
          <p:cNvPr id="9" name="8 Grupo"/>
          <p:cNvGrpSpPr/>
          <p:nvPr/>
        </p:nvGrpSpPr>
        <p:grpSpPr>
          <a:xfrm>
            <a:off x="5622828" y="842667"/>
            <a:ext cx="1610597" cy="1615816"/>
            <a:chOff x="5622828" y="551427"/>
            <a:chExt cx="1610597" cy="1615816"/>
          </a:xfrm>
        </p:grpSpPr>
        <p:pic>
          <p:nvPicPr>
            <p:cNvPr id="2052" name="Picture 4"/>
            <p:cNvPicPr>
              <a:picLocks noChangeAspect="1" noChangeArrowheads="1"/>
            </p:cNvPicPr>
            <p:nvPr/>
          </p:nvPicPr>
          <p:blipFill rotWithShape="1">
            <a:blip r:embed="rId4">
              <a:biLevel thresh="50000"/>
              <a:extLst>
                <a:ext uri="{28A0092B-C50C-407E-A947-70E740481C1C}">
                  <a14:useLocalDpi xmlns:a14="http://schemas.microsoft.com/office/drawing/2010/main" val="0"/>
                </a:ext>
              </a:extLst>
            </a:blip>
            <a:srcRect l="58247"/>
            <a:stretch/>
          </p:blipFill>
          <p:spPr bwMode="auto">
            <a:xfrm>
              <a:off x="5915945" y="551427"/>
              <a:ext cx="924865" cy="830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3" name="52 CuadroTexto"/>
            <p:cNvSpPr txBox="1"/>
            <p:nvPr/>
          </p:nvSpPr>
          <p:spPr>
            <a:xfrm>
              <a:off x="5622828" y="1311622"/>
              <a:ext cx="1610597" cy="276999"/>
            </a:xfrm>
            <a:prstGeom prst="rect">
              <a:avLst/>
            </a:prstGeom>
            <a:noFill/>
          </p:spPr>
          <p:txBody>
            <a:bodyPr wrap="square" rtlCol="0">
              <a:spAutoFit/>
            </a:bodyPr>
            <a:lstStyle/>
            <a:p>
              <a:pPr algn="ctr"/>
              <a:r>
                <a:rPr lang="es-ES" sz="1200" b="1" u="sng" dirty="0">
                  <a:latin typeface="Arial Narrow" panose="020B0606020202030204" pitchFamily="34" charset="0"/>
                </a:rPr>
                <a:t>Habitante de calle</a:t>
              </a:r>
              <a:endParaRPr lang="es-ES" sz="1200" b="1" u="sng" dirty="0">
                <a:solidFill>
                  <a:sysClr val="windowText" lastClr="000000"/>
                </a:solidFill>
                <a:latin typeface="Arial Narrow" panose="020B0606020202030204" pitchFamily="34" charset="0"/>
              </a:endParaRPr>
            </a:p>
          </p:txBody>
        </p:sp>
        <p:sp>
          <p:nvSpPr>
            <p:cNvPr id="54" name="53 Rectángulo redondeado"/>
            <p:cNvSpPr/>
            <p:nvPr/>
          </p:nvSpPr>
          <p:spPr>
            <a:xfrm>
              <a:off x="6058092" y="1558697"/>
              <a:ext cx="740068" cy="36004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a:t>
              </a:r>
            </a:p>
          </p:txBody>
        </p:sp>
        <p:sp>
          <p:nvSpPr>
            <p:cNvPr id="58" name="57 CuadroTexto"/>
            <p:cNvSpPr txBox="1"/>
            <p:nvPr/>
          </p:nvSpPr>
          <p:spPr>
            <a:xfrm>
              <a:off x="5837681" y="1890244"/>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0 Casos</a:t>
              </a:r>
            </a:p>
          </p:txBody>
        </p:sp>
      </p:grpSp>
      <p:grpSp>
        <p:nvGrpSpPr>
          <p:cNvPr id="10" name="9 Grupo"/>
          <p:cNvGrpSpPr/>
          <p:nvPr/>
        </p:nvGrpSpPr>
        <p:grpSpPr>
          <a:xfrm>
            <a:off x="4188447" y="974808"/>
            <a:ext cx="1610597" cy="1516901"/>
            <a:chOff x="4078085" y="683568"/>
            <a:chExt cx="1610597" cy="1516901"/>
          </a:xfrm>
        </p:grpSpPr>
        <p:pic>
          <p:nvPicPr>
            <p:cNvPr id="52" name="Picture 4"/>
            <p:cNvPicPr>
              <a:picLocks noChangeAspect="1" noChangeArrowheads="1"/>
            </p:cNvPicPr>
            <p:nvPr/>
          </p:nvPicPr>
          <p:blipFill rotWithShape="1">
            <a:blip r:embed="rId4">
              <a:biLevel thresh="50000"/>
              <a:extLst>
                <a:ext uri="{28A0092B-C50C-407E-A947-70E740481C1C}">
                  <a14:useLocalDpi xmlns:a14="http://schemas.microsoft.com/office/drawing/2010/main" val="0"/>
                </a:ext>
              </a:extLst>
            </a:blip>
            <a:srcRect r="48966"/>
            <a:stretch/>
          </p:blipFill>
          <p:spPr bwMode="auto">
            <a:xfrm>
              <a:off x="4361548" y="683568"/>
              <a:ext cx="1039102" cy="763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6" name="55 Rectángulo redondeado"/>
            <p:cNvSpPr/>
            <p:nvPr/>
          </p:nvSpPr>
          <p:spPr>
            <a:xfrm>
              <a:off x="4434758" y="1592873"/>
              <a:ext cx="893884" cy="360040"/>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Arial Narrow" panose="020B0606020202030204" pitchFamily="34" charset="0"/>
                </a:rPr>
                <a:t>0,0%</a:t>
              </a:r>
            </a:p>
          </p:txBody>
        </p:sp>
        <p:sp>
          <p:nvSpPr>
            <p:cNvPr id="51" name="50 CuadroTexto"/>
            <p:cNvSpPr txBox="1"/>
            <p:nvPr/>
          </p:nvSpPr>
          <p:spPr>
            <a:xfrm>
              <a:off x="4078085" y="1331640"/>
              <a:ext cx="1610597" cy="276999"/>
            </a:xfrm>
            <a:prstGeom prst="rect">
              <a:avLst/>
            </a:prstGeom>
            <a:noFill/>
          </p:spPr>
          <p:txBody>
            <a:bodyPr wrap="square" rtlCol="0">
              <a:spAutoFit/>
            </a:bodyPr>
            <a:lstStyle/>
            <a:p>
              <a:pPr algn="ctr"/>
              <a:r>
                <a:rPr lang="es-ES" sz="1200" b="1" u="sng" dirty="0">
                  <a:latin typeface="Arial Narrow" panose="020B0606020202030204" pitchFamily="34" charset="0"/>
                </a:rPr>
                <a:t>Privados de la Libertad</a:t>
              </a:r>
              <a:endParaRPr lang="es-ES" sz="1200" b="1" u="sng" dirty="0">
                <a:solidFill>
                  <a:sysClr val="windowText" lastClr="000000"/>
                </a:solidFill>
                <a:latin typeface="Arial Narrow" panose="020B0606020202030204" pitchFamily="34" charset="0"/>
              </a:endParaRPr>
            </a:p>
          </p:txBody>
        </p:sp>
        <p:sp>
          <p:nvSpPr>
            <p:cNvPr id="65" name="64 CuadroTexto"/>
            <p:cNvSpPr txBox="1"/>
            <p:nvPr/>
          </p:nvSpPr>
          <p:spPr>
            <a:xfrm>
              <a:off x="4266295" y="1923470"/>
              <a:ext cx="1229607" cy="276999"/>
            </a:xfrm>
            <a:prstGeom prst="rect">
              <a:avLst/>
            </a:prstGeom>
            <a:noFill/>
          </p:spPr>
          <p:txBody>
            <a:bodyPr wrap="square" rtlCol="0">
              <a:spAutoFit/>
            </a:bodyPr>
            <a:lstStyle/>
            <a:p>
              <a:pPr algn="ctr"/>
              <a:r>
                <a:rPr lang="es-ES" sz="1200" b="1" dirty="0">
                  <a:latin typeface="Arial Narrow" panose="020B0606020202030204" pitchFamily="34" charset="0"/>
                </a:rPr>
                <a:t>0 Casos</a:t>
              </a:r>
            </a:p>
          </p:txBody>
        </p:sp>
      </p:grpSp>
      <p:sp>
        <p:nvSpPr>
          <p:cNvPr id="66" name="65 Rectángulo"/>
          <p:cNvSpPr/>
          <p:nvPr/>
        </p:nvSpPr>
        <p:spPr>
          <a:xfrm>
            <a:off x="-6899" y="6735293"/>
            <a:ext cx="7200900" cy="382832"/>
          </a:xfrm>
          <a:prstGeom prst="rect">
            <a:avLst/>
          </a:prstGeom>
          <a:solidFill>
            <a:schemeClr val="bg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67" name="66 Grupo"/>
          <p:cNvGrpSpPr/>
          <p:nvPr/>
        </p:nvGrpSpPr>
        <p:grpSpPr>
          <a:xfrm>
            <a:off x="185139" y="6800182"/>
            <a:ext cx="3446504" cy="276999"/>
            <a:chOff x="2448322" y="33831"/>
            <a:chExt cx="3446504" cy="276999"/>
          </a:xfrm>
        </p:grpSpPr>
        <p:sp>
          <p:nvSpPr>
            <p:cNvPr id="68" name="67 Elipse"/>
            <p:cNvSpPr/>
            <p:nvPr/>
          </p:nvSpPr>
          <p:spPr>
            <a:xfrm>
              <a:off x="2448322" y="33831"/>
              <a:ext cx="288032" cy="26161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latin typeface="Arial Narrow" panose="020B0606020202030204" pitchFamily="34" charset="0"/>
              </a:endParaRPr>
            </a:p>
          </p:txBody>
        </p:sp>
        <p:cxnSp>
          <p:nvCxnSpPr>
            <p:cNvPr id="69" name="68 Conector recto"/>
            <p:cNvCxnSpPr>
              <a:stCxn id="68" idx="6"/>
            </p:cNvCxnSpPr>
            <p:nvPr/>
          </p:nvCxnSpPr>
          <p:spPr>
            <a:xfrm>
              <a:off x="2736354" y="164636"/>
              <a:ext cx="64807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70" name="69 CuadroTexto"/>
            <p:cNvSpPr txBox="1"/>
            <p:nvPr/>
          </p:nvSpPr>
          <p:spPr>
            <a:xfrm>
              <a:off x="3302538" y="33831"/>
              <a:ext cx="2592288" cy="276999"/>
            </a:xfrm>
            <a:prstGeom prst="rect">
              <a:avLst/>
            </a:prstGeom>
            <a:noFill/>
          </p:spPr>
          <p:txBody>
            <a:bodyPr wrap="square" rtlCol="0">
              <a:spAutoFit/>
            </a:bodyPr>
            <a:lstStyle/>
            <a:p>
              <a:r>
                <a:rPr lang="es-ES" sz="1200" b="1" dirty="0">
                  <a:latin typeface="Arial Narrow" panose="020B0606020202030204" pitchFamily="34" charset="0"/>
                </a:rPr>
                <a:t>Consideraciones  técnicas</a:t>
              </a:r>
            </a:p>
          </p:txBody>
        </p:sp>
      </p:grpSp>
      <p:sp>
        <p:nvSpPr>
          <p:cNvPr id="71" name="70 CuadroTexto"/>
          <p:cNvSpPr txBox="1"/>
          <p:nvPr/>
        </p:nvSpPr>
        <p:spPr>
          <a:xfrm>
            <a:off x="50" y="7118125"/>
            <a:ext cx="7137386" cy="1600438"/>
          </a:xfrm>
          <a:prstGeom prst="rect">
            <a:avLst/>
          </a:prstGeom>
          <a:noFill/>
        </p:spPr>
        <p:txBody>
          <a:bodyPr wrap="square" rtlCol="0">
            <a:spAutoFit/>
          </a:bodyPr>
          <a:lstStyle/>
          <a:p>
            <a:pPr algn="just"/>
            <a:r>
              <a:rPr lang="es-CO" sz="1400" dirty="0">
                <a:latin typeface="Arial Narrow" panose="020B0606020202030204" pitchFamily="34" charset="0"/>
              </a:rPr>
              <a:t>La tendencia actual de la Parotiditis según el gráfico de control se encuentra con predominio entre el umbral estacional y el límite inferior calculado según los dos años anteriores. El número de casos este año está por debajo de lo presentado en los 2 años anteriores, lo que corresponde con una disminución en los casos de un 14% con relación al año anterior. En promedio se notificaron 8 casos por semana epidemiológica. Los cursos de vida más afectados son el de primera infancia y adultez. Estos casos podrían relacionarse o con personas no vacunadas en la infancia o con perdida de inmunidad  a través del tiempo. Hasta la semana epidemiológica 28 no se identificaron brotes por este EISP.</a:t>
            </a:r>
          </a:p>
        </p:txBody>
      </p:sp>
      <p:graphicFrame>
        <p:nvGraphicFramePr>
          <p:cNvPr id="57" name="56 Diagrama"/>
          <p:cNvGraphicFramePr/>
          <p:nvPr/>
        </p:nvGraphicFramePr>
        <p:xfrm>
          <a:off x="-6899" y="3082618"/>
          <a:ext cx="7074187" cy="352839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55" name="54 Grupo"/>
          <p:cNvGrpSpPr/>
          <p:nvPr/>
        </p:nvGrpSpPr>
        <p:grpSpPr>
          <a:xfrm>
            <a:off x="144066" y="517803"/>
            <a:ext cx="1642872" cy="453797"/>
            <a:chOff x="402095" y="486270"/>
            <a:chExt cx="2369636" cy="453797"/>
          </a:xfrm>
        </p:grpSpPr>
        <p:sp>
          <p:nvSpPr>
            <p:cNvPr id="59" name="58 Abrir llave"/>
            <p:cNvSpPr/>
            <p:nvPr/>
          </p:nvSpPr>
          <p:spPr>
            <a:xfrm rot="16200000">
              <a:off x="1469899" y="-361764"/>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72" name="71 CuadroTexto"/>
            <p:cNvSpPr txBox="1"/>
            <p:nvPr/>
          </p:nvSpPr>
          <p:spPr>
            <a:xfrm>
              <a:off x="1065276" y="486270"/>
              <a:ext cx="1229607" cy="338554"/>
            </a:xfrm>
            <a:prstGeom prst="rect">
              <a:avLst/>
            </a:prstGeom>
            <a:noFill/>
          </p:spPr>
          <p:txBody>
            <a:bodyPr wrap="square" rtlCol="0">
              <a:spAutoFit/>
            </a:bodyPr>
            <a:lstStyle/>
            <a:p>
              <a:pPr algn="ctr"/>
              <a:r>
                <a:rPr lang="es-ES" sz="1600" b="1" dirty="0">
                  <a:latin typeface="Arial Narrow" panose="020B0606020202030204" pitchFamily="34" charset="0"/>
                </a:rPr>
                <a:t>Sexo</a:t>
              </a:r>
            </a:p>
          </p:txBody>
        </p:sp>
      </p:grpSp>
      <p:grpSp>
        <p:nvGrpSpPr>
          <p:cNvPr id="73" name="72 Grupo"/>
          <p:cNvGrpSpPr/>
          <p:nvPr/>
        </p:nvGrpSpPr>
        <p:grpSpPr>
          <a:xfrm>
            <a:off x="2223152" y="513131"/>
            <a:ext cx="1809346" cy="436841"/>
            <a:chOff x="3060727" y="484500"/>
            <a:chExt cx="2369636" cy="436841"/>
          </a:xfrm>
        </p:grpSpPr>
        <p:sp>
          <p:nvSpPr>
            <p:cNvPr id="74" name="73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75" name="74 CuadroTexto"/>
            <p:cNvSpPr txBox="1"/>
            <p:nvPr/>
          </p:nvSpPr>
          <p:spPr>
            <a:xfrm>
              <a:off x="3600450" y="484500"/>
              <a:ext cx="1229607" cy="338554"/>
            </a:xfrm>
            <a:prstGeom prst="rect">
              <a:avLst/>
            </a:prstGeom>
            <a:noFill/>
          </p:spPr>
          <p:txBody>
            <a:bodyPr wrap="square" rtlCol="0">
              <a:spAutoFit/>
            </a:bodyPr>
            <a:lstStyle/>
            <a:p>
              <a:pPr algn="ctr"/>
              <a:r>
                <a:rPr lang="es-ES" sz="1600" b="1" dirty="0">
                  <a:latin typeface="Arial Narrow" panose="020B0606020202030204" pitchFamily="34" charset="0"/>
                </a:rPr>
                <a:t>Etnia</a:t>
              </a:r>
            </a:p>
          </p:txBody>
        </p:sp>
      </p:grpSp>
      <p:grpSp>
        <p:nvGrpSpPr>
          <p:cNvPr id="76" name="75 Grupo"/>
          <p:cNvGrpSpPr/>
          <p:nvPr/>
        </p:nvGrpSpPr>
        <p:grpSpPr>
          <a:xfrm>
            <a:off x="4573030" y="537991"/>
            <a:ext cx="2771836" cy="436841"/>
            <a:chOff x="2849287" y="484500"/>
            <a:chExt cx="2777877" cy="436841"/>
          </a:xfrm>
        </p:grpSpPr>
        <p:sp>
          <p:nvSpPr>
            <p:cNvPr id="77" name="76 Abrir llave"/>
            <p:cNvSpPr/>
            <p:nvPr/>
          </p:nvSpPr>
          <p:spPr>
            <a:xfrm rot="16200000">
              <a:off x="4128531" y="-380490"/>
              <a:ext cx="234027" cy="2369636"/>
            </a:xfrm>
            <a:prstGeom prst="leftBrac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78" name="77 CuadroTexto"/>
            <p:cNvSpPr txBox="1"/>
            <p:nvPr/>
          </p:nvSpPr>
          <p:spPr>
            <a:xfrm>
              <a:off x="2849287" y="484500"/>
              <a:ext cx="2777877" cy="338554"/>
            </a:xfrm>
            <a:prstGeom prst="rect">
              <a:avLst/>
            </a:prstGeom>
            <a:noFill/>
          </p:spPr>
          <p:txBody>
            <a:bodyPr wrap="square" rtlCol="0">
              <a:spAutoFit/>
            </a:bodyPr>
            <a:lstStyle/>
            <a:p>
              <a:pPr algn="ctr"/>
              <a:r>
                <a:rPr lang="es-ES" sz="1600" b="1" dirty="0">
                  <a:latin typeface="Arial Narrow" panose="020B0606020202030204" pitchFamily="34" charset="0"/>
                </a:rPr>
                <a:t>Población especiales</a:t>
              </a:r>
            </a:p>
          </p:txBody>
        </p:sp>
      </p:grpSp>
    </p:spTree>
    <p:extLst>
      <p:ext uri="{BB962C8B-B14F-4D97-AF65-F5344CB8AC3E}">
        <p14:creationId xmlns:p14="http://schemas.microsoft.com/office/powerpoint/2010/main" val="3352513493"/>
      </p:ext>
    </p:extLst>
  </p:cSld>
  <p:clrMapOvr>
    <a:masterClrMapping/>
  </p:clrMapOvr>
</p:sld>
</file>

<file path=ppt/theme/theme1.xml><?xml version="1.0" encoding="utf-8"?>
<a:theme xmlns:a="http://schemas.openxmlformats.org/drawingml/2006/main" name="Tema de Office">
  <a:themeElements>
    <a:clrScheme name="Personalizado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0070C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900</TotalTime>
  <Words>7868</Words>
  <Application>Microsoft Office PowerPoint</Application>
  <PresentationFormat>Personalizado</PresentationFormat>
  <Paragraphs>1211</Paragraphs>
  <Slides>46</Slides>
  <Notes>10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46</vt:i4>
      </vt:variant>
    </vt:vector>
  </HeadingPairs>
  <TitlesOfParts>
    <vt:vector size="52" baseType="lpstr">
      <vt:lpstr>Arial Narrow</vt:lpstr>
      <vt:lpstr>Libre Franklin Black</vt:lpstr>
      <vt:lpstr>Times New Roman</vt:lpstr>
      <vt:lpstr>Arial</vt:lpstr>
      <vt:lpstr>Calibri</vt:lpstr>
      <vt:lpstr>Tema de Office</vt:lpstr>
      <vt:lpstr>Presentación</vt:lpstr>
      <vt:lpstr>Contenido</vt:lpstr>
      <vt:lpstr>Contenido</vt:lpstr>
      <vt:lpstr>Tuberculosis</vt:lpstr>
      <vt:lpstr>Presentación de PowerPoint</vt:lpstr>
      <vt:lpstr>Presentación de PowerPoint</vt:lpstr>
      <vt:lpstr>Tosferina</vt:lpstr>
      <vt:lpstr>Parotiditis</vt:lpstr>
      <vt:lpstr>Presentación de PowerPoint</vt:lpstr>
      <vt:lpstr>Varicela</vt:lpstr>
      <vt:lpstr>Presentación de PowerPoint</vt:lpstr>
      <vt:lpstr>Meningitis bacterianas</vt:lpstr>
      <vt:lpstr>Presentación de PowerPoint</vt:lpstr>
      <vt:lpstr>Hepatitis A</vt:lpstr>
      <vt:lpstr>Presentación de PowerPoint</vt:lpstr>
      <vt:lpstr>Presentación de PowerPoint</vt:lpstr>
      <vt:lpstr>Hepatitis B y C</vt:lpstr>
      <vt:lpstr>Presentación de PowerPoint</vt:lpstr>
      <vt:lpstr>Presentación de PowerPoint</vt:lpstr>
      <vt:lpstr>Presentación de PowerPoint</vt:lpstr>
      <vt:lpstr>Presentación de PowerPoint</vt:lpstr>
      <vt:lpstr>Intoxicaciones</vt:lpstr>
      <vt:lpstr>Enfermedad transmitida por alimentos ETA </vt:lpstr>
      <vt:lpstr>Presentación de PowerPoint</vt:lpstr>
      <vt:lpstr>Presentación de PowerPoint</vt:lpstr>
      <vt:lpstr>Presentación de PowerPoint</vt:lpstr>
      <vt:lpstr>Infección respiratoria aguda IRA</vt:lpstr>
      <vt:lpstr> Infección respiratoria aguda IRA</vt:lpstr>
      <vt:lpstr>Infección respiratoria aguda IRA</vt:lpstr>
      <vt:lpstr>ESI – IRAG Centinela</vt:lpstr>
      <vt:lpstr>Presentación de PowerPoint</vt:lpstr>
      <vt:lpstr>Infección Respiratoria Aguda Grave Inusitada - IRAG</vt:lpstr>
      <vt:lpstr>Intento de suicidio</vt:lpstr>
      <vt:lpstr>Presentación de PowerPoint</vt:lpstr>
      <vt:lpstr>Presentación de PowerPoint</vt:lpstr>
      <vt:lpstr>Presentación de PowerPoint</vt:lpstr>
      <vt:lpstr>Presentación de PowerPoint</vt:lpstr>
      <vt:lpstr>Presentación de PowerPoint</vt:lpstr>
      <vt:lpstr>Violencia de género, intrafamiliar y ataques con agentes químicos. </vt:lpstr>
      <vt:lpstr>Violencia No sexual: 381 Casos 52,1 % del total</vt:lpstr>
      <vt:lpstr>Presentación de PowerPoint</vt:lpstr>
      <vt:lpstr>Violencia Sexual: 349 Casos 47,9 % del total</vt:lpstr>
      <vt:lpstr>Búsqueda activa institucional</vt:lpstr>
      <vt:lpstr>Búsqueda activa institucional</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dc:title>
  <dc:creator>Silvana Zapata Bedoya</dc:creator>
  <cp:lastModifiedBy>FABIAN DAVID RUIZ CHAVERRA</cp:lastModifiedBy>
  <cp:revision>3</cp:revision>
  <dcterms:created xsi:type="dcterms:W3CDTF">2019-03-11T16:04:20Z</dcterms:created>
  <dcterms:modified xsi:type="dcterms:W3CDTF">2023-10-19T15:26:40Z</dcterms:modified>
</cp:coreProperties>
</file>