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88" r:id="rId2"/>
    <p:sldId id="269" r:id="rId3"/>
    <p:sldId id="270" r:id="rId4"/>
    <p:sldId id="273" r:id="rId5"/>
    <p:sldId id="274" r:id="rId6"/>
    <p:sldId id="265" r:id="rId7"/>
    <p:sldId id="266" r:id="rId8"/>
    <p:sldId id="267" r:id="rId9"/>
    <p:sldId id="268" r:id="rId10"/>
    <p:sldId id="271" r:id="rId11"/>
    <p:sldId id="272" r:id="rId12"/>
    <p:sldId id="304" r:id="rId13"/>
    <p:sldId id="290" r:id="rId14"/>
    <p:sldId id="305" r:id="rId15"/>
    <p:sldId id="306" r:id="rId16"/>
    <p:sldId id="307" r:id="rId17"/>
    <p:sldId id="308" r:id="rId18"/>
    <p:sldId id="300" r:id="rId19"/>
    <p:sldId id="260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33CC"/>
    <a:srgbClr val="00A5BB"/>
    <a:srgbClr val="F39D0F"/>
    <a:srgbClr val="F0A214"/>
    <a:srgbClr val="F59F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/>
    <p:restoredTop sz="95501" autoAdjust="0"/>
  </p:normalViewPr>
  <p:slideViewPr>
    <p:cSldViewPr snapToGrid="0" snapToObjects="1">
      <p:cViewPr varScale="1">
        <p:scale>
          <a:sx n="92" d="100"/>
          <a:sy n="92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nas1\Alcaldia\217-SALUD\21750-S-AF\U-PLPSPP\Cmn-PPSS\2022\Plan_Acci&#243;n_PPSS\Seguimiento_PA_2022\Seguimiento%20PA%2020221231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nas1\Alcaldia\217-SALUD\21750-S-AF\U-PLPSPP\Cmn-PPSS\2022\Plan_Acci&#243;n_PPSS\Seguimiento_PA_2022\Historico_PA-PPSS_Corte2022082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pivotSource>
    <c:name>[Seguimiento PA 20221231.xlsx]CumplimientoEjecuciónPA2022!Tabla dinámica1</c:name>
    <c:fmtId val="-1"/>
  </c:pivotSource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CumplimientoEjecuciónPA2022!$H$13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CumplimientoEjecuciónPA2022!$G$14:$G$19</c:f>
              <c:strCache>
                <c:ptCount val="5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</c:strCache>
            </c:strRef>
          </c:cat>
          <c:val>
            <c:numRef>
              <c:f>CumplimientoEjecuciónPA2022!$H$14:$H$19</c:f>
              <c:numCache>
                <c:formatCode>0.0%</c:formatCode>
                <c:ptCount val="5"/>
                <c:pt idx="0">
                  <c:v>1</c:v>
                </c:pt>
                <c:pt idx="1">
                  <c:v>0.98941798941798942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E8-4D87-9505-9CEB9405F9E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4112992"/>
        <c:axId val="1654113536"/>
      </c:barChart>
      <c:catAx>
        <c:axId val="1654112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4113536"/>
        <c:crosses val="autoZero"/>
        <c:auto val="1"/>
        <c:lblAlgn val="ctr"/>
        <c:lblOffset val="100"/>
        <c:noMultiLvlLbl val="0"/>
      </c:catAx>
      <c:valAx>
        <c:axId val="1654113536"/>
        <c:scaling>
          <c:orientation val="minMax"/>
          <c:min val="0.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4112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Cumplimiento_PA!$R$4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00A5B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Cumplimiento_PA!$R$5:$R$10</c:f>
              <c:numCache>
                <c:formatCode>0.0%</c:formatCode>
                <c:ptCount val="6"/>
                <c:pt idx="0">
                  <c:v>1</c:v>
                </c:pt>
                <c:pt idx="1">
                  <c:v>0.82758620689655171</c:v>
                </c:pt>
                <c:pt idx="2">
                  <c:v>1</c:v>
                </c:pt>
                <c:pt idx="3">
                  <c:v>0.94736842105263153</c:v>
                </c:pt>
                <c:pt idx="4">
                  <c:v>1</c:v>
                </c:pt>
                <c:pt idx="5">
                  <c:v>0.95499092558983667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0C2-4350-95CB-BA15DABE2E2A}"/>
            </c:ext>
          </c:extLst>
        </c:ser>
        <c:ser>
          <c:idx val="1"/>
          <c:order val="1"/>
          <c:tx>
            <c:strRef>
              <c:f>Cumplimiento_PA!$S$4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0A21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Cumplimiento_PA!$S$5:$S$10</c:f>
              <c:numCache>
                <c:formatCode>0.0%</c:formatCode>
                <c:ptCount val="6"/>
                <c:pt idx="0">
                  <c:v>0.98518518518518516</c:v>
                </c:pt>
                <c:pt idx="1">
                  <c:v>0.96385542168674698</c:v>
                </c:pt>
                <c:pt idx="2">
                  <c:v>1</c:v>
                </c:pt>
                <c:pt idx="3">
                  <c:v>0.97530864197530864</c:v>
                </c:pt>
                <c:pt idx="4">
                  <c:v>1</c:v>
                </c:pt>
                <c:pt idx="5">
                  <c:v>0.98486984976944814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0C2-4350-95CB-BA15DABE2E2A}"/>
            </c:ext>
          </c:extLst>
        </c:ser>
        <c:ser>
          <c:idx val="2"/>
          <c:order val="2"/>
          <c:tx>
            <c:strRef>
              <c:f>Cumplimiento_PA!$T$4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Cumplimiento_PA!$Q$5:$Q$10</c:f>
              <c:strCache>
                <c:ptCount val="6"/>
                <c:pt idx="0">
                  <c:v>E1 Fortalecimiento institucional</c:v>
                </c:pt>
                <c:pt idx="1">
                  <c:v>E2 Empoderamiento de la ciudadanía y las organizaciones sociales en salud</c:v>
                </c:pt>
                <c:pt idx="2">
                  <c:v>E3 Impulso a la cultura de la salud</c:v>
                </c:pt>
                <c:pt idx="3">
                  <c:v>E4 Control Social</c:v>
                </c:pt>
                <c:pt idx="4">
                  <c:v>E5 Gestión y garantía en salud con participación en el proceso de decisión</c:v>
                </c:pt>
                <c:pt idx="5">
                  <c:v>Total</c:v>
                </c:pt>
              </c:strCache>
            </c:strRef>
          </c:cat>
          <c:val>
            <c:numRef>
              <c:f>Cumplimiento_PA!$T$5:$T$10</c:f>
              <c:numCache>
                <c:formatCode>0.0%</c:formatCode>
                <c:ptCount val="6"/>
                <c:pt idx="0">
                  <c:v>1</c:v>
                </c:pt>
                <c:pt idx="1">
                  <c:v>0.98899999999999999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0.998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0C2-4350-95CB-BA15DABE2E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54114624"/>
        <c:axId val="1654115168"/>
      </c:barChart>
      <c:catAx>
        <c:axId val="1654114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4115168"/>
        <c:crosses val="autoZero"/>
        <c:auto val="1"/>
        <c:lblAlgn val="ctr"/>
        <c:lblOffset val="100"/>
        <c:noMultiLvlLbl val="0"/>
      </c:catAx>
      <c:valAx>
        <c:axId val="165411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54114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8FE89-5ADA-584A-8DE8-87106B92074A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16FE9-2678-7F48-9C91-D899FEE40BA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94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1865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3122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505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dirty="0" smtClean="0"/>
              <a:t/>
            </a:r>
            <a:br>
              <a:rPr lang="es-CO" dirty="0" smtClean="0"/>
            </a:br>
            <a:r>
              <a:rPr lang="es-CO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23641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b="1" dirty="0"/>
              <a:t>Esta diapositiva se utiliza para el desarrollo de los temas.</a:t>
            </a:r>
            <a:r>
              <a:rPr lang="es-CO" b="1" baseline="0" dirty="0"/>
              <a:t> </a:t>
            </a:r>
          </a:p>
          <a:p>
            <a:endParaRPr lang="es-CO" b="1" baseline="0" dirty="0"/>
          </a:p>
          <a:p>
            <a:r>
              <a:rPr lang="es-CO" baseline="0" dirty="0"/>
              <a:t>Tipo de letra: Arial en negrilla, tamaño 24</a:t>
            </a:r>
          </a:p>
          <a:p>
            <a:r>
              <a:rPr lang="es-CO" baseline="0" dirty="0"/>
              <a:t>Tamaño sugerido para párrafos : 16</a:t>
            </a:r>
          </a:p>
          <a:p>
            <a:r>
              <a:rPr lang="es-CO" baseline="0" dirty="0"/>
              <a:t>Color: gris oscuro 80% negro </a:t>
            </a:r>
          </a:p>
          <a:p>
            <a:r>
              <a:rPr lang="es-CO" baseline="0" dirty="0"/>
              <a:t>El texto debe ir alineado a la izquierda.</a:t>
            </a:r>
          </a:p>
          <a:p>
            <a:r>
              <a:rPr lang="es-CO" baseline="0" dirty="0"/>
              <a:t>Si el título es muy largo puede manejarse entres (3) líneas. Si es corto en una (1) o dos (2) líneas. </a:t>
            </a:r>
          </a:p>
          <a:p>
            <a:r>
              <a:rPr lang="es-CO" b="1" baseline="0" dirty="0">
                <a:solidFill>
                  <a:srgbClr val="C00000"/>
                </a:solidFill>
              </a:rPr>
              <a:t>NOTA IMPORTANTE: Se debe respetar el área de protección del escudo de armas, </a:t>
            </a:r>
            <a:r>
              <a:rPr lang="es-CO" baseline="0" dirty="0"/>
              <a:t>no debe colocar imágenes y textos SOBRE el escudo de armas o la palabra MEDELLÍN. </a:t>
            </a:r>
            <a:endParaRPr lang="es-CO" dirty="0"/>
          </a:p>
          <a:p>
            <a:endParaRPr lang="es-CO" b="1" baseline="0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B234F-F4E5-4EED-A070-4A3A88856440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1460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6574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7171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O" dirty="0" smtClean="0"/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10938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3088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6593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baseline="0" dirty="0" smtClean="0"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baseline="0" dirty="0" smtClean="0"/>
              <a:t> </a:t>
            </a: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0351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261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111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FE9-2678-7F48-9C91-D899FEE40BAE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7516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1B1243-3DA9-E34A-8DA5-A9946EC962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CB69435-C251-4542-ADEE-544FEDFEA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ACC2C53-D759-B54D-8EBD-EA3856E53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0C9D5F6-3C58-DD42-A92A-3DD760A11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ED6978B-885D-014A-A98F-D1408B40C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4609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1A25101-840E-EA44-A2B2-921A54C84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75962FFE-3222-4D45-9730-E9F3D63CB3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C25ADC7-6FD2-644C-A20C-0CDFF3957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B5D0CE-A2DC-E54F-9A01-5249B85EE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BA25607-1A04-2445-8909-2C7C9903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53346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71CA2111-1F07-D34D-B1D2-DADD74D5B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5B7AEC56-C024-B44D-B649-627C0DEAC1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3CF79D2-8394-0348-84B0-AD00857B3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232A8AC-D405-DC4B-BDEC-FDFD2CD18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0D6A1F5-66CA-7344-BE12-BF15FAEF6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B34D1A9-C294-5746-8F13-8FEC90F05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950C2D-C6C1-7A42-BAB8-945AB9B08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8D1C8FC-9A7A-114F-9823-9FD692B9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A52530-1AB3-E249-8FDF-E0CE2275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D75903F-B068-8745-8A66-ACC553C03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5067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14C35C-B414-0F42-921D-06EB58D96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6500D9D-E7B1-8647-876E-9C1100655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1784E3A-419C-534F-8891-072D6C75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C5EE2A-EFE6-8D4C-BBC1-E42FF51F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3F36D6-8E3A-BA4C-BE50-05C17215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723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9DD0AC-46C5-7144-A2DF-EC9A1783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1740F7F7-13E8-AA4B-BB6A-D8F97F38B7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9348988-8EC3-7149-A6DF-FB85FFC16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8C7245A-4967-B94B-9833-33C4D769C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C58EE1C-C51E-9543-905E-E3F571E9D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A1F27B19-D06D-C54E-89AF-FDA0B6E23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371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DF8AB93-8305-4143-AC29-B2D45DF90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FDE85DE-C0AC-F442-8D90-16A5CE133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845457D1-6CD2-7C4D-BA54-6B92EE8C0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92057E42-65B5-DD41-AC94-D1A9F10A6B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A2741C4-BDA0-5F4D-83D9-8966E5FBB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C6DCD1B-1D4F-3549-B9F3-63E7EA2DF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5E448C20-EEC9-8F48-9774-8AFB6C6B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F81EA577-398E-D648-BF7D-BD43817C7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406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10D8C7A-D3A0-614C-9A36-057FB9236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94BE27A-7505-344B-A80C-590CC8662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5A3DE1E2-25E4-8141-96FF-667A2F07A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0884CC20-FC42-9D47-BAE7-57CDB293C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50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8B704E7E-B508-3C40-89F7-3313BFDD2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7582F63-53ED-A040-8131-160C21302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D1D564B-5059-EA4D-830A-4B284623F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372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6B9A7BF-E20C-0B41-ADED-90365875F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F4D4D928-BF5B-E245-8E2A-276EDD4A8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AF8F9F2-8626-7643-AE4E-6A4C33BC2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437594F7-0E9A-B843-9F87-276AD6062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53EBED98-BFC4-DA4B-8920-81A14728D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4084CB8-8FC1-A549-916A-8201A9B6F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06399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AD2643-4687-9F40-8AF6-D90B1E08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C8E2930E-CF97-1F4F-A386-98507A948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3EC58D5B-95FC-CA45-8376-A3FCE9F29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1D65592-A67A-1946-BD3B-E93513AD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17E3B7E-D4B5-6E42-8A4D-A200A6EB5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C1CF0DC-764A-214B-B46D-F714F9D4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2622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37BE071-C262-DE4A-92B1-ED49FDBAD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5516A4B-214D-5E4A-8F8E-F482CB705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B1A4C1E-8346-B84F-B8C5-AE94BB98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57577-F473-6143-AAC3-45D09E00E7F7}" type="datetimeFigureOut">
              <a:rPr lang="es-CO" smtClean="0"/>
              <a:t>27/06/2023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9AB07A4-57AE-BC4F-933C-7A1845DCD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6CA57F0-4534-E641-A670-257DCC1BCF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7193A-6A1E-6C49-99EB-FAF308F4D75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6691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7" name="Google Shape;90;p1"/>
          <p:cNvSpPr txBox="1"/>
          <p:nvPr/>
        </p:nvSpPr>
        <p:spPr>
          <a:xfrm>
            <a:off x="2296419" y="1680275"/>
            <a:ext cx="8761104" cy="317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Socialización </a:t>
            </a:r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plan de acción para la implementación de la Política </a:t>
            </a:r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Participación </a:t>
            </a:r>
            <a:endParaRPr lang="es-CO" sz="4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</a:p>
          <a:p>
            <a:pPr algn="r"/>
            <a:r>
              <a:rPr lang="es-CO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  <a:endParaRPr lang="es-CO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53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E01F5C2-F254-C952-5890-D7ACCE2D492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-8793" y="4827445"/>
            <a:ext cx="8192094" cy="1631216"/>
          </a:xfrm>
          <a:prstGeom prst="rect">
            <a:avLst/>
          </a:prstGeom>
          <a:solidFill>
            <a:srgbClr val="00A5BB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276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Encuentros de las Mesas Ampliadas de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Salud (</a:t>
            </a:r>
            <a:r>
              <a:rPr lang="es-CO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MAS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una asistencia total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4.344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participantes.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1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Seminario en control social a la gestión pública en los servicios de salud (30 horas). Se conformaron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veeduría en Salud.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1CE1970C-C5C4-5D6A-66E7-D82B95CE80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0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" y="4888448"/>
            <a:ext cx="6248400" cy="1631216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35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EAPB e IPS visitadas para asesoría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y acompañamiento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técnico.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Reuniones ordinarias del Consejo Territorial de Seguridad Social en Salud (CTSSS).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720BCD33-B632-007E-C6F7-B900FD5BA2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7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5401" y="4584860"/>
            <a:ext cx="3285392" cy="2281931"/>
          </a:xfrm>
          <a:prstGeom prst="rect">
            <a:avLst/>
          </a:prstGeom>
        </p:spPr>
      </p:pic>
      <p:sp>
        <p:nvSpPr>
          <p:cNvPr id="4" name="Google Shape;90;p1"/>
          <p:cNvSpPr txBox="1"/>
          <p:nvPr/>
        </p:nvSpPr>
        <p:spPr>
          <a:xfrm>
            <a:off x="2069731" y="1035889"/>
            <a:ext cx="8761104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r"/>
            <a:r>
              <a:rPr lang="es-CO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 acción</a:t>
            </a:r>
          </a:p>
          <a:p>
            <a:pPr algn="r"/>
            <a:r>
              <a:rPr lang="es-CO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Participación </a:t>
            </a:r>
          </a:p>
          <a:p>
            <a:pPr algn="r"/>
            <a:r>
              <a:rPr lang="es-CO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Salud </a:t>
            </a:r>
          </a:p>
          <a:p>
            <a:pPr algn="r"/>
            <a:r>
              <a:rPr lang="es-CO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es-CO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O" sz="4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8311534" y="3926045"/>
            <a:ext cx="2459932" cy="928769"/>
            <a:chOff x="6456898" y="4237772"/>
            <a:chExt cx="2459932" cy="928769"/>
          </a:xfrm>
        </p:grpSpPr>
        <p:sp>
          <p:nvSpPr>
            <p:cNvPr id="7" name="Rectángulo 6"/>
            <p:cNvSpPr/>
            <p:nvPr/>
          </p:nvSpPr>
          <p:spPr>
            <a:xfrm>
              <a:off x="8311534" y="4657613"/>
              <a:ext cx="489397" cy="643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CuadroTexto 7"/>
            <p:cNvSpPr txBox="1"/>
            <p:nvPr/>
          </p:nvSpPr>
          <p:spPr>
            <a:xfrm>
              <a:off x="7121146" y="4237772"/>
              <a:ext cx="17956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20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Junio de </a:t>
              </a:r>
              <a:r>
                <a:rPr lang="es-CO" sz="200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2023</a:t>
              </a: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6456898" y="4766431"/>
              <a:ext cx="2449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s-CO" sz="2000" i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Secretaría de Salud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055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0693" y="612407"/>
            <a:ext cx="1051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1. Fortalecimiento institucional: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 actividades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620693" y="1734765"/>
            <a:ext cx="66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20693" y="2055813"/>
            <a:ext cx="10303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A LAS ESE MUNICIPAL PARA EL CARGUE DE SEGUIMIENTO DE EJECUCION DE PLAN DE ACCION PPSS 2022 EN LA PLATAFORMA PISIS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A LAS ESES MUNICIPALES PARA LA FORMULACION Y CARGUE DE PROGRAMACION PLAN DE ACCION PPSS 2023 EN LA PLATAFORMA PISIS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ARTICULACION CON PERSONERIA PARA SOCIALIZAR LA POLITICA DE PARTICIPACION SOCIAL EN SALUD Y EL PLAN DE ACCION VIGENCIA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TECNICA EN LOS PROCESOS DE PARTICIPACION EN SALUD A IPS PRESENTES EN EL MUNICIPIO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CARGUE DE SEGUIMIENTO DE EJECUCION DE PLAN DE ACCION PPSS 2022 EN LA PLATAFORMA PISIS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 DEL RECURSO HUMANO PARA ACTIVIDADES DE VIGILANCIA EPIDEMIOLOGICA CON PARTICIPACION DE LA COMUNIDAD (MESES)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 DEL RECURSO HUMANO PARA EL DESARROLLO DE LA POLITICA PSS EN LAS 16 COMUNAS Y 5 CORREGIMIENTOS (MESES)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 DEL RECURSO HUMANO PARA LA ATENCION A LA CIUDADANIA A TRAVES DEL SISTEMA DE ATENCION AL CIUDADANO SAC (MESES)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 DEL RH DE PLANTA PARA EL DESARROLLO DE PPS (MESES)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DISPONER RECURSOS PARA LA ELABORACION DE UN PLAN DE MEDIOS DE LA POLITICA DE PARTICPACION SOCIAL EN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ELABORACION DEL PLAN DE FORMACION PARA LA VIGENCIA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ENVÍO DE HERRAMIENTAS DE AYUDA A LAS IPS PARA EL REPORTE DE ANEXOS TECNICOS DE PROGRAMACION Y SEGUIMIENTO DE LA PPSS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FORMULACION Y CARGUE DE PROGRAMACION PLAN DE ACCION PPSS 2023 EN LA PLATAFORMA PISIS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ESPACIOS DE ARTICULACION CON INSTITUCIONES DE FORMACION PARA LA IDENTIFICACION Y SOCIALIZACION DE LA OFERTA EN FORMACION EN TEMAS DE PLANEACION, PRESUPUESTACION Y CONTROL SOCIAL EN SALUD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DEL COMPONENTE DE GESTION TERRITORIAL BASADO EN COMUNIDAD EN 3 ESTRATEGIAS DE LA SECRETARIA DE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INCLUSION DEL PLAN DE ACCION DE LA PPSS EN EL PLAN DE ACCION EN SALUD DEL MUNICIPIO 2023 ENUNCIADO COMO PROYECTO FORTALECIMIENTO DE LA GTSBC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PROMOCION DE LA PARTICIPACION DE LAS ORGANIZACIONES DE LOS GRUPOS DE ENFOQUE DIFERENCIAL PRESENTES EN EL MUNICIPIO A TRAVES DE LA ARTICULACIÓN INTERINSTITUCIONAL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LA CONVOCATORIA  DE LA PARTICIPACION DE LAS ORGANIZACIONES DE LOS GRUPOS DE ENFOQUE DIFERENCIAL PRESENTES EN EL MUNICIPIO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SOCIALIZACION DE LA PPSS Y LOS PLANES DE ACCION DE LOS DIFERENTES ACTORES DEL SGSSS EN 3 ESPACIOS DE PARTRICIPACION SOCIAL (COPACOS, CTSSS, COMPSE)</a:t>
            </a:r>
          </a:p>
        </p:txBody>
      </p:sp>
    </p:spTree>
    <p:extLst>
      <p:ext uri="{BB962C8B-B14F-4D97-AF65-F5344CB8AC3E}">
        <p14:creationId xmlns:p14="http://schemas.microsoft.com/office/powerpoint/2010/main" val="1543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0693" y="612407"/>
            <a:ext cx="1051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2. Empoderamiento de la ciudadanía: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620693" y="1734765"/>
            <a:ext cx="66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957" y="2720831"/>
            <a:ext cx="103033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EN LOS EJERCICIOS DE PRIORIZACION DE NECESIDADES Y PROYECTOS DE LOS PLANES DE DESARROLLO LOCALES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ACTUALIZACION DE LA RESOLUCION DE COPACOS CON EL FIN DE GARANTIZAR LA REPRESENTACION DE LA COMUNIDAD Y LAS ORGANIZACIONES SOCIALES EN LOS ESPACIOS DE PARTICIPACION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CONSOLIDACION DE LA INFORMACION DE GESTION TERRITORIAL DE LOS OPERADORES DE LOS CONTRATOS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CONSTRUCCION Y ACTUALIZACION DE BASE DE DATOS DE LIDERES POR ESPACIO DE PARTICIPACION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PARTICIPACION DE LAS ORGANIZACIONES SOCIALES Y COMUNITARIAS DEL SECTOR SALUD EN MEDIOS DE COMUNICACION DE LA LOCALIDAD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ENCUENTROS TRIMESTRALES DE COPACOS DE CIUDAD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ASEGURAMIENTO EN EL SGSSS PLAN DE BENEFICIOS Y SISBEN IV DIRIGIDO A LOS DIFERENTES ACTORES DEL SECTOR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PARTICIPACION CIUDADANA Y EL DERECHO A LA SALUD (LEYES ESTATUTARIAS: LEY 1751/2015 Y LEY 1757/2015 DIRIGIDO A LOS DIFERENTES ACTORES DEL SECTOR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TECNOLOGIA DE INFORMACION Y COMUNICACION DIRIGIDO A LOS DIFERENTES ACTORES DEL SECTOR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UN EVENTO DE CERTIFICACION DE LA PARTICIPACION A LOS TALLERES DEL PLAN DE FORMACION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LA GESTION Y EJECUCION DE PROYECTOS CON RECURSOS DE PRESUPUESTO PARTICIPATIVO PP (MATRIZ)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SEMESTRAL A LAS ACCIONES Y ENCUENTROS DE LA ASOCIACION DE USUARIOS DE LAS EMPRESAS SOCIALES DEL ESTADO DEL MUNICIPIO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TRIMESTRAL DE LAS NOVEDADES DE LOS REPRESENTANTES DEL COPACOS DE ACUERDO A LA NORMATIVIDAD VIGENTE</a:t>
            </a:r>
            <a:endParaRPr lang="es-CO" sz="1000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7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0693" y="612407"/>
            <a:ext cx="1051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3. Impulso a la cultura de la salud:</a:t>
            </a:r>
          </a:p>
          <a:p>
            <a:r>
              <a:rPr lang="es-E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620693" y="1734765"/>
            <a:ext cx="66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957" y="3149690"/>
            <a:ext cx="10303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CONSOLIDACION DE EVIDENCIAS DE LOS PROCESOS DE COMUNICACION Y EDUCACION  PARA LA SALUD DEL PROGRAMA MEDELLIN ME CUIDA SALUD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MOVILIZACION SOCIAL DE ACUERDO A LA GUIA DEL PROGRAMA DE MEDELLIN ME CUIDA SALUD CON LOS COMPONENTES DE COMUNICACION Y EDUCACION PARA LA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MESAS AMPLIADAS DE SALUD EN LAS 16 COMUNAS Y 5 CORREGIMIENTOS (SEGUIMIENTO CONSOLIDADO MENSUAL)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REUNIONES DE COMITE DE VIGILANCIA EPIDEMIOLOGICA COMUNITARIA COVECOM EN LAS 16 COMUNAS Y 5 CORREGIMIENTOS (SEGUIMIENTO CONSOLIDADO MENSUAL)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SALUD PUBLICA-PRIMEROS AUXILIOS EN SALUD MENTAL DIRIGIDO A LOS DIFERENTES ACTORES DEL SECTOR SALUD</a:t>
            </a:r>
          </a:p>
        </p:txBody>
      </p:sp>
    </p:spTree>
    <p:extLst>
      <p:ext uri="{BB962C8B-B14F-4D97-AF65-F5344CB8AC3E}">
        <p14:creationId xmlns:p14="http://schemas.microsoft.com/office/powerpoint/2010/main" val="393914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0693" y="612407"/>
            <a:ext cx="105171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4. Control social en salud: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620693" y="1734765"/>
            <a:ext cx="66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957" y="3149690"/>
            <a:ext cx="10303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A LAS VEEDURIAS EN LAS ACCIONES DE CONTROL SOCIAL A LOS PROGRAMAS Y PROYECTOS EN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A LOS COPACOS EN LAS ACCIONES DE CONTROL SOCIAL A LOS PROGRAMAS Y PROYECTOS EN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ACTUALIZACION CON INFORMACION DE INTERES PARA LA CIUDADANIA EN LA WEB INSTITUCIONAL Y REDES SOCIALES INSTITUCIONALES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ATENCION AL CIUDADANO EN EL ACCESO A LOS SERVICIOS DE SALUD (INFORME)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UN PROCESO DE FORMACION EN CONTROL SOCIAL DIRIGIDO A LIDERES COMUNITARIOS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INFORME DE ENCUESTAS DE SATISFACCION DE LA ATENCION AL CIUDADANO (INFORME)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CONTROL SOCIAL DIRIGIDO A LOS DIFERENTES ACTORES DEL SECTOR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MECANISMOS DE RENDICION DE CUENTAS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PLAN TERRITORIAL DE SALUD COMO PARTE DEL PLAN DE DESARROLLO DE MEDELLIN: PLAN COMUNAL DE SALUD DIRIGIDO A LOS DIFERENTES ACTORES DEL SECTOR SALUD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SEGUIMIENTO A PROCEDIMIENTO PQRS A TRAVES DE 3 CANALES PRINCIPALES ATENCION AL CIUDADANO TAQUILLAS PAGINA WEB LINEA TELEFONICA 4444144</a:t>
            </a:r>
          </a:p>
        </p:txBody>
      </p:sp>
    </p:spTree>
    <p:extLst>
      <p:ext uri="{BB962C8B-B14F-4D97-AF65-F5344CB8AC3E}">
        <p14:creationId xmlns:p14="http://schemas.microsoft.com/office/powerpoint/2010/main" val="370833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20693" y="612407"/>
            <a:ext cx="10517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4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 5.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y garantía en salud con </a:t>
            </a: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participación en procesos de decisión: </a:t>
            </a:r>
            <a:endParaRPr lang="es-E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actividades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620693" y="2136348"/>
            <a:ext cx="66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47957" y="3149690"/>
            <a:ext cx="1030337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ACOMPANAMIENTO A LAS REUNIONES DEL CONSEJO TERRITORIAL DE SEGURIDAD SOCIAL EN SALUD CTSSS DEL MUNICIPIO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PARA LA ELECCION O ACTUALIZACION DE REPRESENTANTES DE LA ASOCIACION DE USUARIOS ANTE LA JUNTA DIRECTIVA DE LA ESE O CTSSS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FORMULACION DEL PROYECTOS DE SALUD CON RECURSOS DE PRESUPUESTO PARTICIPATIVO PP (PROYECTO MGA)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GESTIONAR LA REPRESENTACIÓN DE LOS COPACOS ANTE EL COMPSE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INFORME DE RELATORIA DEL EJERCICIO DE DIALOGOS SOCIALES COMO INSUMO PARA LA ACTUALIZACION DEL PROGRAMA DE EJECUCION DE LOS PLANES DE DESARROLLO LOCALES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ESPACIO DE DIALOGO PARA INFORME DE GESTION DEL PAS Y PPSS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LA AUDIENCIA PUBLICA DE RENDICION DE CUENTAS A LA CIUDADANIA DE ACUERDO AL PLAN DE ACCION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REALIZACION DE TALLER DE RECOLECCION DE INSUMOS PARTICIPATIVOS PARA LA PRIORIZACION DE PROYECTOS DE SALUD CON RECURSOS DE PRESUPUESTO PARTICIPATIVO PP (ACTAS)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SOCIALIZACION DE LA FICHA DE PROYECTO DE SALUD CON RECURSOS DE PRESUPUESTO PARTICIPATIVO PP (ACTAS DE SOCIALIZACION)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O" sz="1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VERIFICAR LOS INFORMES DE AUDIENCIAS PUBLICAS DE RENDICION DE CUENTAS DE LAS ESES MUNICIPALES</a:t>
            </a:r>
          </a:p>
        </p:txBody>
      </p:sp>
    </p:spTree>
    <p:extLst>
      <p:ext uri="{BB962C8B-B14F-4D97-AF65-F5344CB8AC3E}">
        <p14:creationId xmlns:p14="http://schemas.microsoft.com/office/powerpoint/2010/main" val="10966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93518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646658" y="921992"/>
            <a:ext cx="117739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2800" b="1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CO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Equipo territorial </a:t>
            </a:r>
          </a:p>
        </p:txBody>
      </p:sp>
      <p:sp>
        <p:nvSpPr>
          <p:cNvPr id="4" name="Rectángulo 3"/>
          <p:cNvSpPr/>
          <p:nvPr/>
        </p:nvSpPr>
        <p:spPr>
          <a:xfrm>
            <a:off x="646658" y="2040768"/>
            <a:ext cx="10595508" cy="2589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endParaRPr lang="es-CO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es-CO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     </a:t>
            </a:r>
            <a:r>
              <a:rPr lang="es-CO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Comunas 1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2, 3, 4</a:t>
            </a:r>
            <a:r>
              <a:rPr lang="es-CO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	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Maribel 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Jaramillo Correa</a:t>
            </a:r>
            <a:endParaRPr lang="es-ES" sz="2200" b="1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CO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es-CO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        </a:t>
            </a:r>
            <a:r>
              <a:rPr lang="es-CO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Comunas 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5, 6, 7, 80 </a:t>
            </a:r>
            <a:r>
              <a:rPr lang="es-CO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s-CO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Pendiente</a:t>
            </a:r>
            <a:endParaRPr lang="es-CO" sz="2200" b="1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3         </a:t>
            </a:r>
            <a:r>
              <a:rPr lang="es-ES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Comunas 8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9, 10, 90 )	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María Elizabeth Blandón </a:t>
            </a:r>
            <a:r>
              <a:rPr lang="es-ES" sz="2200" b="1" dirty="0" err="1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Gualteros</a:t>
            </a:r>
            <a:endParaRPr lang="es-ES" sz="2200" b="1" dirty="0" smtClean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</a:t>
            </a:r>
            <a:r>
              <a:rPr lang="es-ES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  </a:t>
            </a:r>
            <a:r>
              <a:rPr lang="es-ES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Comunas 11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12, 13, </a:t>
            </a:r>
            <a:r>
              <a:rPr lang="es-CO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50, 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60)	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Iván </a:t>
            </a:r>
            <a:r>
              <a:rPr lang="es-ES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Dario Henao Mora 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s-ES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 5  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s-ES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Comunas 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14,15,16,70 </a:t>
            </a:r>
            <a:r>
              <a:rPr lang="es-ES" sz="22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s-ES" sz="22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Yubinza </a:t>
            </a:r>
            <a:r>
              <a:rPr lang="es-ES" sz="22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Eliana González </a:t>
            </a:r>
            <a:r>
              <a:rPr lang="es-ES" sz="22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Uribe</a:t>
            </a:r>
            <a:endParaRPr lang="es-CO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729648" y="1539762"/>
            <a:ext cx="3348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61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E4D7E3A-D70D-734F-A467-17F864A6CD1F}"/>
              </a:ext>
            </a:extLst>
          </p:cNvPr>
          <p:cNvSpPr txBox="1"/>
          <p:nvPr/>
        </p:nvSpPr>
        <p:spPr>
          <a:xfrm>
            <a:off x="3853248" y="2977979"/>
            <a:ext cx="4485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9169" y="4768065"/>
            <a:ext cx="3021624" cy="209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1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C89C4193-8CC7-4D71-B597-56C34F86CA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"/>
            <a:ext cx="12180818" cy="6868306"/>
          </a:xfrm>
          <a:prstGeom prst="rect">
            <a:avLst/>
          </a:prstGeom>
        </p:spPr>
      </p:pic>
      <p:sp>
        <p:nvSpPr>
          <p:cNvPr id="2" name="object 4">
            <a:extLst>
              <a:ext uri="{FF2B5EF4-FFF2-40B4-BE49-F238E27FC236}">
                <a16:creationId xmlns:a16="http://schemas.microsoft.com/office/drawing/2014/main" xmlns="" id="{6266AA32-5F45-C39F-E586-80D6A4149ECA}"/>
              </a:ext>
            </a:extLst>
          </p:cNvPr>
          <p:cNvSpPr/>
          <p:nvPr/>
        </p:nvSpPr>
        <p:spPr>
          <a:xfrm>
            <a:off x="11161" y="9243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5" name="object 10">
            <a:extLst>
              <a:ext uri="{FF2B5EF4-FFF2-40B4-BE49-F238E27FC236}">
                <a16:creationId xmlns:a16="http://schemas.microsoft.com/office/drawing/2014/main" xmlns="" id="{5EE34428-CADD-9FBA-B234-25C2AE8CF2EB}"/>
              </a:ext>
            </a:extLst>
          </p:cNvPr>
          <p:cNvSpPr txBox="1">
            <a:spLocks/>
          </p:cNvSpPr>
          <p:nvPr/>
        </p:nvSpPr>
        <p:spPr>
          <a:xfrm>
            <a:off x="215152" y="247332"/>
            <a:ext cx="11154305" cy="756617"/>
          </a:xfrm>
          <a:prstGeom prst="rect">
            <a:avLst/>
          </a:prstGeom>
        </p:spPr>
        <p:txBody>
          <a:bodyPr vert="horz" wrap="square" lIns="0" tIns="17780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spcBef>
                <a:spcPts val="140"/>
              </a:spcBef>
            </a:pPr>
            <a:r>
              <a:rPr lang="es-ES" sz="4800" b="1" spc="450" dirty="0">
                <a:solidFill>
                  <a:srgbClr val="FFFFFF"/>
                </a:solidFill>
                <a:latin typeface="Trebuchet MS" panose="020B0603020202020204" pitchFamily="34" charset="0"/>
              </a:rPr>
              <a:t>¿QUÉ HACEMOS Y POR QUÉ?</a:t>
            </a:r>
            <a:endParaRPr lang="es-ES" sz="4800" b="1" dirty="0">
              <a:latin typeface="Trebuchet MS" panose="020B0603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B8E3CC2-E5B6-38D5-61C9-5B652FE7ED19}"/>
              </a:ext>
            </a:extLst>
          </p:cNvPr>
          <p:cNvSpPr txBox="1"/>
          <p:nvPr/>
        </p:nvSpPr>
        <p:spPr>
          <a:xfrm>
            <a:off x="215152" y="1532520"/>
            <a:ext cx="450924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Implementar la Política de Participación Social en </a:t>
            </a:r>
            <a:r>
              <a:rPr lang="es-CO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- PPSS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Salud y Protección 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- MSPS</a:t>
            </a: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CO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CO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ciudadanos tienen derecho a expresar y decidir qué tipo de salud es la mejor opción para todos, vinculando el derecho a la salud con el derecho a participar. </a:t>
            </a:r>
            <a:endParaRPr lang="es-CO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D066E79A-F51B-E839-7B75-457BD9ABAC58}"/>
              </a:ext>
            </a:extLst>
          </p:cNvPr>
          <p:cNvSpPr/>
          <p:nvPr/>
        </p:nvSpPr>
        <p:spPr>
          <a:xfrm>
            <a:off x="11160" y="4912658"/>
            <a:ext cx="4076746" cy="986117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4CEBB4D6-0360-0115-3FDF-67F0B1CE48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3625" y="-1"/>
            <a:ext cx="2443096" cy="198112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5BA6D80A-7BBF-415F-033A-A0D4D42A377F}"/>
              </a:ext>
            </a:extLst>
          </p:cNvPr>
          <p:cNvSpPr txBox="1"/>
          <p:nvPr/>
        </p:nvSpPr>
        <p:spPr>
          <a:xfrm>
            <a:off x="142292" y="4988004"/>
            <a:ext cx="39456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O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 el derecho a la participación no es posible el derecho a la salud.</a:t>
            </a:r>
          </a:p>
          <a:p>
            <a:pPr marL="0" indent="0">
              <a:buNone/>
            </a:pPr>
            <a:r>
              <a:rPr lang="es-CO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*Ministerio de Salud y Protección Social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97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18" y="0"/>
            <a:ext cx="1218726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2176581" y="245546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¿PARA QUÉ LO HACEMOS?</a:t>
            </a:r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D7BC4DF9-A65A-4220-BEE1-F938A1EE0513}"/>
              </a:ext>
            </a:extLst>
          </p:cNvPr>
          <p:cNvSpPr txBox="1">
            <a:spLocks/>
          </p:cNvSpPr>
          <p:nvPr/>
        </p:nvSpPr>
        <p:spPr>
          <a:xfrm>
            <a:off x="2368" y="3951514"/>
            <a:ext cx="7084232" cy="2313810"/>
          </a:xfrm>
          <a:prstGeom prst="rect">
            <a:avLst/>
          </a:prstGeom>
          <a:solidFill>
            <a:srgbClr val="CC3399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Generar acciones concertadas para lograr </a:t>
            </a:r>
          </a:p>
          <a:p>
            <a:pPr marL="0" indent="0" algn="ctr">
              <a:buNone/>
            </a:pPr>
            <a:r>
              <a:rPr lang="es-C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desarrollo humano integral </a:t>
            </a:r>
            <a:r>
              <a:rPr lang="es-CO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basado</a:t>
            </a:r>
          </a:p>
          <a:p>
            <a:pPr marL="0" indent="0" algn="ctr">
              <a:buNone/>
            </a:pPr>
            <a:r>
              <a:rPr lang="es-CO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s-CO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equidad y la inclusión social</a:t>
            </a:r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59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xmlns="" id="{77DD2E06-CEBD-2344-BD90-08FD36ADF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382" y="1326362"/>
            <a:ext cx="4980615" cy="527690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Alcalde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Salud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Inclusión Social y Familia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Participación Ciudadana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 Juventud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las Mujeres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las Cultura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Administrativo de Planeación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Educación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Secretaría de Seguridad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Personería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INDER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y con quién lo hacemos?</a:t>
            </a:r>
          </a:p>
          <a:p>
            <a:endParaRPr lang="es-ES" sz="2400" b="1" dirty="0">
              <a:solidFill>
                <a:srgbClr val="FFA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 flipV="1">
            <a:off x="459485" y="1011289"/>
            <a:ext cx="471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B48F34F-6AEE-6C67-4588-725C16B0D961}"/>
              </a:ext>
            </a:extLst>
          </p:cNvPr>
          <p:cNvSpPr txBox="1">
            <a:spLocks/>
          </p:cNvSpPr>
          <p:nvPr/>
        </p:nvSpPr>
        <p:spPr>
          <a:xfrm>
            <a:off x="5443952" y="1326362"/>
            <a:ext cx="4980615" cy="52769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ICBF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Comfenalco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Comfama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Comfamiliar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Camacol</a:t>
            </a:r>
          </a:p>
          <a:p>
            <a:pPr>
              <a:lnSpc>
                <a:spcPct val="100000"/>
              </a:lnSpc>
            </a:pP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Confecoop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Consejo de Infancia y Adolescencia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 de la Prosperidad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de Medellín</a:t>
            </a: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</a:t>
            </a:r>
          </a:p>
          <a:p>
            <a:pPr>
              <a:lnSpc>
                <a:spcPct val="100000"/>
              </a:lnSpc>
            </a:pPr>
            <a:r>
              <a:rPr lang="es-E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Consorcio Fondo de atención en Salud para personas privadas de la Libertad - CPPL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Federación Antioqueña de </a:t>
            </a:r>
            <a:r>
              <a:rPr lang="es-E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ONGs</a:t>
            </a: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Comité de Discapacidad</a:t>
            </a:r>
          </a:p>
          <a:p>
            <a:pPr>
              <a:lnSpc>
                <a:spcPct val="100000"/>
              </a:lnSpc>
            </a:pPr>
            <a:endParaRPr lang="es-ES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4A3663F-1553-350F-795E-53975981CAF6}"/>
              </a:ext>
            </a:extLst>
          </p:cNvPr>
          <p:cNvSpPr txBox="1"/>
          <p:nvPr/>
        </p:nvSpPr>
        <p:spPr>
          <a:xfrm>
            <a:off x="177914" y="5978590"/>
            <a:ext cx="9887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coordinación y articulación, que permitan transversalizar la </a:t>
            </a:r>
            <a:r>
              <a:rPr lang="es-CO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de Participación Social en Salud - PPSS con </a:t>
            </a:r>
            <a:r>
              <a:rPr lang="es-CO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demás políticas implementadas en el Distrito de Medellín. </a:t>
            </a:r>
          </a:p>
        </p:txBody>
      </p:sp>
    </p:spTree>
    <p:extLst>
      <p:ext uri="{BB962C8B-B14F-4D97-AF65-F5344CB8AC3E}">
        <p14:creationId xmlns:p14="http://schemas.microsoft.com/office/powerpoint/2010/main" val="183260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402ADF6F-CA9D-3A90-96D1-FCD6209EA2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576"/>
            <a:ext cx="12200792" cy="6878367"/>
          </a:xfrm>
          <a:prstGeom prst="rect">
            <a:avLst/>
          </a:prstGeom>
        </p:spPr>
      </p:pic>
      <p:sp>
        <p:nvSpPr>
          <p:cNvPr id="8" name="object 4">
            <a:extLst>
              <a:ext uri="{FF2B5EF4-FFF2-40B4-BE49-F238E27FC236}">
                <a16:creationId xmlns:a16="http://schemas.microsoft.com/office/drawing/2014/main" xmlns="" id="{72B05A4F-C24A-994E-5B61-5E9D30D16322}"/>
              </a:ext>
            </a:extLst>
          </p:cNvPr>
          <p:cNvSpPr/>
          <p:nvPr/>
        </p:nvSpPr>
        <p:spPr>
          <a:xfrm>
            <a:off x="0" y="8486"/>
            <a:ext cx="12189631" cy="6858305"/>
          </a:xfrm>
          <a:custGeom>
            <a:avLst/>
            <a:gdLst/>
            <a:ahLst/>
            <a:cxnLst/>
            <a:rect l="l" t="t" r="r" b="b"/>
            <a:pathLst>
              <a:path w="20104100" h="6703059">
                <a:moveTo>
                  <a:pt x="0" y="6702560"/>
                </a:moveTo>
                <a:lnTo>
                  <a:pt x="20104099" y="6702560"/>
                </a:lnTo>
                <a:lnTo>
                  <a:pt x="20104099" y="0"/>
                </a:lnTo>
                <a:lnTo>
                  <a:pt x="0" y="0"/>
                </a:lnTo>
                <a:lnTo>
                  <a:pt x="0" y="6702560"/>
                </a:lnTo>
                <a:close/>
              </a:path>
            </a:pathLst>
          </a:custGeom>
          <a:solidFill>
            <a:srgbClr val="000000">
              <a:alpha val="24105"/>
            </a:srgbClr>
          </a:solidFill>
        </p:spPr>
        <p:txBody>
          <a:bodyPr wrap="square" lIns="0" tIns="0" rIns="0" bIns="0" rtlCol="0"/>
          <a:lstStyle/>
          <a:p>
            <a:endParaRPr lang="es-CO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70929829-FF47-4415-8FD8-23D2EFE207BD}"/>
              </a:ext>
            </a:extLst>
          </p:cNvPr>
          <p:cNvSpPr txBox="1">
            <a:spLocks/>
          </p:cNvSpPr>
          <p:nvPr/>
        </p:nvSpPr>
        <p:spPr>
          <a:xfrm>
            <a:off x="1522815" y="377376"/>
            <a:ext cx="9144000" cy="9645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CO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hemos logrado?</a:t>
            </a:r>
            <a:endParaRPr lang="es-CO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75EC8AD2-14F1-914D-8319-27CB8A6FD1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23E5148-D84E-9C97-38E5-69C0301F75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8170" y="-11576"/>
            <a:ext cx="2443096" cy="1981129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8B620538-CEDD-893E-D1A4-689C3A0353F9}"/>
              </a:ext>
            </a:extLst>
          </p:cNvPr>
          <p:cNvSpPr/>
          <p:nvPr/>
        </p:nvSpPr>
        <p:spPr>
          <a:xfrm>
            <a:off x="11160" y="4732422"/>
            <a:ext cx="6618240" cy="1620252"/>
          </a:xfrm>
          <a:prstGeom prst="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xmlns="" id="{D7BC4DF9-A65A-4220-BEE1-F938A1EE0513}"/>
              </a:ext>
            </a:extLst>
          </p:cNvPr>
          <p:cNvSpPr txBox="1">
            <a:spLocks/>
          </p:cNvSpPr>
          <p:nvPr/>
        </p:nvSpPr>
        <p:spPr>
          <a:xfrm>
            <a:off x="185195" y="4732422"/>
            <a:ext cx="6357119" cy="1748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Intervenir juntos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través de Política de Participación </a:t>
            </a:r>
            <a:r>
              <a:rPr lang="es-CO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en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 los </a:t>
            </a:r>
            <a:r>
              <a:rPr lang="es-CO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determinantes sociales y continuar por el camino a ser un territorio saludable para vivir más y mejor</a:t>
            </a:r>
            <a:endParaRPr lang="es-CO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ectángulo 22"/>
          <p:cNvSpPr/>
          <p:nvPr/>
        </p:nvSpPr>
        <p:spPr>
          <a:xfrm>
            <a:off x="4994634" y="1464900"/>
            <a:ext cx="1346844" cy="584775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s-CO" sz="3200" b="1" dirty="0">
                <a:solidFill>
                  <a:srgbClr val="00A5BB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99,8%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80C8583-CECA-CC09-87E8-27D0735571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130717"/>
              </p:ext>
            </p:extLst>
          </p:nvPr>
        </p:nvGraphicFramePr>
        <p:xfrm>
          <a:off x="332089" y="2086069"/>
          <a:ext cx="10189028" cy="4164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EA629CE4-A07A-B893-69D1-7EBB39216F20}"/>
              </a:ext>
            </a:extLst>
          </p:cNvPr>
          <p:cNvSpPr txBox="1"/>
          <p:nvPr/>
        </p:nvSpPr>
        <p:spPr>
          <a:xfrm>
            <a:off x="332089" y="495365"/>
            <a:ext cx="8638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Plan de Acción por ejes, año 2022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1830F458-6E4D-68B7-6970-90101BD6BEFD}"/>
              </a:ext>
            </a:extLst>
          </p:cNvPr>
          <p:cNvSpPr/>
          <p:nvPr/>
        </p:nvSpPr>
        <p:spPr>
          <a:xfrm flipV="1">
            <a:off x="459485" y="1011289"/>
            <a:ext cx="6372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5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xmlns="" id="{B2824758-DB3F-86F4-AE40-A23C689B85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3385377"/>
              </p:ext>
            </p:extLst>
          </p:nvPr>
        </p:nvGraphicFramePr>
        <p:xfrm>
          <a:off x="249381" y="1646944"/>
          <a:ext cx="11648209" cy="4715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18A78C28-4EE4-603C-85F4-E0B157778A86}"/>
              </a:ext>
            </a:extLst>
          </p:cNvPr>
          <p:cNvSpPr txBox="1"/>
          <p:nvPr/>
        </p:nvSpPr>
        <p:spPr>
          <a:xfrm>
            <a:off x="332089" y="495365"/>
            <a:ext cx="8638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Plan de Acción por ejes</a:t>
            </a:r>
          </a:p>
          <a:p>
            <a:r>
              <a:rPr lang="es-ES" sz="2400" b="1" dirty="0">
                <a:solidFill>
                  <a:srgbClr val="FF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Histórico, años 2020 - 2022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EE3B7DC2-C183-E9C9-3942-E8C784712B33}"/>
              </a:ext>
            </a:extLst>
          </p:cNvPr>
          <p:cNvSpPr/>
          <p:nvPr/>
        </p:nvSpPr>
        <p:spPr>
          <a:xfrm flipV="1">
            <a:off x="459485" y="1387545"/>
            <a:ext cx="4896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95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2" y="12476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sp>
        <p:nvSpPr>
          <p:cNvPr id="14" name="Subtítulo 2"/>
          <p:cNvSpPr txBox="1">
            <a:spLocks/>
          </p:cNvSpPr>
          <p:nvPr/>
        </p:nvSpPr>
        <p:spPr>
          <a:xfrm>
            <a:off x="332089" y="1397980"/>
            <a:ext cx="7561845" cy="148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Fortalecimiento a la Gestión Territorial en Salud </a:t>
            </a:r>
          </a:p>
          <a:p>
            <a:pPr marL="0" indent="0">
              <a:buNone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basada en comunidad</a:t>
            </a:r>
            <a:endParaRPr lang="es-CO" sz="2000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818487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territorial y participación social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$511.244.437</a:t>
            </a:r>
            <a:endParaRPr lang="es-CO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4163206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Atención a la ciudadanía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$614.708.909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7507925" y="3179621"/>
            <a:ext cx="2836719" cy="1704109"/>
          </a:xfrm>
          <a:prstGeom prst="roundRect">
            <a:avLst/>
          </a:prstGeom>
          <a:solidFill>
            <a:srgbClr val="00A5BB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Logística</a:t>
            </a:r>
          </a:p>
          <a:p>
            <a:pPr algn="ctr"/>
            <a:endParaRPr lang="es-CO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$142.000.000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4163206" y="2435422"/>
            <a:ext cx="28043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dirty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contratos</a:t>
            </a:r>
            <a:endParaRPr lang="es-CO" sz="2400" dirty="0">
              <a:solidFill>
                <a:srgbClr val="F39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818487" y="5023192"/>
            <a:ext cx="9526157" cy="9216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O" sz="28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$1.267.953.337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23414BC-7FA6-BDB2-7551-B66762F8AAD0}"/>
              </a:ext>
            </a:extLst>
          </p:cNvPr>
          <p:cNvSpPr txBox="1"/>
          <p:nvPr/>
        </p:nvSpPr>
        <p:spPr>
          <a:xfrm>
            <a:off x="332089" y="495365"/>
            <a:ext cx="8638351" cy="46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Inversión Proyecto de Participación 2022</a:t>
            </a:r>
            <a:endParaRPr lang="es-CO" sz="2400" dirty="0">
              <a:solidFill>
                <a:srgbClr val="F39D0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834EFFA2-4197-3166-B17A-CA384EEB0398}"/>
              </a:ext>
            </a:extLst>
          </p:cNvPr>
          <p:cNvSpPr/>
          <p:nvPr/>
        </p:nvSpPr>
        <p:spPr>
          <a:xfrm flipV="1">
            <a:off x="459485" y="1043284"/>
            <a:ext cx="5940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0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75" y="3185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111" y="5055577"/>
            <a:ext cx="2607681" cy="181121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59770"/>
            <a:ext cx="4074288" cy="690897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12667" y="3105018"/>
            <a:ext cx="628428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326 Reuniones </a:t>
            </a:r>
            <a:r>
              <a:rPr lang="es-CO" sz="2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acompañamiento</a:t>
            </a:r>
            <a:br>
              <a:rPr lang="es-CO" sz="2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r>
              <a:rPr lang="es-CO" sz="2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 los </a:t>
            </a:r>
            <a:r>
              <a:rPr lang="es-CO" sz="20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Comité de Participación Comunitaria en Salud - </a:t>
            </a:r>
            <a:r>
              <a:rPr lang="es-CO" sz="20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COPACOS</a:t>
            </a:r>
            <a:endParaRPr lang="es-CO" sz="2000" b="1" dirty="0">
              <a:solidFill>
                <a:srgbClr val="00A5BB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612667" y="4475269"/>
            <a:ext cx="6284284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6 Encuentros de ciudad </a:t>
            </a:r>
            <a:r>
              <a:rPr lang="es-CO" sz="20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de los </a:t>
            </a:r>
            <a:r>
              <a:rPr lang="es-CO" sz="2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Comité de Participación Comunitaria en Salud - </a:t>
            </a:r>
            <a:r>
              <a:rPr lang="es-CO" sz="20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COPACOS</a:t>
            </a:r>
            <a:r>
              <a:rPr lang="es-CO" sz="2000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CO" sz="2000" b="1" dirty="0" smtClean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s-CO" sz="2000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con una asistencia total de </a:t>
            </a:r>
            <a:r>
              <a:rPr lang="es-CO" sz="2000" b="1" dirty="0">
                <a:solidFill>
                  <a:srgbClr val="00A5BB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528 participantes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6560CD75-311D-E5BE-BD8B-B2A9A30E4D52}"/>
              </a:ext>
            </a:extLst>
          </p:cNvPr>
          <p:cNvSpPr txBox="1"/>
          <p:nvPr/>
        </p:nvSpPr>
        <p:spPr>
          <a:xfrm>
            <a:off x="4498527" y="1677427"/>
            <a:ext cx="6543721" cy="873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comunas y </a:t>
            </a:r>
          </a:p>
          <a:p>
            <a:pPr>
              <a:lnSpc>
                <a:spcPct val="110000"/>
              </a:lnSpc>
            </a:pPr>
            <a:r>
              <a:rPr lang="es-CO" sz="2400" b="1" dirty="0">
                <a:solidFill>
                  <a:srgbClr val="F39D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corregimientos impactados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B4CD9E31-BD78-93E8-F78A-DE894979BFAC}"/>
              </a:ext>
            </a:extLst>
          </p:cNvPr>
          <p:cNvSpPr/>
          <p:nvPr/>
        </p:nvSpPr>
        <p:spPr>
          <a:xfrm flipV="1">
            <a:off x="4612666" y="2677304"/>
            <a:ext cx="4320000" cy="45719"/>
          </a:xfrm>
          <a:prstGeom prst="rect">
            <a:avLst/>
          </a:prstGeom>
          <a:solidFill>
            <a:srgbClr val="FFA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O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1667</Words>
  <Application>Microsoft Office PowerPoint</Application>
  <PresentationFormat>Panorámica</PresentationFormat>
  <Paragraphs>182</Paragraphs>
  <Slides>19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Del Mar Ocampo Aparicio</dc:creator>
  <cp:lastModifiedBy>Jessica Alejandra Rua Grajales</cp:lastModifiedBy>
  <cp:revision>72</cp:revision>
  <dcterms:created xsi:type="dcterms:W3CDTF">2021-04-28T18:45:00Z</dcterms:created>
  <dcterms:modified xsi:type="dcterms:W3CDTF">2023-06-27T20:10:22Z</dcterms:modified>
</cp:coreProperties>
</file>