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61" r:id="rId2"/>
    <p:sldId id="269" r:id="rId3"/>
    <p:sldId id="270" r:id="rId4"/>
    <p:sldId id="273" r:id="rId5"/>
    <p:sldId id="274" r:id="rId6"/>
    <p:sldId id="265" r:id="rId7"/>
    <p:sldId id="266" r:id="rId8"/>
    <p:sldId id="267" r:id="rId9"/>
    <p:sldId id="268" r:id="rId10"/>
    <p:sldId id="272" r:id="rId11"/>
    <p:sldId id="271" r:id="rId12"/>
    <p:sldId id="276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60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D0F"/>
    <a:srgbClr val="00A5BB"/>
    <a:srgbClr val="F59F18"/>
    <a:srgbClr val="F0A214"/>
    <a:srgbClr val="CC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/>
    <p:restoredTop sz="95501" autoAdjust="0"/>
  </p:normalViewPr>
  <p:slideViewPr>
    <p:cSldViewPr snapToGrid="0" snapToObjects="1">
      <p:cViewPr varScale="1">
        <p:scale>
          <a:sx n="68" d="100"/>
          <a:sy n="68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rgr\OneDrive\Documentos\Participacion%20Social%20en%20Salud\Ejecuci&#243;n%20Plan%20de%20Accion%20PPSS%202023%20-%20Noviembre%20de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nas1\Alcaldia\217-SALUD\21750-S-AF\U-PLPSPP\Cmn-PPSS\2022\Plan_Acci&#243;n_PPSS\Seguimiento_PA_2022\Historico_PA-PPSS_Corte2022082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rgr\OneDrive\Documentos\Participacion%20Social%20en%20Salud\PPS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58855374037385E-2"/>
          <c:y val="9.4957835089537007E-2"/>
          <c:w val="0.97608228925192519"/>
          <c:h val="0.747881713940857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A5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Resumen!$G$4:$G$8</c:f>
              <c:strCache>
                <c:ptCount val="5"/>
                <c:pt idx="0">
                  <c:v>E1. Fortalecimiento institucional</c:v>
                </c:pt>
                <c:pt idx="1">
                  <c:v>E2. Empoderamiento de la ciudadanía y las organizaciones sociales</c:v>
                </c:pt>
                <c:pt idx="2">
                  <c:v>E3. Impulso a la cultura de la salud</c:v>
                </c:pt>
                <c:pt idx="3">
                  <c:v>E4. Control social</c:v>
                </c:pt>
                <c:pt idx="4">
                  <c:v>E5. Gestión y garantía en salud con participación en el proceso de decisión </c:v>
                </c:pt>
              </c:strCache>
            </c:strRef>
          </c:cat>
          <c:val>
            <c:numRef>
              <c:f>Resumen!$H$4:$H$8</c:f>
              <c:numCache>
                <c:formatCode>0%</c:formatCode>
                <c:ptCount val="5"/>
                <c:pt idx="0">
                  <c:v>0.99979334000000009</c:v>
                </c:pt>
                <c:pt idx="1">
                  <c:v>0.94940476190476186</c:v>
                </c:pt>
                <c:pt idx="2">
                  <c:v>0.97519841269841268</c:v>
                </c:pt>
                <c:pt idx="3">
                  <c:v>0.93904741904761901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7-465D-9607-C902C786CA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69679856"/>
        <c:axId val="1569675280"/>
      </c:barChart>
      <c:catAx>
        <c:axId val="15696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569675280"/>
        <c:crosses val="autoZero"/>
        <c:auto val="1"/>
        <c:lblAlgn val="ctr"/>
        <c:lblOffset val="100"/>
        <c:noMultiLvlLbl val="0"/>
      </c:catAx>
      <c:valAx>
        <c:axId val="156967528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5696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Cumplimiento_PA!$R$4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A5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Cumplimiento_PA!$Q$5:$Q$10</c:f>
              <c:strCache>
                <c:ptCount val="6"/>
                <c:pt idx="0">
                  <c:v>E1 Fortalecimiento institucional</c:v>
                </c:pt>
                <c:pt idx="1">
                  <c:v>E2 Empoderamiento de la ciudadanía y las organizaciones sociales en salud</c:v>
                </c:pt>
                <c:pt idx="2">
                  <c:v>E3 Impulso a la cultura de la salud</c:v>
                </c:pt>
                <c:pt idx="3">
                  <c:v>E4 Control Social</c:v>
                </c:pt>
                <c:pt idx="4">
                  <c:v>E5 Gestión y garantía en salud con participación en el proceso de decisión</c:v>
                </c:pt>
                <c:pt idx="5">
                  <c:v>Total</c:v>
                </c:pt>
              </c:strCache>
            </c:strRef>
          </c:cat>
          <c:val>
            <c:numRef>
              <c:f>Cumplimiento_PA!$R$5:$R$10</c:f>
              <c:numCache>
                <c:formatCode>0.0%</c:formatCode>
                <c:ptCount val="6"/>
                <c:pt idx="0">
                  <c:v>1</c:v>
                </c:pt>
                <c:pt idx="1">
                  <c:v>0.82758620689655171</c:v>
                </c:pt>
                <c:pt idx="2">
                  <c:v>1</c:v>
                </c:pt>
                <c:pt idx="3">
                  <c:v>0.94736842105263153</c:v>
                </c:pt>
                <c:pt idx="4">
                  <c:v>1</c:v>
                </c:pt>
                <c:pt idx="5">
                  <c:v>0.95499092558983667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2-4350-95CB-BA15DABE2E2A}"/>
            </c:ext>
          </c:extLst>
        </c:ser>
        <c:ser>
          <c:idx val="1"/>
          <c:order val="1"/>
          <c:tx>
            <c:strRef>
              <c:f>Cumplimiento_PA!$S$4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0A2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Cumplimiento_PA!$Q$5:$Q$10</c:f>
              <c:strCache>
                <c:ptCount val="6"/>
                <c:pt idx="0">
                  <c:v>E1 Fortalecimiento institucional</c:v>
                </c:pt>
                <c:pt idx="1">
                  <c:v>E2 Empoderamiento de la ciudadanía y las organizaciones sociales en salud</c:v>
                </c:pt>
                <c:pt idx="2">
                  <c:v>E3 Impulso a la cultura de la salud</c:v>
                </c:pt>
                <c:pt idx="3">
                  <c:v>E4 Control Social</c:v>
                </c:pt>
                <c:pt idx="4">
                  <c:v>E5 Gestión y garantía en salud con participación en el proceso de decisión</c:v>
                </c:pt>
                <c:pt idx="5">
                  <c:v>Total</c:v>
                </c:pt>
              </c:strCache>
            </c:strRef>
          </c:cat>
          <c:val>
            <c:numRef>
              <c:f>Cumplimiento_PA!$S$5:$S$10</c:f>
              <c:numCache>
                <c:formatCode>0.0%</c:formatCode>
                <c:ptCount val="6"/>
                <c:pt idx="0">
                  <c:v>0.98518518518518516</c:v>
                </c:pt>
                <c:pt idx="1">
                  <c:v>0.96385542168674698</c:v>
                </c:pt>
                <c:pt idx="2">
                  <c:v>1</c:v>
                </c:pt>
                <c:pt idx="3">
                  <c:v>0.97530864197530864</c:v>
                </c:pt>
                <c:pt idx="4">
                  <c:v>1</c:v>
                </c:pt>
                <c:pt idx="5">
                  <c:v>0.98486984976944814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2-4350-95CB-BA15DABE2E2A}"/>
            </c:ext>
          </c:extLst>
        </c:ser>
        <c:ser>
          <c:idx val="2"/>
          <c:order val="2"/>
          <c:tx>
            <c:strRef>
              <c:f>Cumplimiento_PA!$T$4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Cumplimiento_PA!$Q$5:$Q$10</c:f>
              <c:strCache>
                <c:ptCount val="6"/>
                <c:pt idx="0">
                  <c:v>E1 Fortalecimiento institucional</c:v>
                </c:pt>
                <c:pt idx="1">
                  <c:v>E2 Empoderamiento de la ciudadanía y las organizaciones sociales en salud</c:v>
                </c:pt>
                <c:pt idx="2">
                  <c:v>E3 Impulso a la cultura de la salud</c:v>
                </c:pt>
                <c:pt idx="3">
                  <c:v>E4 Control Social</c:v>
                </c:pt>
                <c:pt idx="4">
                  <c:v>E5 Gestión y garantía en salud con participación en el proceso de decisión</c:v>
                </c:pt>
                <c:pt idx="5">
                  <c:v>Total</c:v>
                </c:pt>
              </c:strCache>
            </c:strRef>
          </c:cat>
          <c:val>
            <c:numRef>
              <c:f>Cumplimiento_PA!$T$5:$T$10</c:f>
              <c:numCache>
                <c:formatCode>0.0%</c:formatCode>
                <c:ptCount val="6"/>
                <c:pt idx="0">
                  <c:v>1</c:v>
                </c:pt>
                <c:pt idx="1">
                  <c:v>0.98899999999999999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C2-4350-95CB-BA15DABE2E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7953312"/>
        <c:axId val="1727948416"/>
      </c:barChart>
      <c:catAx>
        <c:axId val="172795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27948416"/>
        <c:crosses val="autoZero"/>
        <c:auto val="1"/>
        <c:lblAlgn val="ctr"/>
        <c:lblOffset val="100"/>
        <c:noMultiLvlLbl val="0"/>
      </c:catAx>
      <c:valAx>
        <c:axId val="172794841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2795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r>
              <a:rPr lang="es-CO" b="1" dirty="0">
                <a:solidFill>
                  <a:schemeClr val="bg1"/>
                </a:solidFill>
              </a:rPr>
              <a:t>Porcentaje </a:t>
            </a:r>
            <a:r>
              <a:rPr lang="es-CO" b="1" dirty="0" smtClean="0">
                <a:solidFill>
                  <a:schemeClr val="bg1"/>
                </a:solidFill>
              </a:rPr>
              <a:t>de</a:t>
            </a:r>
            <a:r>
              <a:rPr lang="es-CO" b="1" baseline="0" dirty="0" smtClean="0">
                <a:solidFill>
                  <a:schemeClr val="bg1"/>
                </a:solidFill>
              </a:rPr>
              <a:t> avance por </a:t>
            </a:r>
            <a:r>
              <a:rPr lang="es-CO" b="1" dirty="0" smtClean="0">
                <a:solidFill>
                  <a:schemeClr val="bg1"/>
                </a:solidFill>
              </a:rPr>
              <a:t>componente de las IPS</a:t>
            </a:r>
            <a:endParaRPr lang="es-CO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j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39D0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Hoja4!$A$1:$A$4</c:f>
              <c:strCache>
                <c:ptCount val="4"/>
                <c:pt idx="0">
                  <c:v>Asociación de usuarios</c:v>
                </c:pt>
                <c:pt idx="1">
                  <c:v>SIAU</c:v>
                </c:pt>
                <c:pt idx="2">
                  <c:v>Comité de Ética Hospitalaria</c:v>
                </c:pt>
                <c:pt idx="3">
                  <c:v>Implementación de la Política de Participación Social en Salud</c:v>
                </c:pt>
              </c:strCache>
            </c:strRef>
          </c:cat>
          <c:val>
            <c:numRef>
              <c:f>Hoja4!$B$1:$B$4</c:f>
              <c:numCache>
                <c:formatCode>0%</c:formatCode>
                <c:ptCount val="4"/>
                <c:pt idx="0">
                  <c:v>0.6</c:v>
                </c:pt>
                <c:pt idx="1">
                  <c:v>0.88</c:v>
                </c:pt>
                <c:pt idx="2">
                  <c:v>0.61</c:v>
                </c:pt>
                <c:pt idx="3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D-4237-83D6-B06C337345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38055184"/>
        <c:axId val="-938054096"/>
      </c:barChart>
      <c:catAx>
        <c:axId val="-93805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-938054096"/>
        <c:crosses val="autoZero"/>
        <c:auto val="1"/>
        <c:lblAlgn val="ctr"/>
        <c:lblOffset val="100"/>
        <c:noMultiLvlLbl val="0"/>
      </c:catAx>
      <c:valAx>
        <c:axId val="-938054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938055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+mj-lt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FE89-5ADA-584A-8DE8-87106B92074A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16FE9-2678-7F48-9C91-D899FEE40B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94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/>
            </a:r>
            <a:br>
              <a:rPr lang="es-CO" dirty="0" smtClean="0"/>
            </a:b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3899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505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3122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0613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4125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5897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4607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6928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57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17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 smtClean="0"/>
          </a:p>
          <a:p>
            <a:endParaRPr lang="es-C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093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308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659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aseline="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aseline="0" dirty="0" smtClean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35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2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111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751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B1243-3DA9-E34A-8DA5-A9946EC9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B69435-C251-4542-ADEE-544FEDFEA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CC2C53-D759-B54D-8EBD-EA3856E5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C9D5F6-3C58-DD42-A92A-3DD760A1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6978B-885D-014A-A98F-D1408B40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09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25101-840E-EA44-A2B2-921A54C8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962FFE-3222-4D45-9730-E9F3D63CB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25ADC7-6FD2-644C-A20C-0CDFF395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B5D0CE-A2DC-E54F-9A01-5249B85E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A25607-1A04-2445-8909-2C7C990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334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CA2111-1F07-D34D-B1D2-DADD74D5B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7AEC56-C024-B44D-B649-627C0DEAC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CF79D2-8394-0348-84B0-AD00857B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32A8AC-D405-DC4B-BDEC-FDFD2CD1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D6A1F5-66CA-7344-BE12-BF15FAEF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4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4D1A9-C294-5746-8F13-8FEC90F0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50C2D-C6C1-7A42-BAB8-945AB9B08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1C8FC-9A7A-114F-9823-9FD692B9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A52530-1AB3-E249-8FDF-E0CE2275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75903F-B068-8745-8A66-ACC553C0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506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4C35C-B414-0F42-921D-06EB58D9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500D9D-E7B1-8647-876E-9C1100655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784E3A-419C-534F-8891-072D6C75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5EE2A-EFE6-8D4C-BBC1-E42FF51F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3F36D6-8E3A-BA4C-BE50-05C17215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723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9DD0AC-46C5-7144-A2DF-EC9A1783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40F7F7-13E8-AA4B-BB6A-D8F97F38B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348988-8EC3-7149-A6DF-FB85FFC16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C7245A-4967-B94B-9833-33C4D769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58EE1C-C51E-9543-905E-E3F571E9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F27B19-D06D-C54E-89AF-FDA0B6E2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37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8AB93-8305-4143-AC29-B2D45DF9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DE85DE-C0AC-F442-8D90-16A5CE13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5457D1-6CD2-7C4D-BA54-6B92EE8C0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57E42-65B5-DD41-AC94-D1A9F10A6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2741C4-BDA0-5F4D-83D9-8966E5FBB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C6DCD1B-1D4F-3549-B9F3-63E7EA2D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448C20-EEC9-8F48-9774-8AFB6C6B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1EA577-398E-D648-BF7D-BD43817C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40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D8C7A-D3A0-614C-9A36-057FB923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4BE27A-7505-344B-A80C-590CC866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3DE1E2-25E4-8141-96FF-667A2F0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84CC20-FC42-9D47-BAE7-57CDB29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0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704E7E-B508-3C40-89F7-3313BFDD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582F63-53ED-A040-8131-160C2130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1D564B-5059-EA4D-830A-4B284623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37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9A7BF-E20C-0B41-ADED-90365875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D4D928-BF5B-E245-8E2A-276EDD4A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F8F9F2-8626-7643-AE4E-6A4C33BC2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7594F7-0E9A-B843-9F87-276AD606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EBED98-BFC4-DA4B-8920-81A14728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084CB8-8FC1-A549-916A-8201A9B6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63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D2643-4687-9F40-8AF6-D90B1E08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2930E-CF97-1F4F-A386-98507A948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C58D5B-95FC-CA45-8376-A3FCE9F29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D65592-A67A-1946-BD3B-E93513AD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7E3B7E-D4B5-6E42-8A4D-A200A6EB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1CF0DC-764A-214B-B46D-F714F9D4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62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7BE071-C262-DE4A-92B1-ED49FDBA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516A4B-214D-5E4A-8F8E-F482CB70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1A4C1E-8346-B84F-B8C5-AE94BB98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7577-F473-6143-AAC3-45D09E00E7F7}" type="datetimeFigureOut">
              <a:rPr lang="es-CO" smtClean="0"/>
              <a:t>19/12/2023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AB07A4-57AE-BC4F-933C-7A1845DCD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A57F0-4534-E641-A670-257DCC1BC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669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867198" y="3932090"/>
            <a:ext cx="489397" cy="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9126681" y="3441296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 </a:t>
            </a:r>
            <a:r>
              <a:rPr lang="es-CO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2023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014470" y="4066987"/>
            <a:ext cx="2449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20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1" y="4584860"/>
            <a:ext cx="3285392" cy="2281931"/>
          </a:xfrm>
          <a:prstGeom prst="rect">
            <a:avLst/>
          </a:prstGeom>
        </p:spPr>
      </p:pic>
      <p:sp>
        <p:nvSpPr>
          <p:cNvPr id="7" name="Google Shape;90;p1"/>
          <p:cNvSpPr txBox="1"/>
          <p:nvPr/>
        </p:nvSpPr>
        <p:spPr>
          <a:xfrm>
            <a:off x="2827423" y="562474"/>
            <a:ext cx="8761104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de la Política de Participación Social en </a:t>
            </a:r>
            <a:r>
              <a:rPr lang="es-CO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- PPSS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2063 de junio 9 de </a:t>
            </a:r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pPr algn="r"/>
            <a:r>
              <a:rPr lang="es-MX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y Protección Social - MSPS</a:t>
            </a:r>
            <a:endParaRPr lang="es-C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60321" y="5607241"/>
            <a:ext cx="7343334" cy="707886"/>
          </a:xfrm>
          <a:prstGeom prst="rect">
            <a:avLst/>
          </a:prstGeom>
          <a:solidFill>
            <a:srgbClr val="F59F18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Arial"/>
              </a:rPr>
              <a:t>35</a:t>
            </a:r>
            <a:r>
              <a:rPr lang="es-CO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  <a:r>
              <a:rPr lang="es-CO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Arial"/>
              </a:rPr>
              <a:t>IPS </a:t>
            </a:r>
            <a:r>
              <a:rPr lang="es-CO" sz="2000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Arial"/>
              </a:rPr>
              <a:t>visitadas para asesoría </a:t>
            </a:r>
            <a:r>
              <a:rPr lang="es-CO" sz="2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Arial"/>
              </a:rPr>
              <a:t>y acompañamiento técnico en la procesos de Participación Social en Salud</a:t>
            </a:r>
            <a:endParaRPr lang="es-CO" sz="2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0BCD33-B632-007E-C6F7-B900FD5BA2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70" y="-11576"/>
            <a:ext cx="2443096" cy="198112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22695" y="172116"/>
            <a:ext cx="8342142" cy="1077218"/>
          </a:xfrm>
          <a:prstGeom prst="rect">
            <a:avLst/>
          </a:prstGeom>
          <a:solidFill>
            <a:srgbClr val="00A5BB"/>
          </a:solidFill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Asesoría y asistencia técnica a Instituciones Prestadora de Servicios de Salud</a:t>
            </a:r>
            <a:endParaRPr lang="es-CO" sz="3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141759697"/>
              </p:ext>
            </p:extLst>
          </p:nvPr>
        </p:nvGraphicFramePr>
        <p:xfrm>
          <a:off x="1" y="1421449"/>
          <a:ext cx="12191999" cy="3910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427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01F5C2-F254-C952-5890-D7ACCE2D49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-9511"/>
            <a:ext cx="6471138" cy="954107"/>
          </a:xfrm>
          <a:prstGeom prst="rect">
            <a:avLst/>
          </a:prstGeom>
          <a:solidFill>
            <a:srgbClr val="00A5B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b="1" dirty="0" smtClean="0">
                <a:latin typeface="+mj-lt"/>
              </a:rPr>
              <a:t>Eje </a:t>
            </a:r>
            <a:r>
              <a:rPr lang="es-CO" sz="2800" b="1" dirty="0">
                <a:latin typeface="+mj-lt"/>
              </a:rPr>
              <a:t>2. Empoderamiento de la </a:t>
            </a:r>
            <a:r>
              <a:rPr lang="es-CO" sz="2800" b="1" dirty="0" smtClean="0">
                <a:latin typeface="+mj-lt"/>
              </a:rPr>
              <a:t>ciudadanía</a:t>
            </a:r>
          </a:p>
          <a:p>
            <a:pPr lvl="0" algn="ctr"/>
            <a:r>
              <a:rPr lang="es-CO" sz="2800" b="1" dirty="0" smtClean="0">
                <a:latin typeface="+mj-lt"/>
              </a:rPr>
              <a:t> </a:t>
            </a:r>
            <a:r>
              <a:rPr lang="es-CO" sz="2800" b="1" dirty="0">
                <a:latin typeface="+mj-lt"/>
              </a:rPr>
              <a:t>y las organizaciones sociales en salud</a:t>
            </a:r>
            <a:endParaRPr lang="es-CO" sz="2800" dirty="0"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2622" y="4554959"/>
            <a:ext cx="5422273" cy="2246769"/>
          </a:xfrm>
          <a:prstGeom prst="rect">
            <a:avLst/>
          </a:prstGeom>
          <a:solidFill>
            <a:srgbClr val="F39D0F"/>
          </a:solidFill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Resolución 202350040755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157</a:t>
            </a:r>
            <a:r>
              <a:rPr lang="es-CO" sz="20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COPACOS</a:t>
            </a:r>
            <a:r>
              <a:rPr lang="es-CO" sz="20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activos </a:t>
            </a:r>
            <a:r>
              <a:rPr lang="es-CO" sz="20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hasta el año </a:t>
            </a:r>
            <a:r>
              <a:rPr lang="es-CO" sz="20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2025</a:t>
            </a:r>
          </a:p>
          <a:p>
            <a:pPr algn="ctr"/>
            <a:endParaRPr lang="es-CO"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CO" sz="20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S</a:t>
            </a:r>
            <a:r>
              <a:rPr lang="es-CO" sz="20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e </a:t>
            </a:r>
            <a:r>
              <a:rPr lang="es-CO" sz="20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integró por medio del decreto 035 de 2023 un representante de los COPACOS  al Consejo Municipal de Política Social para la Equidad (COMPSE)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-8793" y="3747857"/>
            <a:ext cx="12200792" cy="584775"/>
          </a:xfrm>
          <a:prstGeom prst="rect">
            <a:avLst/>
          </a:prstGeom>
          <a:solidFill>
            <a:srgbClr val="F39D0F"/>
          </a:solidFill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Comité de Participación Comunitaria en Salud (COPACOS)</a:t>
            </a:r>
            <a:endParaRPr lang="es-CO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667635" y="4984005"/>
            <a:ext cx="4193818" cy="1323439"/>
          </a:xfrm>
          <a:prstGeom prst="rect">
            <a:avLst/>
          </a:prstGeom>
          <a:solidFill>
            <a:srgbClr val="F39D0F"/>
          </a:solidFill>
        </p:spPr>
        <p:txBody>
          <a:bodyPr wrap="square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4</a:t>
            </a:r>
            <a:r>
              <a:rPr lang="es-CO" sz="20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s-CO" sz="20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encuentros trimestrales de </a:t>
            </a:r>
            <a:r>
              <a:rPr lang="es-CO" sz="20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ciudad</a:t>
            </a:r>
          </a:p>
          <a:p>
            <a:pPr algn="ctr"/>
            <a:endParaRPr lang="es-CO" sz="2000" dirty="0" smtClean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272</a:t>
            </a:r>
            <a:r>
              <a:rPr lang="es-CO" sz="20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s-CO" sz="20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reuniones ordinarias mensuales en las 16 comunas y los 5 </a:t>
            </a:r>
            <a:r>
              <a:rPr lang="es-CO" sz="20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corregimientos</a:t>
            </a:r>
            <a:endParaRPr lang="es-CO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818" y="0"/>
            <a:ext cx="5233182" cy="192443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638" y="1924431"/>
            <a:ext cx="4335541" cy="43629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r="50316"/>
          <a:stretch/>
        </p:blipFill>
        <p:spPr>
          <a:xfrm>
            <a:off x="3382377" y="1726449"/>
            <a:ext cx="3340074" cy="30187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4" y="1526275"/>
            <a:ext cx="3340403" cy="38067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52688"/>
          <a:stretch/>
        </p:blipFill>
        <p:spPr>
          <a:xfrm rot="1812066">
            <a:off x="1960572" y="4170440"/>
            <a:ext cx="2843608" cy="269891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560CD75-311D-E5BE-BD8B-B2A9A30E4D52}"/>
              </a:ext>
            </a:extLst>
          </p:cNvPr>
          <p:cNvSpPr txBox="1"/>
          <p:nvPr/>
        </p:nvSpPr>
        <p:spPr>
          <a:xfrm>
            <a:off x="112542" y="199139"/>
            <a:ext cx="5795888" cy="101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2800" b="1" dirty="0" smtClean="0">
                <a:solidFill>
                  <a:srgbClr val="F39D0F"/>
                </a:solidFill>
                <a:latin typeface="+mj-lt"/>
                <a:cs typeface="Arial" panose="020B0604020202020204" pitchFamily="34" charset="0"/>
              </a:rPr>
              <a:t>Participación </a:t>
            </a:r>
            <a:r>
              <a:rPr lang="es-ES" sz="2800" b="1" dirty="0">
                <a:solidFill>
                  <a:srgbClr val="F39D0F"/>
                </a:solidFill>
                <a:latin typeface="+mj-lt"/>
                <a:cs typeface="Arial" panose="020B0604020202020204" pitchFamily="34" charset="0"/>
              </a:rPr>
              <a:t>de los COPACOS en medio de comunicación de la localidad</a:t>
            </a:r>
            <a:endParaRPr lang="es-CO" sz="2800" b="1" dirty="0">
              <a:solidFill>
                <a:srgbClr val="F39D0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3185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9770"/>
            <a:ext cx="4074288" cy="690897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872104" y="2766813"/>
            <a:ext cx="6284284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272 Mesas Ampliadas de Salud</a:t>
            </a:r>
            <a:r>
              <a:rPr lang="es-CO" sz="2800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 </a:t>
            </a:r>
          </a:p>
          <a:p>
            <a:pPr algn="ctr"/>
            <a:r>
              <a:rPr lang="es-ES" sz="28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1.035</a:t>
            </a:r>
            <a:r>
              <a:rPr lang="es-ES" sz="2800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 asistencias</a:t>
            </a:r>
            <a:endParaRPr lang="es-CO" sz="2800" dirty="0">
              <a:solidFill>
                <a:srgbClr val="00A5BB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60CD75-311D-E5BE-BD8B-B2A9A30E4D52}"/>
              </a:ext>
            </a:extLst>
          </p:cNvPr>
          <p:cNvSpPr txBox="1"/>
          <p:nvPr/>
        </p:nvSpPr>
        <p:spPr>
          <a:xfrm>
            <a:off x="4612667" y="1684233"/>
            <a:ext cx="6543721" cy="60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3200" b="1" dirty="0" smtClean="0">
                <a:solidFill>
                  <a:srgbClr val="F39D0F"/>
                </a:solidFill>
                <a:latin typeface="+mj-lt"/>
                <a:cs typeface="Arial" panose="020B0604020202020204" pitchFamily="34" charset="0"/>
              </a:rPr>
              <a:t>Eje </a:t>
            </a:r>
            <a:r>
              <a:rPr lang="es-ES" sz="3200" b="1" dirty="0">
                <a:solidFill>
                  <a:srgbClr val="F39D0F"/>
                </a:solidFill>
                <a:latin typeface="+mj-lt"/>
                <a:cs typeface="Arial" panose="020B0604020202020204" pitchFamily="34" charset="0"/>
              </a:rPr>
              <a:t>3. Impulso a la cultura de la salud</a:t>
            </a:r>
            <a:endParaRPr lang="es-CO" sz="3200" b="1" dirty="0">
              <a:solidFill>
                <a:srgbClr val="F39D0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3185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12645" y="459711"/>
            <a:ext cx="8872032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Durante el año 2023, se llevó a cabo de manera mensual el Comité de Vigilancia Epidemiológica Comunitaria – </a:t>
            </a:r>
            <a:r>
              <a:rPr lang="es-ES" sz="2000" b="1" dirty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COVECOM</a:t>
            </a:r>
            <a:r>
              <a:rPr lang="es-ES" sz="2000" dirty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 – en las 16 comunas y 5 corregimientos, como el espacio para la realización de análisis participativo de problemáticas de interés en salud pública que afectan a la comunidad y como mecanismo de participación social en donde los grupos, las organizaciones, las instituciones o los diferentes sectores. </a:t>
            </a:r>
            <a:endParaRPr lang="es-CO" sz="2000" dirty="0">
              <a:solidFill>
                <a:srgbClr val="00A5BB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9"/>
          <a:stretch/>
        </p:blipFill>
        <p:spPr bwMode="auto">
          <a:xfrm>
            <a:off x="1366378" y="3035104"/>
            <a:ext cx="6372665" cy="29260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84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3185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10062" y="857596"/>
            <a:ext cx="9323254" cy="22467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1 </a:t>
            </a:r>
            <a:r>
              <a:rPr lang="es-ES" sz="2800" b="1" dirty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Seminarios en control social a la gestión </a:t>
            </a:r>
            <a:r>
              <a:rPr lang="es-ES" sz="28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pública</a:t>
            </a:r>
          </a:p>
          <a:p>
            <a:endParaRPr lang="es-ES" sz="2800" b="1" dirty="0" smtClean="0">
              <a:solidFill>
                <a:srgbClr val="00A5BB"/>
              </a:solidFill>
              <a:latin typeface="+mj-lt"/>
              <a:cs typeface="Arial" panose="020B0604020202020204" pitchFamily="34" charset="0"/>
              <a:sym typeface="Arial"/>
            </a:endParaRPr>
          </a:p>
          <a:p>
            <a:r>
              <a:rPr lang="es-ES" sz="28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4 </a:t>
            </a:r>
            <a:r>
              <a:rPr lang="es-ES" sz="2800" b="1" dirty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veeduría en salud </a:t>
            </a:r>
            <a:endParaRPr lang="es-ES" sz="2800" b="1" dirty="0" smtClean="0">
              <a:solidFill>
                <a:srgbClr val="00A5BB"/>
              </a:solidFill>
              <a:latin typeface="+mj-lt"/>
              <a:cs typeface="Arial" panose="020B0604020202020204" pitchFamily="34" charset="0"/>
              <a:sym typeface="Arial"/>
            </a:endParaRPr>
          </a:p>
          <a:p>
            <a:endParaRPr lang="es-ES" sz="2800" b="1" dirty="0" smtClean="0">
              <a:solidFill>
                <a:srgbClr val="00A5BB"/>
              </a:solidFill>
              <a:latin typeface="+mj-lt"/>
              <a:cs typeface="Arial" panose="020B0604020202020204" pitchFamily="34" charset="0"/>
              <a:sym typeface="Arial"/>
            </a:endParaRPr>
          </a:p>
          <a:p>
            <a:r>
              <a:rPr lang="es-ES" sz="28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Controles sociales de COPACOS:</a:t>
            </a:r>
            <a:endParaRPr lang="es-CO" sz="2800" dirty="0">
              <a:solidFill>
                <a:srgbClr val="00A5BB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60CD75-311D-E5BE-BD8B-B2A9A30E4D52}"/>
              </a:ext>
            </a:extLst>
          </p:cNvPr>
          <p:cNvSpPr txBox="1"/>
          <p:nvPr/>
        </p:nvSpPr>
        <p:spPr>
          <a:xfrm>
            <a:off x="510063" y="189801"/>
            <a:ext cx="932325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3200" b="1" dirty="0" smtClean="0">
                <a:solidFill>
                  <a:srgbClr val="F39D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 4. Control social</a:t>
            </a:r>
            <a:endParaRPr lang="es-CO" sz="3200" b="1" dirty="0">
              <a:solidFill>
                <a:srgbClr val="F39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66373" y="3029195"/>
            <a:ext cx="3780583" cy="394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</a:t>
            </a:r>
            <a:r>
              <a:rPr lang="es-CO" dirty="0" err="1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Llanaditas</a:t>
            </a: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CO" dirty="0">
              <a:solidFill>
                <a:srgbClr val="F0A21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</a:t>
            </a:r>
            <a:r>
              <a:rPr lang="es-CO" dirty="0" err="1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Altavista</a:t>
            </a:r>
            <a:endParaRPr lang="es-CO" dirty="0">
              <a:solidFill>
                <a:srgbClr val="F0A21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</a:t>
            </a:r>
            <a:r>
              <a:rPr lang="es-CO" dirty="0" err="1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Civiton</a:t>
            </a:r>
            <a:endParaRPr lang="es-CO" dirty="0">
              <a:solidFill>
                <a:srgbClr val="F0A21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Enciso</a:t>
            </a:r>
            <a:endParaRPr lang="es-CO" dirty="0">
              <a:solidFill>
                <a:srgbClr val="F0A21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Estadio </a:t>
            </a:r>
            <a:endParaRPr lang="es-CO" dirty="0">
              <a:solidFill>
                <a:srgbClr val="F0A21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Guayabal  </a:t>
            </a:r>
            <a:endParaRPr lang="es-CO" dirty="0">
              <a:solidFill>
                <a:srgbClr val="F0A21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Las Margaritas</a:t>
            </a:r>
            <a:endParaRPr lang="es-CO" dirty="0">
              <a:solidFill>
                <a:srgbClr val="F0A21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Loreto</a:t>
            </a:r>
            <a:endParaRPr lang="es-CO" dirty="0">
              <a:solidFill>
                <a:srgbClr val="F0A21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</a:t>
            </a:r>
            <a:r>
              <a:rPr lang="es-CO" dirty="0" smtClean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Poblado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O" dirty="0" smtClean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Robledo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San Camilo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Santa Elena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s-CO" dirty="0" smtClean="0">
              <a:solidFill>
                <a:srgbClr val="F0A21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33889" y="3025408"/>
            <a:ext cx="6096000" cy="3352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dirty="0" smtClean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</a:t>
            </a: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Salud Sol de Oriente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Trinidad 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Salud </a:t>
            </a:r>
            <a:r>
              <a:rPr lang="es-CO" dirty="0" err="1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Villatina</a:t>
            </a:r>
            <a:endParaRPr lang="es-CO" dirty="0">
              <a:solidFill>
                <a:srgbClr val="F0A214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Hospitalaria Buenos Aires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Hospitalaria Doce de Octubre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CISAMF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Droguería Colsubsidio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CERCA - Belén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Medellín Me Cuida Convivencia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Medellín Me Cuida Salud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CO" dirty="0">
                <a:solidFill>
                  <a:srgbClr val="F0A214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 de Gestantes y Lactantes</a:t>
            </a:r>
          </a:p>
        </p:txBody>
      </p:sp>
    </p:spTree>
    <p:extLst>
      <p:ext uri="{BB962C8B-B14F-4D97-AF65-F5344CB8AC3E}">
        <p14:creationId xmlns:p14="http://schemas.microsoft.com/office/powerpoint/2010/main" val="36039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3185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560CD75-311D-E5BE-BD8B-B2A9A30E4D52}"/>
              </a:ext>
            </a:extLst>
          </p:cNvPr>
          <p:cNvSpPr txBox="1"/>
          <p:nvPr/>
        </p:nvSpPr>
        <p:spPr>
          <a:xfrm>
            <a:off x="0" y="359556"/>
            <a:ext cx="10142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4000" b="1" dirty="0" smtClean="0">
                <a:solidFill>
                  <a:srgbClr val="F39D0F"/>
                </a:solidFill>
                <a:latin typeface="+mj-lt"/>
                <a:cs typeface="Arial" panose="020B0604020202020204" pitchFamily="34" charset="0"/>
              </a:rPr>
              <a:t>Sistema de Información y </a:t>
            </a:r>
          </a:p>
          <a:p>
            <a:pPr algn="ctr">
              <a:lnSpc>
                <a:spcPct val="110000"/>
              </a:lnSpc>
            </a:pPr>
            <a:r>
              <a:rPr lang="es-ES" sz="4000" b="1" dirty="0" smtClean="0">
                <a:solidFill>
                  <a:srgbClr val="F39D0F"/>
                </a:solidFill>
                <a:latin typeface="+mj-lt"/>
                <a:cs typeface="Arial" panose="020B0604020202020204" pitchFamily="34" charset="0"/>
              </a:rPr>
              <a:t>Atención a la ciudadanía</a:t>
            </a:r>
            <a:endParaRPr lang="es-CO" sz="4000" b="1" dirty="0">
              <a:solidFill>
                <a:srgbClr val="F39D0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75847" y="2053831"/>
            <a:ext cx="64106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Mas de </a:t>
            </a:r>
            <a:r>
              <a:rPr lang="es-ES" sz="36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20.000</a:t>
            </a:r>
          </a:p>
          <a:p>
            <a:pPr algn="ctr"/>
            <a:r>
              <a:rPr lang="es-ES" sz="3600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 solicitudes recibidas y tramitadas</a:t>
            </a:r>
            <a:endParaRPr lang="es-CO" sz="3600" dirty="0">
              <a:latin typeface="+mj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60729"/>
              </p:ext>
            </p:extLst>
          </p:nvPr>
        </p:nvGraphicFramePr>
        <p:xfrm>
          <a:off x="567963" y="3548194"/>
          <a:ext cx="5538487" cy="2609088"/>
        </p:xfrm>
        <a:graphic>
          <a:graphicData uri="http://schemas.openxmlformats.org/drawingml/2006/table">
            <a:tbl>
              <a:tblPr firstRow="1" firstCol="1" bandRow="1"/>
              <a:tblGrid>
                <a:gridCol w="5538487">
                  <a:extLst>
                    <a:ext uri="{9D8B030D-6E8A-4147-A177-3AD203B41FA5}">
                      <a16:colId xmlns:a16="http://schemas.microsoft.com/office/drawing/2014/main" val="3266363865"/>
                    </a:ext>
                  </a:extLst>
                </a:gridCol>
              </a:tblGrid>
              <a:tr h="19076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en aseguramiento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0405887"/>
                  </a:ext>
                </a:extLst>
              </a:tr>
              <a:tr h="19076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Información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7976426"/>
                  </a:ext>
                </a:extLst>
              </a:tr>
              <a:tr h="19076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Orientación general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0281716"/>
                  </a:ext>
                </a:extLst>
              </a:tr>
              <a:tr h="19076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Inconformidad con el servicio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5144789"/>
                  </a:ext>
                </a:extLst>
              </a:tr>
              <a:tr h="19076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Negación de servicios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9429341"/>
                  </a:ext>
                </a:extLst>
              </a:tr>
              <a:tr h="19076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Quejas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5101871"/>
                  </a:ext>
                </a:extLst>
              </a:tr>
              <a:tr h="19076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Negación de afiliación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240347"/>
                  </a:ext>
                </a:extLst>
              </a:tr>
              <a:tr h="19076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O" sz="2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Inconsistencia en identificación</a:t>
                      </a:r>
                      <a:endParaRPr lang="es-CO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6766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2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3185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560CD75-311D-E5BE-BD8B-B2A9A30E4D52}"/>
              </a:ext>
            </a:extLst>
          </p:cNvPr>
          <p:cNvSpPr txBox="1"/>
          <p:nvPr/>
        </p:nvSpPr>
        <p:spPr>
          <a:xfrm>
            <a:off x="510063" y="189801"/>
            <a:ext cx="9323254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ES" sz="3200" b="1" dirty="0" smtClean="0">
                <a:solidFill>
                  <a:srgbClr val="F39D0F"/>
                </a:solidFill>
                <a:latin typeface="+mj-lt"/>
                <a:cs typeface="Arial" panose="020B0604020202020204" pitchFamily="34" charset="0"/>
              </a:rPr>
              <a:t>Eje 5. </a:t>
            </a:r>
            <a:r>
              <a:rPr lang="es-ES" sz="3200" b="1" dirty="0">
                <a:solidFill>
                  <a:srgbClr val="F39D0F"/>
                </a:solidFill>
                <a:latin typeface="+mj-lt"/>
                <a:cs typeface="Arial" panose="020B0604020202020204" pitchFamily="34" charset="0"/>
              </a:rPr>
              <a:t>Gestión y garantía en salud con participación en el proceso de decisión  </a:t>
            </a:r>
            <a:endParaRPr lang="es-CO" sz="3200" b="1" dirty="0">
              <a:solidFill>
                <a:srgbClr val="F39D0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1096" y="1510358"/>
            <a:ext cx="4092339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Rendición de cuentas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21586" y="2440129"/>
            <a:ext cx="4666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latin typeface="+mj-lt"/>
                <a:ea typeface="Arial" panose="020B0604020202020204" pitchFamily="34" charset="0"/>
              </a:rPr>
              <a:t>C</a:t>
            </a:r>
            <a:r>
              <a:rPr lang="es-CO" sz="2400" dirty="0" smtClean="0">
                <a:latin typeface="+mj-lt"/>
                <a:ea typeface="Arial" panose="020B0604020202020204" pitchFamily="34" charset="0"/>
              </a:rPr>
              <a:t>umplimiento del </a:t>
            </a:r>
            <a:r>
              <a:rPr lang="es-CO" sz="2400" b="1" dirty="0" smtClean="0">
                <a:latin typeface="+mj-lt"/>
                <a:ea typeface="Arial" panose="020B0604020202020204" pitchFamily="34" charset="0"/>
              </a:rPr>
              <a:t>100% </a:t>
            </a:r>
          </a:p>
          <a:p>
            <a:pPr algn="ctr"/>
            <a:r>
              <a:rPr lang="es-CO" sz="2400" dirty="0" smtClean="0">
                <a:latin typeface="+mj-lt"/>
                <a:ea typeface="Arial" panose="020B0604020202020204" pitchFamily="34" charset="0"/>
              </a:rPr>
              <a:t>del plan de acción de Rendición de Cuentas reportado por el DAP</a:t>
            </a:r>
            <a:endParaRPr lang="es-CO" sz="2400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06769" y="5073370"/>
            <a:ext cx="87501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latin typeface="+mj-lt"/>
                <a:ea typeface="Arial" panose="020B0604020202020204" pitchFamily="34" charset="0"/>
              </a:rPr>
              <a:t>S</a:t>
            </a:r>
            <a:r>
              <a:rPr lang="es-CO" sz="2400" dirty="0" smtClean="0">
                <a:latin typeface="+mj-lt"/>
                <a:ea typeface="Arial" panose="020B0604020202020204" pitchFamily="34" charset="0"/>
              </a:rPr>
              <a:t>e </a:t>
            </a:r>
            <a:r>
              <a:rPr lang="es-CO" sz="2400" dirty="0">
                <a:latin typeface="+mj-lt"/>
                <a:ea typeface="Arial" panose="020B0604020202020204" pitchFamily="34" charset="0"/>
              </a:rPr>
              <a:t>han realizado </a:t>
            </a:r>
            <a:r>
              <a:rPr lang="es-CO" sz="2400" b="1" dirty="0">
                <a:latin typeface="+mj-lt"/>
                <a:ea typeface="Arial" panose="020B0604020202020204" pitchFamily="34" charset="0"/>
              </a:rPr>
              <a:t>2 ejercicios de diálogo masivos </a:t>
            </a:r>
            <a:r>
              <a:rPr lang="es-CO" sz="2400" dirty="0">
                <a:latin typeface="+mj-lt"/>
                <a:ea typeface="Arial" panose="020B0604020202020204" pitchFamily="34" charset="0"/>
              </a:rPr>
              <a:t>a la ciudadanía adicionales a los ejercicios de rendición de cuentas que se realizan periódicamente en todas las comunas y corregimientos a los diferentes actores y grupos de valor del distrito. </a:t>
            </a:r>
            <a:endParaRPr lang="es-CO" sz="2400" dirty="0">
              <a:latin typeface="+mj-lt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10830" t="31051" r="43874" b="35531"/>
          <a:stretch/>
        </p:blipFill>
        <p:spPr>
          <a:xfrm>
            <a:off x="5298039" y="2209734"/>
            <a:ext cx="5894364" cy="2444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456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3185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724809"/>
            <a:ext cx="980807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es-ES" sz="32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Consejo </a:t>
            </a:r>
            <a:r>
              <a:rPr lang="es-ES" sz="3200" b="1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Territorial de Seguridad Social en Salud (CTSSS)</a:t>
            </a:r>
            <a:endParaRPr lang="es-CO" sz="3200" b="1" dirty="0">
              <a:solidFill>
                <a:srgbClr val="00A5B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8972" y="2065705"/>
            <a:ext cx="1097279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latin typeface="+mj-lt"/>
                <a:ea typeface="Arial" panose="020B0604020202020204" pitchFamily="34" charset="0"/>
              </a:rPr>
              <a:t>6 reuniones</a:t>
            </a:r>
          </a:p>
          <a:p>
            <a:pPr algn="ctr"/>
            <a:endParaRPr lang="es-CO" sz="2000" b="1" dirty="0">
              <a:latin typeface="+mj-lt"/>
              <a:ea typeface="Arial" panose="020B0604020202020204" pitchFamily="34" charset="0"/>
            </a:endParaRPr>
          </a:p>
          <a:p>
            <a:pPr algn="ctr"/>
            <a:r>
              <a:rPr lang="es-ES" sz="2000" dirty="0">
                <a:latin typeface="+mj-lt"/>
                <a:ea typeface="Arial" panose="020B0604020202020204" pitchFamily="34" charset="0"/>
              </a:rPr>
              <a:t>El CTSSS se encuentra actualmente conformado por el alcalde o su delegado, La Secretaría de Salud, 1 representante del Ministerio de Trabajo, 1 representante de la Federación Nacional de Comerciantes – FENALCO, 1 representante de la Secretaría de Hacienda, 1 representantes de Empresas Solidarias de Salud, EPS-S – SAVIA SALUD, 1 representante de las Instituciones Prestadoras de Servicios de Salud, 1 representante de la Central Unitaria de Trabajadores de Antioquia - CUT, 1 representante de la Asociación Nacional de Profesionales de la salud ASSOSALUD, 1  representante de las Comunidades Indígenas y 1 representante de la Asociación de Usuarios - EPS SURA</a:t>
            </a:r>
            <a:r>
              <a:rPr lang="es-ES" sz="2000" dirty="0" smtClean="0">
                <a:latin typeface="+mj-lt"/>
                <a:ea typeface="Arial" panose="020B0604020202020204" pitchFamily="34" charset="0"/>
              </a:rPr>
              <a:t>.</a:t>
            </a:r>
            <a:r>
              <a:rPr lang="es-CO" sz="2000" dirty="0" smtClean="0">
                <a:latin typeface="+mj-lt"/>
                <a:ea typeface="Arial" panose="020B0604020202020204" pitchFamily="34" charset="0"/>
              </a:rPr>
              <a:t> </a:t>
            </a:r>
            <a:endParaRPr lang="es-C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34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3185"/>
            <a:ext cx="12192000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1258" y="299593"/>
            <a:ext cx="9390742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Planeación </a:t>
            </a:r>
            <a:r>
              <a:rPr lang="es-ES" sz="2800" b="1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Local y Presupuesto Participativo en </a:t>
            </a:r>
            <a:r>
              <a:rPr lang="es-ES" sz="28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Salud</a:t>
            </a:r>
          </a:p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Ruta </a:t>
            </a:r>
            <a:r>
              <a:rPr lang="es-ES" sz="2800" b="1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PDL-PP</a:t>
            </a:r>
            <a:endParaRPr lang="es-CO" sz="2800" b="1" dirty="0">
              <a:solidFill>
                <a:srgbClr val="00A5B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0375" y="1574986"/>
            <a:ext cx="11074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latin typeface="Calibri Light" panose="020F0302020204030204" pitchFamily="34" charset="0"/>
                <a:ea typeface="Arial" panose="020B0604020202020204" pitchFamily="34" charset="0"/>
              </a:rPr>
              <a:t>En el año 2023, </a:t>
            </a:r>
            <a:r>
              <a:rPr lang="es-CO" dirty="0" smtClean="0">
                <a:latin typeface="Calibri Light" panose="020F0302020204030204" pitchFamily="34" charset="0"/>
                <a:ea typeface="Arial" panose="020B0604020202020204" pitchFamily="34" charset="0"/>
              </a:rPr>
              <a:t>se adelantó la ruta de planeación local del presupuesto participativo en sus diferentes etapas priorizando recursos para </a:t>
            </a:r>
            <a:r>
              <a:rPr lang="es-CO" dirty="0">
                <a:latin typeface="Calibri Light" panose="020F0302020204030204" pitchFamily="34" charset="0"/>
                <a:ea typeface="Arial" panose="020B0604020202020204" pitchFamily="34" charset="0"/>
              </a:rPr>
              <a:t>el año 2024 </a:t>
            </a:r>
            <a:r>
              <a:rPr lang="es-CO" dirty="0" smtClean="0">
                <a:latin typeface="Calibri Light" panose="020F0302020204030204" pitchFamily="34" charset="0"/>
                <a:ea typeface="Arial" panose="020B0604020202020204" pitchFamily="34" charset="0"/>
              </a:rPr>
              <a:t>por un valor de </a:t>
            </a:r>
            <a:r>
              <a:rPr lang="es-CO" sz="2800" b="1" dirty="0" smtClean="0">
                <a:solidFill>
                  <a:srgbClr val="F59F18"/>
                </a:solidFill>
                <a:latin typeface="Calibri Light" panose="020F0302020204030204" pitchFamily="34" charset="0"/>
                <a:ea typeface="Arial" panose="020B0604020202020204" pitchFamily="34" charset="0"/>
              </a:rPr>
              <a:t>$19.576.574.587</a:t>
            </a:r>
          </a:p>
          <a:p>
            <a:pPr algn="ctr"/>
            <a:endParaRPr lang="es-CO" sz="2800" b="1" dirty="0">
              <a:solidFill>
                <a:srgbClr val="F59F18"/>
              </a:solidFill>
              <a:latin typeface="Calibri Light" panose="020F0302020204030204" pitchFamily="34" charset="0"/>
              <a:ea typeface="Arial" panose="020B0604020202020204" pitchFamily="34" charset="0"/>
            </a:endParaRPr>
          </a:p>
          <a:p>
            <a:pPr algn="ctr"/>
            <a:r>
              <a:rPr lang="es-CO" sz="2000" b="1" dirty="0">
                <a:solidFill>
                  <a:srgbClr val="00A5BB"/>
                </a:solidFill>
                <a:latin typeface="Calibri Light" panose="020F0302020204030204" pitchFamily="34" charset="0"/>
              </a:rPr>
              <a:t>Proyecto formulado: </a:t>
            </a:r>
            <a:r>
              <a:rPr lang="es-CO" sz="2000" b="1" dirty="0">
                <a:solidFill>
                  <a:srgbClr val="F59F18"/>
                </a:solidFill>
                <a:latin typeface="Calibri Light" panose="020F0302020204030204" pitchFamily="34" charset="0"/>
                <a:ea typeface="Arial" panose="020B0604020202020204" pitchFamily="34" charset="0"/>
              </a:rPr>
              <a:t>$</a:t>
            </a:r>
            <a:r>
              <a:rPr lang="es-CO" sz="2000" b="1" dirty="0" smtClean="0">
                <a:solidFill>
                  <a:srgbClr val="F59F18"/>
                </a:solidFill>
                <a:latin typeface="Calibri Light" panose="020F0302020204030204" pitchFamily="34" charset="0"/>
                <a:ea typeface="Arial" panose="020B0604020202020204" pitchFamily="34" charset="0"/>
              </a:rPr>
              <a:t>16.506.912.500</a:t>
            </a:r>
          </a:p>
          <a:p>
            <a:pPr algn="ctr"/>
            <a:r>
              <a:rPr lang="es-CO" sz="2000" b="1" dirty="0" smtClean="0">
                <a:solidFill>
                  <a:srgbClr val="00A5BB"/>
                </a:solidFill>
                <a:latin typeface="Calibri Light" panose="020F0302020204030204" pitchFamily="34" charset="0"/>
              </a:rPr>
              <a:t>Remanente por incorporar: </a:t>
            </a:r>
            <a:r>
              <a:rPr lang="es-CO" sz="2000" b="1" dirty="0" smtClean="0">
                <a:solidFill>
                  <a:srgbClr val="F59F18"/>
                </a:solidFill>
                <a:latin typeface="Calibri Light" panose="020F0302020204030204" pitchFamily="34" charset="0"/>
              </a:rPr>
              <a:t>$3.069.662.087 </a:t>
            </a:r>
            <a:endParaRPr lang="es-CO" sz="2000" b="1" dirty="0">
              <a:solidFill>
                <a:srgbClr val="F59F18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31900" y="3994062"/>
            <a:ext cx="4660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latin typeface="+mj-lt"/>
              </a:rPr>
              <a:t>Medellín Me Cuida Convivencia</a:t>
            </a:r>
            <a:endParaRPr lang="es-CO" dirty="0">
              <a:latin typeface="+mj-lt"/>
            </a:endParaRPr>
          </a:p>
          <a:p>
            <a:r>
              <a:rPr lang="es-CO" dirty="0">
                <a:latin typeface="+mj-lt"/>
              </a:rPr>
              <a:t>Salud visual</a:t>
            </a:r>
          </a:p>
          <a:p>
            <a:r>
              <a:rPr lang="es-CO" dirty="0">
                <a:latin typeface="+mj-lt"/>
              </a:rPr>
              <a:t>Salud oral </a:t>
            </a:r>
            <a:r>
              <a:rPr lang="es-CO" dirty="0" smtClean="0">
                <a:latin typeface="+mj-lt"/>
              </a:rPr>
              <a:t>- ortodoncia </a:t>
            </a:r>
            <a:r>
              <a:rPr lang="es-CO" dirty="0">
                <a:latin typeface="+mj-lt"/>
              </a:rPr>
              <a:t>preventiva e </a:t>
            </a:r>
            <a:r>
              <a:rPr lang="es-CO" dirty="0" err="1">
                <a:latin typeface="+mj-lt"/>
              </a:rPr>
              <a:t>interceptiva</a:t>
            </a:r>
            <a:endParaRPr lang="es-CO" dirty="0">
              <a:latin typeface="+mj-lt"/>
            </a:endParaRPr>
          </a:p>
          <a:p>
            <a:r>
              <a:rPr lang="es-CO" dirty="0">
                <a:latin typeface="+mj-lt"/>
              </a:rPr>
              <a:t>Salud oral-prótesis dental</a:t>
            </a:r>
          </a:p>
          <a:p>
            <a:r>
              <a:rPr lang="es-CO" dirty="0">
                <a:latin typeface="+mj-lt"/>
              </a:rPr>
              <a:t>Estilos de vida </a:t>
            </a:r>
            <a:r>
              <a:rPr lang="es-CO" dirty="0" smtClean="0">
                <a:latin typeface="+mj-lt"/>
              </a:rPr>
              <a:t>saludable y Reflexología</a:t>
            </a:r>
            <a:endParaRPr lang="es-CO" dirty="0">
              <a:latin typeface="+mj-lt"/>
            </a:endParaRPr>
          </a:p>
          <a:p>
            <a:r>
              <a:rPr lang="es-CO" dirty="0">
                <a:latin typeface="+mj-lt"/>
              </a:rPr>
              <a:t>Discapacidad </a:t>
            </a:r>
          </a:p>
          <a:p>
            <a:r>
              <a:rPr lang="es-CO" dirty="0">
                <a:latin typeface="+mj-lt"/>
              </a:rPr>
              <a:t>Vacunación neumococo</a:t>
            </a:r>
          </a:p>
          <a:p>
            <a:endParaRPr lang="es-CO" dirty="0" smtClean="0"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00325" y="379097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>
                <a:latin typeface="+mj-lt"/>
              </a:rPr>
              <a:t>Coaching saludable</a:t>
            </a:r>
          </a:p>
          <a:p>
            <a:r>
              <a:rPr lang="es-CO" dirty="0">
                <a:latin typeface="+mj-lt"/>
              </a:rPr>
              <a:t>Centro de escucha SSR</a:t>
            </a:r>
          </a:p>
          <a:p>
            <a:r>
              <a:rPr lang="es-CO" dirty="0">
                <a:latin typeface="+mj-lt"/>
              </a:rPr>
              <a:t>Tomarnos el mundo</a:t>
            </a:r>
          </a:p>
          <a:p>
            <a:r>
              <a:rPr lang="es-CO" dirty="0">
                <a:latin typeface="+mj-lt"/>
              </a:rPr>
              <a:t>Adherencia al tratamiento pacientes con tuberculosis</a:t>
            </a:r>
          </a:p>
          <a:p>
            <a:r>
              <a:rPr lang="es-CO" dirty="0">
                <a:latin typeface="+mj-lt"/>
              </a:rPr>
              <a:t>Placa bruxismo</a:t>
            </a:r>
          </a:p>
          <a:p>
            <a:r>
              <a:rPr lang="es-CO" dirty="0">
                <a:latin typeface="+mj-lt"/>
              </a:rPr>
              <a:t>Un bebe tu decisión</a:t>
            </a:r>
          </a:p>
          <a:p>
            <a:r>
              <a:rPr lang="es-CO" dirty="0">
                <a:latin typeface="+mj-lt"/>
              </a:rPr>
              <a:t>Prevención de las violencias sexuales</a:t>
            </a:r>
          </a:p>
          <a:p>
            <a:r>
              <a:rPr lang="es-CO" dirty="0" err="1">
                <a:latin typeface="+mj-lt"/>
              </a:rPr>
              <a:t>Escuchaderos</a:t>
            </a:r>
            <a:endParaRPr lang="es-C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21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C89C4193-8CC7-4D71-B597-56C34F86C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-1"/>
            <a:ext cx="12180818" cy="6868306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6266AA32-5F45-C39F-E586-80D6A4149ECA}"/>
              </a:ext>
            </a:extLst>
          </p:cNvPr>
          <p:cNvSpPr/>
          <p:nvPr/>
        </p:nvSpPr>
        <p:spPr>
          <a:xfrm>
            <a:off x="11161" y="9243"/>
            <a:ext cx="12189631" cy="6858305"/>
          </a:xfrm>
          <a:custGeom>
            <a:avLst/>
            <a:gdLst/>
            <a:ahLst/>
            <a:cxnLst/>
            <a:rect l="l" t="t" r="r" b="b"/>
            <a:pathLst>
              <a:path w="20104100" h="6703059">
                <a:moveTo>
                  <a:pt x="0" y="6702560"/>
                </a:moveTo>
                <a:lnTo>
                  <a:pt x="20104099" y="6702560"/>
                </a:lnTo>
                <a:lnTo>
                  <a:pt x="20104099" y="0"/>
                </a:lnTo>
                <a:lnTo>
                  <a:pt x="0" y="0"/>
                </a:lnTo>
                <a:lnTo>
                  <a:pt x="0" y="6702560"/>
                </a:lnTo>
                <a:close/>
              </a:path>
            </a:pathLst>
          </a:custGeom>
          <a:solidFill>
            <a:srgbClr val="000000">
              <a:alpha val="24105"/>
            </a:srgbClr>
          </a:solidFill>
        </p:spPr>
        <p:txBody>
          <a:bodyPr wrap="square" lIns="0" tIns="0" rIns="0" bIns="0" rtlCol="0"/>
          <a:lstStyle/>
          <a:p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id="{5EE34428-CADD-9FBA-B234-25C2AE8CF2EB}"/>
              </a:ext>
            </a:extLst>
          </p:cNvPr>
          <p:cNvSpPr txBox="1">
            <a:spLocks/>
          </p:cNvSpPr>
          <p:nvPr/>
        </p:nvSpPr>
        <p:spPr>
          <a:xfrm>
            <a:off x="215152" y="247332"/>
            <a:ext cx="11154305" cy="756617"/>
          </a:xfrm>
          <a:prstGeom prst="rect">
            <a:avLst/>
          </a:prstGeom>
        </p:spPr>
        <p:txBody>
          <a:bodyPr vert="horz" wrap="square" lIns="0" tIns="1778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40"/>
              </a:spcBef>
            </a:pPr>
            <a:r>
              <a:rPr lang="es-ES" sz="4800" b="1" spc="450" dirty="0">
                <a:solidFill>
                  <a:srgbClr val="FFFFFF"/>
                </a:solidFill>
                <a:latin typeface="Trebuchet MS" panose="020B0603020202020204" pitchFamily="34" charset="0"/>
              </a:rPr>
              <a:t>¿QUÉ HACEMOS Y POR QUÉ?</a:t>
            </a:r>
            <a:endParaRPr lang="es-ES" sz="4800" b="1" dirty="0">
              <a:latin typeface="Trebuchet MS" panose="020B0603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8E3CC2-E5B6-38D5-61C9-5B652FE7ED19}"/>
              </a:ext>
            </a:extLst>
          </p:cNvPr>
          <p:cNvSpPr txBox="1"/>
          <p:nvPr/>
        </p:nvSpPr>
        <p:spPr>
          <a:xfrm>
            <a:off x="215152" y="1532520"/>
            <a:ext cx="45092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la Política de Participación Social en </a:t>
            </a:r>
            <a:r>
              <a:rPr lang="es-CO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- PPSS</a:t>
            </a:r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y Protección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- MSPS</a:t>
            </a:r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ciudadanos tienen derecho a expresar y decidir qué tipo de salud es la mejor opción para todos, vinculando el derecho a la salud con el derecho a participar. </a:t>
            </a:r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066E79A-F51B-E839-7B75-457BD9ABAC58}"/>
              </a:ext>
            </a:extLst>
          </p:cNvPr>
          <p:cNvSpPr/>
          <p:nvPr/>
        </p:nvSpPr>
        <p:spPr>
          <a:xfrm>
            <a:off x="11160" y="4912658"/>
            <a:ext cx="4076746" cy="986117"/>
          </a:xfrm>
          <a:prstGeom prst="rect">
            <a:avLst/>
          </a:prstGeom>
          <a:solidFill>
            <a:srgbClr val="00A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CEBB4D6-0360-0115-3FDF-67F0B1CE48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625" y="-1"/>
            <a:ext cx="2443096" cy="19811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A6D80A-7BBF-415F-033A-A0D4D42A377F}"/>
              </a:ext>
            </a:extLst>
          </p:cNvPr>
          <p:cNvSpPr txBox="1"/>
          <p:nvPr/>
        </p:nvSpPr>
        <p:spPr>
          <a:xfrm>
            <a:off x="142292" y="4988004"/>
            <a:ext cx="3945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el derecho a la participación no es posible el derecho a la salud.</a:t>
            </a:r>
          </a:p>
          <a:p>
            <a:pPr marL="0" indent="0">
              <a:buNone/>
            </a:pP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*Ministerio de Salud y Protección Social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7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E4D7E3A-D70D-734F-A467-17F864A6CD1F}"/>
              </a:ext>
            </a:extLst>
          </p:cNvPr>
          <p:cNvSpPr txBox="1"/>
          <p:nvPr/>
        </p:nvSpPr>
        <p:spPr>
          <a:xfrm>
            <a:off x="3853248" y="2977979"/>
            <a:ext cx="4485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169" y="4768065"/>
            <a:ext cx="3021624" cy="20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18" y="0"/>
            <a:ext cx="12187263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0929829-FF47-4415-8FD8-23D2EFE207BD}"/>
              </a:ext>
            </a:extLst>
          </p:cNvPr>
          <p:cNvSpPr txBox="1">
            <a:spLocks/>
          </p:cNvSpPr>
          <p:nvPr/>
        </p:nvSpPr>
        <p:spPr>
          <a:xfrm>
            <a:off x="2176581" y="245546"/>
            <a:ext cx="9144000" cy="964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¿PARA QUÉ LO HACEMOS?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D7BC4DF9-A65A-4220-BEE1-F938A1EE0513}"/>
              </a:ext>
            </a:extLst>
          </p:cNvPr>
          <p:cNvSpPr txBox="1">
            <a:spLocks/>
          </p:cNvSpPr>
          <p:nvPr/>
        </p:nvSpPr>
        <p:spPr>
          <a:xfrm>
            <a:off x="2368" y="3951514"/>
            <a:ext cx="7084232" cy="2313810"/>
          </a:xfrm>
          <a:prstGeom prst="rect">
            <a:avLst/>
          </a:prstGeom>
          <a:solidFill>
            <a:srgbClr val="CC339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acciones concertadas para lograr </a:t>
            </a:r>
          </a:p>
          <a:p>
            <a:pPr marL="0" indent="0" algn="ctr">
              <a:buNone/>
            </a:pPr>
            <a:r>
              <a:rPr lang="es-CO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desarrollo humano integral </a:t>
            </a:r>
            <a:r>
              <a:rPr lang="es-CO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basado</a:t>
            </a:r>
          </a:p>
          <a:p>
            <a:pPr marL="0" indent="0" algn="ctr">
              <a:buNone/>
            </a:pPr>
            <a:r>
              <a:rPr lang="es-CO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equidad y la inclusión social</a:t>
            </a:r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EC8AD2-14F1-914D-8319-27CB8A6FD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3E5148-D84E-9C97-38E5-69C0301F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70" y="-11576"/>
            <a:ext cx="2443096" cy="19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77DD2E06-CEBD-2344-BD90-08FD36AD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82" y="1326362"/>
            <a:ext cx="4980615" cy="52769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Alcalde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Secretaría de Salud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Secretaría de Inclusión Social y Familia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Secretaría de Participación Ciudadana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Secretaría de la Juventud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Secretaría de las Mujeres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Secretaría de las Cultura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Departamento Administrativo de Planeación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Secretaría de Educación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Secretaría de Seguridad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Personería de Medellín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INDER</a:t>
            </a:r>
          </a:p>
          <a:p>
            <a:pPr>
              <a:lnSpc>
                <a:spcPct val="100000"/>
              </a:lnSpc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2089" y="495365"/>
            <a:ext cx="863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A600"/>
                </a:solidFill>
                <a:latin typeface="+mj-lt"/>
                <a:cs typeface="Arial" panose="020B0604020202020204" pitchFamily="34" charset="0"/>
              </a:rPr>
              <a:t>¿Cómo y con quién lo hacemos?</a:t>
            </a:r>
          </a:p>
          <a:p>
            <a:endParaRPr lang="es-ES" sz="2400" b="1" dirty="0">
              <a:solidFill>
                <a:srgbClr val="FFA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 flipV="1">
            <a:off x="459486" y="1011289"/>
            <a:ext cx="2815883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48F34F-6AEE-6C67-4588-725C16B0D961}"/>
              </a:ext>
            </a:extLst>
          </p:cNvPr>
          <p:cNvSpPr txBox="1">
            <a:spLocks/>
          </p:cNvSpPr>
          <p:nvPr/>
        </p:nvSpPr>
        <p:spPr>
          <a:xfrm>
            <a:off x="5443952" y="1326362"/>
            <a:ext cx="4980615" cy="527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ICBF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Comfenalco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Comfama</a:t>
            </a:r>
          </a:p>
          <a:p>
            <a:pPr>
              <a:lnSpc>
                <a:spcPct val="100000"/>
              </a:lnSpc>
            </a:pP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Comfamiliar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Camacol</a:t>
            </a:r>
          </a:p>
          <a:p>
            <a:pPr>
              <a:lnSpc>
                <a:spcPct val="100000"/>
              </a:lnSpc>
            </a:pP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Confecoop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Consejo de Infancia y Adolescencia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Departamento de la Prosperidad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Universidad de Medellín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Sena</a:t>
            </a:r>
          </a:p>
          <a:p>
            <a:pPr>
              <a:lnSpc>
                <a:spcPct val="100000"/>
              </a:lnSpc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Consorcio Fondo de atención en Salud para personas privadas de la Libertad - CPPL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Federación Antioqueña de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ONGs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Comité de Discapacidad</a:t>
            </a:r>
          </a:p>
          <a:p>
            <a:pPr>
              <a:lnSpc>
                <a:spcPct val="100000"/>
              </a:lnSpc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A3663F-1553-350F-795E-53975981CAF6}"/>
              </a:ext>
            </a:extLst>
          </p:cNvPr>
          <p:cNvSpPr txBox="1"/>
          <p:nvPr/>
        </p:nvSpPr>
        <p:spPr>
          <a:xfrm>
            <a:off x="177914" y="5978590"/>
            <a:ext cx="988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La coordinación y articulación, que permitan transversalizar la </a:t>
            </a:r>
            <a:r>
              <a:rPr lang="es-CO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Política de Participación Social en Salud - PPSS con </a:t>
            </a:r>
            <a:r>
              <a:rPr lang="es-CO" b="1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las demás políticas implementadas en el Distrito de Medellín. </a:t>
            </a:r>
          </a:p>
        </p:txBody>
      </p:sp>
    </p:spTree>
    <p:extLst>
      <p:ext uri="{BB962C8B-B14F-4D97-AF65-F5344CB8AC3E}">
        <p14:creationId xmlns:p14="http://schemas.microsoft.com/office/powerpoint/2010/main" val="183260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2ADF6F-CA9D-3A90-96D1-FCD6209EA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76"/>
            <a:ext cx="12200792" cy="6878367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72B05A4F-C24A-994E-5B61-5E9D30D16322}"/>
              </a:ext>
            </a:extLst>
          </p:cNvPr>
          <p:cNvSpPr/>
          <p:nvPr/>
        </p:nvSpPr>
        <p:spPr>
          <a:xfrm>
            <a:off x="0" y="8486"/>
            <a:ext cx="12189631" cy="6858305"/>
          </a:xfrm>
          <a:custGeom>
            <a:avLst/>
            <a:gdLst/>
            <a:ahLst/>
            <a:cxnLst/>
            <a:rect l="l" t="t" r="r" b="b"/>
            <a:pathLst>
              <a:path w="20104100" h="6703059">
                <a:moveTo>
                  <a:pt x="0" y="6702560"/>
                </a:moveTo>
                <a:lnTo>
                  <a:pt x="20104099" y="6702560"/>
                </a:lnTo>
                <a:lnTo>
                  <a:pt x="20104099" y="0"/>
                </a:lnTo>
                <a:lnTo>
                  <a:pt x="0" y="0"/>
                </a:lnTo>
                <a:lnTo>
                  <a:pt x="0" y="6702560"/>
                </a:lnTo>
                <a:close/>
              </a:path>
            </a:pathLst>
          </a:custGeom>
          <a:solidFill>
            <a:srgbClr val="000000">
              <a:alpha val="24105"/>
            </a:srgbClr>
          </a:solidFill>
        </p:spPr>
        <p:txBody>
          <a:bodyPr wrap="square" lIns="0" tIns="0" rIns="0" bIns="0" rtlCol="0"/>
          <a:lstStyle/>
          <a:p>
            <a:endParaRPr lang="es-C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929829-FF47-4415-8FD8-23D2EFE207BD}"/>
              </a:ext>
            </a:extLst>
          </p:cNvPr>
          <p:cNvSpPr txBox="1">
            <a:spLocks/>
          </p:cNvSpPr>
          <p:nvPr/>
        </p:nvSpPr>
        <p:spPr>
          <a:xfrm>
            <a:off x="1522815" y="377376"/>
            <a:ext cx="9144000" cy="964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logramos?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EC8AD2-14F1-914D-8319-27CB8A6FD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3E5148-D84E-9C97-38E5-69C0301F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70" y="-11576"/>
            <a:ext cx="2443096" cy="198112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B620538-CEDD-893E-D1A4-689C3A0353F9}"/>
              </a:ext>
            </a:extLst>
          </p:cNvPr>
          <p:cNvSpPr/>
          <p:nvPr/>
        </p:nvSpPr>
        <p:spPr>
          <a:xfrm>
            <a:off x="11160" y="4732422"/>
            <a:ext cx="6618240" cy="1620252"/>
          </a:xfrm>
          <a:prstGeom prst="rect">
            <a:avLst/>
          </a:prstGeom>
          <a:solidFill>
            <a:srgbClr val="00A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D7BC4DF9-A65A-4220-BEE1-F938A1EE0513}"/>
              </a:ext>
            </a:extLst>
          </p:cNvPr>
          <p:cNvSpPr txBox="1">
            <a:spLocks/>
          </p:cNvSpPr>
          <p:nvPr/>
        </p:nvSpPr>
        <p:spPr>
          <a:xfrm>
            <a:off x="185195" y="4732422"/>
            <a:ext cx="6357119" cy="174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Intervenir juntos 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 de Política de Participación 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en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los </a:t>
            </a:r>
            <a:r>
              <a:rPr lang="es-CO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determinantes sociales y continuar por el camino a ser un territorio saludable para vivir más y mejor</a:t>
            </a:r>
            <a:endParaRPr lang="es-C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0C8583-CECA-CC09-87E8-27D0735571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629CE4-A07A-B893-69D1-7EBB39216F20}"/>
              </a:ext>
            </a:extLst>
          </p:cNvPr>
          <p:cNvSpPr txBox="1"/>
          <p:nvPr/>
        </p:nvSpPr>
        <p:spPr>
          <a:xfrm>
            <a:off x="332089" y="495365"/>
            <a:ext cx="926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A600"/>
                </a:solidFill>
                <a:latin typeface="+mj-lt"/>
                <a:cs typeface="Arial" panose="020B0604020202020204" pitchFamily="34" charset="0"/>
              </a:rPr>
              <a:t>Ejecución Plan de Acción </a:t>
            </a:r>
            <a:r>
              <a:rPr lang="es-ES" sz="2400" b="1" dirty="0" smtClean="0">
                <a:solidFill>
                  <a:srgbClr val="FFA600"/>
                </a:solidFill>
                <a:latin typeface="+mj-lt"/>
                <a:cs typeface="Arial" panose="020B0604020202020204" pitchFamily="34" charset="0"/>
              </a:rPr>
              <a:t>2023 por </a:t>
            </a:r>
            <a:r>
              <a:rPr lang="es-ES" sz="2400" b="1" dirty="0">
                <a:solidFill>
                  <a:srgbClr val="FFA600"/>
                </a:solidFill>
                <a:latin typeface="+mj-lt"/>
                <a:cs typeface="Arial" panose="020B0604020202020204" pitchFamily="34" charset="0"/>
              </a:rPr>
              <a:t>ejes, </a:t>
            </a:r>
            <a:r>
              <a:rPr lang="es-ES" sz="2400" b="1" dirty="0" smtClean="0">
                <a:solidFill>
                  <a:srgbClr val="FFA600"/>
                </a:solidFill>
                <a:latin typeface="+mj-lt"/>
                <a:cs typeface="Arial" panose="020B0604020202020204" pitchFamily="34" charset="0"/>
              </a:rPr>
              <a:t>con corte al </a:t>
            </a:r>
            <a:r>
              <a:rPr lang="es-ES" sz="2400" b="1" dirty="0" smtClean="0">
                <a:solidFill>
                  <a:srgbClr val="FFA600"/>
                </a:solidFill>
                <a:latin typeface="+mj-lt"/>
                <a:cs typeface="Arial" panose="020B0604020202020204" pitchFamily="34" charset="0"/>
              </a:rPr>
              <a:t>15 </a:t>
            </a:r>
            <a:r>
              <a:rPr lang="es-ES" sz="2400" b="1" dirty="0" smtClean="0">
                <a:solidFill>
                  <a:srgbClr val="FFA600"/>
                </a:solidFill>
                <a:latin typeface="+mj-lt"/>
                <a:cs typeface="Arial" panose="020B0604020202020204" pitchFamily="34" charset="0"/>
              </a:rPr>
              <a:t>de </a:t>
            </a:r>
            <a:r>
              <a:rPr lang="es-ES" sz="2400" b="1" dirty="0" smtClean="0">
                <a:solidFill>
                  <a:srgbClr val="FFA600"/>
                </a:solidFill>
                <a:latin typeface="+mj-lt"/>
                <a:cs typeface="Arial" panose="020B0604020202020204" pitchFamily="34" charset="0"/>
              </a:rPr>
              <a:t>diciembre</a:t>
            </a:r>
            <a:endParaRPr lang="es-ES" sz="2400" b="1" dirty="0">
              <a:solidFill>
                <a:srgbClr val="FFA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016577" y="959407"/>
            <a:ext cx="1050288" cy="707886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00A5BB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97%</a:t>
            </a:r>
            <a:endParaRPr lang="es-CO" sz="4000" b="1" dirty="0">
              <a:solidFill>
                <a:srgbClr val="00A5BB"/>
              </a:solidFill>
              <a:latin typeface="+mj-lt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069292"/>
              </p:ext>
            </p:extLst>
          </p:nvPr>
        </p:nvGraphicFramePr>
        <p:xfrm>
          <a:off x="119921" y="2057399"/>
          <a:ext cx="11893888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435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B2824758-DB3F-86F4-AE40-A23C689B8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851426"/>
              </p:ext>
            </p:extLst>
          </p:nvPr>
        </p:nvGraphicFramePr>
        <p:xfrm>
          <a:off x="112543" y="1494447"/>
          <a:ext cx="12079458" cy="536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8A78C28-4EE4-603C-85F4-E0B157778A86}"/>
              </a:ext>
            </a:extLst>
          </p:cNvPr>
          <p:cNvSpPr txBox="1"/>
          <p:nvPr/>
        </p:nvSpPr>
        <p:spPr>
          <a:xfrm>
            <a:off x="332089" y="495365"/>
            <a:ext cx="863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A600"/>
                </a:solidFill>
                <a:latin typeface="+mj-lt"/>
                <a:cs typeface="Arial" panose="020B0604020202020204" pitchFamily="34" charset="0"/>
              </a:rPr>
              <a:t>Ejecución Plan de Acción por ejes</a:t>
            </a:r>
          </a:p>
          <a:p>
            <a:r>
              <a:rPr lang="es-ES" sz="2400" b="1" dirty="0">
                <a:solidFill>
                  <a:srgbClr val="FFA600"/>
                </a:solidFill>
                <a:latin typeface="+mj-lt"/>
                <a:cs typeface="Arial" panose="020B0604020202020204" pitchFamily="34" charset="0"/>
              </a:rPr>
              <a:t>Histórico, años 2020 - 2022</a:t>
            </a:r>
          </a:p>
        </p:txBody>
      </p:sp>
    </p:spTree>
    <p:extLst>
      <p:ext uri="{BB962C8B-B14F-4D97-AF65-F5344CB8AC3E}">
        <p14:creationId xmlns:p14="http://schemas.microsoft.com/office/powerpoint/2010/main" val="13419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" y="12476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3414BC-7FA6-BDB2-7551-B66762F8AAD0}"/>
              </a:ext>
            </a:extLst>
          </p:cNvPr>
          <p:cNvSpPr txBox="1"/>
          <p:nvPr/>
        </p:nvSpPr>
        <p:spPr>
          <a:xfrm>
            <a:off x="-34506" y="1108084"/>
            <a:ext cx="1218320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CO" sz="3600" b="1" dirty="0" smtClean="0">
                <a:solidFill>
                  <a:srgbClr val="F39D0F"/>
                </a:solidFill>
                <a:latin typeface="+mj-lt"/>
                <a:cs typeface="Arial" panose="020B0604020202020204" pitchFamily="34" charset="0"/>
              </a:rPr>
              <a:t>Eje 1. Fortalecimiento institucional </a:t>
            </a:r>
            <a:endParaRPr lang="es-CO" sz="3600" dirty="0">
              <a:solidFill>
                <a:srgbClr val="F39D0F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382762"/>
              </p:ext>
            </p:extLst>
          </p:nvPr>
        </p:nvGraphicFramePr>
        <p:xfrm>
          <a:off x="1889370" y="2473104"/>
          <a:ext cx="8335456" cy="3195955"/>
        </p:xfrm>
        <a:graphic>
          <a:graphicData uri="http://schemas.openxmlformats.org/drawingml/2006/table">
            <a:tbl>
              <a:tblPr firstRow="1" firstCol="1" bandRow="1"/>
              <a:tblGrid>
                <a:gridCol w="5295394">
                  <a:extLst>
                    <a:ext uri="{9D8B030D-6E8A-4147-A177-3AD203B41FA5}">
                      <a16:colId xmlns:a16="http://schemas.microsoft.com/office/drawing/2014/main" val="1636377348"/>
                    </a:ext>
                  </a:extLst>
                </a:gridCol>
                <a:gridCol w="3040062">
                  <a:extLst>
                    <a:ext uri="{9D8B030D-6E8A-4147-A177-3AD203B41FA5}">
                      <a16:colId xmlns:a16="http://schemas.microsoft.com/office/drawing/2014/main" val="1862468637"/>
                    </a:ext>
                  </a:extLst>
                </a:gridCol>
              </a:tblGrid>
              <a:tr h="9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5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($)</a:t>
                      </a:r>
                      <a:endParaRPr lang="es-CO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5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534542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Territorial</a:t>
                      </a:r>
                      <a:endParaRPr lang="es-CO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 smtClean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545.426.239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9680921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Atención a la ciudadanía</a:t>
                      </a:r>
                      <a:endParaRPr lang="es-CO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 smtClean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637.067.757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6371467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logística</a:t>
                      </a:r>
                      <a:endParaRPr lang="es-CO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dirty="0" smtClean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111.555.493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643627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 de medios</a:t>
                      </a:r>
                      <a:endParaRPr lang="es-CO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kern="1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51.337.207</a:t>
                      </a:r>
                      <a:endParaRPr lang="es-CO" sz="2800" kern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1712923"/>
                  </a:ext>
                </a:extLst>
              </a:tr>
              <a:tr h="99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0" dirty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Recurso humano de planta</a:t>
                      </a:r>
                      <a:endParaRPr lang="es-CO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dirty="0" smtClean="0"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426.787.332</a:t>
                      </a:r>
                      <a:endParaRPr lang="es-CO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0254658"/>
                  </a:ext>
                </a:extLst>
              </a:tr>
              <a:tr h="94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O" sz="2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5B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800" b="1" dirty="0" smtClean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1.772.174.028 </a:t>
                      </a:r>
                      <a:endParaRPr lang="es-CO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5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65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5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3185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01662" y="1211372"/>
            <a:ext cx="4847040" cy="5016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850 </a:t>
            </a:r>
            <a:r>
              <a:rPr lang="es-ES" sz="3200" b="1" dirty="0" smtClean="0">
                <a:solidFill>
                  <a:srgbClr val="F39D0F"/>
                </a:solidFill>
                <a:latin typeface="+mj-lt"/>
                <a:cs typeface="Arial" panose="020B0604020202020204" pitchFamily="34" charset="0"/>
                <a:sym typeface="Arial"/>
              </a:rPr>
              <a:t>participantes</a:t>
            </a:r>
          </a:p>
          <a:p>
            <a:pPr algn="ctr"/>
            <a:endParaRPr lang="es-ES" sz="3200" b="1" dirty="0" smtClean="0">
              <a:solidFill>
                <a:srgbClr val="00A5BB"/>
              </a:solidFill>
              <a:latin typeface="+mj-lt"/>
              <a:cs typeface="Arial" panose="020B0604020202020204" pitchFamily="34" charset="0"/>
              <a:sym typeface="Arial"/>
            </a:endParaRPr>
          </a:p>
          <a:p>
            <a:pPr algn="ctr"/>
            <a:r>
              <a:rPr lang="es-ES" sz="32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114</a:t>
            </a:r>
            <a:r>
              <a:rPr lang="es-ES" sz="3200" b="1" dirty="0" smtClean="0">
                <a:solidFill>
                  <a:srgbClr val="F39D0F"/>
                </a:solidFill>
                <a:latin typeface="+mj-lt"/>
                <a:cs typeface="Arial" panose="020B0604020202020204" pitchFamily="34" charset="0"/>
                <a:sym typeface="Arial"/>
              </a:rPr>
              <a:t> certificadas</a:t>
            </a:r>
          </a:p>
          <a:p>
            <a:pPr algn="ctr"/>
            <a:endParaRPr lang="es-ES" sz="2000" b="1" dirty="0">
              <a:solidFill>
                <a:srgbClr val="F39D0F"/>
              </a:solidFill>
              <a:latin typeface="+mj-lt"/>
              <a:cs typeface="Arial" panose="020B0604020202020204" pitchFamily="34" charset="0"/>
              <a:sym typeface="Arial"/>
            </a:endParaRPr>
          </a:p>
          <a:p>
            <a:pPr algn="ctr"/>
            <a:endParaRPr lang="es-ES" sz="2000" b="1" dirty="0" smtClean="0">
              <a:solidFill>
                <a:srgbClr val="F39D0F"/>
              </a:solidFill>
              <a:latin typeface="+mj-lt"/>
              <a:cs typeface="Arial" panose="020B0604020202020204" pitchFamily="34" charset="0"/>
              <a:sym typeface="Arial"/>
            </a:endParaRPr>
          </a:p>
          <a:p>
            <a:r>
              <a:rPr lang="es-ES" sz="2000" b="1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  <a:sym typeface="Arial"/>
              </a:rPr>
              <a:t>Temas priorizados:</a:t>
            </a:r>
          </a:p>
          <a:p>
            <a:pPr algn="ctr"/>
            <a:endParaRPr lang="es-ES" sz="2000" dirty="0">
              <a:solidFill>
                <a:srgbClr val="00A5BB"/>
              </a:solidFill>
              <a:latin typeface="+mj-lt"/>
              <a:cs typeface="Arial" panose="020B0604020202020204" pitchFamily="34" charset="0"/>
              <a:sym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Tecnologías de información y comunicación (TICS)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Legislación sobre las PQRS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Participación ciudadana y el derecho a la salud (Leyes estatutarias: Ley 1751/2015 (Derecho a la Salud) y Ley 1757/2015 (Participación Democrática)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Control social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Plan territorial en salud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Rendición de cuentas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Análisis de situación de salud y perfiles epidemiológicos comunales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Aseguramiento en el SGSSS, plan de beneficios y SISBEN IV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200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Salud </a:t>
            </a:r>
            <a:r>
              <a:rPr lang="es-CO" sz="1200" dirty="0" smtClean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pública - Salud </a:t>
            </a:r>
            <a:r>
              <a:rPr lang="es-CO" sz="1200" dirty="0">
                <a:solidFill>
                  <a:srgbClr val="00A5BB"/>
                </a:solidFill>
                <a:latin typeface="+mj-lt"/>
                <a:cs typeface="Arial" panose="020B0604020202020204" pitchFamily="34" charset="0"/>
              </a:rPr>
              <a:t>mental</a:t>
            </a:r>
            <a:endParaRPr lang="es-CO" sz="1200" dirty="0">
              <a:solidFill>
                <a:srgbClr val="00A5BB"/>
              </a:solidFill>
              <a:latin typeface="+mj-lt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560CD75-311D-E5BE-BD8B-B2A9A30E4D52}"/>
              </a:ext>
            </a:extLst>
          </p:cNvPr>
          <p:cNvSpPr txBox="1"/>
          <p:nvPr/>
        </p:nvSpPr>
        <p:spPr>
          <a:xfrm>
            <a:off x="104788" y="199139"/>
            <a:ext cx="5240788" cy="73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s-CO" sz="4000" b="1" dirty="0" smtClean="0">
                <a:solidFill>
                  <a:srgbClr val="F39D0F"/>
                </a:solidFill>
                <a:latin typeface="+mj-lt"/>
                <a:cs typeface="Arial" panose="020B0604020202020204" pitchFamily="34" charset="0"/>
              </a:rPr>
              <a:t>Plan de formación</a:t>
            </a:r>
            <a:endParaRPr lang="es-CO" sz="4000" b="1" dirty="0">
              <a:solidFill>
                <a:srgbClr val="F39D0F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75" y="-242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1106</Words>
  <Application>Microsoft Office PowerPoint</Application>
  <PresentationFormat>Panorámica</PresentationFormat>
  <Paragraphs>192</Paragraphs>
  <Slides>20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Symbol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Del Mar Ocampo Aparicio</dc:creator>
  <cp:lastModifiedBy>jargr</cp:lastModifiedBy>
  <cp:revision>110</cp:revision>
  <dcterms:created xsi:type="dcterms:W3CDTF">2021-04-28T18:45:00Z</dcterms:created>
  <dcterms:modified xsi:type="dcterms:W3CDTF">2023-12-19T20:41:46Z</dcterms:modified>
</cp:coreProperties>
</file>