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03" r:id="rId2"/>
    <p:sldId id="288" r:id="rId3"/>
    <p:sldId id="269" r:id="rId4"/>
    <p:sldId id="270" r:id="rId5"/>
    <p:sldId id="308" r:id="rId6"/>
    <p:sldId id="274" r:id="rId7"/>
    <p:sldId id="265" r:id="rId8"/>
    <p:sldId id="266" r:id="rId9"/>
    <p:sldId id="267" r:id="rId10"/>
    <p:sldId id="268" r:id="rId11"/>
    <p:sldId id="271" r:id="rId12"/>
    <p:sldId id="272" r:id="rId13"/>
    <p:sldId id="307" r:id="rId14"/>
    <p:sldId id="306" r:id="rId15"/>
    <p:sldId id="313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BB"/>
    <a:srgbClr val="F0A214"/>
    <a:srgbClr val="F39D0F"/>
    <a:srgbClr val="CC3399"/>
    <a:srgbClr val="FF33CC"/>
    <a:srgbClr val="F59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/>
    <p:restoredTop sz="95501" autoAdjust="0"/>
  </p:normalViewPr>
  <p:slideViewPr>
    <p:cSldViewPr snapToGrid="0" snapToObjects="1">
      <p:cViewPr varScale="1">
        <p:scale>
          <a:sx n="68" d="100"/>
          <a:sy n="68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nas1\Alcaldia\217-SALUD\21750-S-AF\U-PLPSPP\Cmn-PPSS\2022\Plan_Acci&#243;n_PPSS\Seguimiento_PA_2022\Seguimiento%20PA%202022123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nas1\Alcaldia\217-SALUD\21750-S-AF\U-PLPSPP\Cmn-PPSS\2022\Plan_Acci&#243;n_PPSS\Seguimiento_PA_2022\Historico_PA-PPSS_Corte2022082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pivotSource>
    <c:name>[Seguimiento PA 20221231.xlsx]CumplimientoEjecuciónPA2022!Tabla dinámica1</c:name>
    <c:fmtId val="-1"/>
  </c:pivotSource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CumplimientoEjecuciónPA2022!$H$13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A5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CumplimientoEjecuciónPA2022!$G$14:$G$19</c:f>
              <c:strCache>
                <c:ptCount val="5"/>
                <c:pt idx="0">
                  <c:v>E1 Fortalecimiento institucional</c:v>
                </c:pt>
                <c:pt idx="1">
                  <c:v>E2 Empoderamiento de la ciudadanía y las organizaciones sociales en salud</c:v>
                </c:pt>
                <c:pt idx="2">
                  <c:v>E3 Impulso a la cultura de la salud</c:v>
                </c:pt>
                <c:pt idx="3">
                  <c:v>E4 Control Social</c:v>
                </c:pt>
                <c:pt idx="4">
                  <c:v>E5 Gestión y garantía en salud con participación en el proceso de decisión</c:v>
                </c:pt>
              </c:strCache>
            </c:strRef>
          </c:cat>
          <c:val>
            <c:numRef>
              <c:f>CumplimientoEjecuciónPA2022!$H$14:$H$19</c:f>
              <c:numCache>
                <c:formatCode>0.0%</c:formatCode>
                <c:ptCount val="5"/>
                <c:pt idx="0">
                  <c:v>1</c:v>
                </c:pt>
                <c:pt idx="1">
                  <c:v>0.98941798941798942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8-4D87-9505-9CEB9405F9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7767584"/>
        <c:axId val="547767040"/>
      </c:barChart>
      <c:catAx>
        <c:axId val="54776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7767040"/>
        <c:crosses val="autoZero"/>
        <c:auto val="1"/>
        <c:lblAlgn val="ctr"/>
        <c:lblOffset val="100"/>
        <c:noMultiLvlLbl val="0"/>
      </c:catAx>
      <c:valAx>
        <c:axId val="547767040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776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Cumplimiento_PA!$R$4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A5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Cumplimiento_PA!$Q$5:$Q$10</c:f>
              <c:strCache>
                <c:ptCount val="6"/>
                <c:pt idx="0">
                  <c:v>E1 Fortalecimiento institucional</c:v>
                </c:pt>
                <c:pt idx="1">
                  <c:v>E2 Empoderamiento de la ciudadanía y las organizaciones sociales en salud</c:v>
                </c:pt>
                <c:pt idx="2">
                  <c:v>E3 Impulso a la cultura de la salud</c:v>
                </c:pt>
                <c:pt idx="3">
                  <c:v>E4 Control Social</c:v>
                </c:pt>
                <c:pt idx="4">
                  <c:v>E5 Gestión y garantía en salud con participación en el proceso de decisión</c:v>
                </c:pt>
                <c:pt idx="5">
                  <c:v>Total</c:v>
                </c:pt>
              </c:strCache>
            </c:strRef>
          </c:cat>
          <c:val>
            <c:numRef>
              <c:f>Cumplimiento_PA!$R$5:$R$10</c:f>
              <c:numCache>
                <c:formatCode>0.0%</c:formatCode>
                <c:ptCount val="6"/>
                <c:pt idx="0">
                  <c:v>1</c:v>
                </c:pt>
                <c:pt idx="1">
                  <c:v>0.82758620689655171</c:v>
                </c:pt>
                <c:pt idx="2">
                  <c:v>1</c:v>
                </c:pt>
                <c:pt idx="3">
                  <c:v>0.94736842105263153</c:v>
                </c:pt>
                <c:pt idx="4">
                  <c:v>1</c:v>
                </c:pt>
                <c:pt idx="5">
                  <c:v>0.95499092558983667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350-95CB-BA15DABE2E2A}"/>
            </c:ext>
          </c:extLst>
        </c:ser>
        <c:ser>
          <c:idx val="1"/>
          <c:order val="1"/>
          <c:tx>
            <c:strRef>
              <c:f>Cumplimiento_PA!$S$4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0A2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Cumplimiento_PA!$Q$5:$Q$10</c:f>
              <c:strCache>
                <c:ptCount val="6"/>
                <c:pt idx="0">
                  <c:v>E1 Fortalecimiento institucional</c:v>
                </c:pt>
                <c:pt idx="1">
                  <c:v>E2 Empoderamiento de la ciudadanía y las organizaciones sociales en salud</c:v>
                </c:pt>
                <c:pt idx="2">
                  <c:v>E3 Impulso a la cultura de la salud</c:v>
                </c:pt>
                <c:pt idx="3">
                  <c:v>E4 Control Social</c:v>
                </c:pt>
                <c:pt idx="4">
                  <c:v>E5 Gestión y garantía en salud con participación en el proceso de decisión</c:v>
                </c:pt>
                <c:pt idx="5">
                  <c:v>Total</c:v>
                </c:pt>
              </c:strCache>
            </c:strRef>
          </c:cat>
          <c:val>
            <c:numRef>
              <c:f>Cumplimiento_PA!$S$5:$S$10</c:f>
              <c:numCache>
                <c:formatCode>0.0%</c:formatCode>
                <c:ptCount val="6"/>
                <c:pt idx="0">
                  <c:v>0.98518518518518516</c:v>
                </c:pt>
                <c:pt idx="1">
                  <c:v>0.96385542168674698</c:v>
                </c:pt>
                <c:pt idx="2">
                  <c:v>1</c:v>
                </c:pt>
                <c:pt idx="3">
                  <c:v>0.97530864197530864</c:v>
                </c:pt>
                <c:pt idx="4">
                  <c:v>1</c:v>
                </c:pt>
                <c:pt idx="5">
                  <c:v>0.98486984976944814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350-95CB-BA15DABE2E2A}"/>
            </c:ext>
          </c:extLst>
        </c:ser>
        <c:ser>
          <c:idx val="2"/>
          <c:order val="2"/>
          <c:tx>
            <c:strRef>
              <c:f>Cumplimiento_PA!$T$4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Cumplimiento_PA!$Q$5:$Q$10</c:f>
              <c:strCache>
                <c:ptCount val="6"/>
                <c:pt idx="0">
                  <c:v>E1 Fortalecimiento institucional</c:v>
                </c:pt>
                <c:pt idx="1">
                  <c:v>E2 Empoderamiento de la ciudadanía y las organizaciones sociales en salud</c:v>
                </c:pt>
                <c:pt idx="2">
                  <c:v>E3 Impulso a la cultura de la salud</c:v>
                </c:pt>
                <c:pt idx="3">
                  <c:v>E4 Control Social</c:v>
                </c:pt>
                <c:pt idx="4">
                  <c:v>E5 Gestión y garantía en salud con participación en el proceso de decisión</c:v>
                </c:pt>
                <c:pt idx="5">
                  <c:v>Total</c:v>
                </c:pt>
              </c:strCache>
            </c:strRef>
          </c:cat>
          <c:val>
            <c:numRef>
              <c:f>Cumplimiento_PA!$T$5:$T$10</c:f>
              <c:numCache>
                <c:formatCode>0.0%</c:formatCode>
                <c:ptCount val="6"/>
                <c:pt idx="0">
                  <c:v>1</c:v>
                </c:pt>
                <c:pt idx="1">
                  <c:v>0.98899999999999999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C2-4350-95CB-BA15DABE2E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7764864"/>
        <c:axId val="547765952"/>
      </c:barChart>
      <c:catAx>
        <c:axId val="5477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7765952"/>
        <c:crosses val="autoZero"/>
        <c:auto val="1"/>
        <c:lblAlgn val="ctr"/>
        <c:lblOffset val="100"/>
        <c:noMultiLvlLbl val="0"/>
      </c:catAx>
      <c:valAx>
        <c:axId val="54776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776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8FE89-5ADA-584A-8DE8-87106B92074A}" type="datetimeFigureOut">
              <a:rPr lang="es-CO" smtClean="0"/>
              <a:t>22/02/2023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16FE9-2678-7F48-9C91-D899FEE40B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94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/>
            </a:r>
            <a:br>
              <a:rPr lang="es-CO" dirty="0" smtClean="0"/>
            </a:b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458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7516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3122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505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199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0329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/>
              <a:t>Esta diapositiva finaliza la presentación.</a:t>
            </a:r>
            <a:r>
              <a:rPr lang="es-CO" b="1" baseline="0" dirty="0"/>
              <a:t> Opción 1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16FE9-2678-7F48-9C91-D899FEE40BAE}" type="slidenum">
              <a:rPr lang="es-CO" smtClean="0">
                <a:solidFill>
                  <a:prstClr val="black"/>
                </a:solidFill>
              </a:rPr>
              <a:pPr/>
              <a:t>15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7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/>
            </a:r>
            <a:br>
              <a:rPr lang="es-CO" dirty="0" smtClean="0"/>
            </a:b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186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717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 smtClean="0"/>
          </a:p>
          <a:p>
            <a:endParaRPr lang="es-C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093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Esta diapositiva se utiliza para el desarrollo de los temas.</a:t>
            </a:r>
            <a:r>
              <a:rPr lang="es-CO" b="1" baseline="0" dirty="0"/>
              <a:t> Opción 2</a:t>
            </a:r>
          </a:p>
          <a:p>
            <a:endParaRPr lang="es-CO" b="1" baseline="0" dirty="0"/>
          </a:p>
          <a:p>
            <a:r>
              <a:rPr lang="es-CO" baseline="0" dirty="0"/>
              <a:t>Tipo de letra: Arial en negrilla, tamaño 24 color naranja.</a:t>
            </a:r>
          </a:p>
          <a:p>
            <a:r>
              <a:rPr lang="es-CO" baseline="0" dirty="0"/>
              <a:t>Tamaño sugerido para párrafos : 16</a:t>
            </a:r>
          </a:p>
          <a:p>
            <a:r>
              <a:rPr lang="es-CO" baseline="0" dirty="0"/>
              <a:t>Color: gris oscuro 80% negro o el segundo gris de la paleta de color</a:t>
            </a:r>
          </a:p>
          <a:p>
            <a:r>
              <a:rPr lang="es-CO" baseline="0" dirty="0"/>
              <a:t>El texto debe ir alineado a la izquierda.</a:t>
            </a:r>
          </a:p>
          <a:p>
            <a:r>
              <a:rPr lang="es-CO" baseline="0" dirty="0"/>
              <a:t>Si el título es muy largo puede manejarse entres (3) líneas. Si es corto en una (1) o dos (2) líneas. </a:t>
            </a:r>
          </a:p>
          <a:p>
            <a:r>
              <a:rPr lang="es-CO" b="1" baseline="0" dirty="0">
                <a:solidFill>
                  <a:srgbClr val="C00000"/>
                </a:solidFill>
              </a:rPr>
              <a:t>NOTA IMPORTANTE: Se debe respetar el área de protección del escudo de armas, </a:t>
            </a:r>
            <a:r>
              <a:rPr lang="es-CO" baseline="0" dirty="0"/>
              <a:t>no debe colocar imágenes y textos SOBRE el escudo de armas o pestaña de Medellín Me Cuida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>
                <a:solidFill>
                  <a:prstClr val="black"/>
                </a:solidFill>
              </a:rPr>
              <a:pPr/>
              <a:t>5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84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659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aseline="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aseline="0" dirty="0" smtClean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351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26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111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1243-3DA9-E34A-8DA5-A9946EC9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B69435-C251-4542-ADEE-544FEDFEA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CC2C53-D759-B54D-8EBD-EA3856E53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22/02/2023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C9D5F6-3C58-DD42-A92A-3DD760A1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6978B-885D-014A-A98F-D1408B40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609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25101-840E-EA44-A2B2-921A54C8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962FFE-3222-4D45-9730-E9F3D63CB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25ADC7-6FD2-644C-A20C-0CDFF395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22/02/2023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B5D0CE-A2DC-E54F-9A01-5249B85E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A25607-1A04-2445-8909-2C7C990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334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CA2111-1F07-D34D-B1D2-DADD74D5B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7AEC56-C024-B44D-B649-627C0DEAC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CF79D2-8394-0348-84B0-AD00857B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22/02/2023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32A8AC-D405-DC4B-BDEC-FDFD2CD1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D6A1F5-66CA-7344-BE12-BF15FAEF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042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4D1A9-C294-5746-8F13-8FEC90F0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50C2D-C6C1-7A42-BAB8-945AB9B08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1C8FC-9A7A-114F-9823-9FD692B9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22/02/2023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A52530-1AB3-E249-8FDF-E0CE2275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75903F-B068-8745-8A66-ACC553C0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506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4C35C-B414-0F42-921D-06EB58D9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500D9D-E7B1-8647-876E-9C1100655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784E3A-419C-534F-8891-072D6C75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22/02/2023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5EE2A-EFE6-8D4C-BBC1-E42FF51F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3F36D6-8E3A-BA4C-BE50-05C17215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723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DD0AC-46C5-7144-A2DF-EC9A1783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40F7F7-13E8-AA4B-BB6A-D8F97F38B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348988-8EC3-7149-A6DF-FB85FFC16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C7245A-4967-B94B-9833-33C4D769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22/02/2023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58EE1C-C51E-9543-905E-E3F571E9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F27B19-D06D-C54E-89AF-FDA0B6E2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37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8AB93-8305-4143-AC29-B2D45DF9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DE85DE-C0AC-F442-8D90-16A5CE13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5457D1-6CD2-7C4D-BA54-6B92EE8C0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57E42-65B5-DD41-AC94-D1A9F10A6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2741C4-BDA0-5F4D-83D9-8966E5FBB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6DCD1B-1D4F-3549-B9F3-63E7EA2D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22/02/2023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448C20-EEC9-8F48-9774-8AFB6C6B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1EA577-398E-D648-BF7D-BD43817C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40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D8C7A-D3A0-614C-9A36-057FB923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4BE27A-7505-344B-A80C-590CC866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22/02/2023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3DE1E2-25E4-8141-96FF-667A2F0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84CC20-FC42-9D47-BAE7-57CDB29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04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704E7E-B508-3C40-89F7-3313BFDD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22/02/2023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582F63-53ED-A040-8131-160C2130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1D564B-5059-EA4D-830A-4B284623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37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9A7BF-E20C-0B41-ADED-90365875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D4D928-BF5B-E245-8E2A-276EDD4A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F8F9F2-8626-7643-AE4E-6A4C33BC2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7594F7-0E9A-B843-9F87-276AD606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22/02/2023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EBED98-BFC4-DA4B-8920-81A14728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084CB8-8FC1-A549-916A-8201A9B6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63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D2643-4687-9F40-8AF6-D90B1E08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2930E-CF97-1F4F-A386-98507A948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C58D5B-95FC-CA45-8376-A3FCE9F29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D65592-A67A-1946-BD3B-E93513AD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22/02/2023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7E3B7E-D4B5-6E42-8A4D-A200A6EB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1CF0DC-764A-214B-B46D-F714F9D4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622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7BE071-C262-DE4A-92B1-ED49FDBA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516A4B-214D-5E4A-8F8E-F482CB70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A4C1E-8346-B84F-B8C5-AE94BB98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57577-F473-6143-AAC3-45D09E00E7F7}" type="datetimeFigureOut">
              <a:rPr lang="es-CO" smtClean="0"/>
              <a:t>22/02/2023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AB07A4-57AE-BC4F-933C-7A1845DCD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A57F0-4534-E641-A670-257DCC1BC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669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medellin.gov.co/es/secretaria-de-salud/subsecretaria-administrativa-y-financiera/politica-de-participacion-social-en-salud/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1" y="4584860"/>
            <a:ext cx="3285392" cy="2281931"/>
          </a:xfrm>
          <a:prstGeom prst="rect">
            <a:avLst/>
          </a:prstGeom>
        </p:spPr>
      </p:pic>
      <p:sp>
        <p:nvSpPr>
          <p:cNvPr id="4" name="Google Shape;90;p1"/>
          <p:cNvSpPr txBox="1"/>
          <p:nvPr/>
        </p:nvSpPr>
        <p:spPr>
          <a:xfrm>
            <a:off x="284063" y="2434870"/>
            <a:ext cx="876110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Encuentro del Comité </a:t>
            </a:r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</a:p>
          <a:p>
            <a:pPr algn="r"/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Comunitaria en </a:t>
            </a:r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</a:p>
          <a:p>
            <a:pPr algn="r"/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COPACOS </a:t>
            </a:r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81211" y="4253849"/>
            <a:ext cx="2704587" cy="928769"/>
            <a:chOff x="6212243" y="4237772"/>
            <a:chExt cx="2704587" cy="928769"/>
          </a:xfrm>
        </p:grpSpPr>
        <p:sp>
          <p:nvSpPr>
            <p:cNvPr id="7" name="Rectángulo 6"/>
            <p:cNvSpPr/>
            <p:nvPr/>
          </p:nvSpPr>
          <p:spPr>
            <a:xfrm>
              <a:off x="8311534" y="4657613"/>
              <a:ext cx="489397" cy="6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6212243" y="4237772"/>
              <a:ext cx="2704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O" sz="200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de febrero </a:t>
              </a:r>
              <a:r>
                <a:rPr lang="es-CO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2023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456898" y="4766431"/>
              <a:ext cx="2449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O" sz="2000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Secretaría de Salud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3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3185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83785" y="2949743"/>
            <a:ext cx="628428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326 Reuniones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 acompañamiento</a:t>
            </a:r>
            <a:b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los 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Comité de Participación Comunitaria en Salud - </a:t>
            </a: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COPACOS</a:t>
            </a:r>
            <a:endParaRPr lang="es-CO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583785" y="4319994"/>
            <a:ext cx="628428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Encuentros de ciudad </a:t>
            </a: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 los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Comité de Participación Comunitaria en Salud - </a:t>
            </a: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COPACOS</a:t>
            </a: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CO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 una asistencia total de </a:t>
            </a:r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528 participantes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60CD75-311D-E5BE-BD8B-B2A9A30E4D52}"/>
              </a:ext>
            </a:extLst>
          </p:cNvPr>
          <p:cNvSpPr txBox="1"/>
          <p:nvPr/>
        </p:nvSpPr>
        <p:spPr>
          <a:xfrm>
            <a:off x="5583785" y="1765810"/>
            <a:ext cx="654372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O" sz="2400" b="1" dirty="0">
                <a:solidFill>
                  <a:srgbClr val="F0A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comunas y </a:t>
            </a:r>
          </a:p>
          <a:p>
            <a:pPr>
              <a:lnSpc>
                <a:spcPct val="110000"/>
              </a:lnSpc>
            </a:pPr>
            <a:r>
              <a:rPr lang="es-CO" sz="2400" b="1" dirty="0">
                <a:solidFill>
                  <a:srgbClr val="F0A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corregimientos impactados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830F458-6E4D-68B7-6970-90101BD6BEFD}"/>
              </a:ext>
            </a:extLst>
          </p:cNvPr>
          <p:cNvSpPr/>
          <p:nvPr/>
        </p:nvSpPr>
        <p:spPr>
          <a:xfrm flipV="1">
            <a:off x="5697925" y="2713337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" y="0"/>
            <a:ext cx="5245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01F5C2-F254-C952-5890-D7ACCE2D49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8793" y="4827445"/>
            <a:ext cx="8192094" cy="1631216"/>
          </a:xfrm>
          <a:prstGeom prst="rect">
            <a:avLst/>
          </a:prstGeom>
          <a:solidFill>
            <a:srgbClr val="00A5B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276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Encuentros de las Mesas Ampliadas de 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Salud (</a:t>
            </a:r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MAS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 una asistencia total de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4.344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participantes.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Seminario en control social a la gestión pública en los 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servicios</a:t>
            </a:r>
            <a:b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salud (30 horas). Se conformaron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veeduría en Salud.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E1970C-C5C4-5D6A-66E7-D82B95CE80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625" y="-1"/>
            <a:ext cx="2443096" cy="19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" y="4888448"/>
            <a:ext cx="6248400" cy="1631216"/>
          </a:xfrm>
          <a:prstGeom prst="rect">
            <a:avLst/>
          </a:prstGeom>
          <a:solidFill>
            <a:srgbClr val="00A5BB"/>
          </a:solidFill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35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EAPB e IPS visitadas para asesoría 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 acompañamiento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técnico.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Reuniones ordinarias del Consejo Territorial de Seguridad Social en Salud (CTSSS).</a:t>
            </a: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0BCD33-B632-007E-C6F7-B900FD5BA2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70" y="-20202"/>
            <a:ext cx="2443096" cy="19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31" y="1955352"/>
            <a:ext cx="7790779" cy="47493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560CD75-311D-E5BE-BD8B-B2A9A30E4D52}"/>
              </a:ext>
            </a:extLst>
          </p:cNvPr>
          <p:cNvSpPr txBox="1"/>
          <p:nvPr/>
        </p:nvSpPr>
        <p:spPr>
          <a:xfrm>
            <a:off x="353562" y="253216"/>
            <a:ext cx="9284677" cy="1279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O" sz="2400" b="1" dirty="0" smtClean="0">
                <a:solidFill>
                  <a:srgbClr val="F0A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exitoso del Seguimiento al Plan de Acción 2022 para la Implementación de la Política de Participación Social en Salud al Ministerio de Salud y Protección Social (SISPRO)</a:t>
            </a:r>
            <a:endParaRPr lang="es-CO" sz="2400" b="1" dirty="0">
              <a:solidFill>
                <a:srgbClr val="F0A2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30F458-6E4D-68B7-6970-90101BD6BEFD}"/>
              </a:ext>
            </a:extLst>
          </p:cNvPr>
          <p:cNvSpPr/>
          <p:nvPr/>
        </p:nvSpPr>
        <p:spPr>
          <a:xfrm flipV="1">
            <a:off x="507832" y="1646646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CE1970C-C5C4-5D6A-66E7-D82B95CE80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625" y="-1"/>
            <a:ext cx="2443096" cy="19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2089" y="495365"/>
            <a:ext cx="863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participación social del Distrito de Medellín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1" y="1434716"/>
            <a:ext cx="6192693" cy="481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379" y="1891916"/>
            <a:ext cx="4640570" cy="37331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ectángulo 2"/>
          <p:cNvSpPr/>
          <p:nvPr/>
        </p:nvSpPr>
        <p:spPr>
          <a:xfrm>
            <a:off x="6674351" y="5975140"/>
            <a:ext cx="30615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Política de participación social del Distrito de Medellín (medellin.gov.co)</a:t>
            </a:r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rgbClr val="FFC00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CE1970C-C5C4-5D6A-66E7-D82B95CE80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625" y="-1"/>
            <a:ext cx="2443096" cy="19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E4D7E3A-D70D-734F-A467-17F864A6CD1F}"/>
              </a:ext>
            </a:extLst>
          </p:cNvPr>
          <p:cNvSpPr txBox="1"/>
          <p:nvPr/>
        </p:nvSpPr>
        <p:spPr>
          <a:xfrm>
            <a:off x="3853248" y="2977979"/>
            <a:ext cx="4485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169" y="4768065"/>
            <a:ext cx="3021624" cy="20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1" y="4584860"/>
            <a:ext cx="3285392" cy="2281931"/>
          </a:xfrm>
          <a:prstGeom prst="rect">
            <a:avLst/>
          </a:prstGeom>
        </p:spPr>
      </p:pic>
      <p:sp>
        <p:nvSpPr>
          <p:cNvPr id="7" name="Google Shape;90;p1"/>
          <p:cNvSpPr txBox="1"/>
          <p:nvPr/>
        </p:nvSpPr>
        <p:spPr>
          <a:xfrm>
            <a:off x="129396" y="2168442"/>
            <a:ext cx="1029994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de la Implementación</a:t>
            </a:r>
          </a:p>
          <a:p>
            <a:pPr algn="r"/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Política de Participación Social en Salud 2022</a:t>
            </a:r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834262" y="3868839"/>
            <a:ext cx="489397" cy="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7734971" y="3448998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de febrero </a:t>
            </a:r>
            <a:r>
              <a:rPr lang="es-CO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2023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979626" y="3977657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</a:t>
            </a:r>
          </a:p>
        </p:txBody>
      </p:sp>
    </p:spTree>
    <p:extLst>
      <p:ext uri="{BB962C8B-B14F-4D97-AF65-F5344CB8AC3E}">
        <p14:creationId xmlns:p14="http://schemas.microsoft.com/office/powerpoint/2010/main" val="39062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C89C4193-8CC7-4D71-B597-56C34F86C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-1"/>
            <a:ext cx="12180818" cy="6868306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6266AA32-5F45-C39F-E586-80D6A4149ECA}"/>
              </a:ext>
            </a:extLst>
          </p:cNvPr>
          <p:cNvSpPr/>
          <p:nvPr/>
        </p:nvSpPr>
        <p:spPr>
          <a:xfrm>
            <a:off x="11161" y="9243"/>
            <a:ext cx="12189631" cy="6858305"/>
          </a:xfrm>
          <a:custGeom>
            <a:avLst/>
            <a:gdLst/>
            <a:ahLst/>
            <a:cxnLst/>
            <a:rect l="l" t="t" r="r" b="b"/>
            <a:pathLst>
              <a:path w="20104100" h="6703059">
                <a:moveTo>
                  <a:pt x="0" y="6702560"/>
                </a:moveTo>
                <a:lnTo>
                  <a:pt x="20104099" y="6702560"/>
                </a:lnTo>
                <a:lnTo>
                  <a:pt x="20104099" y="0"/>
                </a:lnTo>
                <a:lnTo>
                  <a:pt x="0" y="0"/>
                </a:lnTo>
                <a:lnTo>
                  <a:pt x="0" y="6702560"/>
                </a:lnTo>
                <a:close/>
              </a:path>
            </a:pathLst>
          </a:custGeom>
          <a:solidFill>
            <a:srgbClr val="000000">
              <a:alpha val="24105"/>
            </a:srgbClr>
          </a:solidFill>
        </p:spPr>
        <p:txBody>
          <a:bodyPr wrap="square" lIns="0" tIns="0" rIns="0" bIns="0" rtlCol="0"/>
          <a:lstStyle/>
          <a:p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5EE34428-CADD-9FBA-B234-25C2AE8CF2EB}"/>
              </a:ext>
            </a:extLst>
          </p:cNvPr>
          <p:cNvSpPr txBox="1">
            <a:spLocks/>
          </p:cNvSpPr>
          <p:nvPr/>
        </p:nvSpPr>
        <p:spPr>
          <a:xfrm>
            <a:off x="215152" y="370442"/>
            <a:ext cx="11154305" cy="633507"/>
          </a:xfrm>
          <a:prstGeom prst="rect">
            <a:avLst/>
          </a:prstGeom>
        </p:spPr>
        <p:txBody>
          <a:bodyPr vert="horz" wrap="square" lIns="0" tIns="1778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40"/>
              </a:spcBef>
            </a:pPr>
            <a:r>
              <a:rPr lang="es-ES" sz="4000" b="1" spc="4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HACEMOS Y POR QUÉ?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8E3CC2-E5B6-38D5-61C9-5B652FE7ED19}"/>
              </a:ext>
            </a:extLst>
          </p:cNvPr>
          <p:cNvSpPr txBox="1"/>
          <p:nvPr/>
        </p:nvSpPr>
        <p:spPr>
          <a:xfrm>
            <a:off x="603341" y="1532520"/>
            <a:ext cx="40290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la Política de Participación Social en </a:t>
            </a:r>
            <a:r>
              <a:rPr lang="es-CO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- PPSS</a:t>
            </a:r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y Protección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- MSPS</a:t>
            </a:r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ciudadanos tienen derecho a expresar y decidir qué tipo de salud es la mejor opción para todos, vinculando el derecho a la salud con el derecho a participar. </a:t>
            </a:r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66E79A-F51B-E839-7B75-457BD9ABAC58}"/>
              </a:ext>
            </a:extLst>
          </p:cNvPr>
          <p:cNvSpPr/>
          <p:nvPr/>
        </p:nvSpPr>
        <p:spPr>
          <a:xfrm>
            <a:off x="0" y="4912658"/>
            <a:ext cx="4087906" cy="986117"/>
          </a:xfrm>
          <a:prstGeom prst="rect">
            <a:avLst/>
          </a:prstGeom>
          <a:solidFill>
            <a:srgbClr val="00A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EBB4D6-0360-0115-3FDF-67F0B1CE48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625" y="-1"/>
            <a:ext cx="2443096" cy="19811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BA6D80A-7BBF-415F-033A-A0D4D42A377F}"/>
              </a:ext>
            </a:extLst>
          </p:cNvPr>
          <p:cNvSpPr txBox="1"/>
          <p:nvPr/>
        </p:nvSpPr>
        <p:spPr>
          <a:xfrm>
            <a:off x="142292" y="4988004"/>
            <a:ext cx="3945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el derecho a la participación no es posible el derecho a la salud.</a:t>
            </a:r>
          </a:p>
          <a:p>
            <a:pPr marL="0" indent="0">
              <a:buNone/>
            </a:pP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*Ministerio de Salud y Protección Social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7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1" y="-17252"/>
            <a:ext cx="12180839" cy="6892506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6266AA32-5F45-C39F-E586-80D6A4149ECA}"/>
              </a:ext>
            </a:extLst>
          </p:cNvPr>
          <p:cNvSpPr/>
          <p:nvPr/>
        </p:nvSpPr>
        <p:spPr>
          <a:xfrm>
            <a:off x="11161" y="-20201"/>
            <a:ext cx="12189631" cy="6887750"/>
          </a:xfrm>
          <a:custGeom>
            <a:avLst/>
            <a:gdLst/>
            <a:ahLst/>
            <a:cxnLst/>
            <a:rect l="l" t="t" r="r" b="b"/>
            <a:pathLst>
              <a:path w="20104100" h="6703059">
                <a:moveTo>
                  <a:pt x="0" y="6702560"/>
                </a:moveTo>
                <a:lnTo>
                  <a:pt x="20104099" y="6702560"/>
                </a:lnTo>
                <a:lnTo>
                  <a:pt x="20104099" y="0"/>
                </a:lnTo>
                <a:lnTo>
                  <a:pt x="0" y="0"/>
                </a:lnTo>
                <a:lnTo>
                  <a:pt x="0" y="6702560"/>
                </a:lnTo>
                <a:close/>
              </a:path>
            </a:pathLst>
          </a:custGeom>
          <a:solidFill>
            <a:srgbClr val="000000">
              <a:alpha val="24105"/>
            </a:srgbClr>
          </a:solidFill>
        </p:spPr>
        <p:txBody>
          <a:bodyPr wrap="square" lIns="0" tIns="0" rIns="0" bIns="0" rtlCol="0"/>
          <a:lstStyle/>
          <a:p>
            <a:endParaRPr lang="es-C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929829-FF47-4415-8FD8-23D2EFE207BD}"/>
              </a:ext>
            </a:extLst>
          </p:cNvPr>
          <p:cNvSpPr txBox="1">
            <a:spLocks/>
          </p:cNvSpPr>
          <p:nvPr/>
        </p:nvSpPr>
        <p:spPr>
          <a:xfrm>
            <a:off x="269128" y="3966637"/>
            <a:ext cx="9144000" cy="964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¿PARA QUÉ LO HACEMOS?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EC8AD2-14F1-914D-8319-27CB8A6FD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64203"/>
            <a:ext cx="2607681" cy="18112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3E5148-D84E-9C97-38E5-69C0301F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70" y="-20202"/>
            <a:ext cx="2443096" cy="19811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066E79A-F51B-E839-7B75-457BD9ABAC58}"/>
              </a:ext>
            </a:extLst>
          </p:cNvPr>
          <p:cNvSpPr/>
          <p:nvPr/>
        </p:nvSpPr>
        <p:spPr>
          <a:xfrm>
            <a:off x="-1" y="4912658"/>
            <a:ext cx="4796287" cy="1117206"/>
          </a:xfrm>
          <a:prstGeom prst="rect">
            <a:avLst/>
          </a:prstGeom>
          <a:solidFill>
            <a:srgbClr val="00A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A6D80A-7BBF-415F-033A-A0D4D42A377F}"/>
              </a:ext>
            </a:extLst>
          </p:cNvPr>
          <p:cNvSpPr txBox="1"/>
          <p:nvPr/>
        </p:nvSpPr>
        <p:spPr>
          <a:xfrm>
            <a:off x="142292" y="4988004"/>
            <a:ext cx="6845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acciones concertadas para lograr </a:t>
            </a:r>
          </a:p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desarrollo humano integral basado</a:t>
            </a:r>
          </a:p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equidad y la inclusión social</a:t>
            </a:r>
          </a:p>
        </p:txBody>
      </p:sp>
    </p:spTree>
    <p:extLst>
      <p:ext uri="{BB962C8B-B14F-4D97-AF65-F5344CB8AC3E}">
        <p14:creationId xmlns:p14="http://schemas.microsoft.com/office/powerpoint/2010/main" val="20075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7DD2E06-CEBD-2344-BD90-08FD36AD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82" y="1326362"/>
            <a:ext cx="4980615" cy="52769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Alcalde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Inclusión Social y Familia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Participación Ciudadana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la Juventud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las Mujeres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las Cultura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Administrativo de Planeación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Educación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Seguridad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Personería de Medellín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INDER</a:t>
            </a:r>
          </a:p>
          <a:p>
            <a:pPr>
              <a:lnSpc>
                <a:spcPct val="100000"/>
              </a:lnSpc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2089" y="495365"/>
            <a:ext cx="863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y con quién lo hacemos?</a:t>
            </a:r>
          </a:p>
          <a:p>
            <a:endParaRPr lang="es-ES" sz="2400" b="1" dirty="0">
              <a:solidFill>
                <a:srgbClr val="FFA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rgbClr val="FFC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48F34F-6AEE-6C67-4588-725C16B0D961}"/>
              </a:ext>
            </a:extLst>
          </p:cNvPr>
          <p:cNvSpPr txBox="1">
            <a:spLocks/>
          </p:cNvSpPr>
          <p:nvPr/>
        </p:nvSpPr>
        <p:spPr>
          <a:xfrm>
            <a:off x="5443952" y="1326362"/>
            <a:ext cx="4980615" cy="527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ICBF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Comfenalco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Comfama</a:t>
            </a:r>
          </a:p>
          <a:p>
            <a:pPr>
              <a:lnSpc>
                <a:spcPct val="100000"/>
              </a:lnSpc>
            </a:pPr>
            <a:r>
              <a:rPr lang="es-ES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Comfamiliar</a:t>
            </a: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Camacol</a:t>
            </a:r>
          </a:p>
          <a:p>
            <a:pPr>
              <a:lnSpc>
                <a:spcPct val="100000"/>
              </a:lnSpc>
            </a:pPr>
            <a:r>
              <a:rPr lang="es-ES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Confecoop</a:t>
            </a:r>
            <a:endParaRPr lang="es-ES" sz="16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 de Infancia y Adolescencia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la Prosperidad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Medellín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CPPL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Federación Antioqueña de </a:t>
            </a:r>
            <a:r>
              <a:rPr lang="es-ES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ONGs</a:t>
            </a:r>
            <a:endParaRPr lang="es-ES" sz="16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Discapacidad</a:t>
            </a:r>
          </a:p>
          <a:p>
            <a:pPr>
              <a:lnSpc>
                <a:spcPct val="100000"/>
              </a:lnSpc>
            </a:pPr>
            <a:endParaRPr lang="es-ES" sz="16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3663F-1553-350F-795E-53975981CAF6}"/>
              </a:ext>
            </a:extLst>
          </p:cNvPr>
          <p:cNvSpPr txBox="1"/>
          <p:nvPr/>
        </p:nvSpPr>
        <p:spPr>
          <a:xfrm>
            <a:off x="537143" y="5961184"/>
            <a:ext cx="863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coordinación y articulación, que permitan transversalizar la PPSS con las demás políticas implementadas en el Distrito de Medellín. </a:t>
            </a:r>
          </a:p>
        </p:txBody>
      </p:sp>
    </p:spTree>
    <p:extLst>
      <p:ext uri="{BB962C8B-B14F-4D97-AF65-F5344CB8AC3E}">
        <p14:creationId xmlns:p14="http://schemas.microsoft.com/office/powerpoint/2010/main" val="5020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2ADF6F-CA9D-3A90-96D1-FCD6209EA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76"/>
            <a:ext cx="12200792" cy="6878367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72B05A4F-C24A-994E-5B61-5E9D30D16322}"/>
              </a:ext>
            </a:extLst>
          </p:cNvPr>
          <p:cNvSpPr/>
          <p:nvPr/>
        </p:nvSpPr>
        <p:spPr>
          <a:xfrm>
            <a:off x="0" y="8486"/>
            <a:ext cx="12189631" cy="6858305"/>
          </a:xfrm>
          <a:custGeom>
            <a:avLst/>
            <a:gdLst/>
            <a:ahLst/>
            <a:cxnLst/>
            <a:rect l="l" t="t" r="r" b="b"/>
            <a:pathLst>
              <a:path w="20104100" h="6703059">
                <a:moveTo>
                  <a:pt x="0" y="6702560"/>
                </a:moveTo>
                <a:lnTo>
                  <a:pt x="20104099" y="6702560"/>
                </a:lnTo>
                <a:lnTo>
                  <a:pt x="20104099" y="0"/>
                </a:lnTo>
                <a:lnTo>
                  <a:pt x="0" y="0"/>
                </a:lnTo>
                <a:lnTo>
                  <a:pt x="0" y="6702560"/>
                </a:lnTo>
                <a:close/>
              </a:path>
            </a:pathLst>
          </a:custGeom>
          <a:solidFill>
            <a:srgbClr val="000000">
              <a:alpha val="24105"/>
            </a:srgbClr>
          </a:solidFill>
        </p:spPr>
        <p:txBody>
          <a:bodyPr wrap="square" lIns="0" tIns="0" rIns="0" bIns="0" rtlCol="0"/>
          <a:lstStyle/>
          <a:p>
            <a:endParaRPr lang="es-C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929829-FF47-4415-8FD8-23D2EFE207BD}"/>
              </a:ext>
            </a:extLst>
          </p:cNvPr>
          <p:cNvSpPr txBox="1">
            <a:spLocks/>
          </p:cNvSpPr>
          <p:nvPr/>
        </p:nvSpPr>
        <p:spPr>
          <a:xfrm>
            <a:off x="1522815" y="377376"/>
            <a:ext cx="9144000" cy="964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LOGRAMOS?</a:t>
            </a:r>
            <a:endParaRPr lang="es-C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EC8AD2-14F1-914D-8319-27CB8A6FD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3E5148-D84E-9C97-38E5-69C0301F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70" y="-11576"/>
            <a:ext cx="2443096" cy="198112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B620538-CEDD-893E-D1A4-689C3A0353F9}"/>
              </a:ext>
            </a:extLst>
          </p:cNvPr>
          <p:cNvSpPr/>
          <p:nvPr/>
        </p:nvSpPr>
        <p:spPr>
          <a:xfrm>
            <a:off x="11160" y="4732422"/>
            <a:ext cx="6618240" cy="1620252"/>
          </a:xfrm>
          <a:prstGeom prst="rect">
            <a:avLst/>
          </a:prstGeom>
          <a:solidFill>
            <a:srgbClr val="00A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D7BC4DF9-A65A-4220-BEE1-F938A1EE0513}"/>
              </a:ext>
            </a:extLst>
          </p:cNvPr>
          <p:cNvSpPr txBox="1">
            <a:spLocks/>
          </p:cNvSpPr>
          <p:nvPr/>
        </p:nvSpPr>
        <p:spPr>
          <a:xfrm>
            <a:off x="185195" y="4732422"/>
            <a:ext cx="6357119" cy="174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Intervenir juntos 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 de Política de Participación 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en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los </a:t>
            </a:r>
            <a:r>
              <a:rPr lang="es-CO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determinantes sociales y continuar por el camino a ser un territorio saludable para vivir más y mejor</a:t>
            </a:r>
            <a:endParaRPr lang="es-C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4994634" y="1464900"/>
            <a:ext cx="1346844" cy="584775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CO" sz="3200" b="1" dirty="0">
                <a:solidFill>
                  <a:srgbClr val="00A5B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99,8%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0C8583-CECA-CC09-87E8-27D0735571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130717"/>
              </p:ext>
            </p:extLst>
          </p:nvPr>
        </p:nvGraphicFramePr>
        <p:xfrm>
          <a:off x="332089" y="2086069"/>
          <a:ext cx="10189028" cy="416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A629CE4-A07A-B893-69D1-7EBB39216F20}"/>
              </a:ext>
            </a:extLst>
          </p:cNvPr>
          <p:cNvSpPr txBox="1"/>
          <p:nvPr/>
        </p:nvSpPr>
        <p:spPr>
          <a:xfrm>
            <a:off x="332089" y="495365"/>
            <a:ext cx="863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Plan de Acción por ejes, año 2022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830F458-6E4D-68B7-6970-90101BD6BEFD}"/>
              </a:ext>
            </a:extLst>
          </p:cNvPr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7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2824758-DB3F-86F4-AE40-A23C689B8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385377"/>
              </p:ext>
            </p:extLst>
          </p:nvPr>
        </p:nvGraphicFramePr>
        <p:xfrm>
          <a:off x="249381" y="1646944"/>
          <a:ext cx="11648209" cy="471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8A78C28-4EE4-603C-85F4-E0B157778A86}"/>
              </a:ext>
            </a:extLst>
          </p:cNvPr>
          <p:cNvSpPr txBox="1"/>
          <p:nvPr/>
        </p:nvSpPr>
        <p:spPr>
          <a:xfrm>
            <a:off x="332089" y="495365"/>
            <a:ext cx="863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Plan de Acción por ejes</a:t>
            </a:r>
          </a:p>
          <a:p>
            <a:r>
              <a:rPr lang="es-ES" sz="24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Histórico, años 2020 - 2022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30F458-6E4D-68B7-6970-90101BD6BEFD}"/>
              </a:ext>
            </a:extLst>
          </p:cNvPr>
          <p:cNvSpPr/>
          <p:nvPr/>
        </p:nvSpPr>
        <p:spPr>
          <a:xfrm flipV="1">
            <a:off x="459486" y="1402820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" y="12476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332089" y="1397980"/>
            <a:ext cx="7561845" cy="1481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0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Fortalecimiento a la Gestión Territorial en Salud </a:t>
            </a:r>
          </a:p>
          <a:p>
            <a:pPr marL="0" indent="0">
              <a:buNone/>
            </a:pPr>
            <a:r>
              <a:rPr lang="es-CO" sz="20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basada en comunidad</a:t>
            </a:r>
            <a:endParaRPr lang="es-CO" sz="2000" dirty="0">
              <a:solidFill>
                <a:srgbClr val="00A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818487" y="3179621"/>
            <a:ext cx="2836719" cy="1704109"/>
          </a:xfrm>
          <a:prstGeom prst="roundRect">
            <a:avLst/>
          </a:prstGeom>
          <a:solidFill>
            <a:srgbClr val="00A5B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territorial y participación social</a:t>
            </a: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$511.244.437</a:t>
            </a: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4163206" y="3179621"/>
            <a:ext cx="2836719" cy="1704109"/>
          </a:xfrm>
          <a:prstGeom prst="roundRect">
            <a:avLst/>
          </a:prstGeom>
          <a:solidFill>
            <a:srgbClr val="00A5B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a la ciudadanía</a:t>
            </a:r>
          </a:p>
          <a:p>
            <a:pPr algn="ctr"/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$614.708.909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7507925" y="3179621"/>
            <a:ext cx="2836719" cy="1704109"/>
          </a:xfrm>
          <a:prstGeom prst="roundRect">
            <a:avLst/>
          </a:prstGeom>
          <a:solidFill>
            <a:srgbClr val="00A5B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Logística</a:t>
            </a:r>
          </a:p>
          <a:p>
            <a:pPr algn="ctr"/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$142.000.000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163206" y="2435422"/>
            <a:ext cx="2804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F39D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contratos</a:t>
            </a:r>
            <a:endParaRPr lang="es-CO" sz="2400" dirty="0">
              <a:solidFill>
                <a:srgbClr val="F39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18487" y="5023192"/>
            <a:ext cx="9526157" cy="921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28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$1.267.953.337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3414BC-7FA6-BDB2-7551-B66762F8AAD0}"/>
              </a:ext>
            </a:extLst>
          </p:cNvPr>
          <p:cNvSpPr txBox="1"/>
          <p:nvPr/>
        </p:nvSpPr>
        <p:spPr>
          <a:xfrm>
            <a:off x="332089" y="495365"/>
            <a:ext cx="8638351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O" sz="2400" b="1" dirty="0">
                <a:solidFill>
                  <a:srgbClr val="F0A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 Proyecto de Participación 2022</a:t>
            </a:r>
            <a:endParaRPr lang="es-CO" sz="2400" dirty="0">
              <a:solidFill>
                <a:srgbClr val="F0A2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30F458-6E4D-68B7-6970-90101BD6BEFD}"/>
              </a:ext>
            </a:extLst>
          </p:cNvPr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615</Words>
  <Application>Microsoft Office PowerPoint</Application>
  <PresentationFormat>Panorámica</PresentationFormat>
  <Paragraphs>111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Del Mar Ocampo Aparicio</dc:creator>
  <cp:lastModifiedBy>jargr</cp:lastModifiedBy>
  <cp:revision>85</cp:revision>
  <dcterms:created xsi:type="dcterms:W3CDTF">2021-04-28T18:45:00Z</dcterms:created>
  <dcterms:modified xsi:type="dcterms:W3CDTF">2023-02-22T19:49:34Z</dcterms:modified>
</cp:coreProperties>
</file>