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19"/>
  </p:notesMasterIdLst>
  <p:sldIdLst>
    <p:sldId id="293" r:id="rId5"/>
    <p:sldId id="282" r:id="rId6"/>
    <p:sldId id="281" r:id="rId7"/>
    <p:sldId id="284" r:id="rId8"/>
    <p:sldId id="295" r:id="rId9"/>
    <p:sldId id="296" r:id="rId10"/>
    <p:sldId id="297" r:id="rId11"/>
    <p:sldId id="298" r:id="rId12"/>
    <p:sldId id="299" r:id="rId13"/>
    <p:sldId id="285" r:id="rId14"/>
    <p:sldId id="300" r:id="rId15"/>
    <p:sldId id="283" r:id="rId16"/>
    <p:sldId id="287" r:id="rId17"/>
    <p:sldId id="294" r:id="rId1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eisy" initials="G" lastIdx="1" clrIdx="0">
    <p:extLst>
      <p:ext uri="{19B8F6BF-5375-455C-9EA6-DF929625EA0E}">
        <p15:presenceInfo xmlns:p15="http://schemas.microsoft.com/office/powerpoint/2012/main" userId="Greis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428C"/>
    <a:srgbClr val="AA428D"/>
    <a:srgbClr val="FFFFFF"/>
    <a:srgbClr val="0A25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434" autoAdjust="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75B8C0-DA73-48B0-BDF7-D4820E345E94}" type="datetimeFigureOut">
              <a:rPr lang="es-CO" smtClean="0"/>
              <a:t>26/12/2023</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B234F-F4E5-4EED-A070-4A3A88856440}" type="slidenum">
              <a:rPr lang="es-CO" smtClean="0"/>
              <a:t>‹Nº›</a:t>
            </a:fld>
            <a:endParaRPr lang="es-CO"/>
          </a:p>
        </p:txBody>
      </p:sp>
    </p:spTree>
    <p:extLst>
      <p:ext uri="{BB962C8B-B14F-4D97-AF65-F5344CB8AC3E}">
        <p14:creationId xmlns:p14="http://schemas.microsoft.com/office/powerpoint/2010/main" val="623792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9874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0060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034678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38561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819102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47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3144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8101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8961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204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6854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9507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848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2850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Diapositiva de título">
    <p:spTree>
      <p:nvGrpSpPr>
        <p:cNvPr id="1" name="Shape 11"/>
        <p:cNvGrpSpPr/>
        <p:nvPr/>
      </p:nvGrpSpPr>
      <p:grpSpPr>
        <a:xfrm>
          <a:off x="0" y="0"/>
          <a:ext cx="0" cy="0"/>
          <a:chOff x="0" y="0"/>
          <a:chExt cx="0" cy="0"/>
        </a:xfrm>
      </p:grpSpPr>
      <p:sp>
        <p:nvSpPr>
          <p:cNvPr id="12" name="Google Shape;12;p2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583811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Título y texto vertical">
    <p:spTree>
      <p:nvGrpSpPr>
        <p:cNvPr id="1" name="Shape 68"/>
        <p:cNvGrpSpPr/>
        <p:nvPr/>
      </p:nvGrpSpPr>
      <p:grpSpPr>
        <a:xfrm>
          <a:off x="0" y="0"/>
          <a:ext cx="0" cy="0"/>
          <a:chOff x="0" y="0"/>
          <a:chExt cx="0" cy="0"/>
        </a:xfrm>
      </p:grpSpPr>
      <p:sp>
        <p:nvSpPr>
          <p:cNvPr id="69" name="Google Shape;69;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4024802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Título vertical y texto">
    <p:spTree>
      <p:nvGrpSpPr>
        <p:cNvPr id="1" name="Shape 74"/>
        <p:cNvGrpSpPr/>
        <p:nvPr/>
      </p:nvGrpSpPr>
      <p:grpSpPr>
        <a:xfrm>
          <a:off x="0" y="0"/>
          <a:ext cx="0" cy="0"/>
          <a:chOff x="0" y="0"/>
          <a:chExt cx="0" cy="0"/>
        </a:xfrm>
      </p:grpSpPr>
      <p:sp>
        <p:nvSpPr>
          <p:cNvPr id="75" name="Google Shape;75;p3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918693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iapositiva de título" type="title">
  <p:cSld name="Diapositiva de título">
    <p:spTree>
      <p:nvGrpSpPr>
        <p:cNvPr id="1" name="Shape 11"/>
        <p:cNvGrpSpPr/>
        <p:nvPr/>
      </p:nvGrpSpPr>
      <p:grpSpPr>
        <a:xfrm>
          <a:off x="0" y="0"/>
          <a:ext cx="0" cy="0"/>
          <a:chOff x="0" y="0"/>
          <a:chExt cx="0" cy="0"/>
        </a:xfrm>
      </p:grpSpPr>
      <p:sp>
        <p:nvSpPr>
          <p:cNvPr id="12" name="Google Shape;12;p2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928447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ítulo y objetos" type="obj">
  <p:cSld name="Título y objetos">
    <p:spTree>
      <p:nvGrpSpPr>
        <p:cNvPr id="1" name="Shape 17"/>
        <p:cNvGrpSpPr/>
        <p:nvPr/>
      </p:nvGrpSpPr>
      <p:grpSpPr>
        <a:xfrm>
          <a:off x="0" y="0"/>
          <a:ext cx="0" cy="0"/>
          <a:chOff x="0" y="0"/>
          <a:chExt cx="0" cy="0"/>
        </a:xfrm>
      </p:grpSpPr>
      <p:sp>
        <p:nvSpPr>
          <p:cNvPr id="18" name="Google Shape;18;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490531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Encabezado de sección" type="secHead">
  <p:cSld name="Encabezado de sección">
    <p:spTree>
      <p:nvGrpSpPr>
        <p:cNvPr id="1" name="Shape 23"/>
        <p:cNvGrpSpPr/>
        <p:nvPr/>
      </p:nvGrpSpPr>
      <p:grpSpPr>
        <a:xfrm>
          <a:off x="0" y="0"/>
          <a:ext cx="0" cy="0"/>
          <a:chOff x="0" y="0"/>
          <a:chExt cx="0" cy="0"/>
        </a:xfrm>
      </p:grpSpPr>
      <p:sp>
        <p:nvSpPr>
          <p:cNvPr id="24" name="Google Shape;24;p2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41309421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os objetos" type="twoObj">
  <p:cSld name="Dos objetos">
    <p:spTree>
      <p:nvGrpSpPr>
        <p:cNvPr id="1" name="Shape 29"/>
        <p:cNvGrpSpPr/>
        <p:nvPr/>
      </p:nvGrpSpPr>
      <p:grpSpPr>
        <a:xfrm>
          <a:off x="0" y="0"/>
          <a:ext cx="0" cy="0"/>
          <a:chOff x="0" y="0"/>
          <a:chExt cx="0" cy="0"/>
        </a:xfrm>
      </p:grpSpPr>
      <p:sp>
        <p:nvSpPr>
          <p:cNvPr id="30" name="Google Shape;30;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739803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ación" type="twoTxTwoObj">
  <p:cSld name="Comparación">
    <p:spTree>
      <p:nvGrpSpPr>
        <p:cNvPr id="1" name="Shape 36"/>
        <p:cNvGrpSpPr/>
        <p:nvPr/>
      </p:nvGrpSpPr>
      <p:grpSpPr>
        <a:xfrm>
          <a:off x="0" y="0"/>
          <a:ext cx="0" cy="0"/>
          <a:chOff x="0" y="0"/>
          <a:chExt cx="0" cy="0"/>
        </a:xfrm>
      </p:grpSpPr>
      <p:sp>
        <p:nvSpPr>
          <p:cNvPr id="37" name="Google Shape;37;p2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1758637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olo el título" type="titleOnly">
  <p:cSld name="Solo el título">
    <p:spTree>
      <p:nvGrpSpPr>
        <p:cNvPr id="1" name="Shape 45"/>
        <p:cNvGrpSpPr/>
        <p:nvPr/>
      </p:nvGrpSpPr>
      <p:grpSpPr>
        <a:xfrm>
          <a:off x="0" y="0"/>
          <a:ext cx="0" cy="0"/>
          <a:chOff x="0" y="0"/>
          <a:chExt cx="0" cy="0"/>
        </a:xfrm>
      </p:grpSpPr>
      <p:sp>
        <p:nvSpPr>
          <p:cNvPr id="46" name="Google Shape;4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14119051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En blanco" type="blank">
  <p:cSld name="En blanco">
    <p:spTree>
      <p:nvGrpSpPr>
        <p:cNvPr id="1" name="Shape 50"/>
        <p:cNvGrpSpPr/>
        <p:nvPr/>
      </p:nvGrpSpPr>
      <p:grpSpPr>
        <a:xfrm>
          <a:off x="0" y="0"/>
          <a:ext cx="0" cy="0"/>
          <a:chOff x="0" y="0"/>
          <a:chExt cx="0" cy="0"/>
        </a:xfrm>
      </p:grpSpPr>
      <p:sp>
        <p:nvSpPr>
          <p:cNvPr id="51" name="Google Shape;5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0845167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ido con título" type="objTx">
  <p:cSld name="Contenido con título">
    <p:spTree>
      <p:nvGrpSpPr>
        <p:cNvPr id="1" name="Shape 54"/>
        <p:cNvGrpSpPr/>
        <p:nvPr/>
      </p:nvGrpSpPr>
      <p:grpSpPr>
        <a:xfrm>
          <a:off x="0" y="0"/>
          <a:ext cx="0" cy="0"/>
          <a:chOff x="0" y="0"/>
          <a:chExt cx="0" cy="0"/>
        </a:xfrm>
      </p:grpSpPr>
      <p:sp>
        <p:nvSpPr>
          <p:cNvPr id="55" name="Google Shape;55;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27180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Título y objetos">
    <p:spTree>
      <p:nvGrpSpPr>
        <p:cNvPr id="1" name="Shape 17"/>
        <p:cNvGrpSpPr/>
        <p:nvPr/>
      </p:nvGrpSpPr>
      <p:grpSpPr>
        <a:xfrm>
          <a:off x="0" y="0"/>
          <a:ext cx="0" cy="0"/>
          <a:chOff x="0" y="0"/>
          <a:chExt cx="0" cy="0"/>
        </a:xfrm>
      </p:grpSpPr>
      <p:sp>
        <p:nvSpPr>
          <p:cNvPr id="18" name="Google Shape;18;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618302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Imagen con título" type="picTx">
  <p:cSld name="Imagen con título">
    <p:spTree>
      <p:nvGrpSpPr>
        <p:cNvPr id="1" name="Shape 61"/>
        <p:cNvGrpSpPr/>
        <p:nvPr/>
      </p:nvGrpSpPr>
      <p:grpSpPr>
        <a:xfrm>
          <a:off x="0" y="0"/>
          <a:ext cx="0" cy="0"/>
          <a:chOff x="0" y="0"/>
          <a:chExt cx="0" cy="0"/>
        </a:xfrm>
      </p:grpSpPr>
      <p:sp>
        <p:nvSpPr>
          <p:cNvPr id="62" name="Google Shape;62;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3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4631503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ítulo y texto vertical" type="vertTx">
  <p:cSld name="Título y texto vertical">
    <p:spTree>
      <p:nvGrpSpPr>
        <p:cNvPr id="1" name="Shape 68"/>
        <p:cNvGrpSpPr/>
        <p:nvPr/>
      </p:nvGrpSpPr>
      <p:grpSpPr>
        <a:xfrm>
          <a:off x="0" y="0"/>
          <a:ext cx="0" cy="0"/>
          <a:chOff x="0" y="0"/>
          <a:chExt cx="0" cy="0"/>
        </a:xfrm>
      </p:grpSpPr>
      <p:sp>
        <p:nvSpPr>
          <p:cNvPr id="69" name="Google Shape;69;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19180190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Título vertical y texto">
    <p:spTree>
      <p:nvGrpSpPr>
        <p:cNvPr id="1" name="Shape 74"/>
        <p:cNvGrpSpPr/>
        <p:nvPr/>
      </p:nvGrpSpPr>
      <p:grpSpPr>
        <a:xfrm>
          <a:off x="0" y="0"/>
          <a:ext cx="0" cy="0"/>
          <a:chOff x="0" y="0"/>
          <a:chExt cx="0" cy="0"/>
        </a:xfrm>
      </p:grpSpPr>
      <p:sp>
        <p:nvSpPr>
          <p:cNvPr id="75" name="Google Shape;75;p3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6869465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Diapositiva de título" type="title">
  <p:cSld name="Diapositiva de título">
    <p:spTree>
      <p:nvGrpSpPr>
        <p:cNvPr id="1" name="Shape 11"/>
        <p:cNvGrpSpPr/>
        <p:nvPr/>
      </p:nvGrpSpPr>
      <p:grpSpPr>
        <a:xfrm>
          <a:off x="0" y="0"/>
          <a:ext cx="0" cy="0"/>
          <a:chOff x="0" y="0"/>
          <a:chExt cx="0" cy="0"/>
        </a:xfrm>
      </p:grpSpPr>
      <p:sp>
        <p:nvSpPr>
          <p:cNvPr id="12" name="Google Shape;12;p2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4699816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ítulo y objetos" type="obj">
  <p:cSld name="Título y objetos">
    <p:spTree>
      <p:nvGrpSpPr>
        <p:cNvPr id="1" name="Shape 17"/>
        <p:cNvGrpSpPr/>
        <p:nvPr/>
      </p:nvGrpSpPr>
      <p:grpSpPr>
        <a:xfrm>
          <a:off x="0" y="0"/>
          <a:ext cx="0" cy="0"/>
          <a:chOff x="0" y="0"/>
          <a:chExt cx="0" cy="0"/>
        </a:xfrm>
      </p:grpSpPr>
      <p:sp>
        <p:nvSpPr>
          <p:cNvPr id="18" name="Google Shape;18;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4059164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Encabezado de sección" type="secHead">
  <p:cSld name="Encabezado de sección">
    <p:spTree>
      <p:nvGrpSpPr>
        <p:cNvPr id="1" name="Shape 23"/>
        <p:cNvGrpSpPr/>
        <p:nvPr/>
      </p:nvGrpSpPr>
      <p:grpSpPr>
        <a:xfrm>
          <a:off x="0" y="0"/>
          <a:ext cx="0" cy="0"/>
          <a:chOff x="0" y="0"/>
          <a:chExt cx="0" cy="0"/>
        </a:xfrm>
      </p:grpSpPr>
      <p:sp>
        <p:nvSpPr>
          <p:cNvPr id="24" name="Google Shape;24;p2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16448867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Dos objetos" type="twoObj">
  <p:cSld name="Dos objetos">
    <p:spTree>
      <p:nvGrpSpPr>
        <p:cNvPr id="1" name="Shape 29"/>
        <p:cNvGrpSpPr/>
        <p:nvPr/>
      </p:nvGrpSpPr>
      <p:grpSpPr>
        <a:xfrm>
          <a:off x="0" y="0"/>
          <a:ext cx="0" cy="0"/>
          <a:chOff x="0" y="0"/>
          <a:chExt cx="0" cy="0"/>
        </a:xfrm>
      </p:grpSpPr>
      <p:sp>
        <p:nvSpPr>
          <p:cNvPr id="30" name="Google Shape;30;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3616653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omparación" type="twoTxTwoObj">
  <p:cSld name="Comparación">
    <p:spTree>
      <p:nvGrpSpPr>
        <p:cNvPr id="1" name="Shape 36"/>
        <p:cNvGrpSpPr/>
        <p:nvPr/>
      </p:nvGrpSpPr>
      <p:grpSpPr>
        <a:xfrm>
          <a:off x="0" y="0"/>
          <a:ext cx="0" cy="0"/>
          <a:chOff x="0" y="0"/>
          <a:chExt cx="0" cy="0"/>
        </a:xfrm>
      </p:grpSpPr>
      <p:sp>
        <p:nvSpPr>
          <p:cNvPr id="37" name="Google Shape;37;p2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6878740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Solo el título" type="titleOnly">
  <p:cSld name="Solo el título">
    <p:spTree>
      <p:nvGrpSpPr>
        <p:cNvPr id="1" name="Shape 45"/>
        <p:cNvGrpSpPr/>
        <p:nvPr/>
      </p:nvGrpSpPr>
      <p:grpSpPr>
        <a:xfrm>
          <a:off x="0" y="0"/>
          <a:ext cx="0" cy="0"/>
          <a:chOff x="0" y="0"/>
          <a:chExt cx="0" cy="0"/>
        </a:xfrm>
      </p:grpSpPr>
      <p:sp>
        <p:nvSpPr>
          <p:cNvPr id="46" name="Google Shape;4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14677704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En blanco" type="blank">
  <p:cSld name="En blanco">
    <p:spTree>
      <p:nvGrpSpPr>
        <p:cNvPr id="1" name="Shape 50"/>
        <p:cNvGrpSpPr/>
        <p:nvPr/>
      </p:nvGrpSpPr>
      <p:grpSpPr>
        <a:xfrm>
          <a:off x="0" y="0"/>
          <a:ext cx="0" cy="0"/>
          <a:chOff x="0" y="0"/>
          <a:chExt cx="0" cy="0"/>
        </a:xfrm>
      </p:grpSpPr>
      <p:sp>
        <p:nvSpPr>
          <p:cNvPr id="51" name="Google Shape;5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855562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Encabezado de sección">
    <p:spTree>
      <p:nvGrpSpPr>
        <p:cNvPr id="1" name="Shape 23"/>
        <p:cNvGrpSpPr/>
        <p:nvPr/>
      </p:nvGrpSpPr>
      <p:grpSpPr>
        <a:xfrm>
          <a:off x="0" y="0"/>
          <a:ext cx="0" cy="0"/>
          <a:chOff x="0" y="0"/>
          <a:chExt cx="0" cy="0"/>
        </a:xfrm>
      </p:grpSpPr>
      <p:sp>
        <p:nvSpPr>
          <p:cNvPr id="24" name="Google Shape;24;p2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3861610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ntenido con título" type="objTx">
  <p:cSld name="Contenido con título">
    <p:spTree>
      <p:nvGrpSpPr>
        <p:cNvPr id="1" name="Shape 54"/>
        <p:cNvGrpSpPr/>
        <p:nvPr/>
      </p:nvGrpSpPr>
      <p:grpSpPr>
        <a:xfrm>
          <a:off x="0" y="0"/>
          <a:ext cx="0" cy="0"/>
          <a:chOff x="0" y="0"/>
          <a:chExt cx="0" cy="0"/>
        </a:xfrm>
      </p:grpSpPr>
      <p:sp>
        <p:nvSpPr>
          <p:cNvPr id="55" name="Google Shape;55;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5528079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Imagen con título" type="picTx">
  <p:cSld name="Imagen con título">
    <p:spTree>
      <p:nvGrpSpPr>
        <p:cNvPr id="1" name="Shape 61"/>
        <p:cNvGrpSpPr/>
        <p:nvPr/>
      </p:nvGrpSpPr>
      <p:grpSpPr>
        <a:xfrm>
          <a:off x="0" y="0"/>
          <a:ext cx="0" cy="0"/>
          <a:chOff x="0" y="0"/>
          <a:chExt cx="0" cy="0"/>
        </a:xfrm>
      </p:grpSpPr>
      <p:sp>
        <p:nvSpPr>
          <p:cNvPr id="62" name="Google Shape;62;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3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10841965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ítulo y texto vertical" type="vertTx">
  <p:cSld name="Título y texto vertical">
    <p:spTree>
      <p:nvGrpSpPr>
        <p:cNvPr id="1" name="Shape 68"/>
        <p:cNvGrpSpPr/>
        <p:nvPr/>
      </p:nvGrpSpPr>
      <p:grpSpPr>
        <a:xfrm>
          <a:off x="0" y="0"/>
          <a:ext cx="0" cy="0"/>
          <a:chOff x="0" y="0"/>
          <a:chExt cx="0" cy="0"/>
        </a:xfrm>
      </p:grpSpPr>
      <p:sp>
        <p:nvSpPr>
          <p:cNvPr id="69" name="Google Shape;69;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448114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Título vertical y texto">
    <p:spTree>
      <p:nvGrpSpPr>
        <p:cNvPr id="1" name="Shape 74"/>
        <p:cNvGrpSpPr/>
        <p:nvPr/>
      </p:nvGrpSpPr>
      <p:grpSpPr>
        <a:xfrm>
          <a:off x="0" y="0"/>
          <a:ext cx="0" cy="0"/>
          <a:chOff x="0" y="0"/>
          <a:chExt cx="0" cy="0"/>
        </a:xfrm>
      </p:grpSpPr>
      <p:sp>
        <p:nvSpPr>
          <p:cNvPr id="75" name="Google Shape;75;p3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9591698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Diapositiva de título" type="title">
  <p:cSld name="Diapositiva de título">
    <p:spTree>
      <p:nvGrpSpPr>
        <p:cNvPr id="1" name="Shape 11"/>
        <p:cNvGrpSpPr/>
        <p:nvPr/>
      </p:nvGrpSpPr>
      <p:grpSpPr>
        <a:xfrm>
          <a:off x="0" y="0"/>
          <a:ext cx="0" cy="0"/>
          <a:chOff x="0" y="0"/>
          <a:chExt cx="0" cy="0"/>
        </a:xfrm>
      </p:grpSpPr>
      <p:sp>
        <p:nvSpPr>
          <p:cNvPr id="12" name="Google Shape;12;p2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5210876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ítulo y objetos" type="obj">
  <p:cSld name="Título y objetos">
    <p:spTree>
      <p:nvGrpSpPr>
        <p:cNvPr id="1" name="Shape 17"/>
        <p:cNvGrpSpPr/>
        <p:nvPr/>
      </p:nvGrpSpPr>
      <p:grpSpPr>
        <a:xfrm>
          <a:off x="0" y="0"/>
          <a:ext cx="0" cy="0"/>
          <a:chOff x="0" y="0"/>
          <a:chExt cx="0" cy="0"/>
        </a:xfrm>
      </p:grpSpPr>
      <p:sp>
        <p:nvSpPr>
          <p:cNvPr id="18" name="Google Shape;18;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768045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Encabezado de sección" type="secHead">
  <p:cSld name="Encabezado de sección">
    <p:spTree>
      <p:nvGrpSpPr>
        <p:cNvPr id="1" name="Shape 23"/>
        <p:cNvGrpSpPr/>
        <p:nvPr/>
      </p:nvGrpSpPr>
      <p:grpSpPr>
        <a:xfrm>
          <a:off x="0" y="0"/>
          <a:ext cx="0" cy="0"/>
          <a:chOff x="0" y="0"/>
          <a:chExt cx="0" cy="0"/>
        </a:xfrm>
      </p:grpSpPr>
      <p:sp>
        <p:nvSpPr>
          <p:cNvPr id="24" name="Google Shape;24;p2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4920903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Dos objetos" type="twoObj">
  <p:cSld name="Dos objetos">
    <p:spTree>
      <p:nvGrpSpPr>
        <p:cNvPr id="1" name="Shape 29"/>
        <p:cNvGrpSpPr/>
        <p:nvPr/>
      </p:nvGrpSpPr>
      <p:grpSpPr>
        <a:xfrm>
          <a:off x="0" y="0"/>
          <a:ext cx="0" cy="0"/>
          <a:chOff x="0" y="0"/>
          <a:chExt cx="0" cy="0"/>
        </a:xfrm>
      </p:grpSpPr>
      <p:sp>
        <p:nvSpPr>
          <p:cNvPr id="30" name="Google Shape;30;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41424820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Comparación" type="twoTxTwoObj">
  <p:cSld name="Comparación">
    <p:spTree>
      <p:nvGrpSpPr>
        <p:cNvPr id="1" name="Shape 36"/>
        <p:cNvGrpSpPr/>
        <p:nvPr/>
      </p:nvGrpSpPr>
      <p:grpSpPr>
        <a:xfrm>
          <a:off x="0" y="0"/>
          <a:ext cx="0" cy="0"/>
          <a:chOff x="0" y="0"/>
          <a:chExt cx="0" cy="0"/>
        </a:xfrm>
      </p:grpSpPr>
      <p:sp>
        <p:nvSpPr>
          <p:cNvPr id="37" name="Google Shape;37;p2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03771415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Solo el título" type="titleOnly">
  <p:cSld name="Solo el título">
    <p:spTree>
      <p:nvGrpSpPr>
        <p:cNvPr id="1" name="Shape 45"/>
        <p:cNvGrpSpPr/>
        <p:nvPr/>
      </p:nvGrpSpPr>
      <p:grpSpPr>
        <a:xfrm>
          <a:off x="0" y="0"/>
          <a:ext cx="0" cy="0"/>
          <a:chOff x="0" y="0"/>
          <a:chExt cx="0" cy="0"/>
        </a:xfrm>
      </p:grpSpPr>
      <p:sp>
        <p:nvSpPr>
          <p:cNvPr id="46" name="Google Shape;4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84355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Dos objetos">
    <p:spTree>
      <p:nvGrpSpPr>
        <p:cNvPr id="1" name="Shape 29"/>
        <p:cNvGrpSpPr/>
        <p:nvPr/>
      </p:nvGrpSpPr>
      <p:grpSpPr>
        <a:xfrm>
          <a:off x="0" y="0"/>
          <a:ext cx="0" cy="0"/>
          <a:chOff x="0" y="0"/>
          <a:chExt cx="0" cy="0"/>
        </a:xfrm>
      </p:grpSpPr>
      <p:sp>
        <p:nvSpPr>
          <p:cNvPr id="30" name="Google Shape;30;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24882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En blanco" type="blank">
  <p:cSld name="En blanco">
    <p:spTree>
      <p:nvGrpSpPr>
        <p:cNvPr id="1" name="Shape 50"/>
        <p:cNvGrpSpPr/>
        <p:nvPr/>
      </p:nvGrpSpPr>
      <p:grpSpPr>
        <a:xfrm>
          <a:off x="0" y="0"/>
          <a:ext cx="0" cy="0"/>
          <a:chOff x="0" y="0"/>
          <a:chExt cx="0" cy="0"/>
        </a:xfrm>
      </p:grpSpPr>
      <p:sp>
        <p:nvSpPr>
          <p:cNvPr id="51" name="Google Shape;5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3500022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Contenido con título" type="objTx">
  <p:cSld name="Contenido con título">
    <p:spTree>
      <p:nvGrpSpPr>
        <p:cNvPr id="1" name="Shape 54"/>
        <p:cNvGrpSpPr/>
        <p:nvPr/>
      </p:nvGrpSpPr>
      <p:grpSpPr>
        <a:xfrm>
          <a:off x="0" y="0"/>
          <a:ext cx="0" cy="0"/>
          <a:chOff x="0" y="0"/>
          <a:chExt cx="0" cy="0"/>
        </a:xfrm>
      </p:grpSpPr>
      <p:sp>
        <p:nvSpPr>
          <p:cNvPr id="55" name="Google Shape;55;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9866958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Imagen con título" type="picTx">
  <p:cSld name="Imagen con título">
    <p:spTree>
      <p:nvGrpSpPr>
        <p:cNvPr id="1" name="Shape 61"/>
        <p:cNvGrpSpPr/>
        <p:nvPr/>
      </p:nvGrpSpPr>
      <p:grpSpPr>
        <a:xfrm>
          <a:off x="0" y="0"/>
          <a:ext cx="0" cy="0"/>
          <a:chOff x="0" y="0"/>
          <a:chExt cx="0" cy="0"/>
        </a:xfrm>
      </p:grpSpPr>
      <p:sp>
        <p:nvSpPr>
          <p:cNvPr id="62" name="Google Shape;62;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3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2335786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ítulo y texto vertical" type="vertTx">
  <p:cSld name="Título y texto vertical">
    <p:spTree>
      <p:nvGrpSpPr>
        <p:cNvPr id="1" name="Shape 68"/>
        <p:cNvGrpSpPr/>
        <p:nvPr/>
      </p:nvGrpSpPr>
      <p:grpSpPr>
        <a:xfrm>
          <a:off x="0" y="0"/>
          <a:ext cx="0" cy="0"/>
          <a:chOff x="0" y="0"/>
          <a:chExt cx="0" cy="0"/>
        </a:xfrm>
      </p:grpSpPr>
      <p:sp>
        <p:nvSpPr>
          <p:cNvPr id="69" name="Google Shape;69;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9481211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Título vertical y texto">
    <p:spTree>
      <p:nvGrpSpPr>
        <p:cNvPr id="1" name="Shape 74"/>
        <p:cNvGrpSpPr/>
        <p:nvPr/>
      </p:nvGrpSpPr>
      <p:grpSpPr>
        <a:xfrm>
          <a:off x="0" y="0"/>
          <a:ext cx="0" cy="0"/>
          <a:chOff x="0" y="0"/>
          <a:chExt cx="0" cy="0"/>
        </a:xfrm>
      </p:grpSpPr>
      <p:sp>
        <p:nvSpPr>
          <p:cNvPr id="75" name="Google Shape;75;p3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185554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Comparación">
    <p:spTree>
      <p:nvGrpSpPr>
        <p:cNvPr id="1" name="Shape 36"/>
        <p:cNvGrpSpPr/>
        <p:nvPr/>
      </p:nvGrpSpPr>
      <p:grpSpPr>
        <a:xfrm>
          <a:off x="0" y="0"/>
          <a:ext cx="0" cy="0"/>
          <a:chOff x="0" y="0"/>
          <a:chExt cx="0" cy="0"/>
        </a:xfrm>
      </p:grpSpPr>
      <p:sp>
        <p:nvSpPr>
          <p:cNvPr id="37" name="Google Shape;37;p2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2520498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Solo el título">
    <p:spTree>
      <p:nvGrpSpPr>
        <p:cNvPr id="1" name="Shape 45"/>
        <p:cNvGrpSpPr/>
        <p:nvPr/>
      </p:nvGrpSpPr>
      <p:grpSpPr>
        <a:xfrm>
          <a:off x="0" y="0"/>
          <a:ext cx="0" cy="0"/>
          <a:chOff x="0" y="0"/>
          <a:chExt cx="0" cy="0"/>
        </a:xfrm>
      </p:grpSpPr>
      <p:sp>
        <p:nvSpPr>
          <p:cNvPr id="46" name="Google Shape;4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170963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En blanco">
    <p:spTree>
      <p:nvGrpSpPr>
        <p:cNvPr id="1" name="Shape 50"/>
        <p:cNvGrpSpPr/>
        <p:nvPr/>
      </p:nvGrpSpPr>
      <p:grpSpPr>
        <a:xfrm>
          <a:off x="0" y="0"/>
          <a:ext cx="0" cy="0"/>
          <a:chOff x="0" y="0"/>
          <a:chExt cx="0" cy="0"/>
        </a:xfrm>
      </p:grpSpPr>
      <p:sp>
        <p:nvSpPr>
          <p:cNvPr id="51" name="Google Shape;5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1758439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Contenido con título">
    <p:spTree>
      <p:nvGrpSpPr>
        <p:cNvPr id="1" name="Shape 54"/>
        <p:cNvGrpSpPr/>
        <p:nvPr/>
      </p:nvGrpSpPr>
      <p:grpSpPr>
        <a:xfrm>
          <a:off x="0" y="0"/>
          <a:ext cx="0" cy="0"/>
          <a:chOff x="0" y="0"/>
          <a:chExt cx="0" cy="0"/>
        </a:xfrm>
      </p:grpSpPr>
      <p:sp>
        <p:nvSpPr>
          <p:cNvPr id="55" name="Google Shape;55;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752816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Imagen con título">
    <p:spTree>
      <p:nvGrpSpPr>
        <p:cNvPr id="1" name="Shape 61"/>
        <p:cNvGrpSpPr/>
        <p:nvPr/>
      </p:nvGrpSpPr>
      <p:grpSpPr>
        <a:xfrm>
          <a:off x="0" y="0"/>
          <a:ext cx="0" cy="0"/>
          <a:chOff x="0" y="0"/>
          <a:chExt cx="0" cy="0"/>
        </a:xfrm>
      </p:grpSpPr>
      <p:sp>
        <p:nvSpPr>
          <p:cNvPr id="62" name="Google Shape;62;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3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s-CO"/>
              <a:pPr/>
              <a:t>‹Nº›</a:t>
            </a:fld>
            <a:endParaRPr/>
          </a:p>
        </p:txBody>
      </p:sp>
    </p:spTree>
    <p:extLst>
      <p:ext uri="{BB962C8B-B14F-4D97-AF65-F5344CB8AC3E}">
        <p14:creationId xmlns:p14="http://schemas.microsoft.com/office/powerpoint/2010/main" val="3813760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9" name="Google Shape;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10" name="Google Shape;1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a:buClr>
                <a:srgbClr val="000000"/>
              </a:buClr>
              <a:buFont typeface="Arial"/>
              <a:buNone/>
            </a:pPr>
            <a:fld id="{00000000-1234-1234-1234-123412341234}" type="slidenum">
              <a:rPr lang="es-CO" kern="0"/>
              <a:pPr>
                <a:buClr>
                  <a:srgbClr val="000000"/>
                </a:buClr>
                <a:buFont typeface="Arial"/>
                <a:buNone/>
              </a:pPr>
              <a:t>‹Nº›</a:t>
            </a:fld>
            <a:endParaRPr kern="0"/>
          </a:p>
        </p:txBody>
      </p:sp>
    </p:spTree>
    <p:extLst>
      <p:ext uri="{BB962C8B-B14F-4D97-AF65-F5344CB8AC3E}">
        <p14:creationId xmlns:p14="http://schemas.microsoft.com/office/powerpoint/2010/main" val="4273542368"/>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9" name="Google Shape;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10" name="Google Shape;1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a:buClr>
                <a:srgbClr val="000000"/>
              </a:buClr>
              <a:buFont typeface="Arial"/>
              <a:buNone/>
            </a:pPr>
            <a:fld id="{00000000-1234-1234-1234-123412341234}" type="slidenum">
              <a:rPr lang="es-CO" kern="0"/>
              <a:pPr>
                <a:buClr>
                  <a:srgbClr val="000000"/>
                </a:buClr>
                <a:buFont typeface="Arial"/>
                <a:buNone/>
              </a:pPr>
              <a:t>‹Nº›</a:t>
            </a:fld>
            <a:endParaRPr kern="0"/>
          </a:p>
        </p:txBody>
      </p:sp>
    </p:spTree>
    <p:extLst>
      <p:ext uri="{BB962C8B-B14F-4D97-AF65-F5344CB8AC3E}">
        <p14:creationId xmlns:p14="http://schemas.microsoft.com/office/powerpoint/2010/main" val="2574175353"/>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9" name="Google Shape;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10" name="Google Shape;1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a:buClr>
                <a:srgbClr val="000000"/>
              </a:buClr>
              <a:buFont typeface="Arial"/>
              <a:buNone/>
            </a:pPr>
            <a:fld id="{00000000-1234-1234-1234-123412341234}" type="slidenum">
              <a:rPr lang="es-CO" kern="0"/>
              <a:pPr>
                <a:buClr>
                  <a:srgbClr val="000000"/>
                </a:buClr>
                <a:buFont typeface="Arial"/>
                <a:buNone/>
              </a:pPr>
              <a:t>‹Nº›</a:t>
            </a:fld>
            <a:endParaRPr kern="0"/>
          </a:p>
        </p:txBody>
      </p:sp>
    </p:spTree>
    <p:extLst>
      <p:ext uri="{BB962C8B-B14F-4D97-AF65-F5344CB8AC3E}">
        <p14:creationId xmlns:p14="http://schemas.microsoft.com/office/powerpoint/2010/main" val="412905582"/>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9" name="Google Shape;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a:buClr>
                <a:srgbClr val="000000"/>
              </a:buClr>
              <a:buFont typeface="Arial"/>
              <a:buNone/>
            </a:pPr>
            <a:endParaRPr kern="0"/>
          </a:p>
        </p:txBody>
      </p:sp>
      <p:sp>
        <p:nvSpPr>
          <p:cNvPr id="10" name="Google Shape;1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a:buClr>
                <a:srgbClr val="000000"/>
              </a:buClr>
              <a:buFont typeface="Arial"/>
              <a:buNone/>
            </a:pPr>
            <a:fld id="{00000000-1234-1234-1234-123412341234}" type="slidenum">
              <a:rPr lang="es-CO" kern="0"/>
              <a:pPr>
                <a:buClr>
                  <a:srgbClr val="000000"/>
                </a:buClr>
                <a:buFont typeface="Arial"/>
                <a:buNone/>
              </a:pPr>
              <a:t>‹Nº›</a:t>
            </a:fld>
            <a:endParaRPr kern="0"/>
          </a:p>
        </p:txBody>
      </p:sp>
    </p:spTree>
    <p:extLst>
      <p:ext uri="{BB962C8B-B14F-4D97-AF65-F5344CB8AC3E}">
        <p14:creationId xmlns:p14="http://schemas.microsoft.com/office/powerpoint/2010/main" val="1987433371"/>
      </p:ext>
    </p:extLst>
  </p:cSld>
  <p:clrMap bg1="lt1" tx1="dk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83"/>
        <p:cNvGrpSpPr/>
        <p:nvPr/>
      </p:nvGrpSpPr>
      <p:grpSpPr>
        <a:xfrm>
          <a:off x="0" y="0"/>
          <a:ext cx="0" cy="0"/>
          <a:chOff x="0" y="0"/>
          <a:chExt cx="0" cy="0"/>
        </a:xfrm>
      </p:grpSpPr>
      <p:sp>
        <p:nvSpPr>
          <p:cNvPr id="4" name="CuadroTexto 3"/>
          <p:cNvSpPr txBox="1"/>
          <p:nvPr/>
        </p:nvSpPr>
        <p:spPr>
          <a:xfrm>
            <a:off x="3010517" y="1621163"/>
            <a:ext cx="8283018" cy="923330"/>
          </a:xfrm>
          <a:prstGeom prst="rect">
            <a:avLst/>
          </a:prstGeom>
          <a:noFill/>
        </p:spPr>
        <p:txBody>
          <a:bodyPr wrap="square" rtlCol="0">
            <a:spAutoFit/>
          </a:bodyPr>
          <a:lstStyle/>
          <a:p>
            <a:pPr algn="r"/>
            <a:r>
              <a:rPr lang="es-CO" sz="5400" b="1" dirty="0">
                <a:solidFill>
                  <a:schemeClr val="bg1"/>
                </a:solidFill>
                <a:latin typeface="Arial" panose="020B0604020202020204" pitchFamily="34" charset="0"/>
                <a:cs typeface="Arial" panose="020B0604020202020204" pitchFamily="34" charset="0"/>
              </a:rPr>
              <a:t>Leyes Estatutarias  </a:t>
            </a:r>
          </a:p>
        </p:txBody>
      </p:sp>
      <p:sp>
        <p:nvSpPr>
          <p:cNvPr id="5" name="Rectángulo 4"/>
          <p:cNvSpPr/>
          <p:nvPr/>
        </p:nvSpPr>
        <p:spPr>
          <a:xfrm>
            <a:off x="8489373" y="3293919"/>
            <a:ext cx="2693517" cy="829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CuadroTexto 5"/>
          <p:cNvSpPr txBox="1"/>
          <p:nvPr/>
        </p:nvSpPr>
        <p:spPr>
          <a:xfrm>
            <a:off x="1610591" y="3750253"/>
            <a:ext cx="10581409" cy="1569660"/>
          </a:xfrm>
          <a:prstGeom prst="rect">
            <a:avLst/>
          </a:prstGeom>
          <a:noFill/>
        </p:spPr>
        <p:txBody>
          <a:bodyPr wrap="square" rtlCol="0">
            <a:spAutoFit/>
          </a:bodyPr>
          <a:lstStyle/>
          <a:p>
            <a:r>
              <a:rPr lang="es-CO" sz="3200" i="1" dirty="0">
                <a:solidFill>
                  <a:schemeClr val="bg1"/>
                </a:solidFill>
                <a:latin typeface="Arial" panose="020B0604020202020204" pitchFamily="34" charset="0"/>
                <a:cs typeface="Arial" panose="020B0604020202020204" pitchFamily="34" charset="0"/>
              </a:rPr>
              <a:t>Secretaría de Participación Ciudadana</a:t>
            </a:r>
          </a:p>
          <a:p>
            <a:r>
              <a:rPr lang="es-ES" sz="3200" i="1" dirty="0">
                <a:solidFill>
                  <a:schemeClr val="bg1"/>
                </a:solidFill>
                <a:latin typeface="Arial" panose="020B0604020202020204" pitchFamily="34" charset="0"/>
                <a:cs typeface="Arial" panose="020B0604020202020204" pitchFamily="34" charset="0"/>
              </a:rPr>
              <a:t>Subsecretaria de Formación y Participación Ciudadana</a:t>
            </a:r>
          </a:p>
          <a:p>
            <a:r>
              <a:rPr lang="es-ES" sz="3200" i="1" dirty="0">
                <a:solidFill>
                  <a:schemeClr val="bg1"/>
                </a:solidFill>
                <a:latin typeface="Arial" panose="020B0604020202020204" pitchFamily="34" charset="0"/>
                <a:cs typeface="Arial" panose="020B0604020202020204" pitchFamily="34" charset="0"/>
              </a:rPr>
              <a:t>Equipo de Control Social a la Gestión Pública</a:t>
            </a:r>
            <a:endParaRPr lang="es-CO" sz="3200"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8453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494100" y="855656"/>
            <a:ext cx="6652592"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3" name="Rectángulo redondeado 2"/>
          <p:cNvSpPr/>
          <p:nvPr/>
        </p:nvSpPr>
        <p:spPr>
          <a:xfrm>
            <a:off x="134012" y="1006992"/>
            <a:ext cx="3048852" cy="3672197"/>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kern="0" dirty="0">
                <a:solidFill>
                  <a:prstClr val="black"/>
                </a:solidFill>
                <a:latin typeface="Calibri" panose="020F0502020204030204"/>
              </a:rPr>
              <a:t>El Decreto 780 de 2016 que compila y simplifica todas las normas reglamentarias preexistentes en el sector de la salud, tiene como objetivo racionalizar las normas de carácter reglamentario que rigen en el sector y contar con un instrumento jurídico único.</a:t>
            </a:r>
            <a:endParaRPr kumimoji="0" lang="es-ES" b="0" i="0" u="none" strike="noStrike" kern="0" cap="none" spc="0" normalizeH="0" baseline="0" noProof="0" dirty="0">
              <a:ln>
                <a:noFill/>
              </a:ln>
              <a:solidFill>
                <a:prstClr val="black"/>
              </a:solidFill>
              <a:effectLst/>
              <a:uLnTx/>
              <a:uFillTx/>
              <a:latin typeface="Calibri" panose="020F0502020204030204"/>
            </a:endParaRPr>
          </a:p>
        </p:txBody>
      </p:sp>
      <p:sp>
        <p:nvSpPr>
          <p:cNvPr id="4" name="Rectángulo redondeado 3"/>
          <p:cNvSpPr/>
          <p:nvPr/>
        </p:nvSpPr>
        <p:spPr>
          <a:xfrm>
            <a:off x="4140106" y="1006992"/>
            <a:ext cx="3048852" cy="3540754"/>
          </a:xfrm>
          <a:prstGeom prst="roundRect">
            <a:avLst/>
          </a:prstGeom>
          <a:solidFill>
            <a:srgbClr val="FFC000">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lgn="just">
              <a:buFont typeface="Wingdings" panose="05000000000000000000" pitchFamily="2" charset="2"/>
              <a:buChar char="v"/>
              <a:defRPr/>
            </a:pPr>
            <a:r>
              <a:rPr lang="pt-BR" kern="0" dirty="0">
                <a:solidFill>
                  <a:prstClr val="black"/>
                </a:solidFill>
                <a:latin typeface="Calibri" panose="020F0502020204030204"/>
              </a:rPr>
              <a:t>DECRETO 1757 DE 1994: </a:t>
            </a:r>
            <a:r>
              <a:rPr lang="es-CO" kern="0" dirty="0">
                <a:solidFill>
                  <a:prstClr val="black"/>
                </a:solidFill>
                <a:latin typeface="Calibri" panose="020F0502020204030204"/>
              </a:rPr>
              <a:t>por el cual se organizan y se establecen las modalidades y formas de participación social en la prestación de servicios de salud, conforme a lo dispuesto en el numeral 1del artículo 4del Decreto-ley 1298 de 1994.</a:t>
            </a:r>
          </a:p>
          <a:p>
            <a:pPr marL="285750" lvl="0" indent="-285750" algn="just">
              <a:buFont typeface="Wingdings" panose="05000000000000000000" pitchFamily="2" charset="2"/>
              <a:buChar char="v"/>
              <a:defRPr/>
            </a:pPr>
            <a:endParaRPr lang="es-CO" kern="0" dirty="0">
              <a:solidFill>
                <a:prstClr val="black"/>
              </a:solidFill>
              <a:latin typeface="Calibri" panose="020F0502020204030204"/>
            </a:endParaRPr>
          </a:p>
          <a:p>
            <a:pPr lvl="0" algn="just">
              <a:defRPr/>
            </a:pPr>
            <a:endParaRPr kumimoji="0" lang="es-CO" b="0" i="0" u="none" strike="noStrike" kern="0" cap="none" spc="0" normalizeH="0" baseline="0" noProof="0" dirty="0">
              <a:ln>
                <a:noFill/>
              </a:ln>
              <a:solidFill>
                <a:prstClr val="white"/>
              </a:solidFill>
              <a:effectLst/>
              <a:uLnTx/>
              <a:uFillTx/>
              <a:latin typeface="Calibri" panose="020F0502020204030204"/>
            </a:endParaRPr>
          </a:p>
        </p:txBody>
      </p:sp>
      <p:sp>
        <p:nvSpPr>
          <p:cNvPr id="5" name="Rectángulo redondeado 4"/>
          <p:cNvSpPr/>
          <p:nvPr/>
        </p:nvSpPr>
        <p:spPr>
          <a:xfrm>
            <a:off x="7802075" y="1112609"/>
            <a:ext cx="3048852" cy="3566580"/>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lgn="just">
              <a:buFont typeface="Wingdings" panose="05000000000000000000" pitchFamily="2" charset="2"/>
              <a:buChar char="v"/>
              <a:defRPr/>
            </a:pPr>
            <a:r>
              <a:rPr lang="es-CO" sz="1600" kern="0" dirty="0">
                <a:solidFill>
                  <a:prstClr val="black"/>
                </a:solidFill>
                <a:latin typeface="Calibri" panose="020F0502020204030204"/>
              </a:rPr>
              <a:t>Artículo 1. Participación en salud. Las personas naturales y jurídicas participarán a nivel ciudadano, comunitario, social e institucional, con el fin de ejercer sus derechos y deberes en salud, gestionar planes y programas, planificar, evaluar y dirigir su propio desarrollo en salud.</a:t>
            </a:r>
          </a:p>
          <a:p>
            <a:pPr marL="285750" lvl="0" indent="-285750" algn="just">
              <a:buFont typeface="Wingdings" panose="05000000000000000000" pitchFamily="2" charset="2"/>
              <a:buChar char="v"/>
              <a:defRPr/>
            </a:pPr>
            <a:endParaRPr kumimoji="0" lang="es-ES" sz="1600" b="0" i="0" u="none" strike="noStrike" kern="0" cap="none" spc="0" normalizeH="0" baseline="0" noProof="0" dirty="0">
              <a:ln>
                <a:noFill/>
              </a:ln>
              <a:solidFill>
                <a:prstClr val="black"/>
              </a:solidFill>
              <a:effectLst/>
              <a:uLnTx/>
              <a:uFillTx/>
              <a:latin typeface="Calibri" panose="020F0502020204030204"/>
            </a:endParaRPr>
          </a:p>
          <a:p>
            <a:pPr marL="285750" lvl="0" indent="-285750" algn="just">
              <a:buFont typeface="Wingdings" panose="05000000000000000000" pitchFamily="2" charset="2"/>
              <a:buChar char="v"/>
              <a:defRPr/>
            </a:pPr>
            <a:endParaRPr lang="es-ES" sz="1000" kern="0" dirty="0">
              <a:solidFill>
                <a:prstClr val="black"/>
              </a:solidFill>
              <a:latin typeface="Calibri" panose="020F0502020204030204"/>
            </a:endParaRPr>
          </a:p>
          <a:p>
            <a:pPr marL="285750" lvl="0" indent="-285750" algn="just">
              <a:buFont typeface="Wingdings" panose="05000000000000000000" pitchFamily="2" charset="2"/>
              <a:buChar char="v"/>
              <a:defRPr/>
            </a:pPr>
            <a:endParaRPr kumimoji="0" lang="es-CO" sz="1000" b="0" i="0" u="none" strike="noStrike" kern="0" cap="none" spc="0" normalizeH="0" baseline="0" noProof="0" dirty="0">
              <a:ln>
                <a:noFill/>
              </a:ln>
              <a:solidFill>
                <a:prstClr val="black"/>
              </a:solidFill>
              <a:effectLst/>
              <a:uLnTx/>
              <a:uFillTx/>
              <a:latin typeface="Calibri" panose="020F0502020204030204"/>
            </a:endParaRPr>
          </a:p>
        </p:txBody>
      </p:sp>
      <p:sp>
        <p:nvSpPr>
          <p:cNvPr id="6" name="CuadroTexto 5"/>
          <p:cNvSpPr txBox="1"/>
          <p:nvPr/>
        </p:nvSpPr>
        <p:spPr>
          <a:xfrm>
            <a:off x="2622605" y="246712"/>
            <a:ext cx="7527234" cy="523220"/>
          </a:xfrm>
          <a:prstGeom prst="rect">
            <a:avLst/>
          </a:prstGeom>
          <a:noFill/>
        </p:spPr>
        <p:txBody>
          <a:bodyPr wrap="square" rtlCol="0">
            <a:spAutoFit/>
          </a:bodyPr>
          <a:lstStyle/>
          <a:p>
            <a:r>
              <a:rPr lang="es-CO" sz="2800" b="1" dirty="0">
                <a:solidFill>
                  <a:schemeClr val="bg1">
                    <a:lumMod val="50000"/>
                  </a:schemeClr>
                </a:solidFill>
                <a:latin typeface="Arial" panose="020B0604020202020204" pitchFamily="34" charset="0"/>
                <a:cs typeface="Arial" panose="020B0604020202020204" pitchFamily="34" charset="0"/>
              </a:rPr>
              <a:t>DECRETOS IMPORTANTES </a:t>
            </a:r>
          </a:p>
        </p:txBody>
      </p:sp>
      <p:sp>
        <p:nvSpPr>
          <p:cNvPr id="7" name="Rectángulo 6"/>
          <p:cNvSpPr/>
          <p:nvPr/>
        </p:nvSpPr>
        <p:spPr>
          <a:xfrm>
            <a:off x="1589809" y="4890423"/>
            <a:ext cx="8873836" cy="1569660"/>
          </a:xfrm>
          <a:prstGeom prst="rect">
            <a:avLst/>
          </a:prstGeom>
        </p:spPr>
        <p:txBody>
          <a:bodyPr wrap="square">
            <a:spAutoFit/>
          </a:bodyPr>
          <a:lstStyle/>
          <a:p>
            <a:r>
              <a:rPr lang="es-CO" sz="800" dirty="0"/>
              <a:t>LA PARTICIPACION SOCIAL, es el proceso de interacción social para intervenir en las decisiones de salud respondiendo a intereses individuales y colectivos para la gestión y dirección de sus procesos, basada en los principios constitucionales de solidaridad, equidad y universalidad en la búsqueda de bienestar humano y desarrollo social.</a:t>
            </a:r>
          </a:p>
          <a:p>
            <a:endParaRPr lang="es-CO" sz="800" dirty="0"/>
          </a:p>
          <a:p>
            <a:r>
              <a:rPr lang="es-CO" sz="800" dirty="0"/>
              <a:t>La participación social comprende la participación ciudadana y comunitaria, así:</a:t>
            </a:r>
          </a:p>
          <a:p>
            <a:endParaRPr lang="es-CO" sz="800" dirty="0"/>
          </a:p>
          <a:p>
            <a:r>
              <a:rPr lang="es-CO" sz="800" dirty="0"/>
              <a:t>a. LA PARTICIPACION CIUDADANA, es el ejercicio de los deberes y derechos del individuo, para propender por la conservación de la salud personal, familiar y comunitaria y aportar a la planeación, gestión, evaluación y veeduría en los servicios de salud.</a:t>
            </a:r>
          </a:p>
          <a:p>
            <a:endParaRPr lang="es-CO" sz="800" dirty="0"/>
          </a:p>
          <a:p>
            <a:r>
              <a:rPr lang="es-CO" sz="800" dirty="0"/>
              <a:t>b. LA PARTICIPACION COMUNITARIA, es el derecho que tienen las organizaciones comunitarias para participar en las decisiones de planeación, gestión, evaluación y veeduría en salud.</a:t>
            </a:r>
          </a:p>
          <a:p>
            <a:endParaRPr lang="es-CO" sz="800" dirty="0"/>
          </a:p>
          <a:p>
            <a:r>
              <a:rPr lang="es-CO" sz="800" dirty="0"/>
              <a:t>2. La participación en las Instituciones del Sistema General de Seguridad Social en Salud, es la interacción de los usuarios con los servidores públicos y privados para la gestión, evaluación y mejoramiento en la prestación del servicio público de salud.</a:t>
            </a:r>
          </a:p>
        </p:txBody>
      </p:sp>
    </p:spTree>
    <p:extLst>
      <p:ext uri="{BB962C8B-B14F-4D97-AF65-F5344CB8AC3E}">
        <p14:creationId xmlns:p14="http://schemas.microsoft.com/office/powerpoint/2010/main" val="331345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494100" y="855656"/>
            <a:ext cx="6652592"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3" name="Rectángulo redondeado 2"/>
          <p:cNvSpPr/>
          <p:nvPr/>
        </p:nvSpPr>
        <p:spPr>
          <a:xfrm>
            <a:off x="497693" y="1596044"/>
            <a:ext cx="3048852" cy="3777814"/>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s-ES" sz="2000" b="0" i="0" u="none" strike="noStrike" kern="0" cap="none" spc="0" normalizeH="0" baseline="0" noProof="0" dirty="0">
                <a:ln>
                  <a:noFill/>
                </a:ln>
                <a:solidFill>
                  <a:prstClr val="black"/>
                </a:solidFill>
                <a:effectLst/>
                <a:uLnTx/>
                <a:uFillTx/>
                <a:latin typeface="Calibri" panose="020F0502020204030204"/>
                <a:ea typeface="+mn-ea"/>
                <a:cs typeface="+mn-cs"/>
              </a:rPr>
              <a:t>PQRSD</a:t>
            </a:r>
          </a:p>
        </p:txBody>
      </p:sp>
      <p:sp>
        <p:nvSpPr>
          <p:cNvPr id="4" name="Rectángulo redondeado 3"/>
          <p:cNvSpPr/>
          <p:nvPr/>
        </p:nvSpPr>
        <p:spPr>
          <a:xfrm>
            <a:off x="4295970" y="1596044"/>
            <a:ext cx="3048852" cy="3777814"/>
          </a:xfrm>
          <a:prstGeom prst="roundRect">
            <a:avLst/>
          </a:prstGeom>
          <a:solidFill>
            <a:srgbClr val="FFC000">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s-CO" sz="2000" b="0" i="0" u="none" strike="noStrike" kern="0" cap="none" spc="0" normalizeH="0" baseline="0" noProof="0" dirty="0">
                <a:ln>
                  <a:noFill/>
                </a:ln>
                <a:solidFill>
                  <a:prstClr val="black"/>
                </a:solidFill>
                <a:effectLst/>
                <a:uLnTx/>
                <a:uFillTx/>
                <a:latin typeface="Calibri" panose="020F0502020204030204"/>
                <a:ea typeface="+mn-ea"/>
                <a:cs typeface="+mn-cs"/>
              </a:rPr>
              <a:t>ENTES DE CONTROL</a:t>
            </a:r>
            <a:endParaRPr kumimoji="0" lang="es-CO" sz="20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5" name="Rectángulo redondeado 4"/>
          <p:cNvSpPr/>
          <p:nvPr/>
        </p:nvSpPr>
        <p:spPr>
          <a:xfrm>
            <a:off x="7937157" y="1596044"/>
            <a:ext cx="3048852" cy="3777814"/>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s-CO" sz="2000" b="0" i="0" u="none" strike="noStrike" kern="0" cap="none" spc="0" normalizeH="0" baseline="0" noProof="0" dirty="0">
                <a:ln>
                  <a:noFill/>
                </a:ln>
                <a:solidFill>
                  <a:prstClr val="black"/>
                </a:solidFill>
                <a:effectLst/>
                <a:uLnTx/>
                <a:uFillTx/>
                <a:latin typeface="Calibri" panose="020F0502020204030204"/>
                <a:ea typeface="+mn-ea"/>
                <a:cs typeface="+mn-cs"/>
              </a:rPr>
              <a:t>LA LEY Y LOS FORMATOS</a:t>
            </a:r>
          </a:p>
        </p:txBody>
      </p:sp>
      <p:sp>
        <p:nvSpPr>
          <p:cNvPr id="6" name="CuadroTexto 5"/>
          <p:cNvSpPr txBox="1"/>
          <p:nvPr/>
        </p:nvSpPr>
        <p:spPr>
          <a:xfrm>
            <a:off x="2622605" y="246712"/>
            <a:ext cx="7527234" cy="523220"/>
          </a:xfrm>
          <a:prstGeom prst="rect">
            <a:avLst/>
          </a:prstGeom>
          <a:noFill/>
        </p:spPr>
        <p:txBody>
          <a:bodyPr wrap="square" rtlCol="0">
            <a:spAutoFit/>
          </a:bodyPr>
          <a:lstStyle/>
          <a:p>
            <a:r>
              <a:rPr lang="es-CO" sz="2800" b="1" dirty="0">
                <a:solidFill>
                  <a:schemeClr val="bg1">
                    <a:lumMod val="50000"/>
                  </a:schemeClr>
                </a:solidFill>
                <a:latin typeface="Arial" panose="020B0604020202020204" pitchFamily="34" charset="0"/>
                <a:cs typeface="Arial" panose="020B0604020202020204" pitchFamily="34" charset="0"/>
              </a:rPr>
              <a:t>Herramientas </a:t>
            </a:r>
          </a:p>
        </p:txBody>
      </p:sp>
    </p:spTree>
    <p:extLst>
      <p:ext uri="{BB962C8B-B14F-4D97-AF65-F5344CB8AC3E}">
        <p14:creationId xmlns:p14="http://schemas.microsoft.com/office/powerpoint/2010/main" val="407244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3127513" y="775646"/>
            <a:ext cx="5632174"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bg1">
                  <a:lumMod val="50000"/>
                </a:schemeClr>
              </a:solidFill>
            </a:endParaRPr>
          </a:p>
        </p:txBody>
      </p:sp>
      <p:sp>
        <p:nvSpPr>
          <p:cNvPr id="3" name="Rectángulo redondeado 2"/>
          <p:cNvSpPr/>
          <p:nvPr/>
        </p:nvSpPr>
        <p:spPr>
          <a:xfrm>
            <a:off x="1709531" y="1722784"/>
            <a:ext cx="4105952" cy="2504659"/>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200" dirty="0">
                <a:solidFill>
                  <a:schemeClr val="tx1"/>
                </a:solidFill>
              </a:rPr>
              <a:t>EDUCACIÓN</a:t>
            </a:r>
          </a:p>
        </p:txBody>
      </p:sp>
      <p:sp>
        <p:nvSpPr>
          <p:cNvPr id="4" name="Rectángulo redondeado 3"/>
          <p:cNvSpPr/>
          <p:nvPr/>
        </p:nvSpPr>
        <p:spPr>
          <a:xfrm>
            <a:off x="6898493" y="1722783"/>
            <a:ext cx="4105952" cy="2597425"/>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200" dirty="0">
                <a:solidFill>
                  <a:schemeClr val="tx1"/>
                </a:solidFill>
              </a:rPr>
              <a:t>ENTRENAMIENTO Y FORMACIÓN</a:t>
            </a:r>
          </a:p>
        </p:txBody>
      </p:sp>
      <p:sp>
        <p:nvSpPr>
          <p:cNvPr id="5" name="CuadroTexto 4"/>
          <p:cNvSpPr txBox="1"/>
          <p:nvPr/>
        </p:nvSpPr>
        <p:spPr>
          <a:xfrm>
            <a:off x="3127513" y="252426"/>
            <a:ext cx="6453808" cy="523220"/>
          </a:xfrm>
          <a:prstGeom prst="rect">
            <a:avLst/>
          </a:prstGeom>
          <a:noFill/>
          <a:ln>
            <a:noFill/>
          </a:ln>
        </p:spPr>
        <p:txBody>
          <a:bodyPr wrap="square" rtlCol="0">
            <a:spAutoFit/>
          </a:bodyPr>
          <a:lstStyle/>
          <a:p>
            <a:r>
              <a:rPr lang="es-CO" sz="2800" b="1" dirty="0">
                <a:solidFill>
                  <a:schemeClr val="bg1">
                    <a:lumMod val="50000"/>
                  </a:schemeClr>
                </a:solidFill>
                <a:latin typeface="Arial" panose="020B0604020202020204" pitchFamily="34" charset="0"/>
                <a:cs typeface="Arial" panose="020B0604020202020204" pitchFamily="34" charset="0"/>
              </a:rPr>
              <a:t>Educarnos Formarnos Entrenarnos</a:t>
            </a:r>
          </a:p>
        </p:txBody>
      </p:sp>
    </p:spTree>
    <p:extLst>
      <p:ext uri="{BB962C8B-B14F-4D97-AF65-F5344CB8AC3E}">
        <p14:creationId xmlns:p14="http://schemas.microsoft.com/office/powerpoint/2010/main" val="1232523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6" name="CuadroTexto 5"/>
          <p:cNvSpPr txBox="1"/>
          <p:nvPr/>
        </p:nvSpPr>
        <p:spPr>
          <a:xfrm>
            <a:off x="2966665" y="378156"/>
            <a:ext cx="7075030" cy="523220"/>
          </a:xfrm>
          <a:prstGeom prst="rect">
            <a:avLst/>
          </a:prstGeom>
          <a:noFill/>
        </p:spPr>
        <p:txBody>
          <a:bodyPr wrap="square" rtlCol="0">
            <a:spAutoFit/>
          </a:bodyPr>
          <a:lstStyle/>
          <a:p>
            <a:r>
              <a:rPr lang="es-CO" sz="2800" b="1" dirty="0">
                <a:solidFill>
                  <a:schemeClr val="bg1">
                    <a:lumMod val="50000"/>
                  </a:schemeClr>
                </a:solidFill>
                <a:latin typeface="Arial" panose="020B0604020202020204" pitchFamily="34" charset="0"/>
                <a:cs typeface="Arial" panose="020B0604020202020204" pitchFamily="34" charset="0"/>
              </a:rPr>
              <a:t>UN MENSAJITO FINAL…</a:t>
            </a:r>
          </a:p>
        </p:txBody>
      </p:sp>
      <p:sp>
        <p:nvSpPr>
          <p:cNvPr id="7" name="Rectángulo 6"/>
          <p:cNvSpPr/>
          <p:nvPr/>
        </p:nvSpPr>
        <p:spPr>
          <a:xfrm>
            <a:off x="2767882" y="901376"/>
            <a:ext cx="5910470"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bg1">
                  <a:lumMod val="50000"/>
                </a:schemeClr>
              </a:solidFill>
            </a:endParaRPr>
          </a:p>
        </p:txBody>
      </p:sp>
      <p:sp>
        <p:nvSpPr>
          <p:cNvPr id="8" name="Rectángulo redondeado 7"/>
          <p:cNvSpPr/>
          <p:nvPr/>
        </p:nvSpPr>
        <p:spPr>
          <a:xfrm>
            <a:off x="1551947" y="1424596"/>
            <a:ext cx="8489748" cy="3633701"/>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a:solidFill>
                  <a:schemeClr val="tx1"/>
                </a:solidFill>
              </a:rPr>
              <a:t>La formación ciudadana, es básica para permitir la humanización de las personas, familias, la comunidad y el medio ambiente, y siempre contemplará una visión del ser humano, la persona, la familia y su humanidad.</a:t>
            </a:r>
            <a:endParaRPr lang="es-ES" sz="3200" dirty="0">
              <a:solidFill>
                <a:schemeClr val="tx1"/>
              </a:solidFill>
            </a:endParaRPr>
          </a:p>
        </p:txBody>
      </p:sp>
    </p:spTree>
    <p:extLst>
      <p:ext uri="{BB962C8B-B14F-4D97-AF65-F5344CB8AC3E}">
        <p14:creationId xmlns:p14="http://schemas.microsoft.com/office/powerpoint/2010/main" val="3816588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55"/>
        <p:cNvGrpSpPr/>
        <p:nvPr/>
      </p:nvGrpSpPr>
      <p:grpSpPr>
        <a:xfrm>
          <a:off x="0" y="0"/>
          <a:ext cx="0" cy="0"/>
          <a:chOff x="0" y="0"/>
          <a:chExt cx="0" cy="0"/>
        </a:xfrm>
      </p:grpSpPr>
      <p:sp>
        <p:nvSpPr>
          <p:cNvPr id="4" name="CuadroTexto 3"/>
          <p:cNvSpPr txBox="1"/>
          <p:nvPr/>
        </p:nvSpPr>
        <p:spPr>
          <a:xfrm>
            <a:off x="1132610" y="1323371"/>
            <a:ext cx="10177220" cy="4493538"/>
          </a:xfrm>
          <a:prstGeom prst="rect">
            <a:avLst/>
          </a:prstGeom>
          <a:noFill/>
        </p:spPr>
        <p:txBody>
          <a:bodyPr wrap="square" rtlCol="0">
            <a:spAutoFit/>
          </a:bodyPr>
          <a:lstStyle/>
          <a:p>
            <a:pPr algn="ctr"/>
            <a:r>
              <a:rPr lang="es-CO" sz="6600" b="1" dirty="0">
                <a:solidFill>
                  <a:schemeClr val="bg1"/>
                </a:solidFill>
                <a:latin typeface="Arial" panose="020B0604020202020204" pitchFamily="34" charset="0"/>
                <a:cs typeface="Arial" panose="020B0604020202020204" pitchFamily="34" charset="0"/>
              </a:rPr>
              <a:t>Gracias, eterna gratitud de un servidor público que ama su oficio…</a:t>
            </a:r>
          </a:p>
          <a:p>
            <a:pPr algn="ctr"/>
            <a:r>
              <a:rPr lang="es-ES" sz="4400" b="1" dirty="0">
                <a:latin typeface="Arial" panose="020B0604020202020204" pitchFamily="34" charset="0"/>
                <a:cs typeface="Arial" panose="020B0604020202020204" pitchFamily="34" charset="0"/>
              </a:rPr>
              <a:t>Informar, formar, inspirar para transformar.</a:t>
            </a:r>
            <a:endParaRPr lang="es-CO"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453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4" name="Rectángulo redondeado 3"/>
          <p:cNvSpPr/>
          <p:nvPr/>
        </p:nvSpPr>
        <p:spPr>
          <a:xfrm>
            <a:off x="457200" y="1526913"/>
            <a:ext cx="11346874" cy="3512679"/>
          </a:xfrm>
          <a:prstGeom prst="roundRect">
            <a:avLst/>
          </a:prstGeom>
          <a:solidFill>
            <a:srgbClr val="FFC000">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lvl="0" algn="just">
              <a:defRPr/>
            </a:pPr>
            <a:r>
              <a:rPr lang="es-CO" sz="2400" kern="0" dirty="0">
                <a:solidFill>
                  <a:prstClr val="black"/>
                </a:solidFill>
                <a:latin typeface="Calibri" panose="020F0502020204030204"/>
              </a:rPr>
              <a:t>Las leyes estatutarias buscan regular situaciones de especial importancia y tienen una distinción dentro del ordenamiento jurídico, por lo cual para su promulgación se sigue un trámite más exigente que el de otras leyes; así, son aprobadas por mayoría absoluta del congreso, en una sola legislatura y tienen una revisión automática de constitucionalidad. Para saber si una norma está sometida a reserva de ley estatutaria debe distinguirse si el asunto trata de un derecho fundamental, si la norma está regulándolo y complementándolo, si dicha regulación toca sus elementos conceptuales y estructurales mínimos y si la norma pretende regular integralmente dicho derecho.</a:t>
            </a:r>
            <a:endParaRPr kumimoji="0" lang="es-ES" sz="2400" b="0" i="0" u="none" strike="noStrike" kern="0" cap="none" spc="0" normalizeH="0" baseline="0" noProof="0" dirty="0">
              <a:ln>
                <a:noFill/>
              </a:ln>
              <a:solidFill>
                <a:prstClr val="black"/>
              </a:solidFill>
              <a:effectLst/>
              <a:uLnTx/>
              <a:uFillTx/>
              <a:latin typeface="Calibri" panose="020F0502020204030204"/>
            </a:endParaRPr>
          </a:p>
        </p:txBody>
      </p:sp>
      <p:sp>
        <p:nvSpPr>
          <p:cNvPr id="5" name="CuadroTexto 4"/>
          <p:cNvSpPr txBox="1"/>
          <p:nvPr/>
        </p:nvSpPr>
        <p:spPr>
          <a:xfrm>
            <a:off x="945574" y="141918"/>
            <a:ext cx="10858500" cy="1384995"/>
          </a:xfrm>
          <a:prstGeom prst="rect">
            <a:avLst/>
          </a:prstGeom>
          <a:noFill/>
        </p:spPr>
        <p:txBody>
          <a:bodyPr wrap="square" rtlCol="0">
            <a:spAutoFit/>
          </a:bodyPr>
          <a:lstStyle/>
          <a:p>
            <a:r>
              <a:rPr lang="es-CO" sz="2800" b="1" dirty="0">
                <a:solidFill>
                  <a:schemeClr val="bg1">
                    <a:lumMod val="50000"/>
                  </a:schemeClr>
                </a:solidFill>
                <a:latin typeface="Arial" panose="020B0604020202020204" pitchFamily="34" charset="0"/>
                <a:cs typeface="Arial" panose="020B0604020202020204" pitchFamily="34" charset="0"/>
              </a:rPr>
              <a:t>UNA LEY ESTATUTARIA</a:t>
            </a:r>
          </a:p>
          <a:p>
            <a:r>
              <a:rPr lang="es-CO" sz="2800" b="1" dirty="0">
                <a:solidFill>
                  <a:schemeClr val="bg1">
                    <a:lumMod val="50000"/>
                  </a:schemeClr>
                </a:solidFill>
                <a:latin typeface="Arial" panose="020B0604020202020204" pitchFamily="34" charset="0"/>
                <a:cs typeface="Arial" panose="020B0604020202020204" pitchFamily="34" charset="0"/>
              </a:rPr>
              <a:t> 	</a:t>
            </a:r>
          </a:p>
          <a:p>
            <a:r>
              <a:rPr lang="es-CO" sz="2800" b="1" dirty="0">
                <a:solidFill>
                  <a:schemeClr val="bg1">
                    <a:lumMod val="50000"/>
                  </a:schemeClr>
                </a:solidFill>
                <a:latin typeface="Arial" panose="020B0604020202020204" pitchFamily="34" charset="0"/>
                <a:cs typeface="Arial" panose="020B0604020202020204" pitchFamily="34" charset="0"/>
              </a:rPr>
              <a:t>Sentencia 687 de 2002 Corte Constitucional de Colombia</a:t>
            </a:r>
          </a:p>
        </p:txBody>
      </p:sp>
      <p:sp>
        <p:nvSpPr>
          <p:cNvPr id="6" name="Rectángulo 5"/>
          <p:cNvSpPr/>
          <p:nvPr/>
        </p:nvSpPr>
        <p:spPr>
          <a:xfrm rot="10800000" flipV="1">
            <a:off x="3061250" y="680725"/>
            <a:ext cx="6639340"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bg1">
                  <a:lumMod val="50000"/>
                </a:schemeClr>
              </a:solidFill>
            </a:endParaRPr>
          </a:p>
        </p:txBody>
      </p:sp>
    </p:spTree>
    <p:extLst>
      <p:ext uri="{BB962C8B-B14F-4D97-AF65-F5344CB8AC3E}">
        <p14:creationId xmlns:p14="http://schemas.microsoft.com/office/powerpoint/2010/main" val="521148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CuadroTexto 1"/>
          <p:cNvSpPr txBox="1"/>
          <p:nvPr/>
        </p:nvSpPr>
        <p:spPr>
          <a:xfrm>
            <a:off x="2150918" y="272608"/>
            <a:ext cx="8364682" cy="1384995"/>
          </a:xfrm>
          <a:prstGeom prst="rect">
            <a:avLst/>
          </a:prstGeom>
          <a:noFill/>
        </p:spPr>
        <p:txBody>
          <a:bodyPr wrap="square" rtlCol="0">
            <a:spAutoFit/>
          </a:bodyPr>
          <a:lstStyle/>
          <a:p>
            <a:pPr algn="ctr"/>
            <a:r>
              <a:rPr lang="es-CO" sz="2800" b="1" dirty="0">
                <a:solidFill>
                  <a:schemeClr val="bg1">
                    <a:lumMod val="50000"/>
                  </a:schemeClr>
                </a:solidFill>
                <a:latin typeface="Arial" panose="020B0604020202020204" pitchFamily="34" charset="0"/>
                <a:cs typeface="Arial" panose="020B0604020202020204" pitchFamily="34" charset="0"/>
              </a:rPr>
              <a:t>UN CUADRADO VIRTUOSO DE LEGISLACIÓN</a:t>
            </a:r>
          </a:p>
          <a:p>
            <a:pPr algn="ctr"/>
            <a:endParaRPr lang="es-CO" sz="2800" b="1" dirty="0">
              <a:solidFill>
                <a:schemeClr val="bg1">
                  <a:lumMod val="50000"/>
                </a:schemeClr>
              </a:solidFill>
              <a:latin typeface="Arial" panose="020B0604020202020204" pitchFamily="34" charset="0"/>
              <a:cs typeface="Arial" panose="020B0604020202020204" pitchFamily="34" charset="0"/>
            </a:endParaRPr>
          </a:p>
          <a:p>
            <a:pPr algn="ctr"/>
            <a:r>
              <a:rPr lang="es-CO" sz="2800" b="1" dirty="0">
                <a:solidFill>
                  <a:schemeClr val="bg1">
                    <a:lumMod val="50000"/>
                  </a:schemeClr>
                </a:solidFill>
                <a:latin typeface="Arial" panose="020B0604020202020204" pitchFamily="34" charset="0"/>
                <a:cs typeface="Arial" panose="020B0604020202020204" pitchFamily="34" charset="0"/>
              </a:rPr>
              <a:t> EN COLOMBIA</a:t>
            </a:r>
          </a:p>
        </p:txBody>
      </p:sp>
      <p:sp>
        <p:nvSpPr>
          <p:cNvPr id="3" name="Rectángulo 2"/>
          <p:cNvSpPr/>
          <p:nvPr/>
        </p:nvSpPr>
        <p:spPr>
          <a:xfrm flipV="1">
            <a:off x="3748775" y="902696"/>
            <a:ext cx="4626599" cy="45719"/>
          </a:xfrm>
          <a:prstGeom prst="rect">
            <a:avLst/>
          </a:prstGeom>
          <a:solidFill>
            <a:srgbClr val="AA42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a:solidFill>
                <a:schemeClr val="bg1">
                  <a:lumMod val="50000"/>
                </a:schemeClr>
              </a:solidFill>
            </a:endParaRPr>
          </a:p>
        </p:txBody>
      </p:sp>
      <p:sp>
        <p:nvSpPr>
          <p:cNvPr id="4" name="Rectángulo 3"/>
          <p:cNvSpPr/>
          <p:nvPr/>
        </p:nvSpPr>
        <p:spPr>
          <a:xfrm>
            <a:off x="239398" y="1841680"/>
            <a:ext cx="2605951" cy="1815882"/>
          </a:xfrm>
          <a:prstGeom prst="rect">
            <a:avLst/>
          </a:prstGeom>
        </p:spPr>
        <p:txBody>
          <a:bodyPr wrap="square">
            <a:spAutoFit/>
          </a:bodyPr>
          <a:lstStyle/>
          <a:p>
            <a:pPr algn="just"/>
            <a:r>
              <a:rPr lang="es-CO" sz="1400" dirty="0">
                <a:latin typeface="Arial" panose="020B0604020202020204" pitchFamily="34" charset="0"/>
                <a:cs typeface="Arial" panose="020B0604020202020204" pitchFamily="34" charset="0"/>
              </a:rPr>
              <a:t>LEY 1755 DE 2015 (Junio 30) “Por medio de la cual se regula el Derecho Fundamental de Petición y se sustituye un título del Código de Procedimiento Administrativo y de lo Contencioso Administrativo”..</a:t>
            </a:r>
          </a:p>
        </p:txBody>
      </p:sp>
      <p:sp>
        <p:nvSpPr>
          <p:cNvPr id="6" name="Rectángulo 5"/>
          <p:cNvSpPr/>
          <p:nvPr/>
        </p:nvSpPr>
        <p:spPr>
          <a:xfrm>
            <a:off x="8948721" y="3581940"/>
            <a:ext cx="2745418" cy="1569660"/>
          </a:xfrm>
          <a:prstGeom prst="rect">
            <a:avLst/>
          </a:prstGeom>
        </p:spPr>
        <p:txBody>
          <a:bodyPr wrap="square">
            <a:spAutoFit/>
          </a:bodyPr>
          <a:lstStyle/>
          <a:p>
            <a:pPr algn="just"/>
            <a:r>
              <a:rPr lang="es-CO" sz="1600" dirty="0"/>
              <a:t>Ley estatutaria 1751 de 2015 (febrero 16) por medio de la cual se regula el derecho fundamental a la salud y se dictan otras disposiciones.</a:t>
            </a:r>
          </a:p>
        </p:txBody>
      </p:sp>
      <p:sp>
        <p:nvSpPr>
          <p:cNvPr id="7" name="Rombo 6"/>
          <p:cNvSpPr/>
          <p:nvPr/>
        </p:nvSpPr>
        <p:spPr>
          <a:xfrm>
            <a:off x="732562" y="1483627"/>
            <a:ext cx="432262" cy="365760"/>
          </a:xfrm>
          <a:prstGeom prst="diamond">
            <a:avLst/>
          </a:prstGeom>
          <a:solidFill>
            <a:srgbClr val="A942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p>
        </p:txBody>
      </p:sp>
      <p:sp>
        <p:nvSpPr>
          <p:cNvPr id="8" name="Rombo 7"/>
          <p:cNvSpPr/>
          <p:nvPr/>
        </p:nvSpPr>
        <p:spPr>
          <a:xfrm>
            <a:off x="3710588" y="3278299"/>
            <a:ext cx="432262" cy="365760"/>
          </a:xfrm>
          <a:prstGeom prst="diamond">
            <a:avLst/>
          </a:prstGeom>
          <a:solidFill>
            <a:srgbClr val="A942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p>
        </p:txBody>
      </p:sp>
      <p:sp>
        <p:nvSpPr>
          <p:cNvPr id="9" name="Rombo 8"/>
          <p:cNvSpPr/>
          <p:nvPr/>
        </p:nvSpPr>
        <p:spPr>
          <a:xfrm>
            <a:off x="7002980" y="2063103"/>
            <a:ext cx="432262" cy="365760"/>
          </a:xfrm>
          <a:prstGeom prst="diamond">
            <a:avLst/>
          </a:prstGeom>
          <a:solidFill>
            <a:srgbClr val="A942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p>
        </p:txBody>
      </p:sp>
      <p:sp>
        <p:nvSpPr>
          <p:cNvPr id="10" name="Rombo 9"/>
          <p:cNvSpPr/>
          <p:nvPr/>
        </p:nvSpPr>
        <p:spPr>
          <a:xfrm>
            <a:off x="9689662" y="3263432"/>
            <a:ext cx="432262" cy="365760"/>
          </a:xfrm>
          <a:prstGeom prst="diamond">
            <a:avLst/>
          </a:prstGeom>
          <a:solidFill>
            <a:srgbClr val="A942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p>
        </p:txBody>
      </p:sp>
      <p:cxnSp>
        <p:nvCxnSpPr>
          <p:cNvPr id="11" name="Conector recto 10"/>
          <p:cNvCxnSpPr/>
          <p:nvPr/>
        </p:nvCxnSpPr>
        <p:spPr>
          <a:xfrm>
            <a:off x="951814" y="947425"/>
            <a:ext cx="0" cy="511395"/>
          </a:xfrm>
          <a:prstGeom prst="line">
            <a:avLst/>
          </a:prstGeom>
          <a:ln>
            <a:solidFill>
              <a:srgbClr val="AA428D"/>
            </a:solidFill>
          </a:ln>
        </p:spPr>
        <p:style>
          <a:lnRef idx="1">
            <a:schemeClr val="accent1"/>
          </a:lnRef>
          <a:fillRef idx="0">
            <a:schemeClr val="accent1"/>
          </a:fillRef>
          <a:effectRef idx="0">
            <a:schemeClr val="accent1"/>
          </a:effectRef>
          <a:fontRef idx="minor">
            <a:schemeClr val="tx1"/>
          </a:fontRef>
        </p:style>
      </p:cxnSp>
      <p:sp>
        <p:nvSpPr>
          <p:cNvPr id="12" name="Elipse 11"/>
          <p:cNvSpPr/>
          <p:nvPr/>
        </p:nvSpPr>
        <p:spPr>
          <a:xfrm>
            <a:off x="770750" y="773734"/>
            <a:ext cx="355887" cy="30364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Elipse 12"/>
          <p:cNvSpPr/>
          <p:nvPr/>
        </p:nvSpPr>
        <p:spPr>
          <a:xfrm>
            <a:off x="3754745" y="1597821"/>
            <a:ext cx="355887" cy="30364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Elipse 13"/>
          <p:cNvSpPr/>
          <p:nvPr/>
        </p:nvSpPr>
        <p:spPr>
          <a:xfrm>
            <a:off x="7079355" y="1660365"/>
            <a:ext cx="355887" cy="30364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5" name="Elipse 14"/>
          <p:cNvSpPr/>
          <p:nvPr/>
        </p:nvSpPr>
        <p:spPr>
          <a:xfrm>
            <a:off x="9727849" y="1225901"/>
            <a:ext cx="355887" cy="30364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16" name="Conector recto 15"/>
          <p:cNvCxnSpPr>
            <a:stCxn id="13" idx="4"/>
          </p:cNvCxnSpPr>
          <p:nvPr/>
        </p:nvCxnSpPr>
        <p:spPr>
          <a:xfrm flipH="1">
            <a:off x="3926720" y="1901462"/>
            <a:ext cx="5969" cy="1431070"/>
          </a:xfrm>
          <a:prstGeom prst="line">
            <a:avLst/>
          </a:prstGeom>
          <a:ln>
            <a:solidFill>
              <a:srgbClr val="AA428D"/>
            </a:solidFill>
          </a:ln>
        </p:spPr>
        <p:style>
          <a:lnRef idx="1">
            <a:schemeClr val="accent1"/>
          </a:lnRef>
          <a:fillRef idx="0">
            <a:schemeClr val="accent1"/>
          </a:fillRef>
          <a:effectRef idx="0">
            <a:schemeClr val="accent1"/>
          </a:effectRef>
          <a:fontRef idx="minor">
            <a:schemeClr val="tx1"/>
          </a:fontRef>
        </p:style>
      </p:cxnSp>
      <p:cxnSp>
        <p:nvCxnSpPr>
          <p:cNvPr id="17" name="Conector recto 16"/>
          <p:cNvCxnSpPr/>
          <p:nvPr/>
        </p:nvCxnSpPr>
        <p:spPr>
          <a:xfrm>
            <a:off x="7233944" y="1775722"/>
            <a:ext cx="0" cy="511395"/>
          </a:xfrm>
          <a:prstGeom prst="line">
            <a:avLst/>
          </a:prstGeom>
          <a:ln>
            <a:solidFill>
              <a:srgbClr val="AA428D"/>
            </a:solidFill>
          </a:ln>
        </p:spPr>
        <p:style>
          <a:lnRef idx="1">
            <a:schemeClr val="accent1"/>
          </a:lnRef>
          <a:fillRef idx="0">
            <a:schemeClr val="accent1"/>
          </a:fillRef>
          <a:effectRef idx="0">
            <a:schemeClr val="accent1"/>
          </a:effectRef>
          <a:fontRef idx="minor">
            <a:schemeClr val="tx1"/>
          </a:fontRef>
        </p:style>
      </p:cxnSp>
      <p:cxnSp>
        <p:nvCxnSpPr>
          <p:cNvPr id="18" name="Conector recto 17"/>
          <p:cNvCxnSpPr>
            <a:stCxn id="15" idx="4"/>
          </p:cNvCxnSpPr>
          <p:nvPr/>
        </p:nvCxnSpPr>
        <p:spPr>
          <a:xfrm flipH="1">
            <a:off x="9905792" y="1529542"/>
            <a:ext cx="1" cy="1748757"/>
          </a:xfrm>
          <a:prstGeom prst="line">
            <a:avLst/>
          </a:prstGeom>
          <a:ln>
            <a:solidFill>
              <a:srgbClr val="AA428D"/>
            </a:solidFill>
          </a:ln>
        </p:spPr>
        <p:style>
          <a:lnRef idx="1">
            <a:schemeClr val="accent1"/>
          </a:lnRef>
          <a:fillRef idx="0">
            <a:schemeClr val="accent1"/>
          </a:fillRef>
          <a:effectRef idx="0">
            <a:schemeClr val="accent1"/>
          </a:effectRef>
          <a:fontRef idx="minor">
            <a:schemeClr val="tx1"/>
          </a:fontRef>
        </p:style>
      </p:cxnSp>
      <p:sp>
        <p:nvSpPr>
          <p:cNvPr id="19" name="Rectángulo 18"/>
          <p:cNvSpPr/>
          <p:nvPr/>
        </p:nvSpPr>
        <p:spPr>
          <a:xfrm>
            <a:off x="2709948" y="3629192"/>
            <a:ext cx="2994661" cy="2246769"/>
          </a:xfrm>
          <a:prstGeom prst="rect">
            <a:avLst/>
          </a:prstGeom>
        </p:spPr>
        <p:txBody>
          <a:bodyPr wrap="square">
            <a:spAutoFit/>
          </a:bodyPr>
          <a:lstStyle/>
          <a:p>
            <a:pPr lvl="0" algn="just"/>
            <a:r>
              <a:rPr lang="es-CO" sz="1400" dirty="0"/>
              <a:t>LEY 1712 DE 2014 (Marzo 6) El proyecto de Ley Estatutaria “Por medio del cual se crea la ley de transparencia y del derecho de acceso a la información pública nacional.”, fue revisado mediante la sentencia C-274 de 2013, de acuerdo con lo establecido en los artículos 153 y 241-8 de la Constitución Política.)</a:t>
            </a:r>
          </a:p>
        </p:txBody>
      </p:sp>
      <p:sp>
        <p:nvSpPr>
          <p:cNvPr id="20" name="Rectángulo 19"/>
          <p:cNvSpPr/>
          <p:nvPr/>
        </p:nvSpPr>
        <p:spPr>
          <a:xfrm>
            <a:off x="6109895" y="2428863"/>
            <a:ext cx="2746730" cy="2246769"/>
          </a:xfrm>
          <a:prstGeom prst="rect">
            <a:avLst/>
          </a:prstGeom>
        </p:spPr>
        <p:txBody>
          <a:bodyPr wrap="square">
            <a:spAutoFit/>
          </a:bodyPr>
          <a:lstStyle/>
          <a:p>
            <a:pPr algn="just"/>
            <a:r>
              <a:rPr lang="es-CO" sz="1400" dirty="0"/>
              <a:t>LEY ESTATUTARIA 1757 DE 2015 (Julio 06) “Por la cual se dictan disposiciones en materia de promoción y protección del derecho a la participación democrática”</a:t>
            </a:r>
          </a:p>
          <a:p>
            <a:pPr algn="just"/>
            <a:r>
              <a:rPr lang="es-CO" sz="1400" dirty="0"/>
              <a:t>(Ver Sentencia C-150 de 2015, por medio de la cual se estudia la constitucionalidad del proyecto de ley estatutaria.)</a:t>
            </a:r>
          </a:p>
        </p:txBody>
      </p:sp>
    </p:spTree>
    <p:extLst>
      <p:ext uri="{BB962C8B-B14F-4D97-AF65-F5344CB8AC3E}">
        <p14:creationId xmlns:p14="http://schemas.microsoft.com/office/powerpoint/2010/main" val="1376375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756452" y="558476"/>
            <a:ext cx="6655924"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3" name="Rectángulo redondeado 2"/>
          <p:cNvSpPr/>
          <p:nvPr/>
        </p:nvSpPr>
        <p:spPr>
          <a:xfrm>
            <a:off x="955964" y="1184564"/>
            <a:ext cx="3742646" cy="2135411"/>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lvl="0">
              <a:defRPr/>
            </a:pPr>
            <a:r>
              <a:rPr lang="es-CO" sz="1400" kern="0" dirty="0">
                <a:solidFill>
                  <a:prstClr val="black"/>
                </a:solidFill>
                <a:latin typeface="Calibri" panose="020F0502020204030204"/>
              </a:rPr>
              <a:t>¿Qué es y en qué consiste el derecho de petición?</a:t>
            </a:r>
          </a:p>
          <a:p>
            <a:pPr marL="285750" lvl="0" indent="-285750" algn="just">
              <a:buFont typeface="Wingdings" panose="05000000000000000000" pitchFamily="2" charset="2"/>
              <a:buChar char="v"/>
              <a:defRPr/>
            </a:pPr>
            <a:r>
              <a:rPr lang="es-CO" sz="1400" kern="0" dirty="0">
                <a:solidFill>
                  <a:prstClr val="black"/>
                </a:solidFill>
                <a:latin typeface="Calibri" panose="020F0502020204030204"/>
              </a:rPr>
              <a:t>Es un derecho que se puede ejercer de forma individual o colectiva y consiste en la facultad de dirigirse a los poderes públicos para, o bien poner en conocimiento de estos ciertos hechos, o reclamarles una intervención, o ambas cosas a la vez.</a:t>
            </a:r>
            <a:endParaRPr kumimoji="0" lang="es-ES" sz="1400" b="0" i="0" u="none" strike="noStrike" kern="0" cap="none" spc="0" normalizeH="0" baseline="0" noProof="0" dirty="0">
              <a:ln>
                <a:noFill/>
              </a:ln>
              <a:solidFill>
                <a:prstClr val="black"/>
              </a:solidFill>
              <a:effectLst/>
              <a:uLnTx/>
              <a:uFillTx/>
              <a:latin typeface="Calibri" panose="020F0502020204030204"/>
            </a:endParaRPr>
          </a:p>
        </p:txBody>
      </p:sp>
      <p:sp>
        <p:nvSpPr>
          <p:cNvPr id="4" name="Rectángulo redondeado 3"/>
          <p:cNvSpPr/>
          <p:nvPr/>
        </p:nvSpPr>
        <p:spPr>
          <a:xfrm>
            <a:off x="6104101" y="1413164"/>
            <a:ext cx="3777653" cy="1906811"/>
          </a:xfrm>
          <a:prstGeom prst="roundRect">
            <a:avLst/>
          </a:prstGeom>
          <a:solidFill>
            <a:srgbClr val="A5A5A5">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2000" kern="0" dirty="0">
                <a:solidFill>
                  <a:prstClr val="black"/>
                </a:solidFill>
                <a:latin typeface="Calibri" panose="020F0502020204030204"/>
              </a:rPr>
              <a:t>Toda persona podrá ejercer el derecho de petición para garantizar sus derechos fundamentales.</a:t>
            </a:r>
            <a:endParaRPr kumimoji="0" lang="es-ES" sz="20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 name="Rectángulo redondeado 4"/>
          <p:cNvSpPr/>
          <p:nvPr/>
        </p:nvSpPr>
        <p:spPr>
          <a:xfrm>
            <a:off x="1091045" y="3720916"/>
            <a:ext cx="3607565" cy="1906811"/>
          </a:xfrm>
          <a:prstGeom prst="roundRect">
            <a:avLst/>
          </a:prstGeom>
          <a:solidFill>
            <a:srgbClr val="5B9BD5"/>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1600" kern="0" dirty="0">
                <a:solidFill>
                  <a:prstClr val="black"/>
                </a:solidFill>
                <a:latin typeface="Calibri" panose="020F0502020204030204"/>
              </a:rPr>
              <a:t>Toda persona tiene derecho a presentar peticiones respetuosas a las autoridades administrativas por motivos de interés general o particular y a obtener pronta respuesta dentro de los términos establecidos por la ley.</a:t>
            </a:r>
            <a:endParaRPr kumimoji="0" lang="es-ES" sz="1600" b="0" i="0" u="none" strike="noStrike" kern="0" cap="none" spc="0" normalizeH="0" baseline="0" noProof="0" dirty="0">
              <a:ln>
                <a:noFill/>
              </a:ln>
              <a:solidFill>
                <a:prstClr val="black"/>
              </a:solidFill>
              <a:effectLst/>
              <a:uLnTx/>
              <a:uFillTx/>
              <a:latin typeface="Calibri" panose="020F0502020204030204"/>
            </a:endParaRPr>
          </a:p>
        </p:txBody>
      </p:sp>
      <p:sp>
        <p:nvSpPr>
          <p:cNvPr id="6" name="Rectángulo redondeado 5"/>
          <p:cNvSpPr/>
          <p:nvPr/>
        </p:nvSpPr>
        <p:spPr>
          <a:xfrm>
            <a:off x="6104102" y="3720916"/>
            <a:ext cx="3777652" cy="1906811"/>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1900" kern="0" dirty="0">
                <a:solidFill>
                  <a:prstClr val="black"/>
                </a:solidFill>
                <a:latin typeface="Calibri" panose="020F0502020204030204"/>
              </a:rPr>
              <a:t>La autoridad tiene la obligación de examinar la petición. En ningún caso podrá ser rechazada la petición por motivos de fundamentación inadecuada o incompleta. </a:t>
            </a:r>
            <a:r>
              <a:rPr kumimoji="0" lang="es-ES" sz="19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cxnSp>
        <p:nvCxnSpPr>
          <p:cNvPr id="7" name="Conector recto 6"/>
          <p:cNvCxnSpPr>
            <a:stCxn id="3" idx="3"/>
            <a:endCxn id="4" idx="1"/>
          </p:cNvCxnSpPr>
          <p:nvPr/>
        </p:nvCxnSpPr>
        <p:spPr>
          <a:xfrm>
            <a:off x="4698610" y="2252270"/>
            <a:ext cx="1405491" cy="114300"/>
          </a:xfrm>
          <a:prstGeom prst="line">
            <a:avLst/>
          </a:prstGeom>
          <a:noFill/>
          <a:ln w="6350" cap="flat" cmpd="sng" algn="ctr">
            <a:solidFill>
              <a:sysClr val="window" lastClr="FFFFFF">
                <a:lumMod val="50000"/>
              </a:sysClr>
            </a:solidFill>
            <a:prstDash val="solid"/>
            <a:miter lim="800000"/>
          </a:ln>
          <a:effectLst/>
        </p:spPr>
      </p:cxnSp>
      <p:cxnSp>
        <p:nvCxnSpPr>
          <p:cNvPr id="8" name="Conector recto 7"/>
          <p:cNvCxnSpPr>
            <a:stCxn id="4" idx="2"/>
            <a:endCxn id="6" idx="0"/>
          </p:cNvCxnSpPr>
          <p:nvPr/>
        </p:nvCxnSpPr>
        <p:spPr>
          <a:xfrm>
            <a:off x="7992928" y="3319975"/>
            <a:ext cx="0" cy="400941"/>
          </a:xfrm>
          <a:prstGeom prst="line">
            <a:avLst/>
          </a:prstGeom>
          <a:noFill/>
          <a:ln w="6350" cap="flat" cmpd="sng" algn="ctr">
            <a:solidFill>
              <a:sysClr val="window" lastClr="FFFFFF">
                <a:lumMod val="50000"/>
              </a:sysClr>
            </a:solidFill>
            <a:prstDash val="solid"/>
            <a:miter lim="800000"/>
          </a:ln>
          <a:effectLst/>
        </p:spPr>
      </p:cxnSp>
      <p:cxnSp>
        <p:nvCxnSpPr>
          <p:cNvPr id="9" name="Conector recto 8"/>
          <p:cNvCxnSpPr/>
          <p:nvPr/>
        </p:nvCxnSpPr>
        <p:spPr>
          <a:xfrm>
            <a:off x="4682194" y="4586921"/>
            <a:ext cx="1405492" cy="0"/>
          </a:xfrm>
          <a:prstGeom prst="line">
            <a:avLst/>
          </a:prstGeom>
          <a:noFill/>
          <a:ln w="6350" cap="flat" cmpd="sng" algn="ctr">
            <a:solidFill>
              <a:sysClr val="window" lastClr="FFFFFF">
                <a:lumMod val="50000"/>
              </a:sysClr>
            </a:solidFill>
            <a:prstDash val="solid"/>
            <a:miter lim="800000"/>
          </a:ln>
          <a:effectLst/>
        </p:spPr>
      </p:cxnSp>
      <p:cxnSp>
        <p:nvCxnSpPr>
          <p:cNvPr id="10" name="Conector recto 9"/>
          <p:cNvCxnSpPr/>
          <p:nvPr/>
        </p:nvCxnSpPr>
        <p:spPr>
          <a:xfrm>
            <a:off x="2864268" y="3331695"/>
            <a:ext cx="0" cy="400941"/>
          </a:xfrm>
          <a:prstGeom prst="line">
            <a:avLst/>
          </a:prstGeom>
          <a:noFill/>
          <a:ln w="6350" cap="flat" cmpd="sng" algn="ctr">
            <a:solidFill>
              <a:sysClr val="window" lastClr="FFFFFF">
                <a:lumMod val="50000"/>
              </a:sysClr>
            </a:solidFill>
            <a:prstDash val="solid"/>
            <a:miter lim="800000"/>
          </a:ln>
          <a:effectLst/>
        </p:spPr>
      </p:cxnSp>
      <p:sp>
        <p:nvSpPr>
          <p:cNvPr id="11" name="CuadroTexto 10"/>
          <p:cNvSpPr txBox="1"/>
          <p:nvPr/>
        </p:nvSpPr>
        <p:spPr>
          <a:xfrm>
            <a:off x="623455" y="58116"/>
            <a:ext cx="9063884" cy="523220"/>
          </a:xfrm>
          <a:prstGeom prst="rect">
            <a:avLst/>
          </a:prstGeom>
          <a:noFill/>
        </p:spPr>
        <p:txBody>
          <a:bodyPr wrap="square" rtlCol="0">
            <a:spAutoFit/>
          </a:bodyPr>
          <a:lstStyle/>
          <a:p>
            <a:r>
              <a:rPr lang="es-CO" sz="2800" b="1" dirty="0">
                <a:solidFill>
                  <a:schemeClr val="bg1">
                    <a:lumMod val="50000"/>
                  </a:schemeClr>
                </a:solidFill>
                <a:latin typeface="Arial" panose="020B0604020202020204" pitchFamily="34" charset="0"/>
                <a:cs typeface="Arial" panose="020B0604020202020204" pitchFamily="34" charset="0"/>
              </a:rPr>
              <a:t>LEY ESTATUTARIA DEL DERECHO DE PETICIÓN</a:t>
            </a:r>
          </a:p>
        </p:txBody>
      </p:sp>
    </p:spTree>
    <p:extLst>
      <p:ext uri="{BB962C8B-B14F-4D97-AF65-F5344CB8AC3E}">
        <p14:creationId xmlns:p14="http://schemas.microsoft.com/office/powerpoint/2010/main" val="3423156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756452" y="558476"/>
            <a:ext cx="6655924"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3" name="Rectángulo redondeado 2"/>
          <p:cNvSpPr/>
          <p:nvPr/>
        </p:nvSpPr>
        <p:spPr>
          <a:xfrm>
            <a:off x="1213660" y="1012223"/>
            <a:ext cx="4387040" cy="2533893"/>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lgn="just">
              <a:buFont typeface="Wingdings" panose="05000000000000000000" pitchFamily="2" charset="2"/>
              <a:buChar char="v"/>
              <a:defRPr/>
            </a:pPr>
            <a:r>
              <a:rPr lang="es-CO" sz="1600" kern="0" dirty="0">
                <a:solidFill>
                  <a:prstClr val="black"/>
                </a:solidFill>
                <a:latin typeface="Calibri" panose="020F0502020204030204"/>
              </a:rPr>
              <a:t>De acuerdo con la Corporación Transparencia por Colombia (2010) , la transparencia es el “marco jurídico, político, ético y organizativo de la administración pública” que debe regir las actuaciones de todos los servidores públicos en Colombia, implica gobernar expuesto y a modo de vitrina, al escrutinio público.  </a:t>
            </a:r>
          </a:p>
        </p:txBody>
      </p:sp>
      <p:sp>
        <p:nvSpPr>
          <p:cNvPr id="4" name="Rectángulo redondeado 3"/>
          <p:cNvSpPr/>
          <p:nvPr/>
        </p:nvSpPr>
        <p:spPr>
          <a:xfrm>
            <a:off x="6104102" y="1413164"/>
            <a:ext cx="3484950" cy="1906811"/>
          </a:xfrm>
          <a:prstGeom prst="roundRect">
            <a:avLst/>
          </a:prstGeom>
          <a:solidFill>
            <a:srgbClr val="A5A5A5">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2000" kern="0" dirty="0">
                <a:solidFill>
                  <a:prstClr val="black"/>
                </a:solidFill>
                <a:latin typeface="Calibri" panose="020F0502020204030204"/>
              </a:rPr>
              <a:t>Transparencia de la gestión pública.</a:t>
            </a:r>
          </a:p>
          <a:p>
            <a:pPr marR="0" lvl="0" defTabSz="914400" eaLnBrk="1" fontAlgn="auto" latinLnBrk="0" hangingPunct="1">
              <a:lnSpc>
                <a:spcPct val="100000"/>
              </a:lnSpc>
              <a:spcBef>
                <a:spcPts val="0"/>
              </a:spcBef>
              <a:spcAft>
                <a:spcPts val="0"/>
              </a:spcAft>
              <a:buClrTx/>
              <a:buSzTx/>
              <a:tabLst/>
              <a:defRPr/>
            </a:pPr>
            <a:endParaRPr kumimoji="0" lang="es-ES" sz="20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 name="Rectángulo redondeado 4"/>
          <p:cNvSpPr/>
          <p:nvPr/>
        </p:nvSpPr>
        <p:spPr>
          <a:xfrm>
            <a:off x="1213660" y="3720916"/>
            <a:ext cx="3484950" cy="1906811"/>
          </a:xfrm>
          <a:prstGeom prst="roundRect">
            <a:avLst/>
          </a:prstGeom>
          <a:solidFill>
            <a:srgbClr val="5B9BD5"/>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2000" kern="0" dirty="0">
                <a:solidFill>
                  <a:prstClr val="black"/>
                </a:solidFill>
                <a:latin typeface="Calibri" panose="020F0502020204030204"/>
              </a:rPr>
              <a:t>Transparencia en la rendición de cuentas.</a:t>
            </a:r>
          </a:p>
        </p:txBody>
      </p:sp>
      <p:sp>
        <p:nvSpPr>
          <p:cNvPr id="6" name="Rectángulo redondeado 5"/>
          <p:cNvSpPr/>
          <p:nvPr/>
        </p:nvSpPr>
        <p:spPr>
          <a:xfrm>
            <a:off x="6104102" y="3720916"/>
            <a:ext cx="3484950" cy="1906811"/>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1900" kern="0" dirty="0">
                <a:solidFill>
                  <a:prstClr val="black"/>
                </a:solidFill>
                <a:latin typeface="Calibri" panose="020F0502020204030204"/>
              </a:rPr>
              <a:t>Transparencia en el acceso a la información pública.</a:t>
            </a:r>
          </a:p>
        </p:txBody>
      </p:sp>
      <p:cxnSp>
        <p:nvCxnSpPr>
          <p:cNvPr id="7" name="Conector recto 6"/>
          <p:cNvCxnSpPr>
            <a:stCxn id="3" idx="3"/>
            <a:endCxn id="4" idx="1"/>
          </p:cNvCxnSpPr>
          <p:nvPr/>
        </p:nvCxnSpPr>
        <p:spPr>
          <a:xfrm>
            <a:off x="5600700" y="2279170"/>
            <a:ext cx="503402" cy="87400"/>
          </a:xfrm>
          <a:prstGeom prst="line">
            <a:avLst/>
          </a:prstGeom>
          <a:noFill/>
          <a:ln w="6350" cap="flat" cmpd="sng" algn="ctr">
            <a:solidFill>
              <a:sysClr val="window" lastClr="FFFFFF">
                <a:lumMod val="50000"/>
              </a:sysClr>
            </a:solidFill>
            <a:prstDash val="solid"/>
            <a:miter lim="800000"/>
          </a:ln>
          <a:effectLst/>
        </p:spPr>
      </p:cxnSp>
      <p:cxnSp>
        <p:nvCxnSpPr>
          <p:cNvPr id="8" name="Conector recto 7"/>
          <p:cNvCxnSpPr>
            <a:stCxn id="4" idx="2"/>
            <a:endCxn id="6" idx="0"/>
          </p:cNvCxnSpPr>
          <p:nvPr/>
        </p:nvCxnSpPr>
        <p:spPr>
          <a:xfrm>
            <a:off x="7846577" y="3319975"/>
            <a:ext cx="0" cy="400941"/>
          </a:xfrm>
          <a:prstGeom prst="line">
            <a:avLst/>
          </a:prstGeom>
          <a:noFill/>
          <a:ln w="6350" cap="flat" cmpd="sng" algn="ctr">
            <a:solidFill>
              <a:sysClr val="window" lastClr="FFFFFF">
                <a:lumMod val="50000"/>
              </a:sysClr>
            </a:solidFill>
            <a:prstDash val="solid"/>
            <a:miter lim="800000"/>
          </a:ln>
          <a:effectLst/>
        </p:spPr>
      </p:cxnSp>
      <p:cxnSp>
        <p:nvCxnSpPr>
          <p:cNvPr id="9" name="Conector recto 8"/>
          <p:cNvCxnSpPr/>
          <p:nvPr/>
        </p:nvCxnSpPr>
        <p:spPr>
          <a:xfrm>
            <a:off x="4682194" y="4586921"/>
            <a:ext cx="1405492" cy="0"/>
          </a:xfrm>
          <a:prstGeom prst="line">
            <a:avLst/>
          </a:prstGeom>
          <a:noFill/>
          <a:ln w="6350" cap="flat" cmpd="sng" algn="ctr">
            <a:solidFill>
              <a:sysClr val="window" lastClr="FFFFFF">
                <a:lumMod val="50000"/>
              </a:sysClr>
            </a:solidFill>
            <a:prstDash val="solid"/>
            <a:miter lim="800000"/>
          </a:ln>
          <a:effectLst/>
        </p:spPr>
      </p:cxnSp>
      <p:cxnSp>
        <p:nvCxnSpPr>
          <p:cNvPr id="10" name="Conector recto 9"/>
          <p:cNvCxnSpPr/>
          <p:nvPr/>
        </p:nvCxnSpPr>
        <p:spPr>
          <a:xfrm>
            <a:off x="2864268" y="3331695"/>
            <a:ext cx="0" cy="400941"/>
          </a:xfrm>
          <a:prstGeom prst="line">
            <a:avLst/>
          </a:prstGeom>
          <a:noFill/>
          <a:ln w="6350" cap="flat" cmpd="sng" algn="ctr">
            <a:solidFill>
              <a:sysClr val="window" lastClr="FFFFFF">
                <a:lumMod val="50000"/>
              </a:sysClr>
            </a:solidFill>
            <a:prstDash val="solid"/>
            <a:miter lim="800000"/>
          </a:ln>
          <a:effectLst/>
        </p:spPr>
      </p:cxnSp>
      <p:sp>
        <p:nvSpPr>
          <p:cNvPr id="11" name="CuadroTexto 10"/>
          <p:cNvSpPr txBox="1"/>
          <p:nvPr/>
        </p:nvSpPr>
        <p:spPr>
          <a:xfrm>
            <a:off x="623455" y="58116"/>
            <a:ext cx="10131136" cy="954107"/>
          </a:xfrm>
          <a:prstGeom prst="rect">
            <a:avLst/>
          </a:prstGeom>
          <a:noFill/>
        </p:spPr>
        <p:txBody>
          <a:bodyPr wrap="square" rtlCol="0">
            <a:spAutoFit/>
          </a:bodyPr>
          <a:lstStyle/>
          <a:p>
            <a:pPr algn="ctr"/>
            <a:r>
              <a:rPr lang="es-CO" sz="2800" b="1" dirty="0">
                <a:solidFill>
                  <a:schemeClr val="bg1">
                    <a:lumMod val="50000"/>
                  </a:schemeClr>
                </a:solidFill>
                <a:latin typeface="Arial" panose="020B0604020202020204" pitchFamily="34" charset="0"/>
                <a:cs typeface="Arial" panose="020B0604020202020204" pitchFamily="34" charset="0"/>
              </a:rPr>
              <a:t>LEY ESTATUTARIA DE TRANSPARENCIA Y DERECHO DE </a:t>
            </a:r>
          </a:p>
          <a:p>
            <a:pPr algn="ctr"/>
            <a:r>
              <a:rPr lang="es-CO" sz="2800" b="1" dirty="0">
                <a:solidFill>
                  <a:schemeClr val="bg1">
                    <a:lumMod val="50000"/>
                  </a:schemeClr>
                </a:solidFill>
                <a:latin typeface="Arial" panose="020B0604020202020204" pitchFamily="34" charset="0"/>
                <a:cs typeface="Arial" panose="020B0604020202020204" pitchFamily="34" charset="0"/>
              </a:rPr>
              <a:t>ACCESO A LA INFORMACIÓN</a:t>
            </a:r>
          </a:p>
        </p:txBody>
      </p:sp>
      <p:sp>
        <p:nvSpPr>
          <p:cNvPr id="15" name="Rectángulo 14"/>
          <p:cNvSpPr/>
          <p:nvPr/>
        </p:nvSpPr>
        <p:spPr>
          <a:xfrm>
            <a:off x="1777724" y="5865588"/>
            <a:ext cx="7822597" cy="646331"/>
          </a:xfrm>
          <a:prstGeom prst="rect">
            <a:avLst/>
          </a:prstGeom>
        </p:spPr>
        <p:txBody>
          <a:bodyPr wrap="square">
            <a:spAutoFit/>
          </a:bodyPr>
          <a:lstStyle/>
          <a:p>
            <a:pPr algn="ctr"/>
            <a:r>
              <a:rPr lang="es-CO" dirty="0"/>
              <a:t>La sociedad tiene la misión de aportar a la cultura democrática no sólo exigiendo transparencia, sino siendo transparente.</a:t>
            </a:r>
          </a:p>
        </p:txBody>
      </p:sp>
    </p:spTree>
    <p:extLst>
      <p:ext uri="{BB962C8B-B14F-4D97-AF65-F5344CB8AC3E}">
        <p14:creationId xmlns:p14="http://schemas.microsoft.com/office/powerpoint/2010/main" val="748206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756452" y="558476"/>
            <a:ext cx="6655924"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3" name="Rectángulo redondeado 2"/>
          <p:cNvSpPr/>
          <p:nvPr/>
        </p:nvSpPr>
        <p:spPr>
          <a:xfrm>
            <a:off x="135082" y="1184564"/>
            <a:ext cx="4759036" cy="2135411"/>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lvl="0">
              <a:defRPr/>
            </a:pPr>
            <a:r>
              <a:rPr lang="es-CO" sz="1400" kern="0" dirty="0">
                <a:solidFill>
                  <a:prstClr val="black"/>
                </a:solidFill>
                <a:latin typeface="Calibri" panose="020F0502020204030204"/>
              </a:rPr>
              <a:t>¿Cuál es la ley de la participación ciudadana?</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La Ley de Participación Ciudadana es el instrumento mediante el cual se orientan los diferentes esfuerzos que desde la Constitución de 1991 se han venido desarrollando para lograr una democracia más incluyente, efectiva e incidente.</a:t>
            </a:r>
            <a:endParaRPr kumimoji="0" lang="es-ES" sz="1400" b="0" i="0" u="none" strike="noStrike" kern="0" cap="none" spc="0" normalizeH="0" baseline="0" noProof="0" dirty="0">
              <a:ln>
                <a:noFill/>
              </a:ln>
              <a:solidFill>
                <a:prstClr val="black"/>
              </a:solidFill>
              <a:effectLst/>
              <a:uLnTx/>
              <a:uFillTx/>
              <a:latin typeface="Calibri" panose="020F0502020204030204"/>
            </a:endParaRPr>
          </a:p>
        </p:txBody>
      </p:sp>
      <p:sp>
        <p:nvSpPr>
          <p:cNvPr id="4" name="Rectángulo redondeado 3"/>
          <p:cNvSpPr/>
          <p:nvPr/>
        </p:nvSpPr>
        <p:spPr>
          <a:xfrm>
            <a:off x="6104101" y="1184564"/>
            <a:ext cx="4442671" cy="2135411"/>
          </a:xfrm>
          <a:prstGeom prst="roundRect">
            <a:avLst/>
          </a:prstGeom>
          <a:solidFill>
            <a:srgbClr val="A5A5A5">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lvl="0">
              <a:defRPr/>
            </a:pPr>
            <a:r>
              <a:rPr lang="es-CO" sz="1400" kern="0" dirty="0">
                <a:solidFill>
                  <a:prstClr val="black"/>
                </a:solidFill>
                <a:latin typeface="Calibri" panose="020F0502020204030204"/>
              </a:rPr>
              <a:t>¿Cuál es la importancia de la participación ciudadana?</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La participación ciudadana constituye un eje sustantivo para el desarrollo de una mejor democracia y la construcción de ciudadanía, como asimismo permite a los ciudadanos y ciudadanas, en su calidad de individuos o como miembros de organizaciones de tipo asociativas, de influir en el diseño y la toma de decisiones.</a:t>
            </a:r>
            <a:endParaRPr kumimoji="0" lang="es-ES" sz="1400" b="0" i="0" u="none" strike="noStrike" kern="0" cap="none" spc="0" normalizeH="0" baseline="0" noProof="0" dirty="0">
              <a:ln>
                <a:noFill/>
              </a:ln>
              <a:solidFill>
                <a:prstClr val="black"/>
              </a:solidFill>
              <a:effectLst/>
              <a:uLnTx/>
              <a:uFillTx/>
              <a:latin typeface="Calibri" panose="020F0502020204030204"/>
            </a:endParaRPr>
          </a:p>
        </p:txBody>
      </p:sp>
      <p:sp>
        <p:nvSpPr>
          <p:cNvPr id="5" name="Rectángulo redondeado 4"/>
          <p:cNvSpPr/>
          <p:nvPr/>
        </p:nvSpPr>
        <p:spPr>
          <a:xfrm>
            <a:off x="1101436" y="3720916"/>
            <a:ext cx="3792682" cy="1906811"/>
          </a:xfrm>
          <a:prstGeom prst="roundRect">
            <a:avLst/>
          </a:prstGeom>
          <a:solidFill>
            <a:srgbClr val="5B9BD5"/>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lgn="just">
              <a:buFont typeface="Wingdings" panose="05000000000000000000" pitchFamily="2" charset="2"/>
              <a:buChar char="v"/>
              <a:defRPr/>
            </a:pPr>
            <a:r>
              <a:rPr lang="es-CO" sz="1400" kern="0" dirty="0">
                <a:solidFill>
                  <a:prstClr val="black"/>
                </a:solidFill>
                <a:latin typeface="Calibri" panose="020F0502020204030204"/>
              </a:rPr>
              <a:t>La participación ciudadana se asocia con mecanismos de democracia directa, por ejemplo iniciativa de ley, referéndum, plebiscito, consulta pública, revocación del mandato,​ así como la integración de consejos ciudadanos en organismos públicos para el diseño o reorientación de políticas públicas.</a:t>
            </a:r>
            <a:endParaRPr kumimoji="0" lang="es-ES" sz="1400" b="0" i="0" u="none" strike="noStrike" kern="0" cap="none" spc="0" normalizeH="0" baseline="0" noProof="0" dirty="0">
              <a:ln>
                <a:noFill/>
              </a:ln>
              <a:solidFill>
                <a:prstClr val="black"/>
              </a:solidFill>
              <a:effectLst/>
              <a:uLnTx/>
              <a:uFillTx/>
              <a:latin typeface="Calibri" panose="020F0502020204030204"/>
            </a:endParaRPr>
          </a:p>
        </p:txBody>
      </p:sp>
      <p:sp>
        <p:nvSpPr>
          <p:cNvPr id="6" name="Rectángulo redondeado 5"/>
          <p:cNvSpPr/>
          <p:nvPr/>
        </p:nvSpPr>
        <p:spPr>
          <a:xfrm>
            <a:off x="6104101" y="3720916"/>
            <a:ext cx="4442671" cy="1906811"/>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marR="0" lvl="0" indent="-285750" algn="ctr" defTabSz="91440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s-ES" sz="2800" b="0" i="0" u="none" strike="noStrike" kern="0" cap="none" spc="0" normalizeH="0" baseline="0" noProof="0" dirty="0">
                <a:ln>
                  <a:noFill/>
                </a:ln>
                <a:solidFill>
                  <a:prstClr val="black"/>
                </a:solidFill>
                <a:effectLst/>
                <a:uLnTx/>
                <a:uFillTx/>
                <a:latin typeface="Calibri" panose="020F0502020204030204"/>
                <a:ea typeface="+mn-ea"/>
                <a:cs typeface="+mn-cs"/>
              </a:rPr>
              <a:t>La participación ciudadana es vinculante o no? </a:t>
            </a:r>
          </a:p>
        </p:txBody>
      </p:sp>
      <p:cxnSp>
        <p:nvCxnSpPr>
          <p:cNvPr id="7" name="Conector recto 6"/>
          <p:cNvCxnSpPr>
            <a:stCxn id="3" idx="3"/>
            <a:endCxn id="4" idx="1"/>
          </p:cNvCxnSpPr>
          <p:nvPr/>
        </p:nvCxnSpPr>
        <p:spPr>
          <a:xfrm>
            <a:off x="4894118" y="2252270"/>
            <a:ext cx="1209983" cy="0"/>
          </a:xfrm>
          <a:prstGeom prst="line">
            <a:avLst/>
          </a:prstGeom>
          <a:noFill/>
          <a:ln w="6350" cap="flat" cmpd="sng" algn="ctr">
            <a:solidFill>
              <a:sysClr val="window" lastClr="FFFFFF">
                <a:lumMod val="50000"/>
              </a:sysClr>
            </a:solidFill>
            <a:prstDash val="solid"/>
            <a:miter lim="800000"/>
          </a:ln>
          <a:effectLst/>
        </p:spPr>
      </p:cxnSp>
      <p:cxnSp>
        <p:nvCxnSpPr>
          <p:cNvPr id="8" name="Conector recto 7"/>
          <p:cNvCxnSpPr>
            <a:stCxn id="4" idx="2"/>
            <a:endCxn id="6" idx="0"/>
          </p:cNvCxnSpPr>
          <p:nvPr/>
        </p:nvCxnSpPr>
        <p:spPr>
          <a:xfrm>
            <a:off x="8325437" y="3319975"/>
            <a:ext cx="0" cy="400941"/>
          </a:xfrm>
          <a:prstGeom prst="line">
            <a:avLst/>
          </a:prstGeom>
          <a:noFill/>
          <a:ln w="6350" cap="flat" cmpd="sng" algn="ctr">
            <a:solidFill>
              <a:sysClr val="window" lastClr="FFFFFF">
                <a:lumMod val="50000"/>
              </a:sysClr>
            </a:solidFill>
            <a:prstDash val="solid"/>
            <a:miter lim="800000"/>
          </a:ln>
          <a:effectLst/>
        </p:spPr>
      </p:cxnSp>
      <p:cxnSp>
        <p:nvCxnSpPr>
          <p:cNvPr id="9" name="Conector recto 8"/>
          <p:cNvCxnSpPr/>
          <p:nvPr/>
        </p:nvCxnSpPr>
        <p:spPr>
          <a:xfrm>
            <a:off x="4682194" y="4586921"/>
            <a:ext cx="1405492" cy="0"/>
          </a:xfrm>
          <a:prstGeom prst="line">
            <a:avLst/>
          </a:prstGeom>
          <a:noFill/>
          <a:ln w="6350" cap="flat" cmpd="sng" algn="ctr">
            <a:solidFill>
              <a:sysClr val="window" lastClr="FFFFFF">
                <a:lumMod val="50000"/>
              </a:sysClr>
            </a:solidFill>
            <a:prstDash val="solid"/>
            <a:miter lim="800000"/>
          </a:ln>
          <a:effectLst/>
        </p:spPr>
      </p:cxnSp>
      <p:cxnSp>
        <p:nvCxnSpPr>
          <p:cNvPr id="10" name="Conector recto 9"/>
          <p:cNvCxnSpPr/>
          <p:nvPr/>
        </p:nvCxnSpPr>
        <p:spPr>
          <a:xfrm>
            <a:off x="2864268" y="3331695"/>
            <a:ext cx="0" cy="400941"/>
          </a:xfrm>
          <a:prstGeom prst="line">
            <a:avLst/>
          </a:prstGeom>
          <a:noFill/>
          <a:ln w="6350" cap="flat" cmpd="sng" algn="ctr">
            <a:solidFill>
              <a:sysClr val="window" lastClr="FFFFFF">
                <a:lumMod val="50000"/>
              </a:sysClr>
            </a:solidFill>
            <a:prstDash val="solid"/>
            <a:miter lim="800000"/>
          </a:ln>
          <a:effectLst/>
        </p:spPr>
      </p:cxnSp>
      <p:sp>
        <p:nvSpPr>
          <p:cNvPr id="11" name="CuadroTexto 10"/>
          <p:cNvSpPr txBox="1"/>
          <p:nvPr/>
        </p:nvSpPr>
        <p:spPr>
          <a:xfrm>
            <a:off x="623455" y="58116"/>
            <a:ext cx="10131136" cy="523220"/>
          </a:xfrm>
          <a:prstGeom prst="rect">
            <a:avLst/>
          </a:prstGeom>
          <a:noFill/>
        </p:spPr>
        <p:txBody>
          <a:bodyPr wrap="square" rtlCol="0">
            <a:spAutoFit/>
          </a:bodyPr>
          <a:lstStyle/>
          <a:p>
            <a:pPr algn="ctr"/>
            <a:r>
              <a:rPr lang="es-CO" sz="2800" b="1" dirty="0">
                <a:solidFill>
                  <a:schemeClr val="bg1">
                    <a:lumMod val="50000"/>
                  </a:schemeClr>
                </a:solidFill>
                <a:latin typeface="Arial" panose="020B0604020202020204" pitchFamily="34" charset="0"/>
                <a:cs typeface="Arial" panose="020B0604020202020204" pitchFamily="34" charset="0"/>
              </a:rPr>
              <a:t>LEY ESTATUTARIA DE PARTICIPACIÓN CIUDADANA</a:t>
            </a:r>
          </a:p>
        </p:txBody>
      </p:sp>
    </p:spTree>
    <p:extLst>
      <p:ext uri="{BB962C8B-B14F-4D97-AF65-F5344CB8AC3E}">
        <p14:creationId xmlns:p14="http://schemas.microsoft.com/office/powerpoint/2010/main" val="1969647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756452" y="558476"/>
            <a:ext cx="6655924"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3" name="Rectángulo redondeado 2"/>
          <p:cNvSpPr/>
          <p:nvPr/>
        </p:nvSpPr>
        <p:spPr>
          <a:xfrm>
            <a:off x="218209" y="789709"/>
            <a:ext cx="4322618" cy="1906811"/>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2000" kern="0" dirty="0">
                <a:solidFill>
                  <a:prstClr val="black"/>
                </a:solidFill>
                <a:latin typeface="Calibri" panose="020F0502020204030204"/>
              </a:rPr>
              <a:t>La Ley Estatutaria de Salud implica el reconocimiento social de un derecho esencial para garantizar la dignidad humana y la igualdad de oportunidades de los ciudadanos.</a:t>
            </a:r>
            <a:endParaRPr kumimoji="0" lang="es-ES" sz="20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 name="Rectángulo redondeado 3"/>
          <p:cNvSpPr/>
          <p:nvPr/>
        </p:nvSpPr>
        <p:spPr>
          <a:xfrm>
            <a:off x="6577445" y="1318788"/>
            <a:ext cx="5180425" cy="1906811"/>
          </a:xfrm>
          <a:prstGeom prst="roundRect">
            <a:avLst/>
          </a:prstGeom>
          <a:solidFill>
            <a:srgbClr val="A5A5A5">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2000" kern="0" dirty="0">
                <a:solidFill>
                  <a:prstClr val="black"/>
                </a:solidFill>
                <a:latin typeface="Calibri" panose="020F0502020204030204"/>
              </a:rPr>
              <a:t>Artículo 10. Derecho a la Salud. 23 “… El goce del grado máximo de salud que se pueda lograr es uno de los derechos funda- mentales de todo ser humano sin distinción de raza, religión, ideología política o condición económica o social.</a:t>
            </a:r>
            <a:endParaRPr kumimoji="0" lang="es-ES" sz="20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 name="Rectángulo redondeado 4"/>
          <p:cNvSpPr/>
          <p:nvPr/>
        </p:nvSpPr>
        <p:spPr>
          <a:xfrm>
            <a:off x="1414043" y="3003085"/>
            <a:ext cx="5163402" cy="3229745"/>
          </a:xfrm>
          <a:prstGeom prst="roundRect">
            <a:avLst/>
          </a:prstGeom>
          <a:solidFill>
            <a:srgbClr val="5B9BD5"/>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lvl="0">
              <a:defRPr/>
            </a:pPr>
            <a:r>
              <a:rPr lang="es-CO" sz="1050" kern="0" dirty="0">
                <a:solidFill>
                  <a:prstClr val="black"/>
                </a:solidFill>
                <a:latin typeface="Calibri" panose="020F0502020204030204"/>
              </a:rPr>
              <a:t>¿</a:t>
            </a:r>
            <a:r>
              <a:rPr lang="es-CO" sz="1400" kern="0" dirty="0">
                <a:solidFill>
                  <a:prstClr val="black"/>
                </a:solidFill>
                <a:latin typeface="Calibri" panose="020F0502020204030204"/>
              </a:rPr>
              <a:t>Quiénes formarán parte de las actividades de</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Participación Ciudadana?</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Asociaciones de pacientes</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Asociaciones, agremiaciones, sociedades, colegios, Ligas,</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Federaciones médicas.</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Comités de participación comunitaria (COPACOS).</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Veedurías ciudadanas.</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Alianzas o asociaciones de usuarios</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Profesionales de la salud</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Otras organizaciones sin ánimo de lucro</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Ciudadanía activa</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Industria</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Rama judicial</a:t>
            </a:r>
          </a:p>
          <a:p>
            <a:pPr marL="285750" lvl="0" indent="-285750">
              <a:buFont typeface="Wingdings" panose="05000000000000000000" pitchFamily="2" charset="2"/>
              <a:buChar char="v"/>
              <a:defRPr/>
            </a:pPr>
            <a:r>
              <a:rPr lang="es-CO" sz="1400" kern="0" dirty="0">
                <a:solidFill>
                  <a:prstClr val="black"/>
                </a:solidFill>
                <a:latin typeface="Calibri" panose="020F0502020204030204"/>
              </a:rPr>
              <a:t> • Universidades</a:t>
            </a:r>
            <a:endParaRPr kumimoji="0" lang="es-ES" sz="1400" b="0" i="0" u="none" strike="noStrike" kern="0" cap="none" spc="0" normalizeH="0" baseline="0" noProof="0" dirty="0">
              <a:ln>
                <a:noFill/>
              </a:ln>
              <a:solidFill>
                <a:prstClr val="black"/>
              </a:solidFill>
              <a:effectLst/>
              <a:uLnTx/>
              <a:uFillTx/>
              <a:latin typeface="Calibri" panose="020F0502020204030204"/>
            </a:endParaRPr>
          </a:p>
        </p:txBody>
      </p:sp>
      <p:sp>
        <p:nvSpPr>
          <p:cNvPr id="6" name="Rectángulo redondeado 5"/>
          <p:cNvSpPr/>
          <p:nvPr/>
        </p:nvSpPr>
        <p:spPr>
          <a:xfrm>
            <a:off x="7799575" y="3532165"/>
            <a:ext cx="3484951" cy="1906811"/>
          </a:xfrm>
          <a:prstGeom prst="roundRect">
            <a:avLst/>
          </a:prstGeom>
          <a:solidFill>
            <a:srgbClr val="70AD47">
              <a:lumMod val="60000"/>
              <a:lumOff val="40000"/>
            </a:srgbClr>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285750" lvl="0" indent="-285750">
              <a:buFont typeface="Wingdings" panose="05000000000000000000" pitchFamily="2" charset="2"/>
              <a:buChar char="v"/>
              <a:defRPr/>
            </a:pPr>
            <a:r>
              <a:rPr lang="es-CO" sz="1900" kern="0" dirty="0">
                <a:solidFill>
                  <a:prstClr val="black"/>
                </a:solidFill>
                <a:latin typeface="Calibri" panose="020F0502020204030204"/>
              </a:rPr>
              <a:t>¿Sabía que La Ley Estatutaria de salud fortalece la Participación Ciudadana?</a:t>
            </a:r>
            <a:endParaRPr kumimoji="0" lang="es-ES" sz="19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cxnSp>
        <p:nvCxnSpPr>
          <p:cNvPr id="7" name="Conector recto 6"/>
          <p:cNvCxnSpPr>
            <a:stCxn id="3" idx="3"/>
            <a:endCxn id="4" idx="1"/>
          </p:cNvCxnSpPr>
          <p:nvPr/>
        </p:nvCxnSpPr>
        <p:spPr>
          <a:xfrm>
            <a:off x="4540827" y="1743115"/>
            <a:ext cx="2036618" cy="529079"/>
          </a:xfrm>
          <a:prstGeom prst="line">
            <a:avLst/>
          </a:prstGeom>
          <a:noFill/>
          <a:ln w="6350" cap="flat" cmpd="sng" algn="ctr">
            <a:solidFill>
              <a:sysClr val="window" lastClr="FFFFFF">
                <a:lumMod val="50000"/>
              </a:sysClr>
            </a:solidFill>
            <a:prstDash val="solid"/>
            <a:miter lim="800000"/>
          </a:ln>
          <a:effectLst/>
        </p:spPr>
      </p:cxnSp>
      <p:cxnSp>
        <p:nvCxnSpPr>
          <p:cNvPr id="8" name="Conector recto 7"/>
          <p:cNvCxnSpPr>
            <a:stCxn id="4" idx="2"/>
            <a:endCxn id="6" idx="0"/>
          </p:cNvCxnSpPr>
          <p:nvPr/>
        </p:nvCxnSpPr>
        <p:spPr>
          <a:xfrm>
            <a:off x="9167658" y="3225599"/>
            <a:ext cx="374393" cy="306566"/>
          </a:xfrm>
          <a:prstGeom prst="line">
            <a:avLst/>
          </a:prstGeom>
          <a:noFill/>
          <a:ln w="6350" cap="flat" cmpd="sng" algn="ctr">
            <a:solidFill>
              <a:sysClr val="window" lastClr="FFFFFF">
                <a:lumMod val="50000"/>
              </a:sysClr>
            </a:solidFill>
            <a:prstDash val="solid"/>
            <a:miter lim="800000"/>
          </a:ln>
          <a:effectLst/>
        </p:spPr>
      </p:cxnSp>
      <p:cxnSp>
        <p:nvCxnSpPr>
          <p:cNvPr id="9" name="Conector recto 8"/>
          <p:cNvCxnSpPr/>
          <p:nvPr/>
        </p:nvCxnSpPr>
        <p:spPr>
          <a:xfrm>
            <a:off x="5257800" y="4582391"/>
            <a:ext cx="829886" cy="4530"/>
          </a:xfrm>
          <a:prstGeom prst="line">
            <a:avLst/>
          </a:prstGeom>
          <a:noFill/>
          <a:ln w="6350" cap="flat" cmpd="sng" algn="ctr">
            <a:solidFill>
              <a:sysClr val="window" lastClr="FFFFFF">
                <a:lumMod val="50000"/>
              </a:sysClr>
            </a:solidFill>
            <a:prstDash val="solid"/>
            <a:miter lim="800000"/>
          </a:ln>
          <a:effectLst/>
        </p:spPr>
      </p:cxnSp>
      <p:cxnSp>
        <p:nvCxnSpPr>
          <p:cNvPr id="10" name="Conector recto 9"/>
          <p:cNvCxnSpPr/>
          <p:nvPr/>
        </p:nvCxnSpPr>
        <p:spPr>
          <a:xfrm>
            <a:off x="2864268" y="3331695"/>
            <a:ext cx="0" cy="400941"/>
          </a:xfrm>
          <a:prstGeom prst="line">
            <a:avLst/>
          </a:prstGeom>
          <a:noFill/>
          <a:ln w="6350" cap="flat" cmpd="sng" algn="ctr">
            <a:solidFill>
              <a:sysClr val="window" lastClr="FFFFFF">
                <a:lumMod val="50000"/>
              </a:sysClr>
            </a:solidFill>
            <a:prstDash val="solid"/>
            <a:miter lim="800000"/>
          </a:ln>
          <a:effectLst/>
        </p:spPr>
      </p:cxnSp>
      <p:sp>
        <p:nvSpPr>
          <p:cNvPr id="11" name="CuadroTexto 10"/>
          <p:cNvSpPr txBox="1"/>
          <p:nvPr/>
        </p:nvSpPr>
        <p:spPr>
          <a:xfrm>
            <a:off x="623455" y="58116"/>
            <a:ext cx="10131136" cy="954107"/>
          </a:xfrm>
          <a:prstGeom prst="rect">
            <a:avLst/>
          </a:prstGeom>
          <a:noFill/>
        </p:spPr>
        <p:txBody>
          <a:bodyPr wrap="square" rtlCol="0">
            <a:spAutoFit/>
          </a:bodyPr>
          <a:lstStyle/>
          <a:p>
            <a:pPr algn="ctr"/>
            <a:r>
              <a:rPr lang="es-CO" sz="2800" b="1" dirty="0">
                <a:solidFill>
                  <a:schemeClr val="bg1">
                    <a:lumMod val="50000"/>
                  </a:schemeClr>
                </a:solidFill>
                <a:latin typeface="Arial" panose="020B0604020202020204" pitchFamily="34" charset="0"/>
                <a:cs typeface="Arial" panose="020B0604020202020204" pitchFamily="34" charset="0"/>
              </a:rPr>
              <a:t>LEY ESTATUTARIA DEL DERECHO FUNDAMENTAL A LA SALUD</a:t>
            </a:r>
          </a:p>
        </p:txBody>
      </p:sp>
    </p:spTree>
    <p:extLst>
      <p:ext uri="{BB962C8B-B14F-4D97-AF65-F5344CB8AC3E}">
        <p14:creationId xmlns:p14="http://schemas.microsoft.com/office/powerpoint/2010/main" val="496592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756452" y="558476"/>
            <a:ext cx="6655924"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5" name="Rectángulo redondeado 4"/>
          <p:cNvSpPr/>
          <p:nvPr/>
        </p:nvSpPr>
        <p:spPr>
          <a:xfrm>
            <a:off x="282567" y="1443111"/>
            <a:ext cx="11635806" cy="3540173"/>
          </a:xfrm>
          <a:prstGeom prst="roundRect">
            <a:avLst/>
          </a:prstGeom>
          <a:solidFill>
            <a:srgbClr val="5B9BD5"/>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lvl="0">
              <a:defRPr/>
            </a:pPr>
            <a:r>
              <a:rPr lang="es-CO" kern="0" dirty="0">
                <a:solidFill>
                  <a:prstClr val="black"/>
                </a:solidFill>
                <a:latin typeface="Calibri" panose="020F0502020204030204"/>
              </a:rPr>
              <a:t>Promoviendo que este derecho comprende entre otros, es el derecho de las personas a participar en el proceso que lleva a la toma de las decisiones en el sistema de salud; así la “Participación Ciudadana”, se ve cristalizada desde la formulación de políticas, la discusión propositiva de temas en salud hasta EL CSGP en salud con el seguimiento al sector y en las propuestas para la toma de decisiones en temas como: aumento progresivo de beneficios en salud o exclusión de servicios y tecnologías, procesos de priorización, proponer un mecanismo para las exclusiones y ampliación progresiva de beneficios, evaluación de los resultados de las políticas en salud y de las decisiones adoptadas por los agentes del sistema de salud que le afecten o interesan.</a:t>
            </a:r>
          </a:p>
          <a:p>
            <a:pPr lvl="0">
              <a:defRPr/>
            </a:pPr>
            <a:endParaRPr lang="es-CO" kern="0" dirty="0">
              <a:solidFill>
                <a:prstClr val="black"/>
              </a:solidFill>
              <a:latin typeface="Calibri" panose="020F0502020204030204"/>
            </a:endParaRPr>
          </a:p>
          <a:p>
            <a:pPr lvl="0">
              <a:defRPr/>
            </a:pPr>
            <a:r>
              <a:rPr lang="es-CO" kern="0" dirty="0">
                <a:solidFill>
                  <a:prstClr val="black"/>
                </a:solidFill>
                <a:latin typeface="Calibri" panose="020F0502020204030204"/>
              </a:rPr>
              <a:t>Queremos avanzar hacia el más alto grado de Participación Ciudadana mediante la construcción colectiva del Procedimiento de Participación de manera incluyente, equitativa, ética y que cumpla con las características de ser Técnico – Científico, de carácter Público, Colectivo, Transparente, Participativo</a:t>
            </a:r>
          </a:p>
        </p:txBody>
      </p:sp>
      <p:cxnSp>
        <p:nvCxnSpPr>
          <p:cNvPr id="10" name="Conector recto 9"/>
          <p:cNvCxnSpPr/>
          <p:nvPr/>
        </p:nvCxnSpPr>
        <p:spPr>
          <a:xfrm>
            <a:off x="2864268" y="3331695"/>
            <a:ext cx="0" cy="400941"/>
          </a:xfrm>
          <a:prstGeom prst="line">
            <a:avLst/>
          </a:prstGeom>
          <a:noFill/>
          <a:ln w="6350" cap="flat" cmpd="sng" algn="ctr">
            <a:solidFill>
              <a:sysClr val="window" lastClr="FFFFFF">
                <a:lumMod val="50000"/>
              </a:sysClr>
            </a:solidFill>
            <a:prstDash val="solid"/>
            <a:miter lim="800000"/>
          </a:ln>
          <a:effectLst/>
        </p:spPr>
      </p:cxnSp>
      <p:sp>
        <p:nvSpPr>
          <p:cNvPr id="11" name="CuadroTexto 10"/>
          <p:cNvSpPr txBox="1"/>
          <p:nvPr/>
        </p:nvSpPr>
        <p:spPr>
          <a:xfrm>
            <a:off x="623455" y="58116"/>
            <a:ext cx="10131136" cy="1384995"/>
          </a:xfrm>
          <a:prstGeom prst="rect">
            <a:avLst/>
          </a:prstGeom>
          <a:noFill/>
        </p:spPr>
        <p:txBody>
          <a:bodyPr wrap="square" rtlCol="0">
            <a:spAutoFit/>
          </a:bodyPr>
          <a:lstStyle/>
          <a:p>
            <a:pPr algn="ctr"/>
            <a:r>
              <a:rPr lang="es-CO" sz="2800" b="1" dirty="0">
                <a:solidFill>
                  <a:schemeClr val="bg1">
                    <a:lumMod val="50000"/>
                  </a:schemeClr>
                </a:solidFill>
                <a:latin typeface="Arial" panose="020B0604020202020204" pitchFamily="34" charset="0"/>
                <a:cs typeface="Arial" panose="020B0604020202020204" pitchFamily="34" charset="0"/>
              </a:rPr>
              <a:t>COMO LA LEY ESTATUTARIA DEL DERECHO FUNDAMENTAL A LA SALUD FORTALECE LA PARTICIPACIÓN CIUDADANA</a:t>
            </a:r>
          </a:p>
        </p:txBody>
      </p:sp>
    </p:spTree>
    <p:extLst>
      <p:ext uri="{BB962C8B-B14F-4D97-AF65-F5344CB8AC3E}">
        <p14:creationId xmlns:p14="http://schemas.microsoft.com/office/powerpoint/2010/main" val="707930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04"/>
        <p:cNvGrpSpPr/>
        <p:nvPr/>
      </p:nvGrpSpPr>
      <p:grpSpPr>
        <a:xfrm>
          <a:off x="0" y="0"/>
          <a:ext cx="0" cy="0"/>
          <a:chOff x="0" y="0"/>
          <a:chExt cx="0" cy="0"/>
        </a:xfrm>
      </p:grpSpPr>
      <p:sp>
        <p:nvSpPr>
          <p:cNvPr id="2" name="Rectángulo 1"/>
          <p:cNvSpPr/>
          <p:nvPr/>
        </p:nvSpPr>
        <p:spPr>
          <a:xfrm>
            <a:off x="2756452" y="558476"/>
            <a:ext cx="6655924" cy="45719"/>
          </a:xfrm>
          <a:prstGeom prst="rect">
            <a:avLst/>
          </a:prstGeom>
          <a:solidFill>
            <a:sysClr val="window" lastClr="FFFFFF">
              <a:lumMod val="50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prstClr val="white">
                  <a:lumMod val="50000"/>
                </a:prstClr>
              </a:solidFill>
              <a:effectLst/>
              <a:uLnTx/>
              <a:uFillTx/>
              <a:latin typeface="Calibri" panose="020F0502020204030204"/>
              <a:ea typeface="+mn-ea"/>
              <a:cs typeface="+mn-cs"/>
            </a:endParaRPr>
          </a:p>
        </p:txBody>
      </p:sp>
      <p:sp>
        <p:nvSpPr>
          <p:cNvPr id="5" name="Rectángulo redondeado 4"/>
          <p:cNvSpPr/>
          <p:nvPr/>
        </p:nvSpPr>
        <p:spPr>
          <a:xfrm>
            <a:off x="1517073" y="1443111"/>
            <a:ext cx="8541327" cy="5009644"/>
          </a:xfrm>
          <a:prstGeom prst="roundRect">
            <a:avLst/>
          </a:prstGeom>
          <a:solidFill>
            <a:srgbClr val="5B9BD5"/>
          </a:soli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lvl="0">
              <a:defRPr/>
            </a:pPr>
            <a:r>
              <a:rPr lang="es-CO" sz="2000" kern="0" dirty="0">
                <a:solidFill>
                  <a:prstClr val="black"/>
                </a:solidFill>
                <a:latin typeface="Calibri" panose="020F0502020204030204"/>
              </a:rPr>
              <a:t>• A ser convocados agotando los medios destinados para tal fin, respetando los</a:t>
            </a:r>
          </a:p>
          <a:p>
            <a:pPr lvl="0">
              <a:defRPr/>
            </a:pPr>
            <a:r>
              <a:rPr lang="es-CO" sz="2000" kern="0" dirty="0">
                <a:solidFill>
                  <a:prstClr val="black"/>
                </a:solidFill>
                <a:latin typeface="Calibri" panose="020F0502020204030204"/>
              </a:rPr>
              <a:t> mecanismos de representatividad de su colectivo o asociación.</a:t>
            </a:r>
          </a:p>
          <a:p>
            <a:pPr lvl="0">
              <a:defRPr/>
            </a:pPr>
            <a:r>
              <a:rPr lang="es-CO" sz="2000" kern="0" dirty="0">
                <a:solidFill>
                  <a:prstClr val="black"/>
                </a:solidFill>
                <a:latin typeface="Calibri" panose="020F0502020204030204"/>
              </a:rPr>
              <a:t> • A ser informado sobre el objetivo, tema y motivo de las actividades de</a:t>
            </a:r>
          </a:p>
          <a:p>
            <a:pPr lvl="0">
              <a:defRPr/>
            </a:pPr>
            <a:r>
              <a:rPr lang="es-CO" sz="2000" kern="0" dirty="0">
                <a:solidFill>
                  <a:prstClr val="black"/>
                </a:solidFill>
                <a:latin typeface="Calibri" panose="020F0502020204030204"/>
              </a:rPr>
              <a:t> Participación Ciudadana.</a:t>
            </a:r>
          </a:p>
          <a:p>
            <a:pPr lvl="0">
              <a:defRPr/>
            </a:pPr>
            <a:r>
              <a:rPr lang="es-CO" sz="2000" kern="0" dirty="0">
                <a:solidFill>
                  <a:prstClr val="black"/>
                </a:solidFill>
                <a:latin typeface="Calibri" panose="020F0502020204030204"/>
              </a:rPr>
              <a:t> • A ser tratado y escuchado con respeto.</a:t>
            </a:r>
          </a:p>
          <a:p>
            <a:pPr lvl="0">
              <a:defRPr/>
            </a:pPr>
            <a:r>
              <a:rPr lang="es-CO" sz="2000" kern="0" dirty="0">
                <a:solidFill>
                  <a:prstClr val="black"/>
                </a:solidFill>
                <a:latin typeface="Calibri" panose="020F0502020204030204"/>
              </a:rPr>
              <a:t> • A que se respeten las reglas del juego dispuestas y acordadas para la</a:t>
            </a:r>
          </a:p>
          <a:p>
            <a:pPr lvl="0">
              <a:defRPr/>
            </a:pPr>
            <a:r>
              <a:rPr lang="es-CO" sz="2000" kern="0" dirty="0">
                <a:solidFill>
                  <a:prstClr val="black"/>
                </a:solidFill>
                <a:latin typeface="Calibri" panose="020F0502020204030204"/>
              </a:rPr>
              <a:t> participación.</a:t>
            </a:r>
          </a:p>
          <a:p>
            <a:pPr lvl="0">
              <a:defRPr/>
            </a:pPr>
            <a:r>
              <a:rPr lang="es-CO" sz="2000" kern="0" dirty="0">
                <a:solidFill>
                  <a:prstClr val="black"/>
                </a:solidFill>
                <a:latin typeface="Calibri" panose="020F0502020204030204"/>
              </a:rPr>
              <a:t> • A conocer los resultados finales del proceso de Participación Ciudadana del</a:t>
            </a:r>
          </a:p>
          <a:p>
            <a:pPr lvl="0">
              <a:defRPr/>
            </a:pPr>
            <a:r>
              <a:rPr lang="es-CO" sz="2000" kern="0" dirty="0">
                <a:solidFill>
                  <a:prstClr val="black"/>
                </a:solidFill>
                <a:latin typeface="Calibri" panose="020F0502020204030204"/>
              </a:rPr>
              <a:t> cual hizo parte.</a:t>
            </a:r>
          </a:p>
          <a:p>
            <a:pPr lvl="0">
              <a:defRPr/>
            </a:pPr>
            <a:r>
              <a:rPr lang="es-CO" sz="2000" kern="0" dirty="0">
                <a:solidFill>
                  <a:prstClr val="black"/>
                </a:solidFill>
                <a:latin typeface="Calibri" panose="020F0502020204030204"/>
              </a:rPr>
              <a:t> • Si así lo decide participar de manera individual a través de los canales</a:t>
            </a:r>
          </a:p>
          <a:p>
            <a:pPr lvl="0">
              <a:defRPr/>
            </a:pPr>
            <a:r>
              <a:rPr lang="es-CO" sz="2000" kern="0" dirty="0">
                <a:solidFill>
                  <a:prstClr val="black"/>
                </a:solidFill>
                <a:latin typeface="Calibri" panose="020F0502020204030204"/>
              </a:rPr>
              <a:t> institucionales dispuestos para ello.</a:t>
            </a:r>
          </a:p>
        </p:txBody>
      </p:sp>
      <p:cxnSp>
        <p:nvCxnSpPr>
          <p:cNvPr id="10" name="Conector recto 9"/>
          <p:cNvCxnSpPr/>
          <p:nvPr/>
        </p:nvCxnSpPr>
        <p:spPr>
          <a:xfrm>
            <a:off x="2864268" y="3331695"/>
            <a:ext cx="0" cy="400941"/>
          </a:xfrm>
          <a:prstGeom prst="line">
            <a:avLst/>
          </a:prstGeom>
          <a:noFill/>
          <a:ln w="6350" cap="flat" cmpd="sng" algn="ctr">
            <a:solidFill>
              <a:sysClr val="window" lastClr="FFFFFF">
                <a:lumMod val="50000"/>
              </a:sysClr>
            </a:solidFill>
            <a:prstDash val="solid"/>
            <a:miter lim="800000"/>
          </a:ln>
          <a:effectLst/>
        </p:spPr>
      </p:cxnSp>
      <p:sp>
        <p:nvSpPr>
          <p:cNvPr id="11" name="CuadroTexto 10"/>
          <p:cNvSpPr txBox="1"/>
          <p:nvPr/>
        </p:nvSpPr>
        <p:spPr>
          <a:xfrm>
            <a:off x="623455" y="58116"/>
            <a:ext cx="10131136" cy="1384995"/>
          </a:xfrm>
          <a:prstGeom prst="rect">
            <a:avLst/>
          </a:prstGeom>
          <a:noFill/>
        </p:spPr>
        <p:txBody>
          <a:bodyPr wrap="square" rtlCol="0">
            <a:spAutoFit/>
          </a:bodyPr>
          <a:lstStyle/>
          <a:p>
            <a:pPr algn="ctr"/>
            <a:r>
              <a:rPr lang="es-CO" sz="2800" b="1" dirty="0">
                <a:solidFill>
                  <a:schemeClr val="bg1">
                    <a:lumMod val="50000"/>
                  </a:schemeClr>
                </a:solidFill>
                <a:latin typeface="Arial" panose="020B0604020202020204" pitchFamily="34" charset="0"/>
                <a:cs typeface="Arial" panose="020B0604020202020204" pitchFamily="34" charset="0"/>
              </a:rPr>
              <a:t>COMO LA LEY ESTATUTARIA DEL DERECHO FUNDAMENTAL A LA SALUD FORTALECE LA PARTICIPACIÓN CIUDADANA</a:t>
            </a:r>
          </a:p>
        </p:txBody>
      </p:sp>
      <p:sp>
        <p:nvSpPr>
          <p:cNvPr id="3" name="Rectángulo 2"/>
          <p:cNvSpPr/>
          <p:nvPr/>
        </p:nvSpPr>
        <p:spPr>
          <a:xfrm>
            <a:off x="3716867" y="1512061"/>
            <a:ext cx="4725974" cy="523220"/>
          </a:xfrm>
          <a:prstGeom prst="rect">
            <a:avLst/>
          </a:prstGeom>
        </p:spPr>
        <p:txBody>
          <a:bodyPr wrap="none">
            <a:spAutoFit/>
          </a:bodyPr>
          <a:lstStyle/>
          <a:p>
            <a:r>
              <a:rPr lang="es-CO" sz="2800" dirty="0"/>
              <a:t>Derechos de los ciudadanos</a:t>
            </a:r>
          </a:p>
        </p:txBody>
      </p:sp>
    </p:spTree>
    <p:extLst>
      <p:ext uri="{BB962C8B-B14F-4D97-AF65-F5344CB8AC3E}">
        <p14:creationId xmlns:p14="http://schemas.microsoft.com/office/powerpoint/2010/main" val="2983010075"/>
      </p:ext>
    </p:extLst>
  </p:cSld>
  <p:clrMapOvr>
    <a:masterClrMapping/>
  </p:clrMapOvr>
</p:sld>
</file>

<file path=ppt/theme/theme1.xml><?xml version="1.0" encoding="utf-8"?>
<a:theme xmlns:a="http://schemas.openxmlformats.org/drawingml/2006/main" name="1_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3631</TotalTime>
  <Words>1652</Words>
  <Application>Microsoft Office PowerPoint</Application>
  <PresentationFormat>Panorámica</PresentationFormat>
  <Paragraphs>96</Paragraphs>
  <Slides>14</Slides>
  <Notes>14</Notes>
  <HiddenSlides>0</HiddenSlides>
  <MMClips>0</MMClips>
  <ScaleCrop>false</ScaleCrop>
  <HeadingPairs>
    <vt:vector size="6" baseType="variant">
      <vt:variant>
        <vt:lpstr>Fuentes usadas</vt:lpstr>
      </vt:variant>
      <vt:variant>
        <vt:i4>3</vt:i4>
      </vt:variant>
      <vt:variant>
        <vt:lpstr>Tema</vt:lpstr>
      </vt:variant>
      <vt:variant>
        <vt:i4>4</vt:i4>
      </vt:variant>
      <vt:variant>
        <vt:lpstr>Títulos de diapositiva</vt:lpstr>
      </vt:variant>
      <vt:variant>
        <vt:i4>14</vt:i4>
      </vt:variant>
    </vt:vector>
  </HeadingPairs>
  <TitlesOfParts>
    <vt:vector size="21" baseType="lpstr">
      <vt:lpstr>Arial</vt:lpstr>
      <vt:lpstr>Calibri</vt:lpstr>
      <vt:lpstr>Wingdings</vt:lpstr>
      <vt:lpstr>1_Tema de Office</vt:lpstr>
      <vt:lpstr>2_Tema de Office</vt:lpstr>
      <vt:lpstr>3_Tema de Office</vt:lpstr>
      <vt:lpstr>4_Tema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Greisy</dc:creator>
  <cp:lastModifiedBy>maribel jaramillo</cp:lastModifiedBy>
  <cp:revision>83</cp:revision>
  <dcterms:created xsi:type="dcterms:W3CDTF">2018-01-31T01:22:42Z</dcterms:created>
  <dcterms:modified xsi:type="dcterms:W3CDTF">2023-12-26T21:36:19Z</dcterms:modified>
</cp:coreProperties>
</file>