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630" r:id="rId3"/>
    <p:sldId id="631" r:id="rId4"/>
    <p:sldId id="632" r:id="rId5"/>
    <p:sldId id="633" r:id="rId6"/>
    <p:sldId id="601" r:id="rId7"/>
    <p:sldId id="634" r:id="rId8"/>
    <p:sldId id="603" r:id="rId9"/>
    <p:sldId id="606" r:id="rId10"/>
    <p:sldId id="607" r:id="rId11"/>
    <p:sldId id="608" r:id="rId12"/>
    <p:sldId id="609" r:id="rId13"/>
    <p:sldId id="610" r:id="rId14"/>
    <p:sldId id="611" r:id="rId15"/>
    <p:sldId id="612" r:id="rId16"/>
    <p:sldId id="613" r:id="rId17"/>
    <p:sldId id="614" r:id="rId18"/>
    <p:sldId id="629" r:id="rId19"/>
    <p:sldId id="615" r:id="rId20"/>
    <p:sldId id="618" r:id="rId21"/>
    <p:sldId id="619" r:id="rId22"/>
    <p:sldId id="620" r:id="rId23"/>
    <p:sldId id="621" r:id="rId24"/>
    <p:sldId id="622" r:id="rId25"/>
    <p:sldId id="623" r:id="rId26"/>
    <p:sldId id="624" r:id="rId27"/>
    <p:sldId id="625" r:id="rId28"/>
    <p:sldId id="627" r:id="rId29"/>
    <p:sldId id="628" r:id="rId30"/>
  </p:sldIdLst>
  <p:sldSz cx="12192000" cy="6858000"/>
  <p:notesSz cx="6858000" cy="9144000"/>
  <p:embeddedFontLst>
    <p:embeddedFont>
      <p:font typeface="Arial Black" panose="020B0A04020102020204" pitchFamily="34" charset="0"/>
      <p:bold r:id="rId32"/>
    </p:embeddedFont>
    <p:embeddedFont>
      <p:font typeface="Ebrima" panose="02000000000000000000" pitchFamily="2" charset="0"/>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1" roundtripDataSignature="AMtx7mh3DkhUlUeyFjBNxF1klMx1DUYu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D5E675-B1CE-4D17-A2FB-13F05A0DDACE}">
  <a:tblStyle styleId="{F5D5E675-B1CE-4D17-A2FB-13F05A0DDAC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104"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10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10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10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10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5362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CO" b="1"/>
              <a:t>OPCIÓN DE PORTADA #1</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None/>
            </a:pPr>
            <a:r>
              <a:rPr lang="es-CO"/>
              <a:t>Esta diapositiva se utiliza para agregar el título de la presentación y la secretaría a la cual pertenece.</a:t>
            </a:r>
            <a:endParaRPr/>
          </a:p>
          <a:p>
            <a:pPr marL="0" lvl="0" indent="0" algn="l" rtl="0">
              <a:spcBef>
                <a:spcPts val="0"/>
              </a:spcBef>
              <a:spcAft>
                <a:spcPts val="0"/>
              </a:spcAft>
              <a:buNone/>
            </a:pPr>
            <a:r>
              <a:rPr lang="es-CO"/>
              <a:t>Tipo de letra: Arial en negrilla</a:t>
            </a:r>
            <a:endParaRPr/>
          </a:p>
          <a:p>
            <a:pPr marL="0" lvl="0" indent="0" algn="l" rtl="0">
              <a:spcBef>
                <a:spcPts val="0"/>
              </a:spcBef>
              <a:spcAft>
                <a:spcPts val="0"/>
              </a:spcAft>
              <a:buNone/>
            </a:pPr>
            <a:r>
              <a:rPr lang="es-CO"/>
              <a:t>Tamaño sugerido : 24</a:t>
            </a:r>
            <a:endParaRPr/>
          </a:p>
          <a:p>
            <a:pPr marL="0" lvl="0" indent="0" algn="l" rtl="0">
              <a:spcBef>
                <a:spcPts val="0"/>
              </a:spcBef>
              <a:spcAft>
                <a:spcPts val="0"/>
              </a:spcAft>
              <a:buNone/>
            </a:pPr>
            <a:r>
              <a:rPr lang="es-CO"/>
              <a:t>Color: negro</a:t>
            </a:r>
            <a:endParaRPr/>
          </a:p>
          <a:p>
            <a:pPr marL="0" lvl="0" indent="0" algn="l" rtl="0">
              <a:spcBef>
                <a:spcPts val="0"/>
              </a:spcBef>
              <a:spcAft>
                <a:spcPts val="0"/>
              </a:spcAft>
              <a:buNone/>
            </a:pPr>
            <a:r>
              <a:rPr lang="es-CO"/>
              <a:t>El texto debe ir alineado a la derecha (Evitar que los títulos estén en mayúsculas sostenida). </a:t>
            </a:r>
            <a:endParaRPr/>
          </a:p>
          <a:p>
            <a:pPr marL="0" lvl="0" indent="0" algn="l" rtl="0">
              <a:spcBef>
                <a:spcPts val="0"/>
              </a:spcBef>
              <a:spcAft>
                <a:spcPts val="0"/>
              </a:spcAft>
              <a:buNone/>
            </a:pPr>
            <a:r>
              <a:rPr lang="es-CO"/>
              <a:t>Si el título es muy largo puede manejarse entres (3) líneas. Si es corto en una (1) o dos (2) líneas. </a:t>
            </a:r>
            <a:endParaRPr/>
          </a:p>
          <a:p>
            <a:pPr marL="0" lvl="0" indent="0" algn="l" rtl="0">
              <a:spcBef>
                <a:spcPts val="0"/>
              </a:spcBef>
              <a:spcAft>
                <a:spcPts val="0"/>
              </a:spcAft>
              <a:buNone/>
            </a:pPr>
            <a:r>
              <a:rPr lang="es-CO" b="1">
                <a:solidFill>
                  <a:srgbClr val="C00000"/>
                </a:solidFill>
              </a:rPr>
              <a:t>NOTA IMPORTANTE: Se debe respetar el área de protección del escudo de armas, </a:t>
            </a:r>
            <a:r>
              <a:rPr lang="es-CO"/>
              <a:t>no debe colocar el título SOBRE el escudo de armas o cualquier otro elemento gráfico de la diapositiva sobre la palabra MEDELLÍN. </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a:t>
            </a:fld>
            <a:endParaRPr/>
          </a:p>
        </p:txBody>
      </p:sp>
    </p:spTree>
    <p:extLst>
      <p:ext uri="{BB962C8B-B14F-4D97-AF65-F5344CB8AC3E}">
        <p14:creationId xmlns:p14="http://schemas.microsoft.com/office/powerpoint/2010/main" val="370648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a:t>Esta diapositiva se utiliza para el desarrollo de los temas.</a:t>
            </a:r>
            <a:r>
              <a:rPr lang="es-CO" b="1" baseline="0" dirty="0"/>
              <a:t> </a:t>
            </a:r>
          </a:p>
          <a:p>
            <a:endParaRPr lang="es-CO" b="1" baseline="0" dirty="0"/>
          </a:p>
          <a:p>
            <a:r>
              <a:rPr lang="es-CO" baseline="0" dirty="0"/>
              <a:t>Tipo de letra: Arial en negrilla, tamaño 24</a:t>
            </a:r>
          </a:p>
          <a:p>
            <a:r>
              <a:rPr lang="es-CO" baseline="0" dirty="0"/>
              <a:t>Tamaño sugerido para párrafos : 16</a:t>
            </a:r>
          </a:p>
          <a:p>
            <a:r>
              <a:rPr lang="es-CO" baseline="0" dirty="0"/>
              <a:t>Color: gris oscuro 80% negro </a:t>
            </a:r>
          </a:p>
          <a:p>
            <a:r>
              <a:rPr lang="es-CO" baseline="0" dirty="0"/>
              <a:t>El texto debe ir alineado a la izquierda.</a:t>
            </a:r>
          </a:p>
          <a:p>
            <a:r>
              <a:rPr lang="es-CO" baseline="0" dirty="0"/>
              <a:t>Si el título es muy largo puede manejarse entres (3) líneas. Si es corto en una (1) o dos (2) líneas. </a:t>
            </a:r>
          </a:p>
          <a:p>
            <a:r>
              <a:rPr lang="es-CO" b="1" baseline="0" dirty="0">
                <a:solidFill>
                  <a:srgbClr val="C00000"/>
                </a:solidFill>
              </a:rPr>
              <a:t>NOTA IMPORTANTE: Se debe respetar el área de protección del escudo de armas, </a:t>
            </a:r>
            <a:r>
              <a:rPr lang="es-CO" baseline="0" dirty="0"/>
              <a:t>no debe colocar imágenes y textos SOBRE el escudo de armas o la palabra MEDELLÍN. </a:t>
            </a:r>
            <a:endParaRPr lang="es-CO" dirty="0"/>
          </a:p>
          <a:p>
            <a:endParaRPr lang="es-CO" b="1" baseline="0" dirty="0"/>
          </a:p>
          <a:p>
            <a:endParaRPr lang="es-CO" dirty="0"/>
          </a:p>
        </p:txBody>
      </p:sp>
      <p:sp>
        <p:nvSpPr>
          <p:cNvPr id="4" name="Marcador de número de diapositiva 3"/>
          <p:cNvSpPr>
            <a:spLocks noGrp="1"/>
          </p:cNvSpPr>
          <p:nvPr>
            <p:ph type="sldNum" sz="quarter" idx="10"/>
          </p:nvPr>
        </p:nvSpPr>
        <p:spPr/>
        <p:txBody>
          <a:bodyPr/>
          <a:lstStyle/>
          <a:p>
            <a:fld id="{899B234F-F4E5-4EED-A070-4A3A88856440}" type="slidenum">
              <a:rPr lang="es-CO" smtClean="0"/>
              <a:t>2</a:t>
            </a:fld>
            <a:endParaRPr lang="es-CO"/>
          </a:p>
        </p:txBody>
      </p:sp>
    </p:spTree>
    <p:extLst>
      <p:ext uri="{BB962C8B-B14F-4D97-AF65-F5344CB8AC3E}">
        <p14:creationId xmlns:p14="http://schemas.microsoft.com/office/powerpoint/2010/main" val="322376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a:t>Esta diapositiva se utiliza para el desarrollo de los temas.</a:t>
            </a:r>
            <a:r>
              <a:rPr lang="es-CO" b="1" baseline="0" dirty="0"/>
              <a:t> </a:t>
            </a:r>
          </a:p>
          <a:p>
            <a:endParaRPr lang="es-CO" b="1" baseline="0" dirty="0"/>
          </a:p>
          <a:p>
            <a:r>
              <a:rPr lang="es-CO" baseline="0" dirty="0"/>
              <a:t>Tipo de letra: Arial en negrilla, tamaño 24</a:t>
            </a:r>
          </a:p>
          <a:p>
            <a:r>
              <a:rPr lang="es-CO" baseline="0" dirty="0"/>
              <a:t>Tamaño sugerido para párrafos : 16</a:t>
            </a:r>
          </a:p>
          <a:p>
            <a:r>
              <a:rPr lang="es-CO" baseline="0" dirty="0"/>
              <a:t>Color: gris oscuro 80% negro </a:t>
            </a:r>
          </a:p>
          <a:p>
            <a:r>
              <a:rPr lang="es-CO" baseline="0" dirty="0"/>
              <a:t>El texto debe ir alineado a la izquierda.</a:t>
            </a:r>
          </a:p>
          <a:p>
            <a:r>
              <a:rPr lang="es-CO" baseline="0" dirty="0"/>
              <a:t>Si el título es muy largo puede manejarse entres (3) líneas. Si es corto en una (1) o dos (2) líneas. </a:t>
            </a:r>
          </a:p>
          <a:p>
            <a:r>
              <a:rPr lang="es-CO" b="1" baseline="0" dirty="0">
                <a:solidFill>
                  <a:srgbClr val="C00000"/>
                </a:solidFill>
              </a:rPr>
              <a:t>NOTA IMPORTANTE: Se debe respetar el área de protección del escudo de armas, </a:t>
            </a:r>
            <a:r>
              <a:rPr lang="es-CO" baseline="0" dirty="0"/>
              <a:t>no debe colocar imágenes y textos SOBRE el escudo de armas o la palabra MEDELLÍN. </a:t>
            </a:r>
            <a:endParaRPr lang="es-CO" dirty="0"/>
          </a:p>
          <a:p>
            <a:endParaRPr lang="es-CO" b="1" baseline="0" dirty="0"/>
          </a:p>
          <a:p>
            <a:endParaRPr lang="es-CO" dirty="0"/>
          </a:p>
        </p:txBody>
      </p:sp>
      <p:sp>
        <p:nvSpPr>
          <p:cNvPr id="4" name="Marcador de número de diapositiva 3"/>
          <p:cNvSpPr>
            <a:spLocks noGrp="1"/>
          </p:cNvSpPr>
          <p:nvPr>
            <p:ph type="sldNum" sz="quarter" idx="10"/>
          </p:nvPr>
        </p:nvSpPr>
        <p:spPr/>
        <p:txBody>
          <a:bodyPr/>
          <a:lstStyle/>
          <a:p>
            <a:fld id="{899B234F-F4E5-4EED-A070-4A3A88856440}" type="slidenum">
              <a:rPr lang="es-CO" smtClean="0"/>
              <a:t>3</a:t>
            </a:fld>
            <a:endParaRPr lang="es-CO"/>
          </a:p>
        </p:txBody>
      </p:sp>
    </p:spTree>
    <p:extLst>
      <p:ext uri="{BB962C8B-B14F-4D97-AF65-F5344CB8AC3E}">
        <p14:creationId xmlns:p14="http://schemas.microsoft.com/office/powerpoint/2010/main" val="345218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a:t>Esta diapositiva se utiliza para el desarrollo de los temas.</a:t>
            </a:r>
            <a:r>
              <a:rPr lang="es-CO" b="1" baseline="0" dirty="0"/>
              <a:t> </a:t>
            </a:r>
          </a:p>
          <a:p>
            <a:endParaRPr lang="es-CO" b="1" baseline="0" dirty="0"/>
          </a:p>
          <a:p>
            <a:r>
              <a:rPr lang="es-CO" baseline="0" dirty="0"/>
              <a:t>Tipo de letra: Arial en negrilla, tamaño 24</a:t>
            </a:r>
          </a:p>
          <a:p>
            <a:r>
              <a:rPr lang="es-CO" baseline="0" dirty="0"/>
              <a:t>Tamaño sugerido para párrafos : 16</a:t>
            </a:r>
          </a:p>
          <a:p>
            <a:r>
              <a:rPr lang="es-CO" baseline="0" dirty="0"/>
              <a:t>Color: gris oscuro 80% negro </a:t>
            </a:r>
          </a:p>
          <a:p>
            <a:r>
              <a:rPr lang="es-CO" baseline="0" dirty="0"/>
              <a:t>El texto debe ir alineado a la izquierda.</a:t>
            </a:r>
          </a:p>
          <a:p>
            <a:r>
              <a:rPr lang="es-CO" baseline="0" dirty="0"/>
              <a:t>Si el título es muy largo puede manejarse entres (3) líneas. Si es corto en una (1) o dos (2) líneas. </a:t>
            </a:r>
          </a:p>
          <a:p>
            <a:r>
              <a:rPr lang="es-CO" b="1" baseline="0" dirty="0">
                <a:solidFill>
                  <a:srgbClr val="C00000"/>
                </a:solidFill>
              </a:rPr>
              <a:t>NOTA IMPORTANTE: Se debe respetar el área de protección del escudo de armas, </a:t>
            </a:r>
            <a:r>
              <a:rPr lang="es-CO" baseline="0" dirty="0"/>
              <a:t>no debe colocar imágenes y textos SOBRE el escudo de armas o la palabra MEDELLÍN. </a:t>
            </a:r>
            <a:endParaRPr lang="es-CO" dirty="0"/>
          </a:p>
          <a:p>
            <a:endParaRPr lang="es-CO" b="1" baseline="0" dirty="0"/>
          </a:p>
          <a:p>
            <a:endParaRPr lang="es-CO" dirty="0"/>
          </a:p>
        </p:txBody>
      </p:sp>
      <p:sp>
        <p:nvSpPr>
          <p:cNvPr id="4" name="Marcador de número de diapositiva 3"/>
          <p:cNvSpPr>
            <a:spLocks noGrp="1"/>
          </p:cNvSpPr>
          <p:nvPr>
            <p:ph type="sldNum" sz="quarter" idx="10"/>
          </p:nvPr>
        </p:nvSpPr>
        <p:spPr/>
        <p:txBody>
          <a:bodyPr/>
          <a:lstStyle/>
          <a:p>
            <a:fld id="{899B234F-F4E5-4EED-A070-4A3A88856440}" type="slidenum">
              <a:rPr lang="es-CO" smtClean="0"/>
              <a:t>4</a:t>
            </a:fld>
            <a:endParaRPr lang="es-CO"/>
          </a:p>
        </p:txBody>
      </p:sp>
    </p:spTree>
    <p:extLst>
      <p:ext uri="{BB962C8B-B14F-4D97-AF65-F5344CB8AC3E}">
        <p14:creationId xmlns:p14="http://schemas.microsoft.com/office/powerpoint/2010/main" val="144954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a:t>Esta diapositiva se utiliza para el desarrollo de los temas.</a:t>
            </a:r>
            <a:r>
              <a:rPr lang="es-CO" b="1" baseline="0" dirty="0"/>
              <a:t> </a:t>
            </a:r>
          </a:p>
          <a:p>
            <a:endParaRPr lang="es-CO" b="1" baseline="0" dirty="0"/>
          </a:p>
          <a:p>
            <a:r>
              <a:rPr lang="es-CO" baseline="0" dirty="0"/>
              <a:t>Tipo de letra: Arial en negrilla, tamaño 24</a:t>
            </a:r>
          </a:p>
          <a:p>
            <a:r>
              <a:rPr lang="es-CO" baseline="0" dirty="0"/>
              <a:t>Tamaño sugerido para párrafos : 16</a:t>
            </a:r>
          </a:p>
          <a:p>
            <a:r>
              <a:rPr lang="es-CO" baseline="0" dirty="0"/>
              <a:t>Color: gris oscuro 80% negro </a:t>
            </a:r>
          </a:p>
          <a:p>
            <a:r>
              <a:rPr lang="es-CO" baseline="0" dirty="0"/>
              <a:t>El texto debe ir alineado a la izquierda.</a:t>
            </a:r>
          </a:p>
          <a:p>
            <a:r>
              <a:rPr lang="es-CO" baseline="0" dirty="0"/>
              <a:t>Si el título es muy largo puede manejarse entres (3) líneas. Si es corto en una (1) o dos (2) líneas. </a:t>
            </a:r>
          </a:p>
          <a:p>
            <a:r>
              <a:rPr lang="es-CO" b="1" baseline="0" dirty="0">
                <a:solidFill>
                  <a:srgbClr val="C00000"/>
                </a:solidFill>
              </a:rPr>
              <a:t>NOTA IMPORTANTE: Se debe respetar el área de protección del escudo de armas, </a:t>
            </a:r>
            <a:r>
              <a:rPr lang="es-CO" baseline="0" dirty="0"/>
              <a:t>no debe colocar imágenes y textos SOBRE el escudo de armas o la palabra MEDELLÍN. </a:t>
            </a:r>
            <a:endParaRPr lang="es-CO" dirty="0"/>
          </a:p>
          <a:p>
            <a:endParaRPr lang="es-CO" b="1" baseline="0" dirty="0"/>
          </a:p>
          <a:p>
            <a:endParaRPr lang="es-CO" dirty="0"/>
          </a:p>
        </p:txBody>
      </p:sp>
      <p:sp>
        <p:nvSpPr>
          <p:cNvPr id="4" name="Marcador de número de diapositiva 3"/>
          <p:cNvSpPr>
            <a:spLocks noGrp="1"/>
          </p:cNvSpPr>
          <p:nvPr>
            <p:ph type="sldNum" sz="quarter" idx="10"/>
          </p:nvPr>
        </p:nvSpPr>
        <p:spPr/>
        <p:txBody>
          <a:bodyPr/>
          <a:lstStyle/>
          <a:p>
            <a:fld id="{899B234F-F4E5-4EED-A070-4A3A88856440}" type="slidenum">
              <a:rPr lang="es-CO" smtClean="0"/>
              <a:t>5</a:t>
            </a:fld>
            <a:endParaRPr lang="es-CO"/>
          </a:p>
        </p:txBody>
      </p:sp>
    </p:spTree>
    <p:extLst>
      <p:ext uri="{BB962C8B-B14F-4D97-AF65-F5344CB8AC3E}">
        <p14:creationId xmlns:p14="http://schemas.microsoft.com/office/powerpoint/2010/main" val="60139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O"/>
          </a:p>
        </p:txBody>
      </p:sp>
      <p:sp>
        <p:nvSpPr>
          <p:cNvPr id="4" name="Rectangle 4">
            <a:extLst>
              <a:ext uri="{FF2B5EF4-FFF2-40B4-BE49-F238E27FC236}">
                <a16:creationId xmlns:a16="http://schemas.microsoft.com/office/drawing/2014/main" xmlns="" id="{D60F146D-E54F-4BD5-8C02-CF7339406A74}"/>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xmlns="" id="{14E2B003-C809-4910-A141-E6621F0AB1E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xmlns="" id="{CCF2F0B5-E9BB-421D-87F1-8D5B6813F948}"/>
              </a:ext>
            </a:extLst>
          </p:cNvPr>
          <p:cNvSpPr>
            <a:spLocks noGrp="1" noChangeArrowheads="1"/>
          </p:cNvSpPr>
          <p:nvPr>
            <p:ph type="sldNum" sz="quarter" idx="12"/>
          </p:nvPr>
        </p:nvSpPr>
        <p:spPr>
          <a:ln/>
        </p:spPr>
        <p:txBody>
          <a:bodyPr/>
          <a:lstStyle>
            <a:lvl1pPr>
              <a:defRPr/>
            </a:lvl1pPr>
          </a:lstStyle>
          <a:p>
            <a:fld id="{6E9BCD7D-D06B-4CD7-A469-B1B46143F1BA}" type="slidenum">
              <a:rPr lang="es-ES" altLang="es-CO"/>
              <a:pPr/>
              <a:t>‹Nº›</a:t>
            </a:fld>
            <a:endParaRPr lang="es-ES" altLang="es-CO"/>
          </a:p>
        </p:txBody>
      </p:sp>
    </p:spTree>
    <p:extLst>
      <p:ext uri="{BB962C8B-B14F-4D97-AF65-F5344CB8AC3E}">
        <p14:creationId xmlns:p14="http://schemas.microsoft.com/office/powerpoint/2010/main" val="93741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9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9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0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3234374" y="473641"/>
            <a:ext cx="9023082" cy="2431394"/>
          </a:xfrm>
          <a:prstGeom prst="rect">
            <a:avLst/>
          </a:prstGeom>
          <a:noFill/>
          <a:ln>
            <a:noFill/>
          </a:ln>
        </p:spPr>
        <p:txBody>
          <a:bodyPr spcFirstLastPara="1" wrap="square" lIns="91425" tIns="45700" rIns="91425" bIns="45700" anchor="t" anchorCtr="0">
            <a:spAutoFit/>
          </a:bodyPr>
          <a:lstStyle/>
          <a:p>
            <a:pPr algn="ctr"/>
            <a:r>
              <a:rPr lang="es-ES" sz="4000" b="1" i="0" u="none" strike="noStrike" cap="none" dirty="0" smtClean="0">
                <a:solidFill>
                  <a:srgbClr val="F2F2F2"/>
                </a:solidFill>
                <a:sym typeface="Arial"/>
              </a:rPr>
              <a:t>SISTEMA DE PQRSD </a:t>
            </a:r>
          </a:p>
          <a:p>
            <a:pPr algn="ctr"/>
            <a:r>
              <a:rPr lang="es-ES" sz="4000" b="1" dirty="0" smtClean="0">
                <a:solidFill>
                  <a:srgbClr val="F2F2F2"/>
                </a:solidFill>
              </a:rPr>
              <a:t>ATENCION AL CIUDADANO </a:t>
            </a:r>
          </a:p>
          <a:p>
            <a:pPr algn="ctr"/>
            <a:r>
              <a:rPr lang="es-ES" sz="3200" b="1" dirty="0" smtClean="0">
                <a:solidFill>
                  <a:srgbClr val="F2F2F2"/>
                </a:solidFill>
              </a:rPr>
              <a:t>TECNOLOGÍAS DE LA INFORMACIÓN Y LA COMUNICACIÓN </a:t>
            </a:r>
            <a:r>
              <a:rPr lang="es-ES" sz="4000" b="1" dirty="0" smtClean="0">
                <a:solidFill>
                  <a:srgbClr val="F2F2F2"/>
                </a:solidFill>
              </a:rPr>
              <a:t>(TICS)  </a:t>
            </a:r>
            <a:endParaRPr lang="es-ES" sz="4000" b="1" i="0" u="none" strike="noStrike" cap="none" dirty="0">
              <a:solidFill>
                <a:srgbClr val="F2F2F2"/>
              </a:solidFill>
              <a:sym typeface="Arial"/>
            </a:endParaRPr>
          </a:p>
        </p:txBody>
      </p:sp>
      <p:sp>
        <p:nvSpPr>
          <p:cNvPr id="92" name="Google Shape;92;p1"/>
          <p:cNvSpPr txBox="1"/>
          <p:nvPr/>
        </p:nvSpPr>
        <p:spPr>
          <a:xfrm>
            <a:off x="-193156" y="3576525"/>
            <a:ext cx="7759870" cy="193895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4000" b="1" dirty="0">
                <a:solidFill>
                  <a:srgbClr val="F2F2F2"/>
                </a:solidFill>
              </a:rPr>
              <a:t>MESA AMPLIADA DE </a:t>
            </a:r>
            <a:r>
              <a:rPr lang="es-CO" sz="4000" b="1" dirty="0" smtClean="0">
                <a:solidFill>
                  <a:srgbClr val="F2F2F2"/>
                </a:solidFill>
              </a:rPr>
              <a:t>SALUD</a:t>
            </a:r>
          </a:p>
          <a:p>
            <a:pPr marL="0" marR="0" lvl="0" indent="0" algn="r" rtl="0">
              <a:spcBef>
                <a:spcPts val="0"/>
              </a:spcBef>
              <a:spcAft>
                <a:spcPts val="0"/>
              </a:spcAft>
              <a:buNone/>
            </a:pPr>
            <a:endParaRPr lang="es-CO" sz="4000" b="1" dirty="0">
              <a:solidFill>
                <a:srgbClr val="F2F2F2"/>
              </a:solidFill>
            </a:endParaRPr>
          </a:p>
          <a:p>
            <a:pPr marL="0" marR="0" lvl="0" indent="0" algn="r" rtl="0">
              <a:spcBef>
                <a:spcPts val="0"/>
              </a:spcBef>
              <a:spcAft>
                <a:spcPts val="0"/>
              </a:spcAft>
              <a:buNone/>
            </a:pPr>
            <a:endParaRPr lang="es-CO" sz="4000" b="1" dirty="0">
              <a:solidFill>
                <a:srgbClr val="F2F2F2"/>
              </a:solidFill>
            </a:endParaRPr>
          </a:p>
        </p:txBody>
      </p:sp>
      <p:sp>
        <p:nvSpPr>
          <p:cNvPr id="93" name="Google Shape;93;p1"/>
          <p:cNvSpPr txBox="1"/>
          <p:nvPr/>
        </p:nvSpPr>
        <p:spPr>
          <a:xfrm>
            <a:off x="8665778" y="4955862"/>
            <a:ext cx="31105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1" dirty="0">
                <a:solidFill>
                  <a:srgbClr val="F2F2F2"/>
                </a:solidFill>
                <a:effectLst>
                  <a:outerShdw blurRad="38100" dist="38100" dir="2700000" algn="tl">
                    <a:srgbClr val="000000">
                      <a:alpha val="43137"/>
                    </a:srgbClr>
                  </a:outerShdw>
                </a:effectLst>
                <a:sym typeface="Arial"/>
              </a:rPr>
              <a:t>Secretaría de Salud</a:t>
            </a:r>
            <a:endParaRPr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33520" y="482750"/>
            <a:ext cx="8199580"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1636704" y="482750"/>
            <a:ext cx="5825569" cy="707886"/>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¿Cómo radicar una PQRSD?</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957088" y="1467220"/>
            <a:ext cx="8744948" cy="738664"/>
          </a:xfrm>
          <a:prstGeom prst="rect">
            <a:avLst/>
          </a:prstGeom>
          <a:noFill/>
        </p:spPr>
        <p:txBody>
          <a:bodyPr wrap="square" rtlCol="0">
            <a:spAutoFit/>
          </a:bodyPr>
          <a:lstStyle/>
          <a:p>
            <a:pPr algn="just"/>
            <a:r>
              <a:rPr lang="es-CO" b="1" dirty="0" smtClean="0">
                <a:solidFill>
                  <a:schemeClr val="tx1"/>
                </a:solidFill>
                <a:latin typeface="Arial" panose="020B0604020202020204" pitchFamily="34" charset="0"/>
                <a:ea typeface="Ebrima" panose="02000000000000000000" pitchFamily="2" charset="0"/>
                <a:cs typeface="Arial" panose="020B0604020202020204" pitchFamily="34" charset="0"/>
              </a:rPr>
              <a:t>2 </a:t>
            </a:r>
            <a:r>
              <a:rPr lang="es-CO" b="1" dirty="0" smtClean="0">
                <a:solidFill>
                  <a:schemeClr val="tx1"/>
                </a:solidFill>
              </a:rPr>
              <a:t> </a:t>
            </a:r>
            <a:r>
              <a:rPr lang="es-CO" b="1" dirty="0">
                <a:solidFill>
                  <a:schemeClr val="tx1"/>
                </a:solidFill>
              </a:rPr>
              <a:t>Se abrirá una nueva ventana en la que deberás diligenciar toda la información solicitada.</a:t>
            </a:r>
            <a:endParaRPr lang="es-CO" b="1" dirty="0">
              <a:solidFill>
                <a:schemeClr val="tx1"/>
              </a:solidFill>
              <a:latin typeface="Arial" panose="020B0604020202020204" pitchFamily="34" charset="0"/>
              <a:ea typeface="Ebrima" panose="02000000000000000000" pitchFamily="2" charset="0"/>
              <a:cs typeface="Arial" panose="020B0604020202020204" pitchFamily="34" charset="0"/>
            </a:endParaRPr>
          </a:p>
          <a:p>
            <a:pPr marL="342900" indent="-342900" algn="just">
              <a:buAutoNum type="arabicPeriod"/>
            </a:pPr>
            <a:endParaRPr lang="es-CO" dirty="0" smtClean="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p>
            <a:pPr algn="just"/>
            <a:endParaRPr lang="es-ES"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p:txBody>
      </p:sp>
      <p:pic>
        <p:nvPicPr>
          <p:cNvPr id="4" name="Imagen 3"/>
          <p:cNvPicPr>
            <a:picLocks noChangeAspect="1"/>
          </p:cNvPicPr>
          <p:nvPr/>
        </p:nvPicPr>
        <p:blipFill rotWithShape="1">
          <a:blip r:embed="rId2"/>
          <a:srcRect l="36201" t="38228" r="23927" b="8324"/>
          <a:stretch/>
        </p:blipFill>
        <p:spPr>
          <a:xfrm>
            <a:off x="2133600" y="1817219"/>
            <a:ext cx="7599500" cy="4828088"/>
          </a:xfrm>
          <a:prstGeom prst="rect">
            <a:avLst/>
          </a:prstGeom>
        </p:spPr>
      </p:pic>
    </p:spTree>
    <p:extLst>
      <p:ext uri="{BB962C8B-B14F-4D97-AF65-F5344CB8AC3E}">
        <p14:creationId xmlns:p14="http://schemas.microsoft.com/office/powerpoint/2010/main" val="1067455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37854" y="297287"/>
            <a:ext cx="8504396"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1537854" y="321231"/>
            <a:ext cx="5825569" cy="707886"/>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¿Cómo radicar una PQRSD?</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879451" y="1406836"/>
            <a:ext cx="8744948" cy="954107"/>
          </a:xfrm>
          <a:prstGeom prst="rect">
            <a:avLst/>
          </a:prstGeom>
          <a:noFill/>
        </p:spPr>
        <p:txBody>
          <a:bodyPr wrap="square" rtlCol="0">
            <a:spAutoFit/>
          </a:bodyPr>
          <a:lstStyle/>
          <a:p>
            <a:pPr algn="just"/>
            <a:r>
              <a:rPr lang="es-CO" b="1" dirty="0" smtClean="0">
                <a:solidFill>
                  <a:schemeClr val="tx1"/>
                </a:solidFill>
                <a:latin typeface="Arial" panose="020B0604020202020204" pitchFamily="34" charset="0"/>
                <a:ea typeface="Ebrima" panose="02000000000000000000" pitchFamily="2" charset="0"/>
                <a:cs typeface="Arial" panose="020B0604020202020204" pitchFamily="34" charset="0"/>
              </a:rPr>
              <a:t>3 </a:t>
            </a:r>
            <a:r>
              <a:rPr lang="es-CO" b="1" dirty="0">
                <a:solidFill>
                  <a:schemeClr val="tx1"/>
                </a:solidFill>
              </a:rPr>
              <a:t>Ingresa al correo electrónico registrado en el formulario, para identificar en el correo enviado por la Alcaldía de Medellín el número de verificación </a:t>
            </a:r>
            <a:endParaRPr lang="es-CO" b="1" dirty="0">
              <a:solidFill>
                <a:schemeClr val="tx1"/>
              </a:solidFill>
              <a:latin typeface="Arial" panose="020B0604020202020204" pitchFamily="34" charset="0"/>
              <a:ea typeface="Ebrima" panose="02000000000000000000" pitchFamily="2" charset="0"/>
              <a:cs typeface="Arial" panose="020B0604020202020204" pitchFamily="34" charset="0"/>
            </a:endParaRPr>
          </a:p>
          <a:p>
            <a:pPr marL="342900" indent="-342900" algn="just">
              <a:buAutoNum type="arabicPeriod"/>
            </a:pPr>
            <a:endParaRPr lang="es-CO" dirty="0" smtClean="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p>
            <a:pPr algn="just"/>
            <a:endParaRPr lang="es-ES"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p:txBody>
      </p:sp>
      <p:pic>
        <p:nvPicPr>
          <p:cNvPr id="4" name="Imagen 3"/>
          <p:cNvPicPr>
            <a:picLocks noChangeAspect="1"/>
          </p:cNvPicPr>
          <p:nvPr/>
        </p:nvPicPr>
        <p:blipFill rotWithShape="1">
          <a:blip r:embed="rId2"/>
          <a:srcRect l="39331" t="51316" r="27933" b="26036"/>
          <a:stretch/>
        </p:blipFill>
        <p:spPr>
          <a:xfrm>
            <a:off x="676285" y="2083851"/>
            <a:ext cx="9597728" cy="3735057"/>
          </a:xfrm>
          <a:prstGeom prst="rect">
            <a:avLst/>
          </a:prstGeom>
        </p:spPr>
      </p:pic>
    </p:spTree>
    <p:extLst>
      <p:ext uri="{BB962C8B-B14F-4D97-AF65-F5344CB8AC3E}">
        <p14:creationId xmlns:p14="http://schemas.microsoft.com/office/powerpoint/2010/main" val="1446840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10145" y="389405"/>
            <a:ext cx="8504396"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1510145" y="389405"/>
            <a:ext cx="5825569" cy="707886"/>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¿Cómo radicar una PQRSD?</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672417" y="1398209"/>
            <a:ext cx="8744948" cy="338554"/>
          </a:xfrm>
          <a:prstGeom prst="rect">
            <a:avLst/>
          </a:prstGeom>
          <a:noFill/>
        </p:spPr>
        <p:txBody>
          <a:bodyPr wrap="square" rtlCol="0">
            <a:spAutoFit/>
          </a:bodyPr>
          <a:lstStyle/>
          <a:p>
            <a:pPr algn="just"/>
            <a:r>
              <a:rPr lang="es-CO" sz="1600" dirty="0">
                <a:solidFill>
                  <a:schemeClr val="tx1"/>
                </a:solidFill>
              </a:rPr>
              <a:t>4. Digita el número de verificación en la siguiente ventana y da clic en verificar datos</a:t>
            </a:r>
            <a:endParaRPr lang="es-ES" sz="1600" dirty="0">
              <a:solidFill>
                <a:schemeClr val="tx1"/>
              </a:solidFill>
              <a:latin typeface="Arial" panose="020B0604020202020204" pitchFamily="34" charset="0"/>
              <a:ea typeface="Ebrima" panose="02000000000000000000" pitchFamily="2" charset="0"/>
              <a:cs typeface="Arial" panose="020B0604020202020204" pitchFamily="34" charset="0"/>
            </a:endParaRPr>
          </a:p>
        </p:txBody>
      </p:sp>
      <p:pic>
        <p:nvPicPr>
          <p:cNvPr id="3" name="Imagen 2"/>
          <p:cNvPicPr>
            <a:picLocks noChangeAspect="1"/>
          </p:cNvPicPr>
          <p:nvPr/>
        </p:nvPicPr>
        <p:blipFill rotWithShape="1">
          <a:blip r:embed="rId2"/>
          <a:srcRect l="45651" t="45318" r="37827" b="30117"/>
          <a:stretch/>
        </p:blipFill>
        <p:spPr>
          <a:xfrm>
            <a:off x="3267703" y="1865824"/>
            <a:ext cx="5554375" cy="4645477"/>
          </a:xfrm>
          <a:prstGeom prst="rect">
            <a:avLst/>
          </a:prstGeom>
        </p:spPr>
      </p:pic>
    </p:spTree>
    <p:extLst>
      <p:ext uri="{BB962C8B-B14F-4D97-AF65-F5344CB8AC3E}">
        <p14:creationId xmlns:p14="http://schemas.microsoft.com/office/powerpoint/2010/main" val="199084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611248" y="545813"/>
            <a:ext cx="8100638"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357141" y="518466"/>
            <a:ext cx="5825569" cy="707886"/>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¿Cómo radicar una PQRSD?</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611248" y="1442809"/>
            <a:ext cx="8744948" cy="307777"/>
          </a:xfrm>
          <a:prstGeom prst="rect">
            <a:avLst/>
          </a:prstGeom>
          <a:noFill/>
        </p:spPr>
        <p:txBody>
          <a:bodyPr wrap="square" rtlCol="0">
            <a:spAutoFit/>
          </a:bodyPr>
          <a:lstStyle/>
          <a:p>
            <a:pPr algn="just"/>
            <a:r>
              <a:rPr lang="es-CO" b="1" dirty="0">
                <a:solidFill>
                  <a:schemeClr val="tx1"/>
                </a:solidFill>
              </a:rPr>
              <a:t>5</a:t>
            </a:r>
            <a:r>
              <a:rPr lang="es-CO" b="1" dirty="0" smtClean="0">
                <a:solidFill>
                  <a:schemeClr val="tx1"/>
                </a:solidFill>
              </a:rPr>
              <a:t>. </a:t>
            </a:r>
            <a:r>
              <a:rPr lang="es-CO" b="1" dirty="0">
                <a:solidFill>
                  <a:schemeClr val="tx1"/>
                </a:solidFill>
              </a:rPr>
              <a:t>El formulario que se presenta a continuación debe ser diligenciado completamente</a:t>
            </a:r>
            <a:r>
              <a:rPr lang="es-CO" dirty="0">
                <a:solidFill>
                  <a:schemeClr val="tx1"/>
                </a:solidFill>
              </a:rPr>
              <a:t>. </a:t>
            </a:r>
            <a:endParaRPr lang="es-ES" dirty="0">
              <a:solidFill>
                <a:schemeClr val="tx1"/>
              </a:solidFill>
              <a:latin typeface="Arial" panose="020B0604020202020204" pitchFamily="34" charset="0"/>
              <a:ea typeface="Ebrima" panose="02000000000000000000" pitchFamily="2" charset="0"/>
              <a:cs typeface="Arial" panose="020B0604020202020204" pitchFamily="34" charset="0"/>
            </a:endParaRPr>
          </a:p>
        </p:txBody>
      </p:sp>
      <p:pic>
        <p:nvPicPr>
          <p:cNvPr id="2" name="Imagen 1"/>
          <p:cNvPicPr>
            <a:picLocks noChangeAspect="1"/>
          </p:cNvPicPr>
          <p:nvPr/>
        </p:nvPicPr>
        <p:blipFill rotWithShape="1">
          <a:blip r:embed="rId2"/>
          <a:srcRect l="39867" t="15600" r="26682" b="30549"/>
          <a:stretch/>
        </p:blipFill>
        <p:spPr>
          <a:xfrm>
            <a:off x="3317071" y="1893892"/>
            <a:ext cx="5035296" cy="4559547"/>
          </a:xfrm>
          <a:prstGeom prst="rect">
            <a:avLst/>
          </a:prstGeom>
        </p:spPr>
      </p:pic>
    </p:spTree>
    <p:extLst>
      <p:ext uri="{BB962C8B-B14F-4D97-AF65-F5344CB8AC3E}">
        <p14:creationId xmlns:p14="http://schemas.microsoft.com/office/powerpoint/2010/main" val="81986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35428" y="312421"/>
            <a:ext cx="8212306"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1667020" y="336912"/>
            <a:ext cx="5825569" cy="707886"/>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¿Cómo radicar una PQRSD?</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667020" y="1363924"/>
            <a:ext cx="8744948" cy="338554"/>
          </a:xfrm>
          <a:prstGeom prst="rect">
            <a:avLst/>
          </a:prstGeom>
          <a:noFill/>
        </p:spPr>
        <p:txBody>
          <a:bodyPr wrap="square" rtlCol="0">
            <a:spAutoFit/>
          </a:bodyPr>
          <a:lstStyle/>
          <a:p>
            <a:pPr algn="just"/>
            <a:r>
              <a:rPr lang="es-CO" sz="1600" dirty="0">
                <a:solidFill>
                  <a:schemeClr val="tx1"/>
                </a:solidFill>
                <a:effectLst>
                  <a:outerShdw blurRad="38100" dist="38100" dir="2700000" algn="tl">
                    <a:srgbClr val="000000">
                      <a:alpha val="43137"/>
                    </a:srgbClr>
                  </a:outerShdw>
                </a:effectLst>
              </a:rPr>
              <a:t>5</a:t>
            </a:r>
            <a:r>
              <a:rPr lang="es-CO" sz="1600" dirty="0" smtClean="0">
                <a:solidFill>
                  <a:schemeClr val="tx1"/>
                </a:solidFill>
                <a:effectLst>
                  <a:outerShdw blurRad="38100" dist="38100" dir="2700000" algn="tl">
                    <a:srgbClr val="000000">
                      <a:alpha val="43137"/>
                    </a:srgbClr>
                  </a:outerShdw>
                </a:effectLst>
              </a:rPr>
              <a:t>. </a:t>
            </a:r>
            <a:r>
              <a:rPr lang="es-CO" sz="1600" dirty="0">
                <a:solidFill>
                  <a:schemeClr val="tx1"/>
                </a:solidFill>
                <a:effectLst>
                  <a:outerShdw blurRad="38100" dist="38100" dir="2700000" algn="tl">
                    <a:srgbClr val="000000">
                      <a:alpha val="43137"/>
                    </a:srgbClr>
                  </a:outerShdw>
                </a:effectLst>
              </a:rPr>
              <a:t>El formulario que se presenta a continuación debe ser diligenciado completamente</a:t>
            </a:r>
            <a:r>
              <a:rPr lang="es-CO" sz="1600" dirty="0">
                <a:solidFill>
                  <a:schemeClr val="tx1"/>
                </a:solidFill>
              </a:rPr>
              <a:t>. </a:t>
            </a:r>
            <a:endParaRPr lang="es-ES" sz="1600" dirty="0">
              <a:solidFill>
                <a:schemeClr val="tx1"/>
              </a:solidFill>
              <a:effectLst>
                <a:outerShdw blurRad="38100" dist="38100" dir="2700000" algn="tl">
                  <a:srgbClr val="000000">
                    <a:alpha val="43137"/>
                  </a:srgbClr>
                </a:outerShdw>
              </a:effectLst>
              <a:latin typeface="Arial" panose="020B0604020202020204" pitchFamily="34" charset="0"/>
              <a:ea typeface="Ebrima" panose="02000000000000000000" pitchFamily="2" charset="0"/>
              <a:cs typeface="Arial" panose="020B0604020202020204" pitchFamily="34" charset="0"/>
            </a:endParaRPr>
          </a:p>
        </p:txBody>
      </p:sp>
      <p:sp>
        <p:nvSpPr>
          <p:cNvPr id="3" name="Rectángulo 2"/>
          <p:cNvSpPr/>
          <p:nvPr/>
        </p:nvSpPr>
        <p:spPr>
          <a:xfrm>
            <a:off x="2211400" y="2021604"/>
            <a:ext cx="6096000" cy="424731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85750" indent="-285750">
              <a:buFont typeface="Arial" panose="020B0604020202020204" pitchFamily="34" charset="0"/>
              <a:buChar char="•"/>
            </a:pPr>
            <a:r>
              <a:rPr lang="es-CO" sz="1800" dirty="0"/>
              <a:t>Selecciona si es persona Natural o Jurídica </a:t>
            </a:r>
            <a:endParaRPr lang="es-CO" sz="1800" dirty="0" smtClean="0"/>
          </a:p>
          <a:p>
            <a:pPr marL="285750" indent="-285750">
              <a:buFont typeface="Arial" panose="020B0604020202020204" pitchFamily="34" charset="0"/>
              <a:buChar char="•"/>
            </a:pPr>
            <a:r>
              <a:rPr lang="es-CO" sz="1800" dirty="0" smtClean="0"/>
              <a:t>Selecciona </a:t>
            </a:r>
            <a:r>
              <a:rPr lang="es-CO" sz="1800" dirty="0"/>
              <a:t>el tipo de documento de identidad </a:t>
            </a:r>
            <a:endParaRPr lang="es-CO" sz="1800" dirty="0" smtClean="0"/>
          </a:p>
          <a:p>
            <a:pPr marL="285750" indent="-285750">
              <a:buFont typeface="Arial" panose="020B0604020202020204" pitchFamily="34" charset="0"/>
              <a:buChar char="•"/>
            </a:pPr>
            <a:r>
              <a:rPr lang="es-CO" sz="1800" dirty="0" smtClean="0"/>
              <a:t>Indica </a:t>
            </a:r>
            <a:r>
              <a:rPr lang="es-CO" sz="1800" dirty="0"/>
              <a:t>tu número de documento </a:t>
            </a:r>
            <a:endParaRPr lang="es-CO" sz="1800" dirty="0" smtClean="0"/>
          </a:p>
          <a:p>
            <a:pPr marL="285750" indent="-285750">
              <a:buFont typeface="Arial" panose="020B0604020202020204" pitchFamily="34" charset="0"/>
              <a:buChar char="•"/>
            </a:pPr>
            <a:r>
              <a:rPr lang="es-CO" sz="1800" dirty="0" smtClean="0"/>
              <a:t> </a:t>
            </a:r>
            <a:r>
              <a:rPr lang="es-CO" sz="1800" dirty="0"/>
              <a:t>Indica tu nombre completo </a:t>
            </a:r>
            <a:endParaRPr lang="es-CO" sz="1800" dirty="0" smtClean="0"/>
          </a:p>
          <a:p>
            <a:pPr marL="285750" indent="-285750">
              <a:buFont typeface="Arial" panose="020B0604020202020204" pitchFamily="34" charset="0"/>
              <a:buChar char="•"/>
            </a:pPr>
            <a:r>
              <a:rPr lang="es-CO" sz="1800" dirty="0" smtClean="0"/>
              <a:t>Selecciona </a:t>
            </a:r>
            <a:r>
              <a:rPr lang="es-CO" sz="1800" dirty="0"/>
              <a:t>el </a:t>
            </a:r>
            <a:r>
              <a:rPr lang="es-CO" sz="1800" dirty="0" smtClean="0"/>
              <a:t>género</a:t>
            </a:r>
          </a:p>
          <a:p>
            <a:pPr marL="285750" indent="-285750">
              <a:buFont typeface="Arial" panose="020B0604020202020204" pitchFamily="34" charset="0"/>
              <a:buChar char="•"/>
            </a:pPr>
            <a:r>
              <a:rPr lang="es-CO" sz="1800" dirty="0"/>
              <a:t>Indica tu dirección completa (Se recomienda que sea como aparece en la cuenta de Servicios Públicos</a:t>
            </a:r>
            <a:r>
              <a:rPr lang="es-CO" sz="1800" dirty="0" smtClean="0"/>
              <a:t>)</a:t>
            </a:r>
          </a:p>
          <a:p>
            <a:pPr marL="285750" indent="-285750">
              <a:buFont typeface="Arial" panose="020B0604020202020204" pitchFamily="34" charset="0"/>
              <a:buChar char="•"/>
            </a:pPr>
            <a:r>
              <a:rPr lang="es-CO" sz="1800" dirty="0" smtClean="0"/>
              <a:t> Indica </a:t>
            </a:r>
            <a:r>
              <a:rPr lang="es-CO" sz="1800" dirty="0"/>
              <a:t>tu correo electrónico. A este correo será enviada la respuesta de su </a:t>
            </a:r>
            <a:r>
              <a:rPr lang="es-CO" sz="1800" dirty="0" smtClean="0"/>
              <a:t>solicitud</a:t>
            </a:r>
          </a:p>
          <a:p>
            <a:pPr marL="285750" indent="-285750">
              <a:buFont typeface="Arial" panose="020B0604020202020204" pitchFamily="34" charset="0"/>
              <a:buChar char="•"/>
            </a:pPr>
            <a:r>
              <a:rPr lang="es-CO" sz="1800" dirty="0" smtClean="0"/>
              <a:t> </a:t>
            </a:r>
            <a:r>
              <a:rPr lang="es-CO" sz="1800" dirty="0"/>
              <a:t>Describe claramente el objeto de su petición </a:t>
            </a:r>
            <a:endParaRPr lang="es-CO" sz="1800" dirty="0" smtClean="0"/>
          </a:p>
          <a:p>
            <a:pPr marL="285750" indent="-285750">
              <a:buFont typeface="Arial" panose="020B0604020202020204" pitchFamily="34" charset="0"/>
              <a:buChar char="•"/>
            </a:pPr>
            <a:r>
              <a:rPr lang="es-CO" sz="1800" dirty="0" smtClean="0"/>
              <a:t> </a:t>
            </a:r>
            <a:r>
              <a:rPr lang="es-CO" sz="1800" dirty="0"/>
              <a:t>Indica tu número de teléfono. Este número nos permitirá aclarar dudas con respecto a la solicitud en caso de que se presenten </a:t>
            </a:r>
            <a:endParaRPr lang="es-CO" sz="1800" dirty="0" smtClean="0"/>
          </a:p>
          <a:p>
            <a:pPr marL="285750" indent="-285750">
              <a:buFont typeface="Arial" panose="020B0604020202020204" pitchFamily="34" charset="0"/>
              <a:buChar char="•"/>
            </a:pPr>
            <a:r>
              <a:rPr lang="es-CO" sz="1800" dirty="0" smtClean="0"/>
              <a:t>Si </a:t>
            </a:r>
            <a:r>
              <a:rPr lang="es-CO" sz="1800" dirty="0"/>
              <a:t>la solicitud tiene documentos anexos marca la opción SI, de lo contrario marca la opción </a:t>
            </a:r>
            <a:r>
              <a:rPr lang="es-CO" sz="1800" dirty="0" smtClean="0"/>
              <a:t>NO</a:t>
            </a:r>
            <a:endParaRPr lang="es-CO" sz="1800" dirty="0"/>
          </a:p>
        </p:txBody>
      </p:sp>
      <p:sp>
        <p:nvSpPr>
          <p:cNvPr id="4" name="CuadroTexto 3"/>
          <p:cNvSpPr txBox="1"/>
          <p:nvPr/>
        </p:nvSpPr>
        <p:spPr>
          <a:xfrm>
            <a:off x="9064642" y="2113028"/>
            <a:ext cx="2365248"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CO" dirty="0" smtClean="0"/>
              <a:t>TENER EN CUENTA </a:t>
            </a:r>
            <a:endParaRPr lang="es-CO" dirty="0"/>
          </a:p>
        </p:txBody>
      </p:sp>
      <p:sp>
        <p:nvSpPr>
          <p:cNvPr id="6" name="Rectángulo 5"/>
          <p:cNvSpPr/>
          <p:nvPr/>
        </p:nvSpPr>
        <p:spPr>
          <a:xfrm>
            <a:off x="8948844" y="2831356"/>
            <a:ext cx="2706624"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CO" dirty="0"/>
              <a:t>Una vez des clic en ENVIAR DATOS, se mostrará el número de radicado de tu </a:t>
            </a:r>
            <a:r>
              <a:rPr lang="es-CO" dirty="0" smtClean="0"/>
              <a:t>solicitud</a:t>
            </a:r>
            <a:endParaRPr lang="es-CO" dirty="0"/>
          </a:p>
        </p:txBody>
      </p:sp>
      <p:pic>
        <p:nvPicPr>
          <p:cNvPr id="2" name="Imagen 1"/>
          <p:cNvPicPr>
            <a:picLocks noChangeAspect="1"/>
          </p:cNvPicPr>
          <p:nvPr/>
        </p:nvPicPr>
        <p:blipFill>
          <a:blip r:embed="rId2"/>
          <a:stretch>
            <a:fillRect/>
          </a:stretch>
        </p:blipFill>
        <p:spPr>
          <a:xfrm>
            <a:off x="9174421" y="3672145"/>
            <a:ext cx="2255469" cy="1665577"/>
          </a:xfrm>
          <a:prstGeom prst="rect">
            <a:avLst/>
          </a:prstGeom>
        </p:spPr>
      </p:pic>
    </p:spTree>
    <p:extLst>
      <p:ext uri="{BB962C8B-B14F-4D97-AF65-F5344CB8AC3E}">
        <p14:creationId xmlns:p14="http://schemas.microsoft.com/office/powerpoint/2010/main" val="2551032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51709" y="318945"/>
            <a:ext cx="8388892"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9" name="CuadroTexto 8"/>
          <p:cNvSpPr txBox="1"/>
          <p:nvPr/>
        </p:nvSpPr>
        <p:spPr>
          <a:xfrm>
            <a:off x="1719832" y="318945"/>
            <a:ext cx="5825569" cy="707886"/>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¿Cómo radicar una PQRSD?</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2057016" y="1240843"/>
            <a:ext cx="9458180" cy="5355312"/>
          </a:xfrm>
          <a:prstGeom prst="rect">
            <a:avLst/>
          </a:prstGeom>
          <a:noFill/>
        </p:spPr>
        <p:txBody>
          <a:bodyPr wrap="square" rtlCol="0">
            <a:spAutoFit/>
          </a:bodyPr>
          <a:lstStyle/>
          <a:p>
            <a:pPr algn="just"/>
            <a:r>
              <a:rPr lang="es-CO" sz="1800" b="1" dirty="0" smtClean="0">
                <a:solidFill>
                  <a:schemeClr val="tx1"/>
                </a:solidFill>
                <a:effectLst>
                  <a:outerShdw blurRad="38100" dist="38100" dir="2700000" algn="tl">
                    <a:srgbClr val="000000">
                      <a:alpha val="43137"/>
                    </a:srgbClr>
                  </a:outerShdw>
                </a:effectLst>
              </a:rPr>
              <a:t>PARA FINALIZAR </a:t>
            </a:r>
          </a:p>
          <a:p>
            <a:pPr algn="just"/>
            <a:endParaRPr lang="es-CO" sz="1800" b="1" u="sng" dirty="0">
              <a:solidFill>
                <a:srgbClr val="00B0F0"/>
              </a:solidFill>
              <a:effectLst>
                <a:outerShdw blurRad="38100" dist="38100" dir="2700000" algn="tl">
                  <a:srgbClr val="000000">
                    <a:alpha val="43137"/>
                  </a:srgbClr>
                </a:outerShdw>
              </a:effectLst>
              <a:latin typeface="Arial" panose="020B0604020202020204" pitchFamily="34" charset="0"/>
              <a:ea typeface="Ebrima" panose="02000000000000000000" pitchFamily="2" charset="0"/>
              <a:cs typeface="Arial" panose="020B0604020202020204" pitchFamily="34" charset="0"/>
            </a:endParaRPr>
          </a:p>
          <a:p>
            <a:pPr algn="just"/>
            <a:r>
              <a:rPr lang="es-CO" sz="1800" dirty="0"/>
              <a:t>Si indicaste que la petición tiene documentos anexos, aparecerá la siguiente información para que puedas adjuntar los documentos necesarios para que tu solicitud pueda ser </a:t>
            </a:r>
            <a:r>
              <a:rPr lang="es-CO" sz="1800" dirty="0" smtClean="0"/>
              <a:t>analizada</a:t>
            </a:r>
          </a:p>
          <a:p>
            <a:pPr algn="just"/>
            <a:endParaRPr lang="es-CO" sz="1800" dirty="0" smtClean="0"/>
          </a:p>
          <a:p>
            <a:pPr algn="just"/>
            <a:endParaRPr lang="es-CO" sz="1800" dirty="0"/>
          </a:p>
          <a:p>
            <a:pPr algn="just"/>
            <a:endParaRPr lang="es-CO" sz="1800" dirty="0" smtClean="0"/>
          </a:p>
          <a:p>
            <a:pPr algn="just"/>
            <a:endParaRPr lang="es-CO" sz="1800" dirty="0"/>
          </a:p>
          <a:p>
            <a:pPr algn="just"/>
            <a:endParaRPr lang="es-CO" sz="1800" dirty="0" smtClean="0"/>
          </a:p>
          <a:p>
            <a:pPr algn="just"/>
            <a:endParaRPr lang="es-CO" sz="1800" dirty="0"/>
          </a:p>
          <a:p>
            <a:pPr algn="just"/>
            <a:endParaRPr lang="es-CO" sz="1800" dirty="0" smtClean="0"/>
          </a:p>
          <a:p>
            <a:pPr algn="just"/>
            <a:endParaRPr lang="es-CO" sz="1800" dirty="0"/>
          </a:p>
          <a:p>
            <a:pPr algn="just"/>
            <a:endParaRPr lang="es-CO" sz="1800" dirty="0" smtClean="0"/>
          </a:p>
          <a:p>
            <a:pPr algn="just"/>
            <a:endParaRPr lang="es-CO" sz="1800" dirty="0" smtClean="0"/>
          </a:p>
          <a:p>
            <a:pPr algn="just"/>
            <a:endParaRPr lang="es-CO" sz="1800" dirty="0"/>
          </a:p>
          <a:p>
            <a:pPr algn="just"/>
            <a:r>
              <a:rPr lang="es-CO" sz="1800" dirty="0" smtClean="0"/>
              <a:t>A </a:t>
            </a:r>
            <a:r>
              <a:rPr lang="es-CO" sz="1800" dirty="0"/>
              <a:t>tu correo electrónico llegará el comprobante de registro de tu solicitud con el </a:t>
            </a:r>
            <a:endParaRPr lang="es-CO" sz="1800" dirty="0" smtClean="0"/>
          </a:p>
          <a:p>
            <a:pPr algn="just"/>
            <a:r>
              <a:rPr lang="es-CO" sz="1800" dirty="0" smtClean="0"/>
              <a:t>número de </a:t>
            </a:r>
            <a:r>
              <a:rPr lang="es-CO" sz="1800" dirty="0"/>
              <a:t>radicado para que puedas hacer consulta del estado de la misma </a:t>
            </a:r>
            <a:endParaRPr lang="es-CO" sz="1800" dirty="0" smtClean="0"/>
          </a:p>
          <a:p>
            <a:pPr algn="just"/>
            <a:r>
              <a:rPr lang="es-CO" sz="1800" dirty="0" smtClean="0"/>
              <a:t>desde </a:t>
            </a:r>
            <a:r>
              <a:rPr lang="es-CO" sz="1800" dirty="0"/>
              <a:t>los canales </a:t>
            </a:r>
            <a:r>
              <a:rPr lang="es-CO" sz="1800" dirty="0" smtClean="0"/>
              <a:t>oficiales </a:t>
            </a:r>
            <a:r>
              <a:rPr lang="es-CO" sz="1800" dirty="0"/>
              <a:t>ya descritos</a:t>
            </a:r>
            <a:endParaRPr lang="es-ES" sz="1800" u="sng" dirty="0">
              <a:solidFill>
                <a:srgbClr val="00B0F0"/>
              </a:solidFill>
              <a:effectLst>
                <a:outerShdw blurRad="38100" dist="38100" dir="2700000" algn="tl">
                  <a:srgbClr val="000000">
                    <a:alpha val="43137"/>
                  </a:srgbClr>
                </a:outerShdw>
              </a:effectLst>
              <a:latin typeface="Arial" panose="020B0604020202020204" pitchFamily="34" charset="0"/>
              <a:ea typeface="Ebrima" panose="02000000000000000000" pitchFamily="2" charset="0"/>
              <a:cs typeface="Arial" panose="020B0604020202020204" pitchFamily="34" charset="0"/>
            </a:endParaRPr>
          </a:p>
        </p:txBody>
      </p:sp>
      <p:pic>
        <p:nvPicPr>
          <p:cNvPr id="3" name="Imagen 2"/>
          <p:cNvPicPr>
            <a:picLocks noChangeAspect="1"/>
          </p:cNvPicPr>
          <p:nvPr/>
        </p:nvPicPr>
        <p:blipFill rotWithShape="1">
          <a:blip r:embed="rId2"/>
          <a:srcRect l="42732" t="50563" r="26801" b="25378"/>
          <a:stretch/>
        </p:blipFill>
        <p:spPr>
          <a:xfrm>
            <a:off x="3421575" y="2673926"/>
            <a:ext cx="6422044" cy="2852680"/>
          </a:xfrm>
          <a:prstGeom prst="rect">
            <a:avLst/>
          </a:prstGeom>
        </p:spPr>
      </p:pic>
    </p:spTree>
    <p:extLst>
      <p:ext uri="{BB962C8B-B14F-4D97-AF65-F5344CB8AC3E}">
        <p14:creationId xmlns:p14="http://schemas.microsoft.com/office/powerpoint/2010/main" val="3189599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65564" y="518466"/>
            <a:ext cx="8313511" cy="1111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032038" y="579260"/>
            <a:ext cx="9144000" cy="1323439"/>
          </a:xfrm>
          <a:prstGeom prst="rect">
            <a:avLst/>
          </a:prstGeom>
          <a:noFill/>
        </p:spPr>
        <p:txBody>
          <a:bodyPr wrap="squar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CONSULTA SEGUIMIENTO</a:t>
            </a:r>
          </a:p>
          <a:p>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669090" y="1879604"/>
            <a:ext cx="8744948" cy="830997"/>
          </a:xfrm>
          <a:prstGeom prst="rect">
            <a:avLst/>
          </a:prstGeom>
          <a:noFill/>
        </p:spPr>
        <p:txBody>
          <a:bodyPr wrap="square" rtlCol="0">
            <a:spAutoFit/>
          </a:bodyPr>
          <a:lstStyle/>
          <a:p>
            <a:pPr algn="just"/>
            <a:r>
              <a:rPr lang="es-CO" sz="1600" dirty="0" smtClean="0"/>
              <a:t>Para </a:t>
            </a:r>
            <a:r>
              <a:rPr lang="es-CO" sz="1600" dirty="0"/>
              <a:t>acceder al sistema deberás realizar el siguiente procedimiento</a:t>
            </a:r>
            <a:r>
              <a:rPr lang="es-CO" sz="1600" dirty="0" smtClean="0"/>
              <a:t>:</a:t>
            </a:r>
          </a:p>
          <a:p>
            <a:pPr algn="just"/>
            <a:endParaRPr lang="es-CO" sz="1600" dirty="0" smtClean="0"/>
          </a:p>
          <a:p>
            <a:pPr algn="just"/>
            <a:r>
              <a:rPr lang="es-CO" sz="1600" dirty="0"/>
              <a:t>1. Dar clic en Consulta estado PQRSD – Radicado después del 2017</a:t>
            </a:r>
            <a:endParaRPr lang="es-CO" sz="1600" b="1" u="sng" dirty="0">
              <a:solidFill>
                <a:srgbClr val="00B0F0"/>
              </a:solidFill>
              <a:effectLst>
                <a:outerShdw blurRad="38100" dist="38100" dir="2700000" algn="tl">
                  <a:srgbClr val="000000">
                    <a:alpha val="43137"/>
                  </a:srgbClr>
                </a:outerShdw>
              </a:effectLst>
              <a:latin typeface="Arial" panose="020B0604020202020204" pitchFamily="34" charset="0"/>
              <a:ea typeface="Ebrima" panose="02000000000000000000" pitchFamily="2" charset="0"/>
              <a:cs typeface="Arial" panose="020B0604020202020204" pitchFamily="34" charset="0"/>
            </a:endParaRPr>
          </a:p>
        </p:txBody>
      </p:sp>
      <p:pic>
        <p:nvPicPr>
          <p:cNvPr id="3" name="Imagen 2"/>
          <p:cNvPicPr>
            <a:picLocks noChangeAspect="1"/>
          </p:cNvPicPr>
          <p:nvPr/>
        </p:nvPicPr>
        <p:blipFill rotWithShape="1">
          <a:blip r:embed="rId2"/>
          <a:srcRect l="12944" t="5019" r="16032" b="5397"/>
          <a:stretch/>
        </p:blipFill>
        <p:spPr>
          <a:xfrm>
            <a:off x="2958337" y="2710601"/>
            <a:ext cx="5527963" cy="3920130"/>
          </a:xfrm>
          <a:prstGeom prst="rect">
            <a:avLst/>
          </a:prstGeom>
        </p:spPr>
      </p:pic>
    </p:spTree>
    <p:extLst>
      <p:ext uri="{BB962C8B-B14F-4D97-AF65-F5344CB8AC3E}">
        <p14:creationId xmlns:p14="http://schemas.microsoft.com/office/powerpoint/2010/main" val="443075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922583" y="469223"/>
            <a:ext cx="8170324" cy="7263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357141" y="518466"/>
            <a:ext cx="5791970" cy="1323439"/>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CONSULTAR SEGUIMIENTO</a:t>
            </a:r>
          </a:p>
          <a:p>
            <a:r>
              <a:rPr lang="es-CO" sz="4000" dirty="0" smtClean="0">
                <a:solidFill>
                  <a:schemeClr val="bg1"/>
                </a:solidFill>
                <a:latin typeface="Comspot Ultra" panose="020F0003040202060204" pitchFamily="34" charset="0"/>
                <a:ea typeface="Comspot Ultra" panose="020F0003040202060204" pitchFamily="34" charset="0"/>
              </a:rPr>
              <a:t> DE TU RADICADO </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922583" y="1384530"/>
            <a:ext cx="8744948" cy="584775"/>
          </a:xfrm>
          <a:prstGeom prst="rect">
            <a:avLst/>
          </a:prstGeom>
          <a:noFill/>
        </p:spPr>
        <p:txBody>
          <a:bodyPr wrap="square" rtlCol="0">
            <a:spAutoFit/>
          </a:bodyPr>
          <a:lstStyle/>
          <a:p>
            <a:pPr algn="just"/>
            <a:r>
              <a:rPr lang="es-CO" sz="1600" dirty="0" smtClean="0"/>
              <a:t>2 </a:t>
            </a:r>
            <a:r>
              <a:rPr lang="es-CO" sz="1600" dirty="0"/>
              <a:t>Se abrirá una nueva ventana en la que deberás indicar el número de radicado que deseas consultar</a:t>
            </a:r>
            <a:endParaRPr lang="es-CO" sz="1600" b="1" u="sng" dirty="0">
              <a:solidFill>
                <a:srgbClr val="00B0F0"/>
              </a:solidFill>
              <a:effectLst>
                <a:outerShdw blurRad="38100" dist="38100" dir="2700000" algn="tl">
                  <a:srgbClr val="000000">
                    <a:alpha val="43137"/>
                  </a:srgbClr>
                </a:outerShdw>
              </a:effectLst>
              <a:latin typeface="Arial" panose="020B0604020202020204" pitchFamily="34" charset="0"/>
              <a:ea typeface="Ebrima" panose="02000000000000000000" pitchFamily="2" charset="0"/>
              <a:cs typeface="Arial" panose="020B0604020202020204" pitchFamily="34" charset="0"/>
            </a:endParaRPr>
          </a:p>
        </p:txBody>
      </p:sp>
      <p:pic>
        <p:nvPicPr>
          <p:cNvPr id="3" name="Imagen 2"/>
          <p:cNvPicPr>
            <a:picLocks noChangeAspect="1"/>
          </p:cNvPicPr>
          <p:nvPr/>
        </p:nvPicPr>
        <p:blipFill rotWithShape="1">
          <a:blip r:embed="rId2"/>
          <a:srcRect l="39240" t="35667" r="22483" b="46685"/>
          <a:stretch/>
        </p:blipFill>
        <p:spPr>
          <a:xfrm>
            <a:off x="2196215" y="1891147"/>
            <a:ext cx="7411617" cy="1874925"/>
          </a:xfrm>
          <a:prstGeom prst="rect">
            <a:avLst/>
          </a:prstGeom>
        </p:spPr>
      </p:pic>
      <p:sp>
        <p:nvSpPr>
          <p:cNvPr id="4" name="Rectángulo 3"/>
          <p:cNvSpPr/>
          <p:nvPr/>
        </p:nvSpPr>
        <p:spPr>
          <a:xfrm>
            <a:off x="2196215" y="3980301"/>
            <a:ext cx="8046720" cy="584775"/>
          </a:xfrm>
          <a:prstGeom prst="rect">
            <a:avLst/>
          </a:prstGeom>
        </p:spPr>
        <p:txBody>
          <a:bodyPr wrap="square">
            <a:spAutoFit/>
          </a:bodyPr>
          <a:lstStyle/>
          <a:p>
            <a:r>
              <a:rPr lang="es-CO" sz="1600" dirty="0"/>
              <a:t>Una vez se dé clic en consultar, podrás verificar el estado en el que se encuentra la solicitud, descargando la respuesta y los demás documentos que la misma contenga.</a:t>
            </a:r>
          </a:p>
        </p:txBody>
      </p:sp>
      <p:pic>
        <p:nvPicPr>
          <p:cNvPr id="5" name="Imagen 4"/>
          <p:cNvPicPr>
            <a:picLocks noChangeAspect="1"/>
          </p:cNvPicPr>
          <p:nvPr/>
        </p:nvPicPr>
        <p:blipFill rotWithShape="1">
          <a:blip r:embed="rId3"/>
          <a:srcRect l="37867" t="53645" r="23000" b="27629"/>
          <a:stretch/>
        </p:blipFill>
        <p:spPr>
          <a:xfrm>
            <a:off x="2451128" y="4779305"/>
            <a:ext cx="7156704" cy="1926336"/>
          </a:xfrm>
          <a:prstGeom prst="rect">
            <a:avLst/>
          </a:prstGeom>
        </p:spPr>
      </p:pic>
    </p:spTree>
    <p:extLst>
      <p:ext uri="{BB962C8B-B14F-4D97-AF65-F5344CB8AC3E}">
        <p14:creationId xmlns:p14="http://schemas.microsoft.com/office/powerpoint/2010/main" val="789444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76218" y="416612"/>
            <a:ext cx="8170324" cy="7263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717419" y="403733"/>
            <a:ext cx="5222905" cy="1323439"/>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TIEMPOS DE RESPUESTA</a:t>
            </a:r>
          </a:p>
          <a:p>
            <a:r>
              <a:rPr lang="es-CO" sz="4000" dirty="0" smtClean="0">
                <a:solidFill>
                  <a:schemeClr val="bg1"/>
                </a:solidFill>
                <a:latin typeface="Comspot Ultra" panose="020F0003040202060204" pitchFamily="34" charset="0"/>
                <a:ea typeface="Comspot Ultra" panose="020F0003040202060204" pitchFamily="34" charset="0"/>
              </a:rPr>
              <a:t> </a:t>
            </a:r>
            <a:endParaRPr lang="es-CO" sz="4000" dirty="0">
              <a:solidFill>
                <a:schemeClr val="bg1"/>
              </a:solidFill>
              <a:latin typeface="Comspot Ultra" panose="020F0003040202060204" pitchFamily="34" charset="0"/>
              <a:ea typeface="Comspot Ultra" panose="020F0003040202060204" pitchFamily="34" charset="0"/>
            </a:endParaRPr>
          </a:p>
        </p:txBody>
      </p:sp>
      <p:pic>
        <p:nvPicPr>
          <p:cNvPr id="2" name="Imagen 1"/>
          <p:cNvPicPr>
            <a:picLocks noChangeAspect="1"/>
          </p:cNvPicPr>
          <p:nvPr/>
        </p:nvPicPr>
        <p:blipFill rotWithShape="1">
          <a:blip r:embed="rId2"/>
          <a:srcRect l="14328" t="21496" r="14329" b="12405"/>
          <a:stretch/>
        </p:blipFill>
        <p:spPr>
          <a:xfrm>
            <a:off x="511017" y="1239971"/>
            <a:ext cx="9635708" cy="5019196"/>
          </a:xfrm>
          <a:prstGeom prst="rect">
            <a:avLst/>
          </a:prstGeom>
        </p:spPr>
      </p:pic>
    </p:spTree>
    <p:extLst>
      <p:ext uri="{BB962C8B-B14F-4D97-AF65-F5344CB8AC3E}">
        <p14:creationId xmlns:p14="http://schemas.microsoft.com/office/powerpoint/2010/main" val="3392381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89018" y="1433692"/>
            <a:ext cx="6644099" cy="4247317"/>
          </a:xfrm>
          <a:prstGeom prst="rect">
            <a:avLst/>
          </a:prstGeom>
          <a:noFill/>
        </p:spPr>
        <p:txBody>
          <a:bodyPr wrap="square" rtlCol="0">
            <a:spAutoFit/>
          </a:bodyPr>
          <a:lstStyle/>
          <a:p>
            <a:pPr marL="342900" lvl="1" indent="-342900">
              <a:lnSpc>
                <a:spcPct val="150000"/>
              </a:lnSpc>
              <a:buClr>
                <a:srgbClr val="00B0F0"/>
              </a:buClr>
              <a:buFont typeface="Arial" panose="020B0604020202020204" pitchFamily="34" charset="0"/>
              <a:buChar char="•"/>
            </a:pPr>
            <a:r>
              <a:rPr lang="es-CO" altLang="es-CO"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Autoridad a la que se </a:t>
            </a:r>
            <a:r>
              <a:rPr lang="es-CO" altLang="es-CO" sz="2000" dirty="0" smtClean="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dirige.</a:t>
            </a:r>
          </a:p>
          <a:p>
            <a:pPr marL="342900" lvl="1" indent="-342900">
              <a:lnSpc>
                <a:spcPct val="150000"/>
              </a:lnSpc>
              <a:buClr>
                <a:srgbClr val="00B0F0"/>
              </a:buClr>
              <a:buFont typeface="Arial" panose="020B0604020202020204" pitchFamily="34" charset="0"/>
              <a:buChar char="•"/>
            </a:pPr>
            <a:r>
              <a:rPr lang="es-CO" altLang="es-CO" sz="2000" dirty="0" smtClean="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Nombres </a:t>
            </a:r>
            <a:r>
              <a:rPr lang="es-CO" altLang="es-CO"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y apellidos completos del solicitante y de su representante y o apoderado</a:t>
            </a:r>
          </a:p>
          <a:p>
            <a:pPr marL="342900" lvl="1" indent="-342900">
              <a:lnSpc>
                <a:spcPct val="150000"/>
              </a:lnSpc>
              <a:buClr>
                <a:srgbClr val="00B0F0"/>
              </a:buClr>
              <a:buFont typeface="Arial" panose="020B0604020202020204" pitchFamily="34" charset="0"/>
              <a:buChar char="•"/>
            </a:pPr>
            <a:r>
              <a:rPr lang="es-CO" altLang="es-CO"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Número de documento de identidad </a:t>
            </a:r>
          </a:p>
          <a:p>
            <a:pPr marL="342900" lvl="1" indent="-342900" algn="just">
              <a:lnSpc>
                <a:spcPct val="150000"/>
              </a:lnSpc>
              <a:buClr>
                <a:srgbClr val="00B0F0"/>
              </a:buClr>
              <a:buFont typeface="Arial" panose="020B0604020202020204" pitchFamily="34" charset="0"/>
              <a:buChar char="•"/>
            </a:pPr>
            <a:r>
              <a:rPr lang="es-CO" altLang="es-CO"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Dirección de correspondencia física o electrónica. </a:t>
            </a:r>
          </a:p>
          <a:p>
            <a:pPr marL="342900" lvl="1" indent="-342900" algn="just">
              <a:lnSpc>
                <a:spcPct val="150000"/>
              </a:lnSpc>
              <a:buClr>
                <a:srgbClr val="00B0F0"/>
              </a:buClr>
              <a:buFont typeface="Arial" panose="020B0604020202020204" pitchFamily="34" charset="0"/>
              <a:buChar char="•"/>
            </a:pPr>
            <a:r>
              <a:rPr lang="es-CO" altLang="es-CO"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Objeto de la petición.</a:t>
            </a:r>
          </a:p>
          <a:p>
            <a:pPr marL="342900" lvl="1" indent="-342900" algn="just">
              <a:lnSpc>
                <a:spcPct val="150000"/>
              </a:lnSpc>
              <a:buClr>
                <a:srgbClr val="00B0F0"/>
              </a:buClr>
              <a:buFont typeface="Arial" panose="020B0604020202020204" pitchFamily="34" charset="0"/>
              <a:buChar char="•"/>
            </a:pPr>
            <a:r>
              <a:rPr lang="es-CO" altLang="es-CO"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Razones en las que se basa su petición.</a:t>
            </a:r>
          </a:p>
          <a:p>
            <a:pPr marL="342900" lvl="1" indent="-342900" algn="just">
              <a:lnSpc>
                <a:spcPct val="150000"/>
              </a:lnSpc>
              <a:buClr>
                <a:srgbClr val="00B0F0"/>
              </a:buClr>
              <a:buFont typeface="Arial" panose="020B0604020202020204" pitchFamily="34" charset="0"/>
              <a:buChar char="•"/>
            </a:pPr>
            <a:r>
              <a:rPr lang="es-CO" altLang="es-CO"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Documentos necesarios para iniciar el trámite.</a:t>
            </a:r>
          </a:p>
          <a:p>
            <a:pPr marL="342900" lvl="1" indent="-342900" algn="just">
              <a:lnSpc>
                <a:spcPct val="150000"/>
              </a:lnSpc>
              <a:buClr>
                <a:srgbClr val="00B0F0"/>
              </a:buClr>
              <a:buFont typeface="Arial" panose="020B0604020202020204" pitchFamily="34" charset="0"/>
              <a:buChar char="•"/>
            </a:pPr>
            <a:r>
              <a:rPr lang="es-CO" altLang="es-CO"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La firma del peticionario cuando fuere el caso.</a:t>
            </a:r>
          </a:p>
        </p:txBody>
      </p:sp>
      <p:sp>
        <p:nvSpPr>
          <p:cNvPr id="3" name="Rectángulo 2"/>
          <p:cNvSpPr/>
          <p:nvPr/>
        </p:nvSpPr>
        <p:spPr>
          <a:xfrm>
            <a:off x="2239347" y="494523"/>
            <a:ext cx="9489233"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2357141" y="518466"/>
            <a:ext cx="9374939"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CONTENIDO DEL DERECHO DE PETICIÓN</a:t>
            </a:r>
          </a:p>
        </p:txBody>
      </p:sp>
      <p:pic>
        <p:nvPicPr>
          <p:cNvPr id="4" name="Imagen 3"/>
          <p:cNvPicPr>
            <a:picLocks noChangeAspect="1"/>
          </p:cNvPicPr>
          <p:nvPr/>
        </p:nvPicPr>
        <p:blipFill>
          <a:blip r:embed="rId2"/>
          <a:stretch>
            <a:fillRect/>
          </a:stretch>
        </p:blipFill>
        <p:spPr>
          <a:xfrm>
            <a:off x="8841157" y="2268747"/>
            <a:ext cx="2887423" cy="2887423"/>
          </a:xfrm>
          <a:prstGeom prst="rect">
            <a:avLst/>
          </a:prstGeom>
        </p:spPr>
      </p:pic>
    </p:spTree>
    <p:extLst>
      <p:ext uri="{BB962C8B-B14F-4D97-AF65-F5344CB8AC3E}">
        <p14:creationId xmlns:p14="http://schemas.microsoft.com/office/powerpoint/2010/main" val="372191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FF9DA634-24F5-C146-8E64-072E2F580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190" y="312233"/>
            <a:ext cx="5127173" cy="5127173"/>
          </a:xfrm>
          <a:prstGeom prst="rect">
            <a:avLst/>
          </a:prstGeom>
        </p:spPr>
      </p:pic>
      <p:sp>
        <p:nvSpPr>
          <p:cNvPr id="2" name="CuadroTexto 1"/>
          <p:cNvSpPr txBox="1"/>
          <p:nvPr/>
        </p:nvSpPr>
        <p:spPr>
          <a:xfrm>
            <a:off x="1888557" y="957752"/>
            <a:ext cx="4994378" cy="461665"/>
          </a:xfrm>
          <a:prstGeom prst="rect">
            <a:avLst/>
          </a:prstGeom>
          <a:noFill/>
        </p:spPr>
        <p:txBody>
          <a:bodyPr wrap="square" rtlCol="0">
            <a:spAutoFit/>
          </a:bodyPr>
          <a:lstStyle/>
          <a:p>
            <a:pPr algn="ctr"/>
            <a:r>
              <a:rPr lang="es-CO" sz="2400" b="1" dirty="0">
                <a:solidFill>
                  <a:srgbClr val="00B0F0"/>
                </a:solidFill>
                <a:latin typeface="Arial" panose="020B0604020202020204" pitchFamily="34" charset="0"/>
                <a:cs typeface="Arial" panose="020B0604020202020204" pitchFamily="34" charset="0"/>
              </a:rPr>
              <a:t>¿Qué son las redes sociales?</a:t>
            </a:r>
          </a:p>
        </p:txBody>
      </p:sp>
      <p:sp>
        <p:nvSpPr>
          <p:cNvPr id="3" name="Rectángulo 2"/>
          <p:cNvSpPr/>
          <p:nvPr/>
        </p:nvSpPr>
        <p:spPr>
          <a:xfrm flipV="1">
            <a:off x="2069956" y="1613333"/>
            <a:ext cx="4187670" cy="45719"/>
          </a:xfrm>
          <a:prstGeom prst="rect">
            <a:avLst/>
          </a:prstGeom>
          <a:solidFill>
            <a:srgbClr val="AA4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p>
        </p:txBody>
      </p:sp>
      <p:sp>
        <p:nvSpPr>
          <p:cNvPr id="4" name="Rectángulo 3"/>
          <p:cNvSpPr/>
          <p:nvPr/>
        </p:nvSpPr>
        <p:spPr>
          <a:xfrm>
            <a:off x="2069956" y="2082987"/>
            <a:ext cx="4559442" cy="3046988"/>
          </a:xfrm>
          <a:prstGeom prst="rect">
            <a:avLst/>
          </a:prstGeom>
        </p:spPr>
        <p:txBody>
          <a:bodyPr wrap="square">
            <a:spAutoFit/>
          </a:bodyPr>
          <a:lstStyle/>
          <a:p>
            <a:pPr algn="just"/>
            <a:r>
              <a:rPr lang="es-CO" sz="2400" dirty="0">
                <a:solidFill>
                  <a:schemeClr val="tx1">
                    <a:lumMod val="65000"/>
                    <a:lumOff val="35000"/>
                  </a:schemeClr>
                </a:solidFill>
                <a:latin typeface="Arial" panose="020B0604020202020204" pitchFamily="34" charset="0"/>
                <a:cs typeface="Arial" panose="020B0604020202020204" pitchFamily="34" charset="0"/>
              </a:rPr>
              <a:t>Son comunidades virtuales, conectadas entre sí, por personas que pueden o no conocerse de manera física. </a:t>
            </a:r>
            <a:endParaRPr lang="es-CO" sz="2400" dirty="0" smtClean="0">
              <a:solidFill>
                <a:schemeClr val="tx1">
                  <a:lumMod val="65000"/>
                  <a:lumOff val="35000"/>
                </a:schemeClr>
              </a:solidFill>
              <a:latin typeface="Arial" panose="020B0604020202020204" pitchFamily="34" charset="0"/>
              <a:cs typeface="Arial" panose="020B0604020202020204" pitchFamily="34" charset="0"/>
            </a:endParaRPr>
          </a:p>
          <a:p>
            <a:pPr algn="just"/>
            <a:endParaRPr lang="es-CO" sz="24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CO" sz="2400" dirty="0" smtClean="0">
                <a:solidFill>
                  <a:schemeClr val="tx1">
                    <a:lumMod val="65000"/>
                    <a:lumOff val="35000"/>
                  </a:schemeClr>
                </a:solidFill>
                <a:latin typeface="Arial" panose="020B0604020202020204" pitchFamily="34" charset="0"/>
                <a:cs typeface="Arial" panose="020B0604020202020204" pitchFamily="34" charset="0"/>
              </a:rPr>
              <a:t>Esta </a:t>
            </a:r>
            <a:r>
              <a:rPr lang="es-CO" sz="2400" dirty="0">
                <a:solidFill>
                  <a:schemeClr val="tx1">
                    <a:lumMod val="65000"/>
                    <a:lumOff val="35000"/>
                  </a:schemeClr>
                </a:solidFill>
                <a:latin typeface="Arial" panose="020B0604020202020204" pitchFamily="34" charset="0"/>
                <a:cs typeface="Arial" panose="020B0604020202020204" pitchFamily="34" charset="0"/>
              </a:rPr>
              <a:t>conexión, es generada por gustos, ideas u otros factores en común. </a:t>
            </a:r>
          </a:p>
        </p:txBody>
      </p:sp>
    </p:spTree>
    <p:extLst>
      <p:ext uri="{BB962C8B-B14F-4D97-AF65-F5344CB8AC3E}">
        <p14:creationId xmlns:p14="http://schemas.microsoft.com/office/powerpoint/2010/main" val="437060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5900" y="518466"/>
            <a:ext cx="8543277"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2357141" y="518466"/>
            <a:ext cx="2662011"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CONSULTA</a:t>
            </a:r>
          </a:p>
        </p:txBody>
      </p:sp>
      <p:sp>
        <p:nvSpPr>
          <p:cNvPr id="4" name="CuadroTexto 3"/>
          <p:cNvSpPr txBox="1"/>
          <p:nvPr/>
        </p:nvSpPr>
        <p:spPr>
          <a:xfrm>
            <a:off x="3526972" y="1670180"/>
            <a:ext cx="7847045" cy="707886"/>
          </a:xfrm>
          <a:prstGeom prst="rect">
            <a:avLst/>
          </a:prstGeom>
          <a:noFill/>
        </p:spPr>
        <p:txBody>
          <a:bodyPr wrap="square" rtlCol="0">
            <a:spAutoFit/>
          </a:bodyPr>
          <a:lstStyle/>
          <a:p>
            <a:r>
              <a:rPr lang="es-ES"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Se busca orientación, punto de vista de la Administración frente a temas relacionados con sus competencias</a:t>
            </a:r>
          </a:p>
        </p:txBody>
      </p:sp>
      <p:sp>
        <p:nvSpPr>
          <p:cNvPr id="5" name="CuadroTexto 4"/>
          <p:cNvSpPr txBox="1"/>
          <p:nvPr/>
        </p:nvSpPr>
        <p:spPr>
          <a:xfrm>
            <a:off x="4842589" y="3013788"/>
            <a:ext cx="5052526" cy="685124"/>
          </a:xfrm>
          <a:prstGeom prst="rect">
            <a:avLst/>
          </a:prstGeom>
          <a:solidFill>
            <a:srgbClr val="00B0F0"/>
          </a:solidFill>
        </p:spPr>
        <p:txBody>
          <a:bodyPr wrap="square" rtlCol="0">
            <a:spAutoFit/>
          </a:bodyPr>
          <a:lstStyle/>
          <a:p>
            <a:pPr algn="ctr">
              <a:lnSpc>
                <a:spcPct val="107000"/>
              </a:lnSpc>
              <a:spcAft>
                <a:spcPts val="190"/>
              </a:spcAft>
            </a:pPr>
            <a:r>
              <a:rPr lang="es-CO"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30 días hábiles</a:t>
            </a:r>
          </a:p>
        </p:txBody>
      </p:sp>
      <p:graphicFrame>
        <p:nvGraphicFramePr>
          <p:cNvPr id="6" name="Tabla 5"/>
          <p:cNvGraphicFramePr>
            <a:graphicFrameLocks noGrp="1"/>
          </p:cNvGraphicFramePr>
          <p:nvPr>
            <p:extLst/>
          </p:nvPr>
        </p:nvGraphicFramePr>
        <p:xfrm>
          <a:off x="3361267" y="4198049"/>
          <a:ext cx="7816806" cy="1344336"/>
        </p:xfrm>
        <a:graphic>
          <a:graphicData uri="http://schemas.openxmlformats.org/drawingml/2006/table">
            <a:tbl>
              <a:tblPr firstRow="1" firstCol="1" bandRow="1">
                <a:tableStyleId>{72833802-FEF1-4C79-8D5D-14CF1EAF98D9}</a:tableStyleId>
              </a:tblPr>
              <a:tblGrid>
                <a:gridCol w="7816806">
                  <a:extLst>
                    <a:ext uri="{9D8B030D-6E8A-4147-A177-3AD203B41FA5}">
                      <a16:colId xmlns:a16="http://schemas.microsoft.com/office/drawing/2014/main" xmlns="" val="20000"/>
                    </a:ext>
                  </a:extLst>
                </a:gridCol>
              </a:tblGrid>
              <a:tr h="426253">
                <a:tc>
                  <a:txBody>
                    <a:bodyPr/>
                    <a:lstStyle/>
                    <a:p>
                      <a:pPr marL="0" algn="ctr" defTabSz="914400" rtl="0" eaLnBrk="1" latinLnBrk="0" hangingPunct="1">
                        <a:spcAft>
                          <a:spcPts val="0"/>
                        </a:spcAft>
                      </a:pPr>
                      <a:r>
                        <a:rPr lang="es-CO" sz="2000" b="1" kern="1200" dirty="0">
                          <a:solidFill>
                            <a:schemeClr val="bg1"/>
                          </a:solidFill>
                          <a:effectLst/>
                          <a:latin typeface="Arial Black" panose="020B0A04020102020204" pitchFamily="34" charset="0"/>
                          <a:ea typeface="+mn-ea"/>
                          <a:cs typeface="Arial" panose="020B0604020202020204" pitchFamily="34" charset="0"/>
                        </a:rPr>
                        <a:t>Ejemplos</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688562">
                <a:tc>
                  <a:txBody>
                    <a:bodyPr/>
                    <a:lstStyle/>
                    <a:p>
                      <a:pPr marL="0" algn="l" defTabSz="914400" rtl="0" eaLnBrk="1" latinLnBrk="0" hangingPunct="1">
                        <a:spcAft>
                          <a:spcPts val="0"/>
                        </a:spcAft>
                      </a:pPr>
                      <a:r>
                        <a:rPr lang="es-CO" sz="1400" b="1"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Conceptos Técnicos sobre el POT: </a:t>
                      </a: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Conceptos Técnicos de retiros de quebrada y estructuras hidráulicas; Conceptos Técnicos de zonas de riesgo; Conceptos Técnicos de usos de suelo y Conceptos Técnicos viales</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229521">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Bienes de Interés Cultural </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7" name="Imagen 6"/>
          <p:cNvPicPr>
            <a:picLocks noChangeAspect="1"/>
          </p:cNvPicPr>
          <p:nvPr/>
        </p:nvPicPr>
        <p:blipFill>
          <a:blip r:embed="rId2"/>
          <a:stretch>
            <a:fillRect/>
          </a:stretch>
        </p:blipFill>
        <p:spPr>
          <a:xfrm>
            <a:off x="1485900" y="2278092"/>
            <a:ext cx="1905000" cy="1905000"/>
          </a:xfrm>
          <a:prstGeom prst="rect">
            <a:avLst/>
          </a:prstGeom>
        </p:spPr>
      </p:pic>
    </p:spTree>
    <p:extLst>
      <p:ext uri="{BB962C8B-B14F-4D97-AF65-F5344CB8AC3E}">
        <p14:creationId xmlns:p14="http://schemas.microsoft.com/office/powerpoint/2010/main" val="3710186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672293" y="530086"/>
            <a:ext cx="7374725"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2357141" y="518466"/>
            <a:ext cx="1788375"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QUEJA</a:t>
            </a:r>
          </a:p>
        </p:txBody>
      </p:sp>
      <p:sp>
        <p:nvSpPr>
          <p:cNvPr id="11" name="CuadroTexto 10"/>
          <p:cNvSpPr txBox="1"/>
          <p:nvPr/>
        </p:nvSpPr>
        <p:spPr>
          <a:xfrm>
            <a:off x="1672293" y="1661553"/>
            <a:ext cx="7847045" cy="707886"/>
          </a:xfrm>
          <a:prstGeom prst="rect">
            <a:avLst/>
          </a:prstGeom>
          <a:noFill/>
        </p:spPr>
        <p:txBody>
          <a:bodyPr wrap="square" rtlCol="0">
            <a:spAutoFit/>
          </a:bodyPr>
          <a:lstStyle/>
          <a:p>
            <a:r>
              <a:rPr lang="es-ES"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Manifestar protesta, descontento o inconformidad  por la conducta del personal de la entidad</a:t>
            </a:r>
          </a:p>
        </p:txBody>
      </p:sp>
      <p:sp>
        <p:nvSpPr>
          <p:cNvPr id="12" name="CuadroTexto 11"/>
          <p:cNvSpPr txBox="1"/>
          <p:nvPr/>
        </p:nvSpPr>
        <p:spPr>
          <a:xfrm>
            <a:off x="2262673" y="2881221"/>
            <a:ext cx="4889241" cy="657744"/>
          </a:xfrm>
          <a:prstGeom prst="rect">
            <a:avLst/>
          </a:prstGeom>
          <a:solidFill>
            <a:srgbClr val="00B0F0"/>
          </a:solidFill>
        </p:spPr>
        <p:txBody>
          <a:bodyPr wrap="square" rtlCol="0">
            <a:spAutoFit/>
          </a:bodyPr>
          <a:lstStyle/>
          <a:p>
            <a:pPr algn="ctr">
              <a:lnSpc>
                <a:spcPct val="107000"/>
              </a:lnSpc>
              <a:spcAft>
                <a:spcPts val="190"/>
              </a:spcAft>
            </a:pPr>
            <a:r>
              <a:rPr lang="es-CO"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15 días hábiles</a:t>
            </a:r>
          </a:p>
        </p:txBody>
      </p:sp>
      <p:graphicFrame>
        <p:nvGraphicFramePr>
          <p:cNvPr id="13" name="Tabla 12"/>
          <p:cNvGraphicFramePr>
            <a:graphicFrameLocks noGrp="1"/>
          </p:cNvGraphicFramePr>
          <p:nvPr>
            <p:extLst>
              <p:ext uri="{D42A27DB-BD31-4B8C-83A1-F6EECF244321}">
                <p14:modId xmlns:p14="http://schemas.microsoft.com/office/powerpoint/2010/main" val="821832591"/>
              </p:ext>
            </p:extLst>
          </p:nvPr>
        </p:nvGraphicFramePr>
        <p:xfrm>
          <a:off x="2136316" y="4132053"/>
          <a:ext cx="7816806" cy="1671941"/>
        </p:xfrm>
        <a:graphic>
          <a:graphicData uri="http://schemas.openxmlformats.org/drawingml/2006/table">
            <a:tbl>
              <a:tblPr firstRow="1" firstCol="1" bandRow="1">
                <a:tableStyleId>{72833802-FEF1-4C79-8D5D-14CF1EAF98D9}</a:tableStyleId>
              </a:tblPr>
              <a:tblGrid>
                <a:gridCol w="7816806">
                  <a:extLst>
                    <a:ext uri="{9D8B030D-6E8A-4147-A177-3AD203B41FA5}">
                      <a16:colId xmlns:a16="http://schemas.microsoft.com/office/drawing/2014/main" xmlns="" val="20000"/>
                    </a:ext>
                  </a:extLst>
                </a:gridCol>
              </a:tblGrid>
              <a:tr h="818501">
                <a:tc>
                  <a:txBody>
                    <a:bodyPr/>
                    <a:lstStyle/>
                    <a:p>
                      <a:pPr marL="0" algn="ctr" defTabSz="914400" rtl="0" eaLnBrk="1" latinLnBrk="0" hangingPunct="1">
                        <a:spcAft>
                          <a:spcPts val="0"/>
                        </a:spcAft>
                      </a:pPr>
                      <a:r>
                        <a:rPr lang="es-CO" sz="2000" b="1" kern="1200" dirty="0">
                          <a:solidFill>
                            <a:schemeClr val="bg1"/>
                          </a:solidFill>
                          <a:effectLst/>
                          <a:latin typeface="Arial Black" panose="020B0A04020102020204" pitchFamily="34" charset="0"/>
                          <a:ea typeface="+mn-ea"/>
                          <a:cs typeface="Arial" panose="020B0604020202020204" pitchFamily="34" charset="0"/>
                        </a:rPr>
                        <a:t>Ejemplos</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982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El ciudadano se queja por una mala atención de un servidor público o contratista por los diferentes canales de atención</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19986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El ciudadano se queja por la i</a:t>
                      </a:r>
                      <a:r>
                        <a:rPr lang="es-CO" sz="1400" b="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nadecuada</a:t>
                      </a:r>
                      <a:r>
                        <a:rPr lang="es-CO"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conducta de un servidor o contratista</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r h="104450">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El ciudadano se queja por m</a:t>
                      </a:r>
                      <a:r>
                        <a:rPr lang="es-CO"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alas prácticas dentro de la gestión de la solicitud</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2" name="Imagen 1"/>
          <p:cNvPicPr>
            <a:picLocks noChangeAspect="1"/>
          </p:cNvPicPr>
          <p:nvPr/>
        </p:nvPicPr>
        <p:blipFill>
          <a:blip r:embed="rId2"/>
          <a:stretch>
            <a:fillRect/>
          </a:stretch>
        </p:blipFill>
        <p:spPr>
          <a:xfrm>
            <a:off x="7923542" y="2369439"/>
            <a:ext cx="2952750" cy="1552575"/>
          </a:xfrm>
          <a:prstGeom prst="rect">
            <a:avLst/>
          </a:prstGeom>
        </p:spPr>
      </p:pic>
    </p:spTree>
    <p:extLst>
      <p:ext uri="{BB962C8B-B14F-4D97-AF65-F5344CB8AC3E}">
        <p14:creationId xmlns:p14="http://schemas.microsoft.com/office/powerpoint/2010/main" val="3658676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02037" y="494523"/>
            <a:ext cx="7735927"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2357141" y="518466"/>
            <a:ext cx="2486193"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RECLAMO</a:t>
            </a:r>
          </a:p>
        </p:txBody>
      </p:sp>
      <p:sp>
        <p:nvSpPr>
          <p:cNvPr id="4" name="CuadroTexto 3"/>
          <p:cNvSpPr txBox="1"/>
          <p:nvPr/>
        </p:nvSpPr>
        <p:spPr>
          <a:xfrm>
            <a:off x="2239347" y="1617908"/>
            <a:ext cx="7847045" cy="400110"/>
          </a:xfrm>
          <a:prstGeom prst="rect">
            <a:avLst/>
          </a:prstGeom>
          <a:noFill/>
        </p:spPr>
        <p:txBody>
          <a:bodyPr wrap="square" rtlCol="0">
            <a:spAutoFit/>
          </a:bodyPr>
          <a:lstStyle/>
          <a:p>
            <a:r>
              <a:rPr lang="es-ES"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Manifestar insatisfacción por el servicio prestado en la entidad</a:t>
            </a:r>
          </a:p>
        </p:txBody>
      </p:sp>
      <p:sp>
        <p:nvSpPr>
          <p:cNvPr id="5" name="CuadroTexto 4"/>
          <p:cNvSpPr txBox="1"/>
          <p:nvPr/>
        </p:nvSpPr>
        <p:spPr>
          <a:xfrm>
            <a:off x="2676741" y="2637155"/>
            <a:ext cx="4889241" cy="657744"/>
          </a:xfrm>
          <a:prstGeom prst="rect">
            <a:avLst/>
          </a:prstGeom>
          <a:solidFill>
            <a:srgbClr val="00B0F0"/>
          </a:solidFill>
        </p:spPr>
        <p:txBody>
          <a:bodyPr wrap="square" rtlCol="0">
            <a:spAutoFit/>
          </a:bodyPr>
          <a:lstStyle/>
          <a:p>
            <a:pPr algn="ctr">
              <a:lnSpc>
                <a:spcPct val="107000"/>
              </a:lnSpc>
              <a:spcAft>
                <a:spcPts val="190"/>
              </a:spcAft>
            </a:pPr>
            <a:r>
              <a:rPr lang="es-CO"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15 días hábiles</a:t>
            </a:r>
          </a:p>
        </p:txBody>
      </p:sp>
      <p:graphicFrame>
        <p:nvGraphicFramePr>
          <p:cNvPr id="6" name="Tabla 5"/>
          <p:cNvGraphicFramePr>
            <a:graphicFrameLocks noGrp="1"/>
          </p:cNvGraphicFramePr>
          <p:nvPr>
            <p:extLst>
              <p:ext uri="{D42A27DB-BD31-4B8C-83A1-F6EECF244321}">
                <p14:modId xmlns:p14="http://schemas.microsoft.com/office/powerpoint/2010/main" val="3092881519"/>
              </p:ext>
            </p:extLst>
          </p:nvPr>
        </p:nvGraphicFramePr>
        <p:xfrm>
          <a:off x="2239347" y="4358319"/>
          <a:ext cx="7816806" cy="1112066"/>
        </p:xfrm>
        <a:graphic>
          <a:graphicData uri="http://schemas.openxmlformats.org/drawingml/2006/table">
            <a:tbl>
              <a:tblPr firstRow="1" firstCol="1" bandRow="1">
                <a:tableStyleId>{72833802-FEF1-4C79-8D5D-14CF1EAF98D9}</a:tableStyleId>
              </a:tblPr>
              <a:tblGrid>
                <a:gridCol w="7816806">
                  <a:extLst>
                    <a:ext uri="{9D8B030D-6E8A-4147-A177-3AD203B41FA5}">
                      <a16:colId xmlns:a16="http://schemas.microsoft.com/office/drawing/2014/main" xmlns="" val="20000"/>
                    </a:ext>
                  </a:extLst>
                </a:gridCol>
              </a:tblGrid>
              <a:tr h="415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Ejemplos</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982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El ciudadano reclama por la i</a:t>
                      </a:r>
                      <a:r>
                        <a:rPr lang="es-CO" sz="1400" b="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nadecuada</a:t>
                      </a:r>
                      <a:r>
                        <a:rPr lang="es-CO"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respuesta a una solicitud o trámite</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19986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El ciudadano reclama por el</a:t>
                      </a:r>
                      <a:r>
                        <a:rPr lang="es-CO"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mal estado de las sedes que afectan la prestación del servicio</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r h="104450">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El ciudadano reclama por la No respuesta a una solicitud dentro de los tiempos</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7" name="Imagen 6"/>
          <p:cNvPicPr>
            <a:picLocks noChangeAspect="1"/>
          </p:cNvPicPr>
          <p:nvPr/>
        </p:nvPicPr>
        <p:blipFill>
          <a:blip r:embed="rId2"/>
          <a:stretch>
            <a:fillRect/>
          </a:stretch>
        </p:blipFill>
        <p:spPr>
          <a:xfrm>
            <a:off x="8364433" y="2175549"/>
            <a:ext cx="3037857" cy="2025238"/>
          </a:xfrm>
          <a:prstGeom prst="rect">
            <a:avLst/>
          </a:prstGeom>
        </p:spPr>
      </p:pic>
    </p:spTree>
    <p:extLst>
      <p:ext uri="{BB962C8B-B14F-4D97-AF65-F5344CB8AC3E}">
        <p14:creationId xmlns:p14="http://schemas.microsoft.com/office/powerpoint/2010/main" val="53020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38341" y="1540784"/>
            <a:ext cx="7847045" cy="707886"/>
          </a:xfrm>
          <a:prstGeom prst="rect">
            <a:avLst/>
          </a:prstGeom>
          <a:noFill/>
        </p:spPr>
        <p:txBody>
          <a:bodyPr wrap="square" rtlCol="0">
            <a:spAutoFit/>
          </a:bodyPr>
          <a:lstStyle/>
          <a:p>
            <a:r>
              <a:rPr lang="es-ES"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Propuesta o consejo que realiza la comunidad para mejorar la prestación del servicio o productos de la entidad</a:t>
            </a:r>
          </a:p>
        </p:txBody>
      </p:sp>
      <p:sp>
        <p:nvSpPr>
          <p:cNvPr id="5" name="CuadroTexto 4"/>
          <p:cNvSpPr txBox="1"/>
          <p:nvPr/>
        </p:nvSpPr>
        <p:spPr>
          <a:xfrm>
            <a:off x="2832016" y="2956764"/>
            <a:ext cx="4889241" cy="657744"/>
          </a:xfrm>
          <a:prstGeom prst="rect">
            <a:avLst/>
          </a:prstGeom>
          <a:solidFill>
            <a:srgbClr val="00B0F0"/>
          </a:solidFill>
        </p:spPr>
        <p:txBody>
          <a:bodyPr wrap="square" rtlCol="0">
            <a:spAutoFit/>
          </a:bodyPr>
          <a:lstStyle/>
          <a:p>
            <a:pPr algn="ctr">
              <a:lnSpc>
                <a:spcPct val="107000"/>
              </a:lnSpc>
              <a:spcAft>
                <a:spcPts val="190"/>
              </a:spcAft>
            </a:pPr>
            <a:r>
              <a:rPr lang="es-CO"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15 días hábiles</a:t>
            </a:r>
          </a:p>
        </p:txBody>
      </p:sp>
      <p:graphicFrame>
        <p:nvGraphicFramePr>
          <p:cNvPr id="7" name="Tabla 6"/>
          <p:cNvGraphicFramePr>
            <a:graphicFrameLocks noGrp="1"/>
          </p:cNvGraphicFramePr>
          <p:nvPr>
            <p:extLst>
              <p:ext uri="{D42A27DB-BD31-4B8C-83A1-F6EECF244321}">
                <p14:modId xmlns:p14="http://schemas.microsoft.com/office/powerpoint/2010/main" val="932701338"/>
              </p:ext>
            </p:extLst>
          </p:nvPr>
        </p:nvGraphicFramePr>
        <p:xfrm>
          <a:off x="2200883" y="4623379"/>
          <a:ext cx="7816806" cy="879422"/>
        </p:xfrm>
        <a:graphic>
          <a:graphicData uri="http://schemas.openxmlformats.org/drawingml/2006/table">
            <a:tbl>
              <a:tblPr firstRow="1" firstCol="1" bandRow="1">
                <a:tableStyleId>{72833802-FEF1-4C79-8D5D-14CF1EAF98D9}</a:tableStyleId>
              </a:tblPr>
              <a:tblGrid>
                <a:gridCol w="7816806">
                  <a:extLst>
                    <a:ext uri="{9D8B030D-6E8A-4147-A177-3AD203B41FA5}">
                      <a16:colId xmlns:a16="http://schemas.microsoft.com/office/drawing/2014/main" xmlns="" val="20000"/>
                    </a:ext>
                  </a:extLst>
                </a:gridCol>
              </a:tblGrid>
              <a:tr h="239835">
                <a:tc>
                  <a:txBody>
                    <a:bodyPr/>
                    <a:lstStyle/>
                    <a:p>
                      <a:pPr marL="0" algn="ctr" defTabSz="914400" rtl="0" eaLnBrk="1" latinLnBrk="0" hangingPunct="1">
                        <a:spcAft>
                          <a:spcPts val="0"/>
                        </a:spcAft>
                      </a:pPr>
                      <a:r>
                        <a:rPr lang="es-CO" sz="2000" b="1" kern="1200" dirty="0">
                          <a:solidFill>
                            <a:schemeClr val="bg1"/>
                          </a:solidFill>
                          <a:effectLst/>
                          <a:latin typeface="Arial Black" panose="020B0A04020102020204" pitchFamily="34" charset="0"/>
                          <a:ea typeface="+mn-ea"/>
                          <a:cs typeface="Arial" panose="020B0604020202020204" pitchFamily="34" charset="0"/>
                        </a:rPr>
                        <a:t>Ejemplos</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982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Mejoras en la prestación del servicio</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19986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Mejoras en un trámite o procedimiento que realiza la entidad</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8" name="Rectángulo 7"/>
          <p:cNvSpPr/>
          <p:nvPr/>
        </p:nvSpPr>
        <p:spPr>
          <a:xfrm>
            <a:off x="1638341" y="564013"/>
            <a:ext cx="7699623"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357141" y="518466"/>
            <a:ext cx="3204723"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SUGERENCIA</a:t>
            </a:r>
          </a:p>
        </p:txBody>
      </p:sp>
      <p:pic>
        <p:nvPicPr>
          <p:cNvPr id="2" name="Imagen 1"/>
          <p:cNvPicPr>
            <a:picLocks noChangeAspect="1"/>
          </p:cNvPicPr>
          <p:nvPr/>
        </p:nvPicPr>
        <p:blipFill>
          <a:blip r:embed="rId2"/>
          <a:stretch>
            <a:fillRect/>
          </a:stretch>
        </p:blipFill>
        <p:spPr>
          <a:xfrm>
            <a:off x="8880764" y="1540784"/>
            <a:ext cx="2899636" cy="2861146"/>
          </a:xfrm>
          <a:prstGeom prst="rect">
            <a:avLst/>
          </a:prstGeom>
        </p:spPr>
      </p:pic>
    </p:spTree>
    <p:extLst>
      <p:ext uri="{BB962C8B-B14F-4D97-AF65-F5344CB8AC3E}">
        <p14:creationId xmlns:p14="http://schemas.microsoft.com/office/powerpoint/2010/main" val="1966469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2844" y="506494"/>
            <a:ext cx="7334144"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2357141" y="518466"/>
            <a:ext cx="5236946"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SOLICITUD DE COPIAS</a:t>
            </a:r>
          </a:p>
        </p:txBody>
      </p:sp>
      <p:sp>
        <p:nvSpPr>
          <p:cNvPr id="4" name="CuadroTexto 3"/>
          <p:cNvSpPr txBox="1"/>
          <p:nvPr/>
        </p:nvSpPr>
        <p:spPr>
          <a:xfrm>
            <a:off x="1726393" y="1587792"/>
            <a:ext cx="7847045" cy="707886"/>
          </a:xfrm>
          <a:prstGeom prst="rect">
            <a:avLst/>
          </a:prstGeom>
          <a:noFill/>
        </p:spPr>
        <p:txBody>
          <a:bodyPr wrap="square" rtlCol="0">
            <a:spAutoFit/>
          </a:bodyPr>
          <a:lstStyle/>
          <a:p>
            <a:r>
              <a:rPr lang="es-ES"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Cuando se solicita la reproducción de la información publica de la entidad que ya se encuentra construida</a:t>
            </a:r>
          </a:p>
        </p:txBody>
      </p:sp>
      <p:sp>
        <p:nvSpPr>
          <p:cNvPr id="5" name="CuadroTexto 4"/>
          <p:cNvSpPr txBox="1"/>
          <p:nvPr/>
        </p:nvSpPr>
        <p:spPr>
          <a:xfrm>
            <a:off x="3834706" y="2770136"/>
            <a:ext cx="5033865" cy="685124"/>
          </a:xfrm>
          <a:prstGeom prst="rect">
            <a:avLst/>
          </a:prstGeom>
          <a:solidFill>
            <a:srgbClr val="00B0F0"/>
          </a:solidFill>
        </p:spPr>
        <p:txBody>
          <a:bodyPr wrap="square" rtlCol="0">
            <a:spAutoFit/>
          </a:bodyPr>
          <a:lstStyle/>
          <a:p>
            <a:pPr algn="ctr">
              <a:lnSpc>
                <a:spcPct val="107000"/>
              </a:lnSpc>
              <a:spcAft>
                <a:spcPts val="190"/>
              </a:spcAft>
            </a:pPr>
            <a:r>
              <a:rPr lang="es-CO"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10 días hábiles</a:t>
            </a:r>
          </a:p>
        </p:txBody>
      </p:sp>
      <p:graphicFrame>
        <p:nvGraphicFramePr>
          <p:cNvPr id="6" name="Tabla 5"/>
          <p:cNvGraphicFramePr>
            <a:graphicFrameLocks noGrp="1"/>
          </p:cNvGraphicFramePr>
          <p:nvPr>
            <p:extLst>
              <p:ext uri="{D42A27DB-BD31-4B8C-83A1-F6EECF244321}">
                <p14:modId xmlns:p14="http://schemas.microsoft.com/office/powerpoint/2010/main" val="4078936874"/>
              </p:ext>
            </p:extLst>
          </p:nvPr>
        </p:nvGraphicFramePr>
        <p:xfrm>
          <a:off x="2239347" y="4283661"/>
          <a:ext cx="7816806" cy="1111534"/>
        </p:xfrm>
        <a:graphic>
          <a:graphicData uri="http://schemas.openxmlformats.org/drawingml/2006/table">
            <a:tbl>
              <a:tblPr firstRow="1" firstCol="1" bandRow="1">
                <a:tableStyleId>{72833802-FEF1-4C79-8D5D-14CF1EAF98D9}</a:tableStyleId>
              </a:tblPr>
              <a:tblGrid>
                <a:gridCol w="7816806">
                  <a:extLst>
                    <a:ext uri="{9D8B030D-6E8A-4147-A177-3AD203B41FA5}">
                      <a16:colId xmlns:a16="http://schemas.microsoft.com/office/drawing/2014/main" xmlns="" val="20000"/>
                    </a:ext>
                  </a:extLst>
                </a:gridCol>
              </a:tblGrid>
              <a:tr h="239835">
                <a:tc>
                  <a:txBody>
                    <a:bodyPr/>
                    <a:lstStyle/>
                    <a:p>
                      <a:pPr marL="0" algn="ctr" defTabSz="914400" rtl="0" eaLnBrk="1" latinLnBrk="0" hangingPunct="1">
                        <a:spcAft>
                          <a:spcPts val="0"/>
                        </a:spcAft>
                      </a:pPr>
                      <a:r>
                        <a:rPr lang="es-CO" sz="2000" b="1" kern="1200" dirty="0">
                          <a:solidFill>
                            <a:schemeClr val="bg1"/>
                          </a:solidFill>
                          <a:effectLst/>
                          <a:latin typeface="Arial Black" panose="020B0A04020102020204" pitchFamily="34" charset="0"/>
                          <a:ea typeface="+mn-ea"/>
                          <a:cs typeface="Arial" panose="020B0604020202020204" pitchFamily="34" charset="0"/>
                        </a:rPr>
                        <a:t>Ejemplos</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982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Copias de contratos </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23211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Copias de actos administrativos expedidos por la entidad</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r h="19986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Copias de documentos generados por la entidad</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7" name="Imagen 6"/>
          <p:cNvPicPr>
            <a:picLocks noChangeAspect="1"/>
          </p:cNvPicPr>
          <p:nvPr/>
        </p:nvPicPr>
        <p:blipFill>
          <a:blip r:embed="rId2"/>
          <a:stretch>
            <a:fillRect/>
          </a:stretch>
        </p:blipFill>
        <p:spPr>
          <a:xfrm>
            <a:off x="9416851" y="1757893"/>
            <a:ext cx="2525768" cy="2525768"/>
          </a:xfrm>
          <a:prstGeom prst="rect">
            <a:avLst/>
          </a:prstGeom>
        </p:spPr>
      </p:pic>
    </p:spTree>
    <p:extLst>
      <p:ext uri="{BB962C8B-B14F-4D97-AF65-F5344CB8AC3E}">
        <p14:creationId xmlns:p14="http://schemas.microsoft.com/office/powerpoint/2010/main" val="2822630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0145" y="494523"/>
            <a:ext cx="7938655"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2357141" y="518466"/>
            <a:ext cx="2704587"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DENUNCIA</a:t>
            </a:r>
          </a:p>
        </p:txBody>
      </p:sp>
      <p:sp>
        <p:nvSpPr>
          <p:cNvPr id="4" name="CuadroTexto 3"/>
          <p:cNvSpPr txBox="1"/>
          <p:nvPr/>
        </p:nvSpPr>
        <p:spPr>
          <a:xfrm>
            <a:off x="3526972" y="1670180"/>
            <a:ext cx="7847045" cy="707886"/>
          </a:xfrm>
          <a:prstGeom prst="rect">
            <a:avLst/>
          </a:prstGeom>
          <a:noFill/>
        </p:spPr>
        <p:txBody>
          <a:bodyPr wrap="square" rtlCol="0">
            <a:spAutoFit/>
          </a:bodyPr>
          <a:lstStyle/>
          <a:p>
            <a:r>
              <a:rPr lang="es-ES"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Intervención o actuación del sujeto obligado frente a una situación específica que afecta a la comunidad</a:t>
            </a:r>
          </a:p>
        </p:txBody>
      </p:sp>
      <p:sp>
        <p:nvSpPr>
          <p:cNvPr id="5" name="CuadroTexto 4"/>
          <p:cNvSpPr txBox="1"/>
          <p:nvPr/>
        </p:nvSpPr>
        <p:spPr>
          <a:xfrm>
            <a:off x="5005873" y="3013788"/>
            <a:ext cx="4889241" cy="657744"/>
          </a:xfrm>
          <a:prstGeom prst="rect">
            <a:avLst/>
          </a:prstGeom>
          <a:solidFill>
            <a:srgbClr val="00B0F0"/>
          </a:solidFill>
        </p:spPr>
        <p:txBody>
          <a:bodyPr wrap="square" rtlCol="0">
            <a:spAutoFit/>
          </a:bodyPr>
          <a:lstStyle/>
          <a:p>
            <a:pPr algn="ctr">
              <a:lnSpc>
                <a:spcPct val="107000"/>
              </a:lnSpc>
              <a:spcAft>
                <a:spcPts val="190"/>
              </a:spcAft>
            </a:pPr>
            <a:r>
              <a:rPr lang="es-CO"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15 días hábiles</a:t>
            </a:r>
          </a:p>
        </p:txBody>
      </p:sp>
      <p:graphicFrame>
        <p:nvGraphicFramePr>
          <p:cNvPr id="6" name="Tabla 5"/>
          <p:cNvGraphicFramePr>
            <a:graphicFrameLocks noGrp="1"/>
          </p:cNvGraphicFramePr>
          <p:nvPr>
            <p:extLst/>
          </p:nvPr>
        </p:nvGraphicFramePr>
        <p:xfrm>
          <a:off x="3361267" y="4438936"/>
          <a:ext cx="7816806" cy="1092782"/>
        </p:xfrm>
        <a:graphic>
          <a:graphicData uri="http://schemas.openxmlformats.org/drawingml/2006/table">
            <a:tbl>
              <a:tblPr firstRow="1" firstCol="1" bandRow="1">
                <a:tableStyleId>{72833802-FEF1-4C79-8D5D-14CF1EAF98D9}</a:tableStyleId>
              </a:tblPr>
              <a:tblGrid>
                <a:gridCol w="7816806">
                  <a:extLst>
                    <a:ext uri="{9D8B030D-6E8A-4147-A177-3AD203B41FA5}">
                      <a16:colId xmlns:a16="http://schemas.microsoft.com/office/drawing/2014/main" xmlns="" val="20000"/>
                    </a:ext>
                  </a:extLst>
                </a:gridCol>
              </a:tblGrid>
              <a:tr h="239835">
                <a:tc>
                  <a:txBody>
                    <a:bodyPr/>
                    <a:lstStyle/>
                    <a:p>
                      <a:pPr marL="0" algn="ctr" defTabSz="914400" rtl="0" eaLnBrk="1" latinLnBrk="0" hangingPunct="1">
                        <a:spcAft>
                          <a:spcPts val="0"/>
                        </a:spcAft>
                      </a:pPr>
                      <a:r>
                        <a:rPr lang="es-CO" sz="2000" b="1" kern="1200" dirty="0">
                          <a:solidFill>
                            <a:schemeClr val="bg1"/>
                          </a:solidFill>
                          <a:effectLst/>
                          <a:latin typeface="Arial Black" panose="020B0A04020102020204" pitchFamily="34" charset="0"/>
                          <a:ea typeface="+mn-ea"/>
                          <a:cs typeface="Arial" panose="020B0604020202020204" pitchFamily="34" charset="0"/>
                        </a:rPr>
                        <a:t>Ejemplos</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982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Denuncia de servidores o contratistas recibiendo dinero por su gestión</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19986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Denuncia de servidores o contratistas que cobran por los trámites</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r h="19986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Denuncia de servidores o contratistas que se benefician de una gestión </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7" name="Imagen 6"/>
          <p:cNvPicPr>
            <a:picLocks noChangeAspect="1"/>
          </p:cNvPicPr>
          <p:nvPr/>
        </p:nvPicPr>
        <p:blipFill>
          <a:blip r:embed="rId2"/>
          <a:stretch>
            <a:fillRect/>
          </a:stretch>
        </p:blipFill>
        <p:spPr>
          <a:xfrm>
            <a:off x="284727" y="1700114"/>
            <a:ext cx="2702466" cy="2738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7323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37854" y="399629"/>
            <a:ext cx="8330655"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1731401" y="397541"/>
            <a:ext cx="6951775"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SOLICITUD DE INFORMACIÓN</a:t>
            </a:r>
          </a:p>
        </p:txBody>
      </p:sp>
      <p:sp>
        <p:nvSpPr>
          <p:cNvPr id="4" name="CuadroTexto 3"/>
          <p:cNvSpPr txBox="1"/>
          <p:nvPr/>
        </p:nvSpPr>
        <p:spPr>
          <a:xfrm>
            <a:off x="1537854" y="1400104"/>
            <a:ext cx="8677470" cy="584775"/>
          </a:xfrm>
          <a:prstGeom prst="rect">
            <a:avLst/>
          </a:prstGeom>
          <a:noFill/>
        </p:spPr>
        <p:txBody>
          <a:bodyPr wrap="square" rtlCol="0">
            <a:spAutoFit/>
          </a:bodyPr>
          <a:lstStyle/>
          <a:p>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Es toda información que un sujeto obligado genere, obtenga, adquiera, o controle en su calidad de tal y que ya se encuentra construida por alguna dependencia de la entidad.</a:t>
            </a:r>
          </a:p>
        </p:txBody>
      </p:sp>
      <p:sp>
        <p:nvSpPr>
          <p:cNvPr id="5" name="CuadroTexto 4"/>
          <p:cNvSpPr txBox="1"/>
          <p:nvPr/>
        </p:nvSpPr>
        <p:spPr>
          <a:xfrm>
            <a:off x="4690598" y="2467640"/>
            <a:ext cx="5052526" cy="685124"/>
          </a:xfrm>
          <a:prstGeom prst="rect">
            <a:avLst/>
          </a:prstGeom>
          <a:solidFill>
            <a:srgbClr val="00B0F0"/>
          </a:solidFill>
        </p:spPr>
        <p:txBody>
          <a:bodyPr wrap="square" rtlCol="0">
            <a:spAutoFit/>
          </a:bodyPr>
          <a:lstStyle/>
          <a:p>
            <a:pPr algn="ctr">
              <a:lnSpc>
                <a:spcPct val="107000"/>
              </a:lnSpc>
              <a:spcAft>
                <a:spcPts val="190"/>
              </a:spcAft>
            </a:pPr>
            <a:r>
              <a:rPr lang="es-CO"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10 días hábiles</a:t>
            </a:r>
          </a:p>
        </p:txBody>
      </p:sp>
      <p:sp>
        <p:nvSpPr>
          <p:cNvPr id="7" name="CuadroTexto 6"/>
          <p:cNvSpPr txBox="1"/>
          <p:nvPr/>
        </p:nvSpPr>
        <p:spPr>
          <a:xfrm>
            <a:off x="3634031" y="3515410"/>
            <a:ext cx="8677470" cy="2554545"/>
          </a:xfrm>
          <a:prstGeom prst="rect">
            <a:avLst/>
          </a:prstGeom>
          <a:noFill/>
        </p:spPr>
        <p:txBody>
          <a:bodyPr wrap="square" rtlCol="0">
            <a:spAutoFit/>
          </a:bodyPr>
          <a:lstStyle/>
          <a:p>
            <a:pPr marL="342900" indent="-342900">
              <a:buFont typeface="Arial" panose="020B0604020202020204" pitchFamily="34" charset="0"/>
              <a:buChar char="•"/>
            </a:pPr>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Peticiones relacionadas con la estructura orgánica: funciones y competencias,  descripción de divisiones o departamentos</a:t>
            </a:r>
          </a:p>
          <a:p>
            <a:pPr marL="342900" indent="-342900">
              <a:buFont typeface="Arial" panose="020B0604020202020204" pitchFamily="34" charset="0"/>
              <a:buChar char="•"/>
            </a:pPr>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Información sobre trámites y servicios: requisitos, normatividad, formularios, costos, procedimientos.</a:t>
            </a:r>
          </a:p>
          <a:p>
            <a:pPr marL="342900" indent="-342900">
              <a:buFont typeface="Arial" panose="020B0604020202020204" pitchFamily="34" charset="0"/>
              <a:buChar char="•"/>
            </a:pPr>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Horarios de atención y direcciones de correspondencia o para la atención al ciudadano</a:t>
            </a:r>
          </a:p>
          <a:p>
            <a:pPr marL="342900" indent="-342900">
              <a:buFont typeface="Arial" panose="020B0604020202020204" pitchFamily="34" charset="0"/>
              <a:buChar char="•"/>
            </a:pPr>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Canales de comunicación</a:t>
            </a:r>
          </a:p>
          <a:p>
            <a:pPr marL="342900" indent="-342900">
              <a:buFont typeface="Arial" panose="020B0604020202020204" pitchFamily="34" charset="0"/>
              <a:buChar char="•"/>
            </a:pPr>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Lineamientos creados por la entidad: Actos administrativos, normas, políticas, procesos y procedimientos</a:t>
            </a:r>
          </a:p>
          <a:p>
            <a:pPr marL="342900" indent="-342900">
              <a:buFont typeface="Arial" panose="020B0604020202020204" pitchFamily="34" charset="0"/>
              <a:buChar char="•"/>
            </a:pPr>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Información sobre un radicado</a:t>
            </a:r>
          </a:p>
          <a:p>
            <a:pPr marL="342900" indent="-342900">
              <a:buFont typeface="Arial" panose="020B0604020202020204" pitchFamily="34" charset="0"/>
              <a:buChar char="•"/>
            </a:pPr>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Información sobre procesos contractuales (Depende de Suministros)</a:t>
            </a:r>
          </a:p>
        </p:txBody>
      </p:sp>
      <p:pic>
        <p:nvPicPr>
          <p:cNvPr id="6" name="Imagen 5"/>
          <p:cNvPicPr>
            <a:picLocks noChangeAspect="1"/>
          </p:cNvPicPr>
          <p:nvPr/>
        </p:nvPicPr>
        <p:blipFill>
          <a:blip r:embed="rId2"/>
          <a:stretch>
            <a:fillRect/>
          </a:stretch>
        </p:blipFill>
        <p:spPr>
          <a:xfrm>
            <a:off x="126505" y="2558549"/>
            <a:ext cx="3451691" cy="2078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2677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6292" y="348089"/>
            <a:ext cx="8188036"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1496292" y="498559"/>
            <a:ext cx="9226565" cy="430887"/>
          </a:xfrm>
          <a:prstGeom prst="rect">
            <a:avLst/>
          </a:prstGeom>
          <a:noFill/>
        </p:spPr>
        <p:txBody>
          <a:bodyPr wrap="none" rtlCol="0">
            <a:spAutoFit/>
          </a:bodyPr>
          <a:lstStyle/>
          <a:p>
            <a:r>
              <a:rPr lang="es-ES" sz="2200" dirty="0">
                <a:solidFill>
                  <a:schemeClr val="bg1"/>
                </a:solidFill>
                <a:latin typeface="Comspot Ultra" panose="020F0003040202060204" pitchFamily="34" charset="0"/>
                <a:ea typeface="Comspot Ultra" panose="020F0003040202060204" pitchFamily="34" charset="0"/>
              </a:rPr>
              <a:t>PETICIONES POR PERSONAS EN ESTADO DE VULNERABILIDAD Y OTRAS</a:t>
            </a:r>
          </a:p>
        </p:txBody>
      </p:sp>
      <p:sp>
        <p:nvSpPr>
          <p:cNvPr id="4" name="CuadroTexto 3"/>
          <p:cNvSpPr txBox="1"/>
          <p:nvPr/>
        </p:nvSpPr>
        <p:spPr>
          <a:xfrm>
            <a:off x="2174010" y="1483827"/>
            <a:ext cx="7847045" cy="1015663"/>
          </a:xfrm>
          <a:prstGeom prst="rect">
            <a:avLst/>
          </a:prstGeom>
          <a:noFill/>
        </p:spPr>
        <p:txBody>
          <a:bodyPr wrap="square" rtlCol="0">
            <a:spAutoFit/>
          </a:bodyPr>
          <a:lstStyle/>
          <a:p>
            <a:r>
              <a:rPr lang="es-ES" sz="20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Solicitudes realizadas por personas infantes, mujeres gestantes, personas en situación de discapacidad, adultos mayores, veteranos Fuerza Pública y víctimas del conflicto armado</a:t>
            </a:r>
          </a:p>
        </p:txBody>
      </p:sp>
      <p:sp>
        <p:nvSpPr>
          <p:cNvPr id="5" name="CuadroTexto 4"/>
          <p:cNvSpPr txBox="1"/>
          <p:nvPr/>
        </p:nvSpPr>
        <p:spPr>
          <a:xfrm>
            <a:off x="2174010" y="2752928"/>
            <a:ext cx="8146526" cy="1362104"/>
          </a:xfrm>
          <a:prstGeom prst="rect">
            <a:avLst/>
          </a:prstGeom>
          <a:solidFill>
            <a:srgbClr val="00B0F0"/>
          </a:solidFill>
        </p:spPr>
        <p:txBody>
          <a:bodyPr wrap="square" rtlCol="0">
            <a:spAutoFit/>
          </a:bodyPr>
          <a:lstStyle/>
          <a:p>
            <a:pPr algn="ctr">
              <a:lnSpc>
                <a:spcPct val="107000"/>
              </a:lnSpc>
              <a:spcAft>
                <a:spcPts val="190"/>
              </a:spcAft>
            </a:pPr>
            <a:r>
              <a:rPr lang="es-CO"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15 días hábiles</a:t>
            </a:r>
          </a:p>
          <a:p>
            <a:pPr algn="ctr">
              <a:lnSpc>
                <a:spcPct val="107000"/>
              </a:lnSpc>
              <a:spcAft>
                <a:spcPts val="190"/>
              </a:spcAft>
            </a:pPr>
            <a:r>
              <a:rPr lang="es-ES" sz="24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10 días si se les están vulnerando derechos fundamentales</a:t>
            </a:r>
          </a:p>
          <a:p>
            <a:pPr algn="ctr">
              <a:lnSpc>
                <a:spcPct val="107000"/>
              </a:lnSpc>
              <a:spcAft>
                <a:spcPts val="190"/>
              </a:spcAft>
            </a:pPr>
            <a:r>
              <a:rPr lang="es-ES" dirty="0">
                <a:solidFill>
                  <a:schemeClr val="bg1"/>
                </a:solidFill>
                <a:latin typeface="Comspot Ultra" panose="020F0003040202060204" pitchFamily="34" charset="0"/>
                <a:ea typeface="Comspot Ultra" panose="020F0003040202060204" pitchFamily="34" charset="0"/>
                <a:cs typeface="Ebrima" panose="02000000000000000000" pitchFamily="2" charset="0"/>
              </a:rPr>
              <a:t>Artículo, 13, Decreto Ley 019 de 2012</a:t>
            </a:r>
          </a:p>
        </p:txBody>
      </p:sp>
      <p:graphicFrame>
        <p:nvGraphicFramePr>
          <p:cNvPr id="6" name="Tabla 5"/>
          <p:cNvGraphicFramePr>
            <a:graphicFrameLocks noGrp="1"/>
          </p:cNvGraphicFramePr>
          <p:nvPr>
            <p:extLst>
              <p:ext uri="{D42A27DB-BD31-4B8C-83A1-F6EECF244321}">
                <p14:modId xmlns:p14="http://schemas.microsoft.com/office/powerpoint/2010/main" val="2933964754"/>
              </p:ext>
            </p:extLst>
          </p:nvPr>
        </p:nvGraphicFramePr>
        <p:xfrm>
          <a:off x="2185366" y="4498134"/>
          <a:ext cx="8135170" cy="1092782"/>
        </p:xfrm>
        <a:graphic>
          <a:graphicData uri="http://schemas.openxmlformats.org/drawingml/2006/table">
            <a:tbl>
              <a:tblPr firstRow="1" firstCol="1" bandRow="1">
                <a:tableStyleId>{72833802-FEF1-4C79-8D5D-14CF1EAF98D9}</a:tableStyleId>
              </a:tblPr>
              <a:tblGrid>
                <a:gridCol w="8135170">
                  <a:extLst>
                    <a:ext uri="{9D8B030D-6E8A-4147-A177-3AD203B41FA5}">
                      <a16:colId xmlns:a16="http://schemas.microsoft.com/office/drawing/2014/main" xmlns="" val="20000"/>
                    </a:ext>
                  </a:extLst>
                </a:gridCol>
              </a:tblGrid>
              <a:tr h="239835">
                <a:tc>
                  <a:txBody>
                    <a:bodyPr/>
                    <a:lstStyle/>
                    <a:p>
                      <a:pPr marL="0" algn="ctr" defTabSz="914400" rtl="0" eaLnBrk="1" latinLnBrk="0" hangingPunct="1">
                        <a:spcAft>
                          <a:spcPts val="0"/>
                        </a:spcAft>
                      </a:pPr>
                      <a:r>
                        <a:rPr lang="es-CO" sz="2000" b="1" kern="1200" dirty="0">
                          <a:solidFill>
                            <a:schemeClr val="bg1"/>
                          </a:solidFill>
                          <a:effectLst/>
                          <a:latin typeface="Arial Black" panose="020B0A04020102020204" pitchFamily="34" charset="0"/>
                          <a:ea typeface="+mn-ea"/>
                          <a:cs typeface="Arial" panose="020B0604020202020204" pitchFamily="34" charset="0"/>
                        </a:rPr>
                        <a:t>Ejemplos</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982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Solicitud de una mujer gestante que requiere de apoyo ya que se encuentra en peligro</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19986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Adulto mayor o persona en situación de discapacidad esté siendo maltratado</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r h="199862">
                <a:tc>
                  <a:txBody>
                    <a:bodyPr/>
                    <a:lstStyle/>
                    <a:p>
                      <a:pPr marL="0" algn="l" defTabSz="914400" rtl="0" eaLnBrk="1" latinLnBrk="0" hangingPunct="1">
                        <a:spcAft>
                          <a:spcPts val="0"/>
                        </a:spcAft>
                      </a:pPr>
                      <a:r>
                        <a:rPr lang="es-CO" sz="14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Abusos contra menores</a:t>
                      </a:r>
                    </a:p>
                  </a:txBody>
                  <a:tcPr marL="47100" marR="4710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23861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01880" y="334322"/>
            <a:ext cx="8407138"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1401880" y="358265"/>
            <a:ext cx="2637260" cy="707886"/>
          </a:xfrm>
          <a:prstGeom prst="rect">
            <a:avLst/>
          </a:prstGeom>
          <a:noFill/>
        </p:spPr>
        <p:txBody>
          <a:bodyPr wrap="none" rtlCol="0">
            <a:spAutoFit/>
          </a:bodyPr>
          <a:lstStyle/>
          <a:p>
            <a:r>
              <a:rPr lang="es-ES" sz="4000" dirty="0">
                <a:solidFill>
                  <a:schemeClr val="bg1"/>
                </a:solidFill>
                <a:latin typeface="Comspot Ultra" panose="020F0003040202060204" pitchFamily="34" charset="0"/>
                <a:ea typeface="Comspot Ultra" panose="020F0003040202060204" pitchFamily="34" charset="0"/>
              </a:rPr>
              <a:t>TRÁMITES</a:t>
            </a:r>
          </a:p>
        </p:txBody>
      </p:sp>
      <p:sp>
        <p:nvSpPr>
          <p:cNvPr id="9" name="CuadroTexto 8"/>
          <p:cNvSpPr txBox="1"/>
          <p:nvPr/>
        </p:nvSpPr>
        <p:spPr>
          <a:xfrm>
            <a:off x="1678970" y="1338046"/>
            <a:ext cx="8677470" cy="923330"/>
          </a:xfrm>
          <a:prstGeom prst="rect">
            <a:avLst/>
          </a:prstGeom>
          <a:noFill/>
        </p:spPr>
        <p:txBody>
          <a:bodyPr wrap="square" rtlCol="0">
            <a:spAutoFit/>
          </a:bodyPr>
          <a:lstStyle/>
          <a:p>
            <a:r>
              <a:rPr lang="es-ES" sz="18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Conjunto de requisitos, pasos o acciones que deben efectuar los ciudadanos para hacer efectivo un derecho o cumplir con una obligación prevista o autorizada por la ley, cuyo resultado es un producto o servicio</a:t>
            </a:r>
            <a:r>
              <a:rPr lang="es-ES" sz="16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a:t>
            </a:r>
          </a:p>
        </p:txBody>
      </p:sp>
      <p:sp>
        <p:nvSpPr>
          <p:cNvPr id="10" name="CuadroTexto 9"/>
          <p:cNvSpPr txBox="1"/>
          <p:nvPr/>
        </p:nvSpPr>
        <p:spPr>
          <a:xfrm>
            <a:off x="5605449" y="2895601"/>
            <a:ext cx="6186223" cy="1896353"/>
          </a:xfrm>
          <a:prstGeom prst="rect">
            <a:avLst/>
          </a:prstGeom>
          <a:solidFill>
            <a:srgbClr val="00B0F0"/>
          </a:solidFill>
        </p:spPr>
        <p:txBody>
          <a:bodyPr wrap="square" rtlCol="0">
            <a:spAutoFit/>
          </a:bodyPr>
          <a:lstStyle/>
          <a:p>
            <a:pPr algn="ctr">
              <a:lnSpc>
                <a:spcPct val="107000"/>
              </a:lnSpc>
              <a:spcAft>
                <a:spcPts val="190"/>
              </a:spcAft>
            </a:pPr>
            <a:r>
              <a:rPr lang="es-ES"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Tiempo </a:t>
            </a:r>
          </a:p>
          <a:p>
            <a:pPr algn="ctr">
              <a:lnSpc>
                <a:spcPct val="107000"/>
              </a:lnSpc>
              <a:spcAft>
                <a:spcPts val="190"/>
              </a:spcAft>
            </a:pPr>
            <a:r>
              <a:rPr lang="es-ES" sz="3600" dirty="0">
                <a:solidFill>
                  <a:schemeClr val="bg1"/>
                </a:solidFill>
                <a:latin typeface="Comspot Ultra" panose="020F0003040202060204" pitchFamily="34" charset="0"/>
                <a:ea typeface="Comspot Ultra" panose="020F0003040202060204" pitchFamily="34" charset="0"/>
                <a:cs typeface="Ebrima" panose="02000000000000000000" pitchFamily="2" charset="0"/>
              </a:rPr>
              <a:t>Previsto en la hoja de vida del trámite</a:t>
            </a:r>
          </a:p>
        </p:txBody>
      </p:sp>
      <p:pic>
        <p:nvPicPr>
          <p:cNvPr id="8" name="Imagen 7"/>
          <p:cNvPicPr>
            <a:picLocks noChangeAspect="1"/>
          </p:cNvPicPr>
          <p:nvPr/>
        </p:nvPicPr>
        <p:blipFill>
          <a:blip r:embed="rId2"/>
          <a:stretch>
            <a:fillRect/>
          </a:stretch>
        </p:blipFill>
        <p:spPr>
          <a:xfrm>
            <a:off x="2087273" y="2445867"/>
            <a:ext cx="3232873" cy="3232873"/>
          </a:xfrm>
          <a:prstGeom prst="rect">
            <a:avLst/>
          </a:prstGeom>
        </p:spPr>
      </p:pic>
    </p:spTree>
    <p:extLst>
      <p:ext uri="{BB962C8B-B14F-4D97-AF65-F5344CB8AC3E}">
        <p14:creationId xmlns:p14="http://schemas.microsoft.com/office/powerpoint/2010/main" val="785471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909455" y="702619"/>
            <a:ext cx="6132106" cy="3968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p:cNvSpPr txBox="1"/>
          <p:nvPr/>
        </p:nvSpPr>
        <p:spPr>
          <a:xfrm>
            <a:off x="3752637" y="5145265"/>
            <a:ext cx="4445741" cy="646331"/>
          </a:xfrm>
          <a:prstGeom prst="rect">
            <a:avLst/>
          </a:prstGeom>
          <a:noFill/>
        </p:spPr>
        <p:txBody>
          <a:bodyPr wrap="square" rtlCol="0">
            <a:spAutoFit/>
          </a:bodyPr>
          <a:lstStyle/>
          <a:p>
            <a:r>
              <a:rPr lang="es-CO" sz="3600" dirty="0" smtClean="0">
                <a:solidFill>
                  <a:srgbClr val="00B0F0"/>
                </a:solidFill>
                <a:effectLst>
                  <a:outerShdw blurRad="38100" dist="38100" dir="2700000" algn="tl">
                    <a:srgbClr val="000000">
                      <a:alpha val="43137"/>
                    </a:srgbClr>
                  </a:outerShdw>
                </a:effectLst>
              </a:rPr>
              <a:t>MUCHAS GRACIAS</a:t>
            </a:r>
            <a:endParaRPr lang="es-CO" sz="36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3608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14293" y="822569"/>
            <a:ext cx="4994378" cy="830997"/>
          </a:xfrm>
          <a:prstGeom prst="rect">
            <a:avLst/>
          </a:prstGeom>
          <a:noFill/>
        </p:spPr>
        <p:txBody>
          <a:bodyPr wrap="square" rtlCol="0">
            <a:spAutoFit/>
          </a:bodyPr>
          <a:lstStyle/>
          <a:p>
            <a:r>
              <a:rPr lang="es-CO" sz="2400" b="1" dirty="0">
                <a:solidFill>
                  <a:srgbClr val="A9428C"/>
                </a:solidFill>
                <a:latin typeface="Arial" panose="020B0604020202020204" pitchFamily="34" charset="0"/>
                <a:cs typeface="Arial" panose="020B0604020202020204" pitchFamily="34" charset="0"/>
              </a:rPr>
              <a:t>¿</a:t>
            </a:r>
            <a:r>
              <a:rPr lang="es-CO" sz="2400" b="1" dirty="0">
                <a:solidFill>
                  <a:srgbClr val="00B0F0"/>
                </a:solidFill>
                <a:latin typeface="Arial" panose="020B0604020202020204" pitchFamily="34" charset="0"/>
                <a:cs typeface="Arial" panose="020B0604020202020204" pitchFamily="34" charset="0"/>
              </a:rPr>
              <a:t>Por qué son importantes las redes sociales?</a:t>
            </a:r>
          </a:p>
        </p:txBody>
      </p:sp>
      <p:sp>
        <p:nvSpPr>
          <p:cNvPr id="3" name="Rectángulo 2"/>
          <p:cNvSpPr/>
          <p:nvPr/>
        </p:nvSpPr>
        <p:spPr>
          <a:xfrm flipV="1">
            <a:off x="1838954" y="1711588"/>
            <a:ext cx="4283065" cy="45719"/>
          </a:xfrm>
          <a:prstGeom prst="rect">
            <a:avLst/>
          </a:prstGeom>
          <a:solidFill>
            <a:srgbClr val="AA4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p>
        </p:txBody>
      </p:sp>
      <p:sp>
        <p:nvSpPr>
          <p:cNvPr id="4" name="Rectángulo 3"/>
          <p:cNvSpPr/>
          <p:nvPr/>
        </p:nvSpPr>
        <p:spPr>
          <a:xfrm>
            <a:off x="1993073" y="2540289"/>
            <a:ext cx="4715598" cy="1569660"/>
          </a:xfrm>
          <a:prstGeom prst="rect">
            <a:avLst/>
          </a:prstGeom>
        </p:spPr>
        <p:txBody>
          <a:bodyPr wrap="square">
            <a:spAutoFit/>
          </a:bodyPr>
          <a:lstStyle/>
          <a:p>
            <a:pPr algn="just"/>
            <a:r>
              <a:rPr lang="es-CO" sz="2400" dirty="0">
                <a:solidFill>
                  <a:schemeClr val="tx1">
                    <a:lumMod val="65000"/>
                    <a:lumOff val="35000"/>
                  </a:schemeClr>
                </a:solidFill>
                <a:latin typeface="Arial" panose="020B0604020202020204" pitchFamily="34" charset="0"/>
                <a:cs typeface="Arial" panose="020B0604020202020204" pitchFamily="34" charset="0"/>
              </a:rPr>
              <a:t>Ellas nos permiten la interacción con los demás, posibilitándonos la creación de contenidos, para compartir, participar y socializar.</a:t>
            </a:r>
          </a:p>
        </p:txBody>
      </p:sp>
      <p:pic>
        <p:nvPicPr>
          <p:cNvPr id="6" name="Imagen 5">
            <a:extLst>
              <a:ext uri="{FF2B5EF4-FFF2-40B4-BE49-F238E27FC236}">
                <a16:creationId xmlns:a16="http://schemas.microsoft.com/office/drawing/2014/main" xmlns="" id="{4BC9F01E-3B2C-614C-BEDD-BEF9BDA06A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3" t="18211" r="6118" b="7321"/>
          <a:stretch/>
        </p:blipFill>
        <p:spPr>
          <a:xfrm>
            <a:off x="6931696" y="1518069"/>
            <a:ext cx="4375640" cy="3614099"/>
          </a:xfrm>
          <a:prstGeom prst="rect">
            <a:avLst/>
          </a:prstGeom>
        </p:spPr>
      </p:pic>
    </p:spTree>
    <p:extLst>
      <p:ext uri="{BB962C8B-B14F-4D97-AF65-F5344CB8AC3E}">
        <p14:creationId xmlns:p14="http://schemas.microsoft.com/office/powerpoint/2010/main" val="411385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67742" y="1076979"/>
            <a:ext cx="4994378" cy="461665"/>
          </a:xfrm>
          <a:prstGeom prst="rect">
            <a:avLst/>
          </a:prstGeom>
          <a:noFill/>
        </p:spPr>
        <p:txBody>
          <a:bodyPr wrap="square" rtlCol="0">
            <a:spAutoFit/>
          </a:bodyPr>
          <a:lstStyle/>
          <a:p>
            <a:r>
              <a:rPr lang="es-CO" sz="2400" b="1" dirty="0">
                <a:solidFill>
                  <a:srgbClr val="00B0F0"/>
                </a:solidFill>
                <a:latin typeface="Arial" panose="020B0604020202020204" pitchFamily="34" charset="0"/>
                <a:cs typeface="Arial" panose="020B0604020202020204" pitchFamily="34" charset="0"/>
              </a:rPr>
              <a:t>¿Actualmente qué papel juegan?</a:t>
            </a:r>
          </a:p>
        </p:txBody>
      </p:sp>
      <p:sp>
        <p:nvSpPr>
          <p:cNvPr id="3" name="Rectángulo 2"/>
          <p:cNvSpPr/>
          <p:nvPr/>
        </p:nvSpPr>
        <p:spPr>
          <a:xfrm flipV="1">
            <a:off x="2164470" y="1773703"/>
            <a:ext cx="4102515" cy="45719"/>
          </a:xfrm>
          <a:prstGeom prst="rect">
            <a:avLst/>
          </a:prstGeom>
          <a:solidFill>
            <a:srgbClr val="AA4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p>
        </p:txBody>
      </p:sp>
      <p:sp>
        <p:nvSpPr>
          <p:cNvPr id="4" name="Rectángulo 3"/>
          <p:cNvSpPr/>
          <p:nvPr/>
        </p:nvSpPr>
        <p:spPr>
          <a:xfrm>
            <a:off x="2164470" y="2421590"/>
            <a:ext cx="3790281" cy="2246769"/>
          </a:xfrm>
          <a:prstGeom prst="rect">
            <a:avLst/>
          </a:prstGeom>
        </p:spPr>
        <p:txBody>
          <a:bodyPr wrap="square">
            <a:spAutoFit/>
          </a:bodyPr>
          <a:lstStyle/>
          <a:p>
            <a:pPr algn="just"/>
            <a:r>
              <a:rPr lang="es-CO" sz="2000" dirty="0">
                <a:solidFill>
                  <a:schemeClr val="tx1">
                    <a:lumMod val="65000"/>
                    <a:lumOff val="35000"/>
                  </a:schemeClr>
                </a:solidFill>
                <a:latin typeface="Arial" panose="020B0604020202020204" pitchFamily="34" charset="0"/>
                <a:cs typeface="Arial" panose="020B0604020202020204" pitchFamily="34" charset="0"/>
              </a:rPr>
              <a:t>El uso de estas, es una realidad en la vida de un gran porcentaje de la población, que buscan de manera estrecha, crear vínculos informativos,  emocionales, intelectuales o de diversión.</a:t>
            </a:r>
          </a:p>
        </p:txBody>
      </p:sp>
      <p:pic>
        <p:nvPicPr>
          <p:cNvPr id="6" name="Imagen 5">
            <a:extLst>
              <a:ext uri="{FF2B5EF4-FFF2-40B4-BE49-F238E27FC236}">
                <a16:creationId xmlns:a16="http://schemas.microsoft.com/office/drawing/2014/main" xmlns="" id="{6B8548A7-7DC3-FA4E-B1C4-6AFC2E397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120" y="396136"/>
            <a:ext cx="5234072" cy="5234072"/>
          </a:xfrm>
          <a:prstGeom prst="rect">
            <a:avLst/>
          </a:prstGeom>
        </p:spPr>
      </p:pic>
    </p:spTree>
    <p:extLst>
      <p:ext uri="{BB962C8B-B14F-4D97-AF65-F5344CB8AC3E}">
        <p14:creationId xmlns:p14="http://schemas.microsoft.com/office/powerpoint/2010/main" val="260905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95122" y="872603"/>
            <a:ext cx="5195100" cy="830997"/>
          </a:xfrm>
          <a:prstGeom prst="rect">
            <a:avLst/>
          </a:prstGeom>
          <a:noFill/>
        </p:spPr>
        <p:txBody>
          <a:bodyPr wrap="square" rtlCol="0">
            <a:spAutoFit/>
          </a:bodyPr>
          <a:lstStyle/>
          <a:p>
            <a:pPr algn="ctr"/>
            <a:r>
              <a:rPr lang="es-CO" sz="2400" b="1" dirty="0">
                <a:solidFill>
                  <a:srgbClr val="00B0F0"/>
                </a:solidFill>
                <a:latin typeface="Arial" panose="020B0604020202020204" pitchFamily="34" charset="0"/>
                <a:cs typeface="Arial" panose="020B0604020202020204" pitchFamily="34" charset="0"/>
              </a:rPr>
              <a:t>¿Cuáles se usan para estar conectados?</a:t>
            </a:r>
          </a:p>
        </p:txBody>
      </p:sp>
      <p:sp>
        <p:nvSpPr>
          <p:cNvPr id="3" name="Rectángulo 2"/>
          <p:cNvSpPr/>
          <p:nvPr/>
        </p:nvSpPr>
        <p:spPr>
          <a:xfrm flipV="1">
            <a:off x="1970285" y="1964305"/>
            <a:ext cx="3973315" cy="45719"/>
          </a:xfrm>
          <a:prstGeom prst="rect">
            <a:avLst/>
          </a:prstGeom>
          <a:solidFill>
            <a:srgbClr val="AA4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p>
        </p:txBody>
      </p:sp>
      <p:sp>
        <p:nvSpPr>
          <p:cNvPr id="4" name="Rectángulo 3"/>
          <p:cNvSpPr/>
          <p:nvPr/>
        </p:nvSpPr>
        <p:spPr>
          <a:xfrm>
            <a:off x="1970285" y="2624093"/>
            <a:ext cx="2592419" cy="2154436"/>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Facebook</a:t>
            </a:r>
          </a:p>
          <a:p>
            <a:r>
              <a:rPr lang="en-US" sz="2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Twitter </a:t>
            </a:r>
          </a:p>
          <a:p>
            <a:endParaRPr lang="en-US" sz="2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Instagram</a:t>
            </a:r>
          </a:p>
          <a:p>
            <a:r>
              <a:rPr lang="en-US"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s-CO" sz="16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ángulo 4"/>
          <p:cNvSpPr/>
          <p:nvPr/>
        </p:nvSpPr>
        <p:spPr>
          <a:xfrm>
            <a:off x="4197803" y="2720417"/>
            <a:ext cx="2592419" cy="2246769"/>
          </a:xfrm>
          <a:prstGeom prst="rect">
            <a:avLst/>
          </a:prstGeom>
        </p:spPr>
        <p:txBody>
          <a:bodyPr wrap="square">
            <a:spAutoFit/>
          </a:bodyPr>
          <a:lstStyle/>
          <a:p>
            <a:pPr marL="285750" indent="-285750">
              <a:buFont typeface="Arial" panose="020B0604020202020204" pitchFamily="34" charset="0"/>
              <a:buChar char="•"/>
            </a:pPr>
            <a:r>
              <a:rPr lang="en-US" sz="2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WhatsApp</a:t>
            </a:r>
          </a:p>
          <a:p>
            <a:r>
              <a:rPr lang="en-US" sz="2000" b="1"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YouTube</a:t>
            </a:r>
          </a:p>
          <a:p>
            <a:r>
              <a:rPr lang="en-US"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LinkedIn </a:t>
            </a:r>
          </a:p>
          <a:p>
            <a:endParaRPr lang="es-CO" sz="1600"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 </a:t>
            </a:r>
          </a:p>
          <a:p>
            <a:endParaRPr lang="es-CO"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xmlns="" id="{B1F88C12-F5B9-B649-8585-71C80C18764C}"/>
              </a:ext>
            </a:extLst>
          </p:cNvPr>
          <p:cNvPicPr>
            <a:picLocks noChangeAspect="1"/>
          </p:cNvPicPr>
          <p:nvPr/>
        </p:nvPicPr>
        <p:blipFill rotWithShape="1">
          <a:blip r:embed="rId3">
            <a:extLst>
              <a:ext uri="{28A0092B-C50C-407E-A947-70E740481C1C}">
                <a14:useLocalDpi xmlns:a14="http://schemas.microsoft.com/office/drawing/2010/main" val="0"/>
              </a:ext>
            </a:extLst>
          </a:blip>
          <a:srcRect l="5332" t="5004" r="7647" b="8762"/>
          <a:stretch/>
        </p:blipFill>
        <p:spPr>
          <a:xfrm>
            <a:off x="6790222" y="1165437"/>
            <a:ext cx="4411192" cy="4371278"/>
          </a:xfrm>
          <a:prstGeom prst="rect">
            <a:avLst/>
          </a:prstGeom>
        </p:spPr>
      </p:pic>
    </p:spTree>
    <p:extLst>
      <p:ext uri="{BB962C8B-B14F-4D97-AF65-F5344CB8AC3E}">
        <p14:creationId xmlns:p14="http://schemas.microsoft.com/office/powerpoint/2010/main" val="79577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76773" y="1778106"/>
            <a:ext cx="7847045" cy="1908215"/>
          </a:xfrm>
          <a:prstGeom prst="rect">
            <a:avLst/>
          </a:prstGeom>
          <a:noFill/>
        </p:spPr>
        <p:txBody>
          <a:bodyPr wrap="square" rtlCol="0">
            <a:spAutoFit/>
          </a:bodyPr>
          <a:lstStyle/>
          <a:p>
            <a:r>
              <a:rPr lang="es-ES" sz="18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Es una herramienta que puede ser utilizada por todos los ciudadanos para el ingreso de sus solicitudes ante la Alcaldía de Medellín. </a:t>
            </a:r>
          </a:p>
          <a:p>
            <a:endParaRPr lang="es-ES" sz="18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p>
            <a:r>
              <a:rPr lang="es-ES" sz="18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Para interponer una PQRSD, contamos con los canales oficiales definidos por la entidad, por medio de los cuales el ciudadano puede un número único para hacer seguimiento al estado de tu solicitud</a:t>
            </a:r>
            <a:r>
              <a:rPr lang="es-ES" sz="2800" dirty="0"/>
              <a:t>.</a:t>
            </a:r>
            <a:endParaRPr lang="es-ES" sz="28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p:txBody>
      </p:sp>
      <p:graphicFrame>
        <p:nvGraphicFramePr>
          <p:cNvPr id="7" name="Tabla 6"/>
          <p:cNvGraphicFramePr>
            <a:graphicFrameLocks noGrp="1"/>
          </p:cNvGraphicFramePr>
          <p:nvPr>
            <p:extLst/>
          </p:nvPr>
        </p:nvGraphicFramePr>
        <p:xfrm>
          <a:off x="3798820" y="3997788"/>
          <a:ext cx="7847044" cy="1517625"/>
        </p:xfrm>
        <a:graphic>
          <a:graphicData uri="http://schemas.openxmlformats.org/drawingml/2006/table">
            <a:tbl>
              <a:tblPr firstRow="1" firstCol="1" bandRow="1">
                <a:tableStyleId>{72833802-FEF1-4C79-8D5D-14CF1EAF98D9}</a:tableStyleId>
              </a:tblPr>
              <a:tblGrid>
                <a:gridCol w="1595047">
                  <a:extLst>
                    <a:ext uri="{9D8B030D-6E8A-4147-A177-3AD203B41FA5}">
                      <a16:colId xmlns:a16="http://schemas.microsoft.com/office/drawing/2014/main" xmlns="" val="20000"/>
                    </a:ext>
                  </a:extLst>
                </a:gridCol>
                <a:gridCol w="6251997">
                  <a:extLst>
                    <a:ext uri="{9D8B030D-6E8A-4147-A177-3AD203B41FA5}">
                      <a16:colId xmlns:a16="http://schemas.microsoft.com/office/drawing/2014/main" xmlns="" val="1731904462"/>
                    </a:ext>
                  </a:extLst>
                </a:gridCol>
              </a:tblGrid>
              <a:tr h="376616">
                <a:tc gridSpan="2">
                  <a:txBody>
                    <a:bodyPr/>
                    <a:lstStyle/>
                    <a:p>
                      <a:pPr marL="0" algn="ctr" defTabSz="914400" rtl="0" eaLnBrk="1" latinLnBrk="0" hangingPunct="1">
                        <a:spcAft>
                          <a:spcPts val="0"/>
                        </a:spcAft>
                      </a:pPr>
                      <a:r>
                        <a:rPr lang="es-CO" sz="1800" kern="1200" dirty="0" smtClean="0">
                          <a:solidFill>
                            <a:schemeClr val="bg1"/>
                          </a:solidFill>
                          <a:latin typeface="Arial" panose="020B0604020202020204" pitchFamily="34" charset="0"/>
                          <a:ea typeface="Ebrima" panose="02000000000000000000" pitchFamily="2" charset="0"/>
                          <a:cs typeface="Arial" panose="020B0604020202020204" pitchFamily="34" charset="0"/>
                        </a:rPr>
                        <a:t>Canales Oficiales</a:t>
                      </a:r>
                      <a:endParaRPr lang="es-CO" sz="1800" kern="1200" dirty="0">
                        <a:solidFill>
                          <a:schemeClr val="bg1"/>
                        </a:solidFill>
                        <a:latin typeface="Arial" panose="020B0604020202020204" pitchFamily="34" charset="0"/>
                        <a:ea typeface="Ebrima" panose="02000000000000000000" pitchFamily="2" charset="0"/>
                        <a:cs typeface="Arial" panose="020B0604020202020204"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hMerge="1">
                  <a:txBody>
                    <a:bodyPr/>
                    <a:lstStyle/>
                    <a:p>
                      <a:endParaRPr lang="es-CO"/>
                    </a:p>
                  </a:txBody>
                  <a:tcPr/>
                </a:tc>
                <a:extLst>
                  <a:ext uri="{0D108BD9-81ED-4DB2-BD59-A6C34878D82A}">
                    <a16:rowId xmlns:a16="http://schemas.microsoft.com/office/drawing/2014/main" xmlns="" val="10000"/>
                  </a:ext>
                </a:extLst>
              </a:tr>
              <a:tr h="505696">
                <a:tc>
                  <a:txBody>
                    <a:bodyPr/>
                    <a:lstStyle/>
                    <a:p>
                      <a:pPr marL="0" algn="l" defTabSz="914400" rtl="0" eaLnBrk="1" latinLnBrk="0" hangingPunct="1">
                        <a:spcAft>
                          <a:spcPts val="0"/>
                        </a:spcAft>
                      </a:pPr>
                      <a:r>
                        <a:rPr lang="es-ES" sz="1600" kern="12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Presencial</a:t>
                      </a:r>
                      <a:endParaRPr lang="es-CO" sz="1600" kern="1200" noProof="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txBody>
                  <a:tcPr marL="47100" marR="47100" marT="0" marB="0" anchor="ctr">
                    <a:lnL w="127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algn="l" defTabSz="914400" rtl="0" eaLnBrk="1" latinLnBrk="0" hangingPunct="1">
                        <a:spcAft>
                          <a:spcPts val="0"/>
                        </a:spcAft>
                      </a:pPr>
                      <a:r>
                        <a:rPr lang="es-ES" sz="1600" kern="12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En los </a:t>
                      </a:r>
                      <a:r>
                        <a:rPr lang="es-ES" sz="1600" kern="1200" dirty="0" err="1">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MasCerca</a:t>
                      </a:r>
                      <a:r>
                        <a:rPr lang="es-ES" sz="1600" kern="12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 Centros de Servicios y Casas de Gobierno que tiene dispuestos la Alcaldía en las diferentes comunas </a:t>
                      </a:r>
                      <a:endParaRPr lang="es-CO" sz="1600" kern="1200" noProof="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txBody>
                  <a:tcPr marL="47100" marR="47100" marT="0" marB="0" anchor="ctr">
                    <a:lnL w="12700" cap="flat" cmpd="sng" algn="ctr">
                      <a:solidFill>
                        <a:schemeClr val="tx1"/>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391473">
                <a:tc>
                  <a:txBody>
                    <a:bodyPr/>
                    <a:lstStyle/>
                    <a:p>
                      <a:pPr marL="0" algn="l" defTabSz="914400" rtl="0" eaLnBrk="1" latinLnBrk="0" hangingPunct="1">
                        <a:spcAft>
                          <a:spcPts val="0"/>
                        </a:spcAft>
                      </a:pPr>
                      <a:r>
                        <a:rPr lang="es-ES" sz="1600" kern="12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Telefónico</a:t>
                      </a:r>
                      <a:endParaRPr lang="es-CO" sz="1600" kern="1200" noProof="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txBody>
                  <a:tcPr marL="47100" marR="47100" marT="0" marB="0" anchor="ctr">
                    <a:lnL w="127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algn="l" defTabSz="914400" rtl="0" eaLnBrk="1" latinLnBrk="0" hangingPunct="1">
                        <a:spcAft>
                          <a:spcPts val="0"/>
                        </a:spcAft>
                      </a:pPr>
                      <a:r>
                        <a:rPr lang="es-ES" sz="1600" kern="12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Comunicándose a la Línea Única de Atención 44 44 144</a:t>
                      </a:r>
                      <a:endParaRPr lang="es-CO" sz="1600" kern="1200" noProof="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txBody>
                  <a:tcPr marL="47100" marR="47100" marT="0" marB="0" anchor="ctr">
                    <a:lnL w="12700" cap="flat" cmpd="sng" algn="ctr">
                      <a:solidFill>
                        <a:schemeClr val="tx1"/>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algn="l" defTabSz="914400" rtl="0" eaLnBrk="1" latinLnBrk="0" hangingPunct="1">
                        <a:spcAft>
                          <a:spcPts val="0"/>
                        </a:spcAft>
                      </a:pPr>
                      <a:r>
                        <a:rPr lang="es-ES" sz="1600" kern="12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Web</a:t>
                      </a:r>
                      <a:endParaRPr lang="es-CO" sz="1600" kern="1200" noProof="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txBody>
                  <a:tcPr marL="47100" marR="47100" marT="0" marB="0" anchor="ctr">
                    <a:lnL w="12700"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algn="l" defTabSz="914400" rtl="0" eaLnBrk="1" latinLnBrk="0" hangingPunct="1">
                        <a:spcAft>
                          <a:spcPts val="0"/>
                        </a:spcAft>
                      </a:pPr>
                      <a:r>
                        <a:rPr lang="es-ES" sz="1600" kern="120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rPr>
                        <a:t> www.medellin.gov.co</a:t>
                      </a:r>
                      <a:endParaRPr lang="es-CO" sz="1600" kern="1200" noProof="0"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txBody>
                  <a:tcPr marL="47100" marR="47100" marT="0" marB="0" anchor="ctr">
                    <a:lnL w="12700" cap="flat" cmpd="sng" algn="ctr">
                      <a:solidFill>
                        <a:schemeClr val="tx1"/>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544939207"/>
                  </a:ext>
                </a:extLst>
              </a:tr>
            </a:tbl>
          </a:graphicData>
        </a:graphic>
      </p:graphicFrame>
      <p:sp>
        <p:nvSpPr>
          <p:cNvPr id="8" name="Rectángulo 7"/>
          <p:cNvSpPr/>
          <p:nvPr/>
        </p:nvSpPr>
        <p:spPr>
          <a:xfrm>
            <a:off x="1510146" y="181233"/>
            <a:ext cx="8478982" cy="1259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t>¿QUÉ ES EL SISTEMA DE PQRSD?</a:t>
            </a:r>
            <a:endParaRPr lang="es-CO" sz="4000" dirty="0">
              <a:solidFill>
                <a:schemeClr val="bg1"/>
              </a:solidFill>
              <a:latin typeface="Comspot Ultra" panose="020F0003040202060204" pitchFamily="34" charset="0"/>
            </a:endParaRPr>
          </a:p>
        </p:txBody>
      </p:sp>
      <p:sp>
        <p:nvSpPr>
          <p:cNvPr id="9" name="CuadroTexto 8"/>
          <p:cNvSpPr txBox="1"/>
          <p:nvPr/>
        </p:nvSpPr>
        <p:spPr>
          <a:xfrm>
            <a:off x="2357141" y="518466"/>
            <a:ext cx="300082" cy="707886"/>
          </a:xfrm>
          <a:prstGeom prst="rect">
            <a:avLst/>
          </a:prstGeom>
          <a:noFill/>
        </p:spPr>
        <p:txBody>
          <a:bodyPr wrap="none" rtlCol="0">
            <a:spAutoFit/>
          </a:bodyPr>
          <a:lstStyle/>
          <a:p>
            <a:r>
              <a:rPr lang="es-CO" sz="4000" dirty="0">
                <a:solidFill>
                  <a:schemeClr val="bg1"/>
                </a:solidFill>
                <a:latin typeface="Comspot Ultra" panose="020F0003040202060204" pitchFamily="34" charset="0"/>
                <a:ea typeface="Comspot Ultra" panose="020F0003040202060204" pitchFamily="34" charset="0"/>
              </a:rPr>
              <a:t> </a:t>
            </a:r>
          </a:p>
        </p:txBody>
      </p:sp>
      <p:pic>
        <p:nvPicPr>
          <p:cNvPr id="2" name="Imagen 1"/>
          <p:cNvPicPr>
            <a:picLocks noChangeAspect="1"/>
          </p:cNvPicPr>
          <p:nvPr/>
        </p:nvPicPr>
        <p:blipFill>
          <a:blip r:embed="rId2"/>
          <a:stretch>
            <a:fillRect/>
          </a:stretch>
        </p:blipFill>
        <p:spPr>
          <a:xfrm>
            <a:off x="173282" y="2216813"/>
            <a:ext cx="3199196" cy="2684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024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333" t="50743" r="49741" b="18276"/>
          <a:stretch/>
        </p:blipFill>
        <p:spPr>
          <a:xfrm>
            <a:off x="0" y="235527"/>
            <a:ext cx="6680031" cy="3846925"/>
          </a:xfrm>
          <a:prstGeom prst="rect">
            <a:avLst/>
          </a:prstGeom>
          <a:ln w="3175">
            <a:solidFill>
              <a:schemeClr val="tx1"/>
            </a:solidFill>
          </a:ln>
        </p:spPr>
      </p:pic>
      <p:pic>
        <p:nvPicPr>
          <p:cNvPr id="4" name="Imagen 3"/>
          <p:cNvPicPr>
            <a:picLocks noChangeAspect="1"/>
          </p:cNvPicPr>
          <p:nvPr/>
        </p:nvPicPr>
        <p:blipFill rotWithShape="1">
          <a:blip r:embed="rId3"/>
          <a:srcRect l="53980" t="8821"/>
          <a:stretch/>
        </p:blipFill>
        <p:spPr>
          <a:xfrm>
            <a:off x="6680031" y="3131647"/>
            <a:ext cx="5511969" cy="3379990"/>
          </a:xfrm>
          <a:prstGeom prst="rect">
            <a:avLst/>
          </a:prstGeom>
        </p:spPr>
      </p:pic>
    </p:spTree>
    <p:extLst>
      <p:ext uri="{BB962C8B-B14F-4D97-AF65-F5344CB8AC3E}">
        <p14:creationId xmlns:p14="http://schemas.microsoft.com/office/powerpoint/2010/main" val="3759322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920170" y="518466"/>
            <a:ext cx="7482623"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232450" y="463048"/>
            <a:ext cx="5825569" cy="707886"/>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¿Cómo radicar una PQRSD?</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524982" y="1426364"/>
            <a:ext cx="10112836" cy="1785104"/>
          </a:xfrm>
          <a:prstGeom prst="rect">
            <a:avLst/>
          </a:prstGeom>
          <a:noFill/>
        </p:spPr>
        <p:txBody>
          <a:bodyPr wrap="square" rtlCol="0">
            <a:spAutoFit/>
          </a:bodyPr>
          <a:lstStyle/>
          <a:p>
            <a:r>
              <a:rPr lang="es-CO" sz="1600" b="1" u="sng" dirty="0">
                <a:effectLst>
                  <a:outerShdw blurRad="38100" dist="38100" dir="2700000" algn="tl">
                    <a:srgbClr val="000000">
                      <a:alpha val="43137"/>
                    </a:srgbClr>
                  </a:outerShdw>
                </a:effectLst>
              </a:rPr>
              <a:t>RADICACIÓN DE PQRSD A TRAVÉS DEL CANAL </a:t>
            </a:r>
            <a:r>
              <a:rPr lang="es-CO" sz="1600" b="1" u="sng" dirty="0" smtClean="0">
                <a:effectLst>
                  <a:outerShdw blurRad="38100" dist="38100" dir="2700000" algn="tl">
                    <a:srgbClr val="000000">
                      <a:alpha val="43137"/>
                    </a:srgbClr>
                  </a:outerShdw>
                </a:effectLst>
              </a:rPr>
              <a:t>VIRTUAL</a:t>
            </a:r>
          </a:p>
          <a:p>
            <a:pPr algn="just"/>
            <a:endParaRPr lang="es-ES" sz="1600" dirty="0" smtClean="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p>
            <a:pPr algn="just"/>
            <a:r>
              <a:rPr lang="es-CO" sz="1600" dirty="0"/>
              <a:t>Para radicar una solicitud por la página web deberás ingresar por</a:t>
            </a:r>
            <a:r>
              <a:rPr lang="es-CO" sz="1600" b="1" dirty="0">
                <a:effectLst>
                  <a:outerShdw blurRad="38100" dist="38100" dir="2700000" algn="tl">
                    <a:srgbClr val="000000">
                      <a:alpha val="43137"/>
                    </a:srgbClr>
                  </a:outerShdw>
                </a:effectLst>
              </a:rPr>
              <a:t> </a:t>
            </a:r>
            <a:r>
              <a:rPr lang="es-CO" sz="2000" b="1" dirty="0">
                <a:effectLst>
                  <a:outerShdw blurRad="38100" dist="38100" dir="2700000" algn="tl">
                    <a:srgbClr val="000000">
                      <a:alpha val="43137"/>
                    </a:srgbClr>
                  </a:outerShdw>
                </a:effectLst>
              </a:rPr>
              <a:t>www.medellin.gov.co</a:t>
            </a:r>
            <a:r>
              <a:rPr lang="es-CO" sz="1600" b="1" dirty="0">
                <a:effectLst>
                  <a:outerShdw blurRad="38100" dist="38100" dir="2700000" algn="tl">
                    <a:srgbClr val="000000">
                      <a:alpha val="43137"/>
                    </a:srgbClr>
                  </a:outerShdw>
                </a:effectLst>
              </a:rPr>
              <a:t> </a:t>
            </a:r>
            <a:r>
              <a:rPr lang="es-CO" sz="1600" dirty="0"/>
              <a:t>y dar clic en el link de Peticiones, quejas, reclamos y sugerencias como se muestra en la siguiente imagen</a:t>
            </a:r>
            <a:r>
              <a:rPr lang="es-CO" sz="1600" dirty="0" smtClean="0"/>
              <a:t>:</a:t>
            </a:r>
          </a:p>
          <a:p>
            <a:pPr algn="just"/>
            <a:endParaRPr lang="es-CO"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p>
            <a:pPr algn="just"/>
            <a:endParaRPr lang="es-CO" dirty="0" smtClean="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p>
            <a:pPr algn="just"/>
            <a:endParaRPr lang="es-ES"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p:txBody>
      </p:sp>
      <p:pic>
        <p:nvPicPr>
          <p:cNvPr id="4" name="Imagen 3"/>
          <p:cNvPicPr>
            <a:picLocks noChangeAspect="1"/>
          </p:cNvPicPr>
          <p:nvPr/>
        </p:nvPicPr>
        <p:blipFill rotWithShape="1">
          <a:blip r:embed="rId2"/>
          <a:srcRect l="42045" t="40028" r="26268" b="30551"/>
          <a:stretch/>
        </p:blipFill>
        <p:spPr>
          <a:xfrm>
            <a:off x="2152348" y="2572439"/>
            <a:ext cx="7250445" cy="3786797"/>
          </a:xfrm>
          <a:prstGeom prst="rect">
            <a:avLst/>
          </a:prstGeom>
        </p:spPr>
      </p:pic>
      <p:sp>
        <p:nvSpPr>
          <p:cNvPr id="2" name="Flecha abajo 1"/>
          <p:cNvSpPr/>
          <p:nvPr/>
        </p:nvSpPr>
        <p:spPr>
          <a:xfrm rot="3230179">
            <a:off x="9506841" y="5167744"/>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70739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93273" y="264024"/>
            <a:ext cx="7826263" cy="731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1731818" y="264024"/>
            <a:ext cx="5825569" cy="707886"/>
          </a:xfrm>
          <a:prstGeom prst="rect">
            <a:avLst/>
          </a:prstGeom>
          <a:noFill/>
        </p:spPr>
        <p:txBody>
          <a:bodyPr wrap="none" rtlCol="0">
            <a:spAutoFit/>
          </a:bodyPr>
          <a:lstStyle/>
          <a:p>
            <a:r>
              <a:rPr lang="es-CO" sz="4000" dirty="0" smtClean="0">
                <a:solidFill>
                  <a:schemeClr val="bg1"/>
                </a:solidFill>
                <a:latin typeface="Comspot Ultra" panose="020F0003040202060204" pitchFamily="34" charset="0"/>
                <a:ea typeface="Comspot Ultra" panose="020F0003040202060204" pitchFamily="34" charset="0"/>
              </a:rPr>
              <a:t>¿Cómo radicar una PQRSD?</a:t>
            </a:r>
            <a:endParaRPr lang="es-CO" sz="4000" dirty="0">
              <a:solidFill>
                <a:schemeClr val="bg1"/>
              </a:solidFill>
              <a:latin typeface="Comspot Ultra" panose="020F0003040202060204" pitchFamily="34" charset="0"/>
              <a:ea typeface="Comspot Ultra" panose="020F0003040202060204" pitchFamily="34" charset="0"/>
            </a:endParaRPr>
          </a:p>
        </p:txBody>
      </p:sp>
      <p:sp>
        <p:nvSpPr>
          <p:cNvPr id="10" name="CuadroTexto 9"/>
          <p:cNvSpPr txBox="1"/>
          <p:nvPr/>
        </p:nvSpPr>
        <p:spPr>
          <a:xfrm>
            <a:off x="1989857" y="1337825"/>
            <a:ext cx="8744948" cy="1446550"/>
          </a:xfrm>
          <a:prstGeom prst="rect">
            <a:avLst/>
          </a:prstGeom>
          <a:noFill/>
        </p:spPr>
        <p:txBody>
          <a:bodyPr wrap="square" rtlCol="0">
            <a:spAutoFit/>
          </a:bodyPr>
          <a:lstStyle/>
          <a:p>
            <a:pPr algn="just"/>
            <a:r>
              <a:rPr lang="es-CO" sz="1600" dirty="0"/>
              <a:t>Para radicar una PQRSD ante la Alcaldía de Medellín deberás realizar el siguiente procedimiento</a:t>
            </a:r>
            <a:r>
              <a:rPr lang="es-CO" dirty="0"/>
              <a:t>: </a:t>
            </a:r>
            <a:endParaRPr lang="es-CO" dirty="0" smtClean="0"/>
          </a:p>
          <a:p>
            <a:pPr algn="just"/>
            <a:endParaRPr lang="es-CO" dirty="0" smtClean="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p>
            <a:pPr algn="just"/>
            <a:r>
              <a:rPr lang="es-CO" dirty="0" smtClean="0">
                <a:solidFill>
                  <a:schemeClr val="tx1"/>
                </a:solidFill>
                <a:latin typeface="Arial" panose="020B0604020202020204" pitchFamily="34" charset="0"/>
                <a:ea typeface="Ebrima" panose="02000000000000000000" pitchFamily="2" charset="0"/>
                <a:cs typeface="Arial" panose="020B0604020202020204" pitchFamily="34" charset="0"/>
              </a:rPr>
              <a:t>1 </a:t>
            </a:r>
            <a:r>
              <a:rPr lang="es-CO" dirty="0" smtClean="0">
                <a:solidFill>
                  <a:schemeClr val="tx1"/>
                </a:solidFill>
              </a:rPr>
              <a:t> </a:t>
            </a:r>
            <a:r>
              <a:rPr lang="es-CO" b="1" dirty="0">
                <a:solidFill>
                  <a:schemeClr val="tx1"/>
                </a:solidFill>
              </a:rPr>
              <a:t>Dar clic en </a:t>
            </a:r>
            <a:r>
              <a:rPr lang="es-CO" b="1" u="sng" dirty="0" smtClean="0">
                <a:solidFill>
                  <a:schemeClr val="tx1"/>
                </a:solidFill>
                <a:effectLst>
                  <a:outerShdw blurRad="38100" dist="38100" dir="2700000" algn="tl">
                    <a:srgbClr val="000000">
                      <a:alpha val="43137"/>
                    </a:srgbClr>
                  </a:outerShdw>
                </a:effectLst>
              </a:rPr>
              <a:t>radicación </a:t>
            </a:r>
            <a:endParaRPr lang="es-CO" b="1" u="sng" dirty="0">
              <a:solidFill>
                <a:schemeClr val="tx1"/>
              </a:solidFill>
              <a:effectLst>
                <a:outerShdw blurRad="38100" dist="38100" dir="2700000" algn="tl">
                  <a:srgbClr val="000000">
                    <a:alpha val="43137"/>
                  </a:srgbClr>
                </a:outerShdw>
              </a:effectLst>
              <a:latin typeface="Arial" panose="020B0604020202020204" pitchFamily="34" charset="0"/>
              <a:ea typeface="Ebrima" panose="02000000000000000000" pitchFamily="2" charset="0"/>
              <a:cs typeface="Arial" panose="020B0604020202020204" pitchFamily="34" charset="0"/>
            </a:endParaRPr>
          </a:p>
          <a:p>
            <a:pPr marL="342900" indent="-342900" algn="just">
              <a:buAutoNum type="arabicPeriod"/>
            </a:pPr>
            <a:endParaRPr lang="es-CO" dirty="0" smtClean="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a:p>
            <a:pPr algn="just"/>
            <a:endParaRPr lang="es-ES" dirty="0">
              <a:solidFill>
                <a:schemeClr val="bg2">
                  <a:lumMod val="25000"/>
                </a:schemeClr>
              </a:solidFill>
              <a:latin typeface="Arial" panose="020B0604020202020204" pitchFamily="34" charset="0"/>
              <a:ea typeface="Ebrima" panose="02000000000000000000" pitchFamily="2"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2733674" y="2507588"/>
            <a:ext cx="7257314" cy="4080247"/>
          </a:xfrm>
          <a:prstGeom prst="rect">
            <a:avLst/>
          </a:prstGeom>
        </p:spPr>
      </p:pic>
      <p:pic>
        <p:nvPicPr>
          <p:cNvPr id="4" name="Imagen 3"/>
          <p:cNvPicPr>
            <a:picLocks noChangeAspect="1"/>
          </p:cNvPicPr>
          <p:nvPr/>
        </p:nvPicPr>
        <p:blipFill>
          <a:blip r:embed="rId3"/>
          <a:stretch>
            <a:fillRect/>
          </a:stretch>
        </p:blipFill>
        <p:spPr>
          <a:xfrm>
            <a:off x="4768409" y="4186189"/>
            <a:ext cx="1103472" cy="999831"/>
          </a:xfrm>
          <a:prstGeom prst="rect">
            <a:avLst/>
          </a:prstGeom>
        </p:spPr>
      </p:pic>
    </p:spTree>
    <p:extLst>
      <p:ext uri="{BB962C8B-B14F-4D97-AF65-F5344CB8AC3E}">
        <p14:creationId xmlns:p14="http://schemas.microsoft.com/office/powerpoint/2010/main" val="212086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1919</Words>
  <Application>Microsoft Office PowerPoint</Application>
  <PresentationFormat>Panorámica</PresentationFormat>
  <Paragraphs>217</Paragraphs>
  <Slides>29</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 Black</vt:lpstr>
      <vt:lpstr>Ebrima</vt:lpstr>
      <vt:lpstr>Calibri</vt:lpstr>
      <vt:lpstr>Comspot Ultra</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Jessica Alejandra Rua Grajales</cp:lastModifiedBy>
  <cp:revision>54</cp:revision>
  <dcterms:created xsi:type="dcterms:W3CDTF">2020-07-03T14:12:19Z</dcterms:created>
  <dcterms:modified xsi:type="dcterms:W3CDTF">2023-12-27T18:20:39Z</dcterms:modified>
</cp:coreProperties>
</file>