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0" r:id="rId3"/>
    <p:sldId id="261" r:id="rId4"/>
    <p:sldId id="259" r:id="rId5"/>
    <p:sldId id="264" r:id="rId6"/>
    <p:sldId id="265" r:id="rId7"/>
    <p:sldId id="266" r:id="rId8"/>
    <p:sldId id="267" r:id="rId9"/>
    <p:sldId id="268" r:id="rId10"/>
    <p:sldId id="307" r:id="rId11"/>
    <p:sldId id="295" r:id="rId12"/>
    <p:sldId id="269" r:id="rId13"/>
    <p:sldId id="270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5" r:id="rId23"/>
    <p:sldId id="287" r:id="rId24"/>
    <p:sldId id="288" r:id="rId25"/>
    <p:sldId id="289" r:id="rId26"/>
    <p:sldId id="291" r:id="rId27"/>
    <p:sldId id="296" r:id="rId28"/>
    <p:sldId id="303" r:id="rId29"/>
    <p:sldId id="311" r:id="rId30"/>
    <p:sldId id="297" r:id="rId31"/>
    <p:sldId id="313" r:id="rId32"/>
    <p:sldId id="310" r:id="rId33"/>
    <p:sldId id="298" r:id="rId34"/>
    <p:sldId id="312" r:id="rId35"/>
    <p:sldId id="300" r:id="rId36"/>
    <p:sldId id="301" r:id="rId37"/>
    <p:sldId id="306" r:id="rId38"/>
    <p:sldId id="263" r:id="rId39"/>
  </p:sldIdLst>
  <p:sldSz cx="12192000" cy="6858000"/>
  <p:notesSz cx="6858000" cy="9144000"/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 David Restrepo Ruiz" initials="JDRR" lastIdx="7" clrIdx="0"/>
  <p:cmAuthor id="1" name="ALCOM7404" initials="A" lastIdx="6" clrIdx="1">
    <p:extLst>
      <p:ext uri="{19B8F6BF-5375-455C-9EA6-DF929625EA0E}">
        <p15:presenceInfo xmlns:p15="http://schemas.microsoft.com/office/powerpoint/2012/main" userId="S::ALCOM7404@alcomsas.onmicrosoft.com::2c642652-cf53-4434-8df4-99237b51c8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00"/>
    <a:srgbClr val="00A4B9"/>
    <a:srgbClr val="FF9966"/>
    <a:srgbClr val="DFA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5097" autoAdjust="0"/>
  </p:normalViewPr>
  <p:slideViewPr>
    <p:cSldViewPr snapToGrid="0">
      <p:cViewPr varScale="1">
        <p:scale>
          <a:sx n="88" d="100"/>
          <a:sy n="88" d="100"/>
        </p:scale>
        <p:origin x="648" y="78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1-31T14:06:26.805" idx="7">
    <p:pos x="6357" y="208"/>
    <p:text>revisar ortografia, la palabra derivacion esta mal escrita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8FE89-5ADA-584A-8DE8-87106B92074A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16FE9-2678-7F48-9C91-D899FEE40BA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4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381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296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145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657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141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16FE9-2678-7F48-9C91-D899FEE40BAE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064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1B1243-3DA9-E34A-8DA5-A9946EC96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B69435-C251-4542-ADEE-544FEDFEA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ACC2C53-D759-B54D-8EBD-EA3856E5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0C9D5F6-3C58-DD42-A92A-3DD760A1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D6978B-885D-014A-A98F-D1408B40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609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A25101-840E-EA44-A2B2-921A54C8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75962FFE-3222-4D45-9730-E9F3D63CB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25ADC7-6FD2-644C-A20C-0CDFF395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B5D0CE-A2DC-E54F-9A01-5249B85E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BA25607-1A04-2445-8909-2C7C9903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334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1CA2111-1F07-D34D-B1D2-DADD74D5B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B7AEC56-C024-B44D-B649-627C0DEAC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CF79D2-8394-0348-84B0-AD00857B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232A8AC-D405-DC4B-BDEC-FDFD2CD1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0D6A1F5-66CA-7344-BE12-BF15FAEF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042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34D1A9-C294-5746-8F13-8FEC90F0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0950C2D-C6C1-7A42-BAB8-945AB9B08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8D1C8FC-9A7A-114F-9823-9FD692B9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FA52530-1AB3-E249-8FDF-E0CE2275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75903F-B068-8745-8A66-ACC553C0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506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14C35C-B414-0F42-921D-06EB58D9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6500D9D-E7B1-8647-876E-9C1100655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784E3A-419C-534F-8891-072D6C75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7C5EE2A-EFE6-8D4C-BBC1-E42FF51F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3F36D6-8E3A-BA4C-BE50-05C17215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723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9DD0AC-46C5-7144-A2DF-EC9A1783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740F7F7-13E8-AA4B-BB6A-D8F97F38B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9348988-8EC3-7149-A6DF-FB85FFC16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8C7245A-4967-B94B-9833-33C4D769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C58EE1C-C51E-9543-905E-E3F571E9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F27B19-D06D-C54E-89AF-FDA0B6E2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237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F8AB93-8305-4143-AC29-B2D45DF9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FDE85DE-C0AC-F442-8D90-16A5CE133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45457D1-6CD2-7C4D-BA54-6B92EE8C0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2057E42-65B5-DD41-AC94-D1A9F10A6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A2741C4-BDA0-5F4D-83D9-8966E5FBB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C6DCD1B-1D4F-3549-B9F3-63E7EA2D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E448C20-EEC9-8F48-9774-8AFB6C6B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81EA577-398E-D648-BF7D-BD43817C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40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0D8C7A-D3A0-614C-9A36-057FB923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94BE27A-7505-344B-A80C-590CC866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A3DE1E2-25E4-8141-96FF-667A2F0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884CC20-FC42-9D47-BAE7-57CDB293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504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B704E7E-B508-3C40-89F7-3313BFDD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7582F63-53ED-A040-8131-160C2130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D1D564B-5059-EA4D-830A-4B284623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372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B9A7BF-E20C-0B41-ADED-90365875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4D4D928-BF5B-E245-8E2A-276EDD4A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AF8F9F2-8626-7643-AE4E-6A4C33BC2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37594F7-0E9A-B843-9F87-276AD606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3EBED98-BFC4-DA4B-8920-81A14728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4084CB8-8FC1-A549-916A-8201A9B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63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AD2643-4687-9F40-8AF6-D90B1E08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C8E2930E-CF97-1F4F-A386-98507A948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EC58D5B-95FC-CA45-8376-A3FCE9F29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D65592-A67A-1946-BD3B-E93513AD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17E3B7E-D4B5-6E42-8A4D-A200A6EB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C1CF0DC-764A-214B-B46D-F714F9D4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622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37BE071-C262-DE4A-92B1-ED49FDBA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5516A4B-214D-5E4A-8F8E-F482CB70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1A4C1E-8346-B84F-B8C5-AE94BB98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57577-F473-6143-AAC3-45D09E00E7F7}" type="datetimeFigureOut">
              <a:rPr lang="es-CO" smtClean="0"/>
              <a:t>27/12/2023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9AB07A4-57AE-BC4F-933C-7A1845DCD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6CA57F0-4534-E641-A670-257DCC1BC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193A-6A1E-6C49-99EB-FAF308F4D7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669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37.svg"/><Relationship Id="rId12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4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92476" y="2534759"/>
            <a:ext cx="882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PRIMEROS AUXILIOS PSICOLÓGICOS.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672963" y="3527026"/>
            <a:ext cx="489397" cy="64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7444088" y="3060645"/>
            <a:ext cx="422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Dame Razones Uno a Uno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854631" y="3648086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de Salud</a:t>
            </a:r>
          </a:p>
        </p:txBody>
      </p:sp>
    </p:spTree>
    <p:extLst>
      <p:ext uri="{BB962C8B-B14F-4D97-AF65-F5344CB8AC3E}">
        <p14:creationId xmlns:p14="http://schemas.microsoft.com/office/powerpoint/2010/main" val="36746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8FAF75-C0C2-5140-A46F-0535416D6662}"/>
              </a:ext>
            </a:extLst>
          </p:cNvPr>
          <p:cNvSpPr txBox="1"/>
          <p:nvPr/>
        </p:nvSpPr>
        <p:spPr>
          <a:xfrm>
            <a:off x="650361" y="2300189"/>
            <a:ext cx="6322085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EVITAR HACER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aplicación?</a:t>
            </a:r>
          </a:p>
        </p:txBody>
      </p:sp>
      <p:sp>
        <p:nvSpPr>
          <p:cNvPr id="16" name="Google Shape;498;g10f71d20df4_1_2">
            <a:extLst>
              <a:ext uri="{FF2B5EF4-FFF2-40B4-BE49-F238E27FC236}">
                <a16:creationId xmlns:a16="http://schemas.microsoft.com/office/drawing/2014/main" xmlns="" id="{853F05C8-A163-4C23-B7FE-BC4E8091C6C8}"/>
              </a:ext>
            </a:extLst>
          </p:cNvPr>
          <p:cNvSpPr txBox="1"/>
          <p:nvPr/>
        </p:nvSpPr>
        <p:spPr>
          <a:xfrm>
            <a:off x="5701021" y="782214"/>
            <a:ext cx="88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7" name="Google Shape;498;g10f71d20df4_1_2">
            <a:extLst>
              <a:ext uri="{FF2B5EF4-FFF2-40B4-BE49-F238E27FC236}">
                <a16:creationId xmlns:a16="http://schemas.microsoft.com/office/drawing/2014/main" xmlns="" id="{F4C4DAB9-9568-4DAA-9E2A-E8BB94945F11}"/>
              </a:ext>
            </a:extLst>
          </p:cNvPr>
          <p:cNvSpPr txBox="1"/>
          <p:nvPr/>
        </p:nvSpPr>
        <p:spPr>
          <a:xfrm>
            <a:off x="5820658" y="2320127"/>
            <a:ext cx="88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8" name="Google Shape;498;g10f71d20df4_1_2">
            <a:extLst>
              <a:ext uri="{FF2B5EF4-FFF2-40B4-BE49-F238E27FC236}">
                <a16:creationId xmlns:a16="http://schemas.microsoft.com/office/drawing/2014/main" xmlns="" id="{9A15ABE3-F5C9-4699-8F38-B6B6A4701246}"/>
              </a:ext>
            </a:extLst>
          </p:cNvPr>
          <p:cNvSpPr txBox="1"/>
          <p:nvPr/>
        </p:nvSpPr>
        <p:spPr>
          <a:xfrm>
            <a:off x="5848854" y="4067573"/>
            <a:ext cx="88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2985401-E6FB-4B8A-A465-CF82B5D13C6A}"/>
              </a:ext>
            </a:extLst>
          </p:cNvPr>
          <p:cNvSpPr txBox="1"/>
          <p:nvPr/>
        </p:nvSpPr>
        <p:spPr>
          <a:xfrm>
            <a:off x="6538359" y="5183324"/>
            <a:ext cx="2417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solidFill>
                  <a:schemeClr val="bg1"/>
                </a:solidFill>
                <a:latin typeface="ArialMT"/>
              </a:rPr>
              <a:t>Slaikeu, K. (2000). 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32685F4-AF71-4A34-BD99-E04894C7FF26}"/>
              </a:ext>
            </a:extLst>
          </p:cNvPr>
          <p:cNvSpPr/>
          <p:nvPr/>
        </p:nvSpPr>
        <p:spPr>
          <a:xfrm>
            <a:off x="6538359" y="851767"/>
            <a:ext cx="4519046" cy="130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3153857-8494-44EF-AE77-C345E0BE4A3A}"/>
              </a:ext>
            </a:extLst>
          </p:cNvPr>
          <p:cNvSpPr txBox="1"/>
          <p:nvPr/>
        </p:nvSpPr>
        <p:spPr>
          <a:xfrm>
            <a:off x="6651631" y="1167995"/>
            <a:ext cx="429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Aprovecharse de la situación para conocer información extra.</a:t>
            </a:r>
            <a:endParaRPr lang="es-CO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0415D898-9D7B-481D-B2D2-1894CEA2439A}"/>
              </a:ext>
            </a:extLst>
          </p:cNvPr>
          <p:cNvSpPr/>
          <p:nvPr/>
        </p:nvSpPr>
        <p:spPr>
          <a:xfrm>
            <a:off x="6538359" y="2405068"/>
            <a:ext cx="4519046" cy="125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093E7615-27EB-4D25-90EC-24D1B749D630}"/>
              </a:ext>
            </a:extLst>
          </p:cNvPr>
          <p:cNvSpPr txBox="1"/>
          <p:nvPr/>
        </p:nvSpPr>
        <p:spPr>
          <a:xfrm>
            <a:off x="6703258" y="2512410"/>
            <a:ext cx="4292502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debe decir a la persona que “todo estará bien” “Hay cosas peores” “se perdió más en la guerra” etc. </a:t>
            </a:r>
          </a:p>
          <a:p>
            <a:endParaRPr lang="es-CO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B0AA1B17-17B8-434A-BBE2-E79412176A22}"/>
              </a:ext>
            </a:extLst>
          </p:cNvPr>
          <p:cNvSpPr/>
          <p:nvPr/>
        </p:nvSpPr>
        <p:spPr>
          <a:xfrm>
            <a:off x="6563025" y="3838300"/>
            <a:ext cx="4519046" cy="125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6A5C3684-7E67-4849-92F3-53DEAD73EDD3}"/>
              </a:ext>
            </a:extLst>
          </p:cNvPr>
          <p:cNvSpPr txBox="1"/>
          <p:nvPr/>
        </p:nvSpPr>
        <p:spPr>
          <a:xfrm>
            <a:off x="6764903" y="3944588"/>
            <a:ext cx="4292502" cy="9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600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señala, no se lazan expresiones de es “depresivo”, “bipolar”, tiene un trastorno mental etc.</a:t>
            </a:r>
            <a:endParaRPr lang="es-CO" dirty="0">
              <a:solidFill>
                <a:srgbClr val="00A4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8FAF75-C0C2-5140-A46F-0535416D6662}"/>
              </a:ext>
            </a:extLst>
          </p:cNvPr>
          <p:cNvSpPr txBox="1"/>
          <p:nvPr/>
        </p:nvSpPr>
        <p:spPr>
          <a:xfrm>
            <a:off x="991977" y="2353677"/>
            <a:ext cx="6715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EVITAR HACER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aplicación?</a:t>
            </a:r>
          </a:p>
        </p:txBody>
      </p:sp>
      <p:sp>
        <p:nvSpPr>
          <p:cNvPr id="16" name="Google Shape;498;g10f71d20df4_1_2">
            <a:extLst>
              <a:ext uri="{FF2B5EF4-FFF2-40B4-BE49-F238E27FC236}">
                <a16:creationId xmlns:a16="http://schemas.microsoft.com/office/drawing/2014/main" xmlns="" id="{853F05C8-A163-4C23-B7FE-BC4E8091C6C8}"/>
              </a:ext>
            </a:extLst>
          </p:cNvPr>
          <p:cNvSpPr txBox="1"/>
          <p:nvPr/>
        </p:nvSpPr>
        <p:spPr>
          <a:xfrm>
            <a:off x="5976093" y="878829"/>
            <a:ext cx="841557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7" name="Google Shape;498;g10f71d20df4_1_2">
            <a:extLst>
              <a:ext uri="{FF2B5EF4-FFF2-40B4-BE49-F238E27FC236}">
                <a16:creationId xmlns:a16="http://schemas.microsoft.com/office/drawing/2014/main" xmlns="" id="{F4C4DAB9-9568-4DAA-9E2A-E8BB94945F11}"/>
              </a:ext>
            </a:extLst>
          </p:cNvPr>
          <p:cNvSpPr txBox="1"/>
          <p:nvPr/>
        </p:nvSpPr>
        <p:spPr>
          <a:xfrm>
            <a:off x="5935050" y="2165785"/>
            <a:ext cx="88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8" name="Google Shape;498;g10f71d20df4_1_2">
            <a:extLst>
              <a:ext uri="{FF2B5EF4-FFF2-40B4-BE49-F238E27FC236}">
                <a16:creationId xmlns:a16="http://schemas.microsoft.com/office/drawing/2014/main" xmlns="" id="{9A15ABE3-F5C9-4699-8F38-B6B6A4701246}"/>
              </a:ext>
            </a:extLst>
          </p:cNvPr>
          <p:cNvSpPr txBox="1"/>
          <p:nvPr/>
        </p:nvSpPr>
        <p:spPr>
          <a:xfrm>
            <a:off x="5916024" y="3736323"/>
            <a:ext cx="88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6000" b="1" dirty="0">
                <a:solidFill>
                  <a:srgbClr val="FFFFFF"/>
                </a:solidFill>
              </a:rPr>
              <a:t>X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C453ECF-4082-4CF7-A000-9A172E40CFFE}"/>
              </a:ext>
            </a:extLst>
          </p:cNvPr>
          <p:cNvSpPr txBox="1"/>
          <p:nvPr/>
        </p:nvSpPr>
        <p:spPr>
          <a:xfrm>
            <a:off x="9544894" y="4859630"/>
            <a:ext cx="2647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solidFill>
                  <a:schemeClr val="bg1"/>
                </a:solidFill>
                <a:latin typeface="ArialMT"/>
              </a:rPr>
              <a:t>Slaikeu, K. (2000). 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251CAB0-29D9-4646-8C12-F3EB48A54208}"/>
              </a:ext>
            </a:extLst>
          </p:cNvPr>
          <p:cNvSpPr/>
          <p:nvPr/>
        </p:nvSpPr>
        <p:spPr>
          <a:xfrm>
            <a:off x="6784233" y="1017094"/>
            <a:ext cx="4415790" cy="110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E66EEA4-85E3-4DAB-89AD-B3F1EEE5AAE3}"/>
              </a:ext>
            </a:extLst>
          </p:cNvPr>
          <p:cNvSpPr txBox="1"/>
          <p:nvPr/>
        </p:nvSpPr>
        <p:spPr>
          <a:xfrm>
            <a:off x="7026857" y="1224648"/>
            <a:ext cx="417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promover creencias religiosas u otras ideas personales para ayudar. </a:t>
            </a:r>
          </a:p>
          <a:p>
            <a:endParaRPr lang="es-CO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42217F64-908B-447D-9214-C85A1A80879B}"/>
              </a:ext>
            </a:extLst>
          </p:cNvPr>
          <p:cNvSpPr/>
          <p:nvPr/>
        </p:nvSpPr>
        <p:spPr>
          <a:xfrm>
            <a:off x="6784233" y="2391249"/>
            <a:ext cx="4415790" cy="1289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E1E66350-B95A-4E15-B86A-C168AA022B94}"/>
              </a:ext>
            </a:extLst>
          </p:cNvPr>
          <p:cNvSpPr txBox="1"/>
          <p:nvPr/>
        </p:nvSpPr>
        <p:spPr>
          <a:xfrm>
            <a:off x="7026857" y="2557140"/>
            <a:ext cx="4270438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mostrar gestos fuertes por las diferencias que se pueda tener con la persona en crisis</a:t>
            </a:r>
            <a:r>
              <a:rPr lang="es-ES" b="1" dirty="0">
                <a:solidFill>
                  <a:srgbClr val="00A4B9"/>
                </a:solidFill>
              </a:rPr>
              <a:t>. </a:t>
            </a:r>
            <a:endParaRPr lang="es-ES" dirty="0">
              <a:solidFill>
                <a:srgbClr val="00A4B9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71CD6DE7-C938-488C-B51D-662B0A784877}"/>
              </a:ext>
            </a:extLst>
          </p:cNvPr>
          <p:cNvSpPr/>
          <p:nvPr/>
        </p:nvSpPr>
        <p:spPr>
          <a:xfrm>
            <a:off x="6784233" y="3942129"/>
            <a:ext cx="4415790" cy="90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B938515D-F560-473B-A4B6-8F109AAA2179}"/>
              </a:ext>
            </a:extLst>
          </p:cNvPr>
          <p:cNvSpPr txBox="1"/>
          <p:nvPr/>
        </p:nvSpPr>
        <p:spPr>
          <a:xfrm>
            <a:off x="7026857" y="4135688"/>
            <a:ext cx="3503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prometer.</a:t>
            </a:r>
          </a:p>
        </p:txBody>
      </p:sp>
    </p:spTree>
    <p:extLst>
      <p:ext uri="{BB962C8B-B14F-4D97-AF65-F5344CB8AC3E}">
        <p14:creationId xmlns:p14="http://schemas.microsoft.com/office/powerpoint/2010/main" val="36656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31094" y="2239229"/>
            <a:ext cx="7385467" cy="3010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Caplan (1964) cuando a partir de una situación de crisis hay un colapso de las capacidades de solución de problemas y en el afrontamiento de forma adecuada de las personas.</a:t>
            </a:r>
          </a:p>
          <a:p>
            <a:endParaRPr lang="es-E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aplica en las primeras 72 horas </a:t>
            </a:r>
          </a:p>
          <a:p>
            <a:r>
              <a:rPr lang="es-E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 del evento.</a:t>
            </a:r>
          </a:p>
          <a:p>
            <a:endParaRPr lang="es-E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531094" y="1396312"/>
            <a:ext cx="726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3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CUÁNDO SE APLICAN:</a:t>
            </a:r>
          </a:p>
        </p:txBody>
      </p:sp>
      <p:pic>
        <p:nvPicPr>
          <p:cNvPr id="6" name="Google Shape;275;g10f63bce6a3_1_11">
            <a:extLst>
              <a:ext uri="{FF2B5EF4-FFF2-40B4-BE49-F238E27FC236}">
                <a16:creationId xmlns:a16="http://schemas.microsoft.com/office/drawing/2014/main" xmlns="" id="{BE014DCA-1A5C-4FC9-8959-5466676891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6561" y="1887710"/>
            <a:ext cx="3674376" cy="24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áfico 6" descr="Pulgares hacia arriba">
            <a:extLst>
              <a:ext uri="{FF2B5EF4-FFF2-40B4-BE49-F238E27FC236}">
                <a16:creationId xmlns:a16="http://schemas.microsoft.com/office/drawing/2014/main" xmlns="" id="{09426101-4469-487E-A180-753F73D2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66365" y="1168466"/>
            <a:ext cx="914400" cy="9144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E0356ACC-7220-4011-AF75-9A37047C3000}"/>
              </a:ext>
            </a:extLst>
          </p:cNvPr>
          <p:cNvSpPr txBox="1"/>
          <p:nvPr/>
        </p:nvSpPr>
        <p:spPr>
          <a:xfrm>
            <a:off x="531094" y="4322735"/>
            <a:ext cx="59424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Capla, G. (1964). 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D56BFA8B-8020-49DF-A3F5-E8EE9257447C}"/>
              </a:ext>
            </a:extLst>
          </p:cNvPr>
          <p:cNvSpPr/>
          <p:nvPr/>
        </p:nvSpPr>
        <p:spPr>
          <a:xfrm flipV="1">
            <a:off x="651989" y="200241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27A971-40E4-469B-BA0C-2F6304D5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9"/>
            <a:ext cx="12192000" cy="68561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46724" y="1358395"/>
            <a:ext cx="7786507" cy="3606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esté en riesgo la vida de una persona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(ideación suicida).</a:t>
            </a:r>
          </a:p>
          <a:p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la persona presenta un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de pánico 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la persona está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violenta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no la puedes calmar.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sientes que la situación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la puedes controlar 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 genera una angustia.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la persona está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 los efectos de una sustancia psicoactiva 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541101" y="401794"/>
            <a:ext cx="611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3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NO SE APLICAN:</a:t>
            </a:r>
          </a:p>
        </p:txBody>
      </p:sp>
      <p:pic>
        <p:nvPicPr>
          <p:cNvPr id="7" name="Gráfico 6" descr="Pulgares hacia arriba">
            <a:extLst>
              <a:ext uri="{FF2B5EF4-FFF2-40B4-BE49-F238E27FC236}">
                <a16:creationId xmlns:a16="http://schemas.microsoft.com/office/drawing/2014/main" xmlns="" id="{09426101-4469-487E-A180-753F73D2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6648304" y="349697"/>
            <a:ext cx="914400" cy="914400"/>
          </a:xfrm>
          <a:prstGeom prst="rect">
            <a:avLst/>
          </a:prstGeom>
        </p:spPr>
      </p:pic>
      <p:pic>
        <p:nvPicPr>
          <p:cNvPr id="1026" name="Picture 2" descr="16,889 Crisis Emocional Imágenes y Fotos - 123RF">
            <a:extLst>
              <a:ext uri="{FF2B5EF4-FFF2-40B4-BE49-F238E27FC236}">
                <a16:creationId xmlns:a16="http://schemas.microsoft.com/office/drawing/2014/main" xmlns="" id="{6AFA6C00-5C46-481B-BAFD-1C9EF0B3E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12521" r="11986" b="11855"/>
          <a:stretch/>
        </p:blipFill>
        <p:spPr bwMode="auto">
          <a:xfrm>
            <a:off x="8133959" y="1876701"/>
            <a:ext cx="3725325" cy="318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91F706D-3F8F-40B1-BA50-3CF5D39F7256}"/>
              </a:ext>
            </a:extLst>
          </p:cNvPr>
          <p:cNvSpPr txBox="1"/>
          <p:nvPr/>
        </p:nvSpPr>
        <p:spPr>
          <a:xfrm>
            <a:off x="906724" y="4453405"/>
            <a:ext cx="6198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Capla</a:t>
            </a:r>
            <a:r>
              <a:rPr lang="es-ES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(1964). </a:t>
            </a:r>
            <a:endParaRPr lang="es-CO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0CC58E90-A3A0-4585-BA72-9A98AC706D65}"/>
              </a:ext>
            </a:extLst>
          </p:cNvPr>
          <p:cNvSpPr/>
          <p:nvPr/>
        </p:nvSpPr>
        <p:spPr>
          <a:xfrm>
            <a:off x="625585" y="1980438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C8BE36F8-53A0-451C-B974-C4B3C76805B7}"/>
              </a:ext>
            </a:extLst>
          </p:cNvPr>
          <p:cNvSpPr/>
          <p:nvPr/>
        </p:nvSpPr>
        <p:spPr>
          <a:xfrm>
            <a:off x="625585" y="2505306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F92D9350-A3E5-4E8F-AE28-67F1C226A850}"/>
              </a:ext>
            </a:extLst>
          </p:cNvPr>
          <p:cNvSpPr/>
          <p:nvPr/>
        </p:nvSpPr>
        <p:spPr>
          <a:xfrm>
            <a:off x="625585" y="3041478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0FF07A5E-0853-4AFF-BC89-587C79FC8362}"/>
              </a:ext>
            </a:extLst>
          </p:cNvPr>
          <p:cNvSpPr/>
          <p:nvPr/>
        </p:nvSpPr>
        <p:spPr>
          <a:xfrm>
            <a:off x="625585" y="3862080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841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6A42A5-42B8-4B3C-8DAE-36F2B478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0"/>
            <a:ext cx="12192000" cy="68561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29062" y="519310"/>
            <a:ext cx="442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UNA CRISIS?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235CBA9-F414-40B6-BE6C-EEC92A7DF6BE}"/>
              </a:ext>
            </a:extLst>
          </p:cNvPr>
          <p:cNvSpPr txBox="1"/>
          <p:nvPr/>
        </p:nvSpPr>
        <p:spPr>
          <a:xfrm>
            <a:off x="10147003" y="4782914"/>
            <a:ext cx="5962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0" i="0" u="none" strike="noStrike" baseline="0" dirty="0">
                <a:latin typeface="ArialMT"/>
              </a:rPr>
              <a:t>Estrada, L. (2014). </a:t>
            </a:r>
            <a:endParaRPr lang="es-CO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FAF29AC-7DE7-40BF-ABC7-CC42FD7622E9}"/>
              </a:ext>
            </a:extLst>
          </p:cNvPr>
          <p:cNvSpPr/>
          <p:nvPr/>
        </p:nvSpPr>
        <p:spPr>
          <a:xfrm flipV="1">
            <a:off x="852402" y="1002307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3D4B7F1-5F2B-49F6-B490-3BEAD0499B46}"/>
              </a:ext>
            </a:extLst>
          </p:cNvPr>
          <p:cNvSpPr/>
          <p:nvPr/>
        </p:nvSpPr>
        <p:spPr>
          <a:xfrm>
            <a:off x="852402" y="1296473"/>
            <a:ext cx="2157016" cy="113337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75F7644F-E716-47F0-8708-07FBD330FBC7}"/>
              </a:ext>
            </a:extLst>
          </p:cNvPr>
          <p:cNvSpPr/>
          <p:nvPr/>
        </p:nvSpPr>
        <p:spPr>
          <a:xfrm>
            <a:off x="3113590" y="1296472"/>
            <a:ext cx="6447853" cy="1133369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La crisis es un estado de desestabilización psicológica ya sea a nivel emocional, sensorial, cognitivo que genera un cambio fuerte.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25B2441-6BF1-4A48-94D6-BE4E5004BB3C}"/>
              </a:ext>
            </a:extLst>
          </p:cNvPr>
          <p:cNvSpPr txBox="1"/>
          <p:nvPr/>
        </p:nvSpPr>
        <p:spPr>
          <a:xfrm>
            <a:off x="904026" y="1539990"/>
            <a:ext cx="205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</a:t>
            </a:r>
          </a:p>
          <a:p>
            <a:pPr algn="ctr"/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PSICOLÓGICA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47FBFE4-1101-4BB5-84DA-B5B1C4C72B7E}"/>
              </a:ext>
            </a:extLst>
          </p:cNvPr>
          <p:cNvSpPr/>
          <p:nvPr/>
        </p:nvSpPr>
        <p:spPr>
          <a:xfrm>
            <a:off x="848543" y="2529549"/>
            <a:ext cx="2157016" cy="134634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PRIMERA               Crisis natural: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248E9275-D91F-47E2-9440-6C84A60AFEB6}"/>
              </a:ext>
            </a:extLst>
          </p:cNvPr>
          <p:cNvSpPr/>
          <p:nvPr/>
        </p:nvSpPr>
        <p:spPr>
          <a:xfrm>
            <a:off x="3109730" y="2505970"/>
            <a:ext cx="6447853" cy="134634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Que acompaña a tosas las personas en su proceso de crecimiento y esta en cada etapa del ciclo vital.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4ED5D9B-94AC-4124-9CD5-D34DBD97F147}"/>
              </a:ext>
            </a:extLst>
          </p:cNvPr>
          <p:cNvSpPr/>
          <p:nvPr/>
        </p:nvSpPr>
        <p:spPr>
          <a:xfrm>
            <a:off x="848543" y="3916862"/>
            <a:ext cx="2157016" cy="134634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SEGUNDA            Crisis circunstanciales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AA06D40-1D1B-49B2-B651-D2D84C5F5BEA}"/>
              </a:ext>
            </a:extLst>
          </p:cNvPr>
          <p:cNvSpPr/>
          <p:nvPr/>
        </p:nvSpPr>
        <p:spPr>
          <a:xfrm>
            <a:off x="3109730" y="3893281"/>
            <a:ext cx="6447853" cy="134634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Generadas por accidentes, emergencias, conflictos, catástrofes. Situaciones externas al individuo generan malestar. Ruptura amorosa, sobrecarga laboral, fallecimiento.</a:t>
            </a:r>
          </a:p>
        </p:txBody>
      </p:sp>
    </p:spTree>
    <p:extLst>
      <p:ext uri="{BB962C8B-B14F-4D97-AF65-F5344CB8AC3E}">
        <p14:creationId xmlns:p14="http://schemas.microsoft.com/office/powerpoint/2010/main" val="19399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2B4594A-5EA8-41A8-8F71-B1F2B499E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31095" y="1520576"/>
            <a:ext cx="7301844" cy="3554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621773" y="457889"/>
            <a:ext cx="6645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Definiciones: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E430965-ABB2-4808-9FE9-8C1600974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490" y="2198086"/>
            <a:ext cx="4029789" cy="28466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B432C1E-A8B8-48A6-8E27-A756505F71B4}"/>
              </a:ext>
            </a:extLst>
          </p:cNvPr>
          <p:cNvSpPr txBox="1"/>
          <p:nvPr/>
        </p:nvSpPr>
        <p:spPr>
          <a:xfrm>
            <a:off x="531096" y="1256828"/>
            <a:ext cx="7166541" cy="4451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Mental: </a:t>
            </a:r>
          </a:p>
          <a:p>
            <a:pPr marL="28575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Entendida no como la ausencia de enfermedad, si no como estado de bienestar emocional (cómo se siente, se percibe y enfrenta las situaciones).</a:t>
            </a:r>
          </a:p>
          <a:p>
            <a:pPr marL="28575"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</a:pP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Estrés: </a:t>
            </a:r>
          </a:p>
          <a:p>
            <a:pPr marL="28575"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que supera la capacidad de una persona para enfrentarlo.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s-ES" sz="20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Signos: </a:t>
            </a:r>
          </a:p>
          <a:p>
            <a:pPr marL="314325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ct val="125000"/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Pulso rápido</a:t>
            </a:r>
          </a:p>
          <a:p>
            <a:pPr marL="314325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ct val="125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 acelerada</a:t>
            </a:r>
          </a:p>
          <a:p>
            <a:pPr marL="314325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ct val="125000"/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Rabia</a:t>
            </a:r>
          </a:p>
          <a:p>
            <a:pPr marL="314325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ct val="125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Tristeza</a:t>
            </a:r>
          </a:p>
          <a:p>
            <a:pPr marL="314325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ct val="125000"/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de cabeza, estómago, muscular.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FAA49FF-7E24-43CF-B95A-4B8819445B36}"/>
              </a:ext>
            </a:extLst>
          </p:cNvPr>
          <p:cNvSpPr txBox="1"/>
          <p:nvPr/>
        </p:nvSpPr>
        <p:spPr>
          <a:xfrm>
            <a:off x="9645668" y="4875499"/>
            <a:ext cx="2267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Estrada, L. (2014). </a:t>
            </a:r>
            <a:endParaRPr lang="es-CO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8BB8A32-8DE9-4667-BF76-34B741B4C7B8}"/>
              </a:ext>
            </a:extLst>
          </p:cNvPr>
          <p:cNvSpPr/>
          <p:nvPr/>
        </p:nvSpPr>
        <p:spPr>
          <a:xfrm flipV="1">
            <a:off x="694121" y="964859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6A42A5-42B8-4B3C-8DAE-36F2B478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5"/>
            <a:ext cx="12192000" cy="68561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EDF62B-7238-4BF0-8D24-A10C9692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412" y="1861070"/>
            <a:ext cx="3217601" cy="28060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33862" y="682098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ESTRÉS postraumático:</a:t>
            </a:r>
            <a:r>
              <a:rPr lang="es-ES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B612171-B9FD-47AC-B412-A201163B1C3D}"/>
              </a:ext>
            </a:extLst>
          </p:cNvPr>
          <p:cNvSpPr txBox="1"/>
          <p:nvPr/>
        </p:nvSpPr>
        <p:spPr>
          <a:xfrm>
            <a:off x="833862" y="1513827"/>
            <a:ext cx="7652278" cy="3284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Estrés postraumático: se presenta como respuesta tardía a un acontecimiento estresante, que se siente como amenazante.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CO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Signos: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ts val="3000"/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Sentimiento de angustia.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ts val="3000"/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de alerta elevado.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ts val="3000"/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de cabeza.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A600"/>
              </a:buClr>
              <a:buSzPts val="3000"/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Angustia.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11D99BD-75F4-4830-A987-AFED8E3C513E}"/>
              </a:ext>
            </a:extLst>
          </p:cNvPr>
          <p:cNvSpPr txBox="1"/>
          <p:nvPr/>
        </p:nvSpPr>
        <p:spPr>
          <a:xfrm>
            <a:off x="7584858" y="4697597"/>
            <a:ext cx="5018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(2005, September).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886B683-1AB8-4D4D-8F5E-7CF8743FFB42}"/>
              </a:ext>
            </a:extLst>
          </p:cNvPr>
          <p:cNvSpPr/>
          <p:nvPr/>
        </p:nvSpPr>
        <p:spPr>
          <a:xfrm flipV="1">
            <a:off x="961817" y="1231112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6A42A5-42B8-4B3C-8DAE-36F2B478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415"/>
            <a:ext cx="12192000" cy="68561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2131" y="758188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BÁSICOS DE UNA CRISIS: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D018173-7061-45AD-82B7-0901577E75EF}"/>
              </a:ext>
            </a:extLst>
          </p:cNvPr>
          <p:cNvSpPr txBox="1"/>
          <p:nvPr/>
        </p:nvSpPr>
        <p:spPr>
          <a:xfrm>
            <a:off x="971627" y="1651834"/>
            <a:ext cx="6200454" cy="2659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Ocurre un evento de tensión.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persona se ve afectada por el evento.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ese momento la persona no sabe qué hacer con lo que ocurrió.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da dificultad entender el momento por el que está pasando.</a:t>
            </a:r>
          </a:p>
        </p:txBody>
      </p:sp>
      <p:pic>
        <p:nvPicPr>
          <p:cNvPr id="11" name="Gráfico 10" descr="Cara enfadada sin relleno">
            <a:extLst>
              <a:ext uri="{FF2B5EF4-FFF2-40B4-BE49-F238E27FC236}">
                <a16:creationId xmlns:a16="http://schemas.microsoft.com/office/drawing/2014/main" xmlns="" id="{C77B86B9-9367-43A3-830A-F722E750E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6857" y="1590206"/>
            <a:ext cx="427747" cy="427747"/>
          </a:xfrm>
          <a:prstGeom prst="rect">
            <a:avLst/>
          </a:prstGeom>
        </p:spPr>
      </p:pic>
      <p:pic>
        <p:nvPicPr>
          <p:cNvPr id="13" name="Gráfico 12" descr="Cara sorprendida sin relleno">
            <a:extLst>
              <a:ext uri="{FF2B5EF4-FFF2-40B4-BE49-F238E27FC236}">
                <a16:creationId xmlns:a16="http://schemas.microsoft.com/office/drawing/2014/main" xmlns="" id="{F0B148C0-23C5-4D96-8088-260A42E5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6858" y="2112330"/>
            <a:ext cx="427746" cy="427746"/>
          </a:xfrm>
          <a:prstGeom prst="rect">
            <a:avLst/>
          </a:prstGeom>
        </p:spPr>
      </p:pic>
      <p:pic>
        <p:nvPicPr>
          <p:cNvPr id="19" name="Gráfico 18" descr="Cara nerviosa sin relleno">
            <a:extLst>
              <a:ext uri="{FF2B5EF4-FFF2-40B4-BE49-F238E27FC236}">
                <a16:creationId xmlns:a16="http://schemas.microsoft.com/office/drawing/2014/main" xmlns="" id="{9C24F622-4FC9-45F9-AA7F-5BE7B3BC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2131" y="2619734"/>
            <a:ext cx="457200" cy="457200"/>
          </a:xfrm>
          <a:prstGeom prst="rect">
            <a:avLst/>
          </a:prstGeom>
        </p:spPr>
      </p:pic>
      <p:pic>
        <p:nvPicPr>
          <p:cNvPr id="21" name="Gráfico 20" descr="Cara preocupada sin relleno">
            <a:extLst>
              <a:ext uri="{FF2B5EF4-FFF2-40B4-BE49-F238E27FC236}">
                <a16:creationId xmlns:a16="http://schemas.microsoft.com/office/drawing/2014/main" xmlns="" id="{1A0567BF-1F4E-48CF-A4CC-26556FB00F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72561" y="3432295"/>
            <a:ext cx="457200" cy="4572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18D47F8-D5A6-437E-9112-A8EDC01E07ED}"/>
              </a:ext>
            </a:extLst>
          </p:cNvPr>
          <p:cNvSpPr/>
          <p:nvPr/>
        </p:nvSpPr>
        <p:spPr>
          <a:xfrm flipV="1">
            <a:off x="735246" y="1224336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530561C-76CB-43C9-B99B-4BBC95E739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3412" y="1800110"/>
            <a:ext cx="3217601" cy="28060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03A36FC-C61A-41E2-8CAD-114D181B3BED}"/>
              </a:ext>
            </a:extLst>
          </p:cNvPr>
          <p:cNvSpPr txBox="1"/>
          <p:nvPr/>
        </p:nvSpPr>
        <p:spPr>
          <a:xfrm>
            <a:off x="7480889" y="4606157"/>
            <a:ext cx="5018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(2005, September). </a:t>
            </a:r>
          </a:p>
        </p:txBody>
      </p:sp>
    </p:spTree>
    <p:extLst>
      <p:ext uri="{BB962C8B-B14F-4D97-AF65-F5344CB8AC3E}">
        <p14:creationId xmlns:p14="http://schemas.microsoft.com/office/powerpoint/2010/main" val="100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8FAF75-C0C2-5140-A46F-0535416D6662}"/>
              </a:ext>
            </a:extLst>
          </p:cNvPr>
          <p:cNvSpPr txBox="1"/>
          <p:nvPr/>
        </p:nvSpPr>
        <p:spPr>
          <a:xfrm>
            <a:off x="-83196" y="456716"/>
            <a:ext cx="5637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FASES DE UNA CRISIS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Google Shape;390;p20">
            <a:extLst>
              <a:ext uri="{FF2B5EF4-FFF2-40B4-BE49-F238E27FC236}">
                <a16:creationId xmlns:a16="http://schemas.microsoft.com/office/drawing/2014/main" xmlns="" id="{1E0BF565-F84B-4EC1-864D-24439991C6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42455" t="39342" r="18446" b="18910"/>
          <a:stretch/>
        </p:blipFill>
        <p:spPr>
          <a:xfrm>
            <a:off x="2509736" y="1364319"/>
            <a:ext cx="6457343" cy="3661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37CC37F-80C1-415D-95FA-ED1B35F0D60E}"/>
              </a:ext>
            </a:extLst>
          </p:cNvPr>
          <p:cNvSpPr/>
          <p:nvPr/>
        </p:nvSpPr>
        <p:spPr>
          <a:xfrm flipV="1">
            <a:off x="898402" y="961675"/>
            <a:ext cx="903697" cy="80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27A971-40E4-469B-BA0C-2F6304D5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"/>
            <a:ext cx="12192000" cy="68561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31096" y="1224607"/>
            <a:ext cx="10441704" cy="396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Estado de shock, parálisis.</a:t>
            </a:r>
          </a:p>
          <a:p>
            <a:pPr marL="457200" indent="-457200" algn="just">
              <a:buAutoNum type="arabicPeriod"/>
            </a:pPr>
            <a:endParaRPr lang="es-E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Estado de negación</a:t>
            </a:r>
            <a:r>
              <a:rPr lang="es-E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Intrusión: sentimiento de dolor (recordar lo sucedido de forma recurrente)</a:t>
            </a:r>
          </a:p>
          <a:p>
            <a:pPr algn="just"/>
            <a:endParaRPr lang="es-E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Desahogo: pensar más realista, se empieza a entender lo sucedido.</a:t>
            </a:r>
          </a:p>
          <a:p>
            <a:pPr algn="just"/>
            <a:endParaRPr lang="es-ES" sz="2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Terminación: se asimila lo ocurrido, se reconoce lo que pasa y se buscan soluciones para un nueva etapa.</a:t>
            </a:r>
          </a:p>
          <a:p>
            <a:pPr algn="r"/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555480" y="864225"/>
            <a:ext cx="707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FASES DE UNA CRISIS PSICOLÓGICA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FBC2721-DC1B-4F8A-8CC8-2C65879C92E6}"/>
              </a:ext>
            </a:extLst>
          </p:cNvPr>
          <p:cNvSpPr txBox="1"/>
          <p:nvPr/>
        </p:nvSpPr>
        <p:spPr>
          <a:xfrm>
            <a:off x="7429608" y="4448987"/>
            <a:ext cx="50182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(2005, September).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42E1B63-746C-4751-ACA6-FBF51C857AAE}"/>
              </a:ext>
            </a:extLst>
          </p:cNvPr>
          <p:cNvSpPr/>
          <p:nvPr/>
        </p:nvSpPr>
        <p:spPr>
          <a:xfrm flipV="1">
            <a:off x="659798" y="1319190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77DD2E06-CEBD-2344-BD90-08FD36ADF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78" y="1992532"/>
            <a:ext cx="9929783" cy="3584883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proyecto de la Secretaría de Salud de la Alcaldía de Medellín, conformado por 2 componentes : </a:t>
            </a:r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lang="es-ES" sz="1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sz="2400" b="1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Dame Razones Educativo</a:t>
            </a:r>
          </a:p>
          <a:p>
            <a:pPr marL="4572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lang="es-E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sz="2400" b="1" dirty="0">
                <a:solidFill>
                  <a:srgbClr val="00A4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Dame Razones Uno a Uno: </a:t>
            </a: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especializada, intervención individual y grupal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E3E25D4-2603-4563-AA85-D46F51C46667}"/>
              </a:ext>
            </a:extLst>
          </p:cNvPr>
          <p:cNvSpPr txBox="1"/>
          <p:nvPr/>
        </p:nvSpPr>
        <p:spPr>
          <a:xfrm>
            <a:off x="643819" y="1213401"/>
            <a:ext cx="62672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</a:t>
            </a:r>
            <a:r>
              <a:rPr lang="es-ES" sz="2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DAME RAZONES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37DE3F4-6242-4B70-8F13-29DA1916D771}"/>
              </a:ext>
            </a:extLst>
          </p:cNvPr>
          <p:cNvSpPr/>
          <p:nvPr/>
        </p:nvSpPr>
        <p:spPr>
          <a:xfrm flipV="1">
            <a:off x="720184" y="166692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AA59DEF-7C40-459C-9609-E7A18432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98643" y="881615"/>
            <a:ext cx="417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PAPs EN CRISIS: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402796B-F7F6-4F2F-AD2B-88A500965E15}"/>
              </a:ext>
            </a:extLst>
          </p:cNvPr>
          <p:cNvSpPr txBox="1"/>
          <p:nvPr/>
        </p:nvSpPr>
        <p:spPr>
          <a:xfrm>
            <a:off x="1343863" y="1584613"/>
            <a:ext cx="5633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entrada de una 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 externa 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ayudar a la persona afectada.</a:t>
            </a:r>
          </a:p>
          <a:p>
            <a:endParaRPr lang="es-E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puede realizar con una persona o con un grupo que está siendo 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afectado por alguna situación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dirty="0">
              <a:solidFill>
                <a:srgbClr val="FFA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 descr="Marketing">
            <a:extLst>
              <a:ext uri="{FF2B5EF4-FFF2-40B4-BE49-F238E27FC236}">
                <a16:creationId xmlns:a16="http://schemas.microsoft.com/office/drawing/2014/main" xmlns="" id="{96370E24-BE00-4996-9D58-9D49A7918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9400" y="1611588"/>
            <a:ext cx="604463" cy="604463"/>
          </a:xfrm>
          <a:prstGeom prst="rect">
            <a:avLst/>
          </a:prstGeom>
        </p:spPr>
      </p:pic>
      <p:pic>
        <p:nvPicPr>
          <p:cNvPr id="14" name="Gráfico 13" descr="Médico">
            <a:extLst>
              <a:ext uri="{FF2B5EF4-FFF2-40B4-BE49-F238E27FC236}">
                <a16:creationId xmlns:a16="http://schemas.microsoft.com/office/drawing/2014/main" xmlns="" id="{A4D2DD32-FC5B-43D5-9341-D3235D9E4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8643" y="2464929"/>
            <a:ext cx="594466" cy="5944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34E4379-BEE2-4E09-91B2-DD23B08278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6" t="11229" r="13041" b="8783"/>
          <a:stretch/>
        </p:blipFill>
        <p:spPr>
          <a:xfrm>
            <a:off x="7675709" y="2032645"/>
            <a:ext cx="3677061" cy="279270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E97088C-1F43-4679-95E6-72722E27DFC6}"/>
              </a:ext>
            </a:extLst>
          </p:cNvPr>
          <p:cNvSpPr txBox="1"/>
          <p:nvPr/>
        </p:nvSpPr>
        <p:spPr>
          <a:xfrm>
            <a:off x="9654826" y="4899477"/>
            <a:ext cx="6204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Fernández, J. (2013). 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BD4D0EE-48DD-487C-A8AF-73BEC845E8C9}"/>
              </a:ext>
            </a:extLst>
          </p:cNvPr>
          <p:cNvSpPr/>
          <p:nvPr/>
        </p:nvSpPr>
        <p:spPr>
          <a:xfrm flipV="1">
            <a:off x="805518" y="1303056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4D88708-7925-457C-B802-56E2EFC2A34A}"/>
              </a:ext>
            </a:extLst>
          </p:cNvPr>
          <p:cNvSpPr txBox="1"/>
          <p:nvPr/>
        </p:nvSpPr>
        <p:spPr>
          <a:xfrm>
            <a:off x="698643" y="3411834"/>
            <a:ext cx="620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da en 2 modalidades:</a:t>
            </a:r>
          </a:p>
          <a:p>
            <a:endParaRPr lang="es-E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PAPs: 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ayudar de forma inmediata a la persona para restablecer su estado emocional.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especializada o profesional para  emergencias (hospitales, centros de salud)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959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4743FA5-E103-4827-8C2D-02301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96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657389" y="2302445"/>
            <a:ext cx="5054695" cy="3672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en la que un suceso amenaza al sujeto con alterar su equilibrio personal.</a:t>
            </a:r>
          </a:p>
          <a:p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en una situación estresante.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Agobio por pérdida de empleo.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Tristeza por ruptura de relación, perdida de año escolar.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Víctima de robo, accidente (sin lesiones físicas).</a:t>
            </a: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657389" y="1799897"/>
            <a:ext cx="2247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3012566-9DC7-40FB-933C-C9D055AB8ECF}"/>
              </a:ext>
            </a:extLst>
          </p:cNvPr>
          <p:cNvSpPr txBox="1"/>
          <p:nvPr/>
        </p:nvSpPr>
        <p:spPr>
          <a:xfrm>
            <a:off x="6650319" y="1977653"/>
            <a:ext cx="4843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O" sz="24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EMERGENCIA: </a:t>
            </a:r>
            <a:r>
              <a:rPr lang="es-CO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SOCIAL, </a:t>
            </a:r>
          </a:p>
          <a:p>
            <a:pPr lvl="0">
              <a:defRPr/>
            </a:pPr>
            <a:r>
              <a:rPr lang="es-CO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MUJER, CÓDIGO DORADO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A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6C482D7B-D489-45E4-AF7C-D45A39B38848}"/>
              </a:ext>
            </a:extLst>
          </p:cNvPr>
          <p:cNvSpPr txBox="1">
            <a:spLocks/>
          </p:cNvSpPr>
          <p:nvPr/>
        </p:nvSpPr>
        <p:spPr>
          <a:xfrm>
            <a:off x="6650319" y="2546387"/>
            <a:ext cx="5366271" cy="3278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 atención inmediata:</a:t>
            </a:r>
          </a:p>
          <a:p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vida de una persona está en peligro:</a:t>
            </a:r>
          </a:p>
          <a:p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Intento de suicidio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 violento</a:t>
            </a: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35597CD-98F9-48DA-996D-60F3CBB6F2BF}"/>
              </a:ext>
            </a:extLst>
          </p:cNvPr>
          <p:cNvSpPr txBox="1"/>
          <p:nvPr/>
        </p:nvSpPr>
        <p:spPr>
          <a:xfrm>
            <a:off x="9105233" y="4852209"/>
            <a:ext cx="6225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Fernández, J. (2013). 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94DD8C6-10C2-4C09-8828-A2150478BADC}"/>
              </a:ext>
            </a:extLst>
          </p:cNvPr>
          <p:cNvSpPr/>
          <p:nvPr/>
        </p:nvSpPr>
        <p:spPr>
          <a:xfrm flipV="1">
            <a:off x="757717" y="2258139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6E9C76F3-A7BE-4791-98B4-2522D62E9ED2}"/>
              </a:ext>
            </a:extLst>
          </p:cNvPr>
          <p:cNvSpPr/>
          <p:nvPr/>
        </p:nvSpPr>
        <p:spPr>
          <a:xfrm flipV="1">
            <a:off x="6746247" y="2808650"/>
            <a:ext cx="903697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510E2305-5268-4569-99D0-7F80E46E4BB4}"/>
              </a:ext>
            </a:extLst>
          </p:cNvPr>
          <p:cNvSpPr/>
          <p:nvPr/>
        </p:nvSpPr>
        <p:spPr>
          <a:xfrm>
            <a:off x="689137" y="3281160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59771E85-69D5-4E53-84C1-1F2B8C23F635}"/>
              </a:ext>
            </a:extLst>
          </p:cNvPr>
          <p:cNvSpPr/>
          <p:nvPr/>
        </p:nvSpPr>
        <p:spPr>
          <a:xfrm>
            <a:off x="689137" y="3796113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28A26EF2-11EF-434F-AF47-BD4C62B1B4CB}"/>
              </a:ext>
            </a:extLst>
          </p:cNvPr>
          <p:cNvSpPr/>
          <p:nvPr/>
        </p:nvSpPr>
        <p:spPr>
          <a:xfrm>
            <a:off x="689137" y="4267403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E5AC6AA5-07EA-4370-B374-44D4CBC2A22E}"/>
              </a:ext>
            </a:extLst>
          </p:cNvPr>
          <p:cNvSpPr/>
          <p:nvPr/>
        </p:nvSpPr>
        <p:spPr>
          <a:xfrm>
            <a:off x="689137" y="5024194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D7F0AFC1-1A9C-4293-BB51-DF71B96800B0}"/>
              </a:ext>
            </a:extLst>
          </p:cNvPr>
          <p:cNvSpPr/>
          <p:nvPr/>
        </p:nvSpPr>
        <p:spPr>
          <a:xfrm>
            <a:off x="6746247" y="4032797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1E974F26-8C9C-41A8-8307-9D809B57CD4E}"/>
              </a:ext>
            </a:extLst>
          </p:cNvPr>
          <p:cNvSpPr/>
          <p:nvPr/>
        </p:nvSpPr>
        <p:spPr>
          <a:xfrm>
            <a:off x="6746247" y="4509731"/>
            <a:ext cx="137160" cy="13716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88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27A971-40E4-469B-BA0C-2F6304D5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"/>
            <a:ext cx="12192000" cy="68561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35454" y="1931373"/>
            <a:ext cx="7140189" cy="310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Brindar alivio emocional inmediato </a:t>
            </a:r>
            <a:r>
              <a:rPr lang="es-ES" sz="1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Facilitar el restablecimiento de la persona </a:t>
            </a:r>
            <a:r>
              <a:rPr lang="es-ES" sz="1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 PAUSADA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Apoyar a la persona para que pueda seguir su rumbo.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Contactar con un familiar, amigo, ayudarle a tomar un transporte.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535454" y="969628"/>
            <a:ext cx="87288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2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</a:p>
          <a:p>
            <a:pPr lvl="0">
              <a:defRPr/>
            </a:pPr>
            <a:r>
              <a:rPr lang="es-CO" sz="2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 PSICOLÓGICOS</a:t>
            </a:r>
            <a:r>
              <a:rPr lang="es-CO" sz="2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Google Shape;296;g10f63bce6a3_1_25">
            <a:extLst>
              <a:ext uri="{FF2B5EF4-FFF2-40B4-BE49-F238E27FC236}">
                <a16:creationId xmlns:a16="http://schemas.microsoft.com/office/drawing/2014/main" xmlns="" id="{1B8F8EEE-B154-443F-83A0-92FBA95DC2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835" y="1862180"/>
            <a:ext cx="3950639" cy="29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950EC2B-0FC8-4ECF-BC20-370EECD96136}"/>
              </a:ext>
            </a:extLst>
          </p:cNvPr>
          <p:cNvSpPr txBox="1"/>
          <p:nvPr/>
        </p:nvSpPr>
        <p:spPr>
          <a:xfrm>
            <a:off x="6534474" y="4687974"/>
            <a:ext cx="62040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Manual ABCDE para la aplicación de Primeros Auxilios Psicológicos.</a:t>
            </a:r>
            <a:r>
              <a:rPr lang="es-E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(2019)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8DBF8EE-06EF-4C1C-A948-C8DD76CC4557}"/>
              </a:ext>
            </a:extLst>
          </p:cNvPr>
          <p:cNvSpPr/>
          <p:nvPr/>
        </p:nvSpPr>
        <p:spPr>
          <a:xfrm flipV="1">
            <a:off x="669086" y="1850926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DF39F334-38F1-45AA-8522-8EE411D674E2}"/>
              </a:ext>
            </a:extLst>
          </p:cNvPr>
          <p:cNvSpPr/>
          <p:nvPr/>
        </p:nvSpPr>
        <p:spPr>
          <a:xfrm>
            <a:off x="630033" y="2552265"/>
            <a:ext cx="78105" cy="78105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CB17C72A-956D-4E7C-9B13-47B65D3D56C1}"/>
              </a:ext>
            </a:extLst>
          </p:cNvPr>
          <p:cNvSpPr/>
          <p:nvPr/>
        </p:nvSpPr>
        <p:spPr>
          <a:xfrm>
            <a:off x="630032" y="2985973"/>
            <a:ext cx="78105" cy="78105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31110EB-213C-4A99-9BC2-5C39B46DCCEC}"/>
              </a:ext>
            </a:extLst>
          </p:cNvPr>
          <p:cNvSpPr/>
          <p:nvPr/>
        </p:nvSpPr>
        <p:spPr>
          <a:xfrm>
            <a:off x="630032" y="3443717"/>
            <a:ext cx="78105" cy="78105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20FD41AE-8698-47B3-9D77-8DA3E16E38CF}"/>
              </a:ext>
            </a:extLst>
          </p:cNvPr>
          <p:cNvSpPr/>
          <p:nvPr/>
        </p:nvSpPr>
        <p:spPr>
          <a:xfrm>
            <a:off x="630032" y="3862408"/>
            <a:ext cx="78105" cy="78105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1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5EC6D7B-9F9E-472F-910C-8DFF6C3ED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8FAF75-C0C2-5140-A46F-0535416D6662}"/>
              </a:ext>
            </a:extLst>
          </p:cNvPr>
          <p:cNvSpPr txBox="1"/>
          <p:nvPr/>
        </p:nvSpPr>
        <p:spPr>
          <a:xfrm>
            <a:off x="732674" y="348994"/>
            <a:ext cx="5637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2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PROTOCOLO: </a:t>
            </a:r>
            <a:r>
              <a:rPr lang="es-CO" sz="32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ABCDE</a:t>
            </a:r>
            <a:endParaRPr kumimoji="0" lang="es-CO" sz="3200" i="0" u="none" strike="noStrike" kern="1200" cap="none" spc="0" normalizeH="0" baseline="0" noProof="0" dirty="0">
              <a:ln>
                <a:noFill/>
              </a:ln>
              <a:solidFill>
                <a:srgbClr val="FFA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3C2BB55-A819-40E3-A6D7-86875B852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257" y="1112887"/>
            <a:ext cx="5085469" cy="50326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29D4670-4CF5-40BD-98E7-3F91E2098D1C}"/>
              </a:ext>
            </a:extLst>
          </p:cNvPr>
          <p:cNvSpPr txBox="1"/>
          <p:nvPr/>
        </p:nvSpPr>
        <p:spPr>
          <a:xfrm>
            <a:off x="3441760" y="6206448"/>
            <a:ext cx="6597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Manual ABCDE para la aplicación de Primeros Auxilios Psicológicos.</a:t>
            </a:r>
            <a:r>
              <a:rPr lang="es-E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(2019)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7EBBBEE-1548-4307-942D-6A16C67FA734}"/>
              </a:ext>
            </a:extLst>
          </p:cNvPr>
          <p:cNvSpPr/>
          <p:nvPr/>
        </p:nvSpPr>
        <p:spPr>
          <a:xfrm>
            <a:off x="7103022" y="3429000"/>
            <a:ext cx="1435396" cy="7974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Derivación o Red de apoyo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9463782-2310-47CD-9733-AA8946778A48}"/>
              </a:ext>
            </a:extLst>
          </p:cNvPr>
          <p:cNvSpPr/>
          <p:nvPr/>
        </p:nvSpPr>
        <p:spPr>
          <a:xfrm>
            <a:off x="2735406" y="6058285"/>
            <a:ext cx="815870" cy="5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91F0FA5D-E92E-42B5-AE33-399AC334EC62}"/>
              </a:ext>
            </a:extLst>
          </p:cNvPr>
          <p:cNvSpPr/>
          <p:nvPr/>
        </p:nvSpPr>
        <p:spPr>
          <a:xfrm flipV="1">
            <a:off x="813757" y="893545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8C679E8-1B88-4376-890F-34655CC79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9" name="Google Shape;455;p30">
            <a:extLst>
              <a:ext uri="{FF2B5EF4-FFF2-40B4-BE49-F238E27FC236}">
                <a16:creationId xmlns:a16="http://schemas.microsoft.com/office/drawing/2014/main" xmlns="" id="{5F202722-12F2-4061-9E64-926FB9D619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778" y="1947846"/>
            <a:ext cx="1314910" cy="131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4;p30">
            <a:extLst>
              <a:ext uri="{FF2B5EF4-FFF2-40B4-BE49-F238E27FC236}">
                <a16:creationId xmlns:a16="http://schemas.microsoft.com/office/drawing/2014/main" xmlns="" id="{C8D4FCD2-27D9-4A0B-A65C-C33A76C1BB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00" t="16112" r="17984" b="6001"/>
          <a:stretch/>
        </p:blipFill>
        <p:spPr>
          <a:xfrm>
            <a:off x="2607240" y="224691"/>
            <a:ext cx="4974178" cy="64086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948B5E-EF34-44B0-87CB-118478E9CE2C}"/>
              </a:ext>
            </a:extLst>
          </p:cNvPr>
          <p:cNvSpPr txBox="1"/>
          <p:nvPr/>
        </p:nvSpPr>
        <p:spPr>
          <a:xfrm>
            <a:off x="7813988" y="3350574"/>
            <a:ext cx="3647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Manual ABCDE para la aplicación de Primeros Auxilios Psicológicos.</a:t>
            </a:r>
            <a:r>
              <a:rPr lang="es-E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(2019)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3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A8EB10E-F505-48B6-B51A-926E29A83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531095" y="1971923"/>
            <a:ext cx="7301844" cy="310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460;p31">
            <a:extLst>
              <a:ext uri="{FF2B5EF4-FFF2-40B4-BE49-F238E27FC236}">
                <a16:creationId xmlns:a16="http://schemas.microsoft.com/office/drawing/2014/main" xmlns="" id="{67B3D4BB-BBA9-487A-BAF7-D825EE90B3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129" t="16326" r="26089" b="5140"/>
          <a:stretch/>
        </p:blipFill>
        <p:spPr>
          <a:xfrm>
            <a:off x="2257632" y="301427"/>
            <a:ext cx="5575307" cy="62551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73E1B71-E37D-4D21-A57D-B1561362FE9C}"/>
              </a:ext>
            </a:extLst>
          </p:cNvPr>
          <p:cNvSpPr txBox="1"/>
          <p:nvPr/>
        </p:nvSpPr>
        <p:spPr>
          <a:xfrm>
            <a:off x="8113228" y="3167390"/>
            <a:ext cx="37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Manual ABCDE para la aplicación de Primeros Auxilios Psicológicos.</a:t>
            </a:r>
            <a:r>
              <a:rPr lang="es-E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(2019)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6A42A5-42B8-4B3C-8DAE-36F2B478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"/>
            <a:ext cx="12192000" cy="68561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36092" y="2406913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ACTIVIDAD: </a:t>
            </a:r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FBDD641-34F7-4081-BE68-5B2E5989A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7" r="11622"/>
          <a:stretch/>
        </p:blipFill>
        <p:spPr>
          <a:xfrm>
            <a:off x="7323601" y="1987084"/>
            <a:ext cx="3886625" cy="281725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1BE19E8-BDF9-47BA-BE0B-E3212002FC57}"/>
              </a:ext>
            </a:extLst>
          </p:cNvPr>
          <p:cNvSpPr/>
          <p:nvPr/>
        </p:nvSpPr>
        <p:spPr>
          <a:xfrm flipV="1">
            <a:off x="917930" y="288990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48BBF4C-D48D-4235-8657-C2BAE9BCB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4"/>
            <a:ext cx="12192000" cy="68561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E4D7E3A-D70D-734F-A467-17F864A6CD1F}"/>
              </a:ext>
            </a:extLst>
          </p:cNvPr>
          <p:cNvSpPr txBox="1"/>
          <p:nvPr/>
        </p:nvSpPr>
        <p:spPr>
          <a:xfrm>
            <a:off x="4674959" y="2515533"/>
            <a:ext cx="6686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RUTAS DE ATENCIÓN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695A162-B2B1-4CDD-8578-81C31D9D2840}"/>
              </a:ext>
            </a:extLst>
          </p:cNvPr>
          <p:cNvSpPr/>
          <p:nvPr/>
        </p:nvSpPr>
        <p:spPr>
          <a:xfrm flipV="1">
            <a:off x="4805236" y="3274712"/>
            <a:ext cx="987729" cy="80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06373EE0-822A-48B0-AEFF-04750A2BC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" y="0"/>
            <a:ext cx="12192000" cy="685800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978F3E2-74E1-47DB-8575-C90A3A578C7F}"/>
              </a:ext>
            </a:extLst>
          </p:cNvPr>
          <p:cNvSpPr/>
          <p:nvPr/>
        </p:nvSpPr>
        <p:spPr>
          <a:xfrm>
            <a:off x="522136" y="3498811"/>
            <a:ext cx="2129175" cy="1111706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17E857A-E2B0-4B84-B954-9C1492D97635}"/>
              </a:ext>
            </a:extLst>
          </p:cNvPr>
          <p:cNvSpPr/>
          <p:nvPr/>
        </p:nvSpPr>
        <p:spPr>
          <a:xfrm>
            <a:off x="522574" y="1968202"/>
            <a:ext cx="2129175" cy="1352903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317086" y="3041966"/>
            <a:ext cx="7301844" cy="310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23BE8BD0-E2C8-477D-925C-A3E053CCAB94}"/>
              </a:ext>
            </a:extLst>
          </p:cNvPr>
          <p:cNvSpPr txBox="1"/>
          <p:nvPr/>
        </p:nvSpPr>
        <p:spPr>
          <a:xfrm>
            <a:off x="439793" y="1078063"/>
            <a:ext cx="7552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PAPs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61711999-27C7-4B7A-9F25-BFE138701AA4}"/>
              </a:ext>
            </a:extLst>
          </p:cNvPr>
          <p:cNvSpPr txBox="1"/>
          <p:nvPr/>
        </p:nvSpPr>
        <p:spPr>
          <a:xfrm>
            <a:off x="6088083" y="6176601"/>
            <a:ext cx="3621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A9A2547-FACC-4ED1-8283-28A34A906BA8}"/>
              </a:ext>
            </a:extLst>
          </p:cNvPr>
          <p:cNvSpPr/>
          <p:nvPr/>
        </p:nvSpPr>
        <p:spPr>
          <a:xfrm flipV="1">
            <a:off x="623112" y="1595457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E2AD27B-1981-40E2-AF4F-B1860C918654}"/>
              </a:ext>
            </a:extLst>
          </p:cNvPr>
          <p:cNvSpPr txBox="1"/>
          <p:nvPr/>
        </p:nvSpPr>
        <p:spPr>
          <a:xfrm>
            <a:off x="655550" y="2083719"/>
            <a:ext cx="2183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004DE17-1C90-448D-831D-9A0644597DA5}"/>
              </a:ext>
            </a:extLst>
          </p:cNvPr>
          <p:cNvSpPr txBox="1"/>
          <p:nvPr/>
        </p:nvSpPr>
        <p:spPr>
          <a:xfrm>
            <a:off x="616542" y="3616184"/>
            <a:ext cx="21291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</a:p>
          <a:p>
            <a:endParaRPr lang="es-CO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B6882D1-2BE2-466E-ADBF-559B58B0CC83}"/>
              </a:ext>
            </a:extLst>
          </p:cNvPr>
          <p:cNvSpPr/>
          <p:nvPr/>
        </p:nvSpPr>
        <p:spPr>
          <a:xfrm>
            <a:off x="522136" y="4794634"/>
            <a:ext cx="2129175" cy="124449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FD01D8D-37FA-42E0-BC58-D69699EE69C6}"/>
              </a:ext>
            </a:extLst>
          </p:cNvPr>
          <p:cNvSpPr txBox="1"/>
          <p:nvPr/>
        </p:nvSpPr>
        <p:spPr>
          <a:xfrm>
            <a:off x="572611" y="5015840"/>
            <a:ext cx="22059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50EF76F-AB2B-4342-A77B-C853387A8A46}"/>
              </a:ext>
            </a:extLst>
          </p:cNvPr>
          <p:cNvSpPr/>
          <p:nvPr/>
        </p:nvSpPr>
        <p:spPr>
          <a:xfrm>
            <a:off x="9322090" y="1965950"/>
            <a:ext cx="2102934" cy="224701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4407607-B16D-4168-A71C-001A31C6CE95}"/>
              </a:ext>
            </a:extLst>
          </p:cNvPr>
          <p:cNvSpPr txBox="1"/>
          <p:nvPr/>
        </p:nvSpPr>
        <p:spPr>
          <a:xfrm>
            <a:off x="9398554" y="2083719"/>
            <a:ext cx="19500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</a:p>
          <a:p>
            <a:endParaRPr lang="es-C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DA889BAA-0DC0-4E39-8A2C-3AB20DF553B8}"/>
              </a:ext>
            </a:extLst>
          </p:cNvPr>
          <p:cNvSpPr/>
          <p:nvPr/>
        </p:nvSpPr>
        <p:spPr>
          <a:xfrm>
            <a:off x="2805356" y="1965950"/>
            <a:ext cx="3795559" cy="135290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9868FEF-62B8-4431-8EF8-27B788B618EA}"/>
              </a:ext>
            </a:extLst>
          </p:cNvPr>
          <p:cNvSpPr txBox="1"/>
          <p:nvPr/>
        </p:nvSpPr>
        <p:spPr>
          <a:xfrm>
            <a:off x="2932917" y="2083719"/>
            <a:ext cx="35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8B65E5F-F1C5-4F8B-852B-85FFEE0BADE8}"/>
              </a:ext>
            </a:extLst>
          </p:cNvPr>
          <p:cNvSpPr/>
          <p:nvPr/>
        </p:nvSpPr>
        <p:spPr>
          <a:xfrm>
            <a:off x="2779029" y="3502970"/>
            <a:ext cx="3795559" cy="1107996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A55B267-3AE2-462F-8391-AC6BF640C5C5}"/>
              </a:ext>
            </a:extLst>
          </p:cNvPr>
          <p:cNvSpPr txBox="1"/>
          <p:nvPr/>
        </p:nvSpPr>
        <p:spPr>
          <a:xfrm>
            <a:off x="2954071" y="3616184"/>
            <a:ext cx="3570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2527FF4-7FD6-4205-A6C3-DD2F727427BA}"/>
              </a:ext>
            </a:extLst>
          </p:cNvPr>
          <p:cNvSpPr/>
          <p:nvPr/>
        </p:nvSpPr>
        <p:spPr>
          <a:xfrm>
            <a:off x="2785857" y="4806946"/>
            <a:ext cx="3795559" cy="124449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C3FA919-6FC8-47AB-B927-9F5A3EBCC3FA}"/>
              </a:ext>
            </a:extLst>
          </p:cNvPr>
          <p:cNvSpPr txBox="1"/>
          <p:nvPr/>
        </p:nvSpPr>
        <p:spPr>
          <a:xfrm>
            <a:off x="2993721" y="5015840"/>
            <a:ext cx="332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CO" dirty="0">
                <a:solidFill>
                  <a:schemeClr val="bg1"/>
                </a:solidFill>
              </a:rPr>
              <a:t>. </a:t>
            </a:r>
          </a:p>
          <a:p>
            <a:endParaRPr lang="es-CO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6927CB79-EA60-4DB3-BAF8-CC8BFCF83864}"/>
              </a:ext>
            </a:extLst>
          </p:cNvPr>
          <p:cNvSpPr/>
          <p:nvPr/>
        </p:nvSpPr>
        <p:spPr>
          <a:xfrm>
            <a:off x="6728476" y="1974353"/>
            <a:ext cx="2471584" cy="1352903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392CCA0-85B3-46A2-936A-1148B12572CB}"/>
              </a:ext>
            </a:extLst>
          </p:cNvPr>
          <p:cNvSpPr txBox="1"/>
          <p:nvPr/>
        </p:nvSpPr>
        <p:spPr>
          <a:xfrm>
            <a:off x="6835693" y="2083719"/>
            <a:ext cx="2254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7A92D53-AEB0-4F9E-9315-2DECA486AD58}"/>
              </a:ext>
            </a:extLst>
          </p:cNvPr>
          <p:cNvSpPr/>
          <p:nvPr/>
        </p:nvSpPr>
        <p:spPr>
          <a:xfrm>
            <a:off x="6754269" y="3507229"/>
            <a:ext cx="2412866" cy="1082071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9483ED5-F26F-4116-B6CC-53F6DA178FAA}"/>
              </a:ext>
            </a:extLst>
          </p:cNvPr>
          <p:cNvSpPr txBox="1"/>
          <p:nvPr/>
        </p:nvSpPr>
        <p:spPr>
          <a:xfrm>
            <a:off x="6912800" y="3616184"/>
            <a:ext cx="288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CC3A975F-CDB4-48FC-8907-8C47D37D6995}"/>
              </a:ext>
            </a:extLst>
          </p:cNvPr>
          <p:cNvSpPr/>
          <p:nvPr/>
        </p:nvSpPr>
        <p:spPr>
          <a:xfrm>
            <a:off x="6715961" y="4794634"/>
            <a:ext cx="2471584" cy="124449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110B6EA-2CA9-4084-9F9A-DD03CD7817A0}"/>
              </a:ext>
            </a:extLst>
          </p:cNvPr>
          <p:cNvSpPr txBox="1"/>
          <p:nvPr/>
        </p:nvSpPr>
        <p:spPr>
          <a:xfrm>
            <a:off x="6894737" y="5015840"/>
            <a:ext cx="2195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77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06373EE0-822A-48B0-AEFF-04750A2BC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" y="0"/>
            <a:ext cx="12192000" cy="685800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978F3E2-74E1-47DB-8575-C90A3A578C7F}"/>
              </a:ext>
            </a:extLst>
          </p:cNvPr>
          <p:cNvSpPr/>
          <p:nvPr/>
        </p:nvSpPr>
        <p:spPr>
          <a:xfrm>
            <a:off x="522136" y="3498811"/>
            <a:ext cx="2129175" cy="1111706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17E857A-E2B0-4B84-B954-9C1492D97635}"/>
              </a:ext>
            </a:extLst>
          </p:cNvPr>
          <p:cNvSpPr/>
          <p:nvPr/>
        </p:nvSpPr>
        <p:spPr>
          <a:xfrm>
            <a:off x="522574" y="1968202"/>
            <a:ext cx="2129175" cy="1352903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317086" y="3041966"/>
            <a:ext cx="7301844" cy="310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23BE8BD0-E2C8-477D-925C-A3E053CCAB94}"/>
              </a:ext>
            </a:extLst>
          </p:cNvPr>
          <p:cNvSpPr txBox="1"/>
          <p:nvPr/>
        </p:nvSpPr>
        <p:spPr>
          <a:xfrm>
            <a:off x="439793" y="1078063"/>
            <a:ext cx="7552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PASOS </a:t>
            </a:r>
            <a:r>
              <a:rPr lang="es-ES" sz="28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APLICACIÓN DE </a:t>
            </a:r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PAPs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61711999-27C7-4B7A-9F25-BFE138701AA4}"/>
              </a:ext>
            </a:extLst>
          </p:cNvPr>
          <p:cNvSpPr txBox="1"/>
          <p:nvPr/>
        </p:nvSpPr>
        <p:spPr>
          <a:xfrm>
            <a:off x="6088083" y="6176601"/>
            <a:ext cx="3621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A9A2547-FACC-4ED1-8283-28A34A906BA8}"/>
              </a:ext>
            </a:extLst>
          </p:cNvPr>
          <p:cNvSpPr/>
          <p:nvPr/>
        </p:nvSpPr>
        <p:spPr>
          <a:xfrm flipV="1">
            <a:off x="623112" y="1595457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E2AD27B-1981-40E2-AF4F-B1860C918654}"/>
              </a:ext>
            </a:extLst>
          </p:cNvPr>
          <p:cNvSpPr txBox="1"/>
          <p:nvPr/>
        </p:nvSpPr>
        <p:spPr>
          <a:xfrm>
            <a:off x="655550" y="2083719"/>
            <a:ext cx="2183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Ponerse en disposición para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ayudar.</a:t>
            </a:r>
          </a:p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004DE17-1C90-448D-831D-9A0644597DA5}"/>
              </a:ext>
            </a:extLst>
          </p:cNvPr>
          <p:cNvSpPr txBox="1"/>
          <p:nvPr/>
        </p:nvSpPr>
        <p:spPr>
          <a:xfrm>
            <a:off x="616542" y="3616184"/>
            <a:ext cx="2129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 activa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empático. </a:t>
            </a:r>
          </a:p>
          <a:p>
            <a:endParaRPr lang="es-CO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B6882D1-2BE2-466E-ADBF-559B58B0CC83}"/>
              </a:ext>
            </a:extLst>
          </p:cNvPr>
          <p:cNvSpPr/>
          <p:nvPr/>
        </p:nvSpPr>
        <p:spPr>
          <a:xfrm>
            <a:off x="522136" y="4794634"/>
            <a:ext cx="2129175" cy="124449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FD01D8D-37FA-42E0-BC58-D69699EE69C6}"/>
              </a:ext>
            </a:extLst>
          </p:cNvPr>
          <p:cNvSpPr txBox="1"/>
          <p:nvPr/>
        </p:nvSpPr>
        <p:spPr>
          <a:xfrm>
            <a:off x="572611" y="5015840"/>
            <a:ext cx="2205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 situación y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encontrar posibles soluciones. </a:t>
            </a:r>
          </a:p>
          <a:p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50EF76F-AB2B-4342-A77B-C853387A8A46}"/>
              </a:ext>
            </a:extLst>
          </p:cNvPr>
          <p:cNvSpPr/>
          <p:nvPr/>
        </p:nvSpPr>
        <p:spPr>
          <a:xfrm>
            <a:off x="9322090" y="1965950"/>
            <a:ext cx="2102934" cy="224701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4407607-B16D-4168-A71C-001A31C6CE95}"/>
              </a:ext>
            </a:extLst>
          </p:cNvPr>
          <p:cNvSpPr txBox="1"/>
          <p:nvPr/>
        </p:nvSpPr>
        <p:spPr>
          <a:xfrm>
            <a:off x="9398554" y="2083719"/>
            <a:ext cx="19500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sientes que es necesario el apoyo de un profesional de la salud mental,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a alguien (rutas). </a:t>
            </a:r>
          </a:p>
          <a:p>
            <a:endParaRPr lang="es-C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DA889BAA-0DC0-4E39-8A2C-3AB20DF553B8}"/>
              </a:ext>
            </a:extLst>
          </p:cNvPr>
          <p:cNvSpPr/>
          <p:nvPr/>
        </p:nvSpPr>
        <p:spPr>
          <a:xfrm>
            <a:off x="2805356" y="1965950"/>
            <a:ext cx="3795559" cy="135290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9868FEF-62B8-4431-8EF8-27B788B618EA}"/>
              </a:ext>
            </a:extLst>
          </p:cNvPr>
          <p:cNvSpPr txBox="1"/>
          <p:nvPr/>
        </p:nvSpPr>
        <p:spPr>
          <a:xfrm>
            <a:off x="2932917" y="2083719"/>
            <a:ext cx="3519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en cuenta las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dimensiones de estabilización emocional.</a:t>
            </a:r>
          </a:p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-Relajación. -Gestión de la rabia, -Comunicación. -Amor propio.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8B65E5F-F1C5-4F8B-852B-85FFEE0BADE8}"/>
              </a:ext>
            </a:extLst>
          </p:cNvPr>
          <p:cNvSpPr/>
          <p:nvPr/>
        </p:nvSpPr>
        <p:spPr>
          <a:xfrm>
            <a:off x="2779029" y="3502970"/>
            <a:ext cx="3795559" cy="1107996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A55B267-3AE2-462F-8391-AC6BF640C5C5}"/>
              </a:ext>
            </a:extLst>
          </p:cNvPr>
          <p:cNvSpPr txBox="1"/>
          <p:nvPr/>
        </p:nvSpPr>
        <p:spPr>
          <a:xfrm>
            <a:off x="2954071" y="3616184"/>
            <a:ext cx="3570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Se tolerante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posibles situaciones negativas, pueden presentarse.</a:t>
            </a:r>
          </a:p>
          <a:p>
            <a:endParaRPr lang="es-CO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2527FF4-7FD6-4205-A6C3-DD2F727427BA}"/>
              </a:ext>
            </a:extLst>
          </p:cNvPr>
          <p:cNvSpPr/>
          <p:nvPr/>
        </p:nvSpPr>
        <p:spPr>
          <a:xfrm>
            <a:off x="2785857" y="4806946"/>
            <a:ext cx="3795559" cy="1244493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C3FA919-6FC8-47AB-B927-9F5A3EBCC3FA}"/>
              </a:ext>
            </a:extLst>
          </p:cNvPr>
          <p:cNvSpPr txBox="1"/>
          <p:nvPr/>
        </p:nvSpPr>
        <p:spPr>
          <a:xfrm>
            <a:off x="2993721" y="5015840"/>
            <a:ext cx="332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Iniciar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 formas de pensar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percibir lo sucedido</a:t>
            </a:r>
            <a:r>
              <a:rPr lang="es-CO" dirty="0">
                <a:solidFill>
                  <a:schemeClr val="bg1"/>
                </a:solidFill>
              </a:rPr>
              <a:t>. </a:t>
            </a:r>
          </a:p>
          <a:p>
            <a:endParaRPr lang="es-CO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6927CB79-EA60-4DB3-BAF8-CC8BFCF83864}"/>
              </a:ext>
            </a:extLst>
          </p:cNvPr>
          <p:cNvSpPr/>
          <p:nvPr/>
        </p:nvSpPr>
        <p:spPr>
          <a:xfrm>
            <a:off x="6728476" y="1974353"/>
            <a:ext cx="2471584" cy="1352903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392CCA0-85B3-46A2-936A-1148B12572CB}"/>
              </a:ext>
            </a:extLst>
          </p:cNvPr>
          <p:cNvSpPr txBox="1"/>
          <p:nvPr/>
        </p:nvSpPr>
        <p:spPr>
          <a:xfrm>
            <a:off x="6835693" y="2083719"/>
            <a:ext cx="225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que la persona se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exprese libremente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7A92D53-AEB0-4F9E-9315-2DECA486AD58}"/>
              </a:ext>
            </a:extLst>
          </p:cNvPr>
          <p:cNvSpPr/>
          <p:nvPr/>
        </p:nvSpPr>
        <p:spPr>
          <a:xfrm>
            <a:off x="6754269" y="3507229"/>
            <a:ext cx="2412866" cy="1082071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9483ED5-F26F-4116-B6CC-53F6DA178FAA}"/>
              </a:ext>
            </a:extLst>
          </p:cNvPr>
          <p:cNvSpPr txBox="1"/>
          <p:nvPr/>
        </p:nvSpPr>
        <p:spPr>
          <a:xfrm>
            <a:off x="6912800" y="3616184"/>
            <a:ext cx="288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situaciones catastróficas.</a:t>
            </a:r>
          </a:p>
          <a:p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CC3A975F-CDB4-48FC-8907-8C47D37D6995}"/>
              </a:ext>
            </a:extLst>
          </p:cNvPr>
          <p:cNvSpPr/>
          <p:nvPr/>
        </p:nvSpPr>
        <p:spPr>
          <a:xfrm>
            <a:off x="6715961" y="4794634"/>
            <a:ext cx="2471584" cy="1244492"/>
          </a:xfrm>
          <a:prstGeom prst="rect">
            <a:avLst/>
          </a:prstGeom>
          <a:solidFill>
            <a:srgbClr val="00A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110B6EA-2CA9-4084-9F9A-DD03CD7817A0}"/>
              </a:ext>
            </a:extLst>
          </p:cNvPr>
          <p:cNvSpPr txBox="1"/>
          <p:nvPr/>
        </p:nvSpPr>
        <p:spPr>
          <a:xfrm>
            <a:off x="6894737" y="5015840"/>
            <a:ext cx="2195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Elegir la solución más </a:t>
            </a:r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efectiva </a:t>
            </a:r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este problema.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513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460756" y="2078569"/>
            <a:ext cx="7220203" cy="310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1: </a:t>
            </a: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Rompe Hielo: Conozcámonos. </a:t>
            </a:r>
          </a:p>
          <a:p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grupo se divide en parejas de forma aleatoria, quienes caminarán en el espacio del encuentro hablando y conociéndose durante 5 minutos, </a:t>
            </a: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única regla es que mientras uno habla el otro debe permanecer en completo silencio,</a:t>
            </a: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puede interrumpir, ni preguntar, después intercambian el rol. </a:t>
            </a: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460757" y="908107"/>
            <a:ext cx="88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3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Primeros Auxilios Psicológicos </a:t>
            </a:r>
            <a:r>
              <a:rPr lang="es-CO" sz="3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(PAPS)</a:t>
            </a:r>
          </a:p>
        </p:txBody>
      </p:sp>
      <p:pic>
        <p:nvPicPr>
          <p:cNvPr id="6" name="Google Shape;275;g10f63bce6a3_1_11">
            <a:extLst>
              <a:ext uri="{FF2B5EF4-FFF2-40B4-BE49-F238E27FC236}">
                <a16:creationId xmlns:a16="http://schemas.microsoft.com/office/drawing/2014/main" xmlns="" id="{BE014DCA-1A5C-4FC9-8959-5466676891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837" y="1877602"/>
            <a:ext cx="4140406" cy="27438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E31A948-D6B4-4988-AD21-7F7B399C6905}"/>
              </a:ext>
            </a:extLst>
          </p:cNvPr>
          <p:cNvSpPr/>
          <p:nvPr/>
        </p:nvSpPr>
        <p:spPr>
          <a:xfrm flipV="1">
            <a:off x="570485" y="1473991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9B98B15-566A-4A3C-992B-DAD98174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9486" y="481428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Violencia de Genero 123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9" name="Google Shape;523;p36">
            <a:extLst>
              <a:ext uri="{FF2B5EF4-FFF2-40B4-BE49-F238E27FC236}">
                <a16:creationId xmlns:a16="http://schemas.microsoft.com/office/drawing/2014/main" xmlns="" id="{42C4699A-3717-4B26-AE08-248D89F421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9138"/>
          <a:stretch/>
        </p:blipFill>
        <p:spPr>
          <a:xfrm>
            <a:off x="3940231" y="928424"/>
            <a:ext cx="3994401" cy="5722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031F931-BE93-4789-AF56-4D59ACD6BB19}"/>
              </a:ext>
            </a:extLst>
          </p:cNvPr>
          <p:cNvSpPr/>
          <p:nvPr/>
        </p:nvSpPr>
        <p:spPr>
          <a:xfrm flipV="1">
            <a:off x="576417" y="974126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9B98B15-566A-4A3C-992B-DAD98174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9486" y="481428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Violencia de Genero 123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9" name="Google Shape;523;p36">
            <a:extLst>
              <a:ext uri="{FF2B5EF4-FFF2-40B4-BE49-F238E27FC236}">
                <a16:creationId xmlns:a16="http://schemas.microsoft.com/office/drawing/2014/main" xmlns="" id="{42C4699A-3717-4B26-AE08-248D89F421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772"/>
          <a:stretch/>
        </p:blipFill>
        <p:spPr>
          <a:xfrm>
            <a:off x="3893565" y="974126"/>
            <a:ext cx="4925969" cy="551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031F931-BE93-4789-AF56-4D59ACD6BB19}"/>
              </a:ext>
            </a:extLst>
          </p:cNvPr>
          <p:cNvSpPr/>
          <p:nvPr/>
        </p:nvSpPr>
        <p:spPr>
          <a:xfrm flipV="1">
            <a:off x="576417" y="974126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678F81-9F5E-4CE3-9A07-2813CE04E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2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ECD39EA-46B6-4713-93C6-B96AD8CCC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3" t="18905" r="16887" b="26389"/>
          <a:stretch/>
        </p:blipFill>
        <p:spPr>
          <a:xfrm>
            <a:off x="581641" y="1112448"/>
            <a:ext cx="9218765" cy="48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5C141E1-08A3-4747-B519-FC015D01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6725" y="539794"/>
            <a:ext cx="2288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VIOLENCIA Intrafamiliar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7" name="Google Shape;528;p37">
            <a:extLst>
              <a:ext uri="{FF2B5EF4-FFF2-40B4-BE49-F238E27FC236}">
                <a16:creationId xmlns:a16="http://schemas.microsoft.com/office/drawing/2014/main" xmlns="" id="{4F6097C8-0CF9-4774-B9EA-5A22C1179E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480" t="17066"/>
          <a:stretch/>
        </p:blipFill>
        <p:spPr>
          <a:xfrm>
            <a:off x="3524212" y="722309"/>
            <a:ext cx="4100704" cy="54133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3676246-E18A-496C-9976-40908F7B077B}"/>
              </a:ext>
            </a:extLst>
          </p:cNvPr>
          <p:cNvSpPr/>
          <p:nvPr/>
        </p:nvSpPr>
        <p:spPr>
          <a:xfrm flipV="1">
            <a:off x="703291" y="1493901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5C141E1-08A3-4747-B519-FC015D01F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46725" y="539794"/>
            <a:ext cx="228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7" name="Google Shape;528;p37">
            <a:extLst>
              <a:ext uri="{FF2B5EF4-FFF2-40B4-BE49-F238E27FC236}">
                <a16:creationId xmlns:a16="http://schemas.microsoft.com/office/drawing/2014/main" xmlns="" id="{4F6097C8-0CF9-4774-B9EA-5A22C1179E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1604" r="48748" b="15778"/>
          <a:stretch/>
        </p:blipFill>
        <p:spPr>
          <a:xfrm>
            <a:off x="2991881" y="1248898"/>
            <a:ext cx="6397175" cy="43602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3676246-E18A-496C-9976-40908F7B077B}"/>
              </a:ext>
            </a:extLst>
          </p:cNvPr>
          <p:cNvSpPr/>
          <p:nvPr/>
        </p:nvSpPr>
        <p:spPr>
          <a:xfrm flipV="1">
            <a:off x="646833" y="1123467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91921DA-D3EF-4703-B419-5D4D126F4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28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6223" y="440242"/>
            <a:ext cx="352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DORADO </a:t>
            </a:r>
          </a:p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604 444 44 48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13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9A7757A3-A7AB-4087-8FDD-C3782CEB3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943" y="9728"/>
            <a:ext cx="4692618" cy="649305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CF49062-98B4-42E5-A807-7BFD7DDACF72}"/>
              </a:ext>
            </a:extLst>
          </p:cNvPr>
          <p:cNvSpPr/>
          <p:nvPr/>
        </p:nvSpPr>
        <p:spPr>
          <a:xfrm flipV="1">
            <a:off x="463877" y="141644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9EECD29-EFF0-43EE-9089-961F42A2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2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78450" y="309111"/>
            <a:ext cx="2600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en tristeza, angustia, depresión</a:t>
            </a:r>
          </a:p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604 444 44 48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xmlns="" id="{454D5374-756D-44EC-9724-E0C94BA0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612" y="226232"/>
            <a:ext cx="4676775" cy="62388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736DE03-670C-46B2-97BC-EEE2292EC810}"/>
              </a:ext>
            </a:extLst>
          </p:cNvPr>
          <p:cNvSpPr/>
          <p:nvPr/>
        </p:nvSpPr>
        <p:spPr>
          <a:xfrm flipV="1">
            <a:off x="724715" y="266749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77DD2E06-CEBD-2344-BD90-08FD36ADF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12" y="1474302"/>
            <a:ext cx="9059679" cy="4503484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Capla, G. (1964). </a:t>
            </a:r>
            <a:r>
              <a:rPr lang="es-ES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de la psiquiatría preventiva. 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Cork: Basic </a:t>
            </a:r>
            <a:r>
              <a:rPr lang="es-ES" sz="1900" b="0" i="0" u="none" strike="noStrike" baseline="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s-CO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Estrada, L. (2014). </a:t>
            </a:r>
            <a:r>
              <a:rPr lang="es-CO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básico de primeros auxilios psicológicos. </a:t>
            </a:r>
            <a:r>
              <a:rPr lang="es-CO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México: Protección civil.</a:t>
            </a:r>
          </a:p>
          <a:p>
            <a:pPr algn="l">
              <a:lnSpc>
                <a:spcPct val="120000"/>
              </a:lnSpc>
            </a:pP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Fernández, J. (2013). </a:t>
            </a:r>
            <a:r>
              <a:rPr lang="es-ES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e intervención psicológica en emergencias y catástrofes. 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Madrid: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s-CO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Pirámide.</a:t>
            </a:r>
          </a:p>
          <a:p>
            <a:pPr algn="l">
              <a:lnSpc>
                <a:spcPct val="120000"/>
              </a:lnSpc>
            </a:pP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Mundial de la Salud, </a:t>
            </a:r>
            <a:r>
              <a:rPr lang="es-ES" sz="1900" b="0" i="0" u="none" strike="noStrike" baseline="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Trauma </a:t>
            </a:r>
            <a:r>
              <a:rPr lang="es-ES" sz="1900" b="0" i="0" u="none" strike="noStrike" baseline="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Visión Mundial Internacional (2012). </a:t>
            </a:r>
            <a:r>
              <a:rPr lang="es-ES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ayuda psicológica: Guía para trabajadores de campo. 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OMS: Ginebra.</a:t>
            </a:r>
          </a:p>
          <a:p>
            <a:pPr algn="l">
              <a:lnSpc>
                <a:spcPct val="120000"/>
              </a:lnSpc>
            </a:pP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Parada, E. (2009). Psicología y emergencia. </a:t>
            </a:r>
            <a:r>
              <a:rPr lang="es-ES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psicológicas en las profesiones de</a:t>
            </a:r>
          </a:p>
          <a:p>
            <a:pPr algn="l">
              <a:lnSpc>
                <a:spcPct val="120000"/>
              </a:lnSpc>
            </a:pPr>
            <a:r>
              <a:rPr lang="es-CO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socorro y emergencias. </a:t>
            </a:r>
            <a:r>
              <a:rPr lang="es-CO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Bilbao: Desclée de Brouwer.</a:t>
            </a:r>
          </a:p>
          <a:p>
            <a:pPr algn="l">
              <a:lnSpc>
                <a:spcPct val="120000"/>
              </a:lnSpc>
            </a:pP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Slaikeu, K. (2000). </a:t>
            </a:r>
            <a:r>
              <a:rPr lang="es-ES" sz="1900" b="0" i="1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en crisis: manual para práctica e investigación. </a:t>
            </a:r>
            <a:r>
              <a:rPr lang="es-ES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 D.F: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es-CO" sz="1900" b="0" i="0" u="none" strike="noStrike" baseline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Moderno</a:t>
            </a:r>
          </a:p>
          <a:p>
            <a:pPr>
              <a:lnSpc>
                <a:spcPct val="120000"/>
              </a:lnSpc>
            </a:pP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(2005, September). Federación Internacional de Sociedades de la Cruz Roja y de la Media Luna Roja. In Disponible en&lt; URL http://www. 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ifrc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/meetings/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/firstaid03/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world_news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9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</a:t>
            </a:r>
            <a:r>
              <a:rPr lang="es-CO" sz="19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 Fecha de acceso (Vol. 9).</a:t>
            </a:r>
          </a:p>
          <a:p>
            <a:pPr>
              <a:lnSpc>
                <a:spcPct val="120000"/>
              </a:lnSpc>
            </a:pPr>
            <a:r>
              <a:rPr lang="es-ES" sz="1900" b="0" i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Organización Mundial de la Salud. (2012). Primera ayuda psicológica: Guía para trabajadores de campo.</a:t>
            </a:r>
          </a:p>
          <a:p>
            <a:pPr>
              <a:lnSpc>
                <a:spcPct val="120000"/>
              </a:lnSpc>
            </a:pPr>
            <a:r>
              <a:rPr lang="es-ES" sz="1900" b="0" i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Montenegro, P. C., &amp; Cabello, R. F.(2019).  Manual ABCDE para la aplicación de Primeros Auxilios Psicológicos.</a:t>
            </a:r>
            <a:endParaRPr lang="es-CO" sz="19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s-CO" sz="1500" b="0" i="0" u="none" strike="noStrike" baseline="0" dirty="0">
              <a:latin typeface="ArialMT"/>
            </a:endParaRPr>
          </a:p>
          <a:p>
            <a:pPr algn="l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E3E25D4-2603-4563-AA85-D46F51C46667}"/>
              </a:ext>
            </a:extLst>
          </p:cNvPr>
          <p:cNvSpPr txBox="1"/>
          <p:nvPr/>
        </p:nvSpPr>
        <p:spPr>
          <a:xfrm>
            <a:off x="789374" y="690521"/>
            <a:ext cx="62672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427E030-DD62-4C4B-A08F-8375AEF5ECBF}"/>
              </a:ext>
            </a:extLst>
          </p:cNvPr>
          <p:cNvSpPr/>
          <p:nvPr/>
        </p:nvSpPr>
        <p:spPr>
          <a:xfrm flipV="1">
            <a:off x="911008" y="1140198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728D4EFA-2448-4F9D-AADA-52C2E2F0029D}"/>
              </a:ext>
            </a:extLst>
          </p:cNvPr>
          <p:cNvSpPr/>
          <p:nvPr/>
        </p:nvSpPr>
        <p:spPr>
          <a:xfrm>
            <a:off x="858938" y="1555401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D46554F6-CEC8-4AF0-9948-A2BA371797CD}"/>
              </a:ext>
            </a:extLst>
          </p:cNvPr>
          <p:cNvSpPr/>
          <p:nvPr/>
        </p:nvSpPr>
        <p:spPr>
          <a:xfrm>
            <a:off x="858938" y="1898809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CC122C7E-63B8-4164-BE0C-875C6BB744DE}"/>
              </a:ext>
            </a:extLst>
          </p:cNvPr>
          <p:cNvSpPr/>
          <p:nvPr/>
        </p:nvSpPr>
        <p:spPr>
          <a:xfrm>
            <a:off x="858938" y="2218849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73EBBA35-2C22-4245-AED2-DD090C6FE9D8}"/>
              </a:ext>
            </a:extLst>
          </p:cNvPr>
          <p:cNvSpPr/>
          <p:nvPr/>
        </p:nvSpPr>
        <p:spPr>
          <a:xfrm>
            <a:off x="858938" y="2854638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70E86A7D-86B0-4441-91DA-F26BCB7E723F}"/>
              </a:ext>
            </a:extLst>
          </p:cNvPr>
          <p:cNvSpPr/>
          <p:nvPr/>
        </p:nvSpPr>
        <p:spPr>
          <a:xfrm>
            <a:off x="858938" y="3385315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33777C3A-5DD0-4BE7-96B6-87311F5A97D9}"/>
              </a:ext>
            </a:extLst>
          </p:cNvPr>
          <p:cNvSpPr/>
          <p:nvPr/>
        </p:nvSpPr>
        <p:spPr>
          <a:xfrm>
            <a:off x="858938" y="3726044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8AD8847A-5CC7-4668-833B-1EAE75E30214}"/>
              </a:ext>
            </a:extLst>
          </p:cNvPr>
          <p:cNvSpPr/>
          <p:nvPr/>
        </p:nvSpPr>
        <p:spPr>
          <a:xfrm>
            <a:off x="858938" y="4031771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994723C-7D8C-4AA0-9CF2-8251ED5AB215}"/>
              </a:ext>
            </a:extLst>
          </p:cNvPr>
          <p:cNvSpPr/>
          <p:nvPr/>
        </p:nvSpPr>
        <p:spPr>
          <a:xfrm>
            <a:off x="858938" y="4699051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64820C86-0A70-467D-9017-9DE3B380CD75}"/>
              </a:ext>
            </a:extLst>
          </p:cNvPr>
          <p:cNvSpPr/>
          <p:nvPr/>
        </p:nvSpPr>
        <p:spPr>
          <a:xfrm>
            <a:off x="858938" y="5383698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24158052-4724-4778-86F4-4DFC6C94B8B5}"/>
              </a:ext>
            </a:extLst>
          </p:cNvPr>
          <p:cNvSpPr/>
          <p:nvPr/>
        </p:nvSpPr>
        <p:spPr>
          <a:xfrm>
            <a:off x="858938" y="5741495"/>
            <a:ext cx="104140" cy="10414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499818B-9B81-234B-88F3-C6563AE32B96}"/>
              </a:ext>
            </a:extLst>
          </p:cNvPr>
          <p:cNvSpPr txBox="1"/>
          <p:nvPr/>
        </p:nvSpPr>
        <p:spPr>
          <a:xfrm>
            <a:off x="3853248" y="2977979"/>
            <a:ext cx="4485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1529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570" y="1064741"/>
            <a:ext cx="863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DEL GRUPO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AAC1566-399D-467F-8F0F-81DB5FCF0797}"/>
              </a:ext>
            </a:extLst>
          </p:cNvPr>
          <p:cNvSpPr/>
          <p:nvPr/>
        </p:nvSpPr>
        <p:spPr>
          <a:xfrm flipV="1">
            <a:off x="967486" y="1526406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DAF8DB5-8A08-43C1-8CD4-D963455A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71" y="2109799"/>
            <a:ext cx="1635180" cy="176209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34684859-7D8B-4A7C-A522-580957C3C4D7}"/>
              </a:ext>
            </a:extLst>
          </p:cNvPr>
          <p:cNvSpPr/>
          <p:nvPr/>
        </p:nvSpPr>
        <p:spPr>
          <a:xfrm>
            <a:off x="872570" y="4033624"/>
            <a:ext cx="1719590" cy="461665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A760A903-D36D-4F63-A3F4-1735FBD6719A}"/>
              </a:ext>
            </a:extLst>
          </p:cNvPr>
          <p:cNvSpPr txBox="1"/>
          <p:nvPr/>
        </p:nvSpPr>
        <p:spPr>
          <a:xfrm>
            <a:off x="872570" y="4015259"/>
            <a:ext cx="171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</a:t>
            </a: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B248E5A6-7E81-4413-97C5-3E63A4E70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807" y="2492337"/>
            <a:ext cx="2356069" cy="130730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AC20855A-875F-4962-AD54-88956CD92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85" y="2109799"/>
            <a:ext cx="1766576" cy="176209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A17D5084-5095-4F69-A3E7-A350B3860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147" y="2109798"/>
            <a:ext cx="1762093" cy="1762093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5697B5E5-77AE-4C04-8013-F24860AA963C}"/>
              </a:ext>
            </a:extLst>
          </p:cNvPr>
          <p:cNvSpPr/>
          <p:nvPr/>
        </p:nvSpPr>
        <p:spPr>
          <a:xfrm>
            <a:off x="3603046" y="4047812"/>
            <a:ext cx="1719590" cy="461665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07CA6901-03FB-4839-A1FD-AF675E6831E1}"/>
              </a:ext>
            </a:extLst>
          </p:cNvPr>
          <p:cNvSpPr/>
          <p:nvPr/>
        </p:nvSpPr>
        <p:spPr>
          <a:xfrm>
            <a:off x="8926227" y="4015259"/>
            <a:ext cx="2341212" cy="461665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E2EA03FD-DF25-42D0-9889-6B6DD8C701E8}"/>
              </a:ext>
            </a:extLst>
          </p:cNvPr>
          <p:cNvSpPr/>
          <p:nvPr/>
        </p:nvSpPr>
        <p:spPr>
          <a:xfrm>
            <a:off x="6526671" y="4032421"/>
            <a:ext cx="1719590" cy="461665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3A757E60-630D-4721-AE8F-EB2B56093466}"/>
              </a:ext>
            </a:extLst>
          </p:cNvPr>
          <p:cNvSpPr txBox="1"/>
          <p:nvPr/>
        </p:nvSpPr>
        <p:spPr>
          <a:xfrm>
            <a:off x="3647264" y="4032422"/>
            <a:ext cx="202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2D5D9E06-371C-4839-A970-D598D3CCA369}"/>
              </a:ext>
            </a:extLst>
          </p:cNvPr>
          <p:cNvSpPr txBox="1"/>
          <p:nvPr/>
        </p:nvSpPr>
        <p:spPr>
          <a:xfrm>
            <a:off x="8916067" y="4027492"/>
            <a:ext cx="250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PUNTUALIDAD</a:t>
            </a: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04A4B7F-3AC9-4148-BDF6-7DB7F1D4129F}"/>
              </a:ext>
            </a:extLst>
          </p:cNvPr>
          <p:cNvSpPr txBox="1"/>
          <p:nvPr/>
        </p:nvSpPr>
        <p:spPr>
          <a:xfrm>
            <a:off x="6616256" y="4017034"/>
            <a:ext cx="202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EMPATÍA</a:t>
            </a: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5822" y="581323"/>
            <a:ext cx="9959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DE ESCUCHA Y PRIMEROS</a:t>
            </a:r>
          </a:p>
          <a:p>
            <a:r>
              <a:rPr lang="es-ES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AUXILIOS PSICÓLOGOS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2677B93-807F-4722-A1E8-AA7C0C3AC2B5}"/>
              </a:ext>
            </a:extLst>
          </p:cNvPr>
          <p:cNvSpPr txBox="1"/>
          <p:nvPr/>
        </p:nvSpPr>
        <p:spPr>
          <a:xfrm>
            <a:off x="947473" y="1569933"/>
            <a:ext cx="8537825" cy="345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es-ES" sz="2800" b="1" i="0" u="none" strike="noStrike" cap="none" dirty="0">
                <a:solidFill>
                  <a:srgbClr val="FFA600"/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4 niveles:</a:t>
            </a:r>
            <a:endParaRPr lang="es-ES" sz="2800" b="1" dirty="0">
              <a:solidFill>
                <a:srgbClr val="FFA600"/>
              </a:solidFill>
              <a:latin typeface="Arial" panose="020B0604020202020204" pitchFamily="34" charset="0"/>
              <a:cs typeface="Arial" panose="020B0604020202020204" pitchFamily="34" charset="0"/>
              <a:sym typeface="Twentieth Century"/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endParaRPr lang="es-ES" sz="1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Twentieth Century"/>
              <a:cs typeface="Arial" panose="020B0604020202020204" pitchFamily="34" charset="0"/>
              <a:sym typeface="Twentieth Century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 panose="020B0604020202020204" pitchFamily="34" charset="0"/>
              <a:buChar char="•"/>
            </a:pPr>
            <a:r>
              <a:rPr lang="es-ES" sz="1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     Reforzar Creencias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 panose="020B0604020202020204" pitchFamily="34" charset="0"/>
              <a:buChar char="•"/>
            </a:pPr>
            <a:r>
              <a:rPr lang="es-ES" sz="1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     </a:t>
            </a:r>
            <a:r>
              <a:rPr lang="es-ES" sz="1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Observar Diferencias  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 panose="020B0604020202020204" pitchFamily="34" charset="0"/>
              <a:buChar char="•"/>
            </a:pPr>
            <a:r>
              <a:rPr lang="es-ES" sz="1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     Conexión Emocional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 panose="020B0604020202020204" pitchFamily="34" charset="0"/>
              <a:buChar char="•"/>
            </a:pPr>
            <a:r>
              <a:rPr lang="es-ES" sz="1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     </a:t>
            </a:r>
            <a:r>
              <a:rPr lang="es-ES" sz="1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wentieth Century"/>
                <a:cs typeface="Arial" panose="020B0604020202020204" pitchFamily="34" charset="0"/>
                <a:sym typeface="Twentieth Century"/>
              </a:rPr>
              <a:t>Escucha Generativa</a:t>
            </a:r>
            <a:endParaRPr lang="es-CO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áfico 12" descr="Ojo">
            <a:extLst>
              <a:ext uri="{FF2B5EF4-FFF2-40B4-BE49-F238E27FC236}">
                <a16:creationId xmlns:a16="http://schemas.microsoft.com/office/drawing/2014/main" xmlns="" id="{9A27A227-085A-45E8-893C-79F715A94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5822" y="3217224"/>
            <a:ext cx="566335" cy="566335"/>
          </a:xfrm>
          <a:prstGeom prst="rect">
            <a:avLst/>
          </a:prstGeom>
        </p:spPr>
      </p:pic>
      <p:pic>
        <p:nvPicPr>
          <p:cNvPr id="15" name="Gráfico 14" descr="Cabeza con engranajes">
            <a:extLst>
              <a:ext uri="{FF2B5EF4-FFF2-40B4-BE49-F238E27FC236}">
                <a16:creationId xmlns:a16="http://schemas.microsoft.com/office/drawing/2014/main" xmlns="" id="{CE4528C3-F0B2-4F7F-AC3E-215DA33A8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5822" y="2481855"/>
            <a:ext cx="566335" cy="566335"/>
          </a:xfrm>
          <a:prstGeom prst="rect">
            <a:avLst/>
          </a:prstGeom>
        </p:spPr>
      </p:pic>
      <p:pic>
        <p:nvPicPr>
          <p:cNvPr id="17" name="Gráfico 16" descr="Saludos">
            <a:extLst>
              <a:ext uri="{FF2B5EF4-FFF2-40B4-BE49-F238E27FC236}">
                <a16:creationId xmlns:a16="http://schemas.microsoft.com/office/drawing/2014/main" xmlns="" id="{1C4448F8-DE38-47C2-BC68-927C1FDF5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4321" y="3886101"/>
            <a:ext cx="566335" cy="566335"/>
          </a:xfrm>
          <a:prstGeom prst="rect">
            <a:avLst/>
          </a:prstGeom>
        </p:spPr>
      </p:pic>
      <p:pic>
        <p:nvPicPr>
          <p:cNvPr id="19" name="Gráfico 18" descr="Oreja">
            <a:extLst>
              <a:ext uri="{FF2B5EF4-FFF2-40B4-BE49-F238E27FC236}">
                <a16:creationId xmlns:a16="http://schemas.microsoft.com/office/drawing/2014/main" xmlns="" id="{E4647278-377D-4477-A54E-26578FB782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63522" y="4518928"/>
            <a:ext cx="690937" cy="690937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0FFFB06-B53A-413F-9F1C-84E6A3182EA0}"/>
              </a:ext>
            </a:extLst>
          </p:cNvPr>
          <p:cNvSpPr/>
          <p:nvPr/>
        </p:nvSpPr>
        <p:spPr>
          <a:xfrm flipV="1">
            <a:off x="1063787" y="1380929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D68A3493-55E3-4C0E-9E15-70C70C951171}"/>
              </a:ext>
            </a:extLst>
          </p:cNvPr>
          <p:cNvSpPr/>
          <p:nvPr/>
        </p:nvSpPr>
        <p:spPr>
          <a:xfrm>
            <a:off x="5098167" y="4523500"/>
            <a:ext cx="681792" cy="681792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7D3363E0-A4B0-4537-AAEF-791813D7F13C}"/>
              </a:ext>
            </a:extLst>
          </p:cNvPr>
          <p:cNvSpPr/>
          <p:nvPr/>
        </p:nvSpPr>
        <p:spPr>
          <a:xfrm>
            <a:off x="5097851" y="3707887"/>
            <a:ext cx="681792" cy="681792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592876B7-EB62-421D-AD29-5CCD106175D4}"/>
              </a:ext>
            </a:extLst>
          </p:cNvPr>
          <p:cNvSpPr/>
          <p:nvPr/>
        </p:nvSpPr>
        <p:spPr>
          <a:xfrm>
            <a:off x="5104820" y="2973369"/>
            <a:ext cx="681792" cy="681792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CEE6CCE2-0390-4ED3-94F2-9792B30ED90A}"/>
              </a:ext>
            </a:extLst>
          </p:cNvPr>
          <p:cNvSpPr/>
          <p:nvPr/>
        </p:nvSpPr>
        <p:spPr>
          <a:xfrm>
            <a:off x="5097851" y="2225701"/>
            <a:ext cx="681792" cy="681792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7" name="Google Shape;281;p1">
            <a:extLst>
              <a:ext uri="{FF2B5EF4-FFF2-40B4-BE49-F238E27FC236}">
                <a16:creationId xmlns:a16="http://schemas.microsoft.com/office/drawing/2014/main" xmlns="" id="{0F93B770-9A9B-45CE-8F1D-E6EA87A6B38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2495" r="6988" b="6542"/>
          <a:stretch/>
        </p:blipFill>
        <p:spPr>
          <a:xfrm>
            <a:off x="5279295" y="2281742"/>
            <a:ext cx="332842" cy="5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81;p1">
            <a:extLst>
              <a:ext uri="{FF2B5EF4-FFF2-40B4-BE49-F238E27FC236}">
                <a16:creationId xmlns:a16="http://schemas.microsoft.com/office/drawing/2014/main" xmlns="" id="{65389C9B-4AF8-40D8-AE3B-DE8B73514ED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2495" r="6988" b="6542"/>
          <a:stretch/>
        </p:blipFill>
        <p:spPr>
          <a:xfrm>
            <a:off x="5097851" y="3048190"/>
            <a:ext cx="332842" cy="5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81;p1">
            <a:extLst>
              <a:ext uri="{FF2B5EF4-FFF2-40B4-BE49-F238E27FC236}">
                <a16:creationId xmlns:a16="http://schemas.microsoft.com/office/drawing/2014/main" xmlns="" id="{5E3B1F3D-89F3-4B6B-B7C4-FACC97D414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2495" r="6988" b="6542"/>
          <a:stretch/>
        </p:blipFill>
        <p:spPr>
          <a:xfrm>
            <a:off x="5453770" y="3775832"/>
            <a:ext cx="332842" cy="54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81;p1">
            <a:extLst>
              <a:ext uri="{FF2B5EF4-FFF2-40B4-BE49-F238E27FC236}">
                <a16:creationId xmlns:a16="http://schemas.microsoft.com/office/drawing/2014/main" xmlns="" id="{1247EB46-43BA-4153-A1B4-5025BB55306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2495" r="6988" b="6542"/>
          <a:stretch/>
        </p:blipFill>
        <p:spPr>
          <a:xfrm>
            <a:off x="5833111" y="4589053"/>
            <a:ext cx="332842" cy="546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8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D27A971-40E4-469B-BA0C-2F6304D5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8"/>
            <a:ext cx="12192000" cy="68561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60CEB6-0B59-43DC-B51D-A3FB7EC64305}"/>
              </a:ext>
            </a:extLst>
          </p:cNvPr>
          <p:cNvSpPr txBox="1">
            <a:spLocks/>
          </p:cNvSpPr>
          <p:nvPr/>
        </p:nvSpPr>
        <p:spPr>
          <a:xfrm>
            <a:off x="771222" y="2023077"/>
            <a:ext cx="5975925" cy="310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2: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Lluvia de ideas. ¿Qué son los </a:t>
            </a: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Primeros Auxilios Psicológicos?</a:t>
            </a:r>
          </a:p>
          <a:p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2DF76A6-E12A-AF40-9093-9394642F7B45}"/>
              </a:ext>
            </a:extLst>
          </p:cNvPr>
          <p:cNvSpPr txBox="1"/>
          <p:nvPr/>
        </p:nvSpPr>
        <p:spPr>
          <a:xfrm>
            <a:off x="688363" y="822749"/>
            <a:ext cx="7263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CO" sz="36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PRIMEROS AUXILIOS PSICOLÓGICOS </a:t>
            </a:r>
            <a:r>
              <a:rPr lang="es-CO" sz="36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(PAPS)</a:t>
            </a:r>
          </a:p>
        </p:txBody>
      </p:sp>
      <p:pic>
        <p:nvPicPr>
          <p:cNvPr id="7" name="Google Shape;296;g10f63bce6a3_1_25">
            <a:extLst>
              <a:ext uri="{FF2B5EF4-FFF2-40B4-BE49-F238E27FC236}">
                <a16:creationId xmlns:a16="http://schemas.microsoft.com/office/drawing/2014/main" xmlns="" id="{1B8F8EEE-B154-443F-83A0-92FBA95DC2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769"/>
          <a:stretch/>
        </p:blipFill>
        <p:spPr>
          <a:xfrm>
            <a:off x="6483597" y="1876666"/>
            <a:ext cx="4492180" cy="31027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5E044C1-0977-4913-B7D7-7F10311D4B9C}"/>
              </a:ext>
            </a:extLst>
          </p:cNvPr>
          <p:cNvSpPr/>
          <p:nvPr/>
        </p:nvSpPr>
        <p:spPr>
          <a:xfrm flipV="1">
            <a:off x="771222" y="1982854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AF2CDDB-5828-4EAB-8CF8-A714898FC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22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77DD2E06-CEBD-2344-BD90-08FD36ADF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32" y="1876062"/>
            <a:ext cx="10072441" cy="4344771"/>
          </a:xfrm>
        </p:spPr>
        <p:txBody>
          <a:bodyPr>
            <a:normAutofit fontScale="92500" lnSpcReduction="1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Esfera (2011) y IASC (2007), la primera ayuda psicológica (PAP) describe una respuesta humana, de apoyo a otro ser humano que está sufriendo y que puede necesitar ayuda. </a:t>
            </a:r>
          </a:p>
          <a:p>
            <a:pPr marL="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PAP trata los siguientes temas: 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Brindar ayuda y apoyo prácticos, de manera no invasiva.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las necesidades y preocupaciones.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 a las personas a atender sus necesidades básicas (por ejemplo, comida y agua, información).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Escuchar a las personas, pero no presionarlas para que hablen.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Reconfortar a las personas y ayudarlas a sentirse calma.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 a las personas para acceder a información, servicios y apoyos sociales</a:t>
            </a:r>
          </a:p>
          <a:p>
            <a:pPr algn="just">
              <a:lnSpc>
                <a:spcPct val="120000"/>
              </a:lnSpc>
              <a:buClr>
                <a:schemeClr val="lt1"/>
              </a:buClr>
              <a:buSzPts val="3000"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 a las personas de peligros.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E3E25D4-2603-4563-AA85-D46F51C46667}"/>
              </a:ext>
            </a:extLst>
          </p:cNvPr>
          <p:cNvSpPr txBox="1"/>
          <p:nvPr/>
        </p:nvSpPr>
        <p:spPr>
          <a:xfrm>
            <a:off x="671532" y="814274"/>
            <a:ext cx="6267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Definición:</a:t>
            </a:r>
          </a:p>
          <a:p>
            <a:r>
              <a:rPr lang="es-ES" sz="24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 Auxilios Psicológicos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FA627FA-C6ED-4B8F-8259-C546CD2B88E8}"/>
              </a:ext>
            </a:extLst>
          </p:cNvPr>
          <p:cNvSpPr/>
          <p:nvPr/>
        </p:nvSpPr>
        <p:spPr>
          <a:xfrm flipV="1">
            <a:off x="777985" y="1605047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B546074F-7A59-4B74-8BC2-5EF86DDE0C9B}"/>
              </a:ext>
            </a:extLst>
          </p:cNvPr>
          <p:cNvSpPr/>
          <p:nvPr/>
        </p:nvSpPr>
        <p:spPr>
          <a:xfrm>
            <a:off x="777985" y="3089910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B44447AB-1F2F-4743-A9C8-6B0C1665CE7A}"/>
              </a:ext>
            </a:extLst>
          </p:cNvPr>
          <p:cNvSpPr/>
          <p:nvPr/>
        </p:nvSpPr>
        <p:spPr>
          <a:xfrm>
            <a:off x="777985" y="3481949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7F61F1FE-E9E6-48DE-8754-CA31437A19A6}"/>
              </a:ext>
            </a:extLst>
          </p:cNvPr>
          <p:cNvSpPr/>
          <p:nvPr/>
        </p:nvSpPr>
        <p:spPr>
          <a:xfrm>
            <a:off x="777985" y="3907477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21A95F84-D54F-4468-A885-0ECABD0FD584}"/>
              </a:ext>
            </a:extLst>
          </p:cNvPr>
          <p:cNvSpPr/>
          <p:nvPr/>
        </p:nvSpPr>
        <p:spPr>
          <a:xfrm>
            <a:off x="777985" y="4623709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EDED68F5-EC69-4117-9B36-D0C3B626A36E}"/>
              </a:ext>
            </a:extLst>
          </p:cNvPr>
          <p:cNvSpPr/>
          <p:nvPr/>
        </p:nvSpPr>
        <p:spPr>
          <a:xfrm>
            <a:off x="777985" y="5027335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9A1F9030-AD58-4B40-A36E-2E2977319D9F}"/>
              </a:ext>
            </a:extLst>
          </p:cNvPr>
          <p:cNvSpPr/>
          <p:nvPr/>
        </p:nvSpPr>
        <p:spPr>
          <a:xfrm>
            <a:off x="777985" y="5430961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3A6CB7DC-A2E7-44F2-9DD6-73889EB3F9A9}"/>
              </a:ext>
            </a:extLst>
          </p:cNvPr>
          <p:cNvSpPr/>
          <p:nvPr/>
        </p:nvSpPr>
        <p:spPr>
          <a:xfrm>
            <a:off x="777985" y="5844902"/>
            <a:ext cx="140970" cy="140970"/>
          </a:xfrm>
          <a:prstGeom prst="ellipse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FFA6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947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87E1868-F22E-430E-8378-E38B4DDDE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056413" y="1043145"/>
            <a:ext cx="259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SON?</a:t>
            </a:r>
          </a:p>
        </p:txBody>
      </p:sp>
      <p:pic>
        <p:nvPicPr>
          <p:cNvPr id="18" name="Google Shape;308;g10f63bce6a3_1_43">
            <a:extLst>
              <a:ext uri="{FF2B5EF4-FFF2-40B4-BE49-F238E27FC236}">
                <a16:creationId xmlns:a16="http://schemas.microsoft.com/office/drawing/2014/main" xmlns="" id="{4181DFDC-79BF-4373-B03D-33E9B86E0B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2419"/>
          <a:stretch/>
        </p:blipFill>
        <p:spPr>
          <a:xfrm>
            <a:off x="653070" y="2134260"/>
            <a:ext cx="2692809" cy="25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3820122" y="1799767"/>
            <a:ext cx="6975472" cy="3610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Una estrategia de apoyo de primer nivel a una persona que se encuentra en un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estado de crisis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 presenta señales de este.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Herramientas de manejo emocional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para mantenerse tranquilo y estable en una situación difícil.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Una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ruta de atención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donde identifican las necesidades, los recursos y las estrategias que tiene la persona para enfrentar una dificultad.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Una herramienta que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cualquier persona capacitada puede utilizar,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sin importar su ocupación laboral o profesional. Está al alcance de todos.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30" name="Gráfico 29" descr="Marca de verificación">
            <a:extLst>
              <a:ext uri="{FF2B5EF4-FFF2-40B4-BE49-F238E27FC236}">
                <a16:creationId xmlns:a16="http://schemas.microsoft.com/office/drawing/2014/main" xmlns="" id="{C9D3A576-0591-4A59-B801-01700AAFE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11143" y="1863554"/>
            <a:ext cx="314445" cy="27070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FF062F0-093D-49B7-9FE4-A7569D2F36BD}"/>
              </a:ext>
            </a:extLst>
          </p:cNvPr>
          <p:cNvSpPr txBox="1"/>
          <p:nvPr/>
        </p:nvSpPr>
        <p:spPr>
          <a:xfrm>
            <a:off x="3820122" y="5102979"/>
            <a:ext cx="3209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MT"/>
              </a:rPr>
              <a:t>De los Primeros Auxilios, D. M. (2005)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2BF8CCE-E178-4E1D-8AD8-EF50FF8B8AD3}"/>
              </a:ext>
            </a:extLst>
          </p:cNvPr>
          <p:cNvSpPr/>
          <p:nvPr/>
        </p:nvSpPr>
        <p:spPr>
          <a:xfrm flipV="1">
            <a:off x="3367381" y="1551470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pic>
        <p:nvPicPr>
          <p:cNvPr id="16" name="Gráfico 15" descr="Marca de verificación">
            <a:extLst>
              <a:ext uri="{FF2B5EF4-FFF2-40B4-BE49-F238E27FC236}">
                <a16:creationId xmlns:a16="http://schemas.microsoft.com/office/drawing/2014/main" xmlns="" id="{4F4E98F2-1573-4B4E-8694-08718FF29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11142" y="2806202"/>
            <a:ext cx="314445" cy="237226"/>
          </a:xfrm>
          <a:prstGeom prst="rect">
            <a:avLst/>
          </a:prstGeom>
        </p:spPr>
      </p:pic>
      <p:pic>
        <p:nvPicPr>
          <p:cNvPr id="19" name="Gráfico 18" descr="Marca de verificación">
            <a:extLst>
              <a:ext uri="{FF2B5EF4-FFF2-40B4-BE49-F238E27FC236}">
                <a16:creationId xmlns:a16="http://schemas.microsoft.com/office/drawing/2014/main" xmlns="" id="{B5BEB628-BC56-4919-BFD8-11EFBB88D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11141" y="3536858"/>
            <a:ext cx="314445" cy="270706"/>
          </a:xfrm>
          <a:prstGeom prst="rect">
            <a:avLst/>
          </a:prstGeom>
        </p:spPr>
      </p:pic>
      <p:pic>
        <p:nvPicPr>
          <p:cNvPr id="20" name="Gráfico 19" descr="Marca de verificación">
            <a:extLst>
              <a:ext uri="{FF2B5EF4-FFF2-40B4-BE49-F238E27FC236}">
                <a16:creationId xmlns:a16="http://schemas.microsoft.com/office/drawing/2014/main" xmlns="" id="{98531411-3F4A-49F2-82CD-6C2A164AE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11140" y="4404553"/>
            <a:ext cx="314445" cy="2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6A42A5-42B8-4B3C-8DAE-36F2B478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95" y="0"/>
            <a:ext cx="12192000" cy="68561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86944" y="1065632"/>
            <a:ext cx="259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NO SON: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70B5B44-FA5C-400E-87FB-8B55436CC156}"/>
              </a:ext>
            </a:extLst>
          </p:cNvPr>
          <p:cNvSpPr txBox="1"/>
          <p:nvPr/>
        </p:nvSpPr>
        <p:spPr>
          <a:xfrm>
            <a:off x="4181582" y="928424"/>
            <a:ext cx="5175103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s-ES" sz="1600" dirty="0"/>
              <a:t> </a:t>
            </a:r>
          </a:p>
        </p:txBody>
      </p:sp>
      <p:pic>
        <p:nvPicPr>
          <p:cNvPr id="11" name="Google Shape;314;p14">
            <a:extLst>
              <a:ext uri="{FF2B5EF4-FFF2-40B4-BE49-F238E27FC236}">
                <a16:creationId xmlns:a16="http://schemas.microsoft.com/office/drawing/2014/main" xmlns="" id="{08B155BC-1A5B-47CF-A29E-7DFC94AD24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855"/>
          <a:stretch/>
        </p:blipFill>
        <p:spPr>
          <a:xfrm>
            <a:off x="423994" y="1888530"/>
            <a:ext cx="2713704" cy="261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áfico 15" descr="Cerrar">
            <a:extLst>
              <a:ext uri="{FF2B5EF4-FFF2-40B4-BE49-F238E27FC236}">
                <a16:creationId xmlns:a16="http://schemas.microsoft.com/office/drawing/2014/main" xmlns="" id="{15CE096D-7542-45CD-B712-5A2A2B726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88203" y="2035798"/>
            <a:ext cx="369253" cy="36925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6DE1749-BFC3-4A82-B3D2-2B6E91886FCD}"/>
              </a:ext>
            </a:extLst>
          </p:cNvPr>
          <p:cNvSpPr txBox="1"/>
          <p:nvPr/>
        </p:nvSpPr>
        <p:spPr>
          <a:xfrm>
            <a:off x="3819889" y="4440587"/>
            <a:ext cx="3988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Primeros Auxilios, D. M. (2005)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CDA850D-11C5-4EE3-A309-BA33116E501D}"/>
              </a:ext>
            </a:extLst>
          </p:cNvPr>
          <p:cNvSpPr/>
          <p:nvPr/>
        </p:nvSpPr>
        <p:spPr>
          <a:xfrm flipV="1">
            <a:off x="3387413" y="1530632"/>
            <a:ext cx="987729" cy="80447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E123918-50DA-4DDE-81B3-C44D616A51BA}"/>
              </a:ext>
            </a:extLst>
          </p:cNvPr>
          <p:cNvSpPr txBox="1"/>
          <p:nvPr/>
        </p:nvSpPr>
        <p:spPr>
          <a:xfrm>
            <a:off x="3819889" y="2035798"/>
            <a:ext cx="6715438" cy="278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psicoterapia o proceso de intervención psicológico.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intervención médica frente a los daños físicos como lesiones que pueda tener la persona.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manera de diagnosticar a las personas.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herramienta que solamente los profesionales de salud pueden utilizar.</a:t>
            </a:r>
          </a:p>
          <a:p>
            <a:endParaRPr lang="es-CO" sz="2000" dirty="0"/>
          </a:p>
        </p:txBody>
      </p:sp>
      <p:pic>
        <p:nvPicPr>
          <p:cNvPr id="19" name="Gráfico 18" descr="Cerrar">
            <a:extLst>
              <a:ext uri="{FF2B5EF4-FFF2-40B4-BE49-F238E27FC236}">
                <a16:creationId xmlns:a16="http://schemas.microsoft.com/office/drawing/2014/main" xmlns="" id="{6FD88364-8593-43EA-A96F-74902D9F4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87413" y="2481529"/>
            <a:ext cx="369253" cy="369253"/>
          </a:xfrm>
          <a:prstGeom prst="rect">
            <a:avLst/>
          </a:prstGeom>
        </p:spPr>
      </p:pic>
      <p:pic>
        <p:nvPicPr>
          <p:cNvPr id="22" name="Gráfico 21" descr="Cerrar">
            <a:extLst>
              <a:ext uri="{FF2B5EF4-FFF2-40B4-BE49-F238E27FC236}">
                <a16:creationId xmlns:a16="http://schemas.microsoft.com/office/drawing/2014/main" xmlns="" id="{6C61A42E-3DAD-4B1D-ADB5-DBE6B088F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87413" y="3263189"/>
            <a:ext cx="369253" cy="369253"/>
          </a:xfrm>
          <a:prstGeom prst="rect">
            <a:avLst/>
          </a:prstGeom>
        </p:spPr>
      </p:pic>
      <p:pic>
        <p:nvPicPr>
          <p:cNvPr id="23" name="Gráfico 22" descr="Cerrar">
            <a:extLst>
              <a:ext uri="{FF2B5EF4-FFF2-40B4-BE49-F238E27FC236}">
                <a16:creationId xmlns:a16="http://schemas.microsoft.com/office/drawing/2014/main" xmlns="" id="{EC4587FA-D010-48B3-BBA5-84B7334E7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19024" y="3721657"/>
            <a:ext cx="369253" cy="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3659</TotalTime>
  <Words>1748</Words>
  <Application>Microsoft Office PowerPoint</Application>
  <PresentationFormat>Panorámica</PresentationFormat>
  <Paragraphs>252</Paragraphs>
  <Slides>38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ArialMT</vt:lpstr>
      <vt:lpstr>Calibri</vt:lpstr>
      <vt:lpstr>Calibri Light</vt:lpstr>
      <vt:lpstr>Twentieth Century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Paloma Cano</dc:creator>
  <cp:lastModifiedBy>Jessica Alejandra Rua Grajales</cp:lastModifiedBy>
  <cp:revision>46</cp:revision>
  <dcterms:modified xsi:type="dcterms:W3CDTF">2023-12-27T18:16:07Z</dcterms:modified>
</cp:coreProperties>
</file>