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05" r:id="rId3"/>
    <p:sldId id="299" r:id="rId4"/>
    <p:sldId id="320" r:id="rId5"/>
    <p:sldId id="296" r:id="rId6"/>
    <p:sldId id="309" r:id="rId7"/>
    <p:sldId id="318" r:id="rId8"/>
    <p:sldId id="306" r:id="rId9"/>
    <p:sldId id="307" r:id="rId10"/>
    <p:sldId id="317" r:id="rId11"/>
    <p:sldId id="319" r:id="rId12"/>
    <p:sldId id="310" r:id="rId13"/>
    <p:sldId id="321" r:id="rId14"/>
    <p:sldId id="312" r:id="rId15"/>
    <p:sldId id="311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isy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724"/>
    <a:srgbClr val="0A252D"/>
    <a:srgbClr val="6666FF"/>
    <a:srgbClr val="FFFFFF"/>
    <a:srgbClr val="17C3D5"/>
    <a:srgbClr val="CD7DB6"/>
    <a:srgbClr val="A9428C"/>
    <a:srgbClr val="AA4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 autoAdjust="0"/>
    <p:restoredTop sz="77199" autoAdjust="0"/>
  </p:normalViewPr>
  <p:slideViewPr>
    <p:cSldViewPr snapToGrid="0">
      <p:cViewPr varScale="1">
        <p:scale>
          <a:sx n="72" d="100"/>
          <a:sy n="7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5B8C0-DA73-48B0-BDF7-D4820E345E94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B234F-F4E5-4EED-A070-4A3A888564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79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dirty="0"/>
              <a:t>OPCIÓN</a:t>
            </a:r>
            <a:r>
              <a:rPr lang="es-CO" b="1" baseline="0" dirty="0"/>
              <a:t> DE PORTADA</a:t>
            </a:r>
            <a:r>
              <a:rPr lang="es-CO" b="1" dirty="0"/>
              <a:t> #1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b="1" dirty="0"/>
          </a:p>
          <a:p>
            <a:r>
              <a:rPr lang="es-CO" dirty="0"/>
              <a:t>Esta</a:t>
            </a:r>
            <a:r>
              <a:rPr lang="es-CO" baseline="0" dirty="0"/>
              <a:t> diapositiva se utiliza para agregar el título de la presentación y la secretaría a la cual pertenece.</a:t>
            </a:r>
          </a:p>
          <a:p>
            <a:r>
              <a:rPr lang="es-CO" baseline="0" dirty="0"/>
              <a:t>Tipo de letra: Arial en negrilla</a:t>
            </a:r>
          </a:p>
          <a:p>
            <a:r>
              <a:rPr lang="es-CO" baseline="0" dirty="0"/>
              <a:t>Tamaño sugerido : 24</a:t>
            </a:r>
          </a:p>
          <a:p>
            <a:r>
              <a:rPr lang="es-CO" baseline="0" dirty="0"/>
              <a:t>Color: blanco</a:t>
            </a:r>
          </a:p>
          <a:p>
            <a:r>
              <a:rPr lang="es-CO" baseline="0" dirty="0"/>
              <a:t>El texto debe ir alineado a la derecha (Evitar que los títulos estén en mayúsculas sostenida). </a:t>
            </a:r>
          </a:p>
          <a:p>
            <a:r>
              <a:rPr lang="es-CO" baseline="0" dirty="0"/>
              <a:t>Si el título es muy largo puede manejarse entres (3) líneas. Si es corto en una (1) o dos (2) líneas. </a:t>
            </a:r>
          </a:p>
          <a:p>
            <a:r>
              <a:rPr lang="es-CO" b="1" baseline="0" dirty="0">
                <a:solidFill>
                  <a:srgbClr val="C00000"/>
                </a:solidFill>
              </a:rPr>
              <a:t>NOTA IMPORTANTE: Se debe respetar el área de protección del escudo de armas, </a:t>
            </a:r>
            <a:r>
              <a:rPr lang="es-CO" baseline="0" dirty="0"/>
              <a:t>no debe colocar el título SOBRE el escudo de armas o cualquier otro elemento gráfico de la diapositiva sobre la palabra MEDELLÍN.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9B234F-F4E5-4EED-A070-4A3A8885644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71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234F-F4E5-4EED-A070-4A3A88856440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0515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234F-F4E5-4EED-A070-4A3A88856440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131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83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713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64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57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1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515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312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944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039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45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038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A540-AB01-469A-9B83-3309727A993A}" type="datetimeFigureOut">
              <a:rPr lang="es-CO" smtClean="0"/>
              <a:t>22/04/2023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038E-D3A1-42C9-93CD-401A85EA314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554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18" Type="http://schemas.openxmlformats.org/officeDocument/2006/relationships/image" Target="../media/image19.sv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17" Type="http://schemas.openxmlformats.org/officeDocument/2006/relationships/image" Target="../media/image11.png"/><Relationship Id="rId25" Type="http://schemas.openxmlformats.org/officeDocument/2006/relationships/image" Target="../media/image21.emf"/><Relationship Id="rId2" Type="http://schemas.openxmlformats.org/officeDocument/2006/relationships/image" Target="../media/image4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24" Type="http://schemas.openxmlformats.org/officeDocument/2006/relationships/image" Target="../media/image25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image" Target="../media/image11.svg"/><Relationship Id="rId19" Type="http://schemas.openxmlformats.org/officeDocument/2006/relationships/image" Target="../media/image12.pn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5" Type="http://schemas.openxmlformats.org/officeDocument/2006/relationships/image" Target="../media/image26.png"/><Relationship Id="rId4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9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8.png"/><Relationship Id="rId24" Type="http://schemas.openxmlformats.org/officeDocument/2006/relationships/image" Target="../media/image25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4.png"/><Relationship Id="rId10" Type="http://schemas.openxmlformats.org/officeDocument/2006/relationships/image" Target="../media/image11.svg"/><Relationship Id="rId19" Type="http://schemas.openxmlformats.org/officeDocument/2006/relationships/image" Target="../media/image12.png"/><Relationship Id="rId4" Type="http://schemas.openxmlformats.org/officeDocument/2006/relationships/image" Target="../media/image5.svg"/><Relationship Id="rId9" Type="http://schemas.openxmlformats.org/officeDocument/2006/relationships/image" Target="../media/image7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0921285" y="2889284"/>
            <a:ext cx="489397" cy="6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03374" y="3158830"/>
            <a:ext cx="7754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Mesas Ampliadas de Salud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 de 2023</a:t>
            </a:r>
            <a:endParaRPr kumimoji="0" lang="es-CO" sz="3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Secretaría </a:t>
            </a:r>
            <a:r>
              <a:rPr kumimoji="0" lang="es-CO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es-CO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endParaRPr kumimoji="0" lang="es-CO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92607" y="2109841"/>
            <a:ext cx="669581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3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s-MX" sz="3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 SALUD</a:t>
            </a:r>
            <a:endParaRPr lang="es-CO" sz="3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55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286EC482-ED29-41A3-B757-80276C9ED6A1}"/>
              </a:ext>
            </a:extLst>
          </p:cNvPr>
          <p:cNvSpPr/>
          <p:nvPr/>
        </p:nvSpPr>
        <p:spPr>
          <a:xfrm>
            <a:off x="1155253" y="0"/>
            <a:ext cx="9008713" cy="65127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034DB3-7508-42B1-8A6F-E5DEF9D1FE52}"/>
              </a:ext>
            </a:extLst>
          </p:cNvPr>
          <p:cNvSpPr txBox="1"/>
          <p:nvPr/>
        </p:nvSpPr>
        <p:spPr>
          <a:xfrm>
            <a:off x="4424645" y="4232464"/>
            <a:ext cx="5504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9600" b="1" dirty="0">
              <a:latin typeface="Berlin Sans FB" panose="020E0602020502020306" pitchFamily="34" charset="0"/>
            </a:endParaRPr>
          </a:p>
        </p:txBody>
      </p:sp>
      <p:pic>
        <p:nvPicPr>
          <p:cNvPr id="17" name="Gráfico 16" descr="Flecha: curva en sentido contrario de las agujas del reloj con relleno sólido">
            <a:extLst>
              <a:ext uri="{FF2B5EF4-FFF2-40B4-BE49-F238E27FC236}">
                <a16:creationId xmlns:a16="http://schemas.microsoft.com/office/drawing/2014/main" id="{8E40E18D-BB88-499E-B7F8-4B60FAE81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35031">
            <a:off x="8569509" y="5046911"/>
            <a:ext cx="1630167" cy="1630167"/>
          </a:xfrm>
          <a:prstGeom prst="rect">
            <a:avLst/>
          </a:prstGeom>
        </p:spPr>
      </p:pic>
      <p:pic>
        <p:nvPicPr>
          <p:cNvPr id="19" name="Gráfico 18" descr="Flecha: curva con sentido de las agujas del reloj contorno">
            <a:extLst>
              <a:ext uri="{FF2B5EF4-FFF2-40B4-BE49-F238E27FC236}">
                <a16:creationId xmlns:a16="http://schemas.microsoft.com/office/drawing/2014/main" id="{E0786602-E1C8-4457-A181-BF3B611F6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42500">
            <a:off x="839943" y="3243454"/>
            <a:ext cx="1522573" cy="1681394"/>
          </a:xfrm>
          <a:prstGeom prst="rect">
            <a:avLst/>
          </a:prstGeom>
        </p:spPr>
      </p:pic>
      <p:pic>
        <p:nvPicPr>
          <p:cNvPr id="21" name="Gráfico 20" descr="Engranaje único contorno">
            <a:extLst>
              <a:ext uri="{FF2B5EF4-FFF2-40B4-BE49-F238E27FC236}">
                <a16:creationId xmlns:a16="http://schemas.microsoft.com/office/drawing/2014/main" id="{281376E1-8EFB-489B-A5CE-F204FF52F9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6165" y="744632"/>
            <a:ext cx="914400" cy="914400"/>
          </a:xfrm>
          <a:prstGeom prst="rect">
            <a:avLst/>
          </a:prstGeom>
        </p:spPr>
      </p:pic>
      <p:pic>
        <p:nvPicPr>
          <p:cNvPr id="41" name="Gráfico 40" descr="Engranaje único contorno">
            <a:extLst>
              <a:ext uri="{FF2B5EF4-FFF2-40B4-BE49-F238E27FC236}">
                <a16:creationId xmlns:a16="http://schemas.microsoft.com/office/drawing/2014/main" id="{5A45744A-F102-4E92-88D7-4BE12EE72C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78593" y="545192"/>
            <a:ext cx="914400" cy="914400"/>
          </a:xfrm>
          <a:prstGeom prst="rect">
            <a:avLst/>
          </a:prstGeom>
        </p:spPr>
      </p:pic>
      <p:pic>
        <p:nvPicPr>
          <p:cNvPr id="42" name="Gráfico 41" descr="Engranaje único contorno">
            <a:extLst>
              <a:ext uri="{FF2B5EF4-FFF2-40B4-BE49-F238E27FC236}">
                <a16:creationId xmlns:a16="http://schemas.microsoft.com/office/drawing/2014/main" id="{48A6924E-0205-4168-A75B-79D82C81C3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9630" y="-20070"/>
            <a:ext cx="914400" cy="914400"/>
          </a:xfrm>
          <a:prstGeom prst="rect">
            <a:avLst/>
          </a:prstGeom>
        </p:spPr>
      </p:pic>
      <p:pic>
        <p:nvPicPr>
          <p:cNvPr id="43" name="Gráfico 42" descr="Engranaje único contorno">
            <a:extLst>
              <a:ext uri="{FF2B5EF4-FFF2-40B4-BE49-F238E27FC236}">
                <a16:creationId xmlns:a16="http://schemas.microsoft.com/office/drawing/2014/main" id="{E7647828-DB91-4BF8-B4F9-B78BF5DA1B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467335">
            <a:off x="2857186" y="1007048"/>
            <a:ext cx="568990" cy="568990"/>
          </a:xfrm>
          <a:prstGeom prst="rect">
            <a:avLst/>
          </a:prstGeom>
        </p:spPr>
      </p:pic>
      <p:pic>
        <p:nvPicPr>
          <p:cNvPr id="47" name="Gráfico 46" descr="Engranaje único contorno">
            <a:extLst>
              <a:ext uri="{FF2B5EF4-FFF2-40B4-BE49-F238E27FC236}">
                <a16:creationId xmlns:a16="http://schemas.microsoft.com/office/drawing/2014/main" id="{EFFFF12F-7DC0-423C-A60B-76C67C4472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98491" y="275549"/>
            <a:ext cx="914400" cy="914400"/>
          </a:xfrm>
          <a:prstGeom prst="rect">
            <a:avLst/>
          </a:prstGeom>
        </p:spPr>
      </p:pic>
      <p:pic>
        <p:nvPicPr>
          <p:cNvPr id="48" name="Gráfico 47" descr="Engranaje único contorno">
            <a:extLst>
              <a:ext uri="{FF2B5EF4-FFF2-40B4-BE49-F238E27FC236}">
                <a16:creationId xmlns:a16="http://schemas.microsoft.com/office/drawing/2014/main" id="{55AFC705-79D2-423A-A653-CFE6F335C71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657062">
            <a:off x="1420073" y="957761"/>
            <a:ext cx="912454" cy="912454"/>
          </a:xfrm>
          <a:prstGeom prst="rect">
            <a:avLst/>
          </a:prstGeom>
        </p:spPr>
      </p:pic>
      <p:pic>
        <p:nvPicPr>
          <p:cNvPr id="49" name="Gráfico 48" descr="Engranaje único contorno">
            <a:extLst>
              <a:ext uri="{FF2B5EF4-FFF2-40B4-BE49-F238E27FC236}">
                <a16:creationId xmlns:a16="http://schemas.microsoft.com/office/drawing/2014/main" id="{18EE52FD-DA14-4698-8542-0D134FD822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24330" y="345252"/>
            <a:ext cx="846759" cy="846759"/>
          </a:xfrm>
          <a:prstGeom prst="rect">
            <a:avLst/>
          </a:prstGeom>
        </p:spPr>
      </p:pic>
      <p:pic>
        <p:nvPicPr>
          <p:cNvPr id="50" name="Gráfico 49" descr="Engranaje único contorno">
            <a:extLst>
              <a:ext uri="{FF2B5EF4-FFF2-40B4-BE49-F238E27FC236}">
                <a16:creationId xmlns:a16="http://schemas.microsoft.com/office/drawing/2014/main" id="{13D07212-86C1-464A-87BB-03182692A03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22314" y="888196"/>
            <a:ext cx="914400" cy="914400"/>
          </a:xfrm>
          <a:prstGeom prst="rect">
            <a:avLst/>
          </a:prstGeom>
        </p:spPr>
      </p:pic>
      <p:pic>
        <p:nvPicPr>
          <p:cNvPr id="51" name="Gráfico 50" descr="Engranaje único contorno">
            <a:extLst>
              <a:ext uri="{FF2B5EF4-FFF2-40B4-BE49-F238E27FC236}">
                <a16:creationId xmlns:a16="http://schemas.microsoft.com/office/drawing/2014/main" id="{040928C6-4AC6-4DD2-BBF3-8398794E0D5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28132" y="501196"/>
            <a:ext cx="732034" cy="732034"/>
          </a:xfrm>
          <a:prstGeom prst="rect">
            <a:avLst/>
          </a:prstGeom>
        </p:spPr>
      </p:pic>
      <p:pic>
        <p:nvPicPr>
          <p:cNvPr id="18" name="Gráfico 49" descr="Engranaje único contorno">
            <a:extLst>
              <a:ext uri="{FF2B5EF4-FFF2-40B4-BE49-F238E27FC236}">
                <a16:creationId xmlns:a16="http://schemas.microsoft.com/office/drawing/2014/main" id="{13D07212-86C1-464A-87BB-03182692A03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296822" y="147039"/>
            <a:ext cx="914400" cy="914400"/>
          </a:xfrm>
          <a:prstGeom prst="rect">
            <a:avLst/>
          </a:prstGeom>
        </p:spPr>
      </p:pic>
      <p:pic>
        <p:nvPicPr>
          <p:cNvPr id="20" name="Gráfico 42" descr="Engranaje único contorno">
            <a:extLst>
              <a:ext uri="{FF2B5EF4-FFF2-40B4-BE49-F238E27FC236}">
                <a16:creationId xmlns:a16="http://schemas.microsoft.com/office/drawing/2014/main" id="{E7647828-DB91-4BF8-B4F9-B78BF5DA1B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467335">
            <a:off x="7535140" y="948735"/>
            <a:ext cx="568990" cy="5689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212891" y="1796786"/>
            <a:ext cx="7791035" cy="33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1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2083920-8296-4BC5-BAA8-7AFB922B4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17500" b="7135"/>
          <a:stretch/>
        </p:blipFill>
        <p:spPr>
          <a:xfrm>
            <a:off x="1484242" y="267280"/>
            <a:ext cx="8936107" cy="63234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41D355-46C4-4028-9CE7-53E677904323}"/>
              </a:ext>
            </a:extLst>
          </p:cNvPr>
          <p:cNvSpPr txBox="1"/>
          <p:nvPr/>
        </p:nvSpPr>
        <p:spPr>
          <a:xfrm>
            <a:off x="4015199" y="3614531"/>
            <a:ext cx="3874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>
                <a:latin typeface="Berlin Sans FB" panose="020E0602020502020306" pitchFamily="34" charset="0"/>
              </a:rPr>
              <a:t>¿</a:t>
            </a:r>
            <a:r>
              <a:rPr lang="es-CO" sz="4000" dirty="0" smtClean="0">
                <a:latin typeface="Berlin Sans FB" panose="020E0602020502020306" pitchFamily="34" charset="0"/>
              </a:rPr>
              <a:t>Que papel desempeñan los ciudadanos en el control social ?</a:t>
            </a:r>
            <a:endParaRPr lang="es-CO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5D97E9E-23CF-4CD7-8F51-2E3E5C2FC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469" y="937258"/>
            <a:ext cx="4011531" cy="4260754"/>
          </a:xfrm>
          <a:prstGeom prst="rect">
            <a:avLst/>
          </a:prstGeom>
        </p:spPr>
      </p:pic>
      <p:pic>
        <p:nvPicPr>
          <p:cNvPr id="10" name="Gráfico 9" descr="Publicidad contorno">
            <a:extLst>
              <a:ext uri="{FF2B5EF4-FFF2-40B4-BE49-F238E27FC236}">
                <a16:creationId xmlns:a16="http://schemas.microsoft.com/office/drawing/2014/main" id="{861EBD32-3D57-49A9-9AB3-251708DE7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812" y="-728002"/>
            <a:ext cx="8370277" cy="806220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FB5A362-CBC8-487B-AB3D-CC008D3CBBB0}"/>
              </a:ext>
            </a:extLst>
          </p:cNvPr>
          <p:cNvSpPr txBox="1"/>
          <p:nvPr/>
        </p:nvSpPr>
        <p:spPr>
          <a:xfrm>
            <a:off x="1034488" y="937258"/>
            <a:ext cx="66389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</a:t>
            </a:r>
            <a:r>
              <a:rPr lang="es-ES" sz="2800" dirty="0" smtClean="0"/>
              <a:t>l </a:t>
            </a:r>
            <a:r>
              <a:rPr lang="es-ES" sz="2800" dirty="0"/>
              <a:t>más importante, ya que </a:t>
            </a:r>
            <a:r>
              <a:rPr lang="es-ES" sz="2800" b="1" dirty="0"/>
              <a:t>con su participación en la vigilancia e identificación de irregularidades </a:t>
            </a:r>
            <a:r>
              <a:rPr lang="es-ES" sz="2800" b="1" dirty="0" smtClean="0"/>
              <a:t>de los </a:t>
            </a:r>
            <a:r>
              <a:rPr lang="en-US" sz="2800" dirty="0"/>
              <a:t>servicios sociales, programas, proyectos, contratos </a:t>
            </a:r>
            <a:r>
              <a:rPr lang="en-US" sz="2800" dirty="0" smtClean="0"/>
              <a:t>que </a:t>
            </a:r>
            <a:r>
              <a:rPr lang="en-US" sz="2800" dirty="0"/>
              <a:t>se ejecutan total o parcialmente con recursos </a:t>
            </a:r>
            <a:r>
              <a:rPr lang="en-US" sz="2800" dirty="0" smtClean="0"/>
              <a:t>públicos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0606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2083920-8296-4BC5-BAA8-7AFB922B4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17500" b="7135"/>
          <a:stretch/>
        </p:blipFill>
        <p:spPr>
          <a:xfrm>
            <a:off x="1484242" y="267280"/>
            <a:ext cx="8936107" cy="63234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41D355-46C4-4028-9CE7-53E677904323}"/>
              </a:ext>
            </a:extLst>
          </p:cNvPr>
          <p:cNvSpPr txBox="1"/>
          <p:nvPr/>
        </p:nvSpPr>
        <p:spPr>
          <a:xfrm>
            <a:off x="3909182" y="3773557"/>
            <a:ext cx="3874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>
                <a:latin typeface="Berlin Sans FB" panose="020E0602020502020306" pitchFamily="34" charset="0"/>
                <a:cs typeface="Arial" panose="020B0604020202020204" pitchFamily="34" charset="0"/>
              </a:rPr>
              <a:t>¿Cual es la ruta para los ejercicio de control social ?</a:t>
            </a:r>
          </a:p>
        </p:txBody>
      </p:sp>
    </p:spTree>
    <p:extLst>
      <p:ext uri="{BB962C8B-B14F-4D97-AF65-F5344CB8AC3E}">
        <p14:creationId xmlns:p14="http://schemas.microsoft.com/office/powerpoint/2010/main" val="1654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554CB09-C229-491A-8E8D-01466917E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t="7795" r="9035" b="9538"/>
          <a:stretch/>
        </p:blipFill>
        <p:spPr>
          <a:xfrm>
            <a:off x="886265" y="140677"/>
            <a:ext cx="9945857" cy="6288258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15F4CB6-BF34-4839-861A-427A5DF5135D}"/>
              </a:ext>
            </a:extLst>
          </p:cNvPr>
          <p:cNvSpPr/>
          <p:nvPr/>
        </p:nvSpPr>
        <p:spPr>
          <a:xfrm>
            <a:off x="3472069" y="331303"/>
            <a:ext cx="3127513" cy="18669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D88C37-D564-4781-AF05-8EAC54A0724E}"/>
              </a:ext>
            </a:extLst>
          </p:cNvPr>
          <p:cNvSpPr txBox="1"/>
          <p:nvPr/>
        </p:nvSpPr>
        <p:spPr>
          <a:xfrm>
            <a:off x="3538328" y="533393"/>
            <a:ext cx="2902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Se compone </a:t>
            </a:r>
          </a:p>
          <a:p>
            <a:pPr algn="ctr"/>
            <a:r>
              <a:rPr lang="es-MX" sz="24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de  </a:t>
            </a:r>
          </a:p>
          <a:p>
            <a:pPr algn="ctr"/>
            <a:r>
              <a:rPr lang="es-MX" sz="3200" dirty="0" smtClean="0">
                <a:latin typeface="Berlin Sans FB" panose="020E0602020502020306" pitchFamily="34" charset="0"/>
                <a:cs typeface="Arial" panose="020B0604020202020204" pitchFamily="34" charset="0"/>
              </a:rPr>
              <a:t>7 pasos</a:t>
            </a:r>
            <a:endParaRPr lang="es-MX" sz="320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CF6FEC5-87A8-4B90-A64A-C787ECF7F88F}"/>
              </a:ext>
            </a:extLst>
          </p:cNvPr>
          <p:cNvSpPr/>
          <p:nvPr/>
        </p:nvSpPr>
        <p:spPr>
          <a:xfrm>
            <a:off x="4837043" y="2464904"/>
            <a:ext cx="3074505" cy="36973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2463370-4A00-4570-9CDF-3D1FF609CC71}"/>
              </a:ext>
            </a:extLst>
          </p:cNvPr>
          <p:cNvSpPr txBox="1"/>
          <p:nvPr/>
        </p:nvSpPr>
        <p:spPr>
          <a:xfrm>
            <a:off x="4837043" y="2838873"/>
            <a:ext cx="2941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>
                <a:latin typeface="Berlin Sans FB" panose="020E0602020502020306" pitchFamily="34" charset="0"/>
                <a:cs typeface="Arial" panose="020B0604020202020204" pitchFamily="34" charset="0"/>
              </a:rPr>
              <a:t>¿Cual es la ruta para los ejercicio de control social ?</a:t>
            </a:r>
            <a:endParaRPr lang="es-MX" sz="3600" dirty="0"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pic>
        <p:nvPicPr>
          <p:cNvPr id="9" name="Gráfico 8" descr="Engranaje único con relleno sólido">
            <a:extLst>
              <a:ext uri="{FF2B5EF4-FFF2-40B4-BE49-F238E27FC236}">
                <a16:creationId xmlns:a16="http://schemas.microsoft.com/office/drawing/2014/main" id="{36E36B2A-7782-407C-8631-F57DAE296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4348" y="1921565"/>
            <a:ext cx="914400" cy="914400"/>
          </a:xfrm>
          <a:prstGeom prst="rect">
            <a:avLst/>
          </a:prstGeom>
        </p:spPr>
      </p:pic>
      <p:pic>
        <p:nvPicPr>
          <p:cNvPr id="10" name="Gráfico 9" descr="Engranaje único con relleno sólido">
            <a:extLst>
              <a:ext uri="{FF2B5EF4-FFF2-40B4-BE49-F238E27FC236}">
                <a16:creationId xmlns:a16="http://schemas.microsoft.com/office/drawing/2014/main" id="{BB0767D6-F077-4909-96EE-4295501518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11548" y="2531165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EA27575-FEE9-4135-93CD-B64961039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6769" r="278" b="7078"/>
          <a:stretch/>
        </p:blipFill>
        <p:spPr>
          <a:xfrm>
            <a:off x="0" y="76495"/>
            <a:ext cx="8225758" cy="541507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BE52345-3E6C-415F-B875-89A842C1A7CB}"/>
              </a:ext>
            </a:extLst>
          </p:cNvPr>
          <p:cNvSpPr/>
          <p:nvPr/>
        </p:nvSpPr>
        <p:spPr>
          <a:xfrm>
            <a:off x="2049790" y="464014"/>
            <a:ext cx="4073514" cy="12336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00F623D-477B-4BA0-A277-7065A9C9710D}"/>
              </a:ext>
            </a:extLst>
          </p:cNvPr>
          <p:cNvSpPr/>
          <p:nvPr/>
        </p:nvSpPr>
        <p:spPr>
          <a:xfrm>
            <a:off x="6376476" y="436571"/>
            <a:ext cx="4406348" cy="12610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FC5E6B8-4E1B-4C58-9272-DDC995085222}"/>
              </a:ext>
            </a:extLst>
          </p:cNvPr>
          <p:cNvSpPr/>
          <p:nvPr/>
        </p:nvSpPr>
        <p:spPr>
          <a:xfrm>
            <a:off x="1531999" y="4100728"/>
            <a:ext cx="3768871" cy="11206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9D78AC-AEBC-4B24-936D-B7C0DAC194A9}"/>
              </a:ext>
            </a:extLst>
          </p:cNvPr>
          <p:cNvSpPr txBox="1"/>
          <p:nvPr/>
        </p:nvSpPr>
        <p:spPr>
          <a:xfrm>
            <a:off x="2702346" y="635257"/>
            <a:ext cx="259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Paso</a:t>
            </a:r>
            <a:r>
              <a:rPr kumimoji="0" lang="es-CO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1: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Alistamiento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para el control social </a:t>
            </a:r>
            <a:endParaRPr kumimoji="0" lang="es-CO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BE52345-3E6C-415F-B875-89A842C1A7CB}"/>
              </a:ext>
            </a:extLst>
          </p:cNvPr>
          <p:cNvSpPr/>
          <p:nvPr/>
        </p:nvSpPr>
        <p:spPr>
          <a:xfrm>
            <a:off x="2650025" y="2219695"/>
            <a:ext cx="4181062" cy="1278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00F623D-477B-4BA0-A277-7065A9C9710D}"/>
              </a:ext>
            </a:extLst>
          </p:cNvPr>
          <p:cNvSpPr/>
          <p:nvPr/>
        </p:nvSpPr>
        <p:spPr>
          <a:xfrm>
            <a:off x="6916697" y="2225697"/>
            <a:ext cx="3959086" cy="1272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00F623D-477B-4BA0-A277-7065A9C9710D}"/>
              </a:ext>
            </a:extLst>
          </p:cNvPr>
          <p:cNvSpPr/>
          <p:nvPr/>
        </p:nvSpPr>
        <p:spPr>
          <a:xfrm>
            <a:off x="5545205" y="4079967"/>
            <a:ext cx="3959086" cy="11413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BE52345-3E6C-415F-B875-89A842C1A7CB}"/>
              </a:ext>
            </a:extLst>
          </p:cNvPr>
          <p:cNvSpPr/>
          <p:nvPr/>
        </p:nvSpPr>
        <p:spPr>
          <a:xfrm>
            <a:off x="4019908" y="5429187"/>
            <a:ext cx="4181062" cy="12788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9D78AC-AEBC-4B24-936D-B7C0DAC194A9}"/>
              </a:ext>
            </a:extLst>
          </p:cNvPr>
          <p:cNvSpPr txBox="1"/>
          <p:nvPr/>
        </p:nvSpPr>
        <p:spPr>
          <a:xfrm>
            <a:off x="7179668" y="555049"/>
            <a:ext cx="259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Paso</a:t>
            </a:r>
            <a:r>
              <a:rPr kumimoji="0" lang="es-CO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2:</a:t>
            </a: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Presentación ante el Estado o la institución 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A9D78AC-AEBC-4B24-936D-B7C0DAC194A9}"/>
              </a:ext>
            </a:extLst>
          </p:cNvPr>
          <p:cNvSpPr txBox="1"/>
          <p:nvPr/>
        </p:nvSpPr>
        <p:spPr>
          <a:xfrm>
            <a:off x="3225807" y="2550647"/>
            <a:ext cx="259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Paso</a:t>
            </a:r>
            <a:r>
              <a:rPr kumimoji="0" lang="es-CO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3: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Búsqueda de la información 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A9D78AC-AEBC-4B24-936D-B7C0DAC194A9}"/>
              </a:ext>
            </a:extLst>
          </p:cNvPr>
          <p:cNvSpPr txBox="1"/>
          <p:nvPr/>
        </p:nvSpPr>
        <p:spPr>
          <a:xfrm>
            <a:off x="7623832" y="2491645"/>
            <a:ext cx="25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Paso</a:t>
            </a:r>
            <a:r>
              <a:rPr kumimoji="0" lang="es-CO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4: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Análisis de la Información 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A9D78AC-AEBC-4B24-936D-B7C0DAC194A9}"/>
              </a:ext>
            </a:extLst>
          </p:cNvPr>
          <p:cNvSpPr txBox="1"/>
          <p:nvPr/>
        </p:nvSpPr>
        <p:spPr>
          <a:xfrm>
            <a:off x="1926545" y="4189914"/>
            <a:ext cx="2598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Paso</a:t>
            </a:r>
            <a:r>
              <a:rPr kumimoji="0" lang="es-CO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5: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Redacción de resultados y hallazgos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9D78AC-AEBC-4B24-936D-B7C0DAC194A9}"/>
              </a:ext>
            </a:extLst>
          </p:cNvPr>
          <p:cNvSpPr txBox="1"/>
          <p:nvPr/>
        </p:nvSpPr>
        <p:spPr>
          <a:xfrm>
            <a:off x="6123303" y="4313024"/>
            <a:ext cx="295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Paso</a:t>
            </a:r>
            <a:r>
              <a:rPr kumimoji="0" lang="es-CO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6</a:t>
            </a: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: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Socialización de resultado</a:t>
            </a:r>
            <a:r>
              <a:rPr kumimoji="0" lang="es-CO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s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A9D78AC-AEBC-4B24-936D-B7C0DAC194A9}"/>
              </a:ext>
            </a:extLst>
          </p:cNvPr>
          <p:cNvSpPr txBox="1"/>
          <p:nvPr/>
        </p:nvSpPr>
        <p:spPr>
          <a:xfrm>
            <a:off x="4740556" y="5721862"/>
            <a:ext cx="2598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Paso</a:t>
            </a:r>
            <a:r>
              <a:rPr kumimoji="0" lang="es-CO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 7: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</a:rPr>
              <a:t>Seguimiento</a:t>
            </a:r>
            <a:endParaRPr kumimoji="0" lang="es-CO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2BB7BF3-B741-4678-BCA8-7BCBBF1E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r="7275" b="3136"/>
          <a:stretch/>
        </p:blipFill>
        <p:spPr>
          <a:xfrm>
            <a:off x="1924330" y="391148"/>
            <a:ext cx="7895532" cy="617279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86EC482-ED29-41A3-B757-80276C9ED6A1}"/>
              </a:ext>
            </a:extLst>
          </p:cNvPr>
          <p:cNvSpPr/>
          <p:nvPr/>
        </p:nvSpPr>
        <p:spPr>
          <a:xfrm>
            <a:off x="3591339" y="1572523"/>
            <a:ext cx="4426226" cy="2478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034DB3-7508-42B1-8A6F-E5DEF9D1FE52}"/>
              </a:ext>
            </a:extLst>
          </p:cNvPr>
          <p:cNvSpPr txBox="1"/>
          <p:nvPr/>
        </p:nvSpPr>
        <p:spPr>
          <a:xfrm>
            <a:off x="3617978" y="1786359"/>
            <a:ext cx="4426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>
                <a:latin typeface="Berlin Sans FB" panose="020E0602020502020306" pitchFamily="34" charset="0"/>
              </a:rPr>
              <a:t>¿Qué es el Control Social?</a:t>
            </a:r>
            <a:endParaRPr lang="es-CO" sz="5400" dirty="0">
              <a:latin typeface="Berlin Sans FB" panose="020E0602020502020306" pitchFamily="34" charset="0"/>
            </a:endParaRPr>
          </a:p>
        </p:txBody>
      </p:sp>
      <p:pic>
        <p:nvPicPr>
          <p:cNvPr id="17" name="Gráfico 16" descr="Flecha: curva en sentido contrario de las agujas del reloj con relleno sólido">
            <a:extLst>
              <a:ext uri="{FF2B5EF4-FFF2-40B4-BE49-F238E27FC236}">
                <a16:creationId xmlns:a16="http://schemas.microsoft.com/office/drawing/2014/main" id="{8E40E18D-BB88-499E-B7F8-4B60FAE81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235031">
            <a:off x="8125985" y="2384250"/>
            <a:ext cx="1630167" cy="1630167"/>
          </a:xfrm>
          <a:prstGeom prst="rect">
            <a:avLst/>
          </a:prstGeom>
        </p:spPr>
      </p:pic>
      <p:pic>
        <p:nvPicPr>
          <p:cNvPr id="19" name="Gráfico 18" descr="Flecha: curva con sentido de las agujas del reloj contorno">
            <a:extLst>
              <a:ext uri="{FF2B5EF4-FFF2-40B4-BE49-F238E27FC236}">
                <a16:creationId xmlns:a16="http://schemas.microsoft.com/office/drawing/2014/main" id="{E0786602-E1C8-4457-A181-BF3B611F6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342500">
            <a:off x="1868461" y="2313562"/>
            <a:ext cx="1522573" cy="1681394"/>
          </a:xfrm>
          <a:prstGeom prst="rect">
            <a:avLst/>
          </a:prstGeom>
        </p:spPr>
      </p:pic>
      <p:pic>
        <p:nvPicPr>
          <p:cNvPr id="21" name="Gráfico 20" descr="Engranaje único contorno">
            <a:extLst>
              <a:ext uri="{FF2B5EF4-FFF2-40B4-BE49-F238E27FC236}">
                <a16:creationId xmlns:a16="http://schemas.microsoft.com/office/drawing/2014/main" id="{281376E1-8EFB-489B-A5CE-F204FF52F9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7915" y="1491377"/>
            <a:ext cx="914400" cy="914400"/>
          </a:xfrm>
          <a:prstGeom prst="rect">
            <a:avLst/>
          </a:prstGeom>
        </p:spPr>
      </p:pic>
      <p:pic>
        <p:nvPicPr>
          <p:cNvPr id="41" name="Gráfico 40" descr="Engranaje único contorno">
            <a:extLst>
              <a:ext uri="{FF2B5EF4-FFF2-40B4-BE49-F238E27FC236}">
                <a16:creationId xmlns:a16="http://schemas.microsoft.com/office/drawing/2014/main" id="{5A45744A-F102-4E92-88D7-4BE12EE72C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74981" y="845177"/>
            <a:ext cx="914400" cy="914400"/>
          </a:xfrm>
          <a:prstGeom prst="rect">
            <a:avLst/>
          </a:prstGeom>
        </p:spPr>
      </p:pic>
      <p:pic>
        <p:nvPicPr>
          <p:cNvPr id="42" name="Gráfico 41" descr="Engranaje único contorno">
            <a:extLst>
              <a:ext uri="{FF2B5EF4-FFF2-40B4-BE49-F238E27FC236}">
                <a16:creationId xmlns:a16="http://schemas.microsoft.com/office/drawing/2014/main" id="{48A6924E-0205-4168-A75B-79D82C81C3A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26207" y="311431"/>
            <a:ext cx="914400" cy="914400"/>
          </a:xfrm>
          <a:prstGeom prst="rect">
            <a:avLst/>
          </a:prstGeom>
        </p:spPr>
      </p:pic>
      <p:pic>
        <p:nvPicPr>
          <p:cNvPr id="43" name="Gráfico 42" descr="Engranaje único contorno">
            <a:extLst>
              <a:ext uri="{FF2B5EF4-FFF2-40B4-BE49-F238E27FC236}">
                <a16:creationId xmlns:a16="http://schemas.microsoft.com/office/drawing/2014/main" id="{E7647828-DB91-4BF8-B4F9-B78BF5DA1B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467335">
            <a:off x="2857186" y="1007048"/>
            <a:ext cx="568990" cy="568990"/>
          </a:xfrm>
          <a:prstGeom prst="rect">
            <a:avLst/>
          </a:prstGeom>
        </p:spPr>
      </p:pic>
      <p:pic>
        <p:nvPicPr>
          <p:cNvPr id="47" name="Gráfico 46" descr="Engranaje único contorno">
            <a:extLst>
              <a:ext uri="{FF2B5EF4-FFF2-40B4-BE49-F238E27FC236}">
                <a16:creationId xmlns:a16="http://schemas.microsoft.com/office/drawing/2014/main" id="{EFFFF12F-7DC0-423C-A60B-76C67C4472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28795" y="1388068"/>
            <a:ext cx="914400" cy="914400"/>
          </a:xfrm>
          <a:prstGeom prst="rect">
            <a:avLst/>
          </a:prstGeom>
        </p:spPr>
      </p:pic>
      <p:pic>
        <p:nvPicPr>
          <p:cNvPr id="48" name="Gráfico 47" descr="Engranaje único contorno">
            <a:extLst>
              <a:ext uri="{FF2B5EF4-FFF2-40B4-BE49-F238E27FC236}">
                <a16:creationId xmlns:a16="http://schemas.microsoft.com/office/drawing/2014/main" id="{55AFC705-79D2-423A-A653-CFE6F335C71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657062">
            <a:off x="2173522" y="846994"/>
            <a:ext cx="912454" cy="912454"/>
          </a:xfrm>
          <a:prstGeom prst="rect">
            <a:avLst/>
          </a:prstGeom>
        </p:spPr>
      </p:pic>
      <p:pic>
        <p:nvPicPr>
          <p:cNvPr id="49" name="Gráfico 48" descr="Engranaje único contorno">
            <a:extLst>
              <a:ext uri="{FF2B5EF4-FFF2-40B4-BE49-F238E27FC236}">
                <a16:creationId xmlns:a16="http://schemas.microsoft.com/office/drawing/2014/main" id="{18EE52FD-DA14-4698-8542-0D134FD822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924330" y="345252"/>
            <a:ext cx="846759" cy="846759"/>
          </a:xfrm>
          <a:prstGeom prst="rect">
            <a:avLst/>
          </a:prstGeom>
        </p:spPr>
      </p:pic>
      <p:pic>
        <p:nvPicPr>
          <p:cNvPr id="50" name="Gráfico 49" descr="Engranaje único contorno">
            <a:extLst>
              <a:ext uri="{FF2B5EF4-FFF2-40B4-BE49-F238E27FC236}">
                <a16:creationId xmlns:a16="http://schemas.microsoft.com/office/drawing/2014/main" id="{13D07212-86C1-464A-87BB-03182692A03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512324" y="304090"/>
            <a:ext cx="914400" cy="914400"/>
          </a:xfrm>
          <a:prstGeom prst="rect">
            <a:avLst/>
          </a:prstGeom>
        </p:spPr>
      </p:pic>
      <p:pic>
        <p:nvPicPr>
          <p:cNvPr id="51" name="Gráfico 50" descr="Engranaje único contorno">
            <a:extLst>
              <a:ext uri="{FF2B5EF4-FFF2-40B4-BE49-F238E27FC236}">
                <a16:creationId xmlns:a16="http://schemas.microsoft.com/office/drawing/2014/main" id="{040928C6-4AC6-4DD2-BBF3-8398794E0D5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239661" y="366844"/>
            <a:ext cx="732034" cy="73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32643D7-6269-4FDF-878E-06889B27C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9520" r="14359" b="11385"/>
          <a:stretch/>
        </p:blipFill>
        <p:spPr>
          <a:xfrm>
            <a:off x="861077" y="354140"/>
            <a:ext cx="10058714" cy="61616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08E588-DC1A-4C26-95BB-51BEFDFF4F76}"/>
              </a:ext>
            </a:extLst>
          </p:cNvPr>
          <p:cNvSpPr/>
          <p:nvPr/>
        </p:nvSpPr>
        <p:spPr>
          <a:xfrm>
            <a:off x="1311965" y="1029694"/>
            <a:ext cx="5963478" cy="4810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6E3C26-3979-43A7-9431-0ECA23CB6CB8}"/>
              </a:ext>
            </a:extLst>
          </p:cNvPr>
          <p:cNvSpPr txBox="1"/>
          <p:nvPr/>
        </p:nvSpPr>
        <p:spPr>
          <a:xfrm>
            <a:off x="1311965" y="1444487"/>
            <a:ext cx="57249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buClr>
                <a:srgbClr val="F79646"/>
              </a:buClr>
              <a:defRPr/>
            </a:pPr>
            <a:r>
              <a:rPr lang="es-ES" sz="2800" dirty="0"/>
              <a:t>El 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Social</a:t>
            </a:r>
            <a:r>
              <a:rPr lang="es-ES" sz="2800" dirty="0"/>
              <a:t> es el derecho y el deber de los ciudadanos a participar, de manera individual o a través de sus </a:t>
            </a:r>
            <a:r>
              <a:rPr lang="es-ES" sz="2800" dirty="0" smtClean="0"/>
              <a:t>organizaciones</a:t>
            </a:r>
            <a:r>
              <a:rPr lang="es-ES" sz="2800" dirty="0"/>
              <a:t> e instituciones, en la vigilancia de la gestión pública y sus resultados para la correcta utilización de los recursos y bienes </a:t>
            </a:r>
            <a:r>
              <a:rPr lang="es-ES" sz="2800" dirty="0" smtClean="0"/>
              <a:t>públicos.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cs typeface="Arial"/>
            </a:endParaRPr>
          </a:p>
        </p:txBody>
      </p:sp>
      <p:pic>
        <p:nvPicPr>
          <p:cNvPr id="8" name="Gráfico 7" descr="Bombilla y equipo contorno">
            <a:extLst>
              <a:ext uri="{FF2B5EF4-FFF2-40B4-BE49-F238E27FC236}">
                <a16:creationId xmlns:a16="http://schemas.microsoft.com/office/drawing/2014/main" id="{C7074E3E-C623-4884-A8F9-6B5BA8E1B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357" y="745682"/>
            <a:ext cx="946204" cy="9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932643D7-6269-4FDF-878E-06889B27C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9520" r="14359" b="11385"/>
          <a:stretch/>
        </p:blipFill>
        <p:spPr>
          <a:xfrm>
            <a:off x="861077" y="354140"/>
            <a:ext cx="10058714" cy="61616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908E588-DC1A-4C26-95BB-51BEFDFF4F76}"/>
              </a:ext>
            </a:extLst>
          </p:cNvPr>
          <p:cNvSpPr/>
          <p:nvPr/>
        </p:nvSpPr>
        <p:spPr>
          <a:xfrm>
            <a:off x="1311965" y="1029694"/>
            <a:ext cx="5963478" cy="4810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6E3C26-3979-43A7-9431-0ECA23CB6CB8}"/>
              </a:ext>
            </a:extLst>
          </p:cNvPr>
          <p:cNvSpPr txBox="1"/>
          <p:nvPr/>
        </p:nvSpPr>
        <p:spPr>
          <a:xfrm>
            <a:off x="1311965" y="1444487"/>
            <a:ext cx="57249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control social </a:t>
            </a:r>
            <a:r>
              <a:rPr lang="es-ES" sz="2800" dirty="0"/>
              <a:t>busca a través de la vigilancia de la gestión pública, velar por la correcta inversión de los recursos públicos y garantizar la correcta gestión del servicio a la comunidad a través de la participación activa de los </a:t>
            </a:r>
            <a:r>
              <a:rPr lang="es-ES" sz="2800" dirty="0" smtClean="0"/>
              <a:t>ciudadanos.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cs typeface="Arial"/>
            </a:endParaRPr>
          </a:p>
        </p:txBody>
      </p:sp>
      <p:pic>
        <p:nvPicPr>
          <p:cNvPr id="8" name="Gráfico 7" descr="Bombilla y equipo contorno">
            <a:extLst>
              <a:ext uri="{FF2B5EF4-FFF2-40B4-BE49-F238E27FC236}">
                <a16:creationId xmlns:a16="http://schemas.microsoft.com/office/drawing/2014/main" id="{C7074E3E-C623-4884-A8F9-6B5BA8E1B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357" y="745682"/>
            <a:ext cx="946204" cy="94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73D8960-984F-4768-ADA6-EE507E10B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6768" r="8307" b="6872"/>
          <a:stretch/>
        </p:blipFill>
        <p:spPr>
          <a:xfrm>
            <a:off x="1125415" y="168812"/>
            <a:ext cx="9141656" cy="644300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E28A2C3-B80B-408B-8BCC-C5D6E6FB5612}"/>
              </a:ext>
            </a:extLst>
          </p:cNvPr>
          <p:cNvSpPr/>
          <p:nvPr/>
        </p:nvSpPr>
        <p:spPr>
          <a:xfrm>
            <a:off x="3219450" y="721869"/>
            <a:ext cx="4201767" cy="47835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41D944-5121-4965-9871-34C3F9EA62FD}"/>
              </a:ext>
            </a:extLst>
          </p:cNvPr>
          <p:cNvSpPr txBox="1"/>
          <p:nvPr/>
        </p:nvSpPr>
        <p:spPr>
          <a:xfrm>
            <a:off x="3610802" y="1489456"/>
            <a:ext cx="3419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latin typeface="Berlin Sans FB" panose="020E0602020502020306" pitchFamily="34" charset="0"/>
              </a:rPr>
              <a:t>¿Cual es la normatividad que rige al Control social ?</a:t>
            </a:r>
            <a:endParaRPr lang="es-CO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2083920-8296-4BC5-BAA8-7AFB922B4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5" r="17500" b="7135"/>
          <a:stretch/>
        </p:blipFill>
        <p:spPr>
          <a:xfrm>
            <a:off x="1179442" y="0"/>
            <a:ext cx="8936107" cy="63234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41D355-46C4-4028-9CE7-53E677904323}"/>
              </a:ext>
            </a:extLst>
          </p:cNvPr>
          <p:cNvSpPr txBox="1"/>
          <p:nvPr/>
        </p:nvSpPr>
        <p:spPr>
          <a:xfrm>
            <a:off x="3690316" y="3375992"/>
            <a:ext cx="38104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Ley 1757 de </a:t>
            </a:r>
            <a:r>
              <a:rPr lang="es-CO" sz="2800" b="1" i="1" dirty="0" smtClean="0"/>
              <a:t>2015</a:t>
            </a:r>
          </a:p>
          <a:p>
            <a:pPr algn="ctr"/>
            <a:r>
              <a:rPr lang="es-CO" sz="2800" b="1" i="1" dirty="0" smtClean="0"/>
              <a:t>Articulo 60.</a:t>
            </a:r>
          </a:p>
          <a:p>
            <a:pPr algn="ctr"/>
            <a:r>
              <a:rPr lang="es-CO" sz="3200" b="1" i="1" dirty="0" smtClean="0"/>
              <a:t>Estatuto </a:t>
            </a:r>
            <a:r>
              <a:rPr lang="es-CO" sz="3200" b="1" i="1" dirty="0"/>
              <a:t>de </a:t>
            </a:r>
            <a:r>
              <a:rPr lang="es-CO" sz="3200" b="1" i="1" dirty="0" smtClean="0"/>
              <a:t> </a:t>
            </a:r>
          </a:p>
          <a:p>
            <a:pPr algn="ctr"/>
            <a:r>
              <a:rPr lang="es-CO" sz="3200" b="1" i="1" dirty="0" smtClean="0"/>
              <a:t>Participación </a:t>
            </a:r>
          </a:p>
          <a:p>
            <a:pPr algn="ctr"/>
            <a:r>
              <a:rPr lang="es-CO" sz="3200" b="1" i="1" dirty="0" smtClean="0"/>
              <a:t>ciudadana</a:t>
            </a:r>
            <a:endParaRPr lang="es-CO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3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73D8960-984F-4768-ADA6-EE507E10BB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6768" r="8307" b="6872"/>
          <a:stretch/>
        </p:blipFill>
        <p:spPr>
          <a:xfrm>
            <a:off x="1125415" y="168812"/>
            <a:ext cx="9141656" cy="644300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E28A2C3-B80B-408B-8BCC-C5D6E6FB5612}"/>
              </a:ext>
            </a:extLst>
          </p:cNvPr>
          <p:cNvSpPr/>
          <p:nvPr/>
        </p:nvSpPr>
        <p:spPr>
          <a:xfrm>
            <a:off x="3219450" y="721869"/>
            <a:ext cx="4201767" cy="47835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41D944-5121-4965-9871-34C3F9EA62FD}"/>
              </a:ext>
            </a:extLst>
          </p:cNvPr>
          <p:cNvSpPr txBox="1"/>
          <p:nvPr/>
        </p:nvSpPr>
        <p:spPr>
          <a:xfrm>
            <a:off x="3816625" y="1025630"/>
            <a:ext cx="34190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¿Cuáles son los beneficios de participar en ejercicios de Control </a:t>
            </a:r>
            <a:r>
              <a:rPr lang="es-MX" sz="4000" dirty="0" smtClean="0">
                <a:latin typeface="Berlin Sans FB" panose="020E0602020502020306" pitchFamily="34" charset="0"/>
              </a:rPr>
              <a:t>Social a la gestión pública?</a:t>
            </a:r>
            <a:endParaRPr lang="es-CO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560A42F-F74B-4A3F-BCFB-8D0492CBD5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7795" r="8696" b="9538"/>
          <a:stretch/>
        </p:blipFill>
        <p:spPr>
          <a:xfrm>
            <a:off x="1009650" y="354564"/>
            <a:ext cx="9194020" cy="608811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B9BE7B7-55BE-447D-8BB1-BBD36F080F67}"/>
              </a:ext>
            </a:extLst>
          </p:cNvPr>
          <p:cNvSpPr/>
          <p:nvPr/>
        </p:nvSpPr>
        <p:spPr>
          <a:xfrm>
            <a:off x="753863" y="3806228"/>
            <a:ext cx="2683844" cy="2358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A225301-BA68-48C9-BC56-4AF6F6646F44}"/>
              </a:ext>
            </a:extLst>
          </p:cNvPr>
          <p:cNvSpPr/>
          <p:nvPr/>
        </p:nvSpPr>
        <p:spPr>
          <a:xfrm>
            <a:off x="4162747" y="324815"/>
            <a:ext cx="3192210" cy="19871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F463BA4-62B4-434F-A9DC-3BFD1FB85D7B}"/>
              </a:ext>
            </a:extLst>
          </p:cNvPr>
          <p:cNvSpPr/>
          <p:nvPr/>
        </p:nvSpPr>
        <p:spPr>
          <a:xfrm>
            <a:off x="4413117" y="2469346"/>
            <a:ext cx="2259561" cy="35144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30F7D1-5393-424C-AA0C-22C62CA6568D}"/>
              </a:ext>
            </a:extLst>
          </p:cNvPr>
          <p:cNvSpPr/>
          <p:nvPr/>
        </p:nvSpPr>
        <p:spPr>
          <a:xfrm>
            <a:off x="7025938" y="3625398"/>
            <a:ext cx="2581887" cy="28470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CE7FCD-A930-4466-A77B-27369241B6B1}"/>
              </a:ext>
            </a:extLst>
          </p:cNvPr>
          <p:cNvSpPr txBox="1"/>
          <p:nvPr/>
        </p:nvSpPr>
        <p:spPr>
          <a:xfrm>
            <a:off x="971813" y="3806228"/>
            <a:ext cx="230147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s-MX" sz="2400" dirty="0">
                <a:latin typeface="Berlin Sans FB" panose="020E0602020502020306" pitchFamily="34" charset="0"/>
              </a:rPr>
              <a:t>Fomentar la </a:t>
            </a:r>
            <a:r>
              <a:rPr lang="es-MX" sz="2800" dirty="0">
                <a:latin typeface="Berlin Sans FB" panose="020E0602020502020306" pitchFamily="34" charset="0"/>
              </a:rPr>
              <a:t>cultura</a:t>
            </a:r>
            <a:r>
              <a:rPr lang="es-MX" sz="2400" dirty="0">
                <a:latin typeface="Berlin Sans FB" panose="020E0602020502020306" pitchFamily="34" charset="0"/>
              </a:rPr>
              <a:t> política difundiendo información sobre la gestión </a:t>
            </a:r>
            <a:r>
              <a:rPr lang="es-MX" sz="2400" dirty="0" smtClean="0">
                <a:latin typeface="Berlin Sans FB" panose="020E0602020502020306" pitchFamily="34" charset="0"/>
              </a:rPr>
              <a:t>pública</a:t>
            </a:r>
            <a:r>
              <a:rPr lang="es-MX" sz="2400" dirty="0">
                <a:latin typeface="Berlin Sans FB" panose="020E0602020502020306" pitchFamily="34" charset="0"/>
              </a:rPr>
              <a:t>.</a:t>
            </a:r>
            <a:endParaRPr lang="es-CO" sz="2400" dirty="0">
              <a:latin typeface="Berlin Sans FB" panose="020E0602020502020306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A603D38-C97F-4065-B26E-6496C5737E20}"/>
              </a:ext>
            </a:extLst>
          </p:cNvPr>
          <p:cNvSpPr txBox="1"/>
          <p:nvPr/>
        </p:nvSpPr>
        <p:spPr>
          <a:xfrm>
            <a:off x="4297207" y="354564"/>
            <a:ext cx="2728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000" dirty="0">
                <a:latin typeface="Berlin Sans FB" panose="020E0602020502020306" pitchFamily="34" charset="0"/>
              </a:rPr>
              <a:t>Forma de participación informada, activa y organizada de la sociedad en la búsqueda del bien común y la buena vida.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679B14-DAF3-4656-9A04-67DABB423241}"/>
              </a:ext>
            </a:extLst>
          </p:cNvPr>
          <p:cNvSpPr txBox="1"/>
          <p:nvPr/>
        </p:nvSpPr>
        <p:spPr>
          <a:xfrm>
            <a:off x="4577537" y="2505893"/>
            <a:ext cx="18155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000" dirty="0">
                <a:latin typeface="Berlin Sans FB" panose="020E0602020502020306" pitchFamily="34" charset="0"/>
              </a:rPr>
              <a:t>Sanciona socialmente cuando no se cumplen las metas, objetivos y compromisos o cuando la ejecución presenta irregularidades.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0AE2FA8-B8B1-4429-A1AB-3FE2DB8DDE01}"/>
              </a:ext>
            </a:extLst>
          </p:cNvPr>
          <p:cNvSpPr txBox="1"/>
          <p:nvPr/>
        </p:nvSpPr>
        <p:spPr>
          <a:xfrm>
            <a:off x="7059463" y="3756252"/>
            <a:ext cx="25148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latin typeface="Berlin Sans FB" panose="020E0602020502020306" pitchFamily="34" charset="0"/>
              </a:rPr>
              <a:t>Denuncia y demanda a los entes públicos que incurren en alguna ilegalidad. Las denuncias pueden ser judiciales, disciplinarias o fiscales y tienen como propósito corregir o sancionar.</a:t>
            </a:r>
          </a:p>
        </p:txBody>
      </p:sp>
    </p:spTree>
    <p:extLst>
      <p:ext uri="{BB962C8B-B14F-4D97-AF65-F5344CB8AC3E}">
        <p14:creationId xmlns:p14="http://schemas.microsoft.com/office/powerpoint/2010/main" val="22842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ombre, computadora, tabla, jugador&#10;&#10;Descripción generada automáticamente">
            <a:extLst>
              <a:ext uri="{FF2B5EF4-FFF2-40B4-BE49-F238E27FC236}">
                <a16:creationId xmlns:a16="http://schemas.microsoft.com/office/drawing/2014/main" id="{2DEEAA5B-39AE-4949-8B8A-1F4ADEB58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" b="7282"/>
          <a:stretch/>
        </p:blipFill>
        <p:spPr>
          <a:xfrm>
            <a:off x="1252025" y="0"/>
            <a:ext cx="8665699" cy="66373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C7585AA-A394-4A3D-9C29-75B3607E7E59}"/>
              </a:ext>
            </a:extLst>
          </p:cNvPr>
          <p:cNvSpPr txBox="1"/>
          <p:nvPr/>
        </p:nvSpPr>
        <p:spPr>
          <a:xfrm>
            <a:off x="2457035" y="3484907"/>
            <a:ext cx="467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Berlin Sans FB" panose="020E0602020502020306" pitchFamily="34" charset="0"/>
              </a:rPr>
              <a:t> </a:t>
            </a:r>
            <a:r>
              <a:rPr lang="es-MX" sz="3600" dirty="0" smtClean="0">
                <a:latin typeface="Berlin Sans FB" panose="020E0602020502020306" pitchFamily="34" charset="0"/>
              </a:rPr>
              <a:t>¿Cuáles son los elementos básicos para realizar un ejercicio de control social </a:t>
            </a:r>
            <a:endParaRPr lang="es-CO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422</Words>
  <Application>Microsoft Office PowerPoint</Application>
  <PresentationFormat>Panorámica</PresentationFormat>
  <Paragraphs>53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Berlin Sans FB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Greisy</dc:creator>
  <cp:lastModifiedBy>Admin</cp:lastModifiedBy>
  <cp:revision>151</cp:revision>
  <dcterms:created xsi:type="dcterms:W3CDTF">2018-01-31T01:22:42Z</dcterms:created>
  <dcterms:modified xsi:type="dcterms:W3CDTF">2023-04-22T13:26:17Z</dcterms:modified>
</cp:coreProperties>
</file>