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sldIdLst>
    <p:sldId id="256" r:id="rId5"/>
    <p:sldId id="280" r:id="rId6"/>
    <p:sldId id="262" r:id="rId7"/>
    <p:sldId id="283" r:id="rId8"/>
    <p:sldId id="300" r:id="rId9"/>
    <p:sldId id="301" r:id="rId10"/>
    <p:sldId id="302" r:id="rId11"/>
    <p:sldId id="303" r:id="rId12"/>
    <p:sldId id="304" r:id="rId13"/>
    <p:sldId id="284" r:id="rId14"/>
    <p:sldId id="285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5" r:id="rId29"/>
    <p:sldId id="287" r:id="rId30"/>
  </p:sldIdLst>
  <p:sldSz cx="24239538" cy="13608050"/>
  <p:notesSz cx="20104100" cy="11309350"/>
  <p:defaultTextStyle>
    <a:defPPr>
      <a:defRPr lang="es-CO"/>
    </a:defPPr>
    <a:lvl1pPr marL="0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1pPr>
    <a:lvl2pPr marL="552389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2pPr>
    <a:lvl3pPr marL="1104778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3pPr>
    <a:lvl4pPr marL="1657167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4pPr>
    <a:lvl5pPr marL="2209556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5pPr>
    <a:lvl6pPr marL="2761945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6pPr>
    <a:lvl7pPr marL="3314334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7pPr>
    <a:lvl8pPr marL="3866723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8pPr>
    <a:lvl9pPr marL="4419112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6" userDrawn="1">
          <p15:clr>
            <a:srgbClr val="A4A3A4"/>
          </p15:clr>
        </p15:guide>
        <p15:guide id="2" pos="26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834"/>
    <a:srgbClr val="F6F2DD"/>
    <a:srgbClr val="EB6B6D"/>
    <a:srgbClr val="EED160"/>
    <a:srgbClr val="9CD6ED"/>
    <a:srgbClr val="D5F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56" d="100"/>
          <a:sy n="56" d="100"/>
        </p:scale>
        <p:origin x="582" y="102"/>
      </p:cViewPr>
      <p:guideLst>
        <p:guide orient="horz" pos="3466"/>
        <p:guide pos="26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0B299-C887-0F45-A8C8-593F7C4EF835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3213" y="1414463"/>
            <a:ext cx="67976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A3F44-A5C7-8E46-8A80-09DE6F7875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88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1pPr>
    <a:lvl2pPr marL="552389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2pPr>
    <a:lvl3pPr marL="1104778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3pPr>
    <a:lvl4pPr marL="1657167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4pPr>
    <a:lvl5pPr marL="2209556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5pPr>
    <a:lvl6pPr marL="2761945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6pPr>
    <a:lvl7pPr marL="3314334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7pPr>
    <a:lvl8pPr marL="3866723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8pPr>
    <a:lvl9pPr marL="4419112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3213" y="1414463"/>
            <a:ext cx="6797675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A3F44-A5C7-8E46-8A80-09DE6F7875D9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319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7377" y="4774511"/>
            <a:ext cx="23224795" cy="725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35935" y="7620512"/>
            <a:ext cx="16967677" cy="725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3316" y="1509414"/>
            <a:ext cx="5033953" cy="879544"/>
          </a:xfrm>
        </p:spPr>
        <p:txBody>
          <a:bodyPr lIns="0" tIns="0" rIns="0" bIns="0"/>
          <a:lstStyle>
            <a:lvl1pPr>
              <a:defRPr sz="5727" b="1" i="0">
                <a:solidFill>
                  <a:srgbClr val="F6F1D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95147" y="2649509"/>
            <a:ext cx="10297593" cy="879544"/>
          </a:xfrm>
        </p:spPr>
        <p:txBody>
          <a:bodyPr lIns="0" tIns="0" rIns="0" bIns="0"/>
          <a:lstStyle>
            <a:lvl1pPr>
              <a:defRPr sz="5727" b="1" i="0">
                <a:solidFill>
                  <a:srgbClr val="EB6C6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3316" y="1509414"/>
            <a:ext cx="5033953" cy="879544"/>
          </a:xfrm>
        </p:spPr>
        <p:txBody>
          <a:bodyPr lIns="0" tIns="0" rIns="0" bIns="0"/>
          <a:lstStyle>
            <a:lvl1pPr>
              <a:defRPr sz="5727" b="1" i="0">
                <a:solidFill>
                  <a:srgbClr val="F6F1D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1977" y="3129856"/>
            <a:ext cx="10544200" cy="725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483361" y="3129856"/>
            <a:ext cx="10544200" cy="725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3316" y="1509414"/>
            <a:ext cx="5033953" cy="879544"/>
          </a:xfrm>
        </p:spPr>
        <p:txBody>
          <a:bodyPr lIns="0" tIns="0" rIns="0" bIns="0"/>
          <a:lstStyle>
            <a:lvl1pPr>
              <a:defRPr sz="5727" b="1" i="0">
                <a:solidFill>
                  <a:srgbClr val="F6F1D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9942" y="1468171"/>
            <a:ext cx="18179654" cy="5496505"/>
          </a:xfrm>
        </p:spPr>
        <p:txBody>
          <a:bodyPr anchor="b"/>
          <a:lstStyle>
            <a:lvl1pPr algn="ctr">
              <a:defRPr sz="1190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29942" y="7147377"/>
            <a:ext cx="18179654" cy="732829"/>
          </a:xfrm>
        </p:spPr>
        <p:txBody>
          <a:bodyPr/>
          <a:lstStyle>
            <a:lvl1pPr marL="0" indent="0" algn="ctr">
              <a:buNone/>
              <a:defRPr sz="4762"/>
            </a:lvl1pPr>
            <a:lvl2pPr marL="907222" indent="0" algn="ctr">
              <a:buNone/>
              <a:defRPr sz="3969"/>
            </a:lvl2pPr>
            <a:lvl3pPr marL="1814444" indent="0" algn="ctr">
              <a:buNone/>
              <a:defRPr sz="3572"/>
            </a:lvl3pPr>
            <a:lvl4pPr marL="2721666" indent="0" algn="ctr">
              <a:buNone/>
              <a:defRPr sz="3175"/>
            </a:lvl4pPr>
            <a:lvl5pPr marL="3628888" indent="0" algn="ctr">
              <a:buNone/>
              <a:defRPr sz="3175"/>
            </a:lvl5pPr>
            <a:lvl6pPr marL="4536110" indent="0" algn="ctr">
              <a:buNone/>
              <a:defRPr sz="3175"/>
            </a:lvl6pPr>
            <a:lvl7pPr marL="5443332" indent="0" algn="ctr">
              <a:buNone/>
              <a:defRPr sz="3175"/>
            </a:lvl7pPr>
            <a:lvl8pPr marL="6350554" indent="0" algn="ctr">
              <a:buNone/>
              <a:defRPr sz="3175"/>
            </a:lvl8pPr>
            <a:lvl9pPr marL="7257776" indent="0" algn="ctr">
              <a:buNone/>
              <a:defRPr sz="3175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FACD-99D9-490F-87B3-0F6BDA4F6CBA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1EF-7736-481C-85E7-97A155B173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3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3316" y="1509416"/>
            <a:ext cx="5033953" cy="725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1" i="0">
                <a:solidFill>
                  <a:srgbClr val="F6F1D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95147" y="2649511"/>
            <a:ext cx="10297593" cy="725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1" i="0">
                <a:solidFill>
                  <a:srgbClr val="EB6C6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41443" y="12655492"/>
            <a:ext cx="7756652" cy="333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1977" y="12655492"/>
            <a:ext cx="5575094" cy="333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452469" y="12655492"/>
            <a:ext cx="5575094" cy="333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51224">
        <a:defRPr>
          <a:latin typeface="+mn-lt"/>
          <a:ea typeface="+mn-ea"/>
          <a:cs typeface="+mn-cs"/>
        </a:defRPr>
      </a:lvl2pPr>
      <a:lvl3pPr marL="1102450">
        <a:defRPr>
          <a:latin typeface="+mn-lt"/>
          <a:ea typeface="+mn-ea"/>
          <a:cs typeface="+mn-cs"/>
        </a:defRPr>
      </a:lvl3pPr>
      <a:lvl4pPr marL="1653673">
        <a:defRPr>
          <a:latin typeface="+mn-lt"/>
          <a:ea typeface="+mn-ea"/>
          <a:cs typeface="+mn-cs"/>
        </a:defRPr>
      </a:lvl4pPr>
      <a:lvl5pPr marL="2204899">
        <a:defRPr>
          <a:latin typeface="+mn-lt"/>
          <a:ea typeface="+mn-ea"/>
          <a:cs typeface="+mn-cs"/>
        </a:defRPr>
      </a:lvl5pPr>
      <a:lvl6pPr marL="2756123">
        <a:defRPr>
          <a:latin typeface="+mn-lt"/>
          <a:ea typeface="+mn-ea"/>
          <a:cs typeface="+mn-cs"/>
        </a:defRPr>
      </a:lvl6pPr>
      <a:lvl7pPr marL="3307348">
        <a:defRPr>
          <a:latin typeface="+mn-lt"/>
          <a:ea typeface="+mn-ea"/>
          <a:cs typeface="+mn-cs"/>
        </a:defRPr>
      </a:lvl7pPr>
      <a:lvl8pPr marL="3858573">
        <a:defRPr>
          <a:latin typeface="+mn-lt"/>
          <a:ea typeface="+mn-ea"/>
          <a:cs typeface="+mn-cs"/>
        </a:defRPr>
      </a:lvl8pPr>
      <a:lvl9pPr marL="44097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1224">
        <a:defRPr>
          <a:latin typeface="+mn-lt"/>
          <a:ea typeface="+mn-ea"/>
          <a:cs typeface="+mn-cs"/>
        </a:defRPr>
      </a:lvl2pPr>
      <a:lvl3pPr marL="1102450">
        <a:defRPr>
          <a:latin typeface="+mn-lt"/>
          <a:ea typeface="+mn-ea"/>
          <a:cs typeface="+mn-cs"/>
        </a:defRPr>
      </a:lvl3pPr>
      <a:lvl4pPr marL="1653673">
        <a:defRPr>
          <a:latin typeface="+mn-lt"/>
          <a:ea typeface="+mn-ea"/>
          <a:cs typeface="+mn-cs"/>
        </a:defRPr>
      </a:lvl4pPr>
      <a:lvl5pPr marL="2204899">
        <a:defRPr>
          <a:latin typeface="+mn-lt"/>
          <a:ea typeface="+mn-ea"/>
          <a:cs typeface="+mn-cs"/>
        </a:defRPr>
      </a:lvl5pPr>
      <a:lvl6pPr marL="2756123">
        <a:defRPr>
          <a:latin typeface="+mn-lt"/>
          <a:ea typeface="+mn-ea"/>
          <a:cs typeface="+mn-cs"/>
        </a:defRPr>
      </a:lvl6pPr>
      <a:lvl7pPr marL="3307348">
        <a:defRPr>
          <a:latin typeface="+mn-lt"/>
          <a:ea typeface="+mn-ea"/>
          <a:cs typeface="+mn-cs"/>
        </a:defRPr>
      </a:lvl7pPr>
      <a:lvl8pPr marL="3858573">
        <a:defRPr>
          <a:latin typeface="+mn-lt"/>
          <a:ea typeface="+mn-ea"/>
          <a:cs typeface="+mn-cs"/>
        </a:defRPr>
      </a:lvl8pPr>
      <a:lvl9pPr marL="44097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3822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82" y="0"/>
            <a:ext cx="14871965" cy="1363474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47F59EBC-A048-0840-9C2E-7F77530E3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769" y="593725"/>
            <a:ext cx="5702300" cy="24003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165709A5-33F7-1544-958E-1635AD65EE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917"/>
          <a:stretch/>
        </p:blipFill>
        <p:spPr>
          <a:xfrm>
            <a:off x="12350816" y="9956526"/>
            <a:ext cx="4762500" cy="365152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7B5A129-12F1-D648-83FF-B448F90E5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1082" y="7859669"/>
            <a:ext cx="2971800" cy="29337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0D851AF8-65F8-3D4E-8B8C-4D8B9E5627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79"/>
          <a:stretch/>
        </p:blipFill>
        <p:spPr>
          <a:xfrm>
            <a:off x="10011569" y="-1"/>
            <a:ext cx="8509000" cy="822642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498257" y="3549651"/>
            <a:ext cx="14366222" cy="2580679"/>
          </a:xfrm>
          <a:prstGeom prst="rect">
            <a:avLst/>
          </a:prstGeom>
        </p:spPr>
        <p:txBody>
          <a:bodyPr vert="horz" wrap="square" lIns="0" tIns="155421" rIns="0" bIns="0" rtlCol="0">
            <a:spAutoFit/>
          </a:bodyPr>
          <a:lstStyle/>
          <a:p>
            <a:pPr marL="15311" marR="6124" indent="2095420" algn="r">
              <a:lnSpc>
                <a:spcPts val="5522"/>
              </a:lnSpc>
              <a:spcBef>
                <a:spcPts val="1224"/>
              </a:spcBef>
            </a:pPr>
            <a:r>
              <a:rPr lang="es-CO" sz="5485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 de acuerdo 150</a:t>
            </a:r>
          </a:p>
          <a:p>
            <a:pPr marL="15311" marR="6124" indent="2095420" algn="r">
              <a:lnSpc>
                <a:spcPts val="5522"/>
              </a:lnSpc>
              <a:spcBef>
                <a:spcPts val="1224"/>
              </a:spcBef>
            </a:pPr>
            <a:r>
              <a:rPr lang="es-CO" sz="5485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Presupuesto General</a:t>
            </a:r>
          </a:p>
          <a:p>
            <a:pPr marL="15311" marR="6124" indent="2095420" algn="r">
              <a:lnSpc>
                <a:spcPts val="5522"/>
              </a:lnSpc>
              <a:spcBef>
                <a:spcPts val="1224"/>
              </a:spcBef>
            </a:pPr>
            <a:r>
              <a:rPr lang="es-CO" sz="5485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del Distrito de Medellín 2024</a:t>
            </a:r>
            <a:endParaRPr sz="5485" b="1" dirty="0">
              <a:latin typeface="Isidora Sans Bold" pitchFamily="2" charset="77"/>
              <a:cs typeface="Tahoma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497C91C3-9B89-514E-BFD0-8F01DA2B9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47469" y="555625"/>
            <a:ext cx="5702300" cy="24003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5153782" y="6503852"/>
            <a:ext cx="8710697" cy="627036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marL="15311" algn="r">
              <a:spcBef>
                <a:spcPts val="115"/>
              </a:spcBef>
            </a:pPr>
            <a:r>
              <a:rPr lang="es-CO" sz="3979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SECRETARÍA DE LA JUVENTUD</a:t>
            </a:r>
            <a:endParaRPr sz="3979" dirty="0">
              <a:latin typeface="Isidora Sans" pitchFamily="2" charset="77"/>
              <a:cs typeface="Tahoma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F3977574-7EF8-0844-8258-0196DBB32A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06369" y="10685165"/>
            <a:ext cx="3048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0908"/>
            <a:ext cx="20443437" cy="13628958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4E7176CF-7B71-A74E-8AC4-B5C605860D82}"/>
              </a:ext>
            </a:extLst>
          </p:cNvPr>
          <p:cNvSpPr/>
          <p:nvPr/>
        </p:nvSpPr>
        <p:spPr>
          <a:xfrm>
            <a:off x="12119768" y="-13822"/>
            <a:ext cx="12119770" cy="13634739"/>
          </a:xfrm>
          <a:prstGeom prst="rect">
            <a:avLst/>
          </a:prstGeom>
          <a:solidFill>
            <a:srgbClr val="F6F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3786442" y="5836967"/>
            <a:ext cx="10019672" cy="1025901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marL="16077">
              <a:spcBef>
                <a:spcPts val="1127"/>
              </a:spcBef>
            </a:pPr>
            <a:r>
              <a:rPr lang="es-CO" dirty="0">
                <a:solidFill>
                  <a:srgbClr val="EB6C6D"/>
                </a:solidFill>
                <a:latin typeface="Isidora Sans Bold" pitchFamily="2" charset="77"/>
              </a:rPr>
              <a:t>Presupuesto 2024</a:t>
            </a:r>
            <a:endParaRPr sz="3376" b="0" dirty="0">
              <a:latin typeface="Isidora Sans" pitchFamily="2" charset="77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1403CB40-1499-464E-A470-F357E0AF2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A56C117B-4C11-6444-8FA3-CDFA41A00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sp>
        <p:nvSpPr>
          <p:cNvPr id="30" name="object 45">
            <a:extLst>
              <a:ext uri="{FF2B5EF4-FFF2-40B4-BE49-F238E27FC236}">
                <a16:creationId xmlns:a16="http://schemas.microsoft.com/office/drawing/2014/main" xmlns="" id="{6D0676A3-42B4-A841-B210-FDDB0DF4DADB}"/>
              </a:ext>
            </a:extLst>
          </p:cNvPr>
          <p:cNvSpPr/>
          <p:nvPr/>
        </p:nvSpPr>
        <p:spPr>
          <a:xfrm>
            <a:off x="11424519" y="6109129"/>
            <a:ext cx="1381050" cy="1388835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</p:spTree>
    <p:extLst>
      <p:ext uri="{BB962C8B-B14F-4D97-AF65-F5344CB8AC3E}">
        <p14:creationId xmlns:p14="http://schemas.microsoft.com/office/powerpoint/2010/main" val="343076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562769" y="5664393"/>
            <a:ext cx="10490199" cy="25112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Inversión</a:t>
            </a:r>
          </a:p>
          <a:p>
            <a:pPr marL="15311" algn="ctr">
              <a:spcBef>
                <a:spcPts val="157"/>
              </a:spcBef>
            </a:pPr>
            <a:r>
              <a:rPr lang="es-ES" sz="3376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(Incluye recursos de Presupuesto Participativo vigencia 2024 por  $3.081.921.677 </a:t>
            </a:r>
            <a:r>
              <a:rPr lang="es-ES" sz="3376" dirty="0" smtClean="0">
                <a:solidFill>
                  <a:srgbClr val="1B3834"/>
                </a:solidFill>
                <a:latin typeface="Isidora Sans" pitchFamily="2" charset="77"/>
                <a:cs typeface="Tahoma"/>
              </a:rPr>
              <a:t>e </a:t>
            </a:r>
            <a:r>
              <a:rPr lang="es-ES" sz="3376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Inversión por  $13.554.009.830)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65970" y="4006613"/>
            <a:ext cx="10731668" cy="1642955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marL="15311">
              <a:lnSpc>
                <a:spcPts val="14371"/>
              </a:lnSpc>
              <a:spcBef>
                <a:spcPts val="115"/>
              </a:spcBef>
            </a:pPr>
            <a:r>
              <a:rPr lang="es-CO" sz="7200" dirty="0">
                <a:solidFill>
                  <a:srgbClr val="1B3834"/>
                </a:solidFill>
                <a:latin typeface="Arial Black" panose="020B0A04020102020204" pitchFamily="34" charset="0"/>
              </a:rPr>
              <a:t>  $16.635.931.507 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473096" y="1500890"/>
            <a:ext cx="72933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66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Presupuesto 2024</a:t>
            </a:r>
            <a:endParaRPr lang="es-CO" sz="6600" b="1" dirty="0">
              <a:latin typeface="Isidora Sans Bold" pitchFamily="2" charset="77"/>
              <a:cs typeface="Tahoma"/>
            </a:endParaRPr>
          </a:p>
        </p:txBody>
      </p:sp>
      <p:sp>
        <p:nvSpPr>
          <p:cNvPr id="11" name="object 31"/>
          <p:cNvSpPr txBox="1"/>
          <p:nvPr/>
        </p:nvSpPr>
        <p:spPr>
          <a:xfrm>
            <a:off x="14329569" y="5708143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Funcionamiento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12" name="object 32"/>
          <p:cNvSpPr txBox="1"/>
          <p:nvPr/>
        </p:nvSpPr>
        <p:spPr>
          <a:xfrm>
            <a:off x="5274830" y="8409244"/>
            <a:ext cx="13689877" cy="1643276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marL="15311">
              <a:lnSpc>
                <a:spcPts val="14371"/>
              </a:lnSpc>
              <a:spcBef>
                <a:spcPts val="115"/>
              </a:spcBef>
            </a:pPr>
            <a:r>
              <a:rPr lang="es-CO" sz="7200" dirty="0">
                <a:solidFill>
                  <a:srgbClr val="EB6B6D"/>
                </a:solidFill>
                <a:latin typeface="Arial Black" panose="020B0A04020102020204" pitchFamily="34" charset="0"/>
              </a:rPr>
              <a:t> Total </a:t>
            </a:r>
            <a:r>
              <a:rPr lang="es-CO" sz="7200" dirty="0">
                <a:solidFill>
                  <a:srgbClr val="1B3834"/>
                </a:solidFill>
                <a:latin typeface="Arial Black" panose="020B0A04020102020204" pitchFamily="34" charset="0"/>
              </a:rPr>
              <a:t>$18.416.945.499</a:t>
            </a:r>
            <a:endParaRPr lang="es-CO" sz="8800" b="1" dirty="0">
              <a:solidFill>
                <a:srgbClr val="1B3834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13" name="object 32"/>
          <p:cNvSpPr txBox="1"/>
          <p:nvPr/>
        </p:nvSpPr>
        <p:spPr>
          <a:xfrm>
            <a:off x="12503724" y="4006613"/>
            <a:ext cx="10731668" cy="1643276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marL="15311">
              <a:lnSpc>
                <a:spcPts val="14371"/>
              </a:lnSpc>
              <a:spcBef>
                <a:spcPts val="115"/>
              </a:spcBef>
            </a:pPr>
            <a:r>
              <a:rPr lang="es-CO" sz="7200">
                <a:solidFill>
                  <a:srgbClr val="1B3834"/>
                </a:solidFill>
                <a:latin typeface="Arial Black" panose="020B0A04020102020204" pitchFamily="34" charset="0"/>
              </a:rPr>
              <a:t> $1.781.013.992</a:t>
            </a:r>
            <a:endParaRPr lang="es-CO" sz="8800" b="1" dirty="0">
              <a:solidFill>
                <a:srgbClr val="1B3834"/>
              </a:solidFill>
              <a:latin typeface="Isidora Sans Bold" pitchFamily="2" charset="77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1297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8327280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200106 -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Protección de las libertades 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juveniles - Tejedores de vida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5517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$1.916.174.520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3316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pPr lvl="0" algn="just"/>
            <a:endParaRPr lang="es-CO" sz="3200" dirty="0">
              <a:solidFill>
                <a:srgbClr val="383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800 jóvenes acompañados para prevenir la vulneración de sus derechos y libertades.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200 jóvenes formados en liderazgos positivos alrededor de la cultura del fútbol.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solidFill>
                <a:srgbClr val="1B3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1B3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Disminuir la materialización de factores de riesgo y de vulnerabilidad social en las juventudes 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mediante la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implementación de procesos de fortalecimiento y acompañamiento para la garantía de sus derechos, la prevención de violencias y la promoción de la convivencia.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1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53975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10444847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200107 -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Fortalecimiento del sistema de alertas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tempranas – SAT MED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5517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$2.243.789.629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407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endParaRPr lang="es-CO" sz="32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100% de jóvenes atendidos efectivamente en las necesidades reportadas en el Sistema de Alertas Tempranas de Medellín, SAT MED.</a:t>
            </a:r>
          </a:p>
          <a:p>
            <a:pPr algn="just">
              <a:buClr>
                <a:srgbClr val="EB6B6D"/>
              </a:buClr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200 agentes protectores formados y con capacidades en la promoción del cuidado y prevención de vulneraciones en sus territorios.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revenir la incidencia de factores de riesgo y hechos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victimizantes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que afecten el desarrollo integral de las infancias, adolescencias y juventudes, mediante la generación de entornos protectores en los barrios y veredas del Distrito de Medellín.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2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10340651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200108 -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Fortalecimiento de la movilización de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agendas juveniles - Agenda joven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5517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$3.230.716.322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3948569" y="5372475"/>
            <a:ext cx="94488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9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endParaRPr lang="es-CO" sz="29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900" dirty="0">
                <a:latin typeface="Arial" panose="020B0604020202020204" pitchFamily="34" charset="0"/>
                <a:cs typeface="Arial" panose="020B0604020202020204" pitchFamily="34" charset="0"/>
              </a:rPr>
              <a:t>30.000 personas que asisten a Semana de la Juventud.</a:t>
            </a:r>
          </a:p>
          <a:p>
            <a:pPr lvl="0" algn="just">
              <a:buClr>
                <a:srgbClr val="EB6B6D"/>
              </a:buClr>
            </a:pPr>
            <a:endParaRPr lang="es-CO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900" dirty="0">
                <a:latin typeface="Arial" panose="020B0604020202020204" pitchFamily="34" charset="0"/>
                <a:cs typeface="Arial" panose="020B0604020202020204" pitchFamily="34" charset="0"/>
              </a:rPr>
              <a:t>20.000 accesos efectivos a la oferta publicada en la plataforma Medellín Joven.</a:t>
            </a:r>
          </a:p>
          <a:p>
            <a:pPr lvl="0" algn="just">
              <a:buClr>
                <a:srgbClr val="EB6B6D"/>
              </a:buClr>
            </a:pPr>
            <a:endParaRPr lang="es-CO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900" dirty="0">
                <a:latin typeface="Arial" panose="020B0604020202020204" pitchFamily="34" charset="0"/>
                <a:cs typeface="Arial" panose="020B0604020202020204" pitchFamily="34" charset="0"/>
              </a:rPr>
              <a:t>80 jóvenes que asisten al Seminario de Comunicaciones en su versión XXXIII.</a:t>
            </a:r>
          </a:p>
          <a:p>
            <a:pPr lvl="0" algn="just">
              <a:buClr>
                <a:srgbClr val="EB6B6D"/>
              </a:buClr>
            </a:pPr>
            <a:endParaRPr lang="es-CO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900" dirty="0">
                <a:latin typeface="Arial" panose="020B0604020202020204" pitchFamily="34" charset="0"/>
                <a:cs typeface="Arial" panose="020B0604020202020204" pitchFamily="34" charset="0"/>
              </a:rPr>
              <a:t>2 eventos realizados para movilizar agendas con jóvenes y actores juveniles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pPr algn="just"/>
            <a:endParaRPr lang="es-CO" sz="3600" dirty="0">
              <a:solidFill>
                <a:srgbClr val="383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Movilizar las agendas juveniles mediante la articulación de la oferta y la participación de los jóvenes en experiencias, espacios y prácticas que enriquezcan la vida personal y colectiva de las juventudes en Medellín.</a:t>
            </a:r>
          </a:p>
          <a:p>
            <a:r>
              <a:rPr lang="es-ES" sz="3600" dirty="0"/>
              <a:t/>
            </a:r>
            <a:br>
              <a:rPr lang="es-ES" sz="3600" dirty="0"/>
            </a:br>
            <a:endParaRPr lang="es-CO" sz="3600" dirty="0">
              <a:solidFill>
                <a:srgbClr val="383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1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10504158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200109 -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Divulgación de estéticas e identidades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juveniles - Indefinibles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4343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$90.000.000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2554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endParaRPr lang="es-CO" sz="32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5 grupos artísticos y culturales vinculados a la agenda joven y que tienen enfoque diferencial.</a:t>
            </a:r>
          </a:p>
          <a:p>
            <a:pPr algn="just">
              <a:buClr>
                <a:srgbClr val="EB6B6D"/>
              </a:buClr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50 jóvenes fortalecidos en prácticas y expresiones estéticas como parte de su desarrollo cultural.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pPr algn="just"/>
            <a:endParaRPr lang="es-CO" sz="3600" dirty="0">
              <a:solidFill>
                <a:srgbClr val="383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Propiciar el reconocimiento de las resistencias, cuestionamientos y búsquedas de las expresiones identitarias en los jóvenes, fomentando el ejercicio artístico y cultural a través de estrategias colaborativas que aportan al reconocimiento de las expresiones juveniles.</a:t>
            </a:r>
            <a:endParaRPr lang="es-CO" sz="3600" dirty="0">
              <a:solidFill>
                <a:srgbClr val="383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2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10696518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200164 -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Fortalecimiento de mercados juveniles 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en la cuarta revolución industrial - jóvenes 4.0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5517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$1.011.965.806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1792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endParaRPr lang="es-CO" sz="32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200 jóvenes formados en habilidades para el emprendimiento.</a:t>
            </a:r>
          </a:p>
          <a:p>
            <a:pPr lvl="0" algn="just">
              <a:buClr>
                <a:srgbClr val="EB6B6D"/>
              </a:buClr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3 ediciones de Mercado Joven realizadas.</a:t>
            </a:r>
          </a:p>
          <a:p>
            <a:pPr lvl="0" algn="just">
              <a:buClr>
                <a:srgbClr val="EB6B6D"/>
              </a:buClr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Continuar con la consolidación de la Unidad estratégica de seguridad económica juvenil.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Apoyar la participación de las juventudes en las nuevas dinámicas de generación de valor en los mercados mediante el fortalecimiento de las cadenas de valor e incentivando los encadenamientos productivos.</a:t>
            </a:r>
          </a:p>
        </p:txBody>
      </p:sp>
    </p:spTree>
    <p:extLst>
      <p:ext uri="{BB962C8B-B14F-4D97-AF65-F5344CB8AC3E}">
        <p14:creationId xmlns:p14="http://schemas.microsoft.com/office/powerpoint/2010/main" val="79295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169" y="11203830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9869368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200165 -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Asistencia económica para jóvenes 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vulnerables Medellín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4741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$223.358.321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331634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Seguimiento y acompañamiento a las Unidades de autoabastecimiento y producción agroecológica rural y urbana fortalecidas durante el cuatrienio. </a:t>
            </a:r>
          </a:p>
          <a:p>
            <a:pPr algn="just">
              <a:buClr>
                <a:srgbClr val="EB6B6D"/>
              </a:buClr>
            </a:pPr>
            <a:endParaRPr lang="es-E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100" dirty="0">
                <a:latin typeface="Arial" panose="020B0604020202020204" pitchFamily="34" charset="0"/>
                <a:cs typeface="Arial" panose="020B0604020202020204" pitchFamily="34" charset="0"/>
              </a:rPr>
              <a:t>100% de jóvenes atendidos efectivamente en las necesidades en vulnerabilidad económica reportadas en el Sistema de Alertas Tempranas de Medellín, SAT MED.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Acompañar a los jóvenes del Distrito en el proceso de poder garantizar la satisfacción de sus necesidades económicas, a través de la implementación de diversas estrategias en el acceso a bienes y servicios básicos y la promoción  en el acceso a los derechos económicos que les permitan un desarrollo de bienestar integral.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1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8989320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200166 -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Asesoría en salud para jóvenes 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vulnerables - Emancipados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4741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$104.641.577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2554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endParaRPr lang="es-CO" sz="30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000" dirty="0">
                <a:latin typeface="Arial" panose="020B0604020202020204" pitchFamily="34" charset="0"/>
                <a:cs typeface="Arial" panose="020B0604020202020204" pitchFamily="34" charset="0"/>
              </a:rPr>
              <a:t>1.500 atenciones realizadas en los centros de escucha para la mitigación del daño en torno a los riesgos asociados a fenómenos de salud pública y sus determinantes sociales.</a:t>
            </a:r>
          </a:p>
          <a:p>
            <a:pPr lvl="0" algn="just">
              <a:buClr>
                <a:srgbClr val="EB6B6D"/>
              </a:buClr>
            </a:pPr>
            <a:endParaRPr lang="es-C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000" dirty="0">
                <a:latin typeface="Arial" panose="020B0604020202020204" pitchFamily="34" charset="0"/>
                <a:cs typeface="Arial" panose="020B0604020202020204" pitchFamily="34" charset="0"/>
              </a:rPr>
              <a:t>100% de jóvenes atendidos efectivamente en las necesidades en salud reportadas en el Sistema de Alertas Tempranas de Medellín, SAT MED.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endParaRPr lang="es-CO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Este proyecto busca desarrollar espacios de apoyo, atención, formación y reflexión para las juventudes en contextos potencialmente de riesgo para su salud; buscando ser un apoyo para la toma de decisiones autónomas frente a sus contextos y perspectivas de futuro.</a:t>
            </a:r>
            <a:endParaRPr lang="es-ES" sz="3600" dirty="0">
              <a:solidFill>
                <a:srgbClr val="1B3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1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10847200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200167 -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Prevención de consumos problemáticos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en las juventudes - Conscientes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4741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$665.074.440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33163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000" dirty="0">
                <a:latin typeface="Arial" panose="020B0604020202020204" pitchFamily="34" charset="0"/>
                <a:cs typeface="Arial" panose="020B0604020202020204" pitchFamily="34" charset="0"/>
              </a:rPr>
              <a:t>200 jóvenes que participan en los encuentros informativos para la mitigación del daño de consumos problemáticos.</a:t>
            </a:r>
          </a:p>
          <a:p>
            <a:pPr lvl="0" algn="just">
              <a:buClr>
                <a:srgbClr val="EB6B6D"/>
              </a:buClr>
            </a:pPr>
            <a:endParaRPr lang="es-C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1 encuentro informativo realizado para la mitigación del daño de consumos problemáticos.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CO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Mitigar los riesgos en salud para jóvenes derivados del consumo de sustancias psicoactivas mediante  información objetiva y académica sobre los riesgos que corren con sus prácticas de consumo.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>
              <a:solidFill>
                <a:srgbClr val="1B3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6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51F0524B-A6FD-7B49-9EDC-003A5097E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/>
          <a:stretch/>
        </p:blipFill>
        <p:spPr>
          <a:xfrm>
            <a:off x="-1" y="-26882"/>
            <a:ext cx="16972013" cy="13634931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4E7176CF-7B71-A74E-8AC4-B5C605860D82}"/>
              </a:ext>
            </a:extLst>
          </p:cNvPr>
          <p:cNvSpPr/>
          <p:nvPr/>
        </p:nvSpPr>
        <p:spPr>
          <a:xfrm>
            <a:off x="12119768" y="-13822"/>
            <a:ext cx="12119770" cy="13634739"/>
          </a:xfrm>
          <a:prstGeom prst="rect">
            <a:avLst/>
          </a:prstGeom>
          <a:solidFill>
            <a:srgbClr val="F6F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3786442" y="5836967"/>
            <a:ext cx="10019672" cy="1907231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marL="16077">
              <a:spcBef>
                <a:spcPts val="1127"/>
              </a:spcBef>
            </a:pPr>
            <a:r>
              <a:rPr lang="es-CO" dirty="0">
                <a:solidFill>
                  <a:srgbClr val="EB6C6D"/>
                </a:solidFill>
                <a:latin typeface="Isidora Sans Bold" pitchFamily="2" charset="77"/>
              </a:rPr>
              <a:t>Ejecución Presupuestal y </a:t>
            </a:r>
            <a:br>
              <a:rPr lang="es-CO" dirty="0">
                <a:solidFill>
                  <a:srgbClr val="EB6C6D"/>
                </a:solidFill>
                <a:latin typeface="Isidora Sans Bold" pitchFamily="2" charset="77"/>
              </a:rPr>
            </a:br>
            <a:r>
              <a:rPr lang="es-CO" dirty="0">
                <a:solidFill>
                  <a:srgbClr val="EB6C6D"/>
                </a:solidFill>
                <a:latin typeface="Isidora Sans Bold" pitchFamily="2" charset="77"/>
              </a:rPr>
              <a:t>Logros 2023</a:t>
            </a:r>
            <a:endParaRPr sz="3376" b="0" dirty="0">
              <a:latin typeface="Isidora Sans" pitchFamily="2" charset="77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1403CB40-1499-464E-A470-F357E0AF2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A56C117B-4C11-6444-8FA3-CDFA41A00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sp>
        <p:nvSpPr>
          <p:cNvPr id="30" name="object 45">
            <a:extLst>
              <a:ext uri="{FF2B5EF4-FFF2-40B4-BE49-F238E27FC236}">
                <a16:creationId xmlns:a16="http://schemas.microsoft.com/office/drawing/2014/main" xmlns="" id="{6D0676A3-42B4-A841-B210-FDDB0DF4DADB}"/>
              </a:ext>
            </a:extLst>
          </p:cNvPr>
          <p:cNvSpPr/>
          <p:nvPr/>
        </p:nvSpPr>
        <p:spPr>
          <a:xfrm>
            <a:off x="11424519" y="6109129"/>
            <a:ext cx="1381050" cy="1388835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</p:spTree>
    <p:extLst>
      <p:ext uri="{BB962C8B-B14F-4D97-AF65-F5344CB8AC3E}">
        <p14:creationId xmlns:p14="http://schemas.microsoft.com/office/powerpoint/2010/main" val="321557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225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11783354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200168 -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Fortalecimiento del subsistema institucional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del sistema municipal de juventud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4741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$968.282.326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1792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pPr algn="just"/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Subsistema Institucional del Sistema Municipal de Juventud operando.</a:t>
            </a:r>
          </a:p>
          <a:p>
            <a:pPr algn="just">
              <a:buClr>
                <a:srgbClr val="EB6B6D"/>
              </a:buClr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5 acciones con enfoque de intervención diferencial realizadas por los diferentes proyectos de la Secretaría de la Juventud.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En el marco del Programa Incidencia y Organización Juvenil, este proyecto está orientado a dinamizar el Subsistema Institucional de Juventud con los enfoques de intervención diferencial de la Política Pública.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0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225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12384481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200169 -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Formación y organización para la participación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ciudadana juvenil - Democracia joven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5517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$1.013.640.748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8874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endParaRPr lang="es-CO" sz="32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150 jóvenes formados para la participación ciudadana y la incidencia pública.</a:t>
            </a:r>
          </a:p>
          <a:p>
            <a:pPr lvl="0"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pPr algn="just"/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Promover y fortalecer los procesos de participación juvenil en la ciudad para que los y las jóvenes, las instancias y organizaciones juveniles se apropien de lo público, ejerzan su ciudadanía, y trabajen por transformar sus realidades.</a:t>
            </a:r>
          </a:p>
          <a:p>
            <a:r>
              <a:rPr lang="es-ES" sz="3600" dirty="0"/>
              <a:t/>
            </a:r>
            <a:br>
              <a:rPr lang="es-ES" sz="3600" dirty="0"/>
            </a:br>
            <a:endParaRPr lang="es-ES" sz="3600" dirty="0">
              <a:solidFill>
                <a:srgbClr val="1B3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2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225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8352928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200170 -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Fortalecimiento de procesos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Organizativos de los clubes juveniles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5517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$1.199.283.154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8950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3.000 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jóvenes beneficiados con las estrategias de Clubes Juveniles.</a:t>
            </a:r>
          </a:p>
          <a:p>
            <a:pPr lvl="0" algn="just">
              <a:buClr>
                <a:srgbClr val="EB6B6D"/>
              </a:buClr>
            </a:pP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450 Clubes Juveniles asistidos y acompañados.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Fortalecer y consolidar los Clubes Juveniles, mediante su visibilización, formación en habilidades y herramientas técnicas de gestión, acompañamiento e intercambio de experiencias y saberes multienfoque.</a:t>
            </a:r>
          </a:p>
        </p:txBody>
      </p:sp>
    </p:spTree>
    <p:extLst>
      <p:ext uri="{BB962C8B-B14F-4D97-AF65-F5344CB8AC3E}">
        <p14:creationId xmlns:p14="http://schemas.microsoft.com/office/powerpoint/2010/main" val="3131736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225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11664732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200171 -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Aportes de las juventudes para la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transformación del territorio - Medellín en la cabeza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4741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$566.508.132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2554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pPr algn="just"/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1.315 jóvenes que participan en las rutas de Medellín en la Cabeza.</a:t>
            </a:r>
          </a:p>
          <a:p>
            <a:pPr algn="just">
              <a:buClr>
                <a:srgbClr val="EB6B6D"/>
              </a:buClr>
            </a:pP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1 evento para promover en las juventudes el cuidado y la apropiación del Hábitat en los territorios urbanos y rurales de Medellín.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Medellín en la Cabeza busca mejorar la noción del espacio público como construcción colectiva y democrática para las juventudes en la ciudad de Medellín.</a:t>
            </a:r>
          </a:p>
        </p:txBody>
      </p:sp>
    </p:spTree>
    <p:extLst>
      <p:ext uri="{BB962C8B-B14F-4D97-AF65-F5344CB8AC3E}">
        <p14:creationId xmlns:p14="http://schemas.microsoft.com/office/powerpoint/2010/main" val="3755101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225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10096995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200172 - </a:t>
            </a: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Formación de jóvenes gestores de la</a:t>
            </a:r>
          </a:p>
          <a:p>
            <a:pPr marL="15311">
              <a:spcBef>
                <a:spcPts val="157"/>
              </a:spcBef>
            </a:pPr>
            <a:r>
              <a:rPr lang="es-CO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sostenibilidad ambiental - Seres del agua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4741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$320.574.855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5117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pPr algn="just"/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1.166 jóvenes rurales atendidos por los diferentes proyectos de la Secretaría de la Juventud.</a:t>
            </a:r>
          </a:p>
          <a:p>
            <a:pPr lvl="0" algn="just">
              <a:buClr>
                <a:srgbClr val="EB6B6D"/>
              </a:buClr>
            </a:pP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667 Jóvenes formados y acompañados para el cuidado de las fuentes hídricas.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Aportando a la línea de Ecología y Sostenibilidad, el proyecto Seres del Agua busca promover la apropiación del recurso hídrico que configura el hábitat urbana y rural de Medellín por parte de las juventudes.</a:t>
            </a:r>
          </a:p>
        </p:txBody>
      </p:sp>
    </p:spTree>
    <p:extLst>
      <p:ext uri="{BB962C8B-B14F-4D97-AF65-F5344CB8AC3E}">
        <p14:creationId xmlns:p14="http://schemas.microsoft.com/office/powerpoint/2010/main" val="3780188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225"/>
            <a:ext cx="24239538" cy="136620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842169" y="3053450"/>
            <a:ext cx="7933466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Proyecto de inversión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0" y="11223625"/>
            <a:ext cx="2013288" cy="2397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6688" y="925271"/>
            <a:ext cx="9866162" cy="1733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57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Proyectos de inversión 2024</a:t>
            </a:r>
          </a:p>
          <a:p>
            <a:pPr marL="15311" algn="ctr">
              <a:spcBef>
                <a:spcPts val="157"/>
              </a:spcBef>
            </a:pPr>
            <a:r>
              <a:rPr lang="es-CO" sz="4800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</a:p>
        </p:txBody>
      </p:sp>
      <p:sp>
        <p:nvSpPr>
          <p:cNvPr id="11" name="object 31"/>
          <p:cNvSpPr txBox="1"/>
          <p:nvPr/>
        </p:nvSpPr>
        <p:spPr>
          <a:xfrm>
            <a:off x="14141935" y="3051347"/>
            <a:ext cx="7079979" cy="90143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EB6B6D"/>
                </a:solidFill>
                <a:latin typeface="Isidora Sans Bold" pitchFamily="2" charset="77"/>
                <a:cs typeface="Tahoma"/>
              </a:rPr>
              <a:t>Valor de la Inversión</a:t>
            </a:r>
            <a:endParaRPr sz="5727" b="1" dirty="0">
              <a:solidFill>
                <a:srgbClr val="EB6B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6644" y="4278834"/>
            <a:ext cx="9989914" cy="1225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230014 – 24PP99 Fortalecimiento de la incidencia y</a:t>
            </a:r>
          </a:p>
          <a:p>
            <a:pPr marL="15311">
              <a:spcBef>
                <a:spcPts val="157"/>
              </a:spcBef>
            </a:pPr>
            <a:r>
              <a:rPr lang="es-ES" sz="36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 organización juvenil</a:t>
            </a:r>
            <a:endParaRPr lang="es-CO" sz="3600" b="1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141935" y="4278834"/>
            <a:ext cx="4614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ES" sz="54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$3.081.921.677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141935" y="5932909"/>
            <a:ext cx="95117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proyectados</a:t>
            </a:r>
          </a:p>
          <a:p>
            <a:pPr algn="just"/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325 jóvenes formados en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habilidades para la participación territorial y comunitaria.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EB6B6D"/>
              </a:buClr>
            </a:pP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80 espacios desarrollados para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fortalecer la proyección social y comunitaria de las juventudes.</a:t>
            </a:r>
          </a:p>
          <a:p>
            <a:pPr marL="571500" lvl="0" indent="-5715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72 ideas de proyecto acompañadas para promover la incidencia de los procesos juveniles.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6644" y="5899182"/>
            <a:ext cx="10894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EB6B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proyecto</a:t>
            </a:r>
          </a:p>
          <a:p>
            <a:endParaRPr lang="es-CO" sz="3600" b="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Fortalecer la capacidad de incidencia y organización de las juventudes en el territorio mediante procesos formativos que cualifiquen su participación, acciones de apropiación y reconocimiento territorial y el apoyo a iniciativas juveniles bajo la metodología de laboratorios creativos.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29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3822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5642769" y="555625"/>
            <a:ext cx="14226756" cy="1808410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Presupuesto 2023</a:t>
            </a:r>
          </a:p>
          <a:p>
            <a:pPr marL="15311" algn="ctr">
              <a:spcBef>
                <a:spcPts val="157"/>
              </a:spcBef>
            </a:pPr>
            <a:r>
              <a:rPr lang="es-CO" sz="5727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Secretaría de la Juventud</a:t>
            </a:r>
            <a:endParaRPr sz="3376" dirty="0">
              <a:latin typeface="Isidora Sans" pitchFamily="2" charset="77"/>
              <a:cs typeface="Tahoma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77402"/>
              </p:ext>
            </p:extLst>
          </p:nvPr>
        </p:nvGraphicFramePr>
        <p:xfrm>
          <a:off x="4271169" y="3679825"/>
          <a:ext cx="16564824" cy="667214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21608">
                  <a:extLst>
                    <a:ext uri="{9D8B030D-6E8A-4147-A177-3AD203B41FA5}">
                      <a16:colId xmlns:a16="http://schemas.microsoft.com/office/drawing/2014/main" xmlns="" val="66165446"/>
                    </a:ext>
                  </a:extLst>
                </a:gridCol>
                <a:gridCol w="5521608">
                  <a:extLst>
                    <a:ext uri="{9D8B030D-6E8A-4147-A177-3AD203B41FA5}">
                      <a16:colId xmlns:a16="http://schemas.microsoft.com/office/drawing/2014/main" xmlns="" val="897536844"/>
                    </a:ext>
                  </a:extLst>
                </a:gridCol>
                <a:gridCol w="5521608">
                  <a:extLst>
                    <a:ext uri="{9D8B030D-6E8A-4147-A177-3AD203B41FA5}">
                      <a16:colId xmlns:a16="http://schemas.microsoft.com/office/drawing/2014/main" xmlns="" val="693716429"/>
                    </a:ext>
                  </a:extLst>
                </a:gridCol>
              </a:tblGrid>
              <a:tr h="943391">
                <a:tc>
                  <a:txBody>
                    <a:bodyPr/>
                    <a:lstStyle/>
                    <a:p>
                      <a:pPr algn="ctr"/>
                      <a:r>
                        <a:rPr lang="es-CO" sz="4000" dirty="0">
                          <a:solidFill>
                            <a:srgbClr val="F6F2DD"/>
                          </a:solidFill>
                        </a:rPr>
                        <a:t>Cifras sin presupuesto participativo</a:t>
                      </a:r>
                      <a:endParaRPr lang="es-ES" sz="4000" dirty="0">
                        <a:solidFill>
                          <a:srgbClr val="F6F2DD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dirty="0">
                          <a:solidFill>
                            <a:srgbClr val="F6F2DD"/>
                          </a:solidFill>
                        </a:rPr>
                        <a:t>Inversión </a:t>
                      </a:r>
                      <a:endParaRPr lang="es-ES" sz="4000" dirty="0">
                        <a:solidFill>
                          <a:srgbClr val="F6F2DD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dirty="0">
                          <a:solidFill>
                            <a:srgbClr val="F6F2DD"/>
                          </a:solidFill>
                        </a:rPr>
                        <a:t>Funcionamiento</a:t>
                      </a:r>
                      <a:endParaRPr lang="es-ES" sz="4000" dirty="0">
                        <a:solidFill>
                          <a:srgbClr val="F6F2DD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609756"/>
                  </a:ext>
                </a:extLst>
              </a:tr>
              <a:tr h="943391">
                <a:tc>
                  <a:txBody>
                    <a:bodyPr/>
                    <a:lstStyle/>
                    <a:p>
                      <a:r>
                        <a:rPr lang="es-CO" sz="3600" b="0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inicial</a:t>
                      </a:r>
                      <a:endParaRPr lang="es-ES" sz="3600" b="0" dirty="0">
                        <a:solidFill>
                          <a:srgbClr val="1B38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b="1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$14.000.000.000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ES" sz="3600" b="1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$1.634.003.012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8662185"/>
                  </a:ext>
                </a:extLst>
              </a:tr>
              <a:tr h="943391">
                <a:tc>
                  <a:txBody>
                    <a:bodyPr/>
                    <a:lstStyle/>
                    <a:p>
                      <a:r>
                        <a:rPr lang="es-CO" sz="3600" b="0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r>
                        <a:rPr lang="es-CO" sz="3600" b="0" baseline="0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definitivo</a:t>
                      </a:r>
                    </a:p>
                    <a:p>
                      <a:r>
                        <a:rPr lang="es-CO" sz="3600" b="0" baseline="0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(Corte 30 septiembre de 2023)</a:t>
                      </a:r>
                      <a:endParaRPr lang="es-ES" sz="3600" b="0" dirty="0">
                        <a:solidFill>
                          <a:srgbClr val="1B38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b="1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$14.387.891.957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CO" sz="3600" b="1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$1.548.808.997</a:t>
                      </a:r>
                      <a:endParaRPr lang="es-ES" sz="3600" b="1" dirty="0">
                        <a:solidFill>
                          <a:srgbClr val="1B383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7228720"/>
                  </a:ext>
                </a:extLst>
              </a:tr>
              <a:tr h="943391">
                <a:tc>
                  <a:txBody>
                    <a:bodyPr/>
                    <a:lstStyle/>
                    <a:p>
                      <a:r>
                        <a:rPr lang="es-CO" sz="3600" b="0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</a:p>
                    <a:p>
                      <a:r>
                        <a:rPr lang="es-CO" sz="3600" b="0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(Corte 30 septiembre de 2023)</a:t>
                      </a:r>
                      <a:endParaRPr lang="es-ES" sz="3600" b="0" dirty="0">
                        <a:solidFill>
                          <a:srgbClr val="1B38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b="1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$14.377.891.956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$1.044.362.489</a:t>
                      </a:r>
                      <a:endParaRPr lang="es-ES" sz="3600" b="1" dirty="0">
                        <a:solidFill>
                          <a:srgbClr val="1B383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004517"/>
                  </a:ext>
                </a:extLst>
              </a:tr>
              <a:tr h="943391">
                <a:tc>
                  <a:txBody>
                    <a:bodyPr/>
                    <a:lstStyle/>
                    <a:p>
                      <a:r>
                        <a:rPr lang="es-CO" sz="3600" b="0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ejecución</a:t>
                      </a:r>
                      <a:endParaRPr lang="es-ES" sz="3600" b="0" dirty="0">
                        <a:solidFill>
                          <a:srgbClr val="1B38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b="1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CO" sz="3600" b="1" dirty="0">
                          <a:solidFill>
                            <a:srgbClr val="1B383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67,43%</a:t>
                      </a:r>
                      <a:endParaRPr lang="es-ES" sz="3600" b="1" dirty="0">
                        <a:solidFill>
                          <a:srgbClr val="1B383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B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2862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3822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5718969" y="1622425"/>
            <a:ext cx="14226756" cy="118888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Principales</a:t>
            </a:r>
            <a:r>
              <a:rPr lang="es-CO" sz="5727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 </a:t>
            </a: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Logros 2023</a:t>
            </a:r>
            <a:endParaRPr sz="7595" b="1" dirty="0">
              <a:solidFill>
                <a:srgbClr val="EB6C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38987" y="3362409"/>
            <a:ext cx="19248818" cy="6436960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Continuamos con la difusión del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primer diagnóstico del riesgo químico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de las sustancias psicoactivas circulantes en la ciudad de Medellín.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Desarrollamos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 encuentros informativos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para la mitigación del daño de consumos problemáticos con la participación de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1.114 jóvenes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de toda la ciudad.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Realizamos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2.216 atenciones en los centros de escucha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para la mitigación del daño en torno a los riesgos asociados a fenómenos de salud pública y sus determinantes sociales.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Acompañamos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 el 40% de las Instituciones Educativas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(educación media y superior) que incluyen el enfoque de mitigación del daño sobre consumos problemáticos y prevención a la conducta suicida en sus estrategias de prevención.</a:t>
            </a:r>
          </a:p>
          <a:p>
            <a:pPr marL="759834" indent="-571500">
              <a:lnSpc>
                <a:spcPts val="3997"/>
              </a:lnSpc>
              <a:buClr>
                <a:srgbClr val="EB6B6D"/>
              </a:buClr>
              <a:buFont typeface="Wingdings" panose="05000000000000000000" pitchFamily="2" charset="2"/>
              <a:buChar char="q"/>
            </a:pPr>
            <a:endParaRPr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3822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5718969" y="1622425"/>
            <a:ext cx="14226756" cy="118888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Principales</a:t>
            </a:r>
            <a:r>
              <a:rPr lang="es-CO" sz="5727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 </a:t>
            </a: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Logros 2023</a:t>
            </a:r>
            <a:endParaRPr sz="7595" b="1" dirty="0">
              <a:solidFill>
                <a:srgbClr val="EB6C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06263" y="3362409"/>
            <a:ext cx="19248818" cy="6929402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Acompañamos a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 900 jóvenes para prevenir la vulneración de sus derechos y libertades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y logramos formar a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880 jóvenes con capacidades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para el </a:t>
            </a:r>
            <a:r>
              <a:rPr lang="es-CO" sz="3200" dirty="0" err="1">
                <a:solidFill>
                  <a:srgbClr val="1B3834"/>
                </a:solidFill>
                <a:latin typeface="Isidora Sans" pitchFamily="2" charset="77"/>
                <a:cs typeface="Tahoma"/>
              </a:rPr>
              <a:t>agenciamiento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, la promoción de convivencia y prevención de violencias.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Formamos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 200 agentes protectores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 con capacidades en la promoción del cuidado y prevención de vulneraciones en sus territorios.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Atendimos efectivamente el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 100% de las alertas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de jóvenes r</a:t>
            </a:r>
            <a:r>
              <a:rPr lang="es-ES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eportadas en el Sistema de Alertas Tempranas de Medellín, SAT MED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Realizamos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6 encuentros interactivos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para la promoción de la convivencia del fútbol, la democratización y equidad de género en el liderazgo de las barras, y formamos 549 jóvenes en liderazgos positivos.</a:t>
            </a:r>
          </a:p>
          <a:p>
            <a:pPr marL="759834" indent="-571500">
              <a:lnSpc>
                <a:spcPts val="3997"/>
              </a:lnSpc>
              <a:buClr>
                <a:srgbClr val="EB6B6D"/>
              </a:buClr>
              <a:buFont typeface="Wingdings" panose="05000000000000000000" pitchFamily="2" charset="2"/>
              <a:buChar char="q"/>
            </a:pPr>
            <a:endParaRPr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6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658" y="-53975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5718969" y="1622425"/>
            <a:ext cx="14226756" cy="118888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Principales</a:t>
            </a:r>
            <a:r>
              <a:rPr lang="es-CO" sz="5727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 </a:t>
            </a: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Logros 2023</a:t>
            </a:r>
            <a:endParaRPr sz="7595" b="1" dirty="0">
              <a:solidFill>
                <a:srgbClr val="EB6C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21245" y="3298789"/>
            <a:ext cx="19248818" cy="5923999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Realizamos la Semana de la Juventud 2023 Neas con la participación de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45.000 asistentes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. Durante cinco días se desarrollaron diferentes actividades para el encuentro, disfrute y movilización de las agendas juveniles entre las cuales estuvieron: grandes conciertos, recorridos por las calles y montañas de Medellín, Acampada Mutante, 21 esquinas: Parches juveniles en los territorios de Medellín y el festival de música Resistencia </a:t>
            </a:r>
            <a:r>
              <a:rPr lang="es-CO" sz="3200" dirty="0" err="1">
                <a:solidFill>
                  <a:srgbClr val="1B3834"/>
                </a:solidFill>
                <a:latin typeface="Isidora Sans" pitchFamily="2" charset="77"/>
                <a:cs typeface="Tahoma"/>
              </a:rPr>
              <a:t>Fest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Certificamos a un nuevo grupo de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80 jóvenes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en el Seminario de Comunicación Juvenil en su edición N° XXXII. E</a:t>
            </a:r>
            <a:r>
              <a:rPr lang="es-ES" sz="3200" dirty="0" err="1">
                <a:solidFill>
                  <a:srgbClr val="1B3834"/>
                </a:solidFill>
                <a:latin typeface="Isidora Sans" pitchFamily="2" charset="77"/>
                <a:cs typeface="Tahoma"/>
              </a:rPr>
              <a:t>spacio</a:t>
            </a:r>
            <a:r>
              <a:rPr lang="es-ES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 en el que los jóvenes exploraron herramientas y recursos para narrar las calles de Medellín y abordar las formas contemporáneas de la comunicación juvenil, alrededor de los registros sonoros, la Lengua de Señas Colombiana, el arte y los nuevos formatos audiovisuales para redes sociales. 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Vinculamos a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5 grupos artísticos y culturales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 la Agenda Joven con enfoque diferencial</a:t>
            </a:r>
            <a:r>
              <a:rPr lang="es-CO" sz="3200" dirty="0" smtClean="0">
                <a:solidFill>
                  <a:srgbClr val="1B3834"/>
                </a:solidFill>
                <a:latin typeface="Isidora Sans" pitchFamily="2" charset="77"/>
                <a:cs typeface="Tahoma"/>
              </a:rPr>
              <a:t>.</a:t>
            </a: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  <p:sp>
        <p:nvSpPr>
          <p:cNvPr id="8" name="object 32"/>
          <p:cNvSpPr txBox="1"/>
          <p:nvPr/>
        </p:nvSpPr>
        <p:spPr>
          <a:xfrm>
            <a:off x="3499454" y="9065398"/>
            <a:ext cx="19248818" cy="1512535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Logramos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1.737.684 orientaciones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efectivas de la oferta publicada en la plataforma Medellín Joven.  </a:t>
            </a:r>
          </a:p>
          <a:p>
            <a:pPr marL="759834" indent="-571500" algn="just">
              <a:lnSpc>
                <a:spcPts val="3997"/>
              </a:lnSpc>
              <a:buClr>
                <a:srgbClr val="EB6B6D"/>
              </a:buClr>
              <a:buFont typeface="Wingdings" panose="05000000000000000000" pitchFamily="2" charset="2"/>
              <a:buChar char="q"/>
            </a:pPr>
            <a:endParaRPr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7744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3822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5718969" y="1622425"/>
            <a:ext cx="14226756" cy="118888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Principales</a:t>
            </a:r>
            <a:r>
              <a:rPr lang="es-CO" sz="5727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 </a:t>
            </a: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Logros 2023</a:t>
            </a:r>
            <a:endParaRPr sz="7595" b="1" dirty="0">
              <a:solidFill>
                <a:srgbClr val="EB6C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07938" y="3180453"/>
            <a:ext cx="19248818" cy="6354886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marL="45720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Acompañamos a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1.315 jóvenes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 callejear la ciudad con sentido social y político en las diferentes rutas de Medellín en la cabeza.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Atendimos a </a:t>
            </a:r>
            <a:r>
              <a:rPr lang="es-CO" sz="3200" b="1" dirty="0">
                <a:latin typeface="Isidora Sans" pitchFamily="2" charset="77"/>
                <a:cs typeface="Tahoma"/>
              </a:rPr>
              <a:t>760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 jóvenes rurales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con los diferentes proyectos de la Secretaría de la Juventud y promovimos en las juventudes el cuidado y la apropiación del hábitat en los territorios urbanos y rurales de Medellín.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Realizamos </a:t>
            </a:r>
            <a:r>
              <a:rPr lang="es-CO" sz="3200" b="1" dirty="0">
                <a:latin typeface="Isidora Sans" pitchFamily="2" charset="77"/>
                <a:cs typeface="Tahoma"/>
              </a:rPr>
              <a:t>1 evento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para promover en las juventudes el cuidado y la apropiación del hábitat en los territorios urbanos y rurales de Medellín con la participación de jóvenes de los diferentes corregimientos de la ciudad.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Acompañamos y formamos a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470 jóvenes en el cuidado de las fuentes hídricas.</a:t>
            </a: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endParaRPr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6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3822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5718969" y="1622425"/>
            <a:ext cx="14226756" cy="118888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Principales</a:t>
            </a:r>
            <a:r>
              <a:rPr lang="es-CO" sz="5727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 </a:t>
            </a: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Logros 2023</a:t>
            </a:r>
            <a:endParaRPr sz="7595" b="1" dirty="0">
              <a:solidFill>
                <a:srgbClr val="EB6C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5187" y="3449652"/>
            <a:ext cx="19248818" cy="5452075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Con Jóvenes en el Valle del Software le apostamos a la seguridad económica, alimentaria y humana de las Juventudes.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Avanzamos en la creación de la unidad estratégica de seguridad económica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Continuamos con el proceso de acompañamiento y asistencia técnica a las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21 Unidades Básicas de Autoabastecimiento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y producción agroecológica rural y urbana fortalecidas durante el 2020 – 2022.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Formamos a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250 jóvenes emprendedores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con los diplomados de Jóvenes 4.0.</a:t>
            </a:r>
          </a:p>
          <a:p>
            <a:pPr lvl="0" algn="just">
              <a:buClr>
                <a:srgbClr val="EB6B6D"/>
              </a:buClr>
            </a:pPr>
            <a:endParaRPr lang="es-CO" sz="32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Fortalecimos las </a:t>
            </a:r>
            <a:r>
              <a:rPr lang="es-CO" sz="32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8 cadenas de valor juveniles </a:t>
            </a:r>
            <a:r>
              <a:rPr lang="es-CO" sz="32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identificadas durante las vigencias anteriores mediante acciones de acompañamiento y formación.</a:t>
            </a:r>
          </a:p>
          <a:p>
            <a:pPr marL="759834" indent="-571500">
              <a:lnSpc>
                <a:spcPts val="3997"/>
              </a:lnSpc>
              <a:buClr>
                <a:srgbClr val="EB6B6D"/>
              </a:buClr>
              <a:buFont typeface="Wingdings" panose="05000000000000000000" pitchFamily="2" charset="2"/>
              <a:buChar char="q"/>
            </a:pPr>
            <a:endParaRPr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3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3822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sz="2622" dirty="0"/>
          </a:p>
        </p:txBody>
      </p:sp>
      <p:sp>
        <p:nvSpPr>
          <p:cNvPr id="31" name="object 31"/>
          <p:cNvSpPr txBox="1"/>
          <p:nvPr/>
        </p:nvSpPr>
        <p:spPr>
          <a:xfrm>
            <a:off x="5718969" y="1622425"/>
            <a:ext cx="14226756" cy="1188882"/>
          </a:xfrm>
          <a:prstGeom prst="rect">
            <a:avLst/>
          </a:prstGeom>
        </p:spPr>
        <p:txBody>
          <a:bodyPr vert="horz" wrap="square" lIns="0" tIns="19906" rIns="0" bIns="0" rtlCol="0">
            <a:spAutoFit/>
          </a:bodyPr>
          <a:lstStyle/>
          <a:p>
            <a:pPr marL="15311">
              <a:spcBef>
                <a:spcPts val="157"/>
              </a:spcBef>
            </a:pP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Principales</a:t>
            </a:r>
            <a:r>
              <a:rPr lang="es-CO" sz="5727" b="1" dirty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 </a:t>
            </a:r>
            <a:r>
              <a:rPr lang="es-CO" sz="7595" b="1" dirty="0">
                <a:solidFill>
                  <a:srgbClr val="EB6C6D"/>
                </a:solidFill>
                <a:latin typeface="Isidora Sans Bold" pitchFamily="2" charset="77"/>
                <a:cs typeface="Tahoma"/>
              </a:rPr>
              <a:t>Logros 2023</a:t>
            </a:r>
            <a:endParaRPr sz="7595" b="1" dirty="0">
              <a:solidFill>
                <a:srgbClr val="EB6C6D"/>
              </a:solidFill>
              <a:latin typeface="Isidora Sans Bold" pitchFamily="2" charset="77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79550" y="3308164"/>
            <a:ext cx="19248818" cy="7421845"/>
          </a:xfrm>
          <a:prstGeom prst="rect">
            <a:avLst/>
          </a:prstGeom>
        </p:spPr>
        <p:txBody>
          <a:bodyPr vert="horz" wrap="square" lIns="0" tIns="14547" rIns="0" bIns="0" rtlCol="0">
            <a:spAutoFit/>
          </a:bodyPr>
          <a:lstStyle/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8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Ejecutamos el </a:t>
            </a:r>
            <a:r>
              <a:rPr lang="es-CO" sz="28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5% del presupuesto ordinario </a:t>
            </a:r>
            <a:r>
              <a:rPr lang="es-CO" sz="28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de la Secretaría de la Juventud priorizado por el Consejo Distrital de Juventud y las demás instancias de participación del Sistema Distrital de Juventud, enfocados en acciones para la promoción de liderazgos juveniles en construcción de paz, DDHH y convivencia y Salud Pública Juvenil.</a:t>
            </a:r>
          </a:p>
          <a:p>
            <a:pPr lvl="0" algn="just">
              <a:buClr>
                <a:srgbClr val="EB6B6D"/>
              </a:buClr>
            </a:pPr>
            <a:endParaRPr lang="es-CO"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8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Beneficiamos a </a:t>
            </a:r>
            <a:r>
              <a:rPr lang="es-CO" sz="28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3.131 jóvenes con las estrategias de Clubes Juveniles </a:t>
            </a:r>
            <a:r>
              <a:rPr lang="es-CO" sz="28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en el contexto de la promoción de la salud pública, el autocuidado y la solidaridad.</a:t>
            </a:r>
          </a:p>
          <a:p>
            <a:pPr lvl="0" algn="just">
              <a:buClr>
                <a:srgbClr val="EB6B6D"/>
              </a:buClr>
            </a:pPr>
            <a:endParaRPr lang="es-CO"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8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Logramos desarrollar </a:t>
            </a:r>
            <a:r>
              <a:rPr lang="es-CO" sz="28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6 acciones </a:t>
            </a:r>
            <a:r>
              <a:rPr lang="es-CO" sz="28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con enfoque de intervención diferencial realizadas por los diferentes proyectos de la Secretaría de la Juventud.</a:t>
            </a:r>
          </a:p>
          <a:p>
            <a:pPr lvl="0" algn="just">
              <a:buClr>
                <a:srgbClr val="EB6B6D"/>
              </a:buClr>
            </a:pPr>
            <a:endParaRPr lang="es-CO"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8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Fortalecimos la participación política de </a:t>
            </a:r>
            <a:r>
              <a:rPr lang="es-CO" sz="28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100 jóvenes </a:t>
            </a:r>
            <a:r>
              <a:rPr lang="es-CO" sz="28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 través del desarrollo de procesos formativos orientados a la promoción y el fortalecimiento de la participación ciudadana y el liderazgo juvenil.</a:t>
            </a: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endParaRPr lang="es-CO"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457200" lvl="0" indent="-457200" algn="just">
              <a:buClr>
                <a:srgbClr val="EB6B6D"/>
              </a:buClr>
              <a:buFont typeface="Wingdings" panose="05000000000000000000" pitchFamily="2" charset="2"/>
              <a:buChar char="q"/>
            </a:pPr>
            <a:r>
              <a:rPr lang="es-CO" sz="28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Avanzamos un </a:t>
            </a:r>
            <a:r>
              <a:rPr lang="es-CO" sz="2800" b="1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100% en la operación y funcionamiento </a:t>
            </a:r>
            <a:r>
              <a:rPr lang="es-CO" sz="2800" dirty="0">
                <a:solidFill>
                  <a:srgbClr val="1B3834"/>
                </a:solidFill>
                <a:latin typeface="Isidora Sans" pitchFamily="2" charset="77"/>
                <a:cs typeface="Tahoma"/>
              </a:rPr>
              <a:t>del Subsistema institucional del Sistema Municipal de Juventud.</a:t>
            </a:r>
          </a:p>
          <a:p>
            <a:pPr lvl="0" algn="just">
              <a:buClr>
                <a:srgbClr val="EB6B6D"/>
              </a:buClr>
            </a:pPr>
            <a:endParaRPr lang="es-CO"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  <a:p>
            <a:pPr marL="759834" indent="-571500">
              <a:lnSpc>
                <a:spcPts val="3997"/>
              </a:lnSpc>
              <a:buClr>
                <a:srgbClr val="EB6B6D"/>
              </a:buClr>
              <a:buFont typeface="Wingdings" panose="05000000000000000000" pitchFamily="2" charset="2"/>
              <a:buChar char="q"/>
            </a:pPr>
            <a:endParaRPr sz="2800" dirty="0">
              <a:solidFill>
                <a:srgbClr val="1B3834"/>
              </a:solidFill>
              <a:latin typeface="Isidora Sans" pitchFamily="2" charset="77"/>
              <a:cs typeface="Tahoma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67819A5-6769-CC47-B522-646DACC9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E4424DB-83DF-1A4A-8A45-4CDD07401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6481" y="10723267"/>
            <a:ext cx="2997200" cy="2095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4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cfa122a-7263-4554-bf51-50304e3897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5CB17D91B9C9478C7A36556BA26096" ma:contentTypeVersion="7" ma:contentTypeDescription="Crear nuevo documento." ma:contentTypeScope="" ma:versionID="3adbc7db56776f22a635ab3e06a85a6b">
  <xsd:schema xmlns:xsd="http://www.w3.org/2001/XMLSchema" xmlns:xs="http://www.w3.org/2001/XMLSchema" xmlns:p="http://schemas.microsoft.com/office/2006/metadata/properties" xmlns:ns3="fcfa122a-7263-4554-bf51-50304e389734" xmlns:ns4="45d8432f-c686-482b-91e3-d442a487784e" targetNamespace="http://schemas.microsoft.com/office/2006/metadata/properties" ma:root="true" ma:fieldsID="307c35726976217266263a0e2a9d8ad4" ns3:_="" ns4:_="">
    <xsd:import namespace="fcfa122a-7263-4554-bf51-50304e389734"/>
    <xsd:import namespace="45d8432f-c686-482b-91e3-d442a48778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a122a-7263-4554-bf51-50304e389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8432f-c686-482b-91e3-d442a48778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DB0305-9749-43C6-93DD-15D7844C6A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8717A-19D8-40DF-9492-0B8D494916CD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fcfa122a-7263-4554-bf51-50304e389734"/>
    <ds:schemaRef ds:uri="45d8432f-c686-482b-91e3-d442a487784e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D9FAA85-01D9-4CAC-BA1A-1B8221F10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fa122a-7263-4554-bf51-50304e389734"/>
    <ds:schemaRef ds:uri="45d8432f-c686-482b-91e3-d442a48778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7555</TotalTime>
  <Words>2299</Words>
  <Application>Microsoft Office PowerPoint</Application>
  <PresentationFormat>Personalizado</PresentationFormat>
  <Paragraphs>302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Isidora Sans</vt:lpstr>
      <vt:lpstr>Isidora Sans Bold</vt:lpstr>
      <vt:lpstr>Tahoma</vt:lpstr>
      <vt:lpstr>Wingdings</vt:lpstr>
      <vt:lpstr>Office Theme</vt:lpstr>
      <vt:lpstr>Presentación de PowerPoint</vt:lpstr>
      <vt:lpstr>Ejecución Presupuestal y  Logros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MC</dc:title>
  <dc:creator>Daniela Diaz Calle</dc:creator>
  <cp:lastModifiedBy>Daniela Diaz Calle</cp:lastModifiedBy>
  <cp:revision>85</cp:revision>
  <dcterms:created xsi:type="dcterms:W3CDTF">2023-02-16T20:37:05Z</dcterms:created>
  <dcterms:modified xsi:type="dcterms:W3CDTF">2023-11-10T20:01:17Z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2023-02-16T00:00:00Z</vt:filetime>
  </property>
  <property fmtid="{D5CDD505-2E9C-101B-9397-08002B2CF9AE}" pid="3" name="Creator">
    <vt:lpwstr>Adobe Illustrator 24.3 (Macintosh)</vt:lpwstr>
  </property>
  <property fmtid="{D5CDD505-2E9C-101B-9397-08002B2CF9AE}" pid="4" name="LastSaved">
    <vt:filetime>2023-02-16T00:00:00Z</vt:filetime>
  </property>
  <property fmtid="{D5CDD505-2E9C-101B-9397-08002B2CF9AE}" pid="5" name="ContentTypeId">
    <vt:lpwstr>0x010100A45CB17D91B9C9478C7A36556BA26096</vt:lpwstr>
  </property>
</Properties>
</file>