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5"/>
  </p:notesMasterIdLst>
  <p:sldIdLst>
    <p:sldId id="256" r:id="rId2"/>
    <p:sldId id="300" r:id="rId3"/>
    <p:sldId id="338" r:id="rId4"/>
    <p:sldId id="303" r:id="rId5"/>
    <p:sldId id="302" r:id="rId6"/>
    <p:sldId id="282" r:id="rId7"/>
    <p:sldId id="304" r:id="rId8"/>
    <p:sldId id="340" r:id="rId9"/>
    <p:sldId id="341" r:id="rId10"/>
    <p:sldId id="342" r:id="rId11"/>
    <p:sldId id="343" r:id="rId12"/>
    <p:sldId id="279" r:id="rId13"/>
    <p:sldId id="344"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49" r:id="rId27"/>
    <p:sldId id="350" r:id="rId28"/>
    <p:sldId id="309" r:id="rId29"/>
    <p:sldId id="346" r:id="rId30"/>
    <p:sldId id="312" r:id="rId31"/>
    <p:sldId id="313" r:id="rId32"/>
    <p:sldId id="314" r:id="rId33"/>
    <p:sldId id="315" r:id="rId34"/>
    <p:sldId id="316" r:id="rId35"/>
    <p:sldId id="345" r:id="rId36"/>
    <p:sldId id="347" r:id="rId37"/>
    <p:sldId id="319" r:id="rId38"/>
    <p:sldId id="322" r:id="rId39"/>
    <p:sldId id="336" r:id="rId40"/>
    <p:sldId id="348" r:id="rId41"/>
    <p:sldId id="337" r:id="rId42"/>
    <p:sldId id="321" r:id="rId43"/>
    <p:sldId id="258" r:id="rId44"/>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93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673F8-424B-4028-8A1C-CE9DF1C1201C}" v="22" dt="2023-11-22T16:31:59.87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6"/>
    <p:restoredTop sz="94656"/>
  </p:normalViewPr>
  <p:slideViewPr>
    <p:cSldViewPr snapToGrid="0">
      <p:cViewPr varScale="1">
        <p:scale>
          <a:sx n="109" d="100"/>
          <a:sy n="109" d="100"/>
        </p:scale>
        <p:origin x="972"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 Id="rId4"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4"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A9F9BC-13E2-48DB-AF45-CE07188ECD40}" type="datetimeFigureOut">
              <a:rPr lang="es-CO" smtClean="0"/>
              <a:t>24/11/2023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40B777-F2A4-45E3-8E22-7C23A9620D5E}" type="slidenum">
              <a:rPr lang="es-CO" smtClean="0"/>
              <a:t>‹Nº›</a:t>
            </a:fld>
            <a:endParaRPr lang="es-CO"/>
          </a:p>
        </p:txBody>
      </p:sp>
    </p:spTree>
    <p:extLst>
      <p:ext uri="{BB962C8B-B14F-4D97-AF65-F5344CB8AC3E}">
        <p14:creationId xmlns:p14="http://schemas.microsoft.com/office/powerpoint/2010/main" val="158114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2</a:t>
            </a:fld>
            <a:endParaRPr lang="es-CO"/>
          </a:p>
        </p:txBody>
      </p:sp>
    </p:spTree>
    <p:extLst>
      <p:ext uri="{BB962C8B-B14F-4D97-AF65-F5344CB8AC3E}">
        <p14:creationId xmlns:p14="http://schemas.microsoft.com/office/powerpoint/2010/main" val="231235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24</a:t>
            </a:fld>
            <a:endParaRPr lang="es-CO"/>
          </a:p>
        </p:txBody>
      </p:sp>
    </p:spTree>
    <p:extLst>
      <p:ext uri="{BB962C8B-B14F-4D97-AF65-F5344CB8AC3E}">
        <p14:creationId xmlns:p14="http://schemas.microsoft.com/office/powerpoint/2010/main" val="265276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25</a:t>
            </a:fld>
            <a:endParaRPr lang="es-CO"/>
          </a:p>
        </p:txBody>
      </p:sp>
    </p:spTree>
    <p:extLst>
      <p:ext uri="{BB962C8B-B14F-4D97-AF65-F5344CB8AC3E}">
        <p14:creationId xmlns:p14="http://schemas.microsoft.com/office/powerpoint/2010/main" val="58754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DDA3F44-A5C7-8E46-8A80-09DE6F7875D9}" type="slidenum">
              <a:rPr lang="es-CO" smtClean="0"/>
              <a:t>28</a:t>
            </a:fld>
            <a:endParaRPr lang="es-CO"/>
          </a:p>
        </p:txBody>
      </p:sp>
    </p:spTree>
    <p:extLst>
      <p:ext uri="{BB962C8B-B14F-4D97-AF65-F5344CB8AC3E}">
        <p14:creationId xmlns:p14="http://schemas.microsoft.com/office/powerpoint/2010/main" val="288093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DDA3F44-A5C7-8E46-8A80-09DE6F7875D9}" type="slidenum">
              <a:rPr lang="es-CO" smtClean="0"/>
              <a:t>36</a:t>
            </a:fld>
            <a:endParaRPr lang="es-CO"/>
          </a:p>
        </p:txBody>
      </p:sp>
    </p:spTree>
    <p:extLst>
      <p:ext uri="{BB962C8B-B14F-4D97-AF65-F5344CB8AC3E}">
        <p14:creationId xmlns:p14="http://schemas.microsoft.com/office/powerpoint/2010/main" val="284376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14</a:t>
            </a:fld>
            <a:endParaRPr lang="es-CO"/>
          </a:p>
        </p:txBody>
      </p:sp>
    </p:spTree>
    <p:extLst>
      <p:ext uri="{BB962C8B-B14F-4D97-AF65-F5344CB8AC3E}">
        <p14:creationId xmlns:p14="http://schemas.microsoft.com/office/powerpoint/2010/main" val="158814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15</a:t>
            </a:fld>
            <a:endParaRPr lang="es-CO"/>
          </a:p>
        </p:txBody>
      </p:sp>
    </p:spTree>
    <p:extLst>
      <p:ext uri="{BB962C8B-B14F-4D97-AF65-F5344CB8AC3E}">
        <p14:creationId xmlns:p14="http://schemas.microsoft.com/office/powerpoint/2010/main" val="229718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16</a:t>
            </a:fld>
            <a:endParaRPr lang="es-CO"/>
          </a:p>
        </p:txBody>
      </p:sp>
    </p:spTree>
    <p:extLst>
      <p:ext uri="{BB962C8B-B14F-4D97-AF65-F5344CB8AC3E}">
        <p14:creationId xmlns:p14="http://schemas.microsoft.com/office/powerpoint/2010/main" val="231571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17</a:t>
            </a:fld>
            <a:endParaRPr lang="es-CO"/>
          </a:p>
        </p:txBody>
      </p:sp>
    </p:spTree>
    <p:extLst>
      <p:ext uri="{BB962C8B-B14F-4D97-AF65-F5344CB8AC3E}">
        <p14:creationId xmlns:p14="http://schemas.microsoft.com/office/powerpoint/2010/main" val="132073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18</a:t>
            </a:fld>
            <a:endParaRPr lang="es-CO"/>
          </a:p>
        </p:txBody>
      </p:sp>
    </p:spTree>
    <p:extLst>
      <p:ext uri="{BB962C8B-B14F-4D97-AF65-F5344CB8AC3E}">
        <p14:creationId xmlns:p14="http://schemas.microsoft.com/office/powerpoint/2010/main" val="425790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19</a:t>
            </a:fld>
            <a:endParaRPr lang="es-CO"/>
          </a:p>
        </p:txBody>
      </p:sp>
    </p:spTree>
    <p:extLst>
      <p:ext uri="{BB962C8B-B14F-4D97-AF65-F5344CB8AC3E}">
        <p14:creationId xmlns:p14="http://schemas.microsoft.com/office/powerpoint/2010/main" val="64002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20</a:t>
            </a:fld>
            <a:endParaRPr lang="es-CO"/>
          </a:p>
        </p:txBody>
      </p:sp>
    </p:spTree>
    <p:extLst>
      <p:ext uri="{BB962C8B-B14F-4D97-AF65-F5344CB8AC3E}">
        <p14:creationId xmlns:p14="http://schemas.microsoft.com/office/powerpoint/2010/main" val="220116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B40B777-F2A4-45E3-8E22-7C23A9620D5E}" type="slidenum">
              <a:rPr lang="es-CO" smtClean="0"/>
              <a:t>21</a:t>
            </a:fld>
            <a:endParaRPr lang="es-CO"/>
          </a:p>
        </p:txBody>
      </p:sp>
    </p:spTree>
    <p:extLst>
      <p:ext uri="{BB962C8B-B14F-4D97-AF65-F5344CB8AC3E}">
        <p14:creationId xmlns:p14="http://schemas.microsoft.com/office/powerpoint/2010/main" val="2557933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84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61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77090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BEAA1561-634E-8B0F-E597-7A5A40332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 xmlns:a16="http://schemas.microsoft.com/office/drawing/2014/main" id="{642E5FDD-FEF8-A49C-B5BF-8BC993D7A9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 xmlns:a16="http://schemas.microsoft.com/office/drawing/2014/main" id="{798E7626-A15B-4101-02C6-1180809A6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7A39B-3593-3E49-847D-07260FCF65CC}" type="datetimeFigureOut">
              <a:rPr lang="es-CO" smtClean="0"/>
              <a:t>24/11/2023</a:t>
            </a:fld>
            <a:endParaRPr lang="es-CO"/>
          </a:p>
        </p:txBody>
      </p:sp>
      <p:sp>
        <p:nvSpPr>
          <p:cNvPr id="5" name="Marcador de pie de página 4">
            <a:extLst>
              <a:ext uri="{FF2B5EF4-FFF2-40B4-BE49-F238E27FC236}">
                <a16:creationId xmlns="" xmlns:a16="http://schemas.microsoft.com/office/drawing/2014/main" id="{738DE785-8AD6-2A0C-F324-958CF08B4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 xmlns:a16="http://schemas.microsoft.com/office/drawing/2014/main" id="{6A786483-A6D0-8EE0-60C2-933E708F9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1C7BB-2489-3B40-8281-DF01B928BAC4}" type="slidenum">
              <a:rPr lang="es-CO" smtClean="0"/>
              <a:t>‹Nº›</a:t>
            </a:fld>
            <a:endParaRPr lang="es-CO"/>
          </a:p>
        </p:txBody>
      </p:sp>
    </p:spTree>
    <p:extLst>
      <p:ext uri="{BB962C8B-B14F-4D97-AF65-F5344CB8AC3E}">
        <p14:creationId xmlns:p14="http://schemas.microsoft.com/office/powerpoint/2010/main" val="3508260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package" Target="../embeddings/Hoja_de_c_lculo_de_Microsoft_Excel9.xlsx"/><Relationship Id="rId3" Type="http://schemas.openxmlformats.org/officeDocument/2006/relationships/oleObject" Target="../embeddings/oleObject6.bin"/><Relationship Id="rId7" Type="http://schemas.openxmlformats.org/officeDocument/2006/relationships/package" Target="../embeddings/Hoja_de_c_lculo_de_Microsoft_Excel7.xlsx"/><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37.emf"/><Relationship Id="rId5" Type="http://schemas.openxmlformats.org/officeDocument/2006/relationships/image" Target="../media/image35.emf"/><Relationship Id="rId10" Type="http://schemas.openxmlformats.org/officeDocument/2006/relationships/package" Target="../embeddings/Hoja_de_c_lculo_de_Microsoft_Excel8.xlsx"/><Relationship Id="rId4" Type="http://schemas.openxmlformats.org/officeDocument/2006/relationships/package" Target="../embeddings/Hoja_de_c_lculo_de_Microsoft_Excel6.xlsx"/><Relationship Id="rId9" Type="http://schemas.openxmlformats.org/officeDocument/2006/relationships/oleObject" Target="../embeddings/oleObject8.bin"/><Relationship Id="rId14" Type="http://schemas.openxmlformats.org/officeDocument/2006/relationships/image" Target="../media/image3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tm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3.tmp"/><Relationship Id="rId5" Type="http://schemas.openxmlformats.org/officeDocument/2006/relationships/image" Target="../media/image62.emf"/><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2.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2.emf"/><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62.emf"/><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Hoja_de_c_lculo_de_Microsoft_Excel1.xlsx"/></Relationships>
</file>

<file path=ppt/slides/_rels/slide9.xml.rels><?xml version="1.0" encoding="UTF-8" standalone="yes"?>
<Relationships xmlns="http://schemas.openxmlformats.org/package/2006/relationships"><Relationship Id="rId8" Type="http://schemas.openxmlformats.org/officeDocument/2006/relationships/package" Target="../embeddings/Hoja_de_c_lculo_de_Microsoft_Excel3.xlsx"/><Relationship Id="rId13" Type="http://schemas.openxmlformats.org/officeDocument/2006/relationships/oleObject" Target="../embeddings/oleObject5.bin"/><Relationship Id="rId3" Type="http://schemas.openxmlformats.org/officeDocument/2006/relationships/image" Target="../media/image34.emf"/><Relationship Id="rId7" Type="http://schemas.openxmlformats.org/officeDocument/2006/relationships/oleObject" Target="../embeddings/oleObject3.bin"/><Relationship Id="rId12"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emf"/><Relationship Id="rId11" Type="http://schemas.openxmlformats.org/officeDocument/2006/relationships/package" Target="../embeddings/Hoja_de_c_lculo_de_Microsoft_Excel4.xlsx"/><Relationship Id="rId5" Type="http://schemas.openxmlformats.org/officeDocument/2006/relationships/package" Target="../embeddings/Hoja_de_c_lculo_de_Microsoft_Excel2.xlsx"/><Relationship Id="rId15" Type="http://schemas.openxmlformats.org/officeDocument/2006/relationships/image" Target="../media/image33.emf"/><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31.emf"/><Relationship Id="rId14" Type="http://schemas.openxmlformats.org/officeDocument/2006/relationships/package" Target="../embeddings/Hoja_de_c_lculo_de_Microsoft_Excel5.xlsx"/></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B8337E1D-DD8F-E122-846C-600C7E18BF14}"/>
              </a:ext>
            </a:extLst>
          </p:cNvPr>
          <p:cNvSpPr txBox="1"/>
          <p:nvPr/>
        </p:nvSpPr>
        <p:spPr>
          <a:xfrm>
            <a:off x="1985211" y="2286000"/>
            <a:ext cx="6424863" cy="830997"/>
          </a:xfrm>
          <a:prstGeom prst="rect">
            <a:avLst/>
          </a:prstGeom>
          <a:noFill/>
        </p:spPr>
        <p:txBody>
          <a:bodyPr wrap="square" rtlCol="0">
            <a:spAutoFit/>
          </a:bodyPr>
          <a:lstStyle/>
          <a:p>
            <a:pPr algn="ctr"/>
            <a:r>
              <a:rPr lang="es-CO" sz="4800" b="1" dirty="0">
                <a:solidFill>
                  <a:srgbClr val="F7F2DD"/>
                </a:solidFill>
              </a:rPr>
              <a:t>BIENVENDIOS</a:t>
            </a:r>
          </a:p>
        </p:txBody>
      </p:sp>
      <p:sp>
        <p:nvSpPr>
          <p:cNvPr id="6" name="CuadroTexto 5">
            <a:extLst>
              <a:ext uri="{FF2B5EF4-FFF2-40B4-BE49-F238E27FC236}">
                <a16:creationId xmlns="" xmlns:a16="http://schemas.microsoft.com/office/drawing/2014/main" id="{4B6961FF-4B7C-BFDF-8555-324F64687C38}"/>
              </a:ext>
            </a:extLst>
          </p:cNvPr>
          <p:cNvSpPr txBox="1"/>
          <p:nvPr/>
        </p:nvSpPr>
        <p:spPr>
          <a:xfrm>
            <a:off x="2947737" y="5510463"/>
            <a:ext cx="3489157" cy="954107"/>
          </a:xfrm>
          <a:prstGeom prst="rect">
            <a:avLst/>
          </a:prstGeom>
          <a:noFill/>
        </p:spPr>
        <p:txBody>
          <a:bodyPr wrap="square" rtlCol="0">
            <a:spAutoFit/>
          </a:bodyPr>
          <a:lstStyle/>
          <a:p>
            <a:r>
              <a:rPr lang="es-CO" sz="2800" b="1" dirty="0">
                <a:solidFill>
                  <a:srgbClr val="F7F2DD"/>
                </a:solidFill>
              </a:rPr>
              <a:t>NOMBRE EXPOSITOR:</a:t>
            </a:r>
          </a:p>
          <a:p>
            <a:r>
              <a:rPr lang="es-CO" sz="2800" b="1" dirty="0">
                <a:solidFill>
                  <a:srgbClr val="F7F2DD"/>
                </a:solidFill>
              </a:rPr>
              <a:t>FECHA:</a:t>
            </a:r>
          </a:p>
        </p:txBody>
      </p:sp>
      <p:sp>
        <p:nvSpPr>
          <p:cNvPr id="7" name="CuadroTexto 6">
            <a:extLst>
              <a:ext uri="{FF2B5EF4-FFF2-40B4-BE49-F238E27FC236}">
                <a16:creationId xmlns="" xmlns:a16="http://schemas.microsoft.com/office/drawing/2014/main" id="{7BAF4A74-A646-B0F6-ACB5-23D6CA6C0FF8}"/>
              </a:ext>
            </a:extLst>
          </p:cNvPr>
          <p:cNvSpPr txBox="1"/>
          <p:nvPr/>
        </p:nvSpPr>
        <p:spPr>
          <a:xfrm>
            <a:off x="3260558" y="3429000"/>
            <a:ext cx="3489157" cy="584775"/>
          </a:xfrm>
          <a:prstGeom prst="rect">
            <a:avLst/>
          </a:prstGeom>
          <a:noFill/>
        </p:spPr>
        <p:txBody>
          <a:bodyPr wrap="square" rtlCol="0">
            <a:spAutoFit/>
          </a:bodyPr>
          <a:lstStyle/>
          <a:p>
            <a:pPr algn="ctr"/>
            <a:r>
              <a:rPr lang="es-CO" sz="3200" b="1" dirty="0">
                <a:solidFill>
                  <a:srgbClr val="F7F2DD"/>
                </a:solidFill>
              </a:rPr>
              <a:t>TEMA</a:t>
            </a:r>
          </a:p>
        </p:txBody>
      </p:sp>
      <p:sp>
        <p:nvSpPr>
          <p:cNvPr id="2" name="CuadroTexto 1">
            <a:extLst>
              <a:ext uri="{FF2B5EF4-FFF2-40B4-BE49-F238E27FC236}">
                <a16:creationId xmlns="" xmlns:a16="http://schemas.microsoft.com/office/drawing/2014/main" id="{5CF0E957-3B5E-B324-5A77-6D6F1360726B}"/>
              </a:ext>
            </a:extLst>
          </p:cNvPr>
          <p:cNvSpPr txBox="1"/>
          <p:nvPr/>
        </p:nvSpPr>
        <p:spPr>
          <a:xfrm>
            <a:off x="1009467" y="2701498"/>
            <a:ext cx="7949476" cy="1846659"/>
          </a:xfrm>
          <a:prstGeom prst="rect">
            <a:avLst/>
          </a:prstGeom>
          <a:noFill/>
        </p:spPr>
        <p:txBody>
          <a:bodyPr wrap="square" rtlCol="0">
            <a:spAutoFit/>
          </a:bodyPr>
          <a:lstStyle/>
          <a:p>
            <a:endParaRPr lang="es-CO" dirty="0"/>
          </a:p>
          <a:p>
            <a:endParaRPr lang="es-CO" sz="2800" b="1" dirty="0">
              <a:solidFill>
                <a:srgbClr val="1B3935"/>
              </a:solidFill>
              <a:latin typeface="+mj-lt"/>
            </a:endParaRPr>
          </a:p>
          <a:p>
            <a:r>
              <a:rPr lang="es-ES" sz="2800" b="1" dirty="0">
                <a:solidFill>
                  <a:srgbClr val="1B3935"/>
                </a:solidFill>
                <a:latin typeface="Isidora Sans Black" panose="00000A00000000000000" pitchFamily="2" charset="0"/>
              </a:rPr>
              <a:t>Secretaría de Gestión y Control Territorial</a:t>
            </a:r>
            <a:endParaRPr lang="es-CO" sz="4000" b="1" dirty="0">
              <a:solidFill>
                <a:srgbClr val="1B3935"/>
              </a:solidFill>
              <a:latin typeface="+mj-lt"/>
            </a:endParaRPr>
          </a:p>
          <a:p>
            <a:r>
              <a:rPr lang="es-CO" sz="4000" b="1" dirty="0">
                <a:solidFill>
                  <a:srgbClr val="1B3935"/>
                </a:solidFill>
                <a:latin typeface="Isidora Sans Black" panose="00000A00000000000000" pitchFamily="2" charset="0"/>
              </a:rPr>
              <a:t>Medellín Futuro 2020-2023</a:t>
            </a:r>
          </a:p>
        </p:txBody>
      </p:sp>
      <p:sp>
        <p:nvSpPr>
          <p:cNvPr id="4" name="CuadroTexto 3">
            <a:extLst>
              <a:ext uri="{FF2B5EF4-FFF2-40B4-BE49-F238E27FC236}">
                <a16:creationId xmlns="" xmlns:a16="http://schemas.microsoft.com/office/drawing/2014/main" id="{1B2F5300-4A86-8CCC-3904-F1E214D6BD65}"/>
              </a:ext>
            </a:extLst>
          </p:cNvPr>
          <p:cNvSpPr txBox="1"/>
          <p:nvPr/>
        </p:nvSpPr>
        <p:spPr>
          <a:xfrm>
            <a:off x="3390144" y="4649692"/>
            <a:ext cx="6093500" cy="369332"/>
          </a:xfrm>
          <a:prstGeom prst="rect">
            <a:avLst/>
          </a:prstGeom>
          <a:noFill/>
        </p:spPr>
        <p:txBody>
          <a:bodyPr wrap="square">
            <a:spAutoFit/>
          </a:bodyPr>
          <a:lstStyle/>
          <a:p>
            <a:r>
              <a:rPr lang="es-CO" b="0" dirty="0">
                <a:effectLst/>
              </a:rPr>
              <a:t> </a:t>
            </a:r>
            <a:endParaRPr lang="es-CO" dirty="0"/>
          </a:p>
        </p:txBody>
      </p:sp>
      <p:sp>
        <p:nvSpPr>
          <p:cNvPr id="3" name="CuadroTexto 2">
            <a:extLst>
              <a:ext uri="{FF2B5EF4-FFF2-40B4-BE49-F238E27FC236}">
                <a16:creationId xmlns="" xmlns:a16="http://schemas.microsoft.com/office/drawing/2014/main" id="{C38E80CA-CF0D-4142-E315-0915277B7AE2}"/>
              </a:ext>
            </a:extLst>
          </p:cNvPr>
          <p:cNvSpPr txBox="1"/>
          <p:nvPr/>
        </p:nvSpPr>
        <p:spPr>
          <a:xfrm>
            <a:off x="1009467" y="1947446"/>
            <a:ext cx="9299304" cy="1508105"/>
          </a:xfrm>
          <a:prstGeom prst="rect">
            <a:avLst/>
          </a:prstGeom>
          <a:noFill/>
        </p:spPr>
        <p:txBody>
          <a:bodyPr wrap="square" rtlCol="0">
            <a:spAutoFit/>
          </a:bodyPr>
          <a:lstStyle/>
          <a:p>
            <a:r>
              <a:rPr lang="es-CO" sz="6000" b="1" dirty="0">
                <a:solidFill>
                  <a:srgbClr val="1B3935"/>
                </a:solidFill>
                <a:latin typeface="Isidora Sans Black" panose="00000A00000000000000" pitchFamily="2" charset="0"/>
              </a:rPr>
              <a:t>INFORME DE EMPALME</a:t>
            </a:r>
          </a:p>
          <a:p>
            <a:endParaRPr lang="es-CO" sz="3200" dirty="0"/>
          </a:p>
        </p:txBody>
      </p:sp>
    </p:spTree>
    <p:extLst>
      <p:ext uri="{BB962C8B-B14F-4D97-AF65-F5344CB8AC3E}">
        <p14:creationId xmlns:p14="http://schemas.microsoft.com/office/powerpoint/2010/main" val="1236982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20679" y="590684"/>
            <a:ext cx="5966519" cy="954107"/>
          </a:xfrm>
          <a:prstGeom prst="rect">
            <a:avLst/>
          </a:prstGeom>
        </p:spPr>
        <p:txBody>
          <a:bodyPr wrap="square">
            <a:spAutoFit/>
          </a:bodyPr>
          <a:lstStyle/>
          <a:p>
            <a:pPr algn="ctr"/>
            <a:r>
              <a:rPr lang="es-CO" sz="2800" b="1" dirty="0">
                <a:solidFill>
                  <a:srgbClr val="FF0000"/>
                </a:solidFill>
                <a:latin typeface="Isidora Sans Black" panose="00000A00000000000000" pitchFamily="2" charset="0"/>
              </a:rPr>
              <a:t>CONTRATOS PENDIENTES POR LIQUIDAR</a:t>
            </a:r>
          </a:p>
        </p:txBody>
      </p:sp>
      <p:graphicFrame>
        <p:nvGraphicFramePr>
          <p:cNvPr id="3" name="Objeto 2">
            <a:extLst>
              <a:ext uri="{FF2B5EF4-FFF2-40B4-BE49-F238E27FC236}">
                <a16:creationId xmlns="" xmlns:a16="http://schemas.microsoft.com/office/drawing/2014/main" id="{85DF8F77-A5DB-41EE-AA22-EFBDC553FA63}"/>
              </a:ext>
            </a:extLst>
          </p:cNvPr>
          <p:cNvGraphicFramePr>
            <a:graphicFrameLocks noChangeAspect="1"/>
          </p:cNvGraphicFramePr>
          <p:nvPr>
            <p:extLst>
              <p:ext uri="{D42A27DB-BD31-4B8C-83A1-F6EECF244321}">
                <p14:modId xmlns:p14="http://schemas.microsoft.com/office/powerpoint/2010/main" val="125785962"/>
              </p:ext>
            </p:extLst>
          </p:nvPr>
        </p:nvGraphicFramePr>
        <p:xfrm>
          <a:off x="6201797" y="2699209"/>
          <a:ext cx="5170802" cy="1678123"/>
        </p:xfrm>
        <a:graphic>
          <a:graphicData uri="http://schemas.openxmlformats.org/presentationml/2006/ole">
            <mc:AlternateContent xmlns:mc="http://schemas.openxmlformats.org/markup-compatibility/2006">
              <mc:Choice xmlns:v="urn:schemas-microsoft-com:vml" Requires="v">
                <p:oleObj spid="_x0000_s3082" name="Hoja de cálculo" r:id="rId4" imgW="3610058" imgH="1171536" progId="Excel.Sheet.12">
                  <p:embed/>
                </p:oleObj>
              </mc:Choice>
              <mc:Fallback>
                <p:oleObj name="Hoja de cálculo" r:id="rId4" imgW="3610058" imgH="1171536" progId="Excel.Sheet.12">
                  <p:embed/>
                  <p:pic>
                    <p:nvPicPr>
                      <p:cNvPr id="3" name="Objeto 2">
                        <a:extLst>
                          <a:ext uri="{FF2B5EF4-FFF2-40B4-BE49-F238E27FC236}">
                            <a16:creationId xmlns="" xmlns:a16="http://schemas.microsoft.com/office/drawing/2014/main" id="{85DF8F77-A5DB-41EE-AA22-EFBDC553FA63}"/>
                          </a:ext>
                        </a:extLst>
                      </p:cNvPr>
                      <p:cNvPicPr/>
                      <p:nvPr/>
                    </p:nvPicPr>
                    <p:blipFill>
                      <a:blip r:embed="rId5"/>
                      <a:stretch>
                        <a:fillRect/>
                      </a:stretch>
                    </p:blipFill>
                    <p:spPr>
                      <a:xfrm>
                        <a:off x="6201797" y="2699209"/>
                        <a:ext cx="5170802" cy="1678123"/>
                      </a:xfrm>
                      <a:prstGeom prst="rect">
                        <a:avLst/>
                      </a:prstGeom>
                    </p:spPr>
                  </p:pic>
                </p:oleObj>
              </mc:Fallback>
            </mc:AlternateContent>
          </a:graphicData>
        </a:graphic>
      </p:graphicFrame>
      <p:graphicFrame>
        <p:nvGraphicFramePr>
          <p:cNvPr id="4" name="Objeto 3">
            <a:extLst>
              <a:ext uri="{FF2B5EF4-FFF2-40B4-BE49-F238E27FC236}">
                <a16:creationId xmlns="" xmlns:a16="http://schemas.microsoft.com/office/drawing/2014/main" id="{A7E51A38-7C2C-441E-8039-DC7E319161A0}"/>
              </a:ext>
            </a:extLst>
          </p:cNvPr>
          <p:cNvGraphicFramePr>
            <a:graphicFrameLocks noChangeAspect="1"/>
          </p:cNvGraphicFramePr>
          <p:nvPr>
            <p:extLst>
              <p:ext uri="{D42A27DB-BD31-4B8C-83A1-F6EECF244321}">
                <p14:modId xmlns:p14="http://schemas.microsoft.com/office/powerpoint/2010/main" val="4167810099"/>
              </p:ext>
            </p:extLst>
          </p:nvPr>
        </p:nvGraphicFramePr>
        <p:xfrm>
          <a:off x="158542" y="3016034"/>
          <a:ext cx="5116949" cy="1687648"/>
        </p:xfrm>
        <a:graphic>
          <a:graphicData uri="http://schemas.openxmlformats.org/presentationml/2006/ole">
            <mc:AlternateContent xmlns:mc="http://schemas.openxmlformats.org/markup-compatibility/2006">
              <mc:Choice xmlns:v="urn:schemas-microsoft-com:vml" Requires="v">
                <p:oleObj spid="_x0000_s3083" name="Hoja de cálculo" r:id="rId7" imgW="3610058" imgH="1190651" progId="Excel.Sheet.12">
                  <p:embed/>
                </p:oleObj>
              </mc:Choice>
              <mc:Fallback>
                <p:oleObj name="Hoja de cálculo" r:id="rId7" imgW="3610058" imgH="1190651" progId="Excel.Sheet.12">
                  <p:embed/>
                  <p:pic>
                    <p:nvPicPr>
                      <p:cNvPr id="4" name="Objeto 3">
                        <a:extLst>
                          <a:ext uri="{FF2B5EF4-FFF2-40B4-BE49-F238E27FC236}">
                            <a16:creationId xmlns="" xmlns:a16="http://schemas.microsoft.com/office/drawing/2014/main" id="{A7E51A38-7C2C-441E-8039-DC7E319161A0}"/>
                          </a:ext>
                        </a:extLst>
                      </p:cNvPr>
                      <p:cNvPicPr/>
                      <p:nvPr/>
                    </p:nvPicPr>
                    <p:blipFill>
                      <a:blip r:embed="rId8"/>
                      <a:stretch>
                        <a:fillRect/>
                      </a:stretch>
                    </p:blipFill>
                    <p:spPr>
                      <a:xfrm>
                        <a:off x="158542" y="3016034"/>
                        <a:ext cx="5116949" cy="1687648"/>
                      </a:xfrm>
                      <a:prstGeom prst="rect">
                        <a:avLst/>
                      </a:prstGeom>
                    </p:spPr>
                  </p:pic>
                </p:oleObj>
              </mc:Fallback>
            </mc:AlternateContent>
          </a:graphicData>
        </a:graphic>
      </p:graphicFrame>
      <p:graphicFrame>
        <p:nvGraphicFramePr>
          <p:cNvPr id="5" name="Objeto 4">
            <a:extLst>
              <a:ext uri="{FF2B5EF4-FFF2-40B4-BE49-F238E27FC236}">
                <a16:creationId xmlns="" xmlns:a16="http://schemas.microsoft.com/office/drawing/2014/main" id="{421FE387-BECA-4B68-AC48-0C7048255F70}"/>
              </a:ext>
            </a:extLst>
          </p:cNvPr>
          <p:cNvGraphicFramePr>
            <a:graphicFrameLocks noChangeAspect="1"/>
          </p:cNvGraphicFramePr>
          <p:nvPr>
            <p:extLst>
              <p:ext uri="{D42A27DB-BD31-4B8C-83A1-F6EECF244321}">
                <p14:modId xmlns:p14="http://schemas.microsoft.com/office/powerpoint/2010/main" val="123256198"/>
              </p:ext>
            </p:extLst>
          </p:nvPr>
        </p:nvGraphicFramePr>
        <p:xfrm>
          <a:off x="158542" y="4903965"/>
          <a:ext cx="5169757" cy="1705065"/>
        </p:xfrm>
        <a:graphic>
          <a:graphicData uri="http://schemas.openxmlformats.org/presentationml/2006/ole">
            <mc:AlternateContent xmlns:mc="http://schemas.openxmlformats.org/markup-compatibility/2006">
              <mc:Choice xmlns:v="urn:schemas-microsoft-com:vml" Requires="v">
                <p:oleObj spid="_x0000_s3084" name="Hoja de cálculo" r:id="rId10" imgW="3610058" imgH="1190651" progId="Excel.Sheet.12">
                  <p:embed/>
                </p:oleObj>
              </mc:Choice>
              <mc:Fallback>
                <p:oleObj name="Hoja de cálculo" r:id="rId10" imgW="3610058" imgH="1190651" progId="Excel.Sheet.12">
                  <p:embed/>
                  <p:pic>
                    <p:nvPicPr>
                      <p:cNvPr id="5" name="Objeto 4">
                        <a:extLst>
                          <a:ext uri="{FF2B5EF4-FFF2-40B4-BE49-F238E27FC236}">
                            <a16:creationId xmlns="" xmlns:a16="http://schemas.microsoft.com/office/drawing/2014/main" id="{421FE387-BECA-4B68-AC48-0C7048255F70}"/>
                          </a:ext>
                        </a:extLst>
                      </p:cNvPr>
                      <p:cNvPicPr/>
                      <p:nvPr/>
                    </p:nvPicPr>
                    <p:blipFill>
                      <a:blip r:embed="rId11"/>
                      <a:stretch>
                        <a:fillRect/>
                      </a:stretch>
                    </p:blipFill>
                    <p:spPr>
                      <a:xfrm>
                        <a:off x="158542" y="4903965"/>
                        <a:ext cx="5169757" cy="1705065"/>
                      </a:xfrm>
                      <a:prstGeom prst="rect">
                        <a:avLst/>
                      </a:prstGeom>
                    </p:spPr>
                  </p:pic>
                </p:oleObj>
              </mc:Fallback>
            </mc:AlternateContent>
          </a:graphicData>
        </a:graphic>
      </p:graphicFrame>
      <p:graphicFrame>
        <p:nvGraphicFramePr>
          <p:cNvPr id="6" name="Objeto 5">
            <a:extLst>
              <a:ext uri="{FF2B5EF4-FFF2-40B4-BE49-F238E27FC236}">
                <a16:creationId xmlns="" xmlns:a16="http://schemas.microsoft.com/office/drawing/2014/main" id="{38035586-8AB2-454B-92AD-903A2F33CE67}"/>
              </a:ext>
            </a:extLst>
          </p:cNvPr>
          <p:cNvGraphicFramePr>
            <a:graphicFrameLocks noChangeAspect="1"/>
          </p:cNvGraphicFramePr>
          <p:nvPr>
            <p:extLst>
              <p:ext uri="{D42A27DB-BD31-4B8C-83A1-F6EECF244321}">
                <p14:modId xmlns:p14="http://schemas.microsoft.com/office/powerpoint/2010/main" val="338013570"/>
              </p:ext>
            </p:extLst>
          </p:nvPr>
        </p:nvGraphicFramePr>
        <p:xfrm>
          <a:off x="158542" y="1675654"/>
          <a:ext cx="5083491" cy="1140097"/>
        </p:xfrm>
        <a:graphic>
          <a:graphicData uri="http://schemas.openxmlformats.org/presentationml/2006/ole">
            <mc:AlternateContent xmlns:mc="http://schemas.openxmlformats.org/markup-compatibility/2006">
              <mc:Choice xmlns:v="urn:schemas-microsoft-com:vml" Requires="v">
                <p:oleObj spid="_x0000_s3085" name="Hoja de cálculo" r:id="rId13" imgW="3610058" imgH="809754" progId="Excel.Sheet.12">
                  <p:embed/>
                </p:oleObj>
              </mc:Choice>
              <mc:Fallback>
                <p:oleObj name="Hoja de cálculo" r:id="rId13" imgW="3610058" imgH="809754" progId="Excel.Sheet.12">
                  <p:embed/>
                  <p:pic>
                    <p:nvPicPr>
                      <p:cNvPr id="6" name="Objeto 5">
                        <a:extLst>
                          <a:ext uri="{FF2B5EF4-FFF2-40B4-BE49-F238E27FC236}">
                            <a16:creationId xmlns="" xmlns:a16="http://schemas.microsoft.com/office/drawing/2014/main" id="{38035586-8AB2-454B-92AD-903A2F33CE67}"/>
                          </a:ext>
                        </a:extLst>
                      </p:cNvPr>
                      <p:cNvPicPr/>
                      <p:nvPr/>
                    </p:nvPicPr>
                    <p:blipFill>
                      <a:blip r:embed="rId14"/>
                      <a:stretch>
                        <a:fillRect/>
                      </a:stretch>
                    </p:blipFill>
                    <p:spPr>
                      <a:xfrm>
                        <a:off x="158542" y="1675654"/>
                        <a:ext cx="5083491" cy="1140097"/>
                      </a:xfrm>
                      <a:prstGeom prst="rect">
                        <a:avLst/>
                      </a:prstGeom>
                    </p:spPr>
                  </p:pic>
                </p:oleObj>
              </mc:Fallback>
            </mc:AlternateContent>
          </a:graphicData>
        </a:graphic>
      </p:graphicFrame>
    </p:spTree>
    <p:extLst>
      <p:ext uri="{BB962C8B-B14F-4D97-AF65-F5344CB8AC3E}">
        <p14:creationId xmlns:p14="http://schemas.microsoft.com/office/powerpoint/2010/main" val="452940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9BB82E1-107D-40F4-81E8-B1101A6CBE7F}"/>
              </a:ext>
            </a:extLst>
          </p:cNvPr>
          <p:cNvSpPr txBox="1"/>
          <p:nvPr/>
        </p:nvSpPr>
        <p:spPr>
          <a:xfrm>
            <a:off x="5159250" y="643479"/>
            <a:ext cx="1666315" cy="584775"/>
          </a:xfrm>
          <a:prstGeom prst="rect">
            <a:avLst/>
          </a:prstGeom>
          <a:noFill/>
        </p:spPr>
        <p:txBody>
          <a:bodyPr wrap="square" rtlCol="0">
            <a:spAutoFit/>
          </a:bodyPr>
          <a:lstStyle/>
          <a:p>
            <a:r>
              <a:rPr lang="es-CO" sz="2400" b="1" dirty="0">
                <a:solidFill>
                  <a:srgbClr val="1B3935"/>
                </a:solidFill>
                <a:latin typeface="Isidora Sans Black" panose="00000A00000000000000" pitchFamily="2" charset="0"/>
              </a:rPr>
              <a:t> </a:t>
            </a:r>
            <a:r>
              <a:rPr lang="es-CO" sz="3200" b="1" dirty="0">
                <a:solidFill>
                  <a:srgbClr val="FF0000"/>
                </a:solidFill>
                <a:latin typeface="Isidora Sans Black" panose="00000A00000000000000" pitchFamily="2" charset="0"/>
              </a:rPr>
              <a:t>SEDES</a:t>
            </a:r>
          </a:p>
        </p:txBody>
      </p:sp>
      <p:graphicFrame>
        <p:nvGraphicFramePr>
          <p:cNvPr id="3" name="Tabla 4">
            <a:extLst>
              <a:ext uri="{FF2B5EF4-FFF2-40B4-BE49-F238E27FC236}">
                <a16:creationId xmlns="" xmlns:a16="http://schemas.microsoft.com/office/drawing/2014/main" id="{7F1E8334-E8CA-4C36-93C7-47094D97BA29}"/>
              </a:ext>
            </a:extLst>
          </p:cNvPr>
          <p:cNvGraphicFramePr>
            <a:graphicFrameLocks noGrp="1"/>
          </p:cNvGraphicFramePr>
          <p:nvPr>
            <p:extLst>
              <p:ext uri="{D42A27DB-BD31-4B8C-83A1-F6EECF244321}">
                <p14:modId xmlns:p14="http://schemas.microsoft.com/office/powerpoint/2010/main" val="1570522173"/>
              </p:ext>
            </p:extLst>
          </p:nvPr>
        </p:nvGraphicFramePr>
        <p:xfrm>
          <a:off x="2805131" y="1384341"/>
          <a:ext cx="5786433" cy="4740506"/>
        </p:xfrm>
        <a:graphic>
          <a:graphicData uri="http://schemas.openxmlformats.org/drawingml/2006/table">
            <a:tbl>
              <a:tblPr firstRow="1" bandRow="1">
                <a:tableStyleId>{5C22544A-7EE6-4342-B048-85BDC9FD1C3A}</a:tableStyleId>
              </a:tblPr>
              <a:tblGrid>
                <a:gridCol w="2466321">
                  <a:extLst>
                    <a:ext uri="{9D8B030D-6E8A-4147-A177-3AD203B41FA5}">
                      <a16:colId xmlns="" xmlns:a16="http://schemas.microsoft.com/office/drawing/2014/main" val="3402937208"/>
                    </a:ext>
                  </a:extLst>
                </a:gridCol>
                <a:gridCol w="3320112">
                  <a:extLst>
                    <a:ext uri="{9D8B030D-6E8A-4147-A177-3AD203B41FA5}">
                      <a16:colId xmlns="" xmlns:a16="http://schemas.microsoft.com/office/drawing/2014/main" val="3845220863"/>
                    </a:ext>
                  </a:extLst>
                </a:gridCol>
              </a:tblGrid>
              <a:tr h="473306">
                <a:tc>
                  <a:txBody>
                    <a:bodyPr/>
                    <a:lstStyle/>
                    <a:p>
                      <a:pPr algn="ctr"/>
                      <a:r>
                        <a:rPr lang="es-ES" dirty="0"/>
                        <a:t>UBICACIÓN </a:t>
                      </a:r>
                      <a:endParaRPr lang="es-CO" dirty="0"/>
                    </a:p>
                  </a:txBody>
                  <a:tcPr/>
                </a:tc>
                <a:tc>
                  <a:txBody>
                    <a:bodyPr/>
                    <a:lstStyle/>
                    <a:p>
                      <a:pPr algn="ctr"/>
                      <a:r>
                        <a:rPr lang="es-ES" dirty="0"/>
                        <a:t>DEPENDENCIAS</a:t>
                      </a:r>
                      <a:endParaRPr lang="es-CO" dirty="0"/>
                    </a:p>
                  </a:txBody>
                  <a:tcPr/>
                </a:tc>
                <a:extLst>
                  <a:ext uri="{0D108BD9-81ED-4DB2-BD59-A6C34878D82A}">
                    <a16:rowId xmlns="" xmlns:a16="http://schemas.microsoft.com/office/drawing/2014/main" val="818660097"/>
                  </a:ext>
                </a:extLst>
              </a:tr>
              <a:tr h="370840">
                <a:tc>
                  <a:txBody>
                    <a:bodyPr/>
                    <a:lstStyle/>
                    <a:p>
                      <a:r>
                        <a:rPr lang="es-ES" sz="1400" dirty="0"/>
                        <a:t>EDIFICIO BUSSINES PLAZA. Piso 14</a:t>
                      </a:r>
                      <a:endParaRPr lang="es-CO" sz="1400" dirty="0"/>
                    </a:p>
                  </a:txBody>
                  <a:tcPr/>
                </a:tc>
                <a:tc>
                  <a:txBody>
                    <a:bodyPr/>
                    <a:lstStyle/>
                    <a:p>
                      <a:pPr marL="285750" indent="-285750">
                        <a:buFont typeface="Arial" panose="020B0604020202020204" pitchFamily="34" charset="0"/>
                        <a:buChar char="•"/>
                      </a:pPr>
                      <a:r>
                        <a:rPr lang="es-ES" sz="1400" dirty="0"/>
                        <a:t>DESPACHO DEL SECRETARIO</a:t>
                      </a:r>
                    </a:p>
                    <a:p>
                      <a:pPr marL="285750" indent="-285750">
                        <a:buFont typeface="Arial" panose="020B0604020202020204" pitchFamily="34" charset="0"/>
                        <a:buChar char="•"/>
                      </a:pPr>
                      <a:r>
                        <a:rPr lang="es-ES" sz="1400" dirty="0"/>
                        <a:t>SUBSECRETARÍA CATASTRO</a:t>
                      </a:r>
                      <a:endParaRPr lang="es-CO" sz="1400" dirty="0"/>
                    </a:p>
                  </a:txBody>
                  <a:tcPr/>
                </a:tc>
                <a:extLst>
                  <a:ext uri="{0D108BD9-81ED-4DB2-BD59-A6C34878D82A}">
                    <a16:rowId xmlns="" xmlns:a16="http://schemas.microsoft.com/office/drawing/2014/main" val="557528346"/>
                  </a:ext>
                </a:extLst>
              </a:tr>
              <a:tr h="370840">
                <a:tc>
                  <a:txBody>
                    <a:bodyPr/>
                    <a:lstStyle/>
                    <a:p>
                      <a:r>
                        <a:rPr lang="es-ES" sz="1400" dirty="0">
                          <a:solidFill>
                            <a:schemeClr val="accent2"/>
                          </a:solidFill>
                        </a:rPr>
                        <a:t>EDIFICIO PLAZA DE LA LIBERTAD PISO 8 Torre A</a:t>
                      </a:r>
                      <a:endParaRPr lang="es-CO" sz="1400" dirty="0">
                        <a:solidFill>
                          <a:schemeClr val="accent2"/>
                        </a:solidFill>
                      </a:endParaRPr>
                    </a:p>
                  </a:txBody>
                  <a:tcPr/>
                </a:tc>
                <a:tc>
                  <a:txBody>
                    <a:bodyPr/>
                    <a:lstStyle/>
                    <a:p>
                      <a:pPr marL="285750" indent="-285750">
                        <a:buFont typeface="Arial" panose="020B0604020202020204" pitchFamily="34" charset="0"/>
                        <a:buChar char="•"/>
                      </a:pPr>
                      <a:r>
                        <a:rPr lang="es-ES" sz="1400" dirty="0">
                          <a:solidFill>
                            <a:schemeClr val="accent2"/>
                          </a:solidFill>
                        </a:rPr>
                        <a:t>SUBSECRETARÍA DE SERVICIOS PÚBLICOS </a:t>
                      </a:r>
                      <a:endParaRPr lang="es-CO" sz="1400" dirty="0">
                        <a:solidFill>
                          <a:schemeClr val="accent2"/>
                        </a:solidFill>
                      </a:endParaRPr>
                    </a:p>
                  </a:txBody>
                  <a:tcPr/>
                </a:tc>
                <a:extLst>
                  <a:ext uri="{0D108BD9-81ED-4DB2-BD59-A6C34878D82A}">
                    <a16:rowId xmlns="" xmlns:a16="http://schemas.microsoft.com/office/drawing/2014/main" val="3523801347"/>
                  </a:ext>
                </a:extLst>
              </a:tr>
              <a:tr h="370840">
                <a:tc>
                  <a:txBody>
                    <a:bodyPr/>
                    <a:lstStyle/>
                    <a:p>
                      <a:r>
                        <a:rPr lang="es-ES" sz="1400" dirty="0"/>
                        <a:t>EDIFICIO PLAZA DE LA LIBERTAD PISO 8 Torre B</a:t>
                      </a:r>
                      <a:endParaRPr lang="es-CO" sz="1400" dirty="0"/>
                    </a:p>
                  </a:txBody>
                  <a:tcPr/>
                </a:tc>
                <a:tc>
                  <a:txBody>
                    <a:bodyPr/>
                    <a:lstStyle/>
                    <a:p>
                      <a:pPr marL="285750" indent="-285750">
                        <a:buFont typeface="Arial" panose="020B0604020202020204" pitchFamily="34" charset="0"/>
                        <a:buChar char="•"/>
                      </a:pPr>
                      <a:r>
                        <a:rPr lang="es-ES" sz="1400" dirty="0"/>
                        <a:t>UNIDAD ADMINISTRATIVA</a:t>
                      </a:r>
                      <a:endParaRPr lang="es-CO"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SUBSECRETARÍA DE CONTROL URBANÍSTICO</a:t>
                      </a:r>
                      <a:endParaRPr lang="es-CO" sz="1400" dirty="0"/>
                    </a:p>
                  </a:txBody>
                  <a:tcPr/>
                </a:tc>
                <a:extLst>
                  <a:ext uri="{0D108BD9-81ED-4DB2-BD59-A6C34878D82A}">
                    <a16:rowId xmlns="" xmlns:a16="http://schemas.microsoft.com/office/drawing/2014/main" val="3208491619"/>
                  </a:ext>
                </a:extLst>
              </a:tr>
              <a:tr h="210488">
                <a:tc>
                  <a:txBody>
                    <a:bodyPr/>
                    <a:lstStyle/>
                    <a:p>
                      <a:r>
                        <a:rPr lang="es-ES" sz="1400" dirty="0">
                          <a:solidFill>
                            <a:schemeClr val="accent2"/>
                          </a:solidFill>
                        </a:rPr>
                        <a:t>EDIFICIO PLAZA DE LA LIBERTAD PISO 9 Torre A</a:t>
                      </a:r>
                      <a:endParaRPr lang="es-CO" sz="1400" dirty="0">
                        <a:solidFill>
                          <a:schemeClr val="accent2"/>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solidFill>
                            <a:schemeClr val="accent2"/>
                          </a:solidFill>
                        </a:rPr>
                        <a:t>SUBSECRETARÍA DE CONTROL URBANÍSTICO</a:t>
                      </a:r>
                      <a:endParaRPr lang="es-CO" sz="1400" dirty="0">
                        <a:solidFill>
                          <a:schemeClr val="accent2"/>
                        </a:solidFill>
                      </a:endParaRPr>
                    </a:p>
                  </a:txBody>
                  <a:tcPr/>
                </a:tc>
                <a:extLst>
                  <a:ext uri="{0D108BD9-81ED-4DB2-BD59-A6C34878D82A}">
                    <a16:rowId xmlns="" xmlns:a16="http://schemas.microsoft.com/office/drawing/2014/main" val="2926112031"/>
                  </a:ext>
                </a:extLst>
              </a:tr>
              <a:tr h="370840">
                <a:tc>
                  <a:txBody>
                    <a:bodyPr/>
                    <a:lstStyle/>
                    <a:p>
                      <a:pPr algn="ctr"/>
                      <a:endParaRPr lang="es-ES" sz="1400" dirty="0"/>
                    </a:p>
                    <a:p>
                      <a:pPr algn="ctr"/>
                      <a:endParaRPr lang="es-ES" sz="1400" dirty="0"/>
                    </a:p>
                    <a:p>
                      <a:pPr algn="l"/>
                      <a:r>
                        <a:rPr lang="es-ES" sz="1400" dirty="0"/>
                        <a:t>EDIFICIO TUBOS ROJOS</a:t>
                      </a:r>
                      <a:endParaRPr lang="es-CO" sz="1400" dirty="0"/>
                    </a:p>
                  </a:txBody>
                  <a:tcPr/>
                </a:tc>
                <a:tc>
                  <a:txBody>
                    <a:bodyPr/>
                    <a:lstStyle/>
                    <a:p>
                      <a:pPr marL="285750" indent="-285750">
                        <a:buFont typeface="Arial" panose="020B0604020202020204" pitchFamily="34" charset="0"/>
                        <a:buChar char="•"/>
                      </a:pPr>
                      <a:r>
                        <a:rPr lang="es-ES" sz="1400" dirty="0"/>
                        <a:t>ARCHIVO DE CATASTRO</a:t>
                      </a:r>
                    </a:p>
                    <a:p>
                      <a:pPr marL="285750" indent="-285750">
                        <a:buFont typeface="Arial" panose="020B0604020202020204" pitchFamily="34" charset="0"/>
                        <a:buChar char="•"/>
                      </a:pPr>
                      <a:r>
                        <a:rPr lang="es-ES" sz="1400" dirty="0"/>
                        <a:t>ARCHIVO DE CONTROL URBANÍSTICO</a:t>
                      </a:r>
                    </a:p>
                    <a:p>
                      <a:pPr marL="285750" indent="-285750">
                        <a:buFont typeface="Arial" panose="020B0604020202020204" pitchFamily="34" charset="0"/>
                        <a:buChar char="•"/>
                      </a:pPr>
                      <a:r>
                        <a:rPr lang="es-ES" sz="1400" dirty="0"/>
                        <a:t>ARCHIVO DE SERVICIOS PÚBLICOS</a:t>
                      </a:r>
                    </a:p>
                    <a:p>
                      <a:pPr marL="285750" indent="-285750">
                        <a:buFont typeface="Arial" panose="020B0604020202020204" pitchFamily="34" charset="0"/>
                        <a:buChar char="•"/>
                      </a:pPr>
                      <a:r>
                        <a:rPr lang="es-ES" sz="1400" dirty="0"/>
                        <a:t>ARCHIVO DE GESTIÓN CONTRACTUAL</a:t>
                      </a:r>
                      <a:endParaRPr lang="es-CO" sz="1400" dirty="0"/>
                    </a:p>
                  </a:txBody>
                  <a:tcPr/>
                </a:tc>
                <a:extLst>
                  <a:ext uri="{0D108BD9-81ED-4DB2-BD59-A6C34878D82A}">
                    <a16:rowId xmlns="" xmlns:a16="http://schemas.microsoft.com/office/drawing/2014/main" val="1539501007"/>
                  </a:ext>
                </a:extLst>
              </a:tr>
              <a:tr h="370840">
                <a:tc>
                  <a:txBody>
                    <a:bodyPr/>
                    <a:lstStyle/>
                    <a:p>
                      <a:pPr algn="l"/>
                      <a:r>
                        <a:rPr lang="es-ES" sz="1400" dirty="0">
                          <a:solidFill>
                            <a:schemeClr val="accent2"/>
                          </a:solidFill>
                        </a:rPr>
                        <a:t>EDIFICIO COMEDAL</a:t>
                      </a:r>
                      <a:endParaRPr lang="es-CO" sz="1400" dirty="0">
                        <a:solidFill>
                          <a:schemeClr val="accent2"/>
                        </a:solidFill>
                      </a:endParaRPr>
                    </a:p>
                  </a:txBody>
                  <a:tcPr/>
                </a:tc>
                <a:tc>
                  <a:txBody>
                    <a:bodyPr/>
                    <a:lstStyle/>
                    <a:p>
                      <a:pPr marL="285750" indent="-285750">
                        <a:buFont typeface="Arial" panose="020B0604020202020204" pitchFamily="34" charset="0"/>
                        <a:buChar char="•"/>
                      </a:pPr>
                      <a:r>
                        <a:rPr lang="es-ES" sz="1400" dirty="0">
                          <a:solidFill>
                            <a:schemeClr val="accent2"/>
                          </a:solidFill>
                        </a:rPr>
                        <a:t>BODEGA DE INSUMOS UNIDAD ADMINISTRATIVA</a:t>
                      </a:r>
                      <a:endParaRPr lang="es-CO" sz="1400" dirty="0">
                        <a:solidFill>
                          <a:schemeClr val="accent2"/>
                        </a:solidFill>
                      </a:endParaRPr>
                    </a:p>
                  </a:txBody>
                  <a:tcPr/>
                </a:tc>
                <a:extLst>
                  <a:ext uri="{0D108BD9-81ED-4DB2-BD59-A6C34878D82A}">
                    <a16:rowId xmlns="" xmlns:a16="http://schemas.microsoft.com/office/drawing/2014/main" val="996474063"/>
                  </a:ext>
                </a:extLst>
              </a:tr>
              <a:tr h="370840">
                <a:tc>
                  <a:txBody>
                    <a:bodyPr/>
                    <a:lstStyle/>
                    <a:p>
                      <a:pPr algn="l"/>
                      <a:r>
                        <a:rPr lang="es-ES" sz="1400" dirty="0">
                          <a:solidFill>
                            <a:schemeClr val="tx1"/>
                          </a:solidFill>
                        </a:rPr>
                        <a:t>CASA DE JUSTICIA EL BOSQUE</a:t>
                      </a:r>
                    </a:p>
                    <a:p>
                      <a:pPr algn="l"/>
                      <a:r>
                        <a:rPr lang="es-ES" sz="1400" dirty="0" err="1">
                          <a:solidFill>
                            <a:schemeClr val="tx1"/>
                          </a:solidFill>
                        </a:rPr>
                        <a:t>Cra</a:t>
                      </a:r>
                      <a:r>
                        <a:rPr lang="es-ES" sz="1400" dirty="0">
                          <a:solidFill>
                            <a:schemeClr val="tx1"/>
                          </a:solidFill>
                        </a:rPr>
                        <a:t> 52. 71-84</a:t>
                      </a:r>
                      <a:endParaRPr lang="es-CO" sz="1400" dirty="0">
                        <a:solidFill>
                          <a:schemeClr val="tx1"/>
                        </a:solidFill>
                      </a:endParaRPr>
                    </a:p>
                  </a:txBody>
                  <a:tcPr/>
                </a:tc>
                <a:tc>
                  <a:txBody>
                    <a:bodyPr/>
                    <a:lstStyle/>
                    <a:p>
                      <a:pPr marL="285750" indent="-285750">
                        <a:buFont typeface="Arial" panose="020B0604020202020204" pitchFamily="34" charset="0"/>
                        <a:buChar char="•"/>
                      </a:pPr>
                      <a:r>
                        <a:rPr lang="es-ES" sz="1400" dirty="0">
                          <a:solidFill>
                            <a:schemeClr val="tx1"/>
                          </a:solidFill>
                        </a:rPr>
                        <a:t>DEPOSITO DE HERRAMIENTAS</a:t>
                      </a:r>
                    </a:p>
                    <a:p>
                      <a:pPr marL="285750" indent="-285750">
                        <a:buFont typeface="Arial" panose="020B0604020202020204" pitchFamily="34" charset="0"/>
                        <a:buChar char="•"/>
                      </a:pPr>
                      <a:r>
                        <a:rPr lang="es-ES" sz="1400" dirty="0">
                          <a:solidFill>
                            <a:schemeClr val="tx1"/>
                          </a:solidFill>
                        </a:rPr>
                        <a:t>CONSTRUYE-BIEN</a:t>
                      </a:r>
                      <a:endParaRPr lang="es-CO" sz="1400" dirty="0">
                        <a:solidFill>
                          <a:schemeClr val="tx1"/>
                        </a:solidFill>
                      </a:endParaRPr>
                    </a:p>
                  </a:txBody>
                  <a:tcPr/>
                </a:tc>
                <a:extLst>
                  <a:ext uri="{0D108BD9-81ED-4DB2-BD59-A6C34878D82A}">
                    <a16:rowId xmlns="" xmlns:a16="http://schemas.microsoft.com/office/drawing/2014/main" val="1660495090"/>
                  </a:ext>
                </a:extLst>
              </a:tr>
            </a:tbl>
          </a:graphicData>
        </a:graphic>
      </p:graphicFrame>
    </p:spTree>
    <p:extLst>
      <p:ext uri="{BB962C8B-B14F-4D97-AF65-F5344CB8AC3E}">
        <p14:creationId xmlns:p14="http://schemas.microsoft.com/office/powerpoint/2010/main" val="2809411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3147438" y="715814"/>
            <a:ext cx="8113248" cy="584775"/>
          </a:xfrm>
          <a:prstGeom prst="rect">
            <a:avLst/>
          </a:prstGeom>
          <a:noFill/>
        </p:spPr>
        <p:txBody>
          <a:bodyPr wrap="square" rtlCol="0">
            <a:spAutoFit/>
          </a:bodyPr>
          <a:lstStyle/>
          <a:p>
            <a:r>
              <a:rPr lang="es-CO" sz="2400" b="1" dirty="0">
                <a:solidFill>
                  <a:srgbClr val="1B3935"/>
                </a:solidFill>
                <a:latin typeface="Isidora Sans Black" panose="00000A00000000000000" pitchFamily="2" charset="0"/>
              </a:rPr>
              <a:t> </a:t>
            </a:r>
            <a:r>
              <a:rPr lang="es-CO" sz="3200" b="1" dirty="0">
                <a:solidFill>
                  <a:srgbClr val="1B3935"/>
                </a:solidFill>
                <a:latin typeface="Isidora Sans Black" panose="00000A00000000000000" pitchFamily="2" charset="0"/>
              </a:rPr>
              <a:t>PRESUPUESTO 2020-2023</a:t>
            </a:r>
          </a:p>
        </p:txBody>
      </p:sp>
      <p:graphicFrame>
        <p:nvGraphicFramePr>
          <p:cNvPr id="3" name="Tabla 2"/>
          <p:cNvGraphicFramePr>
            <a:graphicFrameLocks noGrp="1"/>
          </p:cNvGraphicFramePr>
          <p:nvPr>
            <p:extLst>
              <p:ext uri="{D42A27DB-BD31-4B8C-83A1-F6EECF244321}">
                <p14:modId xmlns:p14="http://schemas.microsoft.com/office/powerpoint/2010/main" val="2868742976"/>
              </p:ext>
            </p:extLst>
          </p:nvPr>
        </p:nvGraphicFramePr>
        <p:xfrm>
          <a:off x="3667369" y="1602459"/>
          <a:ext cx="3911599" cy="1333500"/>
        </p:xfrm>
        <a:graphic>
          <a:graphicData uri="http://schemas.openxmlformats.org/drawingml/2006/table">
            <a:tbl>
              <a:tblPr/>
              <a:tblGrid>
                <a:gridCol w="1671094">
                  <a:extLst>
                    <a:ext uri="{9D8B030D-6E8A-4147-A177-3AD203B41FA5}">
                      <a16:colId xmlns="" xmlns:a16="http://schemas.microsoft.com/office/drawing/2014/main" val="20000"/>
                    </a:ext>
                  </a:extLst>
                </a:gridCol>
                <a:gridCol w="2240505">
                  <a:extLst>
                    <a:ext uri="{9D8B030D-6E8A-4147-A177-3AD203B41FA5}">
                      <a16:colId xmlns="" xmlns:a16="http://schemas.microsoft.com/office/drawing/2014/main" val="20001"/>
                    </a:ext>
                  </a:extLst>
                </a:gridCol>
              </a:tblGrid>
              <a:tr h="266700">
                <a:tc>
                  <a:txBody>
                    <a:bodyPr/>
                    <a:lstStyle/>
                    <a:p>
                      <a:pPr algn="ctr" rtl="0" fontAlgn="ctr"/>
                      <a:r>
                        <a:rPr lang="es-CO" sz="1600" b="1" i="0" u="none" strike="noStrike" dirty="0">
                          <a:solidFill>
                            <a:srgbClr val="FFFFFF"/>
                          </a:solidFill>
                          <a:effectLst/>
                          <a:latin typeface="Calibri" panose="020F0502020204030204" pitchFamily="34" charset="0"/>
                        </a:rPr>
                        <a:t>FUNCIONAMIENTO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s-CO" sz="1600" b="1" i="0" u="none" strike="noStrike" dirty="0">
                          <a:solidFill>
                            <a:srgbClr val="FFFFFF"/>
                          </a:solidFill>
                          <a:effectLst/>
                          <a:latin typeface="Calibri" panose="020F0502020204030204" pitchFamily="34" charset="0"/>
                        </a:rPr>
                        <a:t>CUATRIENIO 2020-2023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533400">
                <a:tc>
                  <a:txBody>
                    <a:bodyPr/>
                    <a:lstStyle/>
                    <a:p>
                      <a:pPr algn="ctr" rtl="0" fontAlgn="ctr"/>
                      <a:r>
                        <a:rPr lang="es-CO" sz="1600" b="1" i="0" u="none" strike="noStrike">
                          <a:solidFill>
                            <a:srgbClr val="000000"/>
                          </a:solidFill>
                          <a:effectLst/>
                          <a:latin typeface="Calibri" panose="020F0502020204030204" pitchFamily="34" charset="0"/>
                        </a:rPr>
                        <a:t>Presupuesto Ajustado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600" b="0" i="0" u="none" strike="noStrike" dirty="0">
                          <a:solidFill>
                            <a:srgbClr val="000000"/>
                          </a:solidFill>
                          <a:effectLst/>
                          <a:latin typeface="Calibri" panose="020F0502020204030204" pitchFamily="34" charset="0"/>
                        </a:rPr>
                        <a:t> $               57.634.360.144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6700">
                <a:tc>
                  <a:txBody>
                    <a:bodyPr/>
                    <a:lstStyle/>
                    <a:p>
                      <a:pPr algn="ctr" rtl="0" fontAlgn="ctr"/>
                      <a:r>
                        <a:rPr lang="es-CO" sz="1600" b="1" i="0" u="none" strike="noStrike">
                          <a:solidFill>
                            <a:srgbClr val="000000"/>
                          </a:solidFill>
                          <a:effectLst/>
                          <a:latin typeface="Calibri" panose="020F0502020204030204" pitchFamily="34" charset="0"/>
                        </a:rPr>
                        <a:t>Ejecución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600" b="0" i="0" u="none" strike="noStrike" dirty="0">
                          <a:solidFill>
                            <a:srgbClr val="000000"/>
                          </a:solidFill>
                          <a:effectLst/>
                          <a:latin typeface="Calibri" panose="020F0502020204030204" pitchFamily="34" charset="0"/>
                        </a:rPr>
                        <a:t> $               52.060.480.654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66700">
                <a:tc>
                  <a:txBody>
                    <a:bodyPr/>
                    <a:lstStyle/>
                    <a:p>
                      <a:pPr algn="ctr" rtl="0" fontAlgn="ctr"/>
                      <a:r>
                        <a:rPr lang="es-CO" sz="1600" b="1" i="0" u="none" strike="noStrike" dirty="0">
                          <a:solidFill>
                            <a:srgbClr val="000000"/>
                          </a:solidFill>
                          <a:effectLst/>
                          <a:latin typeface="Calibri" panose="020F0502020204030204" pitchFamily="34" charset="0"/>
                        </a:rPr>
                        <a:t>% Ejecución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90.3%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507320909"/>
              </p:ext>
            </p:extLst>
          </p:nvPr>
        </p:nvGraphicFramePr>
        <p:xfrm>
          <a:off x="3667368" y="3237829"/>
          <a:ext cx="3911599" cy="1333500"/>
        </p:xfrm>
        <a:graphic>
          <a:graphicData uri="http://schemas.openxmlformats.org/drawingml/2006/table">
            <a:tbl>
              <a:tblPr/>
              <a:tblGrid>
                <a:gridCol w="1416027">
                  <a:extLst>
                    <a:ext uri="{9D8B030D-6E8A-4147-A177-3AD203B41FA5}">
                      <a16:colId xmlns="" xmlns:a16="http://schemas.microsoft.com/office/drawing/2014/main" val="20000"/>
                    </a:ext>
                  </a:extLst>
                </a:gridCol>
                <a:gridCol w="2495572">
                  <a:extLst>
                    <a:ext uri="{9D8B030D-6E8A-4147-A177-3AD203B41FA5}">
                      <a16:colId xmlns="" xmlns:a16="http://schemas.microsoft.com/office/drawing/2014/main" val="20001"/>
                    </a:ext>
                  </a:extLst>
                </a:gridCol>
              </a:tblGrid>
              <a:tr h="266700">
                <a:tc>
                  <a:txBody>
                    <a:bodyPr/>
                    <a:lstStyle/>
                    <a:p>
                      <a:pPr algn="ctr" rtl="0" fontAlgn="ctr"/>
                      <a:r>
                        <a:rPr lang="es-CO" sz="1600" b="1" i="0" u="none" strike="noStrike" dirty="0">
                          <a:solidFill>
                            <a:srgbClr val="FFFFFF"/>
                          </a:solidFill>
                          <a:effectLst/>
                          <a:latin typeface="Calibri" panose="020F0502020204030204" pitchFamily="34" charset="0"/>
                        </a:rPr>
                        <a:t>INVERSION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s-CO" sz="1600" b="1" i="0" u="none" strike="noStrike" dirty="0">
                          <a:solidFill>
                            <a:srgbClr val="FFFFFF"/>
                          </a:solidFill>
                          <a:effectLst/>
                          <a:latin typeface="Calibri" panose="020F0502020204030204" pitchFamily="34" charset="0"/>
                        </a:rPr>
                        <a:t>CUATRIENIO 2020-2023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533400">
                <a:tc>
                  <a:txBody>
                    <a:bodyPr/>
                    <a:lstStyle/>
                    <a:p>
                      <a:pPr algn="ctr" rtl="0" fontAlgn="ctr"/>
                      <a:r>
                        <a:rPr lang="es-CO" sz="1600" b="1" i="0" u="none" strike="noStrike">
                          <a:solidFill>
                            <a:srgbClr val="000000"/>
                          </a:solidFill>
                          <a:effectLst/>
                          <a:latin typeface="Calibri" panose="020F0502020204030204" pitchFamily="34" charset="0"/>
                        </a:rPr>
                        <a:t>Presupuesto Ajustado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600" b="0" i="0" u="none" strike="noStrike" dirty="0">
                          <a:solidFill>
                            <a:srgbClr val="000000"/>
                          </a:solidFill>
                          <a:effectLst/>
                          <a:latin typeface="Calibri" panose="020F0502020204030204" pitchFamily="34" charset="0"/>
                        </a:rPr>
                        <a:t> $         1.626.268.119.945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6700">
                <a:tc>
                  <a:txBody>
                    <a:bodyPr/>
                    <a:lstStyle/>
                    <a:p>
                      <a:pPr algn="ctr" rtl="0" fontAlgn="ctr"/>
                      <a:r>
                        <a:rPr lang="es-CO" sz="1600" b="1" i="0" u="none" strike="noStrike">
                          <a:solidFill>
                            <a:srgbClr val="000000"/>
                          </a:solidFill>
                          <a:effectLst/>
                          <a:latin typeface="Calibri" panose="020F0502020204030204" pitchFamily="34" charset="0"/>
                        </a:rPr>
                        <a:t>Ejecución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600" b="0" i="0" u="none" strike="noStrike" dirty="0">
                          <a:solidFill>
                            <a:srgbClr val="000000"/>
                          </a:solidFill>
                          <a:effectLst/>
                          <a:latin typeface="Calibri" panose="020F0502020204030204" pitchFamily="34" charset="0"/>
                        </a:rPr>
                        <a:t> $         1.315.668.293.069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66700">
                <a:tc>
                  <a:txBody>
                    <a:bodyPr/>
                    <a:lstStyle/>
                    <a:p>
                      <a:pPr algn="ctr" rtl="0" fontAlgn="ctr"/>
                      <a:r>
                        <a:rPr lang="es-CO" sz="1600" b="1" i="0" u="none" strike="noStrike" dirty="0">
                          <a:solidFill>
                            <a:srgbClr val="000000"/>
                          </a:solidFill>
                          <a:effectLst/>
                          <a:latin typeface="Calibri" panose="020F0502020204030204" pitchFamily="34" charset="0"/>
                        </a:rPr>
                        <a:t>% Ejecución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7" name="CuadroTexto 6"/>
          <p:cNvSpPr txBox="1"/>
          <p:nvPr/>
        </p:nvSpPr>
        <p:spPr>
          <a:xfrm>
            <a:off x="2230704" y="4754048"/>
            <a:ext cx="7053973" cy="1754326"/>
          </a:xfrm>
          <a:prstGeom prst="rect">
            <a:avLst/>
          </a:prstGeom>
          <a:noFill/>
        </p:spPr>
        <p:txBody>
          <a:bodyPr wrap="square" rtlCol="0">
            <a:spAutoFit/>
          </a:bodyPr>
          <a:lstStyle/>
          <a:p>
            <a:pPr algn="just"/>
            <a:r>
              <a:rPr lang="es-CO" dirty="0">
                <a:latin typeface="Isidora Sans" panose="00000500000000000000" pitchFamily="2" charset="0"/>
              </a:rPr>
              <a:t>El disponible neto actual es de $ 221.293.602.070 de los cuales </a:t>
            </a:r>
            <a:r>
              <a:rPr lang="es-CO" b="1" dirty="0">
                <a:latin typeface="Isidora Sans" panose="00000500000000000000" pitchFamily="2" charset="0"/>
              </a:rPr>
              <a:t>$ 190.443.851.088 </a:t>
            </a:r>
            <a:r>
              <a:rPr lang="es-CO" dirty="0">
                <a:latin typeface="Isidora Sans" panose="00000500000000000000" pitchFamily="2" charset="0"/>
              </a:rPr>
              <a:t>corresponden al proyecto </a:t>
            </a:r>
            <a:r>
              <a:rPr lang="es-CO" b="1" dirty="0">
                <a:latin typeface="Isidora Sans" panose="00000500000000000000" pitchFamily="2" charset="0"/>
              </a:rPr>
              <a:t>Administración financiera de Obligaciones Urbanísticas, </a:t>
            </a:r>
            <a:r>
              <a:rPr lang="es-CO" dirty="0">
                <a:latin typeface="Isidora Sans" panose="00000500000000000000" pitchFamily="2" charset="0"/>
              </a:rPr>
              <a:t>el cual la Secretaría no es competente para ejecutar.</a:t>
            </a:r>
          </a:p>
          <a:p>
            <a:pPr algn="just"/>
            <a:endParaRPr lang="es-CO" b="1" dirty="0">
              <a:latin typeface="Isidora Sans" panose="00000500000000000000" pitchFamily="2" charset="0"/>
            </a:endParaRPr>
          </a:p>
          <a:p>
            <a:pPr algn="ctr"/>
            <a:endParaRPr lang="es-CO" dirty="0"/>
          </a:p>
        </p:txBody>
      </p:sp>
    </p:spTree>
    <p:extLst>
      <p:ext uri="{BB962C8B-B14F-4D97-AF65-F5344CB8AC3E}">
        <p14:creationId xmlns:p14="http://schemas.microsoft.com/office/powerpoint/2010/main" val="2741377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161974D7-7F47-EE6D-903C-EA9F23C41FD9}"/>
              </a:ext>
            </a:extLst>
          </p:cNvPr>
          <p:cNvSpPr txBox="1"/>
          <p:nvPr/>
        </p:nvSpPr>
        <p:spPr>
          <a:xfrm>
            <a:off x="1794305" y="689714"/>
            <a:ext cx="8710804" cy="584775"/>
          </a:xfrm>
          <a:prstGeom prst="rect">
            <a:avLst/>
          </a:prstGeom>
          <a:noFill/>
        </p:spPr>
        <p:txBody>
          <a:bodyPr wrap="square" rtlCol="0">
            <a:spAutoFit/>
          </a:bodyPr>
          <a:lstStyle/>
          <a:p>
            <a:pPr algn="ctr"/>
            <a:r>
              <a:rPr lang="es-CO" sz="3200" b="1" dirty="0">
                <a:solidFill>
                  <a:srgbClr val="1B3935"/>
                </a:solidFill>
                <a:latin typeface="Isidora Sans Black" panose="00000A00000000000000" pitchFamily="2" charset="0"/>
              </a:rPr>
              <a:t>SUBSECRETARÍA DE SERVICIOS PÚBLICOS</a:t>
            </a:r>
          </a:p>
        </p:txBody>
      </p:sp>
      <p:sp>
        <p:nvSpPr>
          <p:cNvPr id="5" name="CuadroTexto 4"/>
          <p:cNvSpPr txBox="1"/>
          <p:nvPr/>
        </p:nvSpPr>
        <p:spPr>
          <a:xfrm>
            <a:off x="5466692" y="2572215"/>
            <a:ext cx="5629619" cy="2585323"/>
          </a:xfrm>
          <a:prstGeom prst="rect">
            <a:avLst/>
          </a:prstGeom>
          <a:noFill/>
        </p:spPr>
        <p:txBody>
          <a:bodyPr wrap="square" rtlCol="0">
            <a:spAutoFit/>
          </a:bodyPr>
          <a:lstStyle/>
          <a:p>
            <a:pPr algn="just"/>
            <a:r>
              <a:rPr lang="es-CO" dirty="0">
                <a:latin typeface="Isidora Sans" panose="00000500000000000000" pitchFamily="2" charset="0"/>
              </a:rPr>
              <a:t>Su función principal es garantizar la prestación de los servicios públicos domiciliarios y no domiciliarios, de acuerdo con las competencias municipales bajo estándares de calidad, cobertura y continuidad a los habitantes del Distrito de Medellín, mejorando su calidad de vida.</a:t>
            </a:r>
          </a:p>
          <a:p>
            <a:pPr algn="ctr"/>
            <a:endParaRPr lang="es-CO"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9" y="1814975"/>
            <a:ext cx="6149707" cy="4099805"/>
          </a:xfrm>
          <a:prstGeom prst="rect">
            <a:avLst/>
          </a:prstGeom>
        </p:spPr>
      </p:pic>
    </p:spTree>
    <p:extLst>
      <p:ext uri="{BB962C8B-B14F-4D97-AF65-F5344CB8AC3E}">
        <p14:creationId xmlns:p14="http://schemas.microsoft.com/office/powerpoint/2010/main" val="3447347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545419" y="428457"/>
            <a:ext cx="6816690" cy="954107"/>
          </a:xfrm>
          <a:prstGeom prst="rect">
            <a:avLst/>
          </a:prstGeom>
          <a:noFill/>
        </p:spPr>
        <p:txBody>
          <a:bodyPr wrap="square" lIns="91440" tIns="45720" rIns="91440" bIns="45720" rtlCol="0" anchor="t">
            <a:spAutoFit/>
          </a:bodyPr>
          <a:lstStyle/>
          <a:p>
            <a:pPr algn="ctr"/>
            <a:r>
              <a:rPr lang="es-CO" sz="2800" b="1" dirty="0">
                <a:solidFill>
                  <a:srgbClr val="1B3935"/>
                </a:solidFill>
                <a:latin typeface="Isidora Sans Black" panose="00000A00000000000000" pitchFamily="2" charset="0"/>
              </a:rPr>
              <a:t>FONDO DE SOLIDARIDAD Y REDISTRIBUCIÓN DE INGRESOS</a:t>
            </a: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313983" y="1503373"/>
            <a:ext cx="470433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Descripción del Proyecto:</a:t>
            </a:r>
          </a:p>
          <a:p>
            <a:endParaRPr lang="es-ES" dirty="0">
              <a:latin typeface="Isidora Sans Black" panose="00000A00000000000000"/>
              <a:cs typeface="Calibri"/>
            </a:endParaRPr>
          </a:p>
          <a:p>
            <a:pPr algn="just"/>
            <a:r>
              <a:rPr lang="es-ES" sz="1600" dirty="0">
                <a:latin typeface="Isidora Sans Black" panose="00000A00000000000000"/>
                <a:cs typeface="Arial"/>
              </a:rPr>
              <a:t>El Fondo de Solidaridad y Redistribución de Ingresos, es una obligación de Ley, establecida desde la Constitución Política; que se financia principalmente con recursos de aportes solidarios de los estratos 5, 6 y los usos industriales y comerciales, recursos del Sistema General de Participaciones Agua Potable y Saneamiento Básico (SGP – APSB) y con recursos propios. Con estos recursos se garantiza la entrega de Subsidios para el pago de las tarifas de los servicios públicos domiciliarios de Acueducto, Alcantarillado y Aseo, de las viviendas de los estratos 1, 2 y 3 del Distrito de Medellín. </a:t>
            </a: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5343181" y="1382564"/>
            <a:ext cx="5715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dirty="0">
              <a:latin typeface="Isidora Sans Black" panose="00000A00000000000000"/>
              <a:cs typeface="Arial"/>
            </a:endParaRPr>
          </a:p>
          <a:p>
            <a:r>
              <a:rPr lang="es-ES" dirty="0">
                <a:latin typeface="Isidora Sans Black" panose="00000A00000000000000"/>
                <a:cs typeface="Arial"/>
              </a:rPr>
              <a:t>Ejecución presupuestal cuatrienio $ 694.844.198.748</a:t>
            </a: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graphicFrame>
        <p:nvGraphicFramePr>
          <p:cNvPr id="10" name="Tabla 9">
            <a:extLst>
              <a:ext uri="{FF2B5EF4-FFF2-40B4-BE49-F238E27FC236}">
                <a16:creationId xmlns="" xmlns:a16="http://schemas.microsoft.com/office/drawing/2014/main" id="{A9AF3B85-D1A0-29DC-BE95-ADAF96889058}"/>
              </a:ext>
            </a:extLst>
          </p:cNvPr>
          <p:cNvGraphicFramePr>
            <a:graphicFrameLocks noGrp="1"/>
          </p:cNvGraphicFramePr>
          <p:nvPr>
            <p:extLst>
              <p:ext uri="{D42A27DB-BD31-4B8C-83A1-F6EECF244321}">
                <p14:modId xmlns:p14="http://schemas.microsoft.com/office/powerpoint/2010/main" val="561977986"/>
              </p:ext>
            </p:extLst>
          </p:nvPr>
        </p:nvGraphicFramePr>
        <p:xfrm>
          <a:off x="5409895" y="2330245"/>
          <a:ext cx="5029199" cy="3354896"/>
        </p:xfrm>
        <a:graphic>
          <a:graphicData uri="http://schemas.openxmlformats.org/drawingml/2006/table">
            <a:tbl>
              <a:tblPr bandRow="1">
                <a:tableStyleId>{073A0DAA-6AF3-43AB-8588-CEC1D06C72B9}</a:tableStyleId>
              </a:tblPr>
              <a:tblGrid>
                <a:gridCol w="1881674">
                  <a:extLst>
                    <a:ext uri="{9D8B030D-6E8A-4147-A177-3AD203B41FA5}">
                      <a16:colId xmlns="" xmlns:a16="http://schemas.microsoft.com/office/drawing/2014/main" val="3615066088"/>
                    </a:ext>
                  </a:extLst>
                </a:gridCol>
                <a:gridCol w="900923">
                  <a:extLst>
                    <a:ext uri="{9D8B030D-6E8A-4147-A177-3AD203B41FA5}">
                      <a16:colId xmlns="" xmlns:a16="http://schemas.microsoft.com/office/drawing/2014/main" val="4168238715"/>
                    </a:ext>
                  </a:extLst>
                </a:gridCol>
                <a:gridCol w="1083388">
                  <a:extLst>
                    <a:ext uri="{9D8B030D-6E8A-4147-A177-3AD203B41FA5}">
                      <a16:colId xmlns="" xmlns:a16="http://schemas.microsoft.com/office/drawing/2014/main" val="3730520071"/>
                    </a:ext>
                  </a:extLst>
                </a:gridCol>
                <a:gridCol w="1163214">
                  <a:extLst>
                    <a:ext uri="{9D8B030D-6E8A-4147-A177-3AD203B41FA5}">
                      <a16:colId xmlns="" xmlns:a16="http://schemas.microsoft.com/office/drawing/2014/main" val="3098298171"/>
                    </a:ext>
                  </a:extLst>
                </a:gridCol>
              </a:tblGrid>
              <a:tr h="873099">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2020-2023</a:t>
                      </a:r>
                    </a:p>
                  </a:txBody>
                  <a:tcPr marL="0" marR="0" marT="0" marB="0" anchor="ctr"/>
                </a:tc>
                <a:tc>
                  <a:txBody>
                    <a:bodyPr/>
                    <a:lstStyle/>
                    <a:p>
                      <a:pPr algn="ctr"/>
                      <a:r>
                        <a:rPr lang="es-ES" dirty="0">
                          <a:solidFill>
                            <a:srgbClr val="000000"/>
                          </a:solidFill>
                          <a:effectLst/>
                        </a:rPr>
                        <a:t>%Avance del Cuatrienio</a:t>
                      </a:r>
                    </a:p>
                  </a:txBody>
                  <a:tcPr marL="0" marR="0" marT="0" marB="0" anchor="ctr"/>
                </a:tc>
                <a:extLst>
                  <a:ext uri="{0D108BD9-81ED-4DB2-BD59-A6C34878D82A}">
                    <a16:rowId xmlns="" xmlns:a16="http://schemas.microsoft.com/office/drawing/2014/main" val="454468147"/>
                  </a:ext>
                </a:extLst>
              </a:tr>
              <a:tr h="739068">
                <a:tc>
                  <a:txBody>
                    <a:bodyPr/>
                    <a:lstStyle/>
                    <a:p>
                      <a:pPr algn="ctr"/>
                      <a:r>
                        <a:rPr lang="es-ES" dirty="0">
                          <a:effectLst/>
                        </a:rPr>
                        <a:t>Subsidios mensuales de acueducto</a:t>
                      </a:r>
                    </a:p>
                  </a:txBody>
                  <a:tcPr marL="0" marR="0" marT="0" marB="0" anchor="ctr"/>
                </a:tc>
                <a:tc>
                  <a:txBody>
                    <a:bodyPr/>
                    <a:lstStyle/>
                    <a:p>
                      <a:pPr algn="ctr"/>
                      <a:r>
                        <a:rPr lang="es-ES" dirty="0">
                          <a:effectLst/>
                        </a:rPr>
                        <a:t>628.236</a:t>
                      </a:r>
                    </a:p>
                  </a:txBody>
                  <a:tcPr marL="0" marR="0" marT="0" marB="0" anchor="ctr"/>
                </a:tc>
                <a:tc>
                  <a:txBody>
                    <a:bodyPr/>
                    <a:lstStyle/>
                    <a:p>
                      <a:pPr algn="ctr"/>
                      <a:r>
                        <a:rPr lang="es-ES" dirty="0">
                          <a:effectLst/>
                        </a:rPr>
                        <a:t>608.715</a:t>
                      </a:r>
                    </a:p>
                  </a:txBody>
                  <a:tcPr marL="0" marR="0" marT="0" marB="0" anchor="ctr"/>
                </a:tc>
                <a:tc>
                  <a:txBody>
                    <a:bodyPr/>
                    <a:lstStyle/>
                    <a:p>
                      <a:pPr algn="ctr"/>
                      <a:r>
                        <a:rPr lang="es-ES" dirty="0">
                          <a:effectLst/>
                        </a:rPr>
                        <a:t>96.9%</a:t>
                      </a:r>
                    </a:p>
                  </a:txBody>
                  <a:tcPr marL="0" marR="0" marT="0" marB="0" anchor="ctr"/>
                </a:tc>
                <a:extLst>
                  <a:ext uri="{0D108BD9-81ED-4DB2-BD59-A6C34878D82A}">
                    <a16:rowId xmlns="" xmlns:a16="http://schemas.microsoft.com/office/drawing/2014/main" val="2924831156"/>
                  </a:ext>
                </a:extLst>
              </a:tr>
              <a:tr h="739068">
                <a:tc>
                  <a:txBody>
                    <a:bodyPr/>
                    <a:lstStyle/>
                    <a:p>
                      <a:pPr algn="ctr"/>
                      <a:r>
                        <a:rPr lang="es-ES" dirty="0">
                          <a:effectLst/>
                        </a:rPr>
                        <a:t>Subsidios mensuales de alcantarillado </a:t>
                      </a:r>
                    </a:p>
                  </a:txBody>
                  <a:tcPr marL="0" marR="0" marT="0" marB="0" anchor="ctr"/>
                </a:tc>
                <a:tc>
                  <a:txBody>
                    <a:bodyPr/>
                    <a:lstStyle/>
                    <a:p>
                      <a:pPr algn="ctr"/>
                      <a:r>
                        <a:rPr lang="es-ES" dirty="0">
                          <a:effectLst/>
                        </a:rPr>
                        <a:t>590.066</a:t>
                      </a:r>
                    </a:p>
                  </a:txBody>
                  <a:tcPr marL="0" marR="0" marT="0" marB="0" anchor="ctr"/>
                </a:tc>
                <a:tc>
                  <a:txBody>
                    <a:bodyPr/>
                    <a:lstStyle/>
                    <a:p>
                      <a:pPr algn="ctr"/>
                      <a:r>
                        <a:rPr lang="es-ES" dirty="0">
                          <a:effectLst/>
                        </a:rPr>
                        <a:t>579.320</a:t>
                      </a:r>
                    </a:p>
                  </a:txBody>
                  <a:tcPr marL="0" marR="0" marT="0" marB="0" anchor="ctr"/>
                </a:tc>
                <a:tc>
                  <a:txBody>
                    <a:bodyPr/>
                    <a:lstStyle/>
                    <a:p>
                      <a:pPr algn="ctr"/>
                      <a:r>
                        <a:rPr lang="es-ES" dirty="0">
                          <a:effectLst/>
                        </a:rPr>
                        <a:t>98.2%</a:t>
                      </a:r>
                    </a:p>
                  </a:txBody>
                  <a:tcPr marL="0" marR="0" marT="0" marB="0" anchor="ctr"/>
                </a:tc>
                <a:extLst>
                  <a:ext uri="{0D108BD9-81ED-4DB2-BD59-A6C34878D82A}">
                    <a16:rowId xmlns="" xmlns:a16="http://schemas.microsoft.com/office/drawing/2014/main" val="2387886766"/>
                  </a:ext>
                </a:extLst>
              </a:tr>
              <a:tr h="611696">
                <a:tc>
                  <a:txBody>
                    <a:bodyPr/>
                    <a:lstStyle/>
                    <a:p>
                      <a:pPr algn="ctr"/>
                      <a:r>
                        <a:rPr lang="es-ES" dirty="0">
                          <a:effectLst/>
                        </a:rPr>
                        <a:t>Subsidios mensuales de aseo</a:t>
                      </a:r>
                    </a:p>
                  </a:txBody>
                  <a:tcPr marL="0" marR="0" marT="0" marB="0" anchor="ctr"/>
                </a:tc>
                <a:tc>
                  <a:txBody>
                    <a:bodyPr/>
                    <a:lstStyle/>
                    <a:p>
                      <a:pPr algn="ctr"/>
                      <a:r>
                        <a:rPr lang="es-ES" dirty="0">
                          <a:effectLst/>
                        </a:rPr>
                        <a:t>657.151</a:t>
                      </a:r>
                    </a:p>
                  </a:txBody>
                  <a:tcPr marL="0" marR="0" marT="0" marB="0" anchor="ctr"/>
                </a:tc>
                <a:tc>
                  <a:txBody>
                    <a:bodyPr/>
                    <a:lstStyle/>
                    <a:p>
                      <a:pPr algn="ctr"/>
                      <a:r>
                        <a:rPr lang="es-ES" dirty="0">
                          <a:effectLst/>
                        </a:rPr>
                        <a:t>665.388</a:t>
                      </a:r>
                    </a:p>
                  </a:txBody>
                  <a:tcPr marL="0" marR="0" marT="0" marB="0" anchor="ctr"/>
                </a:tc>
                <a:tc>
                  <a:txBody>
                    <a:bodyPr/>
                    <a:lstStyle/>
                    <a:p>
                      <a:pPr algn="ctr"/>
                      <a:r>
                        <a:rPr lang="es-ES" dirty="0">
                          <a:effectLst/>
                        </a:rPr>
                        <a:t>101.3%</a:t>
                      </a:r>
                    </a:p>
                  </a:txBody>
                  <a:tcPr marL="0" marR="0" marT="0" marB="0" anchor="ctr"/>
                </a:tc>
                <a:extLst>
                  <a:ext uri="{0D108BD9-81ED-4DB2-BD59-A6C34878D82A}">
                    <a16:rowId xmlns="" xmlns:a16="http://schemas.microsoft.com/office/drawing/2014/main" val="2236242526"/>
                  </a:ext>
                </a:extLst>
              </a:tr>
            </a:tbl>
          </a:graphicData>
        </a:graphic>
      </p:graphicFrame>
    </p:spTree>
    <p:extLst>
      <p:ext uri="{BB962C8B-B14F-4D97-AF65-F5344CB8AC3E}">
        <p14:creationId xmlns:p14="http://schemas.microsoft.com/office/powerpoint/2010/main" val="2708384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545419" y="428457"/>
            <a:ext cx="6816690" cy="954107"/>
          </a:xfrm>
          <a:prstGeom prst="rect">
            <a:avLst/>
          </a:prstGeom>
          <a:noFill/>
        </p:spPr>
        <p:txBody>
          <a:bodyPr wrap="square" lIns="91440" tIns="45720" rIns="91440" bIns="45720" rtlCol="0" anchor="t">
            <a:spAutoFit/>
          </a:bodyPr>
          <a:lstStyle/>
          <a:p>
            <a:pPr algn="ctr"/>
            <a:r>
              <a:rPr lang="es-CO" sz="2800" b="1" dirty="0">
                <a:solidFill>
                  <a:srgbClr val="1B3935"/>
                </a:solidFill>
                <a:latin typeface="Isidora Sans Black" panose="00000A00000000000000" pitchFamily="2" charset="0"/>
              </a:rPr>
              <a:t>FONDO DE SOLIDARIDAD Y REDISTRIBUCION DE INGRESOS</a:t>
            </a: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785004" y="1790700"/>
            <a:ext cx="502919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Logros:</a:t>
            </a:r>
          </a:p>
          <a:p>
            <a:endParaRPr lang="es-ES" b="1" dirty="0">
              <a:latin typeface="Isidora Sans Black" panose="00000A00000000000000"/>
              <a:cs typeface="Calibri"/>
            </a:endParaRPr>
          </a:p>
          <a:p>
            <a:pPr marL="285750" indent="-285750" algn="just">
              <a:buFont typeface="Arial,Sans-Serif"/>
              <a:buChar char="•"/>
            </a:pPr>
            <a:r>
              <a:rPr lang="es-ES" dirty="0">
                <a:latin typeface="Isidora Sans Black" panose="00000A00000000000000"/>
                <a:cs typeface="Arial"/>
              </a:rPr>
              <a:t>Entrega de subsidios a las viviendas que se encuentren estratificadas en los estratos 1, 2 y 3, en los porcentajes establecidos en el Acuerdo 068 de 2022.</a:t>
            </a:r>
            <a:endParaRPr lang="en-US" dirty="0">
              <a:latin typeface="Isidora Sans Black" panose="00000A00000000000000"/>
              <a:cs typeface="Arial"/>
            </a:endParaRPr>
          </a:p>
          <a:p>
            <a:pPr marL="285750" indent="-285750" algn="just">
              <a:buFont typeface="Arial,Sans-Serif"/>
              <a:buChar char="•"/>
            </a:pPr>
            <a:r>
              <a:rPr lang="es-ES" dirty="0">
                <a:latin typeface="Isidora Sans Black" panose="00000A00000000000000"/>
                <a:cs typeface="Arial"/>
              </a:rPr>
              <a:t>Revisión permanente e identificación de posibles variaciones, desviaciones e inconsistencias en la entrega de subsidios y en el cobro de contribuciones, por parte de los diferentes prestadores de los servicios públicos del Distrito. </a:t>
            </a:r>
            <a:endParaRPr lang="en-US" dirty="0">
              <a:latin typeface="Isidora Sans Black" panose="00000A00000000000000"/>
              <a:cs typeface="Arial"/>
            </a:endParaRPr>
          </a:p>
          <a:p>
            <a:endParaRPr lang="es-ES" b="1" dirty="0">
              <a:latin typeface="Arial"/>
              <a:cs typeface="Calibri"/>
            </a:endParaRPr>
          </a:p>
          <a:p>
            <a:endParaRPr lang="es-ES"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pic>
        <p:nvPicPr>
          <p:cNvPr id="4" name="Imagen 3" descr="Gráfico, Gráfico de barras&#10;&#10;Descripción generada automáticamente">
            <a:extLst>
              <a:ext uri="{FF2B5EF4-FFF2-40B4-BE49-F238E27FC236}">
                <a16:creationId xmlns="" xmlns:a16="http://schemas.microsoft.com/office/drawing/2014/main" id="{40490107-C17C-8387-0162-8659A3ACC0E1}"/>
              </a:ext>
            </a:extLst>
          </p:cNvPr>
          <p:cNvPicPr>
            <a:picLocks noChangeAspect="1"/>
          </p:cNvPicPr>
          <p:nvPr/>
        </p:nvPicPr>
        <p:blipFill>
          <a:blip r:embed="rId3"/>
          <a:stretch>
            <a:fillRect/>
          </a:stretch>
        </p:blipFill>
        <p:spPr>
          <a:xfrm>
            <a:off x="6377799" y="2292960"/>
            <a:ext cx="4770407" cy="2875029"/>
          </a:xfrm>
          <a:prstGeom prst="rect">
            <a:avLst/>
          </a:prstGeom>
        </p:spPr>
      </p:pic>
    </p:spTree>
    <p:extLst>
      <p:ext uri="{BB962C8B-B14F-4D97-AF65-F5344CB8AC3E}">
        <p14:creationId xmlns:p14="http://schemas.microsoft.com/office/powerpoint/2010/main" val="562367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55297" y="426882"/>
            <a:ext cx="7781396" cy="1754326"/>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PRESTACIÓN DEL SERVICIO Y MODERNIZACIÓN DEL ALUMBRADO PÚBLICO Y LA ILUMINACIÓN ORNAMENTAL</a:t>
            </a:r>
            <a:endParaRPr lang="es-CO" sz="2800" b="1" dirty="0">
              <a:solidFill>
                <a:srgbClr val="1B3935"/>
              </a:solidFill>
              <a:latin typeface="Isidora Sans Black" panose="00000A00000000000000" pitchFamily="2" charset="0"/>
            </a:endParaRP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6582579" y="2406088"/>
            <a:ext cx="5029199"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Descripción del Proyecto:</a:t>
            </a:r>
          </a:p>
          <a:p>
            <a:pPr algn="just"/>
            <a:endParaRPr lang="es-ES" dirty="0">
              <a:latin typeface="Isidora Sans Black" panose="00000A00000000000000"/>
              <a:cs typeface="Calibri"/>
            </a:endParaRPr>
          </a:p>
          <a:p>
            <a:pPr algn="just"/>
            <a:r>
              <a:rPr lang="es-ES" dirty="0">
                <a:latin typeface="Isidora Sans Black" panose="00000A00000000000000"/>
                <a:ea typeface="+mn-lt"/>
                <a:cs typeface="+mn-lt"/>
              </a:rPr>
              <a:t>Es el servicio público no domiciliario de iluminación, inherente al servicio de energía eléctrica, que se presta con el fin de dar visibilidad al espacio público, bienes de uso público y demás espacios de libre circulación, con tránsito vehicular o peatonal, dentro del perímetro urbano y rural de un municipio o distrito, para el normal desarrollo de las actividades.</a:t>
            </a:r>
            <a:endParaRPr lang="es-ES" dirty="0">
              <a:latin typeface="Isidora Sans Black" panose="00000A00000000000000"/>
              <a:cs typeface="Calibri" panose="020F0502020204030204"/>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530995" y="2064739"/>
            <a:ext cx="5715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dirty="0">
              <a:latin typeface="Isidora Sans Black" panose="00000A00000000000000"/>
              <a:cs typeface="Arial"/>
            </a:endParaRPr>
          </a:p>
          <a:p>
            <a:r>
              <a:rPr lang="es-ES" dirty="0">
                <a:latin typeface="Isidora Sans Black" panose="00000A00000000000000"/>
                <a:cs typeface="Arial"/>
              </a:rPr>
              <a:t>Ejecución presupuestal cuatrienio $ 343.595.553.660</a:t>
            </a:r>
            <a:r>
              <a:rPr lang="es-ES" dirty="0">
                <a:ea typeface="+mn-lt"/>
                <a:cs typeface="+mn-lt"/>
              </a:rPr>
              <a:t> </a:t>
            </a: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graphicFrame>
        <p:nvGraphicFramePr>
          <p:cNvPr id="4" name="Tabla 3">
            <a:extLst>
              <a:ext uri="{FF2B5EF4-FFF2-40B4-BE49-F238E27FC236}">
                <a16:creationId xmlns="" xmlns:a16="http://schemas.microsoft.com/office/drawing/2014/main" id="{12B1D11D-2881-590B-0C01-93CE69EE1585}"/>
              </a:ext>
            </a:extLst>
          </p:cNvPr>
          <p:cNvGraphicFramePr>
            <a:graphicFrameLocks noGrp="1"/>
          </p:cNvGraphicFramePr>
          <p:nvPr>
            <p:extLst>
              <p:ext uri="{D42A27DB-BD31-4B8C-83A1-F6EECF244321}">
                <p14:modId xmlns:p14="http://schemas.microsoft.com/office/powerpoint/2010/main" val="3599182041"/>
              </p:ext>
            </p:extLst>
          </p:nvPr>
        </p:nvGraphicFramePr>
        <p:xfrm>
          <a:off x="580222" y="2864958"/>
          <a:ext cx="5585927" cy="3566160"/>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a:t>
                      </a:r>
                    </a:p>
                    <a:p>
                      <a:pPr algn="ctr"/>
                      <a:r>
                        <a:rPr lang="es-ES" dirty="0">
                          <a:solidFill>
                            <a:srgbClr val="000000"/>
                          </a:solidFill>
                          <a:effectLst/>
                        </a:rPr>
                        <a:t>2020 -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79230">
                <a:tc>
                  <a:txBody>
                    <a:bodyPr/>
                    <a:lstStyle/>
                    <a:p>
                      <a:pPr lvl="0" algn="ctr">
                        <a:buNone/>
                      </a:pPr>
                      <a:r>
                        <a:rPr lang="es-ES" sz="1800" b="0" i="0" u="none" strike="noStrike" noProof="0" dirty="0">
                          <a:effectLst/>
                          <a:latin typeface="Calibri"/>
                        </a:rPr>
                        <a:t>Luminarias LED en el sistema de alumbrado público e iluminación ornamental del Municipio </a:t>
                      </a:r>
                      <a:endParaRPr lang="es-ES" dirty="0">
                        <a:effectLst/>
                      </a:endParaRPr>
                    </a:p>
                  </a:txBody>
                  <a:tcPr marL="0" marR="0" marT="0" marB="0" anchor="ctr"/>
                </a:tc>
                <a:tc>
                  <a:txBody>
                    <a:bodyPr/>
                    <a:lstStyle/>
                    <a:p>
                      <a:pPr algn="ctr"/>
                      <a:r>
                        <a:rPr lang="es-ES" dirty="0">
                          <a:effectLst/>
                        </a:rPr>
                        <a:t>140.000</a:t>
                      </a:r>
                    </a:p>
                  </a:txBody>
                  <a:tcPr marL="0" marR="0" marT="0" marB="0" anchor="ctr"/>
                </a:tc>
                <a:tc>
                  <a:txBody>
                    <a:bodyPr/>
                    <a:lstStyle/>
                    <a:p>
                      <a:pPr algn="ctr"/>
                      <a:r>
                        <a:rPr lang="es-ES" dirty="0">
                          <a:effectLst/>
                        </a:rPr>
                        <a:t>31.963</a:t>
                      </a:r>
                    </a:p>
                  </a:txBody>
                  <a:tcPr marL="0" marR="0" marT="0" marB="0" anchor="ctr"/>
                </a:tc>
                <a:tc>
                  <a:txBody>
                    <a:bodyPr/>
                    <a:lstStyle/>
                    <a:p>
                      <a:pPr algn="ctr"/>
                      <a:r>
                        <a:rPr lang="es-ES" dirty="0">
                          <a:effectLst/>
                        </a:rPr>
                        <a:t>22.8%</a:t>
                      </a:r>
                    </a:p>
                  </a:txBody>
                  <a:tcPr marL="0" marR="0" marT="0" marB="0" anchor="ctr"/>
                </a:tc>
                <a:extLst>
                  <a:ext uri="{0D108BD9-81ED-4DB2-BD59-A6C34878D82A}">
                    <a16:rowId xmlns="" xmlns:a16="http://schemas.microsoft.com/office/drawing/2014/main" val="2924831156"/>
                  </a:ext>
                </a:extLst>
              </a:tr>
              <a:tr h="879230">
                <a:tc>
                  <a:txBody>
                    <a:bodyPr/>
                    <a:lstStyle/>
                    <a:p>
                      <a:pPr lvl="0" algn="ctr">
                        <a:buNone/>
                      </a:pPr>
                      <a:r>
                        <a:rPr lang="es-419" sz="1800" b="0" i="0" u="none" strike="noStrike" noProof="0" dirty="0">
                          <a:effectLst/>
                          <a:latin typeface="+mn-lt"/>
                        </a:rPr>
                        <a:t>Parques, plazoletas y escenarios deportivos iluminados con energía solar</a:t>
                      </a:r>
                      <a:endParaRPr lang="es-ES" dirty="0"/>
                    </a:p>
                  </a:txBody>
                  <a:tcPr marL="0" marR="0" marT="0" marB="0" anchor="ctr"/>
                </a:tc>
                <a:tc>
                  <a:txBody>
                    <a:bodyPr/>
                    <a:lstStyle/>
                    <a:p>
                      <a:pPr lvl="0" algn="ctr">
                        <a:buNone/>
                      </a:pPr>
                      <a:r>
                        <a:rPr lang="es-ES" dirty="0">
                          <a:effectLst/>
                        </a:rPr>
                        <a:t>3</a:t>
                      </a:r>
                    </a:p>
                  </a:txBody>
                  <a:tcPr marL="0" marR="0" marT="0" marB="0" anchor="ctr"/>
                </a:tc>
                <a:tc>
                  <a:txBody>
                    <a:bodyPr/>
                    <a:lstStyle/>
                    <a:p>
                      <a:pPr lvl="0" algn="ctr">
                        <a:buNone/>
                      </a:pPr>
                      <a:r>
                        <a:rPr lang="es-ES" dirty="0">
                          <a:effectLst/>
                        </a:rPr>
                        <a:t>2</a:t>
                      </a:r>
                    </a:p>
                  </a:txBody>
                  <a:tcPr marL="0" marR="0" marT="0" marB="0" anchor="ctr"/>
                </a:tc>
                <a:tc>
                  <a:txBody>
                    <a:bodyPr/>
                    <a:lstStyle/>
                    <a:p>
                      <a:pPr lvl="0" algn="ctr">
                        <a:buNone/>
                      </a:pPr>
                      <a:r>
                        <a:rPr lang="es-ES" dirty="0">
                          <a:effectLst/>
                        </a:rPr>
                        <a:t>67%%</a:t>
                      </a:r>
                    </a:p>
                  </a:txBody>
                  <a:tcPr marL="0" marR="0" marT="0" marB="0" anchor="ctr"/>
                </a:tc>
                <a:extLst>
                  <a:ext uri="{0D108BD9-81ED-4DB2-BD59-A6C34878D82A}">
                    <a16:rowId xmlns="" xmlns:a16="http://schemas.microsoft.com/office/drawing/2014/main" val="1952637024"/>
                  </a:ext>
                </a:extLst>
              </a:tr>
            </a:tbl>
          </a:graphicData>
        </a:graphic>
      </p:graphicFrame>
    </p:spTree>
    <p:extLst>
      <p:ext uri="{BB962C8B-B14F-4D97-AF65-F5344CB8AC3E}">
        <p14:creationId xmlns:p14="http://schemas.microsoft.com/office/powerpoint/2010/main" val="3102890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29759" y="428457"/>
            <a:ext cx="7808727" cy="1754326"/>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PRESTACIÓN DEL SERVICIO Y MODERNIZACIÓN DEL ALUMBRADO PÚBLICO Y LA ILUMINACIÓN ORNAMENTAL</a:t>
            </a:r>
            <a:endParaRPr lang="es-CO" sz="2800" b="1" dirty="0">
              <a:solidFill>
                <a:srgbClr val="1B3935"/>
              </a:solidFill>
              <a:latin typeface="Isidora Sans Black" panose="00000A00000000000000" pitchFamily="2" charset="0"/>
            </a:endParaRP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5962879" y="2478614"/>
            <a:ext cx="5029199"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2000" b="1" dirty="0">
                <a:latin typeface="Isidora Sans Black" panose="00000A00000000000000"/>
                <a:cs typeface="Calibri"/>
              </a:rPr>
              <a:t>Logros:</a:t>
            </a:r>
            <a:endParaRPr lang="es-ES" sz="2000" dirty="0">
              <a:latin typeface="Isidora Sans Black" panose="00000A00000000000000"/>
            </a:endParaRPr>
          </a:p>
          <a:p>
            <a:pPr algn="just"/>
            <a:endParaRPr lang="es-ES" sz="2000" b="1" dirty="0">
              <a:latin typeface="Isidora Sans Black" panose="00000A00000000000000"/>
              <a:cs typeface="Calibri"/>
            </a:endParaRPr>
          </a:p>
          <a:p>
            <a:pPr algn="just"/>
            <a:r>
              <a:rPr lang="es-ES" sz="2000" dirty="0">
                <a:latin typeface="Isidora Sans Black" panose="00000A00000000000000"/>
                <a:cs typeface="Calibri"/>
              </a:rPr>
              <a:t>En la presente administración  se han instalado 132.789 luminarias LED generando una modernización del sistema, mejorando con ello la iluminación y reduciendo el consumo de energía. </a:t>
            </a:r>
          </a:p>
          <a:p>
            <a:endParaRPr lang="es-ES" b="1" dirty="0">
              <a:latin typeface="Arial"/>
              <a:cs typeface="Calibri"/>
            </a:endParaRPr>
          </a:p>
          <a:p>
            <a:endParaRPr lang="es-ES" b="1" dirty="0">
              <a:latin typeface="Arial"/>
              <a:cs typeface="Calibri"/>
            </a:endParaRPr>
          </a:p>
          <a:p>
            <a:pPr algn="just"/>
            <a:endParaRPr lang="es-ES" sz="2000" dirty="0">
              <a:latin typeface="Arial"/>
              <a:cs typeface="Calibri"/>
            </a:endParaRPr>
          </a:p>
          <a:p>
            <a:pPr algn="just"/>
            <a:endParaRPr lang="es-ES" sz="2000" dirty="0">
              <a:latin typeface="Calibri" panose="020F0502020204030204"/>
              <a:cs typeface="Calibri" panose="020F0502020204030204"/>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pic>
        <p:nvPicPr>
          <p:cNvPr id="4" name="Imagen 3" descr="Imagen que contiene vista, árbol, tabla, grande&#10;&#10;Descripción generada automáticamente">
            <a:extLst>
              <a:ext uri="{FF2B5EF4-FFF2-40B4-BE49-F238E27FC236}">
                <a16:creationId xmlns="" xmlns:a16="http://schemas.microsoft.com/office/drawing/2014/main" id="{BB2D3D3D-E6D2-CB79-83F2-878E64A19454}"/>
              </a:ext>
            </a:extLst>
          </p:cNvPr>
          <p:cNvPicPr>
            <a:picLocks noChangeAspect="1"/>
          </p:cNvPicPr>
          <p:nvPr/>
        </p:nvPicPr>
        <p:blipFill>
          <a:blip r:embed="rId3"/>
          <a:stretch>
            <a:fillRect/>
          </a:stretch>
        </p:blipFill>
        <p:spPr>
          <a:xfrm>
            <a:off x="782938" y="2611314"/>
            <a:ext cx="4250394" cy="3271541"/>
          </a:xfrm>
          <a:prstGeom prst="rect">
            <a:avLst/>
          </a:prstGeom>
        </p:spPr>
      </p:pic>
    </p:spTree>
    <p:extLst>
      <p:ext uri="{BB962C8B-B14F-4D97-AF65-F5344CB8AC3E}">
        <p14:creationId xmlns:p14="http://schemas.microsoft.com/office/powerpoint/2010/main" val="2259447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29759" y="428457"/>
            <a:ext cx="7808727" cy="892552"/>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MINIMO VITAL DE AGUA POTABLE</a:t>
            </a: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467665" y="2004807"/>
            <a:ext cx="5029199"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latin typeface="Isidora Sans Black" panose="00000A00000000000000"/>
                <a:cs typeface="Calibri"/>
              </a:rPr>
              <a:t>Descripción del Proyecto:</a:t>
            </a:r>
          </a:p>
          <a:p>
            <a:pPr algn="just"/>
            <a:endParaRPr lang="es-ES" sz="2000" dirty="0">
              <a:latin typeface="Isidora Sans Black" panose="00000A00000000000000"/>
              <a:cs typeface="Calibri"/>
            </a:endParaRPr>
          </a:p>
          <a:p>
            <a:pPr algn="just"/>
            <a:r>
              <a:rPr lang="es-ES" sz="2000" dirty="0">
                <a:latin typeface="Isidora Sans Black" panose="00000A00000000000000"/>
                <a:cs typeface="Calibri"/>
              </a:rPr>
              <a:t>Desde el proyecto “Administración del Programa Mínimo vital de agua potable” se entregan mensualmente 2,5 m3 de agua por persona beneficiada, lo que permite incrementar la cultura de pago oportuno; este logro se realizó con la reglamentación actual que funciona aún con </a:t>
            </a:r>
            <a:r>
              <a:rPr lang="es-ES" sz="2000" dirty="0" err="1">
                <a:latin typeface="Isidora Sans Black" panose="00000A00000000000000"/>
                <a:cs typeface="Calibri"/>
              </a:rPr>
              <a:t>Sisben</a:t>
            </a:r>
            <a:r>
              <a:rPr lang="es-ES" sz="2000" dirty="0">
                <a:latin typeface="Isidora Sans Black" panose="00000A00000000000000"/>
                <a:cs typeface="Calibri"/>
              </a:rPr>
              <a:t> III.</a:t>
            </a:r>
            <a:endParaRPr lang="es-ES" sz="2000" dirty="0">
              <a:latin typeface="Isidora Sans Black" panose="00000A00000000000000"/>
              <a:cs typeface="Arial"/>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6096000" y="1797784"/>
            <a:ext cx="57150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dirty="0">
              <a:latin typeface="Isidora Sans Black" panose="00000A00000000000000"/>
              <a:cs typeface="Arial"/>
            </a:endParaRPr>
          </a:p>
          <a:p>
            <a:r>
              <a:rPr lang="es-ES" dirty="0">
                <a:latin typeface="Isidora Sans Black" panose="00000A00000000000000"/>
                <a:cs typeface="Arial"/>
              </a:rPr>
              <a:t>Ejecución presupuestal cuatrienio $ </a:t>
            </a:r>
            <a:r>
              <a:rPr lang="es-ES" dirty="0">
                <a:latin typeface="Isidora Sans Black" panose="00000A00000000000000"/>
                <a:ea typeface="+mn-lt"/>
                <a:cs typeface="+mn-lt"/>
              </a:rPr>
              <a:t>  99.977.304.652</a:t>
            </a: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graphicFrame>
        <p:nvGraphicFramePr>
          <p:cNvPr id="10" name="Tabla 9">
            <a:extLst>
              <a:ext uri="{FF2B5EF4-FFF2-40B4-BE49-F238E27FC236}">
                <a16:creationId xmlns="" xmlns:a16="http://schemas.microsoft.com/office/drawing/2014/main" id="{A9AF3B85-D1A0-29DC-BE95-ADAF96889058}"/>
              </a:ext>
            </a:extLst>
          </p:cNvPr>
          <p:cNvGraphicFramePr>
            <a:graphicFrameLocks noGrp="1"/>
          </p:cNvGraphicFramePr>
          <p:nvPr>
            <p:extLst>
              <p:ext uri="{D42A27DB-BD31-4B8C-83A1-F6EECF244321}">
                <p14:modId xmlns:p14="http://schemas.microsoft.com/office/powerpoint/2010/main" val="599925650"/>
              </p:ext>
            </p:extLst>
          </p:nvPr>
        </p:nvGraphicFramePr>
        <p:xfrm>
          <a:off x="6025851" y="2613392"/>
          <a:ext cx="5585927" cy="2194560"/>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a:t>
                      </a:r>
                    </a:p>
                    <a:p>
                      <a:pPr algn="ctr"/>
                      <a:r>
                        <a:rPr lang="es-ES" dirty="0">
                          <a:solidFill>
                            <a:srgbClr val="000000"/>
                          </a:solidFill>
                          <a:effectLst/>
                        </a:rPr>
                        <a:t>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79230">
                <a:tc>
                  <a:txBody>
                    <a:bodyPr/>
                    <a:lstStyle/>
                    <a:p>
                      <a:pPr lvl="0" algn="ctr">
                        <a:buNone/>
                      </a:pPr>
                      <a:r>
                        <a:rPr lang="es-ES" sz="1800" b="0" i="0" u="none" strike="noStrike" noProof="0" dirty="0">
                          <a:effectLst/>
                        </a:rPr>
                        <a:t>Personas que reciben el auspicio del Mínimo Vital de Agua Potable</a:t>
                      </a:r>
                      <a:endParaRPr lang="es-ES" dirty="0"/>
                    </a:p>
                  </a:txBody>
                  <a:tcPr marL="0" marR="0" marT="0" marB="0" anchor="ctr"/>
                </a:tc>
                <a:tc>
                  <a:txBody>
                    <a:bodyPr/>
                    <a:lstStyle/>
                    <a:p>
                      <a:pPr algn="ctr"/>
                      <a:r>
                        <a:rPr lang="es-ES" dirty="0">
                          <a:effectLst/>
                        </a:rPr>
                        <a:t>268.964</a:t>
                      </a:r>
                    </a:p>
                  </a:txBody>
                  <a:tcPr marL="0" marR="0" marT="0" marB="0" anchor="ctr"/>
                </a:tc>
                <a:tc>
                  <a:txBody>
                    <a:bodyPr/>
                    <a:lstStyle/>
                    <a:p>
                      <a:pPr algn="ctr"/>
                      <a:r>
                        <a:rPr lang="es-ES" dirty="0">
                          <a:effectLst/>
                        </a:rPr>
                        <a:t>267.073</a:t>
                      </a:r>
                    </a:p>
                  </a:txBody>
                  <a:tcPr marL="0" marR="0" marT="0" marB="0" anchor="ctr"/>
                </a:tc>
                <a:tc>
                  <a:txBody>
                    <a:bodyPr/>
                    <a:lstStyle/>
                    <a:p>
                      <a:pPr algn="ctr"/>
                      <a:r>
                        <a:rPr lang="es-ES" dirty="0">
                          <a:effectLst/>
                        </a:rPr>
                        <a:t>90.9%</a:t>
                      </a:r>
                    </a:p>
                  </a:txBody>
                  <a:tcPr marL="0" marR="0" marT="0" marB="0" anchor="ctr"/>
                </a:tc>
                <a:extLst>
                  <a:ext uri="{0D108BD9-81ED-4DB2-BD59-A6C34878D82A}">
                    <a16:rowId xmlns="" xmlns:a16="http://schemas.microsoft.com/office/drawing/2014/main" val="2924831156"/>
                  </a:ext>
                </a:extLst>
              </a:tr>
            </a:tbl>
          </a:graphicData>
        </a:graphic>
      </p:graphicFrame>
    </p:spTree>
    <p:extLst>
      <p:ext uri="{BB962C8B-B14F-4D97-AF65-F5344CB8AC3E}">
        <p14:creationId xmlns:p14="http://schemas.microsoft.com/office/powerpoint/2010/main" val="2168154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29759" y="428457"/>
            <a:ext cx="7808727" cy="892552"/>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MÍNIMO VITAL DE AGUA POTABLE</a:t>
            </a: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6234122" y="1458953"/>
            <a:ext cx="502919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2000" b="1" dirty="0">
                <a:latin typeface="Isidora Sans Black"/>
                <a:cs typeface="Calibri"/>
              </a:rPr>
              <a:t>Logros:</a:t>
            </a:r>
          </a:p>
          <a:p>
            <a:pPr algn="just"/>
            <a:endParaRPr lang="es-ES" sz="2000" b="1" dirty="0">
              <a:latin typeface="Isidora Sans Black"/>
              <a:cs typeface="Calibri"/>
            </a:endParaRPr>
          </a:p>
          <a:p>
            <a:pPr marL="342900" indent="-342900" algn="just">
              <a:buFont typeface="Arial" panose="020B0604020202020204" pitchFamily="34" charset="0"/>
              <a:buChar char="•"/>
            </a:pPr>
            <a:r>
              <a:rPr lang="es-ES" sz="2000" dirty="0">
                <a:latin typeface="Isidora Sans Black" panose="00000A00000000000000"/>
                <a:cs typeface="Calibri"/>
              </a:rPr>
              <a:t>Ahorro económico en el pago de la cuenta de los servicios públicos de las familias beneficiarias.</a:t>
            </a:r>
          </a:p>
          <a:p>
            <a:pPr marL="342900" indent="-342900" algn="just">
              <a:buFont typeface="Arial" panose="020B0604020202020204" pitchFamily="34" charset="0"/>
              <a:buChar char="•"/>
            </a:pPr>
            <a:r>
              <a:rPr lang="es-ES" sz="2000" dirty="0">
                <a:latin typeface="Isidora Sans Black" panose="00000A00000000000000"/>
                <a:cs typeface="Calibri"/>
              </a:rPr>
              <a:t>Sensibilización a las familias, logrando consumo inferior al entregado.</a:t>
            </a:r>
          </a:p>
          <a:p>
            <a:pPr marL="342900" indent="-342900" algn="just">
              <a:buFont typeface="Arial" panose="020B0604020202020204" pitchFamily="34" charset="0"/>
              <a:buChar char="•"/>
            </a:pPr>
            <a:r>
              <a:rPr lang="es-ES" sz="2000" dirty="0">
                <a:latin typeface="Isidora Sans Black" panose="00000A00000000000000"/>
                <a:cs typeface="Calibri"/>
              </a:rPr>
              <a:t>Se sostiene contrato con las entidades prestadoras del servicio para la aplicación del auspicio en Medellín y sus 5 corregimientos.</a:t>
            </a:r>
          </a:p>
          <a:p>
            <a:pPr algn="just"/>
            <a:endParaRPr lang="es-ES" sz="2200" dirty="0">
              <a:latin typeface="Arial"/>
              <a:cs typeface="Calibri"/>
            </a:endParaRP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6159335" y="1321009"/>
            <a:ext cx="5715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b="1" dirty="0">
              <a:latin typeface="Isidora Sans Black" panose="00000A00000000000000"/>
              <a:ea typeface="+mn-lt"/>
              <a:cs typeface="Arial"/>
            </a:endParaRPr>
          </a:p>
          <a:p>
            <a:endParaRPr lang="es-ES" sz="1600" dirty="0">
              <a:latin typeface="Isidora Sans Black" panose="00000A00000000000000"/>
              <a:cs typeface="Arial"/>
            </a:endParaRPr>
          </a:p>
          <a:p>
            <a:endParaRPr lang="es-ES" sz="1600" dirty="0">
              <a:latin typeface="Isidora Sans Black" panose="00000A00000000000000"/>
              <a:cs typeface="Arial"/>
            </a:endParaRPr>
          </a:p>
          <a:p>
            <a:endParaRPr lang="es-ES" sz="1600" dirty="0">
              <a:latin typeface="Isidora Sans Black" panose="00000A00000000000000"/>
              <a:cs typeface="Arial"/>
            </a:endParaRPr>
          </a:p>
          <a:p>
            <a:endParaRPr lang="es-ES" sz="1600" dirty="0">
              <a:latin typeface="Isidora Sans Black" panose="00000A00000000000000"/>
              <a:cs typeface="Arial"/>
            </a:endParaRPr>
          </a:p>
        </p:txBody>
      </p:sp>
      <p:pic>
        <p:nvPicPr>
          <p:cNvPr id="4" name="Imagen 3" descr="Gráfico, Gráfico de cajas y bigotes">
            <a:extLst>
              <a:ext uri="{FF2B5EF4-FFF2-40B4-BE49-F238E27FC236}">
                <a16:creationId xmlns="" xmlns:a16="http://schemas.microsoft.com/office/drawing/2014/main" id="{E18DDCEC-A93E-6248-2820-B95957F74A44}"/>
              </a:ext>
            </a:extLst>
          </p:cNvPr>
          <p:cNvPicPr>
            <a:picLocks noChangeAspect="1"/>
          </p:cNvPicPr>
          <p:nvPr/>
        </p:nvPicPr>
        <p:blipFill>
          <a:blip r:embed="rId3"/>
          <a:stretch>
            <a:fillRect/>
          </a:stretch>
        </p:blipFill>
        <p:spPr>
          <a:xfrm>
            <a:off x="296249" y="2143167"/>
            <a:ext cx="5863086" cy="3380015"/>
          </a:xfrm>
          <a:prstGeom prst="rect">
            <a:avLst/>
          </a:prstGeom>
        </p:spPr>
      </p:pic>
    </p:spTree>
    <p:extLst>
      <p:ext uri="{BB962C8B-B14F-4D97-AF65-F5344CB8AC3E}">
        <p14:creationId xmlns:p14="http://schemas.microsoft.com/office/powerpoint/2010/main" val="2916583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71300" y="2597564"/>
            <a:ext cx="6688184" cy="2917722"/>
          </a:xfrm>
          <a:prstGeom prst="rect">
            <a:avLst/>
          </a:prstGeom>
        </p:spPr>
        <p:txBody>
          <a:bodyPr wrap="square" lIns="91440" tIns="45720" rIns="91440" bIns="45720" anchor="t">
            <a:spAutoFit/>
          </a:bodyPr>
          <a:lstStyle/>
          <a:p>
            <a:pPr algn="just">
              <a:lnSpc>
                <a:spcPct val="115000"/>
              </a:lnSpc>
              <a:spcAft>
                <a:spcPts val="0"/>
              </a:spcAft>
            </a:pPr>
            <a:r>
              <a:rPr lang="es-CO" dirty="0">
                <a:latin typeface="Isidora Sans Black" panose="00000A00000000000000"/>
              </a:rPr>
              <a:t>La Secretaría de Gestión y Control Territorial es una dependencia creada en el nivel central, de orden misional, cuyo objetivo estratégico es Identificar física, jurídica y económicamente los bienes inmuebles públicos y privados; garantizar la prestación de los servicios públicos domiciliarios y no domiciliarios, y ejercer el control urbanístico, mediante el seguimiento y monitoreo al modelo de ocupación del territorio definido en el Plan de Ordenamiento Territorial.</a:t>
            </a:r>
          </a:p>
          <a:p>
            <a:pPr marL="247650" algn="just">
              <a:spcAft>
                <a:spcPts val="0"/>
              </a:spcAft>
              <a:tabLst>
                <a:tab pos="2806065" algn="ctr"/>
                <a:tab pos="5612130" algn="r"/>
              </a:tabLst>
            </a:pPr>
            <a:endParaRPr lang="es-CO" dirty="0">
              <a:latin typeface="Isidora Sans Black" panose="00000A00000000000000"/>
            </a:endParaRPr>
          </a:p>
        </p:txBody>
      </p:sp>
      <p:sp>
        <p:nvSpPr>
          <p:cNvPr id="3" name="Rectángulo 2"/>
          <p:cNvSpPr/>
          <p:nvPr/>
        </p:nvSpPr>
        <p:spPr>
          <a:xfrm>
            <a:off x="4091882" y="605481"/>
            <a:ext cx="5966519" cy="954107"/>
          </a:xfrm>
          <a:prstGeom prst="rect">
            <a:avLst/>
          </a:prstGeom>
        </p:spPr>
        <p:txBody>
          <a:bodyPr wrap="square">
            <a:spAutoFit/>
          </a:bodyPr>
          <a:lstStyle/>
          <a:p>
            <a:pPr algn="ctr"/>
            <a:r>
              <a:rPr lang="es-CO" sz="2800" b="1" dirty="0">
                <a:solidFill>
                  <a:srgbClr val="1B3935"/>
                </a:solidFill>
                <a:latin typeface="Isidora Sans Black" panose="00000A00000000000000" pitchFamily="2" charset="0"/>
              </a:rPr>
              <a:t>Secretaría de Gestión y Control Territorial</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82" y="4676503"/>
            <a:ext cx="3357072" cy="1886248"/>
          </a:xfrm>
          <a:prstGeom prst="rect">
            <a:avLst/>
          </a:prstGeom>
          <a:ln>
            <a:noFill/>
          </a:ln>
          <a:effectLst>
            <a:softEdge rad="1125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55" y="1913300"/>
            <a:ext cx="2143125" cy="2143125"/>
          </a:xfrm>
          <a:prstGeom prst="rect">
            <a:avLst/>
          </a:prstGeom>
          <a:ln>
            <a:noFill/>
          </a:ln>
          <a:effectLst>
            <a:softEdge rad="112500"/>
          </a:effectLst>
        </p:spPr>
      </p:pic>
    </p:spTree>
    <p:extLst>
      <p:ext uri="{BB962C8B-B14F-4D97-AF65-F5344CB8AC3E}">
        <p14:creationId xmlns:p14="http://schemas.microsoft.com/office/powerpoint/2010/main" val="1128452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29759" y="428457"/>
            <a:ext cx="7808727" cy="954107"/>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AGUA POTABLE Y SANEAMIENTO BASICO</a:t>
            </a:r>
          </a:p>
          <a:p>
            <a:pPr algn="ctr"/>
            <a:endParaRPr lang="es-CO" sz="28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6314969" y="1714500"/>
            <a:ext cx="5029199"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latin typeface="Isidora Sans Black" panose="00000A00000000000000"/>
                <a:cs typeface="Calibri"/>
              </a:rPr>
              <a:t>Descripción del Proyecto:</a:t>
            </a:r>
          </a:p>
          <a:p>
            <a:pPr algn="just"/>
            <a:endParaRPr lang="es-ES" sz="2000" dirty="0">
              <a:latin typeface="Isidora Sans Black" panose="00000A00000000000000"/>
              <a:cs typeface="Calibri"/>
            </a:endParaRPr>
          </a:p>
          <a:p>
            <a:pPr algn="just"/>
            <a:r>
              <a:rPr lang="es-ES" dirty="0">
                <a:latin typeface="Isidora Sans Black" panose="00000A00000000000000"/>
                <a:ea typeface="+mn-lt"/>
                <a:cs typeface="+mn-lt"/>
              </a:rPr>
              <a:t>Desde la Subsecretaría de Servicios Públicos se garantiza la prestación del servicio de agua potable y saneamiento básico en el Distrito de Ciencia Tecnología e Innovación de Medellín, mediante la ejecución de proyectos que permitan la ampliación de la cobertura y mejoramiento de indicadores de calidad y continuidad.</a:t>
            </a:r>
            <a:endParaRPr lang="es-ES" dirty="0">
              <a:latin typeface="Isidora Sans Black" panose="00000A00000000000000"/>
              <a:cs typeface="Calibri"/>
            </a:endParaRP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438275" y="1451517"/>
            <a:ext cx="5715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dirty="0">
              <a:latin typeface="Isidora Sans Black" panose="00000A00000000000000"/>
              <a:cs typeface="Arial"/>
            </a:endParaRPr>
          </a:p>
          <a:p>
            <a:r>
              <a:rPr lang="es-ES" dirty="0">
                <a:latin typeface="Isidora Sans Black" panose="00000A00000000000000"/>
                <a:cs typeface="Arial"/>
              </a:rPr>
              <a:t>Ejecución presupuestal cuatrienio  $ </a:t>
            </a:r>
            <a:r>
              <a:rPr lang="es-ES" dirty="0">
                <a:latin typeface="Isidora Sans Black" panose="00000A00000000000000"/>
                <a:ea typeface="+mn-lt"/>
                <a:cs typeface="+mn-lt"/>
              </a:rPr>
              <a:t> 29.566.898.459</a:t>
            </a:r>
            <a:r>
              <a:rPr lang="es-ES" dirty="0">
                <a:ea typeface="+mn-lt"/>
                <a:cs typeface="+mn-lt"/>
              </a:rPr>
              <a:t> </a:t>
            </a: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graphicFrame>
        <p:nvGraphicFramePr>
          <p:cNvPr id="10" name="Tabla 9">
            <a:extLst>
              <a:ext uri="{FF2B5EF4-FFF2-40B4-BE49-F238E27FC236}">
                <a16:creationId xmlns="" xmlns:a16="http://schemas.microsoft.com/office/drawing/2014/main" id="{A9AF3B85-D1A0-29DC-BE95-ADAF96889058}"/>
              </a:ext>
            </a:extLst>
          </p:cNvPr>
          <p:cNvGraphicFramePr>
            <a:graphicFrameLocks noGrp="1"/>
          </p:cNvGraphicFramePr>
          <p:nvPr>
            <p:extLst>
              <p:ext uri="{D42A27DB-BD31-4B8C-83A1-F6EECF244321}">
                <p14:modId xmlns:p14="http://schemas.microsoft.com/office/powerpoint/2010/main" val="3806897280"/>
              </p:ext>
            </p:extLst>
          </p:nvPr>
        </p:nvGraphicFramePr>
        <p:xfrm>
          <a:off x="438275" y="2251736"/>
          <a:ext cx="5585927" cy="4114800"/>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a:t>
                      </a:r>
                    </a:p>
                    <a:p>
                      <a:pPr algn="ctr"/>
                      <a:r>
                        <a:rPr lang="es-ES" dirty="0">
                          <a:solidFill>
                            <a:srgbClr val="000000"/>
                          </a:solidFill>
                          <a:effectLst/>
                        </a:rPr>
                        <a:t>2020 -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79230">
                <a:tc>
                  <a:txBody>
                    <a:bodyPr/>
                    <a:lstStyle/>
                    <a:p>
                      <a:pPr lvl="0" algn="ctr">
                        <a:buNone/>
                      </a:pPr>
                      <a:r>
                        <a:rPr lang="es-ES" sz="1800" b="0" i="0" u="none" strike="noStrike" noProof="0" dirty="0">
                          <a:effectLst/>
                          <a:latin typeface="Calibri"/>
                        </a:rPr>
                        <a:t>Viviendas nuevas conectadas a soluciones de suministro de agua potable, con énfasis en la ruralidad </a:t>
                      </a:r>
                      <a:endParaRPr lang="es-ES" dirty="0"/>
                    </a:p>
                  </a:txBody>
                  <a:tcPr marL="0" marR="0" marT="0" marB="0" anchor="ctr"/>
                </a:tc>
                <a:tc>
                  <a:txBody>
                    <a:bodyPr/>
                    <a:lstStyle/>
                    <a:p>
                      <a:pPr algn="ctr"/>
                      <a:r>
                        <a:rPr lang="es-ES" dirty="0">
                          <a:effectLst/>
                        </a:rPr>
                        <a:t>2.500</a:t>
                      </a:r>
                    </a:p>
                  </a:txBody>
                  <a:tcPr marL="0" marR="0" marT="0" marB="0" anchor="ctr"/>
                </a:tc>
                <a:tc>
                  <a:txBody>
                    <a:bodyPr/>
                    <a:lstStyle/>
                    <a:p>
                      <a:pPr algn="ctr"/>
                      <a:r>
                        <a:rPr lang="es-ES" dirty="0">
                          <a:effectLst/>
                        </a:rPr>
                        <a:t>2.346</a:t>
                      </a:r>
                    </a:p>
                  </a:txBody>
                  <a:tcPr marL="0" marR="0" marT="0" marB="0" anchor="ctr"/>
                </a:tc>
                <a:tc>
                  <a:txBody>
                    <a:bodyPr/>
                    <a:lstStyle/>
                    <a:p>
                      <a:pPr algn="ctr"/>
                      <a:r>
                        <a:rPr lang="es-ES" dirty="0">
                          <a:effectLst/>
                        </a:rPr>
                        <a:t>93.8%</a:t>
                      </a:r>
                    </a:p>
                  </a:txBody>
                  <a:tcPr marL="0" marR="0" marT="0" marB="0" anchor="ctr"/>
                </a:tc>
                <a:extLst>
                  <a:ext uri="{0D108BD9-81ED-4DB2-BD59-A6C34878D82A}">
                    <a16:rowId xmlns="" xmlns:a16="http://schemas.microsoft.com/office/drawing/2014/main" val="2924831156"/>
                  </a:ext>
                </a:extLst>
              </a:tr>
              <a:tr h="879230">
                <a:tc>
                  <a:txBody>
                    <a:bodyPr/>
                    <a:lstStyle/>
                    <a:p>
                      <a:pPr lvl="0" algn="ctr">
                        <a:buNone/>
                      </a:pPr>
                      <a:r>
                        <a:rPr lang="es-ES" sz="1800" b="0" i="0" u="none" strike="noStrike" noProof="0" dirty="0">
                          <a:effectLst/>
                          <a:latin typeface="Calibri"/>
                        </a:rPr>
                        <a:t>Viviendas nuevas conectadas a soluciones de saneamiento, con énfasis en la ruralidad</a:t>
                      </a:r>
                      <a:endParaRPr lang="es-ES" dirty="0"/>
                    </a:p>
                  </a:txBody>
                  <a:tcPr marL="0" marR="0" marT="0" marB="0" anchor="ctr"/>
                </a:tc>
                <a:tc>
                  <a:txBody>
                    <a:bodyPr/>
                    <a:lstStyle/>
                    <a:p>
                      <a:pPr lvl="0" algn="ctr">
                        <a:buNone/>
                      </a:pPr>
                      <a:r>
                        <a:rPr lang="es-ES" dirty="0">
                          <a:effectLst/>
                        </a:rPr>
                        <a:t>2.500</a:t>
                      </a:r>
                    </a:p>
                  </a:txBody>
                  <a:tcPr marL="0" marR="0" marT="0" marB="0" anchor="ctr"/>
                </a:tc>
                <a:tc>
                  <a:txBody>
                    <a:bodyPr/>
                    <a:lstStyle/>
                    <a:p>
                      <a:pPr lvl="0" algn="ctr">
                        <a:buNone/>
                      </a:pPr>
                      <a:r>
                        <a:rPr lang="es-ES" dirty="0">
                          <a:effectLst/>
                        </a:rPr>
                        <a:t>291</a:t>
                      </a:r>
                    </a:p>
                  </a:txBody>
                  <a:tcPr marL="0" marR="0" marT="0" marB="0" anchor="ctr"/>
                </a:tc>
                <a:tc>
                  <a:txBody>
                    <a:bodyPr/>
                    <a:lstStyle/>
                    <a:p>
                      <a:pPr lvl="0" algn="ctr">
                        <a:buNone/>
                      </a:pPr>
                      <a:r>
                        <a:rPr lang="es-ES" dirty="0">
                          <a:effectLst/>
                        </a:rPr>
                        <a:t>11.6%</a:t>
                      </a:r>
                    </a:p>
                  </a:txBody>
                  <a:tcPr marL="0" marR="0" marT="0" marB="0" anchor="ctr"/>
                </a:tc>
                <a:extLst>
                  <a:ext uri="{0D108BD9-81ED-4DB2-BD59-A6C34878D82A}">
                    <a16:rowId xmlns="" xmlns:a16="http://schemas.microsoft.com/office/drawing/2014/main" val="1952637024"/>
                  </a:ext>
                </a:extLst>
              </a:tr>
            </a:tbl>
          </a:graphicData>
        </a:graphic>
      </p:graphicFrame>
    </p:spTree>
    <p:extLst>
      <p:ext uri="{BB962C8B-B14F-4D97-AF65-F5344CB8AC3E}">
        <p14:creationId xmlns:p14="http://schemas.microsoft.com/office/powerpoint/2010/main" val="621938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329759" y="428457"/>
            <a:ext cx="7808727" cy="892552"/>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AGUA POTABLE Y SANEAMIENTO BASICO</a:t>
            </a: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565607" y="1516952"/>
            <a:ext cx="9555147"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LOGROS:</a:t>
            </a:r>
          </a:p>
          <a:p>
            <a:endParaRPr lang="es-ES" b="1" dirty="0">
              <a:solidFill>
                <a:srgbClr val="000000"/>
              </a:solidFill>
              <a:latin typeface="Isidora Sans Black" panose="00000A00000000000000"/>
              <a:cs typeface="Calibri"/>
            </a:endParaRPr>
          </a:p>
          <a:p>
            <a:pPr marL="285750" indent="-285750" algn="just">
              <a:buFont typeface="Arial" panose="020B0604020202020204" pitchFamily="34" charset="0"/>
              <a:buChar char="•"/>
            </a:pPr>
            <a:r>
              <a:rPr lang="es-ES" dirty="0">
                <a:solidFill>
                  <a:srgbClr val="1B3935"/>
                </a:solidFill>
                <a:latin typeface="Isidora Sans Black" panose="00000A00000000000000"/>
                <a:cs typeface="Calibri"/>
              </a:rPr>
              <a:t>En la ruralidad se han conectado 2.631 viviendas nuevas a soluciones de suministro de agua potable y 307 a saneamiento básico(corte a octubre 2.023).</a:t>
            </a:r>
          </a:p>
          <a:p>
            <a:pPr algn="just"/>
            <a:endParaRPr lang="es-ES" dirty="0">
              <a:solidFill>
                <a:srgbClr val="1B3935"/>
              </a:solidFill>
              <a:latin typeface="Isidora Sans Black" panose="00000A00000000000000"/>
              <a:cs typeface="Calibri"/>
            </a:endParaRPr>
          </a:p>
          <a:p>
            <a:pPr marL="285750" indent="-285750" algn="just">
              <a:buFont typeface="Arial" panose="020B0604020202020204" pitchFamily="34" charset="0"/>
              <a:buChar char="•"/>
            </a:pPr>
            <a:r>
              <a:rPr lang="es-ES" dirty="0">
                <a:solidFill>
                  <a:srgbClr val="1B3935"/>
                </a:solidFill>
                <a:latin typeface="Isidora Sans Black" panose="00000A00000000000000"/>
                <a:cs typeface="Calibri"/>
              </a:rPr>
              <a:t>Se encuentra en proceso de puesta en funcionamiento cuatro proyectos ejecutados durante el año 2023 que conectarán a 750 viviendas a alcantarillado y 600 a acueducto.</a:t>
            </a:r>
          </a:p>
          <a:p>
            <a:pPr algn="just"/>
            <a:endParaRPr lang="es-ES" dirty="0">
              <a:solidFill>
                <a:srgbClr val="1B3935"/>
              </a:solidFill>
              <a:latin typeface="Isidora Sans Black" panose="00000A00000000000000"/>
              <a:cs typeface="Calibri"/>
            </a:endParaRPr>
          </a:p>
          <a:p>
            <a:pPr marL="285750" indent="-285750" algn="just">
              <a:buFont typeface="Arial" panose="020B0604020202020204" pitchFamily="34" charset="0"/>
              <a:buChar char="•"/>
            </a:pPr>
            <a:r>
              <a:rPr lang="es-ES" dirty="0">
                <a:solidFill>
                  <a:srgbClr val="1B3935"/>
                </a:solidFill>
                <a:latin typeface="Isidora Sans Black" panose="00000A00000000000000"/>
                <a:cs typeface="Calibri"/>
              </a:rPr>
              <a:t>Se encuentran en ejecución proyectos para beneficiar a aproximadamente 400 familias con agua potable en los corregimientos San Sebastián de Palmitas y Santa Elena; y a 343 familias con el mejoramiento de alcantarillado en la vereda El Llano - San Cristóbal.</a:t>
            </a:r>
          </a:p>
          <a:p>
            <a:pPr algn="just"/>
            <a:endParaRPr lang="es-ES" dirty="0">
              <a:solidFill>
                <a:srgbClr val="1B3935"/>
              </a:solidFill>
              <a:latin typeface="Isidora Sans Black" panose="00000A00000000000000"/>
              <a:cs typeface="Calibri"/>
            </a:endParaRPr>
          </a:p>
          <a:p>
            <a:pPr marL="285750" indent="-285750" algn="just">
              <a:buFont typeface="Arial" panose="020B0604020202020204" pitchFamily="34" charset="0"/>
              <a:buChar char="•"/>
            </a:pPr>
            <a:r>
              <a:rPr lang="es-ES" dirty="0">
                <a:solidFill>
                  <a:srgbClr val="1B3935"/>
                </a:solidFill>
                <a:latin typeface="Isidora Sans Black" panose="00000A00000000000000"/>
                <a:cs typeface="Calibri"/>
              </a:rPr>
              <a:t>Se cuenta con un banco de 16 diseños actualizados, para proyectos de agua potable y saneamiento básico en la ruralidad. </a:t>
            </a:r>
          </a:p>
          <a:p>
            <a:pPr algn="just"/>
            <a:endParaRPr lang="es-ES" dirty="0">
              <a:solidFill>
                <a:srgbClr val="1B3935"/>
              </a:solidFill>
              <a:latin typeface="Isidora Sans Black" panose="00000A00000000000000"/>
              <a:cs typeface="Calibri"/>
            </a:endParaRPr>
          </a:p>
          <a:p>
            <a:pPr marL="285750" indent="-285750" algn="just">
              <a:buFont typeface="Arial" panose="020B0604020202020204" pitchFamily="34" charset="0"/>
              <a:buChar char="•"/>
            </a:pPr>
            <a:r>
              <a:rPr lang="es-ES" dirty="0">
                <a:solidFill>
                  <a:srgbClr val="1B3935"/>
                </a:solidFill>
                <a:latin typeface="Isidora Sans Black" panose="00000A00000000000000"/>
                <a:cs typeface="Calibri"/>
              </a:rPr>
              <a:t>Fortalecimiento integral a los 22 pequeños prestadores de acueducto y/o alcantarillado, ubicados en los corregimientos del Distrito</a:t>
            </a:r>
            <a:r>
              <a:rPr lang="es-ES" sz="2000" dirty="0">
                <a:solidFill>
                  <a:srgbClr val="1B3935"/>
                </a:solidFill>
                <a:latin typeface="Calibri"/>
                <a:cs typeface="Calibri"/>
              </a:rPr>
              <a:t>. </a:t>
            </a:r>
          </a:p>
          <a:p>
            <a:endParaRPr lang="es-ES" sz="2000" b="1" dirty="0">
              <a:latin typeface="Arial"/>
              <a:cs typeface="Calibri"/>
            </a:endParaRPr>
          </a:p>
          <a:p>
            <a:endParaRPr lang="es-ES" sz="2200" b="1" dirty="0">
              <a:latin typeface="Arial"/>
              <a:cs typeface="Calibri"/>
            </a:endParaRPr>
          </a:p>
          <a:p>
            <a:pPr algn="just"/>
            <a:endParaRPr lang="es-ES" sz="2200" dirty="0">
              <a:latin typeface="Arial"/>
              <a:cs typeface="Calibri"/>
            </a:endParaRPr>
          </a:p>
          <a:p>
            <a:pPr algn="just"/>
            <a:endParaRPr lang="es-ES" sz="2200" dirty="0">
              <a:latin typeface="Calibri" panose="020F0502020204030204"/>
              <a:cs typeface="Calibri"/>
            </a:endParaRP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Tree>
    <p:extLst>
      <p:ext uri="{BB962C8B-B14F-4D97-AF65-F5344CB8AC3E}">
        <p14:creationId xmlns:p14="http://schemas.microsoft.com/office/powerpoint/2010/main" val="1670120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0;p15">
            <a:extLst>
              <a:ext uri="{FF2B5EF4-FFF2-40B4-BE49-F238E27FC236}">
                <a16:creationId xmlns="" xmlns:a16="http://schemas.microsoft.com/office/drawing/2014/main" id="{82C42141-3371-E7E8-A4E3-DAE34B730563}"/>
              </a:ext>
            </a:extLst>
          </p:cNvPr>
          <p:cNvSpPr txBox="1"/>
          <p:nvPr/>
        </p:nvSpPr>
        <p:spPr>
          <a:xfrm>
            <a:off x="438968" y="5137148"/>
            <a:ext cx="2256823" cy="116951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b="1" dirty="0">
                <a:solidFill>
                  <a:schemeClr val="accent6">
                    <a:lumMod val="50000"/>
                  </a:schemeClr>
                </a:solidFill>
                <a:latin typeface="Isidora Sans Black" panose="00000A00000000000000"/>
              </a:rPr>
              <a:t>Construcción de obras </a:t>
            </a:r>
            <a:endParaRPr lang="en-US" dirty="0">
              <a:solidFill>
                <a:schemeClr val="accent6">
                  <a:lumMod val="50000"/>
                </a:schemeClr>
              </a:solidFill>
              <a:latin typeface="Isidora Sans Black" panose="00000A00000000000000"/>
            </a:endParaRPr>
          </a:p>
          <a:p>
            <a:pPr algn="ctr"/>
            <a:r>
              <a:rPr lang="es-CO" b="1" dirty="0">
                <a:solidFill>
                  <a:schemeClr val="accent6">
                    <a:lumMod val="50000"/>
                  </a:schemeClr>
                </a:solidFill>
                <a:latin typeface="Isidora Sans Black" panose="00000A00000000000000"/>
              </a:rPr>
              <a:t>complementarias</a:t>
            </a:r>
            <a:endParaRPr lang="en-US" dirty="0">
              <a:solidFill>
                <a:schemeClr val="accent6">
                  <a:lumMod val="50000"/>
                </a:schemeClr>
              </a:solidFill>
              <a:latin typeface="Isidora Sans Black" panose="00000A00000000000000"/>
            </a:endParaRPr>
          </a:p>
          <a:p>
            <a:pPr algn="ctr"/>
            <a:r>
              <a:rPr lang="es-CO" b="1" dirty="0">
                <a:solidFill>
                  <a:schemeClr val="accent6">
                    <a:lumMod val="50000"/>
                  </a:schemeClr>
                </a:solidFill>
                <a:latin typeface="Isidora Sans Black" panose="00000A00000000000000"/>
              </a:rPr>
              <a:t>Acueducto Las Flores</a:t>
            </a:r>
            <a:r>
              <a:rPr lang="es-CO" b="1" dirty="0">
                <a:solidFill>
                  <a:schemeClr val="accent6">
                    <a:lumMod val="50000"/>
                  </a:schemeClr>
                </a:solidFill>
              </a:rPr>
              <a:t>.</a:t>
            </a:r>
          </a:p>
        </p:txBody>
      </p:sp>
      <p:sp>
        <p:nvSpPr>
          <p:cNvPr id="3" name="Google Shape;181;p15">
            <a:extLst>
              <a:ext uri="{FF2B5EF4-FFF2-40B4-BE49-F238E27FC236}">
                <a16:creationId xmlns="" xmlns:a16="http://schemas.microsoft.com/office/drawing/2014/main" id="{4FE83E77-0759-9CE9-65FF-908A8823F4DB}"/>
              </a:ext>
            </a:extLst>
          </p:cNvPr>
          <p:cNvSpPr txBox="1"/>
          <p:nvPr/>
        </p:nvSpPr>
        <p:spPr>
          <a:xfrm>
            <a:off x="8872140" y="4157743"/>
            <a:ext cx="2877711" cy="116951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b="1" dirty="0">
                <a:solidFill>
                  <a:schemeClr val="accent6">
                    <a:lumMod val="50000"/>
                  </a:schemeClr>
                </a:solidFill>
                <a:latin typeface="Isidora Sans Black" panose="00000A00000000000000"/>
              </a:rPr>
              <a:t>Construcción de</a:t>
            </a:r>
            <a:r>
              <a:rPr lang="es-CO" b="1" i="1" dirty="0">
                <a:solidFill>
                  <a:srgbClr val="595959"/>
                </a:solidFill>
                <a:latin typeface="Isidora Sans Black" panose="00000A00000000000000"/>
              </a:rPr>
              <a:t> </a:t>
            </a:r>
            <a:r>
              <a:rPr lang="es-CO" b="1" dirty="0">
                <a:solidFill>
                  <a:schemeClr val="accent6">
                    <a:lumMod val="50000"/>
                  </a:schemeClr>
                </a:solidFill>
                <a:latin typeface="Isidora Sans Black" panose="00000A00000000000000"/>
              </a:rPr>
              <a:t>planta de tratamiento de agua potable de la vereda San Jos</a:t>
            </a:r>
            <a:r>
              <a:rPr lang="es-CO" b="1" i="1" dirty="0">
                <a:solidFill>
                  <a:srgbClr val="595959"/>
                </a:solidFill>
                <a:latin typeface="Isidora Sans Black" panose="00000A00000000000000"/>
              </a:rPr>
              <a:t>é y </a:t>
            </a:r>
            <a:r>
              <a:rPr lang="es-CO" b="1" dirty="0">
                <a:solidFill>
                  <a:schemeClr val="accent6">
                    <a:lumMod val="50000"/>
                  </a:schemeClr>
                </a:solidFill>
                <a:latin typeface="Isidora Sans Black" panose="00000A00000000000000"/>
              </a:rPr>
              <a:t>obras</a:t>
            </a:r>
            <a:r>
              <a:rPr lang="es-CO" b="1" i="1" dirty="0">
                <a:solidFill>
                  <a:srgbClr val="595959"/>
                </a:solidFill>
                <a:latin typeface="Isidora Sans Black" panose="00000A00000000000000"/>
              </a:rPr>
              <a:t> </a:t>
            </a:r>
            <a:r>
              <a:rPr lang="es-CO" b="1" dirty="0">
                <a:solidFill>
                  <a:schemeClr val="accent6">
                    <a:lumMod val="50000"/>
                  </a:schemeClr>
                </a:solidFill>
                <a:latin typeface="Isidora Sans Black" panose="00000A00000000000000"/>
              </a:rPr>
              <a:t>complementarias.</a:t>
            </a:r>
            <a:endParaRPr lang="en-US" b="1" dirty="0">
              <a:solidFill>
                <a:schemeClr val="accent6">
                  <a:lumMod val="50000"/>
                </a:schemeClr>
              </a:solidFill>
              <a:latin typeface="Isidora Sans Black" panose="00000A00000000000000"/>
            </a:endParaRPr>
          </a:p>
        </p:txBody>
      </p:sp>
      <p:sp>
        <p:nvSpPr>
          <p:cNvPr id="4" name="Google Shape;182;p15">
            <a:extLst>
              <a:ext uri="{FF2B5EF4-FFF2-40B4-BE49-F238E27FC236}">
                <a16:creationId xmlns="" xmlns:a16="http://schemas.microsoft.com/office/drawing/2014/main" id="{CA5A6BA2-B2DF-6C4D-38EF-533BED0CA50A}"/>
              </a:ext>
            </a:extLst>
          </p:cNvPr>
          <p:cNvSpPr txBox="1"/>
          <p:nvPr/>
        </p:nvSpPr>
        <p:spPr>
          <a:xfrm>
            <a:off x="3136537" y="4642103"/>
            <a:ext cx="2821270"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b="1" dirty="0">
                <a:solidFill>
                  <a:schemeClr val="accent6">
                    <a:lumMod val="50000"/>
                  </a:schemeClr>
                </a:solidFill>
                <a:latin typeface="Isidora Sans Black" panose="00000A00000000000000"/>
              </a:rPr>
              <a:t>Ampliación del Acueducto de </a:t>
            </a:r>
            <a:r>
              <a:rPr lang="es-CO" b="1" dirty="0" err="1">
                <a:solidFill>
                  <a:schemeClr val="accent6">
                    <a:lumMod val="50000"/>
                  </a:schemeClr>
                </a:solidFill>
                <a:latin typeface="Isidora Sans Black" panose="00000A00000000000000"/>
              </a:rPr>
              <a:t>Altavista</a:t>
            </a:r>
            <a:r>
              <a:rPr lang="es-CO" b="1" dirty="0">
                <a:solidFill>
                  <a:schemeClr val="accent6">
                    <a:lumMod val="50000"/>
                  </a:schemeClr>
                </a:solidFill>
                <a:latin typeface="Isidora Sans Black" panose="00000A00000000000000"/>
              </a:rPr>
              <a:t>, hacia el sector El Concejo</a:t>
            </a:r>
            <a:r>
              <a:rPr lang="es-CO" b="1" dirty="0">
                <a:solidFill>
                  <a:schemeClr val="accent6">
                    <a:lumMod val="50000"/>
                  </a:schemeClr>
                </a:solidFill>
              </a:rPr>
              <a:t>.</a:t>
            </a:r>
            <a:endParaRPr lang="en-US" b="1" dirty="0">
              <a:solidFill>
                <a:schemeClr val="accent6">
                  <a:lumMod val="50000"/>
                </a:schemeClr>
              </a:solidFill>
            </a:endParaRPr>
          </a:p>
        </p:txBody>
      </p:sp>
      <p:sp>
        <p:nvSpPr>
          <p:cNvPr id="5" name="TextBox 1">
            <a:extLst>
              <a:ext uri="{FF2B5EF4-FFF2-40B4-BE49-F238E27FC236}">
                <a16:creationId xmlns="" xmlns:a16="http://schemas.microsoft.com/office/drawing/2014/main" id="{C79E9A0E-EA99-5765-2095-6BD16145691C}"/>
              </a:ext>
            </a:extLst>
          </p:cNvPr>
          <p:cNvSpPr txBox="1"/>
          <p:nvPr/>
        </p:nvSpPr>
        <p:spPr>
          <a:xfrm>
            <a:off x="3190992" y="594548"/>
            <a:ext cx="662845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2800" b="1" dirty="0">
                <a:solidFill>
                  <a:srgbClr val="1B3935"/>
                </a:solidFill>
                <a:latin typeface="Isidora Sans Black" panose="00000A00000000000000" pitchFamily="2" charset="0"/>
                <a:ea typeface="+mn-ea"/>
                <a:cs typeface="+mn-cs"/>
              </a:rPr>
              <a:t>OBRAS DE ACUEDUCTO EN LA RURALIDAD</a:t>
            </a:r>
            <a:endParaRPr lang="en-US" sz="2800" b="1" dirty="0">
              <a:solidFill>
                <a:srgbClr val="1B3935"/>
              </a:solidFill>
              <a:latin typeface="Isidora Sans Black" panose="00000A00000000000000" pitchFamily="2" charset="0"/>
              <a:ea typeface="+mn-ea"/>
              <a:cs typeface="+mn-cs"/>
            </a:endParaRPr>
          </a:p>
        </p:txBody>
      </p:sp>
      <p:pic>
        <p:nvPicPr>
          <p:cNvPr id="6" name="Picture 2">
            <a:extLst>
              <a:ext uri="{FF2B5EF4-FFF2-40B4-BE49-F238E27FC236}">
                <a16:creationId xmlns="" xmlns:a16="http://schemas.microsoft.com/office/drawing/2014/main" id="{6B24762F-3784-686E-6D48-3EC0112CB2AA}"/>
              </a:ext>
            </a:extLst>
          </p:cNvPr>
          <p:cNvPicPr>
            <a:picLocks noChangeAspect="1"/>
          </p:cNvPicPr>
          <p:nvPr/>
        </p:nvPicPr>
        <p:blipFill>
          <a:blip r:embed="rId2"/>
          <a:stretch>
            <a:fillRect/>
          </a:stretch>
        </p:blipFill>
        <p:spPr>
          <a:xfrm>
            <a:off x="302918" y="1748256"/>
            <a:ext cx="2649126" cy="3107488"/>
          </a:xfrm>
          <a:prstGeom prst="rect">
            <a:avLst/>
          </a:prstGeom>
        </p:spPr>
      </p:pic>
      <p:pic>
        <p:nvPicPr>
          <p:cNvPr id="7" name="Picture 4">
            <a:extLst>
              <a:ext uri="{FF2B5EF4-FFF2-40B4-BE49-F238E27FC236}">
                <a16:creationId xmlns="" xmlns:a16="http://schemas.microsoft.com/office/drawing/2014/main" id="{CE05EC21-4688-CA4B-CBA7-756F4A82B8A0}"/>
              </a:ext>
            </a:extLst>
          </p:cNvPr>
          <p:cNvPicPr>
            <a:picLocks noChangeAspect="1"/>
          </p:cNvPicPr>
          <p:nvPr/>
        </p:nvPicPr>
        <p:blipFill>
          <a:blip r:embed="rId3"/>
          <a:stretch>
            <a:fillRect/>
          </a:stretch>
        </p:blipFill>
        <p:spPr>
          <a:xfrm>
            <a:off x="3087512" y="1749924"/>
            <a:ext cx="2865496" cy="2690226"/>
          </a:xfrm>
          <a:prstGeom prst="rect">
            <a:avLst/>
          </a:prstGeom>
        </p:spPr>
      </p:pic>
      <p:pic>
        <p:nvPicPr>
          <p:cNvPr id="8" name="Picture 5">
            <a:extLst>
              <a:ext uri="{FF2B5EF4-FFF2-40B4-BE49-F238E27FC236}">
                <a16:creationId xmlns="" xmlns:a16="http://schemas.microsoft.com/office/drawing/2014/main" id="{DC9CADD8-20C3-2779-5796-19605E9C4560}"/>
              </a:ext>
            </a:extLst>
          </p:cNvPr>
          <p:cNvPicPr>
            <a:picLocks noChangeAspect="1"/>
          </p:cNvPicPr>
          <p:nvPr/>
        </p:nvPicPr>
        <p:blipFill>
          <a:blip r:embed="rId4"/>
          <a:stretch>
            <a:fillRect/>
          </a:stretch>
        </p:blipFill>
        <p:spPr>
          <a:xfrm>
            <a:off x="8873065" y="1730890"/>
            <a:ext cx="2818459" cy="2474294"/>
          </a:xfrm>
          <a:prstGeom prst="rect">
            <a:avLst/>
          </a:prstGeom>
        </p:spPr>
      </p:pic>
      <p:sp>
        <p:nvSpPr>
          <p:cNvPr id="10" name="Google Shape;177;p15">
            <a:extLst>
              <a:ext uri="{FF2B5EF4-FFF2-40B4-BE49-F238E27FC236}">
                <a16:creationId xmlns="" xmlns:a16="http://schemas.microsoft.com/office/drawing/2014/main" id="{6C7EB563-31DB-EA9C-BA9D-92CC1E8DDBBD}"/>
              </a:ext>
            </a:extLst>
          </p:cNvPr>
          <p:cNvSpPr txBox="1"/>
          <p:nvPr/>
        </p:nvSpPr>
        <p:spPr>
          <a:xfrm>
            <a:off x="797238" y="1747116"/>
            <a:ext cx="1598305"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Santa Elena</a:t>
            </a:r>
            <a:endParaRPr lang="en-US">
              <a:solidFill>
                <a:srgbClr val="FA9BC1"/>
              </a:solidFill>
            </a:endParaRPr>
          </a:p>
        </p:txBody>
      </p:sp>
      <p:pic>
        <p:nvPicPr>
          <p:cNvPr id="12" name="Picture 10">
            <a:extLst>
              <a:ext uri="{FF2B5EF4-FFF2-40B4-BE49-F238E27FC236}">
                <a16:creationId xmlns="" xmlns:a16="http://schemas.microsoft.com/office/drawing/2014/main" id="{60C3616A-F5B5-D453-7E29-FFDA86974CAD}"/>
              </a:ext>
            </a:extLst>
          </p:cNvPr>
          <p:cNvPicPr>
            <a:picLocks noChangeAspect="1"/>
          </p:cNvPicPr>
          <p:nvPr/>
        </p:nvPicPr>
        <p:blipFill>
          <a:blip r:embed="rId5"/>
          <a:stretch>
            <a:fillRect/>
          </a:stretch>
        </p:blipFill>
        <p:spPr>
          <a:xfrm>
            <a:off x="6097882" y="1746955"/>
            <a:ext cx="2658534" cy="2846682"/>
          </a:xfrm>
          <a:prstGeom prst="rect">
            <a:avLst/>
          </a:prstGeom>
        </p:spPr>
      </p:pic>
      <p:sp>
        <p:nvSpPr>
          <p:cNvPr id="13" name="Google Shape;181;p15">
            <a:extLst>
              <a:ext uri="{FF2B5EF4-FFF2-40B4-BE49-F238E27FC236}">
                <a16:creationId xmlns="" xmlns:a16="http://schemas.microsoft.com/office/drawing/2014/main" id="{55643F19-E6A4-3096-089B-7EC579536136}"/>
              </a:ext>
            </a:extLst>
          </p:cNvPr>
          <p:cNvSpPr txBox="1"/>
          <p:nvPr/>
        </p:nvSpPr>
        <p:spPr>
          <a:xfrm>
            <a:off x="6134582" y="4900929"/>
            <a:ext cx="2595489" cy="95406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b="1" dirty="0">
                <a:solidFill>
                  <a:schemeClr val="accent6">
                    <a:lumMod val="50000"/>
                  </a:schemeClr>
                </a:solidFill>
                <a:latin typeface="Isidora Sans Black" panose="00000A00000000000000"/>
              </a:rPr>
              <a:t>Construcción de planta de tratamiento de agua potable vereda Potrerito </a:t>
            </a:r>
          </a:p>
        </p:txBody>
      </p:sp>
      <p:pic>
        <p:nvPicPr>
          <p:cNvPr id="15" name="Picture 15">
            <a:extLst>
              <a:ext uri="{FF2B5EF4-FFF2-40B4-BE49-F238E27FC236}">
                <a16:creationId xmlns="" xmlns:a16="http://schemas.microsoft.com/office/drawing/2014/main" id="{0E351846-B7D0-B9E0-6972-14E6AC0B570D}"/>
              </a:ext>
            </a:extLst>
          </p:cNvPr>
          <p:cNvPicPr>
            <a:picLocks noChangeAspect="1"/>
          </p:cNvPicPr>
          <p:nvPr/>
        </p:nvPicPr>
        <p:blipFill>
          <a:blip r:embed="rId6"/>
          <a:stretch>
            <a:fillRect/>
          </a:stretch>
        </p:blipFill>
        <p:spPr>
          <a:xfrm>
            <a:off x="2880550" y="4200796"/>
            <a:ext cx="3288830" cy="704779"/>
          </a:xfrm>
          <a:prstGeom prst="rect">
            <a:avLst/>
          </a:prstGeom>
        </p:spPr>
      </p:pic>
      <p:pic>
        <p:nvPicPr>
          <p:cNvPr id="16" name="Picture 18">
            <a:extLst>
              <a:ext uri="{FF2B5EF4-FFF2-40B4-BE49-F238E27FC236}">
                <a16:creationId xmlns="" xmlns:a16="http://schemas.microsoft.com/office/drawing/2014/main" id="{5CC2B990-940C-F485-A4BC-499855F5B124}"/>
              </a:ext>
            </a:extLst>
          </p:cNvPr>
          <p:cNvPicPr>
            <a:picLocks noChangeAspect="1"/>
          </p:cNvPicPr>
          <p:nvPr/>
        </p:nvPicPr>
        <p:blipFill rotWithShape="1">
          <a:blip r:embed="rId7"/>
          <a:srcRect l="2339" t="1282" r="-2632" b="-2564"/>
          <a:stretch/>
        </p:blipFill>
        <p:spPr>
          <a:xfrm>
            <a:off x="161809" y="4660158"/>
            <a:ext cx="3081886" cy="717419"/>
          </a:xfrm>
          <a:prstGeom prst="rect">
            <a:avLst/>
          </a:prstGeom>
        </p:spPr>
      </p:pic>
      <p:pic>
        <p:nvPicPr>
          <p:cNvPr id="17" name="Picture 3">
            <a:extLst>
              <a:ext uri="{FF2B5EF4-FFF2-40B4-BE49-F238E27FC236}">
                <a16:creationId xmlns="" xmlns:a16="http://schemas.microsoft.com/office/drawing/2014/main" id="{2A74A3CE-036A-AD31-67DC-D1C8A34FE8D3}"/>
              </a:ext>
            </a:extLst>
          </p:cNvPr>
          <p:cNvPicPr>
            <a:picLocks noChangeAspect="1"/>
          </p:cNvPicPr>
          <p:nvPr/>
        </p:nvPicPr>
        <p:blipFill>
          <a:blip r:embed="rId8"/>
          <a:stretch>
            <a:fillRect/>
          </a:stretch>
        </p:blipFill>
        <p:spPr>
          <a:xfrm>
            <a:off x="6427142" y="4338667"/>
            <a:ext cx="2188163" cy="795928"/>
          </a:xfrm>
          <a:prstGeom prst="rect">
            <a:avLst/>
          </a:prstGeom>
        </p:spPr>
      </p:pic>
      <p:pic>
        <p:nvPicPr>
          <p:cNvPr id="18" name="Picture 9">
            <a:extLst>
              <a:ext uri="{FF2B5EF4-FFF2-40B4-BE49-F238E27FC236}">
                <a16:creationId xmlns="" xmlns:a16="http://schemas.microsoft.com/office/drawing/2014/main" id="{6D2BDB30-1C51-942E-70C5-1D291213D0D8}"/>
              </a:ext>
            </a:extLst>
          </p:cNvPr>
          <p:cNvPicPr>
            <a:picLocks noChangeAspect="1"/>
          </p:cNvPicPr>
          <p:nvPr/>
        </p:nvPicPr>
        <p:blipFill>
          <a:blip r:embed="rId9"/>
          <a:stretch>
            <a:fillRect/>
          </a:stretch>
        </p:blipFill>
        <p:spPr>
          <a:xfrm>
            <a:off x="8760179" y="3390831"/>
            <a:ext cx="3053644" cy="998265"/>
          </a:xfrm>
          <a:prstGeom prst="rect">
            <a:avLst/>
          </a:prstGeom>
        </p:spPr>
      </p:pic>
      <p:sp>
        <p:nvSpPr>
          <p:cNvPr id="19" name="Google Shape;177;p15">
            <a:extLst>
              <a:ext uri="{FF2B5EF4-FFF2-40B4-BE49-F238E27FC236}">
                <a16:creationId xmlns="" xmlns:a16="http://schemas.microsoft.com/office/drawing/2014/main" id="{BC826BAB-91C5-2AEA-9DF4-D48B35F3599A}"/>
              </a:ext>
            </a:extLst>
          </p:cNvPr>
          <p:cNvSpPr txBox="1"/>
          <p:nvPr/>
        </p:nvSpPr>
        <p:spPr>
          <a:xfrm>
            <a:off x="3835830" y="1747116"/>
            <a:ext cx="1259639"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err="1">
                <a:solidFill>
                  <a:srgbClr val="FA9BC1"/>
                </a:solidFill>
                <a:latin typeface="Comic Sans MS"/>
              </a:rPr>
              <a:t>Altavista</a:t>
            </a:r>
            <a:endParaRPr lang="es-ES"/>
          </a:p>
        </p:txBody>
      </p:sp>
      <p:sp>
        <p:nvSpPr>
          <p:cNvPr id="20" name="Google Shape;177;p15">
            <a:extLst>
              <a:ext uri="{FF2B5EF4-FFF2-40B4-BE49-F238E27FC236}">
                <a16:creationId xmlns="" xmlns:a16="http://schemas.microsoft.com/office/drawing/2014/main" id="{90EDB1F5-292B-5CAD-2E13-C89A68EC6EA8}"/>
              </a:ext>
            </a:extLst>
          </p:cNvPr>
          <p:cNvSpPr txBox="1"/>
          <p:nvPr/>
        </p:nvSpPr>
        <p:spPr>
          <a:xfrm>
            <a:off x="7429461" y="1718894"/>
            <a:ext cx="2586082"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 Antonio de Prado</a:t>
            </a:r>
            <a:endParaRPr lang="es-ES"/>
          </a:p>
        </p:txBody>
      </p:sp>
    </p:spTree>
    <p:extLst>
      <p:ext uri="{BB962C8B-B14F-4D97-AF65-F5344CB8AC3E}">
        <p14:creationId xmlns:p14="http://schemas.microsoft.com/office/powerpoint/2010/main" val="1457383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 xmlns:a16="http://schemas.microsoft.com/office/drawing/2014/main" id="{C79E9A0E-EA99-5765-2095-6BD16145691C}"/>
              </a:ext>
            </a:extLst>
          </p:cNvPr>
          <p:cNvSpPr txBox="1"/>
          <p:nvPr/>
        </p:nvSpPr>
        <p:spPr>
          <a:xfrm>
            <a:off x="3190992" y="594548"/>
            <a:ext cx="662845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2800" b="1" dirty="0">
                <a:solidFill>
                  <a:srgbClr val="1B3935"/>
                </a:solidFill>
                <a:latin typeface="Isidora Sans Black" panose="00000A00000000000000" pitchFamily="2" charset="0"/>
                <a:ea typeface="+mn-ea"/>
                <a:cs typeface="+mn-cs"/>
              </a:rPr>
              <a:t>OBRAS DE SANEAMIENTO EN LA RURALIDAD</a:t>
            </a:r>
            <a:endParaRPr lang="en-US" sz="2800" b="1" dirty="0">
              <a:solidFill>
                <a:srgbClr val="1B3935"/>
              </a:solidFill>
              <a:latin typeface="Isidora Sans Black" panose="00000A00000000000000" pitchFamily="2" charset="0"/>
              <a:ea typeface="+mn-ea"/>
              <a:cs typeface="+mn-cs"/>
            </a:endParaRPr>
          </a:p>
        </p:txBody>
      </p:sp>
      <p:sp>
        <p:nvSpPr>
          <p:cNvPr id="10" name="Google Shape;177;p15">
            <a:extLst>
              <a:ext uri="{FF2B5EF4-FFF2-40B4-BE49-F238E27FC236}">
                <a16:creationId xmlns="" xmlns:a16="http://schemas.microsoft.com/office/drawing/2014/main" id="{6C7EB563-31DB-EA9C-BA9D-92CC1E8DDBBD}"/>
              </a:ext>
            </a:extLst>
          </p:cNvPr>
          <p:cNvSpPr txBox="1"/>
          <p:nvPr/>
        </p:nvSpPr>
        <p:spPr>
          <a:xfrm>
            <a:off x="336275" y="1718894"/>
            <a:ext cx="2332082" cy="646290"/>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 Sebastián de Palmitas</a:t>
            </a:r>
          </a:p>
        </p:txBody>
      </p:sp>
      <p:sp>
        <p:nvSpPr>
          <p:cNvPr id="20" name="Google Shape;177;p15">
            <a:extLst>
              <a:ext uri="{FF2B5EF4-FFF2-40B4-BE49-F238E27FC236}">
                <a16:creationId xmlns="" xmlns:a16="http://schemas.microsoft.com/office/drawing/2014/main" id="{90EDB1F5-292B-5CAD-2E13-C89A68EC6EA8}"/>
              </a:ext>
            </a:extLst>
          </p:cNvPr>
          <p:cNvSpPr txBox="1"/>
          <p:nvPr/>
        </p:nvSpPr>
        <p:spPr>
          <a:xfrm>
            <a:off x="3214943" y="1718894"/>
            <a:ext cx="2586082"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 Antonio de Prado</a:t>
            </a:r>
            <a:endParaRPr lang="es-ES"/>
          </a:p>
        </p:txBody>
      </p:sp>
      <p:sp>
        <p:nvSpPr>
          <p:cNvPr id="9" name="Google Shape;180;p15">
            <a:extLst>
              <a:ext uri="{FF2B5EF4-FFF2-40B4-BE49-F238E27FC236}">
                <a16:creationId xmlns="" xmlns:a16="http://schemas.microsoft.com/office/drawing/2014/main" id="{EA954C00-B869-6DFC-22D2-6DD829A89057}"/>
              </a:ext>
            </a:extLst>
          </p:cNvPr>
          <p:cNvSpPr txBox="1"/>
          <p:nvPr/>
        </p:nvSpPr>
        <p:spPr>
          <a:xfrm>
            <a:off x="5763561" y="6115520"/>
            <a:ext cx="3959562"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200" b="1" dirty="0">
                <a:solidFill>
                  <a:schemeClr val="accent6">
                    <a:lumMod val="50000"/>
                  </a:schemeClr>
                </a:solidFill>
                <a:latin typeface="Isidora Sans Black" panose="00000A00000000000000"/>
              </a:rPr>
              <a:t>Construcción de sistemas de acueducto </a:t>
            </a:r>
            <a:endParaRPr lang="en-US" sz="1200" b="1" dirty="0">
              <a:solidFill>
                <a:schemeClr val="accent6">
                  <a:lumMod val="50000"/>
                </a:schemeClr>
              </a:solidFill>
              <a:latin typeface="Isidora Sans Black" panose="00000A00000000000000"/>
            </a:endParaRPr>
          </a:p>
          <a:p>
            <a:pPr algn="ctr"/>
            <a:r>
              <a:rPr lang="es-CO" sz="1200" b="1" dirty="0">
                <a:solidFill>
                  <a:schemeClr val="accent6">
                    <a:lumMod val="50000"/>
                  </a:schemeClr>
                </a:solidFill>
                <a:latin typeface="Isidora Sans Black" panose="00000A00000000000000"/>
              </a:rPr>
              <a:t>y saneamiento básico en </a:t>
            </a:r>
            <a:endParaRPr lang="en-US" sz="1200" b="1" dirty="0">
              <a:solidFill>
                <a:schemeClr val="accent6">
                  <a:lumMod val="50000"/>
                </a:schemeClr>
              </a:solidFill>
              <a:latin typeface="Isidora Sans Black" panose="00000A00000000000000"/>
            </a:endParaRPr>
          </a:p>
          <a:p>
            <a:pPr algn="ctr"/>
            <a:r>
              <a:rPr lang="es-CO" sz="1200" b="1" dirty="0">
                <a:solidFill>
                  <a:schemeClr val="accent6">
                    <a:lumMod val="50000"/>
                  </a:schemeClr>
                </a:solidFill>
                <a:latin typeface="Isidora Sans Black" panose="00000A00000000000000"/>
              </a:rPr>
              <a:t>la vereda La Verde</a:t>
            </a:r>
          </a:p>
        </p:txBody>
      </p:sp>
      <p:sp>
        <p:nvSpPr>
          <p:cNvPr id="11" name="Google Shape;181;p15">
            <a:extLst>
              <a:ext uri="{FF2B5EF4-FFF2-40B4-BE49-F238E27FC236}">
                <a16:creationId xmlns="" xmlns:a16="http://schemas.microsoft.com/office/drawing/2014/main" id="{FA59A342-8302-CD08-31C6-5D68BD6A5D72}"/>
              </a:ext>
            </a:extLst>
          </p:cNvPr>
          <p:cNvSpPr txBox="1"/>
          <p:nvPr/>
        </p:nvSpPr>
        <p:spPr>
          <a:xfrm>
            <a:off x="47992" y="5719371"/>
            <a:ext cx="2840082"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200" b="1" dirty="0">
                <a:solidFill>
                  <a:schemeClr val="accent6">
                    <a:lumMod val="50000"/>
                  </a:schemeClr>
                </a:solidFill>
                <a:latin typeface="Isidora Sans Black" panose="00000A00000000000000"/>
              </a:rPr>
              <a:t>Construcción de pozos sépticos en todas las veredas</a:t>
            </a:r>
            <a:endParaRPr lang="es-CO" sz="1200" b="1" i="1" dirty="0">
              <a:solidFill>
                <a:srgbClr val="595959"/>
              </a:solidFill>
              <a:latin typeface="Isidora Sans Black" panose="00000A00000000000000"/>
            </a:endParaRPr>
          </a:p>
        </p:txBody>
      </p:sp>
      <p:sp>
        <p:nvSpPr>
          <p:cNvPr id="21" name="Google Shape;181;p15">
            <a:extLst>
              <a:ext uri="{FF2B5EF4-FFF2-40B4-BE49-F238E27FC236}">
                <a16:creationId xmlns="" xmlns:a16="http://schemas.microsoft.com/office/drawing/2014/main" id="{4D50F5B0-F813-4143-B073-0EB37FA9E662}"/>
              </a:ext>
            </a:extLst>
          </p:cNvPr>
          <p:cNvSpPr txBox="1"/>
          <p:nvPr/>
        </p:nvSpPr>
        <p:spPr>
          <a:xfrm>
            <a:off x="2954880" y="5719372"/>
            <a:ext cx="3112897"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200" b="1" dirty="0">
                <a:solidFill>
                  <a:schemeClr val="accent6">
                    <a:lumMod val="50000"/>
                  </a:schemeClr>
                </a:solidFill>
                <a:latin typeface="Isidora Sans Black" panose="00000A00000000000000"/>
              </a:rPr>
              <a:t>Construcción de redes de alcantarillado en la vereda La Florida</a:t>
            </a:r>
            <a:endParaRPr lang="en-US" sz="1200" b="1" dirty="0">
              <a:solidFill>
                <a:schemeClr val="accent6">
                  <a:lumMod val="50000"/>
                </a:schemeClr>
              </a:solidFill>
              <a:latin typeface="Isidora Sans Black" panose="00000A00000000000000"/>
            </a:endParaRPr>
          </a:p>
        </p:txBody>
      </p:sp>
      <p:pic>
        <p:nvPicPr>
          <p:cNvPr id="22" name="Picture 9">
            <a:extLst>
              <a:ext uri="{FF2B5EF4-FFF2-40B4-BE49-F238E27FC236}">
                <a16:creationId xmlns="" xmlns:a16="http://schemas.microsoft.com/office/drawing/2014/main" id="{4F6E5DEA-6176-1344-4B69-158A934042C3}"/>
              </a:ext>
            </a:extLst>
          </p:cNvPr>
          <p:cNvPicPr>
            <a:picLocks noChangeAspect="1"/>
          </p:cNvPicPr>
          <p:nvPr/>
        </p:nvPicPr>
        <p:blipFill>
          <a:blip r:embed="rId2"/>
          <a:stretch>
            <a:fillRect/>
          </a:stretch>
        </p:blipFill>
        <p:spPr>
          <a:xfrm>
            <a:off x="95956" y="2358638"/>
            <a:ext cx="2743200" cy="3363686"/>
          </a:xfrm>
          <a:prstGeom prst="rect">
            <a:avLst/>
          </a:prstGeom>
        </p:spPr>
      </p:pic>
      <p:pic>
        <p:nvPicPr>
          <p:cNvPr id="24" name="Picture 12">
            <a:extLst>
              <a:ext uri="{FF2B5EF4-FFF2-40B4-BE49-F238E27FC236}">
                <a16:creationId xmlns="" xmlns:a16="http://schemas.microsoft.com/office/drawing/2014/main" id="{49A7CD8B-9D9E-2224-A84C-9417416BE9B8}"/>
              </a:ext>
            </a:extLst>
          </p:cNvPr>
          <p:cNvPicPr>
            <a:picLocks noChangeAspect="1"/>
          </p:cNvPicPr>
          <p:nvPr/>
        </p:nvPicPr>
        <p:blipFill>
          <a:blip r:embed="rId3"/>
          <a:stretch>
            <a:fillRect/>
          </a:stretch>
        </p:blipFill>
        <p:spPr>
          <a:xfrm>
            <a:off x="2955807" y="2362779"/>
            <a:ext cx="3110088" cy="3204887"/>
          </a:xfrm>
          <a:prstGeom prst="rect">
            <a:avLst/>
          </a:prstGeom>
        </p:spPr>
      </p:pic>
      <p:pic>
        <p:nvPicPr>
          <p:cNvPr id="26" name="Picture 4">
            <a:extLst>
              <a:ext uri="{FF2B5EF4-FFF2-40B4-BE49-F238E27FC236}">
                <a16:creationId xmlns="" xmlns:a16="http://schemas.microsoft.com/office/drawing/2014/main" id="{1948B179-41AA-12E2-02AB-4A5CD1B8A89B}"/>
              </a:ext>
            </a:extLst>
          </p:cNvPr>
          <p:cNvPicPr>
            <a:picLocks noChangeAspect="1"/>
          </p:cNvPicPr>
          <p:nvPr/>
        </p:nvPicPr>
        <p:blipFill>
          <a:blip r:embed="rId4"/>
          <a:stretch>
            <a:fillRect/>
          </a:stretch>
        </p:blipFill>
        <p:spPr>
          <a:xfrm>
            <a:off x="6229584" y="2356439"/>
            <a:ext cx="2987793" cy="2201568"/>
          </a:xfrm>
          <a:prstGeom prst="rect">
            <a:avLst/>
          </a:prstGeom>
        </p:spPr>
      </p:pic>
      <p:pic>
        <p:nvPicPr>
          <p:cNvPr id="27" name="Picture 5">
            <a:extLst>
              <a:ext uri="{FF2B5EF4-FFF2-40B4-BE49-F238E27FC236}">
                <a16:creationId xmlns="" xmlns:a16="http://schemas.microsoft.com/office/drawing/2014/main" id="{589007AB-3DA4-7A4E-F71B-66CAAA232AEC}"/>
              </a:ext>
            </a:extLst>
          </p:cNvPr>
          <p:cNvPicPr>
            <a:picLocks noChangeAspect="1"/>
          </p:cNvPicPr>
          <p:nvPr/>
        </p:nvPicPr>
        <p:blipFill>
          <a:blip r:embed="rId5"/>
          <a:stretch>
            <a:fillRect/>
          </a:stretch>
        </p:blipFill>
        <p:spPr>
          <a:xfrm>
            <a:off x="161808" y="5034815"/>
            <a:ext cx="2602089" cy="965261"/>
          </a:xfrm>
          <a:prstGeom prst="rect">
            <a:avLst/>
          </a:prstGeom>
        </p:spPr>
      </p:pic>
      <p:pic>
        <p:nvPicPr>
          <p:cNvPr id="28" name="Picture 8">
            <a:extLst>
              <a:ext uri="{FF2B5EF4-FFF2-40B4-BE49-F238E27FC236}">
                <a16:creationId xmlns="" xmlns:a16="http://schemas.microsoft.com/office/drawing/2014/main" id="{09A9CAF4-F166-F305-E4D5-5E3B974E83AD}"/>
              </a:ext>
            </a:extLst>
          </p:cNvPr>
          <p:cNvPicPr>
            <a:picLocks noChangeAspect="1"/>
          </p:cNvPicPr>
          <p:nvPr/>
        </p:nvPicPr>
        <p:blipFill>
          <a:blip r:embed="rId6"/>
          <a:stretch>
            <a:fillRect/>
          </a:stretch>
        </p:blipFill>
        <p:spPr>
          <a:xfrm>
            <a:off x="3190991" y="5034814"/>
            <a:ext cx="2743200" cy="1002890"/>
          </a:xfrm>
          <a:prstGeom prst="rect">
            <a:avLst/>
          </a:prstGeom>
        </p:spPr>
      </p:pic>
      <p:pic>
        <p:nvPicPr>
          <p:cNvPr id="29" name="Picture 3">
            <a:extLst>
              <a:ext uri="{FF2B5EF4-FFF2-40B4-BE49-F238E27FC236}">
                <a16:creationId xmlns="" xmlns:a16="http://schemas.microsoft.com/office/drawing/2014/main" id="{BCF45B5A-2B3C-EF39-D2DE-8FE919282E0C}"/>
              </a:ext>
            </a:extLst>
          </p:cNvPr>
          <p:cNvPicPr>
            <a:picLocks noChangeAspect="1"/>
          </p:cNvPicPr>
          <p:nvPr/>
        </p:nvPicPr>
        <p:blipFill>
          <a:blip r:embed="rId7"/>
          <a:stretch>
            <a:fillRect/>
          </a:stretch>
        </p:blipFill>
        <p:spPr>
          <a:xfrm>
            <a:off x="6220178" y="3878917"/>
            <a:ext cx="2987792" cy="2204610"/>
          </a:xfrm>
          <a:prstGeom prst="rect">
            <a:avLst/>
          </a:prstGeom>
        </p:spPr>
      </p:pic>
      <p:pic>
        <p:nvPicPr>
          <p:cNvPr id="30" name="Picture 2">
            <a:extLst>
              <a:ext uri="{FF2B5EF4-FFF2-40B4-BE49-F238E27FC236}">
                <a16:creationId xmlns="" xmlns:a16="http://schemas.microsoft.com/office/drawing/2014/main" id="{349AF448-7DCC-B11F-8945-B3B91D0A578F}"/>
              </a:ext>
            </a:extLst>
          </p:cNvPr>
          <p:cNvPicPr>
            <a:picLocks noChangeAspect="1"/>
          </p:cNvPicPr>
          <p:nvPr/>
        </p:nvPicPr>
        <p:blipFill>
          <a:blip r:embed="rId8"/>
          <a:stretch>
            <a:fillRect/>
          </a:stretch>
        </p:blipFill>
        <p:spPr>
          <a:xfrm>
            <a:off x="5956768" y="5283563"/>
            <a:ext cx="3476978" cy="1051025"/>
          </a:xfrm>
          <a:prstGeom prst="rect">
            <a:avLst/>
          </a:prstGeom>
        </p:spPr>
      </p:pic>
      <p:sp>
        <p:nvSpPr>
          <p:cNvPr id="32" name="Google Shape;177;p15">
            <a:extLst>
              <a:ext uri="{FF2B5EF4-FFF2-40B4-BE49-F238E27FC236}">
                <a16:creationId xmlns="" xmlns:a16="http://schemas.microsoft.com/office/drawing/2014/main" id="{35F87B53-EDF4-1695-06A5-28504EC86E8A}"/>
              </a:ext>
            </a:extLst>
          </p:cNvPr>
          <p:cNvSpPr txBox="1"/>
          <p:nvPr/>
        </p:nvSpPr>
        <p:spPr>
          <a:xfrm>
            <a:off x="6451092" y="1784746"/>
            <a:ext cx="2586082"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 Antonio de Prado</a:t>
            </a:r>
            <a:endParaRPr lang="es-ES"/>
          </a:p>
        </p:txBody>
      </p:sp>
      <p:pic>
        <p:nvPicPr>
          <p:cNvPr id="33" name="Imagen 32">
            <a:extLst>
              <a:ext uri="{FF2B5EF4-FFF2-40B4-BE49-F238E27FC236}">
                <a16:creationId xmlns="" xmlns:a16="http://schemas.microsoft.com/office/drawing/2014/main" id="{73505FDC-7CAF-E0CA-A60B-2783A925E925}"/>
              </a:ext>
            </a:extLst>
          </p:cNvPr>
          <p:cNvPicPr>
            <a:picLocks noChangeAspect="1"/>
          </p:cNvPicPr>
          <p:nvPr/>
        </p:nvPicPr>
        <p:blipFill>
          <a:blip r:embed="rId9"/>
          <a:stretch>
            <a:fillRect/>
          </a:stretch>
        </p:blipFill>
        <p:spPr>
          <a:xfrm>
            <a:off x="9381066" y="3009631"/>
            <a:ext cx="2743200" cy="3459222"/>
          </a:xfrm>
          <a:prstGeom prst="rect">
            <a:avLst/>
          </a:prstGeom>
        </p:spPr>
      </p:pic>
      <p:sp>
        <p:nvSpPr>
          <p:cNvPr id="3" name="Google Shape;177;p15">
            <a:extLst>
              <a:ext uri="{FF2B5EF4-FFF2-40B4-BE49-F238E27FC236}">
                <a16:creationId xmlns="" xmlns:a16="http://schemas.microsoft.com/office/drawing/2014/main" id="{AADB4045-8C82-8789-5F9D-7D2E9A548890}"/>
              </a:ext>
            </a:extLst>
          </p:cNvPr>
          <p:cNvSpPr txBox="1"/>
          <p:nvPr/>
        </p:nvSpPr>
        <p:spPr>
          <a:xfrm>
            <a:off x="9348573" y="1784746"/>
            <a:ext cx="2586082" cy="369291"/>
          </a:xfrm>
          <a:prstGeom prst="rect">
            <a:avLst/>
          </a:prstGeom>
          <a:solidFill>
            <a:schemeClr val="tx2"/>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solidFill>
                  <a:srgbClr val="FA9BC1"/>
                </a:solidFill>
                <a:latin typeface="Comic Sans MS"/>
              </a:rPr>
              <a:t>San Antonio de Prado</a:t>
            </a:r>
            <a:endParaRPr lang="es-ES"/>
          </a:p>
        </p:txBody>
      </p:sp>
      <p:pic>
        <p:nvPicPr>
          <p:cNvPr id="4" name="Imagen 3" descr="Interfaz de usuario gráfica, Aplicación, Sitio web&#10;&#10;Descripción generada automáticamente">
            <a:extLst>
              <a:ext uri="{FF2B5EF4-FFF2-40B4-BE49-F238E27FC236}">
                <a16:creationId xmlns="" xmlns:a16="http://schemas.microsoft.com/office/drawing/2014/main" id="{BE7554D1-0C9D-D0C5-C2C1-8D2C2CF23A12}"/>
              </a:ext>
            </a:extLst>
          </p:cNvPr>
          <p:cNvPicPr>
            <a:picLocks noChangeAspect="1"/>
          </p:cNvPicPr>
          <p:nvPr/>
        </p:nvPicPr>
        <p:blipFill>
          <a:blip r:embed="rId10"/>
          <a:stretch>
            <a:fillRect/>
          </a:stretch>
        </p:blipFill>
        <p:spPr>
          <a:xfrm>
            <a:off x="9446918" y="6119482"/>
            <a:ext cx="2743200" cy="733850"/>
          </a:xfrm>
          <a:prstGeom prst="rect">
            <a:avLst/>
          </a:prstGeom>
          <a:ln>
            <a:solidFill>
              <a:srgbClr val="0070C0"/>
            </a:solidFill>
          </a:ln>
        </p:spPr>
      </p:pic>
      <p:sp>
        <p:nvSpPr>
          <p:cNvPr id="6" name="Google Shape;182;p15">
            <a:extLst>
              <a:ext uri="{FF2B5EF4-FFF2-40B4-BE49-F238E27FC236}">
                <a16:creationId xmlns="" xmlns:a16="http://schemas.microsoft.com/office/drawing/2014/main" id="{3424C61D-AE5C-837C-B58A-F0C2D47D0C9B}"/>
              </a:ext>
            </a:extLst>
          </p:cNvPr>
          <p:cNvSpPr txBox="1"/>
          <p:nvPr/>
        </p:nvSpPr>
        <p:spPr>
          <a:xfrm>
            <a:off x="9276122" y="2147897"/>
            <a:ext cx="2915878" cy="86173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200" b="1" dirty="0">
                <a:solidFill>
                  <a:schemeClr val="accent6">
                    <a:lumMod val="50000"/>
                  </a:schemeClr>
                </a:solidFill>
                <a:latin typeface="Isidora Sans Black" panose="00000A00000000000000"/>
              </a:rPr>
              <a:t>Construcción de la ampliación</a:t>
            </a:r>
            <a:endParaRPr lang="en-US" sz="1200" b="1" dirty="0">
              <a:solidFill>
                <a:schemeClr val="accent6">
                  <a:lumMod val="50000"/>
                </a:schemeClr>
              </a:solidFill>
              <a:latin typeface="Isidora Sans Black" panose="00000A00000000000000"/>
            </a:endParaRPr>
          </a:p>
          <a:p>
            <a:pPr algn="ctr"/>
            <a:r>
              <a:rPr lang="es-CO" sz="1200" b="1" dirty="0">
                <a:solidFill>
                  <a:schemeClr val="accent6">
                    <a:lumMod val="50000"/>
                  </a:schemeClr>
                </a:solidFill>
                <a:latin typeface="Isidora Sans Black" panose="00000A00000000000000"/>
              </a:rPr>
              <a:t>del alcantarillado de la vereda </a:t>
            </a:r>
          </a:p>
          <a:p>
            <a:pPr algn="ctr"/>
            <a:r>
              <a:rPr lang="es-CO" sz="1200" b="1" dirty="0">
                <a:solidFill>
                  <a:schemeClr val="accent6">
                    <a:lumMod val="50000"/>
                  </a:schemeClr>
                </a:solidFill>
                <a:latin typeface="Isidora Sans Black" panose="00000A00000000000000"/>
              </a:rPr>
              <a:t>Montañita, sector El Chorizo.</a:t>
            </a:r>
            <a:r>
              <a:rPr lang="es-CO" b="1" dirty="0">
                <a:solidFill>
                  <a:schemeClr val="accent6">
                    <a:lumMod val="50000"/>
                  </a:schemeClr>
                </a:solidFill>
              </a:rPr>
              <a:t> </a:t>
            </a:r>
          </a:p>
        </p:txBody>
      </p:sp>
    </p:spTree>
    <p:extLst>
      <p:ext uri="{BB962C8B-B14F-4D97-AF65-F5344CB8AC3E}">
        <p14:creationId xmlns:p14="http://schemas.microsoft.com/office/powerpoint/2010/main" val="3764025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662612" y="440223"/>
            <a:ext cx="6866776" cy="1323439"/>
          </a:xfrm>
          <a:prstGeom prst="rect">
            <a:avLst/>
          </a:prstGeom>
          <a:noFill/>
        </p:spPr>
        <p:txBody>
          <a:bodyPr wrap="square" lIns="91440" tIns="45720" rIns="91440" bIns="45720" rtlCol="0" anchor="t">
            <a:spAutoFit/>
          </a:bodyPr>
          <a:lstStyle/>
          <a:p>
            <a:pPr algn="ctr">
              <a:buClr>
                <a:srgbClr val="000000"/>
              </a:buClr>
              <a:buFont typeface="Arial"/>
            </a:pPr>
            <a:r>
              <a:rPr lang="es-ES" sz="2800" b="1" dirty="0">
                <a:solidFill>
                  <a:srgbClr val="1B3935"/>
                </a:solidFill>
                <a:latin typeface="Isidora Sans Black" panose="00000A00000000000000" pitchFamily="2" charset="0"/>
                <a:sym typeface="Arial"/>
              </a:rPr>
              <a:t>ADMINISTRACIÓN DEL PLAN DE GESTIÓN INTEGRAL DE RESIDUOS SOLIDOS</a:t>
            </a: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6408408" y="2092569"/>
            <a:ext cx="502919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Descripción del Proyecto:</a:t>
            </a:r>
          </a:p>
          <a:p>
            <a:pPr algn="just"/>
            <a:endParaRPr lang="es-ES" dirty="0">
              <a:latin typeface="Isidora Sans Black" panose="00000A00000000000000"/>
              <a:cs typeface="Calibri"/>
            </a:endParaRPr>
          </a:p>
          <a:p>
            <a:pPr algn="just"/>
            <a:r>
              <a:rPr lang="es-ES" dirty="0">
                <a:latin typeface="Isidora Sans Black" panose="00000A00000000000000"/>
                <a:cs typeface="Calibri"/>
              </a:rPr>
              <a:t>Se hacen las gestiones  para la actualización y seguimiento del PGIRS del Distrito de Medellín, además de la ejecución de las actividades delegadas por este Plan a la Secretaría de Gestión y Control Territorial.</a:t>
            </a: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239767" y="2092569"/>
            <a:ext cx="5715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latin typeface="Isidora Sans Black" panose="00000A00000000000000"/>
                <a:cs typeface="Arial"/>
              </a:rPr>
              <a:t>Ejecución presupuestal cuatrienio  $ </a:t>
            </a:r>
            <a:r>
              <a:rPr lang="es-ES" dirty="0">
                <a:latin typeface="Isidora Sans Black" panose="00000A00000000000000"/>
                <a:ea typeface="+mn-lt"/>
                <a:cs typeface="+mn-lt"/>
              </a:rPr>
              <a:t> 2.870.956.126 </a:t>
            </a: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graphicFrame>
        <p:nvGraphicFramePr>
          <p:cNvPr id="10" name="Tabla 9">
            <a:extLst>
              <a:ext uri="{FF2B5EF4-FFF2-40B4-BE49-F238E27FC236}">
                <a16:creationId xmlns="" xmlns:a16="http://schemas.microsoft.com/office/drawing/2014/main" id="{A9AF3B85-D1A0-29DC-BE95-ADAF96889058}"/>
              </a:ext>
            </a:extLst>
          </p:cNvPr>
          <p:cNvGraphicFramePr>
            <a:graphicFrameLocks noGrp="1"/>
          </p:cNvGraphicFramePr>
          <p:nvPr>
            <p:extLst>
              <p:ext uri="{D42A27DB-BD31-4B8C-83A1-F6EECF244321}">
                <p14:modId xmlns:p14="http://schemas.microsoft.com/office/powerpoint/2010/main" val="32761838"/>
              </p:ext>
            </p:extLst>
          </p:nvPr>
        </p:nvGraphicFramePr>
        <p:xfrm>
          <a:off x="81087" y="2650729"/>
          <a:ext cx="5585927" cy="1940476"/>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43196">
                <a:tc>
                  <a:txBody>
                    <a:bodyPr/>
                    <a:lstStyle/>
                    <a:p>
                      <a:pPr lvl="0" algn="ctr">
                        <a:buNone/>
                      </a:pPr>
                      <a:r>
                        <a:rPr lang="es-ES" sz="1800" b="0" i="0" u="none" strike="noStrike" noProof="0" dirty="0">
                          <a:solidFill>
                            <a:srgbClr val="000000"/>
                          </a:solidFill>
                          <a:effectLst/>
                        </a:rPr>
                        <a:t>Viviendas cubiertas con la campaña "Tú Separas, Yo Reciclo"</a:t>
                      </a:r>
                      <a:endParaRPr lang="es-ES" dirty="0"/>
                    </a:p>
                  </a:txBody>
                  <a:tcPr marL="0" marR="0" marT="0" marB="0" anchor="ctr"/>
                </a:tc>
                <a:tc>
                  <a:txBody>
                    <a:bodyPr/>
                    <a:lstStyle/>
                    <a:p>
                      <a:pPr lvl="0" algn="ctr">
                        <a:buNone/>
                      </a:pPr>
                      <a:r>
                        <a:rPr lang="es-ES" dirty="0">
                          <a:solidFill>
                            <a:srgbClr val="000000"/>
                          </a:solidFill>
                          <a:effectLst/>
                        </a:rPr>
                        <a:t>25.000</a:t>
                      </a:r>
                    </a:p>
                  </a:txBody>
                  <a:tcPr marL="0" marR="0" marT="0" marB="0" anchor="ctr"/>
                </a:tc>
                <a:tc>
                  <a:txBody>
                    <a:bodyPr/>
                    <a:lstStyle/>
                    <a:p>
                      <a:pPr lvl="0" algn="ctr">
                        <a:buNone/>
                      </a:pPr>
                      <a:r>
                        <a:rPr lang="es-ES" dirty="0">
                          <a:solidFill>
                            <a:srgbClr val="000000"/>
                          </a:solidFill>
                          <a:effectLst/>
                        </a:rPr>
                        <a:t>26.310</a:t>
                      </a:r>
                    </a:p>
                  </a:txBody>
                  <a:tcPr marL="0" marR="0" marT="0" marB="0" anchor="ctr"/>
                </a:tc>
                <a:tc>
                  <a:txBody>
                    <a:bodyPr/>
                    <a:lstStyle/>
                    <a:p>
                      <a:pPr lvl="0" algn="ctr">
                        <a:buNone/>
                      </a:pPr>
                      <a:r>
                        <a:rPr lang="es-ES" dirty="0">
                          <a:solidFill>
                            <a:srgbClr val="000000"/>
                          </a:solidFill>
                          <a:effectLst/>
                        </a:rPr>
                        <a:t>105.2%</a:t>
                      </a:r>
                    </a:p>
                  </a:txBody>
                  <a:tcPr marL="0" marR="0" marT="0" marB="0" anchor="ctr"/>
                </a:tc>
                <a:extLst>
                  <a:ext uri="{0D108BD9-81ED-4DB2-BD59-A6C34878D82A}">
                    <a16:rowId xmlns="" xmlns:a16="http://schemas.microsoft.com/office/drawing/2014/main" val="3574461992"/>
                  </a:ext>
                </a:extLst>
              </a:tr>
            </a:tbl>
          </a:graphicData>
        </a:graphic>
      </p:graphicFrame>
    </p:spTree>
    <p:extLst>
      <p:ext uri="{BB962C8B-B14F-4D97-AF65-F5344CB8AC3E}">
        <p14:creationId xmlns:p14="http://schemas.microsoft.com/office/powerpoint/2010/main" val="3039146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1974D7-7F47-EE6D-903C-EA9F23C41FD9}"/>
              </a:ext>
            </a:extLst>
          </p:cNvPr>
          <p:cNvSpPr txBox="1"/>
          <p:nvPr/>
        </p:nvSpPr>
        <p:spPr>
          <a:xfrm>
            <a:off x="2451368" y="626153"/>
            <a:ext cx="7286429" cy="1323439"/>
          </a:xfrm>
          <a:prstGeom prst="rect">
            <a:avLst/>
          </a:prstGeom>
          <a:noFill/>
        </p:spPr>
        <p:txBody>
          <a:bodyPr wrap="square" lIns="91440" tIns="45720" rIns="91440" bIns="45720" rtlCol="0" anchor="t">
            <a:spAutoFit/>
          </a:bodyPr>
          <a:lstStyle/>
          <a:p>
            <a:pPr algn="ctr"/>
            <a:r>
              <a:rPr lang="es-ES" sz="2800" b="1" dirty="0">
                <a:solidFill>
                  <a:srgbClr val="1B3935"/>
                </a:solidFill>
                <a:latin typeface="Isidora Sans Black" panose="00000A00000000000000" pitchFamily="2" charset="0"/>
              </a:rPr>
              <a:t>ADMINISTRACIÓN DEL PLAN DE GESTIÓN INTEGRAL DE RESIDUOS SOLIDOS</a:t>
            </a:r>
          </a:p>
          <a:p>
            <a:pPr algn="ctr"/>
            <a:endParaRPr lang="es-CO" sz="2400" b="1" dirty="0">
              <a:solidFill>
                <a:srgbClr val="1B3935"/>
              </a:solidFill>
              <a:latin typeface="Isidora Sans Black" panose="00000A00000000000000" pitchFamily="2" charset="0"/>
            </a:endParaRPr>
          </a:p>
        </p:txBody>
      </p:sp>
      <p:sp>
        <p:nvSpPr>
          <p:cNvPr id="2" name="CuadroTexto 1"/>
          <p:cNvSpPr txBox="1"/>
          <p:nvPr/>
        </p:nvSpPr>
        <p:spPr>
          <a:xfrm>
            <a:off x="5343181" y="2758194"/>
            <a:ext cx="6268597" cy="369332"/>
          </a:xfrm>
          <a:prstGeom prst="rect">
            <a:avLst/>
          </a:prstGeom>
          <a:noFill/>
        </p:spPr>
        <p:txBody>
          <a:bodyPr wrap="square" lIns="91440" tIns="45720" rIns="91440" bIns="45720" rtlCol="0" anchor="t">
            <a:spAutoFit/>
          </a:bodyPr>
          <a:lstStyle/>
          <a:p>
            <a:pPr algn="just"/>
            <a:endParaRPr lang="es-CO" dirty="0">
              <a:latin typeface="Isidora Sans"/>
            </a:endParaRPr>
          </a:p>
        </p:txBody>
      </p:sp>
      <p:sp>
        <p:nvSpPr>
          <p:cNvPr id="7" name="CuadroTexto 6">
            <a:extLst>
              <a:ext uri="{FF2B5EF4-FFF2-40B4-BE49-F238E27FC236}">
                <a16:creationId xmlns="" xmlns:a16="http://schemas.microsoft.com/office/drawing/2014/main" id="{B1E85310-431D-140D-14B1-76A89E0D6255}"/>
              </a:ext>
            </a:extLst>
          </p:cNvPr>
          <p:cNvSpPr txBox="1"/>
          <p:nvPr/>
        </p:nvSpPr>
        <p:spPr>
          <a:xfrm>
            <a:off x="948565" y="1765029"/>
            <a:ext cx="878923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latin typeface="Isidora Sans Black" panose="00000A00000000000000"/>
                <a:cs typeface="Calibri"/>
              </a:rPr>
              <a:t>LOGROS:</a:t>
            </a:r>
          </a:p>
          <a:p>
            <a:endParaRPr lang="es-ES" sz="2000" b="1" dirty="0">
              <a:latin typeface="Isidora Sans Black" panose="00000A00000000000000"/>
              <a:cs typeface="Calibri"/>
            </a:endParaRPr>
          </a:p>
          <a:p>
            <a:pPr marL="342900" indent="-342900" algn="just">
              <a:buFont typeface="Arial" panose="020B0604020202020204" pitchFamily="34" charset="0"/>
              <a:buChar char="•"/>
            </a:pPr>
            <a:r>
              <a:rPr lang="es-ES" sz="2000" dirty="0">
                <a:latin typeface="Isidora Sans Black" panose="00000A00000000000000"/>
                <a:cs typeface="Calibri"/>
              </a:rPr>
              <a:t>De la línea base de 6.500 familias sensibilizadas en el año 2019 con la campaña “Tú Separas Yo Reciclo” se espera terminar este cuatrienio con 26.310 hogares sensibilizados.</a:t>
            </a:r>
          </a:p>
          <a:p>
            <a:pPr algn="just"/>
            <a:endParaRPr lang="es-ES" sz="2000" dirty="0">
              <a:latin typeface="Isidora Sans Black" panose="00000A00000000000000"/>
              <a:cs typeface="Calibri"/>
            </a:endParaRPr>
          </a:p>
          <a:p>
            <a:pPr marL="342900" indent="-342900" algn="just">
              <a:buFont typeface="Arial" panose="020B0604020202020204" pitchFamily="34" charset="0"/>
              <a:buChar char="•"/>
            </a:pPr>
            <a:r>
              <a:rPr lang="es-ES" sz="2000" dirty="0">
                <a:latin typeface="Isidora Sans Black" panose="00000A00000000000000"/>
                <a:cs typeface="Calibri"/>
              </a:rPr>
              <a:t>De la línea base de 500 contenedores instalados en zonas de difícil acceso, se espera entregar en este cuatrienio 5.033 contenedores instalados.</a:t>
            </a:r>
          </a:p>
          <a:p>
            <a:endParaRPr lang="es-ES" sz="2200" dirty="0">
              <a:latin typeface="Isidora Sans Black" panose="00000A00000000000000"/>
              <a:cs typeface="Calibri"/>
            </a:endParaRPr>
          </a:p>
          <a:p>
            <a:endParaRPr lang="es-ES" sz="2200" dirty="0">
              <a:latin typeface="Arial"/>
              <a:cs typeface="Calibri"/>
            </a:endParaRPr>
          </a:p>
          <a:p>
            <a:endParaRPr lang="es-ES" sz="2200" dirty="0">
              <a:latin typeface="Arial"/>
              <a:cs typeface="Calibri"/>
            </a:endParaRP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sp>
        <p:nvSpPr>
          <p:cNvPr id="8" name="CuadroTexto 7">
            <a:extLst>
              <a:ext uri="{FF2B5EF4-FFF2-40B4-BE49-F238E27FC236}">
                <a16:creationId xmlns="" xmlns:a16="http://schemas.microsoft.com/office/drawing/2014/main" id="{4D7C00CD-D601-3585-5F85-9ABD99B7C7ED}"/>
              </a:ext>
            </a:extLst>
          </p:cNvPr>
          <p:cNvSpPr txBox="1"/>
          <p:nvPr/>
        </p:nvSpPr>
        <p:spPr>
          <a:xfrm>
            <a:off x="6159335" y="1481448"/>
            <a:ext cx="5715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a:p>
            <a:endParaRPr lang="es-ES" sz="1600" dirty="0">
              <a:latin typeface="Arial"/>
              <a:cs typeface="Arial"/>
            </a:endParaRPr>
          </a:p>
        </p:txBody>
      </p:sp>
    </p:spTree>
    <p:extLst>
      <p:ext uri="{BB962C8B-B14F-4D97-AF65-F5344CB8AC3E}">
        <p14:creationId xmlns:p14="http://schemas.microsoft.com/office/powerpoint/2010/main" val="580860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56A9380A-55DC-92C8-4F35-854AE1830972}"/>
              </a:ext>
            </a:extLst>
          </p:cNvPr>
          <p:cNvSpPr txBox="1"/>
          <p:nvPr/>
        </p:nvSpPr>
        <p:spPr>
          <a:xfrm>
            <a:off x="3107378" y="456244"/>
            <a:ext cx="6297879" cy="954107"/>
          </a:xfrm>
          <a:prstGeom prst="rect">
            <a:avLst/>
          </a:prstGeom>
          <a:noFill/>
        </p:spPr>
        <p:txBody>
          <a:bodyPr wrap="square" rtlCol="0">
            <a:spAutoFit/>
          </a:bodyPr>
          <a:lstStyle/>
          <a:p>
            <a:pPr algn="ctr"/>
            <a:r>
              <a:rPr lang="es-ES" sz="2800" b="1" dirty="0">
                <a:solidFill>
                  <a:srgbClr val="1B3935"/>
                </a:solidFill>
                <a:latin typeface="Isidora Sans Black" panose="00000A00000000000000" pitchFamily="2" charset="0"/>
              </a:rPr>
              <a:t>INNOVACIÓN PARA EL USO INTELIGENTE DE LOS SERVICIOS PÚBLICOS</a:t>
            </a:r>
            <a:endParaRPr lang="es-CO" sz="2800" b="1" dirty="0">
              <a:solidFill>
                <a:srgbClr val="1B3935"/>
              </a:solidFill>
              <a:latin typeface="Isidora Sans Black" panose="00000A00000000000000" pitchFamily="2" charset="0"/>
            </a:endParaRPr>
          </a:p>
        </p:txBody>
      </p:sp>
      <p:sp>
        <p:nvSpPr>
          <p:cNvPr id="3" name="CuadroTexto 2">
            <a:extLst>
              <a:ext uri="{FF2B5EF4-FFF2-40B4-BE49-F238E27FC236}">
                <a16:creationId xmlns="" xmlns:a16="http://schemas.microsoft.com/office/drawing/2014/main" id="{70515CEA-B502-06FC-52E4-FA5B06731C46}"/>
              </a:ext>
            </a:extLst>
          </p:cNvPr>
          <p:cNvSpPr txBox="1"/>
          <p:nvPr/>
        </p:nvSpPr>
        <p:spPr>
          <a:xfrm>
            <a:off x="5895702" y="1785017"/>
            <a:ext cx="5868385" cy="461665"/>
          </a:xfrm>
          <a:prstGeom prst="rect">
            <a:avLst/>
          </a:prstGeom>
          <a:noFill/>
        </p:spPr>
        <p:txBody>
          <a:bodyPr wrap="square" rtlCol="0">
            <a:spAutoFit/>
          </a:bodyPr>
          <a:lstStyle/>
          <a:p>
            <a:r>
              <a:rPr lang="es-ES" b="1" dirty="0">
                <a:latin typeface="Isidora Sans Black" panose="00000A00000000000000"/>
              </a:rPr>
              <a:t>Descripción del Proyecto</a:t>
            </a:r>
            <a:r>
              <a:rPr lang="es-ES" sz="2400" dirty="0"/>
              <a:t>: </a:t>
            </a:r>
            <a:endParaRPr lang="es-CO" sz="2400" dirty="0"/>
          </a:p>
        </p:txBody>
      </p:sp>
      <p:sp>
        <p:nvSpPr>
          <p:cNvPr id="4" name="Rectángulo 3">
            <a:extLst>
              <a:ext uri="{FF2B5EF4-FFF2-40B4-BE49-F238E27FC236}">
                <a16:creationId xmlns="" xmlns:a16="http://schemas.microsoft.com/office/drawing/2014/main" id="{19642E0F-8A24-0AFB-5672-26C86B7F1EC4}"/>
              </a:ext>
            </a:extLst>
          </p:cNvPr>
          <p:cNvSpPr/>
          <p:nvPr/>
        </p:nvSpPr>
        <p:spPr>
          <a:xfrm>
            <a:off x="5895702" y="2272593"/>
            <a:ext cx="5131527" cy="3139321"/>
          </a:xfrm>
          <a:prstGeom prst="rect">
            <a:avLst/>
          </a:prstGeom>
        </p:spPr>
        <p:txBody>
          <a:bodyPr wrap="square">
            <a:spAutoFit/>
          </a:bodyPr>
          <a:lstStyle/>
          <a:p>
            <a:pPr lvl="0" algn="just" defTabSz="1104778">
              <a:defRPr/>
            </a:pPr>
            <a:r>
              <a:rPr lang="es-ES" dirty="0">
                <a:solidFill>
                  <a:srgbClr val="1B3834"/>
                </a:solidFill>
                <a:latin typeface="Isidora Sans Black" panose="00000A00000000000000"/>
                <a:cs typeface="Arial" panose="020B0604020202020204" pitchFamily="34" charset="0"/>
              </a:rPr>
              <a:t>La innovación en el sector servicios públicos y TIC se propone:</a:t>
            </a:r>
          </a:p>
          <a:p>
            <a:pPr lvl="0" algn="just" defTabSz="1104778">
              <a:defRPr/>
            </a:pPr>
            <a:r>
              <a:rPr lang="es-ES" dirty="0">
                <a:solidFill>
                  <a:srgbClr val="1B3834"/>
                </a:solidFill>
                <a:latin typeface="Isidora Sans Black" panose="00000A00000000000000"/>
                <a:cs typeface="Arial" panose="020B0604020202020204" pitchFamily="34" charset="0"/>
              </a:rPr>
              <a:t>Desarrollo de aplicaciones tecnológicas y campañas que propendan por el uso racional y eficiente de los servicios públicos, la protección del ambiente y la autogestión por parte de las empresas y los hogares.</a:t>
            </a:r>
          </a:p>
          <a:p>
            <a:pPr lvl="0" algn="just" defTabSz="1104778">
              <a:defRPr/>
            </a:pPr>
            <a:r>
              <a:rPr lang="es-ES" dirty="0">
                <a:solidFill>
                  <a:srgbClr val="1B3834"/>
                </a:solidFill>
                <a:latin typeface="Isidora Sans Black" panose="00000A00000000000000"/>
                <a:cs typeface="Arial" panose="020B0604020202020204" pitchFamily="34" charset="0"/>
              </a:rPr>
              <a:t>Fortalecer la participación ciudadana, el control social y la defensa de los derechos de los usuarios TIC y de servicios públicos, a través de estrategias pedagógicas innovadoras y herramientas comunicacionales y tecnológicas eficaces</a:t>
            </a:r>
            <a:r>
              <a:rPr lang="es-ES" dirty="0">
                <a:solidFill>
                  <a:srgbClr val="383C45"/>
                </a:solidFill>
                <a:latin typeface="Isidora Sans Black" panose="00000A00000000000000"/>
                <a:cs typeface="Arial" panose="020B0604020202020204" pitchFamily="34" charset="0"/>
              </a:rPr>
              <a:t>.</a:t>
            </a:r>
          </a:p>
        </p:txBody>
      </p:sp>
      <p:sp>
        <p:nvSpPr>
          <p:cNvPr id="5" name="CuadroTexto 4">
            <a:extLst>
              <a:ext uri="{FF2B5EF4-FFF2-40B4-BE49-F238E27FC236}">
                <a16:creationId xmlns="" xmlns:a16="http://schemas.microsoft.com/office/drawing/2014/main" id="{FD7B42F5-B144-B949-A4EA-FD46311FA8BE}"/>
              </a:ext>
            </a:extLst>
          </p:cNvPr>
          <p:cNvSpPr txBox="1"/>
          <p:nvPr/>
        </p:nvSpPr>
        <p:spPr>
          <a:xfrm>
            <a:off x="162607" y="2040047"/>
            <a:ext cx="6905897" cy="369332"/>
          </a:xfrm>
          <a:prstGeom prst="rect">
            <a:avLst/>
          </a:prstGeom>
          <a:noFill/>
        </p:spPr>
        <p:txBody>
          <a:bodyPr wrap="square" rtlCol="0">
            <a:spAutoFit/>
          </a:bodyPr>
          <a:lstStyle/>
          <a:p>
            <a:r>
              <a:rPr lang="es-ES" dirty="0">
                <a:latin typeface="Isidora Sans Black" panose="00000A00000000000000"/>
              </a:rPr>
              <a:t>Ejecución presupuestal Cuatrienal    $9.436.081.936 </a:t>
            </a:r>
            <a:endParaRPr lang="es-CO" dirty="0">
              <a:latin typeface="Isidora Sans Black" panose="00000A00000000000000"/>
            </a:endParaRPr>
          </a:p>
        </p:txBody>
      </p:sp>
      <p:graphicFrame>
        <p:nvGraphicFramePr>
          <p:cNvPr id="7" name="Tabla 6">
            <a:extLst>
              <a:ext uri="{FF2B5EF4-FFF2-40B4-BE49-F238E27FC236}">
                <a16:creationId xmlns="" xmlns:a16="http://schemas.microsoft.com/office/drawing/2014/main" id="{EAE8A977-6542-BCFC-C860-B4336228E21E}"/>
              </a:ext>
            </a:extLst>
          </p:cNvPr>
          <p:cNvGraphicFramePr>
            <a:graphicFrameLocks noGrp="1"/>
          </p:cNvGraphicFramePr>
          <p:nvPr>
            <p:extLst>
              <p:ext uri="{D42A27DB-BD31-4B8C-83A1-F6EECF244321}">
                <p14:modId xmlns:p14="http://schemas.microsoft.com/office/powerpoint/2010/main" val="653199734"/>
              </p:ext>
            </p:extLst>
          </p:nvPr>
        </p:nvGraphicFramePr>
        <p:xfrm>
          <a:off x="162607" y="2545650"/>
          <a:ext cx="5585927" cy="3566160"/>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a:t>
                      </a:r>
                    </a:p>
                    <a:p>
                      <a:pPr algn="ctr"/>
                      <a:r>
                        <a:rPr lang="es-ES" dirty="0">
                          <a:solidFill>
                            <a:srgbClr val="000000"/>
                          </a:solidFill>
                          <a:effectLst/>
                        </a:rPr>
                        <a:t>2020 -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792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0" i="0" u="none" strike="noStrike" dirty="0">
                          <a:solidFill>
                            <a:srgbClr val="000000"/>
                          </a:solidFill>
                          <a:effectLst/>
                          <a:latin typeface="+mn-lt"/>
                        </a:rPr>
                        <a:t>Comités de desarrollo y control social constituidos que están activos y operando.</a:t>
                      </a:r>
                    </a:p>
                  </a:txBody>
                  <a:tcPr marL="0" marR="0" marT="0" marB="0" anchor="ctr"/>
                </a:tc>
                <a:tc>
                  <a:txBody>
                    <a:bodyPr/>
                    <a:lstStyle/>
                    <a:p>
                      <a:pPr lvl="0" algn="ctr">
                        <a:buNone/>
                      </a:pPr>
                      <a:r>
                        <a:rPr lang="es-ES" dirty="0">
                          <a:solidFill>
                            <a:srgbClr val="000000"/>
                          </a:solidFill>
                          <a:effectLst/>
                        </a:rPr>
                        <a:t>20</a:t>
                      </a:r>
                    </a:p>
                  </a:txBody>
                  <a:tcPr marL="0" marR="0" marT="0" marB="0" anchor="ctr"/>
                </a:tc>
                <a:tc>
                  <a:txBody>
                    <a:bodyPr/>
                    <a:lstStyle/>
                    <a:p>
                      <a:pPr lvl="0" algn="ctr">
                        <a:buNone/>
                      </a:pPr>
                      <a:r>
                        <a:rPr lang="es-ES" dirty="0">
                          <a:solidFill>
                            <a:srgbClr val="000000"/>
                          </a:solidFill>
                          <a:effectLst/>
                        </a:rPr>
                        <a:t>17</a:t>
                      </a:r>
                    </a:p>
                  </a:txBody>
                  <a:tcPr marL="0" marR="0" marT="0" marB="0" anchor="ctr"/>
                </a:tc>
                <a:tc>
                  <a:txBody>
                    <a:bodyPr/>
                    <a:lstStyle/>
                    <a:p>
                      <a:pPr lvl="0" algn="ctr">
                        <a:buNone/>
                      </a:pPr>
                      <a:r>
                        <a:rPr lang="es-ES" dirty="0">
                          <a:solidFill>
                            <a:srgbClr val="000000"/>
                          </a:solidFill>
                          <a:effectLst/>
                        </a:rPr>
                        <a:t>85%</a:t>
                      </a:r>
                    </a:p>
                  </a:txBody>
                  <a:tcPr marL="0" marR="0" marT="0" marB="0" anchor="ctr"/>
                </a:tc>
                <a:extLst>
                  <a:ext uri="{0D108BD9-81ED-4DB2-BD59-A6C34878D82A}">
                    <a16:rowId xmlns="" xmlns:a16="http://schemas.microsoft.com/office/drawing/2014/main" val="2924831156"/>
                  </a:ext>
                </a:extLst>
              </a:tr>
              <a:tr h="879230">
                <a:tc>
                  <a:txBody>
                    <a:bodyPr/>
                    <a:lstStyle/>
                    <a:p>
                      <a:pPr lvl="0" algn="ctr">
                        <a:buNone/>
                      </a:pPr>
                      <a:r>
                        <a:rPr lang="es-ES" sz="1800" b="0" i="0" u="none" strike="noStrike" noProof="0" dirty="0">
                          <a:effectLst/>
                          <a:latin typeface="Calibri"/>
                        </a:rPr>
                        <a:t>Desarrollo de aplicación tecnológica para la autogestión de los servicios públicos</a:t>
                      </a:r>
                      <a:endParaRPr lang="es-ES" dirty="0"/>
                    </a:p>
                  </a:txBody>
                  <a:tcPr marL="0" marR="0" marT="0" marB="0" anchor="ctr"/>
                </a:tc>
                <a:tc>
                  <a:txBody>
                    <a:bodyPr/>
                    <a:lstStyle/>
                    <a:p>
                      <a:pPr lvl="0" algn="ctr">
                        <a:buNone/>
                      </a:pPr>
                      <a:r>
                        <a:rPr lang="es-ES" dirty="0">
                          <a:effectLst/>
                        </a:rPr>
                        <a:t>1</a:t>
                      </a:r>
                    </a:p>
                  </a:txBody>
                  <a:tcPr marL="0" marR="0" marT="0" marB="0" anchor="ctr"/>
                </a:tc>
                <a:tc>
                  <a:txBody>
                    <a:bodyPr/>
                    <a:lstStyle/>
                    <a:p>
                      <a:pPr lvl="0" algn="ctr">
                        <a:buNone/>
                      </a:pPr>
                      <a:r>
                        <a:rPr lang="es-ES" dirty="0">
                          <a:effectLst/>
                        </a:rPr>
                        <a:t>1</a:t>
                      </a:r>
                    </a:p>
                  </a:txBody>
                  <a:tcPr marL="0" marR="0" marT="0" marB="0" anchor="ctr"/>
                </a:tc>
                <a:tc>
                  <a:txBody>
                    <a:bodyPr/>
                    <a:lstStyle/>
                    <a:p>
                      <a:pPr lvl="0" algn="ctr">
                        <a:buNone/>
                      </a:pPr>
                      <a:r>
                        <a:rPr lang="es-ES" dirty="0">
                          <a:effectLst/>
                        </a:rPr>
                        <a:t>100%</a:t>
                      </a:r>
                    </a:p>
                  </a:txBody>
                  <a:tcPr marL="0" marR="0" marT="0" marB="0" anchor="ctr"/>
                </a:tc>
                <a:extLst>
                  <a:ext uri="{0D108BD9-81ED-4DB2-BD59-A6C34878D82A}">
                    <a16:rowId xmlns="" xmlns:a16="http://schemas.microsoft.com/office/drawing/2014/main" val="1952637024"/>
                  </a:ext>
                </a:extLst>
              </a:tr>
            </a:tbl>
          </a:graphicData>
        </a:graphic>
      </p:graphicFrame>
    </p:spTree>
    <p:extLst>
      <p:ext uri="{BB962C8B-B14F-4D97-AF65-F5344CB8AC3E}">
        <p14:creationId xmlns:p14="http://schemas.microsoft.com/office/powerpoint/2010/main" val="614021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ACB5CC1-B510-96D6-0280-0297CBFD6A2C}"/>
              </a:ext>
            </a:extLst>
          </p:cNvPr>
          <p:cNvSpPr txBox="1"/>
          <p:nvPr/>
        </p:nvSpPr>
        <p:spPr>
          <a:xfrm>
            <a:off x="2947060" y="608644"/>
            <a:ext cx="6297879" cy="954107"/>
          </a:xfrm>
          <a:prstGeom prst="rect">
            <a:avLst/>
          </a:prstGeom>
          <a:noFill/>
        </p:spPr>
        <p:txBody>
          <a:bodyPr wrap="square" rtlCol="0">
            <a:spAutoFit/>
          </a:bodyPr>
          <a:lstStyle/>
          <a:p>
            <a:pPr algn="ctr"/>
            <a:r>
              <a:rPr lang="es-ES" sz="2800" b="1" dirty="0">
                <a:solidFill>
                  <a:srgbClr val="1B3935"/>
                </a:solidFill>
                <a:latin typeface="Isidora Sans Black" panose="00000A00000000000000" pitchFamily="2" charset="0"/>
              </a:rPr>
              <a:t>SUBSIDIO DE GAS NATURAL DOMICILIARIO</a:t>
            </a:r>
            <a:endParaRPr lang="es-CO" sz="2800" b="1" dirty="0">
              <a:solidFill>
                <a:srgbClr val="1B3935"/>
              </a:solidFill>
              <a:latin typeface="Isidora Sans Black" panose="00000A00000000000000" pitchFamily="2" charset="0"/>
            </a:endParaRPr>
          </a:p>
        </p:txBody>
      </p:sp>
      <p:sp>
        <p:nvSpPr>
          <p:cNvPr id="3" name="CuadroTexto 2">
            <a:extLst>
              <a:ext uri="{FF2B5EF4-FFF2-40B4-BE49-F238E27FC236}">
                <a16:creationId xmlns="" xmlns:a16="http://schemas.microsoft.com/office/drawing/2014/main" id="{13DC4166-D668-5603-C0E1-B8D11F6519FA}"/>
              </a:ext>
            </a:extLst>
          </p:cNvPr>
          <p:cNvSpPr txBox="1"/>
          <p:nvPr/>
        </p:nvSpPr>
        <p:spPr>
          <a:xfrm>
            <a:off x="301522" y="2212313"/>
            <a:ext cx="502919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Isidora Sans Black" panose="00000A00000000000000"/>
                <a:cs typeface="Calibri"/>
              </a:rPr>
              <a:t>Descripción del Proyecto:</a:t>
            </a:r>
          </a:p>
          <a:p>
            <a:pPr algn="just"/>
            <a:endParaRPr lang="es-ES" dirty="0">
              <a:latin typeface="Isidora Sans Black" panose="00000A00000000000000"/>
              <a:cs typeface="Calibri"/>
            </a:endParaRPr>
          </a:p>
          <a:p>
            <a:pPr lvl="0" algn="just" defTabSz="1104778">
              <a:defRPr/>
            </a:pPr>
            <a:r>
              <a:rPr lang="es-ES" sz="1800" dirty="0">
                <a:solidFill>
                  <a:srgbClr val="1B3834"/>
                </a:solidFill>
                <a:latin typeface="Isidora Sans Black" panose="00000A00000000000000"/>
                <a:cs typeface="Arial" panose="020B0604020202020204" pitchFamily="34" charset="0"/>
              </a:rPr>
              <a:t>Incrementar la  cobertura para el acceso al  servicio de Gas Natural Domiciliario en la Ciudad de Medellín.</a:t>
            </a:r>
            <a:endParaRPr lang="es-ES" sz="1800" dirty="0">
              <a:solidFill>
                <a:srgbClr val="383C45"/>
              </a:solidFill>
              <a:latin typeface="Isidora Sans Black" panose="00000A00000000000000"/>
              <a:cs typeface="Arial" panose="020B0604020202020204" pitchFamily="34" charset="0"/>
            </a:endParaRPr>
          </a:p>
          <a:p>
            <a:pPr algn="just"/>
            <a:endParaRPr lang="es-ES" sz="2200" dirty="0">
              <a:latin typeface="Arial"/>
              <a:cs typeface="Calibri"/>
            </a:endParaRPr>
          </a:p>
          <a:p>
            <a:pPr algn="just"/>
            <a:endParaRPr lang="es-ES" sz="1600" dirty="0">
              <a:latin typeface="Arial"/>
              <a:cs typeface="Arial"/>
            </a:endParaRPr>
          </a:p>
          <a:p>
            <a:endParaRPr lang="es-ES" dirty="0">
              <a:cs typeface="Calibri"/>
            </a:endParaRPr>
          </a:p>
          <a:p>
            <a:endParaRPr lang="es-ES" dirty="0">
              <a:cs typeface="Calibri"/>
            </a:endParaRPr>
          </a:p>
          <a:p>
            <a:endParaRPr lang="es-ES" dirty="0">
              <a:cs typeface="Calibri"/>
            </a:endParaRPr>
          </a:p>
          <a:p>
            <a:endParaRPr lang="es-ES" dirty="0">
              <a:cs typeface="Calibri"/>
            </a:endParaRPr>
          </a:p>
        </p:txBody>
      </p:sp>
      <p:graphicFrame>
        <p:nvGraphicFramePr>
          <p:cNvPr id="4" name="Tabla 3">
            <a:extLst>
              <a:ext uri="{FF2B5EF4-FFF2-40B4-BE49-F238E27FC236}">
                <a16:creationId xmlns="" xmlns:a16="http://schemas.microsoft.com/office/drawing/2014/main" id="{C3C023DC-E4EE-D692-F65A-5E15101A8D72}"/>
              </a:ext>
            </a:extLst>
          </p:cNvPr>
          <p:cNvGraphicFramePr>
            <a:graphicFrameLocks noGrp="1"/>
          </p:cNvGraphicFramePr>
          <p:nvPr>
            <p:extLst>
              <p:ext uri="{D42A27DB-BD31-4B8C-83A1-F6EECF244321}">
                <p14:modId xmlns:p14="http://schemas.microsoft.com/office/powerpoint/2010/main" val="1325487405"/>
              </p:ext>
            </p:extLst>
          </p:nvPr>
        </p:nvGraphicFramePr>
        <p:xfrm>
          <a:off x="5534830" y="2660894"/>
          <a:ext cx="5585927" cy="2194560"/>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43196">
                <a:tc>
                  <a:txBody>
                    <a:bodyPr/>
                    <a:lstStyle/>
                    <a:p>
                      <a:pPr algn="ctr" fontAlgn="ctr"/>
                      <a:r>
                        <a:rPr lang="es-ES" sz="1800" b="0" i="0" u="none" strike="noStrike" dirty="0">
                          <a:solidFill>
                            <a:srgbClr val="000000"/>
                          </a:solidFill>
                          <a:effectLst/>
                          <a:latin typeface="+mn-lt"/>
                        </a:rPr>
                        <a:t>Nuevas viviendas que se conectan al servicio de gas natural domiciliario</a:t>
                      </a:r>
                    </a:p>
                  </a:txBody>
                  <a:tcPr marL="0" marR="0" marT="0" marB="0" anchor="ctr"/>
                </a:tc>
                <a:tc>
                  <a:txBody>
                    <a:bodyPr/>
                    <a:lstStyle/>
                    <a:p>
                      <a:pPr lvl="0" algn="ctr">
                        <a:buNone/>
                      </a:pPr>
                      <a:r>
                        <a:rPr lang="es-ES" dirty="0">
                          <a:solidFill>
                            <a:srgbClr val="000000"/>
                          </a:solidFill>
                          <a:effectLst/>
                        </a:rPr>
                        <a:t>90.000</a:t>
                      </a:r>
                    </a:p>
                  </a:txBody>
                  <a:tcPr marL="0" marR="0" marT="0" marB="0" anchor="ctr"/>
                </a:tc>
                <a:tc>
                  <a:txBody>
                    <a:bodyPr/>
                    <a:lstStyle/>
                    <a:p>
                      <a:pPr lvl="0" algn="ctr">
                        <a:buNone/>
                      </a:pPr>
                      <a:r>
                        <a:rPr lang="es-ES" dirty="0">
                          <a:solidFill>
                            <a:srgbClr val="000000"/>
                          </a:solidFill>
                          <a:effectLst/>
                        </a:rPr>
                        <a:t>74.538</a:t>
                      </a:r>
                    </a:p>
                  </a:txBody>
                  <a:tcPr marL="0" marR="0" marT="0" marB="0" anchor="ctr"/>
                </a:tc>
                <a:tc>
                  <a:txBody>
                    <a:bodyPr/>
                    <a:lstStyle/>
                    <a:p>
                      <a:pPr lvl="0" algn="ctr">
                        <a:buNone/>
                      </a:pPr>
                      <a:r>
                        <a:rPr lang="es-ES" dirty="0">
                          <a:solidFill>
                            <a:srgbClr val="000000"/>
                          </a:solidFill>
                          <a:effectLst/>
                        </a:rPr>
                        <a:t>82.8%</a:t>
                      </a:r>
                    </a:p>
                  </a:txBody>
                  <a:tcPr marL="0" marR="0" marT="0" marB="0" anchor="ctr"/>
                </a:tc>
                <a:extLst>
                  <a:ext uri="{0D108BD9-81ED-4DB2-BD59-A6C34878D82A}">
                    <a16:rowId xmlns="" xmlns:a16="http://schemas.microsoft.com/office/drawing/2014/main" val="3574461992"/>
                  </a:ext>
                </a:extLst>
              </a:tr>
            </a:tbl>
          </a:graphicData>
        </a:graphic>
      </p:graphicFrame>
      <p:sp>
        <p:nvSpPr>
          <p:cNvPr id="5" name="CuadroTexto 4">
            <a:extLst>
              <a:ext uri="{FF2B5EF4-FFF2-40B4-BE49-F238E27FC236}">
                <a16:creationId xmlns="" xmlns:a16="http://schemas.microsoft.com/office/drawing/2014/main" id="{3CA42FCC-69CB-D34B-ECDF-D8A1D11F526D}"/>
              </a:ext>
            </a:extLst>
          </p:cNvPr>
          <p:cNvSpPr txBox="1"/>
          <p:nvPr/>
        </p:nvSpPr>
        <p:spPr>
          <a:xfrm>
            <a:off x="5330721" y="2132669"/>
            <a:ext cx="6905897" cy="400110"/>
          </a:xfrm>
          <a:prstGeom prst="rect">
            <a:avLst/>
          </a:prstGeom>
          <a:noFill/>
        </p:spPr>
        <p:txBody>
          <a:bodyPr wrap="square" rtlCol="0">
            <a:spAutoFit/>
          </a:bodyPr>
          <a:lstStyle/>
          <a:p>
            <a:r>
              <a:rPr lang="es-ES" sz="2000" dirty="0"/>
              <a:t>Ejecución presupuestal Cuatrienal    $</a:t>
            </a:r>
            <a:r>
              <a:rPr lang="es-CO" sz="2000" dirty="0"/>
              <a:t> 3.036.988.483 </a:t>
            </a:r>
          </a:p>
        </p:txBody>
      </p:sp>
    </p:spTree>
    <p:extLst>
      <p:ext uri="{BB962C8B-B14F-4D97-AF65-F5344CB8AC3E}">
        <p14:creationId xmlns:p14="http://schemas.microsoft.com/office/powerpoint/2010/main" val="1499839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3"/>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4"/>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5"/>
          <a:srcRect l="47093" b="36608"/>
          <a:stretch/>
        </p:blipFill>
        <p:spPr>
          <a:xfrm>
            <a:off x="0" y="4233868"/>
            <a:ext cx="2203495" cy="2623988"/>
          </a:xfrm>
          <a:prstGeom prst="rect">
            <a:avLst/>
          </a:prstGeom>
        </p:spPr>
      </p:pic>
      <p:sp>
        <p:nvSpPr>
          <p:cNvPr id="3" name="Rectángulo 2"/>
          <p:cNvSpPr/>
          <p:nvPr/>
        </p:nvSpPr>
        <p:spPr>
          <a:xfrm>
            <a:off x="2842447" y="632958"/>
            <a:ext cx="6356227" cy="584775"/>
          </a:xfrm>
          <a:prstGeom prst="rect">
            <a:avLst/>
          </a:prstGeom>
        </p:spPr>
        <p:txBody>
          <a:bodyPr wrap="none">
            <a:spAutoFit/>
          </a:bodyPr>
          <a:lstStyle/>
          <a:p>
            <a:r>
              <a:rPr lang="es-CO" sz="3200" b="1" dirty="0">
                <a:solidFill>
                  <a:srgbClr val="1B3935"/>
                </a:solidFill>
                <a:latin typeface="Isidora Sans Black" panose="00000A00000000000000" pitchFamily="2" charset="0"/>
              </a:rPr>
              <a:t>SUBSECRETARÍA DE CATASTRO</a:t>
            </a:r>
          </a:p>
        </p:txBody>
      </p:sp>
      <p:sp>
        <p:nvSpPr>
          <p:cNvPr id="10" name="CuadroTexto 9"/>
          <p:cNvSpPr txBox="1"/>
          <p:nvPr/>
        </p:nvSpPr>
        <p:spPr>
          <a:xfrm>
            <a:off x="6371404" y="2425296"/>
            <a:ext cx="4219172" cy="3617144"/>
          </a:xfrm>
          <a:prstGeom prst="rect">
            <a:avLst/>
          </a:prstGeom>
          <a:noFill/>
        </p:spPr>
        <p:txBody>
          <a:bodyPr wrap="square" rtlCol="0">
            <a:spAutoFit/>
          </a:bodyPr>
          <a:lstStyle/>
          <a:p>
            <a:pPr algn="just"/>
            <a:r>
              <a:rPr lang="es-CO" sz="2000" dirty="0">
                <a:latin typeface="Isidora Sans Black" panose="00000A00000000000000"/>
                <a:cs typeface="Arial" panose="020B0604020202020204" pitchFamily="34" charset="0"/>
              </a:rPr>
              <a:t>Busca llevar a cabo el Inventario o censo, debidamente actualizado y clasificado, de los bienes inmuebles pertenecientes al Estado y a los particulares, con el objeto de lograr su correcta identificación: Física, Jurídica, Económica y Fiscal.</a:t>
            </a:r>
          </a:p>
          <a:p>
            <a:pPr algn="ctr"/>
            <a:endParaRPr lang="es-CO" sz="905" dirty="0"/>
          </a:p>
        </p:txBody>
      </p:sp>
      <p:pic>
        <p:nvPicPr>
          <p:cNvPr id="5" name="Imagen 4" descr="Recorte de pantall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714" y="1808238"/>
            <a:ext cx="2604150" cy="2381798"/>
          </a:xfrm>
          <a:prstGeom prst="rect">
            <a:avLst/>
          </a:prstGeom>
          <a:ln>
            <a:noFill/>
          </a:ln>
          <a:effectLst>
            <a:softEdge rad="112500"/>
          </a:effectLst>
        </p:spPr>
      </p:pic>
      <p:pic>
        <p:nvPicPr>
          <p:cNvPr id="6" name="Imagen 5" descr="Recorte de pantall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2447" y="2952627"/>
            <a:ext cx="2788945" cy="2562483"/>
          </a:xfrm>
          <a:prstGeom prst="rect">
            <a:avLst/>
          </a:prstGeom>
          <a:ln>
            <a:noFill/>
          </a:ln>
          <a:effectLst>
            <a:softEdge rad="112500"/>
          </a:effectLst>
        </p:spPr>
      </p:pic>
    </p:spTree>
    <p:extLst>
      <p:ext uri="{BB962C8B-B14F-4D97-AF65-F5344CB8AC3E}">
        <p14:creationId xmlns:p14="http://schemas.microsoft.com/office/powerpoint/2010/main" val="3971786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2925674" y="497926"/>
            <a:ext cx="6501003" cy="954107"/>
          </a:xfrm>
          <a:prstGeom prst="rect">
            <a:avLst/>
          </a:prstGeom>
        </p:spPr>
        <p:txBody>
          <a:bodyPr wrap="square">
            <a:spAutoFit/>
          </a:bodyPr>
          <a:lstStyle/>
          <a:p>
            <a:pPr marL="7701" algn="ctr">
              <a:spcBef>
                <a:spcPts val="79"/>
              </a:spcBef>
            </a:pPr>
            <a:r>
              <a:rPr lang="es-CO" sz="2800" b="1" dirty="0">
                <a:solidFill>
                  <a:srgbClr val="1B3935"/>
                </a:solidFill>
                <a:latin typeface="Isidora Sans Black" panose="00000A00000000000000" pitchFamily="2" charset="0"/>
              </a:rPr>
              <a:t>DESARROLLO DE INFRAESTRUCTURA DE DATOS DEL CATASTRO MULTIPROPÓSITO</a:t>
            </a:r>
          </a:p>
        </p:txBody>
      </p:sp>
      <p:sp>
        <p:nvSpPr>
          <p:cNvPr id="15" name="CuadroTexto 14"/>
          <p:cNvSpPr txBox="1"/>
          <p:nvPr/>
        </p:nvSpPr>
        <p:spPr>
          <a:xfrm>
            <a:off x="488723" y="1967103"/>
            <a:ext cx="4873901" cy="1754326"/>
          </a:xfrm>
          <a:prstGeom prst="rect">
            <a:avLst/>
          </a:prstGeom>
          <a:noFill/>
        </p:spPr>
        <p:txBody>
          <a:bodyPr wrap="square" rtlCol="0">
            <a:spAutoFit/>
          </a:bodyPr>
          <a:lstStyle/>
          <a:p>
            <a:r>
              <a:rPr lang="es-CO" b="1" dirty="0">
                <a:latin typeface="Isidora Sans Black" panose="00000A00000000000000"/>
                <a:cs typeface="Arial" panose="020B0604020202020204" pitchFamily="34" charset="0"/>
              </a:rPr>
              <a:t>Descripción Proyecto:</a:t>
            </a:r>
          </a:p>
          <a:p>
            <a:endParaRPr lang="es-CO" b="1" dirty="0">
              <a:latin typeface="Isidora Sans Black" panose="00000A00000000000000"/>
              <a:cs typeface="Arial" panose="020B0604020202020204" pitchFamily="34" charset="0"/>
            </a:endParaRPr>
          </a:p>
          <a:p>
            <a:pPr lvl="0" algn="just">
              <a:defRPr/>
            </a:pPr>
            <a:r>
              <a:rPr lang="es-ES" dirty="0">
                <a:latin typeface="Isidora Sans Black" panose="00000A00000000000000"/>
                <a:cs typeface="Arial" panose="020B0604020202020204" pitchFamily="34" charset="0"/>
              </a:rPr>
              <a:t>Generar información catastral con enfoque multipropósito y multifinalitario, a través de la implementación del desarrollo tecnológico y de infraestructura de datos catastrales.</a:t>
            </a:r>
            <a:endParaRPr lang="es-CO" dirty="0">
              <a:solidFill>
                <a:srgbClr val="383C45"/>
              </a:solidFill>
              <a:latin typeface="Isidora Sans Black" panose="00000A00000000000000"/>
              <a:cs typeface="Arial" panose="020B0604020202020204" pitchFamily="34" charset="0"/>
            </a:endParaRPr>
          </a:p>
        </p:txBody>
      </p:sp>
      <p:pic>
        <p:nvPicPr>
          <p:cNvPr id="18" name="Imagen 17"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14" y="3892545"/>
            <a:ext cx="3531218" cy="2591034"/>
          </a:xfrm>
          <a:prstGeom prst="rect">
            <a:avLst/>
          </a:prstGeom>
          <a:ln>
            <a:noFill/>
          </a:ln>
          <a:effectLst>
            <a:softEdge rad="112500"/>
          </a:effectLst>
        </p:spPr>
      </p:pic>
      <p:sp>
        <p:nvSpPr>
          <p:cNvPr id="3" name="CuadroTexto 2">
            <a:extLst>
              <a:ext uri="{FF2B5EF4-FFF2-40B4-BE49-F238E27FC236}">
                <a16:creationId xmlns="" xmlns:a16="http://schemas.microsoft.com/office/drawing/2014/main" id="{93B9CEB8-4AED-3BE4-322E-8F8C16C6E139}"/>
              </a:ext>
            </a:extLst>
          </p:cNvPr>
          <p:cNvSpPr txBox="1"/>
          <p:nvPr/>
        </p:nvSpPr>
        <p:spPr>
          <a:xfrm>
            <a:off x="5832296" y="1967103"/>
            <a:ext cx="6096000" cy="369332"/>
          </a:xfrm>
          <a:prstGeom prst="rect">
            <a:avLst/>
          </a:prstGeom>
          <a:noFill/>
        </p:spPr>
        <p:txBody>
          <a:bodyPr wrap="square">
            <a:spAutoFit/>
          </a:bodyPr>
          <a:lstStyle/>
          <a:p>
            <a:r>
              <a:rPr lang="es-ES" dirty="0">
                <a:latin typeface="Isidora Sans Black" panose="00000A00000000000000"/>
                <a:cs typeface="Arial"/>
              </a:rPr>
              <a:t>Ejecución presupuestal cuatrienio $ 20.674.775.063  </a:t>
            </a:r>
            <a:endParaRPr lang="es-CO" dirty="0"/>
          </a:p>
        </p:txBody>
      </p:sp>
      <p:graphicFrame>
        <p:nvGraphicFramePr>
          <p:cNvPr id="5" name="Tabla 4">
            <a:extLst>
              <a:ext uri="{FF2B5EF4-FFF2-40B4-BE49-F238E27FC236}">
                <a16:creationId xmlns="" xmlns:a16="http://schemas.microsoft.com/office/drawing/2014/main" id="{AFA20DC0-FDF0-90CB-776C-2F7E1B4D06F2}"/>
              </a:ext>
            </a:extLst>
          </p:cNvPr>
          <p:cNvGraphicFramePr>
            <a:graphicFrameLocks noGrp="1"/>
          </p:cNvGraphicFramePr>
          <p:nvPr>
            <p:extLst>
              <p:ext uri="{D42A27DB-BD31-4B8C-83A1-F6EECF244321}">
                <p14:modId xmlns:p14="http://schemas.microsoft.com/office/powerpoint/2010/main" val="2421742962"/>
              </p:ext>
            </p:extLst>
          </p:nvPr>
        </p:nvGraphicFramePr>
        <p:xfrm>
          <a:off x="5832296" y="2751191"/>
          <a:ext cx="5585927" cy="1940476"/>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1884441521"/>
                    </a:ext>
                  </a:extLst>
                </a:gridCol>
                <a:gridCol w="1000654">
                  <a:extLst>
                    <a:ext uri="{9D8B030D-6E8A-4147-A177-3AD203B41FA5}">
                      <a16:colId xmlns="" xmlns:a16="http://schemas.microsoft.com/office/drawing/2014/main" val="3777949225"/>
                    </a:ext>
                  </a:extLst>
                </a:gridCol>
                <a:gridCol w="1203318">
                  <a:extLst>
                    <a:ext uri="{9D8B030D-6E8A-4147-A177-3AD203B41FA5}">
                      <a16:colId xmlns="" xmlns:a16="http://schemas.microsoft.com/office/drawing/2014/main" val="3274058354"/>
                    </a:ext>
                  </a:extLst>
                </a:gridCol>
                <a:gridCol w="1291982">
                  <a:extLst>
                    <a:ext uri="{9D8B030D-6E8A-4147-A177-3AD203B41FA5}">
                      <a16:colId xmlns="" xmlns:a16="http://schemas.microsoft.com/office/drawing/2014/main" val="2038801657"/>
                    </a:ext>
                  </a:extLst>
                </a:gridCol>
              </a:tblGrid>
              <a:tr h="942206">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3803709725"/>
                  </a:ext>
                </a:extLst>
              </a:tr>
              <a:tr h="843196">
                <a:tc>
                  <a:txBody>
                    <a:bodyPr/>
                    <a:lstStyle/>
                    <a:p>
                      <a:pPr lvl="0" algn="ctr">
                        <a:buNone/>
                      </a:pPr>
                      <a:r>
                        <a:rPr lang="es-419" sz="1800" b="0" i="0" u="none" strike="noStrike" noProof="0" dirty="0">
                          <a:solidFill>
                            <a:srgbClr val="000000"/>
                          </a:solidFill>
                          <a:effectLst/>
                        </a:rPr>
                        <a:t>Infraestructura de datos espaciales (IDE) estructurada</a:t>
                      </a:r>
                      <a:endParaRPr lang="es-ES" dirty="0"/>
                    </a:p>
                  </a:txBody>
                  <a:tcPr marL="0" marR="0" marT="0" marB="0" anchor="ctr"/>
                </a:tc>
                <a:tc>
                  <a:txBody>
                    <a:bodyPr/>
                    <a:lstStyle/>
                    <a:p>
                      <a:pPr lvl="0" algn="ctr">
                        <a:buNone/>
                      </a:pPr>
                      <a:r>
                        <a:rPr lang="es-ES" dirty="0">
                          <a:solidFill>
                            <a:srgbClr val="000000"/>
                          </a:solidFill>
                          <a:effectLst/>
                        </a:rPr>
                        <a:t>30%</a:t>
                      </a:r>
                    </a:p>
                  </a:txBody>
                  <a:tcPr marL="0" marR="0" marT="0" marB="0" anchor="ctr"/>
                </a:tc>
                <a:tc>
                  <a:txBody>
                    <a:bodyPr/>
                    <a:lstStyle/>
                    <a:p>
                      <a:pPr lvl="0" algn="ctr">
                        <a:buNone/>
                      </a:pPr>
                      <a:r>
                        <a:rPr lang="es-ES" dirty="0">
                          <a:solidFill>
                            <a:srgbClr val="000000"/>
                          </a:solidFill>
                          <a:effectLst/>
                        </a:rPr>
                        <a:t>22.5</a:t>
                      </a:r>
                    </a:p>
                  </a:txBody>
                  <a:tcPr marL="0" marR="0" marT="0" marB="0" anchor="ctr"/>
                </a:tc>
                <a:tc>
                  <a:txBody>
                    <a:bodyPr/>
                    <a:lstStyle/>
                    <a:p>
                      <a:pPr lvl="0" algn="ctr">
                        <a:buNone/>
                      </a:pPr>
                      <a:r>
                        <a:rPr lang="es-ES" dirty="0">
                          <a:solidFill>
                            <a:srgbClr val="000000"/>
                          </a:solidFill>
                          <a:effectLst/>
                        </a:rPr>
                        <a:t>75%</a:t>
                      </a:r>
                    </a:p>
                  </a:txBody>
                  <a:tcPr marL="0" marR="0" marT="0" marB="0" anchor="ctr"/>
                </a:tc>
                <a:extLst>
                  <a:ext uri="{0D108BD9-81ED-4DB2-BD59-A6C34878D82A}">
                    <a16:rowId xmlns="" xmlns:a16="http://schemas.microsoft.com/office/drawing/2014/main" val="4273367602"/>
                  </a:ext>
                </a:extLst>
              </a:tr>
            </a:tbl>
          </a:graphicData>
        </a:graphic>
      </p:graphicFrame>
    </p:spTree>
    <p:extLst>
      <p:ext uri="{BB962C8B-B14F-4D97-AF65-F5344CB8AC3E}">
        <p14:creationId xmlns:p14="http://schemas.microsoft.com/office/powerpoint/2010/main" val="1494597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781423" y="254014"/>
            <a:ext cx="5966519" cy="523220"/>
          </a:xfrm>
          <a:prstGeom prst="rect">
            <a:avLst/>
          </a:prstGeom>
        </p:spPr>
        <p:txBody>
          <a:bodyPr wrap="square">
            <a:spAutoFit/>
          </a:bodyPr>
          <a:lstStyle/>
          <a:p>
            <a:pPr algn="ctr"/>
            <a:r>
              <a:rPr lang="es-CO" sz="2800" b="1" dirty="0">
                <a:solidFill>
                  <a:srgbClr val="1B3935"/>
                </a:solidFill>
                <a:latin typeface="Isidora Sans Black" panose="00000A00000000000000" pitchFamily="2" charset="0"/>
              </a:rPr>
              <a:t>ORGANIGRAMA</a:t>
            </a:r>
          </a:p>
        </p:txBody>
      </p:sp>
      <p:sp>
        <p:nvSpPr>
          <p:cNvPr id="11" name="AutoShape 2" descr="data:image/jpg;base64,%20/9j/4AAQSkZJRgABAQEAYABgAAD/2wBDAAUDBAQEAwUEBAQFBQUGBwwIBwcHBw8LCwkMEQ8SEhEPERETFhwXExQaFRERGCEYGh0dHx8fExciJCIeJBweHx7/2wBDAQUFBQcGBw4ICA4eFBEUHh4eHh4eHh4eHh4eHh4eHh4eHh4eHh4eHh4eHh4eHh4eHh4eHh4eHh4eHh4eHh4eHh7/wAARCABC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d0qza7sluJtR1TzHkkztvHUcSMBgA4HAq1/Za/8AQR1b/wADpP8AGqNtrGkaPotpJq+qWOnpPPJFE11cLEJH8x/lXcRk+wrf2t/dPTPSgDO/stf+gjq3/gdJ/jXJ694m0rRvFp0C6vdWUQ2H9oXd0+qMqQRZYdM5Y/ITge1d7tb+6fyrB1PwdoGp6je399pzTT39sttdfvpAs0S52gqDjjJwcZGetAGCni/wfJbvMniTV8qSpR7idGDbnXaQ2CDuikHPTYfSq2neOvB11bI7+INZhuGjVjb/AGid3LkqDGm3IkYF1BCZxmregfDbwSdKspI7NNVSOKRY7xp2bzVdpSxJU4Y/vpRnk/MeaNC+G3gg6U3k2a6ks1xJN9r89i2/zXYhGVvkwzMpC46YOaAIfEfi/wAN6TothqMOsavftqUccthFDezZmSR0RWJ5CLl1GWxzx1rW8K6p4e8UQXM+geItTvoraXyZXS8mADYBGCcZBBBBHFWLzwd4Vv72w8/SLaSbSoo0tYlJAhjVsoNgOCoK8ZB6Gr3hnw/pXhzSxpuh2ItLNWLCJWZgp4HcnAwBxQA/+y1/6COrf+B0n+NH9lr/ANBHVv8AwOk/xrR2t/dP5VTstS0++uprWzvbe4ngLLLFHIGdCrFTkdRhgR9QRQBn6pp5ht42j1PVlJnjUn7dJ0LAHvVv+y1/6COrf+B0n+NRX95a3dq32W4jm8i+jhl2NnZIrruU+4zyK574ox+ML6TR9J8H3EljLcSzPdXu/YkKLEdm5tj5+dlO3A3bSMjrQB039lr/ANBHVv8AwOk/xo/stf8AoI6t/wCB0n+Ned6B4o+J91cmC+8OW1rFHcPE0sttKXMcSOS5C/KTIVj27eMuRg4GYIPHHxMNvaySeCWMv2UzTRfZZAJOJc7W3fLt2R4VhubzBwuDQB6X/Za/9BHVv/A6T/Gj+y1/6COrf+B0n+Necnxh8Top7O1m8KQtI1yUlmitJWjdBKisR83yYUyNk53YXA5OO2+H2pa5q/haC/8AEWnjT9QkkkDQCNkCqGIUgMScEDIJwcdQOlAEMd1eQGWFb66ZY5pFUySlmwHbGSeTRUUn/Hzc/wDXzL/6MaigDlPGnhm18YW+kia+1K2j017jEKaVcyxzO86lt5QBXQxo6FeQfMz2rL0vwJfWcomn8Wa3eSvczXE7TaNekM7DEUqqMASRnJGcg55HAx3Sajrlrvt7C0v7hJIYWthHCxi3i7k83LgYU7McE8iqeka18Q21DzpdMYJd3ESyefaSrHb4jTdGqgscbjIPN+78gPcUIDkbL4fyxi1a58T64TBKkwSHSL5UWQPblnUEk7mWBslifmlY47U+w8EX9vPHNP4m1S6JmElxFJol/wCXM4RgsxGc+dubcTnbwvy8Cu/13U/Gq+BIJ47PGqXZlWUW9m7tbAo5jAQPnO4Iu7OBuzgCk03XPF1to2u3OqafHENNsWe2WSOQvI6KSpLfdfcACQDkE4NHcDzzTvh0lpNa3B8Sa+89uYsMNKvlGI3tyBtHH3YGXp1lc1Hpnw3ktriRrvxX4guoWS3jCDSb2MCNGjeVPlHR2Qn23t616Faa947nsJLr+zIxGkW5GOnyLJKDKq7hGXyCqF22cltowRmoG8VeOvmtE0KF7tbQXhPkuCIjKYhmPJIfCmXZ1x8vUGhgjhf+FdGO2lWHXb9p5oLSCaabQr5mljhgePa5BBI3t5qjPDKAdwrQ1/w3quq+IrN4ta1m0sdL0y2t7S4fS7ySeWdC5eQgBVBJ8sNuBLDcBjNdfNrPjqR4lktWtzFPaM62+nSMs0LFfMbex45JBTbuULn3roPAWpeINStLmTX7D7I6Mgj/AHDQkkoC67WYkhWyofo2Mj1JYDyWf4fMt681l4n8QQwpp0dpaxNpV8RGwVRKzEYLiT5y3IOXzngVRf4YSrp62tr4m1OANGyShdBvQpLNKxdQCCGDSsVySBgZzgV9GUUAeY6JHZ+HfDSaezapdSvqTXMk39kXKbmknL9Ch6AgdecV0/8Abdn/AM8NV/8ABVc//G62Nc/49Yv+vmH/ANDFX6AOY/tuz/54ar/4Krn/AON0f23Z/wDPDVf/AAVXP/xuunrnJbm/T4j29uG1FtPk0yUuPsx+zJMJI9n7wLjcV8zgntQBH/bdn/zw1X/wVXP/AMbo/tuz/wCeGq/+Cq5/+N109FAHnaTpM88qLKqtcSkCSJkb/WN1VgCPxFFT3f8Ax/Xf/XzL/wChmigDJn8S6fol7HZXWii6t47WS9upomdpkTfMSwQLtKjy+csD8wwDV/WfFGi2sU0Nl4du5dQVkjjhlUIrSF4ldN27qnnIT2PQE4OH6dOrSx6PLqmjrdX8UoFvNpMkjSwCR8hnEgVlG4+g+b3rRtdHkvJTrKzeHxcXaKzzSaIyyuqlSC2Zs8FEPP8AdX0FHQChZ+LPB92dsFhcP/pP2USmErEXw3O8nGMqR/eJxxyKZF4t8JSW6FtJupWkVFjEcO5Z5GaJTGmSMkNNGDkAc9Tg40l8PmSd4xN4bLpMsxB0ZseYfmDD99gnvx35p9v4ZeG5N1bt4ZSeTYPMTRiGbYVK8+d/CUUj02j0FAGTdeLPCm23jsrAyXFzbxXMKSfKCjuikHBJVgHzgjHoasaxrWiaVcXLXOjoY7e/NpK6MS+0WzT7gO/TGPfNX08JypcC4VPDSzBAgcaIdwUYwM+d04H5D0qS48NXlxfyahO/h2W7kj8p530Yl2TGNpPnZIxx9KAMc+LPCcbj7Tp89smxtyyRkOkql/3bAHGTsOME5JA706x8V+Eb6cw2elahOwuHgGy1JDFQ5ZhzyB5bcdcgccjOvL4bvJd3mv4dfc6yNu0YnLq29WP77qG+YH15pYvDl9E7vHL4fRpGZnK6OwyWBDH/AF3fJz65PrQBhJ4r8OyahZwRaLNJDcxiRpA6DyF8uZyZMtgf6lhgEkd8U6DxZ4TurZLi006dosK00jx4SEGYwkMQTltyt0yOOtajeEXaAQtH4ZaIdFOiEjow/wCe3pI//fTepqW18M3drB5Fs3h2GLIOxNGIHDFxx5394lvqc0AU7O68P+INO82zsJYTFdW+6OdNrbXKujcE8MrAjv6gHium/sfTf+fOP9a5yTQtR0nTkt9NuNCsoWu4nKW+kNGC29RkgTew/AVtfZvEv/QY0v8A8Fj/APx6gCz/AGPpn/PnH+tYlx9ni8YWuiro9tLbz27zNMkxMkW3HLpjAUk4BzkkHjg1pfZvEv8A0GNL/wDBY/8A8erGks2h8WRM+qeHU1+5t2ZG/spvPkiTg8+dnA3fqaAOi/sfTP8Anzj/AFo/sfTP+fOP9arfZvEv/QY0v/wWP/8AHqPs3iX/AKDGl/8Agsf/AOPUActNFHFdXMcaBUW4lwB2+dqKYy3Kz3C3M0UkouJdzRxlFJ3t0BY4/M0UASPpsOsaSElXVIs2d7YloIM8TSDLA+2wfXJrOi8D6euyOS3uJIGSJZom0oMDsnMpCFmJRGJIZeQf0rt/C1xAuiQq00YO+TgsP+ejVqfarb/n4i/77FAHmqeCbSOW3eN9TKww+QEk04OFTGN0fPySDA2uPujIxzU3h3wnBo9/p97H9t8y0leRhFpgjVg0apsVQxCA7FZuCS3OR0r0T7Vbf8/EX/fYo+1W3/PxF/32KAKf9qj/AKB+o/8AgOaP7VH/AED9R/8AAc1y3xC0q71PxD4b1DS5mYWlxM10Fv2ijZPIkMYdVYbh5vl9ifwrkrS6+LjvZ6jeO5aCK5Bs0a2jEsrWyFN+GI2CYSBCDnG3cOSaAPVv7VH/AED9R/8AAc0f2qP+gfqP/gOa4n4St4ya+1DUvHPlQXE9pBEirMm0lJrnnapIVijRZxjP4V6F9qtv+fiL/vsUCTKf9qj/AKB+o/8AgOaP7VH/AED9R/8AAc1c+1W3/PxF/wB9ij7Vbf8APxF/32KBmLrWqA2sX/Ev1D/j4i/5dz/fFXv7VH/QP1H/AMBzTNbubf7LF/pEX/HzD/GP74q/9ptv+fiL/vsUAU/7VH/QP1H/AMBzXPy6Xav41g8UqmurcRxtG0BizE4K7Rx2xyeO5JrrPtVt/wA/EX/fYrkLnTZ7j4rWuspPJb6ZZ6c/mOL07LqdztVTHuxhEVjnHJcelHUDo/7VH/QP1H/wHNH9qj/oH6j/AOA5q59qtv8An4i/77FH2q2/5+Iv++xQBwcsvm3NzJ5ciZuJfldcEfO3UUU65ZWvbplYEfaZeQf9tqKAOv8A7G0hyXfSrFmYkkm3Qkn16Uv9iaL/ANAjT/8AwGT/AAoooAP7E0X/AKBGn/8AgMn+FH9iaL/0CNP/APAZP8KKKAD+xNF/6BGn/wDgMn+FH9iaL/0CNP8A/AZP8KKKAD+xNF/6BGn/APgMn+FH9iaL/wBAjT//AAGT/CiigA/sTRf+gRp//gMn+FH9iaL/ANAjT/8AwGT/AAoooAQ6Hop66Pp5/wC3ZP8ACl/sTRf+gRp//gMn+FFFAB/Ymi/9AjT/APwGT/Cj+xNF/wCgRp//AIDJ/hRRQAf2Jov/AECNP/8AAZP8KP7E0X/oEaf/AOAyf4UUUAPisbKFPLhs7eNAThVjAA59KKKKAP/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4" descr="data:image/jpg;base64,%20/9j/4AAQSkZJRgABAQEAYABgAAD/2wBDAAUDBAQEAwUEBAQFBQUGBwwIBwcHBw8LCwkMEQ8SEhEPERETFhwXExQaFRERGCEYGh0dHx8fExciJCIeJBweHx7/2wBDAQUFBQcGBw4ICA4eFBEUHh4eHh4eHh4eHh4eHh4eHh4eHh4eHh4eHh4eHh4eHh4eHh4eHh4eHh4eHh4eHh4eHh7/wAARCABC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d0qza7sluJtR1TzHkkztvHUcSMBgA4HAq1/Za/8AQR1b/wADpP8AGqNtrGkaPotpJq+qWOnpPPJFE11cLEJH8x/lXcRk+wrf2t/dPTPSgDO/stf+gjq3/gdJ/jXJ694m0rRvFp0C6vdWUQ2H9oXd0+qMqQRZYdM5Y/ITge1d7tb+6fyrB1PwdoGp6je399pzTT39sttdfvpAs0S52gqDjjJwcZGetAGCni/wfJbvMniTV8qSpR7idGDbnXaQ2CDuikHPTYfSq2neOvB11bI7+INZhuGjVjb/AGid3LkqDGm3IkYF1BCZxmregfDbwSdKspI7NNVSOKRY7xp2bzVdpSxJU4Y/vpRnk/MeaNC+G3gg6U3k2a6ks1xJN9r89i2/zXYhGVvkwzMpC46YOaAIfEfi/wAN6TothqMOsavftqUccthFDezZmSR0RWJ5CLl1GWxzx1rW8K6p4e8UQXM+geItTvoraXyZXS8mADYBGCcZBBBBHFWLzwd4Vv72w8/SLaSbSoo0tYlJAhjVsoNgOCoK8ZB6Gr3hnw/pXhzSxpuh2ItLNWLCJWZgp4HcnAwBxQA/+y1/6COrf+B0n+NH9lr/ANBHVv8AwOk/xrR2t/dP5VTstS0++uprWzvbe4ngLLLFHIGdCrFTkdRhgR9QRQBn6pp5ht42j1PVlJnjUn7dJ0LAHvVv+y1/6COrf+B0n+NRX95a3dq32W4jm8i+jhl2NnZIrruU+4zyK574ox+ML6TR9J8H3EljLcSzPdXu/YkKLEdm5tj5+dlO3A3bSMjrQB039lr/ANBHVv8AwOk/xo/stf8AoI6t/wCB0n+Ned6B4o+J91cmC+8OW1rFHcPE0sttKXMcSOS5C/KTIVj27eMuRg4GYIPHHxMNvaySeCWMv2UzTRfZZAJOJc7W3fLt2R4VhubzBwuDQB6X/Za/9BHVv/A6T/Gj+y1/6COrf+B0n+Necnxh8Top7O1m8KQtI1yUlmitJWjdBKisR83yYUyNk53YXA5OO2+H2pa5q/haC/8AEWnjT9QkkkDQCNkCqGIUgMScEDIJwcdQOlAEMd1eQGWFb66ZY5pFUySlmwHbGSeTRUUn/Hzc/wDXzL/6MaigDlPGnhm18YW+kia+1K2j017jEKaVcyxzO86lt5QBXQxo6FeQfMz2rL0vwJfWcomn8Wa3eSvczXE7TaNekM7DEUqqMASRnJGcg55HAx3Sajrlrvt7C0v7hJIYWthHCxi3i7k83LgYU7McE8iqeka18Q21DzpdMYJd3ESyefaSrHb4jTdGqgscbjIPN+78gPcUIDkbL4fyxi1a58T64TBKkwSHSL5UWQPblnUEk7mWBslifmlY47U+w8EX9vPHNP4m1S6JmElxFJol/wCXM4RgsxGc+dubcTnbwvy8Cu/13U/Gq+BIJ47PGqXZlWUW9m7tbAo5jAQPnO4Iu7OBuzgCk03XPF1to2u3OqafHENNsWe2WSOQvI6KSpLfdfcACQDkE4NHcDzzTvh0lpNa3B8Sa+89uYsMNKvlGI3tyBtHH3YGXp1lc1Hpnw3ktriRrvxX4guoWS3jCDSb2MCNGjeVPlHR2Qn23t616Faa947nsJLr+zIxGkW5GOnyLJKDKq7hGXyCqF22cltowRmoG8VeOvmtE0KF7tbQXhPkuCIjKYhmPJIfCmXZ1x8vUGhgjhf+FdGO2lWHXb9p5oLSCaabQr5mljhgePa5BBI3t5qjPDKAdwrQ1/w3quq+IrN4ta1m0sdL0y2t7S4fS7ySeWdC5eQgBVBJ8sNuBLDcBjNdfNrPjqR4lktWtzFPaM62+nSMs0LFfMbex45JBTbuULn3roPAWpeINStLmTX7D7I6Mgj/AHDQkkoC67WYkhWyofo2Mj1JYDyWf4fMt681l4n8QQwpp0dpaxNpV8RGwVRKzEYLiT5y3IOXzngVRf4YSrp62tr4m1OANGyShdBvQpLNKxdQCCGDSsVySBgZzgV9GUUAeY6JHZ+HfDSaezapdSvqTXMk39kXKbmknL9Ch6AgdecV0/8Abdn/AM8NV/8ABVc//G62Nc/49Yv+vmH/ANDFX6AOY/tuz/54ar/4Krn/AON0f23Z/wDPDVf/AAVXP/xuunrnJbm/T4j29uG1FtPk0yUuPsx+zJMJI9n7wLjcV8zgntQBH/bdn/zw1X/wVXP/AMbo/tuz/wCeGq/+Cq5/+N109FAHnaTpM88qLKqtcSkCSJkb/WN1VgCPxFFT3f8Ax/Xf/XzL/wChmigDJn8S6fol7HZXWii6t47WS9upomdpkTfMSwQLtKjy+csD8wwDV/WfFGi2sU0Nl4du5dQVkjjhlUIrSF4ldN27qnnIT2PQE4OH6dOrSx6PLqmjrdX8UoFvNpMkjSwCR8hnEgVlG4+g+b3rRtdHkvJTrKzeHxcXaKzzSaIyyuqlSC2Zs8FEPP8AdX0FHQChZ+LPB92dsFhcP/pP2USmErEXw3O8nGMqR/eJxxyKZF4t8JSW6FtJupWkVFjEcO5Z5GaJTGmSMkNNGDkAc9Tg40l8PmSd4xN4bLpMsxB0ZseYfmDD99gnvx35p9v4ZeG5N1bt4ZSeTYPMTRiGbYVK8+d/CUUj02j0FAGTdeLPCm23jsrAyXFzbxXMKSfKCjuikHBJVgHzgjHoasaxrWiaVcXLXOjoY7e/NpK6MS+0WzT7gO/TGPfNX08JypcC4VPDSzBAgcaIdwUYwM+d04H5D0qS48NXlxfyahO/h2W7kj8p530Yl2TGNpPnZIxx9KAMc+LPCcbj7Tp89smxtyyRkOkql/3bAHGTsOME5JA706x8V+Eb6cw2elahOwuHgGy1JDFQ5ZhzyB5bcdcgccjOvL4bvJd3mv4dfc6yNu0YnLq29WP77qG+YH15pYvDl9E7vHL4fRpGZnK6OwyWBDH/AF3fJz65PrQBhJ4r8OyahZwRaLNJDcxiRpA6DyF8uZyZMtgf6lhgEkd8U6DxZ4TurZLi006dosK00jx4SEGYwkMQTltyt0yOOtajeEXaAQtH4ZaIdFOiEjow/wCe3pI//fTepqW18M3drB5Fs3h2GLIOxNGIHDFxx5394lvqc0AU7O68P+INO82zsJYTFdW+6OdNrbXKujcE8MrAjv6gHium/sfTf+fOP9a5yTQtR0nTkt9NuNCsoWu4nKW+kNGC29RkgTew/AVtfZvEv/QY0v8A8Fj/APx6gCz/AGPpn/PnH+tYlx9ni8YWuiro9tLbz27zNMkxMkW3HLpjAUk4BzkkHjg1pfZvEv8A0GNL/wDBY/8A8erGks2h8WRM+qeHU1+5t2ZG/spvPkiTg8+dnA3fqaAOi/sfTP8Anzj/AFo/sfTP+fOP9arfZvEv/QY0v/wWP/8AHqPs3iX/AKDGl/8Agsf/AOPUActNFHFdXMcaBUW4lwB2+dqKYy3Kz3C3M0UkouJdzRxlFJ3t0BY4/M0UASPpsOsaSElXVIs2d7YloIM8TSDLA+2wfXJrOi8D6euyOS3uJIGSJZom0oMDsnMpCFmJRGJIZeQf0rt/C1xAuiQq00YO+TgsP+ejVqfarb/n4i/77FAHmqeCbSOW3eN9TKww+QEk04OFTGN0fPySDA2uPujIxzU3h3wnBo9/p97H9t8y0leRhFpgjVg0apsVQxCA7FZuCS3OR0r0T7Vbf8/EX/fYo+1W3/PxF/32KAKf9qj/AKB+o/8AgOaP7VH/AED9R/8AAc1y3xC0q71PxD4b1DS5mYWlxM10Fv2ijZPIkMYdVYbh5vl9ifwrkrS6+LjvZ6jeO5aCK5Bs0a2jEsrWyFN+GI2CYSBCDnG3cOSaAPVv7VH/AED9R/8AAc0f2qP+gfqP/gOa4n4St4ya+1DUvHPlQXE9pBEirMm0lJrnnapIVijRZxjP4V6F9qtv+fiL/vsUCTKf9qj/AKB+o/8AgOaP7VH/AED9R/8AAc1c+1W3/PxF/wB9ij7Vbf8APxF/32KBmLrWqA2sX/Ev1D/j4i/5dz/fFXv7VH/QP1H/AMBzTNbubf7LF/pEX/HzD/GP74q/9ptv+fiL/vsUAU/7VH/QP1H/AMBzXPy6Xav41g8UqmurcRxtG0BizE4K7Rx2xyeO5JrrPtVt/wA/EX/fYrkLnTZ7j4rWuspPJb6ZZ6c/mOL07LqdztVTHuxhEVjnHJcelHUDo/7VH/QP1H/wHNH9qj/oH6j/AOA5q59qtv8An4i/77FH2q2/5+Iv++xQBwcsvm3NzJ5ciZuJfldcEfO3UUU65ZWvbplYEfaZeQf9tqKAOv8A7G0hyXfSrFmYkkm3Qkn16Uv9iaL/ANAjT/8AwGT/AAoooAP7E0X/AKBGn/8AgMn+FH9iaL/0CNP/APAZP8KKKAD+xNF/6BGn/wDgMn+FH9iaL/0CNP8A/AZP8KKKAD+xNF/6BGn/APgMn+FH9iaL/wBAjT//AAGT/CiigA/sTRf+gRp//gMn+FH9iaL/ANAjT/8AwGT/AAoooAQ6Hop66Pp5/wC3ZP8ACl/sTRf+gRp//gMn+FFFAB/Ymi/9AjT/APwGT/Cj+xNF/wCgRp//AIDJ/hRRQAf2Jov/AECNP/8AAZP8KP7E0X/oEaf/AOAyf4UUUAPisbKFPLhs7eNAThVjAA59KKKKAP/Z"/>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cxnSp>
        <p:nvCxnSpPr>
          <p:cNvPr id="190" name="Conector recto 189">
            <a:extLst>
              <a:ext uri="{FF2B5EF4-FFF2-40B4-BE49-F238E27FC236}">
                <a16:creationId xmlns="" xmlns:a16="http://schemas.microsoft.com/office/drawing/2014/main" id="{1E1F0B55-599C-C2AD-E8D4-58DC31682C10}"/>
              </a:ext>
            </a:extLst>
          </p:cNvPr>
          <p:cNvCxnSpPr>
            <a:cxnSpLocks/>
          </p:cNvCxnSpPr>
          <p:nvPr/>
        </p:nvCxnSpPr>
        <p:spPr>
          <a:xfrm>
            <a:off x="3910037" y="1374392"/>
            <a:ext cx="7139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 xmlns:a16="http://schemas.microsoft.com/office/drawing/2014/main" id="{FEDA4CCD-0712-D3C2-7974-6068C948991D}"/>
              </a:ext>
            </a:extLst>
          </p:cNvPr>
          <p:cNvGrpSpPr/>
          <p:nvPr/>
        </p:nvGrpSpPr>
        <p:grpSpPr>
          <a:xfrm>
            <a:off x="0" y="919136"/>
            <a:ext cx="11735452" cy="5415355"/>
            <a:chOff x="0" y="919136"/>
            <a:chExt cx="11735452" cy="5415355"/>
          </a:xfrm>
        </p:grpSpPr>
        <p:pic>
          <p:nvPicPr>
            <p:cNvPr id="171" name="Imagen 170">
              <a:extLst>
                <a:ext uri="{FF2B5EF4-FFF2-40B4-BE49-F238E27FC236}">
                  <a16:creationId xmlns="" xmlns:a16="http://schemas.microsoft.com/office/drawing/2014/main" id="{714BEF30-78FF-DF34-E6FB-033BABCA21BB}"/>
                </a:ext>
              </a:extLst>
            </p:cNvPr>
            <p:cNvPicPr>
              <a:picLocks noChangeAspect="1"/>
            </p:cNvPicPr>
            <p:nvPr/>
          </p:nvPicPr>
          <p:blipFill>
            <a:blip r:embed="rId2"/>
            <a:stretch>
              <a:fillRect/>
            </a:stretch>
          </p:blipFill>
          <p:spPr>
            <a:xfrm>
              <a:off x="4663036" y="920255"/>
              <a:ext cx="1932869" cy="990799"/>
            </a:xfrm>
            <a:prstGeom prst="rect">
              <a:avLst/>
            </a:prstGeom>
          </p:spPr>
        </p:pic>
        <p:pic>
          <p:nvPicPr>
            <p:cNvPr id="172" name="Imagen 171">
              <a:extLst>
                <a:ext uri="{FF2B5EF4-FFF2-40B4-BE49-F238E27FC236}">
                  <a16:creationId xmlns="" xmlns:a16="http://schemas.microsoft.com/office/drawing/2014/main" id="{A53C6312-4197-5767-0485-FF4DBD3998A5}"/>
                </a:ext>
              </a:extLst>
            </p:cNvPr>
            <p:cNvPicPr>
              <a:picLocks noChangeAspect="1"/>
            </p:cNvPicPr>
            <p:nvPr/>
          </p:nvPicPr>
          <p:blipFill>
            <a:blip r:embed="rId3"/>
            <a:stretch>
              <a:fillRect/>
            </a:stretch>
          </p:blipFill>
          <p:spPr>
            <a:xfrm>
              <a:off x="7706133" y="2447657"/>
              <a:ext cx="1828894" cy="958899"/>
            </a:xfrm>
            <a:prstGeom prst="rect">
              <a:avLst/>
            </a:prstGeom>
          </p:spPr>
        </p:pic>
        <p:pic>
          <p:nvPicPr>
            <p:cNvPr id="173" name="Imagen 172">
              <a:extLst>
                <a:ext uri="{FF2B5EF4-FFF2-40B4-BE49-F238E27FC236}">
                  <a16:creationId xmlns="" xmlns:a16="http://schemas.microsoft.com/office/drawing/2014/main" id="{FDBF675A-05CA-F64B-24D2-D2053E75F57E}"/>
                </a:ext>
              </a:extLst>
            </p:cNvPr>
            <p:cNvPicPr>
              <a:picLocks noChangeAspect="1"/>
            </p:cNvPicPr>
            <p:nvPr/>
          </p:nvPicPr>
          <p:blipFill>
            <a:blip r:embed="rId4"/>
            <a:stretch>
              <a:fillRect/>
            </a:stretch>
          </p:blipFill>
          <p:spPr>
            <a:xfrm>
              <a:off x="1884654" y="2428401"/>
              <a:ext cx="1778091" cy="997001"/>
            </a:xfrm>
            <a:prstGeom prst="rect">
              <a:avLst/>
            </a:prstGeom>
          </p:spPr>
        </p:pic>
        <p:pic>
          <p:nvPicPr>
            <p:cNvPr id="174" name="Imagen 173">
              <a:extLst>
                <a:ext uri="{FF2B5EF4-FFF2-40B4-BE49-F238E27FC236}">
                  <a16:creationId xmlns="" xmlns:a16="http://schemas.microsoft.com/office/drawing/2014/main" id="{01C25ADC-7C92-362F-7A8D-76EE1DEC5C85}"/>
                </a:ext>
              </a:extLst>
            </p:cNvPr>
            <p:cNvPicPr>
              <a:picLocks noChangeAspect="1"/>
            </p:cNvPicPr>
            <p:nvPr/>
          </p:nvPicPr>
          <p:blipFill>
            <a:blip r:embed="rId5"/>
            <a:stretch>
              <a:fillRect/>
            </a:stretch>
          </p:blipFill>
          <p:spPr>
            <a:xfrm>
              <a:off x="9954442" y="2478535"/>
              <a:ext cx="1781010" cy="1325863"/>
            </a:xfrm>
            <a:prstGeom prst="rect">
              <a:avLst/>
            </a:prstGeom>
          </p:spPr>
        </p:pic>
        <p:pic>
          <p:nvPicPr>
            <p:cNvPr id="175" name="Imagen 174">
              <a:extLst>
                <a:ext uri="{FF2B5EF4-FFF2-40B4-BE49-F238E27FC236}">
                  <a16:creationId xmlns="" xmlns:a16="http://schemas.microsoft.com/office/drawing/2014/main" id="{50797222-F7BC-2E75-862A-316D718F8DEC}"/>
                </a:ext>
              </a:extLst>
            </p:cNvPr>
            <p:cNvPicPr>
              <a:picLocks noChangeAspect="1"/>
            </p:cNvPicPr>
            <p:nvPr/>
          </p:nvPicPr>
          <p:blipFill>
            <a:blip r:embed="rId6"/>
            <a:stretch>
              <a:fillRect/>
            </a:stretch>
          </p:blipFill>
          <p:spPr>
            <a:xfrm>
              <a:off x="7853246" y="3670946"/>
              <a:ext cx="1496384" cy="769091"/>
            </a:xfrm>
            <a:prstGeom prst="rect">
              <a:avLst/>
            </a:prstGeom>
          </p:spPr>
        </p:pic>
        <p:pic>
          <p:nvPicPr>
            <p:cNvPr id="176" name="Imagen 175">
              <a:extLst>
                <a:ext uri="{FF2B5EF4-FFF2-40B4-BE49-F238E27FC236}">
                  <a16:creationId xmlns="" xmlns:a16="http://schemas.microsoft.com/office/drawing/2014/main" id="{60FEE702-8F98-14DD-2520-D8D654F53F1F}"/>
                </a:ext>
              </a:extLst>
            </p:cNvPr>
            <p:cNvPicPr>
              <a:picLocks noChangeAspect="1"/>
            </p:cNvPicPr>
            <p:nvPr/>
          </p:nvPicPr>
          <p:blipFill>
            <a:blip r:embed="rId7"/>
            <a:stretch>
              <a:fillRect/>
            </a:stretch>
          </p:blipFill>
          <p:spPr>
            <a:xfrm>
              <a:off x="292140" y="4055492"/>
              <a:ext cx="1383435" cy="847001"/>
            </a:xfrm>
            <a:prstGeom prst="rect">
              <a:avLst/>
            </a:prstGeom>
          </p:spPr>
        </p:pic>
        <p:pic>
          <p:nvPicPr>
            <p:cNvPr id="177" name="Imagen 176">
              <a:extLst>
                <a:ext uri="{FF2B5EF4-FFF2-40B4-BE49-F238E27FC236}">
                  <a16:creationId xmlns="" xmlns:a16="http://schemas.microsoft.com/office/drawing/2014/main" id="{56D9ED29-27AA-E542-8A06-FA540D688EE5}"/>
                </a:ext>
              </a:extLst>
            </p:cNvPr>
            <p:cNvPicPr>
              <a:picLocks noChangeAspect="1"/>
            </p:cNvPicPr>
            <p:nvPr/>
          </p:nvPicPr>
          <p:blipFill>
            <a:blip r:embed="rId8"/>
            <a:stretch>
              <a:fillRect/>
            </a:stretch>
          </p:blipFill>
          <p:spPr>
            <a:xfrm>
              <a:off x="0" y="5507708"/>
              <a:ext cx="1143203" cy="710229"/>
            </a:xfrm>
            <a:prstGeom prst="rect">
              <a:avLst/>
            </a:prstGeom>
          </p:spPr>
        </p:pic>
        <p:pic>
          <p:nvPicPr>
            <p:cNvPr id="178" name="Imagen 177">
              <a:extLst>
                <a:ext uri="{FF2B5EF4-FFF2-40B4-BE49-F238E27FC236}">
                  <a16:creationId xmlns="" xmlns:a16="http://schemas.microsoft.com/office/drawing/2014/main" id="{A0CEFEE5-5AC9-C806-055E-B6E64B8D5A3C}"/>
                </a:ext>
              </a:extLst>
            </p:cNvPr>
            <p:cNvPicPr>
              <a:picLocks noChangeAspect="1"/>
            </p:cNvPicPr>
            <p:nvPr/>
          </p:nvPicPr>
          <p:blipFill>
            <a:blip r:embed="rId9"/>
            <a:stretch>
              <a:fillRect/>
            </a:stretch>
          </p:blipFill>
          <p:spPr>
            <a:xfrm>
              <a:off x="1248756" y="5507708"/>
              <a:ext cx="1143202" cy="710229"/>
            </a:xfrm>
            <a:prstGeom prst="rect">
              <a:avLst/>
            </a:prstGeom>
          </p:spPr>
        </p:pic>
        <p:pic>
          <p:nvPicPr>
            <p:cNvPr id="179" name="Imagen 178">
              <a:extLst>
                <a:ext uri="{FF2B5EF4-FFF2-40B4-BE49-F238E27FC236}">
                  <a16:creationId xmlns="" xmlns:a16="http://schemas.microsoft.com/office/drawing/2014/main" id="{CC55E37F-19DC-ACDB-6AB6-7EDDD45C328B}"/>
                </a:ext>
              </a:extLst>
            </p:cNvPr>
            <p:cNvPicPr>
              <a:picLocks noChangeAspect="1"/>
            </p:cNvPicPr>
            <p:nvPr/>
          </p:nvPicPr>
          <p:blipFill>
            <a:blip r:embed="rId10"/>
            <a:stretch>
              <a:fillRect/>
            </a:stretch>
          </p:blipFill>
          <p:spPr>
            <a:xfrm>
              <a:off x="363701" y="3159901"/>
              <a:ext cx="1301219" cy="536050"/>
            </a:xfrm>
            <a:prstGeom prst="rect">
              <a:avLst/>
            </a:prstGeom>
          </p:spPr>
        </p:pic>
        <p:pic>
          <p:nvPicPr>
            <p:cNvPr id="180" name="Imagen 179">
              <a:extLst>
                <a:ext uri="{FF2B5EF4-FFF2-40B4-BE49-F238E27FC236}">
                  <a16:creationId xmlns="" xmlns:a16="http://schemas.microsoft.com/office/drawing/2014/main" id="{45AC7408-AD39-1E1B-1AFE-1E6E7843487D}"/>
                </a:ext>
              </a:extLst>
            </p:cNvPr>
            <p:cNvPicPr>
              <a:picLocks noChangeAspect="1"/>
            </p:cNvPicPr>
            <p:nvPr/>
          </p:nvPicPr>
          <p:blipFill>
            <a:blip r:embed="rId11"/>
            <a:stretch>
              <a:fillRect/>
            </a:stretch>
          </p:blipFill>
          <p:spPr>
            <a:xfrm>
              <a:off x="3743970" y="4055492"/>
              <a:ext cx="1301218" cy="914267"/>
            </a:xfrm>
            <a:prstGeom prst="rect">
              <a:avLst/>
            </a:prstGeom>
          </p:spPr>
        </p:pic>
        <p:pic>
          <p:nvPicPr>
            <p:cNvPr id="181" name="Imagen 180">
              <a:extLst>
                <a:ext uri="{FF2B5EF4-FFF2-40B4-BE49-F238E27FC236}">
                  <a16:creationId xmlns="" xmlns:a16="http://schemas.microsoft.com/office/drawing/2014/main" id="{5DC624E1-8D52-E753-E5A0-2B7EC8B647E4}"/>
                </a:ext>
              </a:extLst>
            </p:cNvPr>
            <p:cNvPicPr>
              <a:picLocks noChangeAspect="1"/>
            </p:cNvPicPr>
            <p:nvPr/>
          </p:nvPicPr>
          <p:blipFill>
            <a:blip r:embed="rId12"/>
            <a:stretch>
              <a:fillRect/>
            </a:stretch>
          </p:blipFill>
          <p:spPr>
            <a:xfrm>
              <a:off x="4210605" y="3191098"/>
              <a:ext cx="1415307" cy="613300"/>
            </a:xfrm>
            <a:prstGeom prst="rect">
              <a:avLst/>
            </a:prstGeom>
          </p:spPr>
        </p:pic>
        <p:pic>
          <p:nvPicPr>
            <p:cNvPr id="182" name="Imagen 181">
              <a:extLst>
                <a:ext uri="{FF2B5EF4-FFF2-40B4-BE49-F238E27FC236}">
                  <a16:creationId xmlns="" xmlns:a16="http://schemas.microsoft.com/office/drawing/2014/main" id="{FD3C6A06-CC5F-A037-0237-3E92039E0569}"/>
                </a:ext>
              </a:extLst>
            </p:cNvPr>
            <p:cNvPicPr>
              <a:picLocks noChangeAspect="1"/>
            </p:cNvPicPr>
            <p:nvPr/>
          </p:nvPicPr>
          <p:blipFill>
            <a:blip r:embed="rId13"/>
            <a:stretch>
              <a:fillRect/>
            </a:stretch>
          </p:blipFill>
          <p:spPr>
            <a:xfrm>
              <a:off x="5998347" y="4080679"/>
              <a:ext cx="1152584" cy="593756"/>
            </a:xfrm>
            <a:prstGeom prst="rect">
              <a:avLst/>
            </a:prstGeom>
          </p:spPr>
        </p:pic>
        <p:pic>
          <p:nvPicPr>
            <p:cNvPr id="183" name="Imagen 182">
              <a:extLst>
                <a:ext uri="{FF2B5EF4-FFF2-40B4-BE49-F238E27FC236}">
                  <a16:creationId xmlns="" xmlns:a16="http://schemas.microsoft.com/office/drawing/2014/main" id="{92481CD7-2821-3C37-6C5F-75ADB8AB624D}"/>
                </a:ext>
              </a:extLst>
            </p:cNvPr>
            <p:cNvPicPr>
              <a:picLocks noChangeAspect="1"/>
            </p:cNvPicPr>
            <p:nvPr/>
          </p:nvPicPr>
          <p:blipFill>
            <a:blip r:embed="rId14"/>
            <a:stretch>
              <a:fillRect/>
            </a:stretch>
          </p:blipFill>
          <p:spPr>
            <a:xfrm>
              <a:off x="2175280" y="4077638"/>
              <a:ext cx="1219591" cy="513161"/>
            </a:xfrm>
            <a:prstGeom prst="rect">
              <a:avLst/>
            </a:prstGeom>
          </p:spPr>
        </p:pic>
        <p:pic>
          <p:nvPicPr>
            <p:cNvPr id="184" name="Imagen 183">
              <a:extLst>
                <a:ext uri="{FF2B5EF4-FFF2-40B4-BE49-F238E27FC236}">
                  <a16:creationId xmlns="" xmlns:a16="http://schemas.microsoft.com/office/drawing/2014/main" id="{BF67E02A-4218-BECF-7E59-086275EE378B}"/>
                </a:ext>
              </a:extLst>
            </p:cNvPr>
            <p:cNvPicPr>
              <a:picLocks noChangeAspect="1"/>
            </p:cNvPicPr>
            <p:nvPr/>
          </p:nvPicPr>
          <p:blipFill>
            <a:blip r:embed="rId15"/>
            <a:stretch>
              <a:fillRect/>
            </a:stretch>
          </p:blipFill>
          <p:spPr>
            <a:xfrm>
              <a:off x="2974988" y="5689405"/>
              <a:ext cx="1279597" cy="645086"/>
            </a:xfrm>
            <a:prstGeom prst="rect">
              <a:avLst/>
            </a:prstGeom>
          </p:spPr>
        </p:pic>
        <p:pic>
          <p:nvPicPr>
            <p:cNvPr id="185" name="Imagen 184">
              <a:extLst>
                <a:ext uri="{FF2B5EF4-FFF2-40B4-BE49-F238E27FC236}">
                  <a16:creationId xmlns="" xmlns:a16="http://schemas.microsoft.com/office/drawing/2014/main" id="{35A30D6A-3713-D511-E6D2-6EA13DACD9F1}"/>
                </a:ext>
              </a:extLst>
            </p:cNvPr>
            <p:cNvPicPr>
              <a:picLocks noChangeAspect="1"/>
            </p:cNvPicPr>
            <p:nvPr/>
          </p:nvPicPr>
          <p:blipFill>
            <a:blip r:embed="rId16"/>
            <a:stretch>
              <a:fillRect/>
            </a:stretch>
          </p:blipFill>
          <p:spPr>
            <a:xfrm>
              <a:off x="4341966" y="5660976"/>
              <a:ext cx="1524748" cy="645086"/>
            </a:xfrm>
            <a:prstGeom prst="rect">
              <a:avLst/>
            </a:prstGeom>
          </p:spPr>
        </p:pic>
        <p:pic>
          <p:nvPicPr>
            <p:cNvPr id="186" name="Imagen 185">
              <a:extLst>
                <a:ext uri="{FF2B5EF4-FFF2-40B4-BE49-F238E27FC236}">
                  <a16:creationId xmlns="" xmlns:a16="http://schemas.microsoft.com/office/drawing/2014/main" id="{C243E36D-0DD8-F8CA-A73F-270DCCC9524C}"/>
                </a:ext>
              </a:extLst>
            </p:cNvPr>
            <p:cNvPicPr>
              <a:picLocks noChangeAspect="1"/>
            </p:cNvPicPr>
            <p:nvPr/>
          </p:nvPicPr>
          <p:blipFill>
            <a:blip r:embed="rId17"/>
            <a:stretch>
              <a:fillRect/>
            </a:stretch>
          </p:blipFill>
          <p:spPr>
            <a:xfrm>
              <a:off x="5243262" y="4978637"/>
              <a:ext cx="1474896" cy="502437"/>
            </a:xfrm>
            <a:prstGeom prst="rect">
              <a:avLst/>
            </a:prstGeom>
          </p:spPr>
        </p:pic>
        <p:pic>
          <p:nvPicPr>
            <p:cNvPr id="187" name="Imagen 186">
              <a:extLst>
                <a:ext uri="{FF2B5EF4-FFF2-40B4-BE49-F238E27FC236}">
                  <a16:creationId xmlns="" xmlns:a16="http://schemas.microsoft.com/office/drawing/2014/main" id="{437287E7-E9F8-9AE6-AF41-479B12BE97CC}"/>
                </a:ext>
              </a:extLst>
            </p:cNvPr>
            <p:cNvPicPr>
              <a:picLocks noChangeAspect="1"/>
            </p:cNvPicPr>
            <p:nvPr/>
          </p:nvPicPr>
          <p:blipFill>
            <a:blip r:embed="rId18"/>
            <a:stretch>
              <a:fillRect/>
            </a:stretch>
          </p:blipFill>
          <p:spPr>
            <a:xfrm>
              <a:off x="6845208" y="4978636"/>
              <a:ext cx="1435534" cy="502437"/>
            </a:xfrm>
            <a:prstGeom prst="rect">
              <a:avLst/>
            </a:prstGeom>
          </p:spPr>
        </p:pic>
        <p:pic>
          <p:nvPicPr>
            <p:cNvPr id="188" name="Imagen 187">
              <a:extLst>
                <a:ext uri="{FF2B5EF4-FFF2-40B4-BE49-F238E27FC236}">
                  <a16:creationId xmlns="" xmlns:a16="http://schemas.microsoft.com/office/drawing/2014/main" id="{5D29C131-1F2F-3E05-E98E-53C92D0538D5}"/>
                </a:ext>
              </a:extLst>
            </p:cNvPr>
            <p:cNvPicPr>
              <a:picLocks noChangeAspect="1"/>
            </p:cNvPicPr>
            <p:nvPr/>
          </p:nvPicPr>
          <p:blipFill>
            <a:blip r:embed="rId19"/>
            <a:stretch>
              <a:fillRect/>
            </a:stretch>
          </p:blipFill>
          <p:spPr>
            <a:xfrm>
              <a:off x="2237782" y="4771320"/>
              <a:ext cx="1083460" cy="645086"/>
            </a:xfrm>
            <a:prstGeom prst="rect">
              <a:avLst/>
            </a:prstGeom>
          </p:spPr>
        </p:pic>
        <p:cxnSp>
          <p:nvCxnSpPr>
            <p:cNvPr id="189" name="Conector recto 188">
              <a:extLst>
                <a:ext uri="{FF2B5EF4-FFF2-40B4-BE49-F238E27FC236}">
                  <a16:creationId xmlns="" xmlns:a16="http://schemas.microsoft.com/office/drawing/2014/main" id="{552493A2-7A4F-8128-216A-7B52B4FC2B37}"/>
                </a:ext>
              </a:extLst>
            </p:cNvPr>
            <p:cNvCxnSpPr>
              <a:cxnSpLocks/>
            </p:cNvCxnSpPr>
            <p:nvPr/>
          </p:nvCxnSpPr>
          <p:spPr>
            <a:xfrm>
              <a:off x="6592346" y="1385626"/>
              <a:ext cx="7139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 xmlns:a16="http://schemas.microsoft.com/office/drawing/2014/main" id="{269FDC8A-79DE-AAE6-D399-E14D18F24889}"/>
                </a:ext>
              </a:extLst>
            </p:cNvPr>
            <p:cNvCxnSpPr>
              <a:cxnSpLocks/>
            </p:cNvCxnSpPr>
            <p:nvPr/>
          </p:nvCxnSpPr>
          <p:spPr>
            <a:xfrm>
              <a:off x="5679229" y="1911054"/>
              <a:ext cx="0" cy="356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 xmlns:a16="http://schemas.microsoft.com/office/drawing/2014/main" id="{748370F2-5E7E-8325-6B8E-A0331B302F2D}"/>
                </a:ext>
              </a:extLst>
            </p:cNvPr>
            <p:cNvCxnSpPr>
              <a:cxnSpLocks/>
            </p:cNvCxnSpPr>
            <p:nvPr/>
          </p:nvCxnSpPr>
          <p:spPr>
            <a:xfrm>
              <a:off x="2744463" y="2279161"/>
              <a:ext cx="8211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Conector recto 192">
              <a:extLst>
                <a:ext uri="{FF2B5EF4-FFF2-40B4-BE49-F238E27FC236}">
                  <a16:creationId xmlns="" xmlns:a16="http://schemas.microsoft.com/office/drawing/2014/main" id="{30080137-4AF2-73FE-0C85-5A92D63BB290}"/>
                </a:ext>
              </a:extLst>
            </p:cNvPr>
            <p:cNvCxnSpPr>
              <a:cxnSpLocks/>
            </p:cNvCxnSpPr>
            <p:nvPr/>
          </p:nvCxnSpPr>
          <p:spPr>
            <a:xfrm>
              <a:off x="2749563" y="2267335"/>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 xmlns:a16="http://schemas.microsoft.com/office/drawing/2014/main" id="{E2FB6EAA-FC97-0750-A0D1-9DB6ABBFE874}"/>
                </a:ext>
              </a:extLst>
            </p:cNvPr>
            <p:cNvCxnSpPr>
              <a:cxnSpLocks/>
            </p:cNvCxnSpPr>
            <p:nvPr/>
          </p:nvCxnSpPr>
          <p:spPr>
            <a:xfrm>
              <a:off x="8601438" y="2268809"/>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 xmlns:a16="http://schemas.microsoft.com/office/drawing/2014/main" id="{09665A78-CB47-2D90-1990-265A37206C35}"/>
                </a:ext>
              </a:extLst>
            </p:cNvPr>
            <p:cNvCxnSpPr>
              <a:cxnSpLocks/>
            </p:cNvCxnSpPr>
            <p:nvPr/>
          </p:nvCxnSpPr>
          <p:spPr>
            <a:xfrm>
              <a:off x="10955509" y="2279161"/>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 xmlns:a16="http://schemas.microsoft.com/office/drawing/2014/main" id="{DC6CC896-E303-7E81-70ED-32E62F7F40AA}"/>
                </a:ext>
              </a:extLst>
            </p:cNvPr>
            <p:cNvCxnSpPr>
              <a:cxnSpLocks/>
            </p:cNvCxnSpPr>
            <p:nvPr/>
          </p:nvCxnSpPr>
          <p:spPr>
            <a:xfrm>
              <a:off x="966631" y="3880030"/>
              <a:ext cx="5650580" cy="1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Conector recto 196">
              <a:extLst>
                <a:ext uri="{FF2B5EF4-FFF2-40B4-BE49-F238E27FC236}">
                  <a16:creationId xmlns="" xmlns:a16="http://schemas.microsoft.com/office/drawing/2014/main" id="{9D08005D-EB03-67B1-8A9F-020EFC541C1C}"/>
                </a:ext>
              </a:extLst>
            </p:cNvPr>
            <p:cNvCxnSpPr>
              <a:cxnSpLocks/>
            </p:cNvCxnSpPr>
            <p:nvPr/>
          </p:nvCxnSpPr>
          <p:spPr>
            <a:xfrm>
              <a:off x="966631" y="3893429"/>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Conector recto 197">
              <a:extLst>
                <a:ext uri="{FF2B5EF4-FFF2-40B4-BE49-F238E27FC236}">
                  <a16:creationId xmlns="" xmlns:a16="http://schemas.microsoft.com/office/drawing/2014/main" id="{BD5D87E5-CC28-1B7E-CDB9-6116C51E2CD5}"/>
                </a:ext>
              </a:extLst>
            </p:cNvPr>
            <p:cNvCxnSpPr>
              <a:cxnSpLocks/>
            </p:cNvCxnSpPr>
            <p:nvPr/>
          </p:nvCxnSpPr>
          <p:spPr>
            <a:xfrm>
              <a:off x="2859056" y="3894903"/>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Conector recto 198">
              <a:extLst>
                <a:ext uri="{FF2B5EF4-FFF2-40B4-BE49-F238E27FC236}">
                  <a16:creationId xmlns="" xmlns:a16="http://schemas.microsoft.com/office/drawing/2014/main" id="{018D3185-C817-AE15-FE36-FA33EC6C4ABE}"/>
                </a:ext>
              </a:extLst>
            </p:cNvPr>
            <p:cNvCxnSpPr>
              <a:cxnSpLocks/>
            </p:cNvCxnSpPr>
            <p:nvPr/>
          </p:nvCxnSpPr>
          <p:spPr>
            <a:xfrm>
              <a:off x="4458521" y="3905255"/>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ector recto 199">
              <a:extLst>
                <a:ext uri="{FF2B5EF4-FFF2-40B4-BE49-F238E27FC236}">
                  <a16:creationId xmlns="" xmlns:a16="http://schemas.microsoft.com/office/drawing/2014/main" id="{2DC7871E-E192-485E-E7F7-E8B31F8B2781}"/>
                </a:ext>
              </a:extLst>
            </p:cNvPr>
            <p:cNvCxnSpPr>
              <a:cxnSpLocks/>
            </p:cNvCxnSpPr>
            <p:nvPr/>
          </p:nvCxnSpPr>
          <p:spPr>
            <a:xfrm>
              <a:off x="6617280" y="3897855"/>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Conector recto 200">
              <a:extLst>
                <a:ext uri="{FF2B5EF4-FFF2-40B4-BE49-F238E27FC236}">
                  <a16:creationId xmlns="" xmlns:a16="http://schemas.microsoft.com/office/drawing/2014/main" id="{0B743ADC-3E27-21CF-1CF6-CC63BA5C5DD8}"/>
                </a:ext>
              </a:extLst>
            </p:cNvPr>
            <p:cNvCxnSpPr>
              <a:cxnSpLocks/>
            </p:cNvCxnSpPr>
            <p:nvPr/>
          </p:nvCxnSpPr>
          <p:spPr>
            <a:xfrm>
              <a:off x="2859056" y="3425402"/>
              <a:ext cx="0" cy="4798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Conector recto 201">
              <a:extLst>
                <a:ext uri="{FF2B5EF4-FFF2-40B4-BE49-F238E27FC236}">
                  <a16:creationId xmlns="" xmlns:a16="http://schemas.microsoft.com/office/drawing/2014/main" id="{BCEBED1A-B8F7-9C9B-2599-6C3DCBCA909C}"/>
                </a:ext>
              </a:extLst>
            </p:cNvPr>
            <p:cNvCxnSpPr>
              <a:cxnSpLocks/>
            </p:cNvCxnSpPr>
            <p:nvPr/>
          </p:nvCxnSpPr>
          <p:spPr>
            <a:xfrm>
              <a:off x="3627989" y="3027118"/>
              <a:ext cx="1219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ector recto 202">
              <a:extLst>
                <a:ext uri="{FF2B5EF4-FFF2-40B4-BE49-F238E27FC236}">
                  <a16:creationId xmlns="" xmlns:a16="http://schemas.microsoft.com/office/drawing/2014/main" id="{EE33359F-8881-6E75-805A-9EE3938ED7C6}"/>
                </a:ext>
              </a:extLst>
            </p:cNvPr>
            <p:cNvCxnSpPr>
              <a:cxnSpLocks/>
            </p:cNvCxnSpPr>
            <p:nvPr/>
          </p:nvCxnSpPr>
          <p:spPr>
            <a:xfrm>
              <a:off x="4849136" y="3017493"/>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Conector recto 203">
              <a:extLst>
                <a:ext uri="{FF2B5EF4-FFF2-40B4-BE49-F238E27FC236}">
                  <a16:creationId xmlns="" xmlns:a16="http://schemas.microsoft.com/office/drawing/2014/main" id="{942D6CF5-AA06-A423-F538-2ABFF1DAF990}"/>
                </a:ext>
              </a:extLst>
            </p:cNvPr>
            <p:cNvCxnSpPr>
              <a:cxnSpLocks/>
            </p:cNvCxnSpPr>
            <p:nvPr/>
          </p:nvCxnSpPr>
          <p:spPr>
            <a:xfrm>
              <a:off x="1143203" y="3017493"/>
              <a:ext cx="757063" cy="63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Conector recto 204">
              <a:extLst>
                <a:ext uri="{FF2B5EF4-FFF2-40B4-BE49-F238E27FC236}">
                  <a16:creationId xmlns="" xmlns:a16="http://schemas.microsoft.com/office/drawing/2014/main" id="{BABBC90A-7F8C-F89D-D84B-3CECD486EF76}"/>
                </a:ext>
              </a:extLst>
            </p:cNvPr>
            <p:cNvCxnSpPr>
              <a:cxnSpLocks/>
            </p:cNvCxnSpPr>
            <p:nvPr/>
          </p:nvCxnSpPr>
          <p:spPr>
            <a:xfrm>
              <a:off x="1135307" y="3005663"/>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Conector recto 205">
              <a:extLst>
                <a:ext uri="{FF2B5EF4-FFF2-40B4-BE49-F238E27FC236}">
                  <a16:creationId xmlns="" xmlns:a16="http://schemas.microsoft.com/office/drawing/2014/main" id="{97E97A9D-2FE0-9F87-C77F-2ADCDFFAAE83}"/>
                </a:ext>
              </a:extLst>
            </p:cNvPr>
            <p:cNvCxnSpPr>
              <a:cxnSpLocks/>
            </p:cNvCxnSpPr>
            <p:nvPr/>
          </p:nvCxnSpPr>
          <p:spPr>
            <a:xfrm>
              <a:off x="2842778" y="4579960"/>
              <a:ext cx="0" cy="17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 xmlns:a16="http://schemas.microsoft.com/office/drawing/2014/main" id="{74C0330A-3E5F-08EF-2188-DA599C2BE84A}"/>
                </a:ext>
              </a:extLst>
            </p:cNvPr>
            <p:cNvCxnSpPr>
              <a:cxnSpLocks/>
            </p:cNvCxnSpPr>
            <p:nvPr/>
          </p:nvCxnSpPr>
          <p:spPr>
            <a:xfrm>
              <a:off x="994659" y="4903562"/>
              <a:ext cx="0" cy="340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 xmlns:a16="http://schemas.microsoft.com/office/drawing/2014/main" id="{AA594AB7-A04F-B58D-73B9-158A992813B2}"/>
                </a:ext>
              </a:extLst>
            </p:cNvPr>
            <p:cNvCxnSpPr>
              <a:cxnSpLocks/>
            </p:cNvCxnSpPr>
            <p:nvPr/>
          </p:nvCxnSpPr>
          <p:spPr>
            <a:xfrm>
              <a:off x="403087" y="5244278"/>
              <a:ext cx="1364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Conector recto 208">
              <a:extLst>
                <a:ext uri="{FF2B5EF4-FFF2-40B4-BE49-F238E27FC236}">
                  <a16:creationId xmlns="" xmlns:a16="http://schemas.microsoft.com/office/drawing/2014/main" id="{B9C1CD03-803D-2312-57F0-685EA509F583}"/>
                </a:ext>
              </a:extLst>
            </p:cNvPr>
            <p:cNvCxnSpPr>
              <a:cxnSpLocks/>
            </p:cNvCxnSpPr>
            <p:nvPr/>
          </p:nvCxnSpPr>
          <p:spPr>
            <a:xfrm>
              <a:off x="411965" y="5251245"/>
              <a:ext cx="0" cy="23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Conector recto 209">
              <a:extLst>
                <a:ext uri="{FF2B5EF4-FFF2-40B4-BE49-F238E27FC236}">
                  <a16:creationId xmlns="" xmlns:a16="http://schemas.microsoft.com/office/drawing/2014/main" id="{B8103E14-E7E4-1C0C-7CBC-D2BFD1408DB3}"/>
                </a:ext>
              </a:extLst>
            </p:cNvPr>
            <p:cNvCxnSpPr>
              <a:cxnSpLocks/>
            </p:cNvCxnSpPr>
            <p:nvPr/>
          </p:nvCxnSpPr>
          <p:spPr>
            <a:xfrm>
              <a:off x="1762850" y="5243843"/>
              <a:ext cx="0" cy="23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Conector recto 210">
              <a:extLst>
                <a:ext uri="{FF2B5EF4-FFF2-40B4-BE49-F238E27FC236}">
                  <a16:creationId xmlns="" xmlns:a16="http://schemas.microsoft.com/office/drawing/2014/main" id="{960CDAEE-5128-A13D-5782-D4220AB857ED}"/>
                </a:ext>
              </a:extLst>
            </p:cNvPr>
            <p:cNvCxnSpPr>
              <a:cxnSpLocks/>
            </p:cNvCxnSpPr>
            <p:nvPr/>
          </p:nvCxnSpPr>
          <p:spPr>
            <a:xfrm>
              <a:off x="4272758" y="5004512"/>
              <a:ext cx="0" cy="340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Conector recto 211">
              <a:extLst>
                <a:ext uri="{FF2B5EF4-FFF2-40B4-BE49-F238E27FC236}">
                  <a16:creationId xmlns="" xmlns:a16="http://schemas.microsoft.com/office/drawing/2014/main" id="{ADB09AE1-F19C-A790-AACD-989CB381EEEB}"/>
                </a:ext>
              </a:extLst>
            </p:cNvPr>
            <p:cNvCxnSpPr>
              <a:cxnSpLocks/>
            </p:cNvCxnSpPr>
            <p:nvPr/>
          </p:nvCxnSpPr>
          <p:spPr>
            <a:xfrm>
              <a:off x="3681186" y="5345228"/>
              <a:ext cx="1364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ector recto 212">
              <a:extLst>
                <a:ext uri="{FF2B5EF4-FFF2-40B4-BE49-F238E27FC236}">
                  <a16:creationId xmlns="" xmlns:a16="http://schemas.microsoft.com/office/drawing/2014/main" id="{4CDA2DAF-5FB3-EADE-BC0F-5FD6DD775F7D}"/>
                </a:ext>
              </a:extLst>
            </p:cNvPr>
            <p:cNvCxnSpPr>
              <a:cxnSpLocks/>
            </p:cNvCxnSpPr>
            <p:nvPr/>
          </p:nvCxnSpPr>
          <p:spPr>
            <a:xfrm>
              <a:off x="5040949" y="5344793"/>
              <a:ext cx="0" cy="344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Conector recto 213">
              <a:extLst>
                <a:ext uri="{FF2B5EF4-FFF2-40B4-BE49-F238E27FC236}">
                  <a16:creationId xmlns="" xmlns:a16="http://schemas.microsoft.com/office/drawing/2014/main" id="{F4DCF0CF-ABE2-73DA-2A7F-801EB9102C10}"/>
                </a:ext>
              </a:extLst>
            </p:cNvPr>
            <p:cNvCxnSpPr>
              <a:cxnSpLocks/>
            </p:cNvCxnSpPr>
            <p:nvPr/>
          </p:nvCxnSpPr>
          <p:spPr>
            <a:xfrm>
              <a:off x="3693021" y="5355146"/>
              <a:ext cx="0" cy="344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Conector recto 214">
              <a:extLst>
                <a:ext uri="{FF2B5EF4-FFF2-40B4-BE49-F238E27FC236}">
                  <a16:creationId xmlns="" xmlns:a16="http://schemas.microsoft.com/office/drawing/2014/main" id="{00E7B535-F4AC-FF90-1791-6646CB1D3038}"/>
                </a:ext>
              </a:extLst>
            </p:cNvPr>
            <p:cNvCxnSpPr>
              <a:cxnSpLocks/>
            </p:cNvCxnSpPr>
            <p:nvPr/>
          </p:nvCxnSpPr>
          <p:spPr>
            <a:xfrm>
              <a:off x="6631431" y="4663284"/>
              <a:ext cx="0" cy="1080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Conector recto 215">
              <a:extLst>
                <a:ext uri="{FF2B5EF4-FFF2-40B4-BE49-F238E27FC236}">
                  <a16:creationId xmlns="" xmlns:a16="http://schemas.microsoft.com/office/drawing/2014/main" id="{C990A42E-A2B4-AADB-4AB4-9660FC6C88C1}"/>
                </a:ext>
              </a:extLst>
            </p:cNvPr>
            <p:cNvCxnSpPr>
              <a:cxnSpLocks/>
            </p:cNvCxnSpPr>
            <p:nvPr/>
          </p:nvCxnSpPr>
          <p:spPr>
            <a:xfrm>
              <a:off x="6077300" y="4791815"/>
              <a:ext cx="1364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Conector recto 216">
              <a:extLst>
                <a:ext uri="{FF2B5EF4-FFF2-40B4-BE49-F238E27FC236}">
                  <a16:creationId xmlns="" xmlns:a16="http://schemas.microsoft.com/office/drawing/2014/main" id="{43A2B161-9D20-724F-6750-4FAB1E093896}"/>
                </a:ext>
              </a:extLst>
            </p:cNvPr>
            <p:cNvCxnSpPr>
              <a:cxnSpLocks/>
            </p:cNvCxnSpPr>
            <p:nvPr/>
          </p:nvCxnSpPr>
          <p:spPr>
            <a:xfrm>
              <a:off x="6086088" y="4797453"/>
              <a:ext cx="0" cy="17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 xmlns:a16="http://schemas.microsoft.com/office/drawing/2014/main" id="{4D79DF2C-2124-C6A2-F413-A4E388C6D1FF}"/>
                </a:ext>
              </a:extLst>
            </p:cNvPr>
            <p:cNvCxnSpPr>
              <a:cxnSpLocks/>
            </p:cNvCxnSpPr>
            <p:nvPr/>
          </p:nvCxnSpPr>
          <p:spPr>
            <a:xfrm>
              <a:off x="7445851" y="4798927"/>
              <a:ext cx="0" cy="17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Conector recto 218">
              <a:extLst>
                <a:ext uri="{FF2B5EF4-FFF2-40B4-BE49-F238E27FC236}">
                  <a16:creationId xmlns="" xmlns:a16="http://schemas.microsoft.com/office/drawing/2014/main" id="{3BC26849-39E9-066D-3178-F45421257B7D}"/>
                </a:ext>
              </a:extLst>
            </p:cNvPr>
            <p:cNvCxnSpPr>
              <a:cxnSpLocks/>
            </p:cNvCxnSpPr>
            <p:nvPr/>
          </p:nvCxnSpPr>
          <p:spPr>
            <a:xfrm>
              <a:off x="8540767" y="3379922"/>
              <a:ext cx="0" cy="2893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Conector recto 219">
              <a:extLst>
                <a:ext uri="{FF2B5EF4-FFF2-40B4-BE49-F238E27FC236}">
                  <a16:creationId xmlns="" xmlns:a16="http://schemas.microsoft.com/office/drawing/2014/main" id="{8CA57D39-6AA0-19D9-23E8-A79C3368E44E}"/>
                </a:ext>
              </a:extLst>
            </p:cNvPr>
            <p:cNvCxnSpPr>
              <a:cxnSpLocks/>
            </p:cNvCxnSpPr>
            <p:nvPr/>
          </p:nvCxnSpPr>
          <p:spPr>
            <a:xfrm>
              <a:off x="10955509" y="3794854"/>
              <a:ext cx="0" cy="2893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1" name="Imagen 220">
              <a:extLst>
                <a:ext uri="{FF2B5EF4-FFF2-40B4-BE49-F238E27FC236}">
                  <a16:creationId xmlns="" xmlns:a16="http://schemas.microsoft.com/office/drawing/2014/main" id="{617019ED-E022-52D1-ECFF-125E35CD9DF5}"/>
                </a:ext>
              </a:extLst>
            </p:cNvPr>
            <p:cNvPicPr>
              <a:picLocks noChangeAspect="1"/>
            </p:cNvPicPr>
            <p:nvPr/>
          </p:nvPicPr>
          <p:blipFill>
            <a:blip r:embed="rId20"/>
            <a:stretch>
              <a:fillRect/>
            </a:stretch>
          </p:blipFill>
          <p:spPr>
            <a:xfrm>
              <a:off x="9136970" y="1113908"/>
              <a:ext cx="1955333" cy="417297"/>
            </a:xfrm>
            <a:prstGeom prst="rect">
              <a:avLst/>
            </a:prstGeom>
          </p:spPr>
        </p:pic>
        <p:pic>
          <p:nvPicPr>
            <p:cNvPr id="222" name="Imagen 221">
              <a:extLst>
                <a:ext uri="{FF2B5EF4-FFF2-40B4-BE49-F238E27FC236}">
                  <a16:creationId xmlns="" xmlns:a16="http://schemas.microsoft.com/office/drawing/2014/main" id="{8E0E8C1B-BCD8-D449-A232-2A0B5893C2B4}"/>
                </a:ext>
              </a:extLst>
            </p:cNvPr>
            <p:cNvPicPr>
              <a:picLocks noChangeAspect="1"/>
            </p:cNvPicPr>
            <p:nvPr/>
          </p:nvPicPr>
          <p:blipFill>
            <a:blip r:embed="rId21"/>
            <a:stretch>
              <a:fillRect/>
            </a:stretch>
          </p:blipFill>
          <p:spPr>
            <a:xfrm>
              <a:off x="7306323" y="1102690"/>
              <a:ext cx="1365205" cy="688152"/>
            </a:xfrm>
            <a:prstGeom prst="rect">
              <a:avLst/>
            </a:prstGeom>
          </p:spPr>
        </p:pic>
        <p:cxnSp>
          <p:nvCxnSpPr>
            <p:cNvPr id="223" name="Conector recto 222">
              <a:extLst>
                <a:ext uri="{FF2B5EF4-FFF2-40B4-BE49-F238E27FC236}">
                  <a16:creationId xmlns="" xmlns:a16="http://schemas.microsoft.com/office/drawing/2014/main" id="{D119D404-9B98-C67F-638E-29CD180B088D}"/>
                </a:ext>
              </a:extLst>
            </p:cNvPr>
            <p:cNvCxnSpPr>
              <a:cxnSpLocks/>
            </p:cNvCxnSpPr>
            <p:nvPr/>
          </p:nvCxnSpPr>
          <p:spPr>
            <a:xfrm>
              <a:off x="8671528" y="1334594"/>
              <a:ext cx="4598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5" name="Imagen 224">
              <a:extLst>
                <a:ext uri="{FF2B5EF4-FFF2-40B4-BE49-F238E27FC236}">
                  <a16:creationId xmlns="" xmlns:a16="http://schemas.microsoft.com/office/drawing/2014/main" id="{DD53AFDA-88DC-0839-889E-D769FB1FD301}"/>
                </a:ext>
              </a:extLst>
            </p:cNvPr>
            <p:cNvPicPr>
              <a:picLocks noChangeAspect="1"/>
            </p:cNvPicPr>
            <p:nvPr/>
          </p:nvPicPr>
          <p:blipFill>
            <a:blip r:embed="rId22"/>
            <a:stretch>
              <a:fillRect/>
            </a:stretch>
          </p:blipFill>
          <p:spPr>
            <a:xfrm>
              <a:off x="9982689" y="4034700"/>
              <a:ext cx="1752763" cy="1027482"/>
            </a:xfrm>
            <a:prstGeom prst="rect">
              <a:avLst/>
            </a:prstGeom>
          </p:spPr>
        </p:pic>
        <p:pic>
          <p:nvPicPr>
            <p:cNvPr id="3" name="Imagen 2">
              <a:extLst>
                <a:ext uri="{FF2B5EF4-FFF2-40B4-BE49-F238E27FC236}">
                  <a16:creationId xmlns="" xmlns:a16="http://schemas.microsoft.com/office/drawing/2014/main" id="{B583945B-7F24-8611-D1E9-C06778D93D30}"/>
                </a:ext>
              </a:extLst>
            </p:cNvPr>
            <p:cNvPicPr>
              <a:picLocks noChangeAspect="1"/>
            </p:cNvPicPr>
            <p:nvPr/>
          </p:nvPicPr>
          <p:blipFill>
            <a:blip r:embed="rId23"/>
            <a:stretch>
              <a:fillRect/>
            </a:stretch>
          </p:blipFill>
          <p:spPr>
            <a:xfrm>
              <a:off x="2189882" y="919136"/>
              <a:ext cx="1859561" cy="945023"/>
            </a:xfrm>
            <a:prstGeom prst="rect">
              <a:avLst/>
            </a:prstGeom>
          </p:spPr>
        </p:pic>
      </p:grpSp>
    </p:spTree>
    <p:extLst>
      <p:ext uri="{BB962C8B-B14F-4D97-AF65-F5344CB8AC3E}">
        <p14:creationId xmlns:p14="http://schemas.microsoft.com/office/powerpoint/2010/main" val="420737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2"/>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3"/>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4"/>
          <a:srcRect l="47093" b="36608"/>
          <a:stretch/>
        </p:blipFill>
        <p:spPr>
          <a:xfrm>
            <a:off x="0" y="5651970"/>
            <a:ext cx="1012643" cy="1205886"/>
          </a:xfrm>
          <a:prstGeom prst="rect">
            <a:avLst/>
          </a:prstGeom>
        </p:spPr>
      </p:pic>
      <p:sp>
        <p:nvSpPr>
          <p:cNvPr id="16" name="CuadroTexto 15"/>
          <p:cNvSpPr txBox="1"/>
          <p:nvPr/>
        </p:nvSpPr>
        <p:spPr>
          <a:xfrm>
            <a:off x="283061" y="1763837"/>
            <a:ext cx="5390986" cy="2321661"/>
          </a:xfrm>
          <a:prstGeom prst="rect">
            <a:avLst/>
          </a:prstGeom>
          <a:noFill/>
        </p:spPr>
        <p:txBody>
          <a:bodyPr wrap="square" rtlCol="0">
            <a:spAutoFit/>
          </a:bodyPr>
          <a:lstStyle/>
          <a:p>
            <a:r>
              <a:rPr lang="es-CO" sz="1811" b="1" dirty="0">
                <a:latin typeface="Isidora Sans Black" panose="00000A00000000000000"/>
                <a:cs typeface="Arial" panose="020B0604020202020204" pitchFamily="34" charset="0"/>
              </a:rPr>
              <a:t>Descripción Proyecto:</a:t>
            </a:r>
          </a:p>
          <a:p>
            <a:endParaRPr lang="es-CO" sz="1811" b="1" dirty="0">
              <a:solidFill>
                <a:srgbClr val="EB6B6D"/>
              </a:solidFill>
              <a:latin typeface="Isidora Sans Black" panose="00000A00000000000000"/>
              <a:cs typeface="Arial" panose="020B0604020202020204" pitchFamily="34" charset="0"/>
            </a:endParaRPr>
          </a:p>
          <a:p>
            <a:pPr algn="just">
              <a:defRPr/>
            </a:pPr>
            <a:r>
              <a:rPr lang="es-ES" sz="1811" dirty="0">
                <a:latin typeface="Isidora Sans Black" panose="00000A00000000000000"/>
                <a:cs typeface="Arial" panose="020B0604020202020204" pitchFamily="34" charset="0"/>
              </a:rPr>
              <a:t>Incorporar los cambios de los bienes inmuebles en la base de datos catastral del Distrito, conservando los elementos físicos, jurídicos y económicos de la información catastral en el Distrito, coadyuvando a la depuración e interrelación de las bases de datos catastrales del Distrito Ciencia Tecnología e Innovación. </a:t>
            </a:r>
            <a:endParaRPr lang="es-ES" sz="1811" dirty="0">
              <a:solidFill>
                <a:srgbClr val="1B3834"/>
              </a:solidFill>
              <a:latin typeface="Isidora Sans Black" panose="00000A00000000000000"/>
              <a:cs typeface="Arial" panose="020B0604020202020204" pitchFamily="34" charset="0"/>
            </a:endParaRPr>
          </a:p>
        </p:txBody>
      </p:sp>
      <p:pic>
        <p:nvPicPr>
          <p:cNvPr id="4" name="Imagen 3"/>
          <p:cNvPicPr>
            <a:picLocks noChangeAspect="1"/>
          </p:cNvPicPr>
          <p:nvPr/>
        </p:nvPicPr>
        <p:blipFill rotWithShape="1">
          <a:blip r:embed="rId5"/>
          <a:srcRect l="3020" t="3249" r="2329" b="4160"/>
          <a:stretch/>
        </p:blipFill>
        <p:spPr>
          <a:xfrm>
            <a:off x="2441602" y="4895007"/>
            <a:ext cx="3404745" cy="2064580"/>
          </a:xfrm>
          <a:prstGeom prst="rect">
            <a:avLst/>
          </a:prstGeom>
          <a:ln>
            <a:noFill/>
          </a:ln>
          <a:effectLst>
            <a:softEdge rad="112500"/>
          </a:effectLst>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355" y="5099951"/>
            <a:ext cx="2131060" cy="1654692"/>
          </a:xfrm>
          <a:prstGeom prst="rect">
            <a:avLst/>
          </a:prstGeom>
          <a:ln>
            <a:noFill/>
          </a:ln>
          <a:effectLst>
            <a:softEdge rad="112500"/>
          </a:effectLst>
        </p:spPr>
      </p:pic>
      <p:sp>
        <p:nvSpPr>
          <p:cNvPr id="2" name="Rectángulo 1">
            <a:extLst>
              <a:ext uri="{FF2B5EF4-FFF2-40B4-BE49-F238E27FC236}">
                <a16:creationId xmlns="" xmlns:a16="http://schemas.microsoft.com/office/drawing/2014/main" id="{FD2238C1-40A7-B6EE-BB6D-6755700014B3}"/>
              </a:ext>
            </a:extLst>
          </p:cNvPr>
          <p:cNvSpPr/>
          <p:nvPr/>
        </p:nvSpPr>
        <p:spPr>
          <a:xfrm>
            <a:off x="2845498" y="581754"/>
            <a:ext cx="6501003" cy="523220"/>
          </a:xfrm>
          <a:prstGeom prst="rect">
            <a:avLst/>
          </a:prstGeom>
        </p:spPr>
        <p:txBody>
          <a:bodyPr wrap="square">
            <a:spAutoFit/>
          </a:bodyPr>
          <a:lstStyle/>
          <a:p>
            <a:pPr marL="7701" algn="ctr">
              <a:spcBef>
                <a:spcPts val="79"/>
              </a:spcBef>
            </a:pPr>
            <a:r>
              <a:rPr lang="es-CO" sz="2800" b="1" dirty="0">
                <a:solidFill>
                  <a:srgbClr val="1B3935"/>
                </a:solidFill>
                <a:latin typeface="Isidora Sans Black" panose="00000A00000000000000" pitchFamily="2" charset="0"/>
              </a:rPr>
              <a:t>SERVICIO DE INFORMACIÓN CATASTRAL</a:t>
            </a:r>
          </a:p>
        </p:txBody>
      </p:sp>
      <p:sp>
        <p:nvSpPr>
          <p:cNvPr id="5" name="CuadroTexto 4">
            <a:extLst>
              <a:ext uri="{FF2B5EF4-FFF2-40B4-BE49-F238E27FC236}">
                <a16:creationId xmlns="" xmlns:a16="http://schemas.microsoft.com/office/drawing/2014/main" id="{5727C901-29D0-CFFC-645A-763A2805A8C8}"/>
              </a:ext>
            </a:extLst>
          </p:cNvPr>
          <p:cNvSpPr txBox="1"/>
          <p:nvPr/>
        </p:nvSpPr>
        <p:spPr>
          <a:xfrm>
            <a:off x="6096000" y="1730970"/>
            <a:ext cx="6096000" cy="369332"/>
          </a:xfrm>
          <a:prstGeom prst="rect">
            <a:avLst/>
          </a:prstGeom>
          <a:noFill/>
        </p:spPr>
        <p:txBody>
          <a:bodyPr wrap="square">
            <a:spAutoFit/>
          </a:bodyPr>
          <a:lstStyle/>
          <a:p>
            <a:r>
              <a:rPr lang="es-ES" dirty="0">
                <a:latin typeface="Isidora Sans Black" panose="00000A00000000000000"/>
                <a:cs typeface="Arial"/>
              </a:rPr>
              <a:t>Ejecución presupuestal cuatrienio $ 41.443.493.435  </a:t>
            </a:r>
            <a:endParaRPr lang="es-CO" dirty="0"/>
          </a:p>
        </p:txBody>
      </p:sp>
      <p:graphicFrame>
        <p:nvGraphicFramePr>
          <p:cNvPr id="6" name="Tabla 5">
            <a:extLst>
              <a:ext uri="{FF2B5EF4-FFF2-40B4-BE49-F238E27FC236}">
                <a16:creationId xmlns="" xmlns:a16="http://schemas.microsoft.com/office/drawing/2014/main" id="{F3EFEFFB-D526-904A-692E-F89E3289581B}"/>
              </a:ext>
            </a:extLst>
          </p:cNvPr>
          <p:cNvGraphicFramePr>
            <a:graphicFrameLocks noGrp="1"/>
          </p:cNvGraphicFramePr>
          <p:nvPr>
            <p:extLst>
              <p:ext uri="{D42A27DB-BD31-4B8C-83A1-F6EECF244321}">
                <p14:modId xmlns:p14="http://schemas.microsoft.com/office/powerpoint/2010/main" val="1511339969"/>
              </p:ext>
            </p:extLst>
          </p:nvPr>
        </p:nvGraphicFramePr>
        <p:xfrm>
          <a:off x="6201355" y="2464496"/>
          <a:ext cx="5585927" cy="1940476"/>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1884441521"/>
                    </a:ext>
                  </a:extLst>
                </a:gridCol>
                <a:gridCol w="1000654">
                  <a:extLst>
                    <a:ext uri="{9D8B030D-6E8A-4147-A177-3AD203B41FA5}">
                      <a16:colId xmlns="" xmlns:a16="http://schemas.microsoft.com/office/drawing/2014/main" val="3777949225"/>
                    </a:ext>
                  </a:extLst>
                </a:gridCol>
                <a:gridCol w="1203318">
                  <a:extLst>
                    <a:ext uri="{9D8B030D-6E8A-4147-A177-3AD203B41FA5}">
                      <a16:colId xmlns="" xmlns:a16="http://schemas.microsoft.com/office/drawing/2014/main" val="3274058354"/>
                    </a:ext>
                  </a:extLst>
                </a:gridCol>
                <a:gridCol w="1291982">
                  <a:extLst>
                    <a:ext uri="{9D8B030D-6E8A-4147-A177-3AD203B41FA5}">
                      <a16:colId xmlns="" xmlns:a16="http://schemas.microsoft.com/office/drawing/2014/main" val="2038801657"/>
                    </a:ext>
                  </a:extLst>
                </a:gridCol>
              </a:tblGrid>
              <a:tr h="942206">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3803709725"/>
                  </a:ext>
                </a:extLst>
              </a:tr>
              <a:tr h="843196">
                <a:tc>
                  <a:txBody>
                    <a:bodyPr/>
                    <a:lstStyle/>
                    <a:p>
                      <a:pPr lvl="0" algn="ctr">
                        <a:buNone/>
                      </a:pPr>
                      <a:r>
                        <a:rPr lang="es-419" sz="1800" b="0" i="0" u="none" strike="noStrike" noProof="0" dirty="0">
                          <a:solidFill>
                            <a:srgbClr val="000000"/>
                          </a:solidFill>
                          <a:effectLst/>
                        </a:rPr>
                        <a:t>Servicios de Información Catastral</a:t>
                      </a:r>
                      <a:endParaRPr lang="es-ES" dirty="0"/>
                    </a:p>
                  </a:txBody>
                  <a:tcPr marL="0" marR="0" marT="0" marB="0" anchor="ctr"/>
                </a:tc>
                <a:tc>
                  <a:txBody>
                    <a:bodyPr/>
                    <a:lstStyle/>
                    <a:p>
                      <a:pPr lvl="0" algn="ctr">
                        <a:buNone/>
                      </a:pPr>
                      <a:r>
                        <a:rPr lang="es-ES" dirty="0">
                          <a:solidFill>
                            <a:srgbClr val="000000"/>
                          </a:solidFill>
                          <a:effectLst/>
                        </a:rPr>
                        <a:t>101.700</a:t>
                      </a:r>
                    </a:p>
                  </a:txBody>
                  <a:tcPr marL="0" marR="0" marT="0" marB="0" anchor="ctr"/>
                </a:tc>
                <a:tc>
                  <a:txBody>
                    <a:bodyPr/>
                    <a:lstStyle/>
                    <a:p>
                      <a:pPr lvl="0" algn="ctr">
                        <a:buNone/>
                      </a:pPr>
                      <a:r>
                        <a:rPr lang="es-ES" dirty="0">
                          <a:solidFill>
                            <a:srgbClr val="000000"/>
                          </a:solidFill>
                          <a:effectLst/>
                        </a:rPr>
                        <a:t>124.256</a:t>
                      </a:r>
                    </a:p>
                  </a:txBody>
                  <a:tcPr marL="0" marR="0" marT="0" marB="0" anchor="ctr"/>
                </a:tc>
                <a:tc>
                  <a:txBody>
                    <a:bodyPr/>
                    <a:lstStyle/>
                    <a:p>
                      <a:pPr lvl="0" algn="ctr">
                        <a:buNone/>
                      </a:pPr>
                      <a:r>
                        <a:rPr lang="es-ES" dirty="0">
                          <a:solidFill>
                            <a:srgbClr val="000000"/>
                          </a:solidFill>
                          <a:effectLst/>
                        </a:rPr>
                        <a:t>122.2%</a:t>
                      </a:r>
                    </a:p>
                  </a:txBody>
                  <a:tcPr marL="0" marR="0" marT="0" marB="0" anchor="ctr"/>
                </a:tc>
                <a:extLst>
                  <a:ext uri="{0D108BD9-81ED-4DB2-BD59-A6C34878D82A}">
                    <a16:rowId xmlns="" xmlns:a16="http://schemas.microsoft.com/office/drawing/2014/main" val="4273367602"/>
                  </a:ext>
                </a:extLst>
              </a:tr>
            </a:tbl>
          </a:graphicData>
        </a:graphic>
      </p:graphicFrame>
    </p:spTree>
    <p:extLst>
      <p:ext uri="{BB962C8B-B14F-4D97-AF65-F5344CB8AC3E}">
        <p14:creationId xmlns:p14="http://schemas.microsoft.com/office/powerpoint/2010/main" val="1591763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2"/>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3"/>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4"/>
          <a:srcRect l="47093" b="36608"/>
          <a:stretch/>
        </p:blipFill>
        <p:spPr>
          <a:xfrm>
            <a:off x="0" y="5651970"/>
            <a:ext cx="1012643" cy="1205886"/>
          </a:xfrm>
          <a:prstGeom prst="rect">
            <a:avLst/>
          </a:prstGeom>
        </p:spPr>
      </p:pic>
      <p:sp>
        <p:nvSpPr>
          <p:cNvPr id="16" name="CuadroTexto 15"/>
          <p:cNvSpPr txBox="1"/>
          <p:nvPr/>
        </p:nvSpPr>
        <p:spPr>
          <a:xfrm>
            <a:off x="532418" y="2115026"/>
            <a:ext cx="5283849" cy="2042995"/>
          </a:xfrm>
          <a:prstGeom prst="rect">
            <a:avLst/>
          </a:prstGeom>
          <a:noFill/>
        </p:spPr>
        <p:txBody>
          <a:bodyPr wrap="square" rtlCol="0">
            <a:spAutoFit/>
          </a:bodyPr>
          <a:lstStyle/>
          <a:p>
            <a:r>
              <a:rPr lang="es-CO" sz="1811" b="1" dirty="0">
                <a:latin typeface="Isidora Sans Black" panose="00000A00000000000000"/>
                <a:cs typeface="Arial" panose="020B0604020202020204" pitchFamily="34" charset="0"/>
              </a:rPr>
              <a:t>Descripción Proyecto:</a:t>
            </a:r>
          </a:p>
          <a:p>
            <a:endParaRPr lang="es-CO" sz="1811" b="1" dirty="0">
              <a:solidFill>
                <a:srgbClr val="EB6B6D"/>
              </a:solidFill>
              <a:latin typeface="Isidora Sans Black" panose="00000A00000000000000"/>
              <a:cs typeface="Arial" panose="020B0604020202020204" pitchFamily="34" charset="0"/>
            </a:endParaRPr>
          </a:p>
          <a:p>
            <a:pPr algn="just">
              <a:defRPr/>
            </a:pPr>
            <a:r>
              <a:rPr lang="es-ES" sz="1811" dirty="0">
                <a:latin typeface="Isidora Sans Black" panose="00000A00000000000000"/>
                <a:cs typeface="Arial" panose="020B0604020202020204" pitchFamily="34" charset="0"/>
              </a:rPr>
              <a:t>Actualizar la información de la estratificación socioeconómica en el Distrito, a través del mejoramiento y seguimiento de los constantes cambios de los bienes inmuebles en sus aspectos físico, jurídico y económico</a:t>
            </a:r>
            <a:r>
              <a:rPr lang="es-ES" sz="1811" dirty="0">
                <a:latin typeface="Arial" panose="020B0604020202020204" pitchFamily="34" charset="0"/>
                <a:cs typeface="Arial" panose="020B0604020202020204" pitchFamily="34" charset="0"/>
              </a:rPr>
              <a:t>.</a:t>
            </a:r>
            <a:endParaRPr lang="es-ES" sz="1811" dirty="0">
              <a:solidFill>
                <a:srgbClr val="1B3834"/>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l="9307" t="29883" r="22630" b="37609"/>
          <a:stretch/>
        </p:blipFill>
        <p:spPr>
          <a:xfrm>
            <a:off x="2148312" y="4393757"/>
            <a:ext cx="3500845" cy="2229395"/>
          </a:xfrm>
          <a:prstGeom prst="rect">
            <a:avLst/>
          </a:prstGeom>
          <a:ln>
            <a:noFill/>
          </a:ln>
          <a:effectLst>
            <a:softEdge rad="112500"/>
          </a:effectLst>
        </p:spPr>
      </p:pic>
      <p:sp>
        <p:nvSpPr>
          <p:cNvPr id="2" name="Rectángulo 1">
            <a:extLst>
              <a:ext uri="{FF2B5EF4-FFF2-40B4-BE49-F238E27FC236}">
                <a16:creationId xmlns="" xmlns:a16="http://schemas.microsoft.com/office/drawing/2014/main" id="{9D9A1C15-6768-9B74-EF44-2ADC263CB3A3}"/>
              </a:ext>
            </a:extLst>
          </p:cNvPr>
          <p:cNvSpPr/>
          <p:nvPr/>
        </p:nvSpPr>
        <p:spPr>
          <a:xfrm>
            <a:off x="2747526" y="486690"/>
            <a:ext cx="6501003" cy="954107"/>
          </a:xfrm>
          <a:prstGeom prst="rect">
            <a:avLst/>
          </a:prstGeom>
        </p:spPr>
        <p:txBody>
          <a:bodyPr wrap="square">
            <a:spAutoFit/>
          </a:bodyPr>
          <a:lstStyle/>
          <a:p>
            <a:pPr marL="7701" algn="ctr">
              <a:spcBef>
                <a:spcPts val="79"/>
              </a:spcBef>
            </a:pPr>
            <a:r>
              <a:rPr lang="es-CO" sz="2800" b="1" dirty="0">
                <a:solidFill>
                  <a:srgbClr val="1B3935"/>
                </a:solidFill>
                <a:latin typeface="Isidora Sans Black" panose="00000A00000000000000" pitchFamily="2" charset="0"/>
              </a:rPr>
              <a:t>ELABORACIÓN DE LA NOMENCLATURA DE LA CIUDAD</a:t>
            </a:r>
          </a:p>
        </p:txBody>
      </p:sp>
      <p:sp>
        <p:nvSpPr>
          <p:cNvPr id="6" name="CuadroTexto 5">
            <a:extLst>
              <a:ext uri="{FF2B5EF4-FFF2-40B4-BE49-F238E27FC236}">
                <a16:creationId xmlns="" xmlns:a16="http://schemas.microsoft.com/office/drawing/2014/main" id="{B6B565CB-52D4-1CD0-F6DC-6DEA2DE37AF1}"/>
              </a:ext>
            </a:extLst>
          </p:cNvPr>
          <p:cNvSpPr txBox="1"/>
          <p:nvPr/>
        </p:nvSpPr>
        <p:spPr>
          <a:xfrm>
            <a:off x="6096000" y="2115026"/>
            <a:ext cx="6096000" cy="369332"/>
          </a:xfrm>
          <a:prstGeom prst="rect">
            <a:avLst/>
          </a:prstGeom>
          <a:noFill/>
        </p:spPr>
        <p:txBody>
          <a:bodyPr wrap="square">
            <a:spAutoFit/>
          </a:bodyPr>
          <a:lstStyle/>
          <a:p>
            <a:r>
              <a:rPr lang="es-ES" dirty="0">
                <a:latin typeface="Isidora Sans Black" panose="00000A00000000000000"/>
                <a:cs typeface="Arial"/>
              </a:rPr>
              <a:t>Ejecución presupuestal cuatrienio $ 615.820.252  </a:t>
            </a:r>
            <a:endParaRPr lang="es-CO" dirty="0"/>
          </a:p>
        </p:txBody>
      </p:sp>
      <p:graphicFrame>
        <p:nvGraphicFramePr>
          <p:cNvPr id="7" name="Tabla 6">
            <a:extLst>
              <a:ext uri="{FF2B5EF4-FFF2-40B4-BE49-F238E27FC236}">
                <a16:creationId xmlns="" xmlns:a16="http://schemas.microsoft.com/office/drawing/2014/main" id="{968E8F77-24DB-3A0E-B6DF-FD75E3F93E2C}"/>
              </a:ext>
            </a:extLst>
          </p:cNvPr>
          <p:cNvGraphicFramePr>
            <a:graphicFrameLocks noGrp="1"/>
          </p:cNvGraphicFramePr>
          <p:nvPr>
            <p:extLst>
              <p:ext uri="{D42A27DB-BD31-4B8C-83A1-F6EECF244321}">
                <p14:modId xmlns:p14="http://schemas.microsoft.com/office/powerpoint/2010/main" val="1917816982"/>
              </p:ext>
            </p:extLst>
          </p:nvPr>
        </p:nvGraphicFramePr>
        <p:xfrm>
          <a:off x="6181691" y="2972091"/>
          <a:ext cx="5585927" cy="1940476"/>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1884441521"/>
                    </a:ext>
                  </a:extLst>
                </a:gridCol>
                <a:gridCol w="1000654">
                  <a:extLst>
                    <a:ext uri="{9D8B030D-6E8A-4147-A177-3AD203B41FA5}">
                      <a16:colId xmlns="" xmlns:a16="http://schemas.microsoft.com/office/drawing/2014/main" val="3777949225"/>
                    </a:ext>
                  </a:extLst>
                </a:gridCol>
                <a:gridCol w="1203318">
                  <a:extLst>
                    <a:ext uri="{9D8B030D-6E8A-4147-A177-3AD203B41FA5}">
                      <a16:colId xmlns="" xmlns:a16="http://schemas.microsoft.com/office/drawing/2014/main" val="3274058354"/>
                    </a:ext>
                  </a:extLst>
                </a:gridCol>
                <a:gridCol w="1291982">
                  <a:extLst>
                    <a:ext uri="{9D8B030D-6E8A-4147-A177-3AD203B41FA5}">
                      <a16:colId xmlns="" xmlns:a16="http://schemas.microsoft.com/office/drawing/2014/main" val="2038801657"/>
                    </a:ext>
                  </a:extLst>
                </a:gridCol>
              </a:tblGrid>
              <a:tr h="942206">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3803709725"/>
                  </a:ext>
                </a:extLst>
              </a:tr>
              <a:tr h="843196">
                <a:tc>
                  <a:txBody>
                    <a:bodyPr/>
                    <a:lstStyle/>
                    <a:p>
                      <a:pPr lvl="0" algn="ctr">
                        <a:buNone/>
                      </a:pPr>
                      <a:r>
                        <a:rPr lang="es-419" sz="1800" b="0" i="0" u="none" strike="noStrike" noProof="0" dirty="0">
                          <a:solidFill>
                            <a:srgbClr val="000000"/>
                          </a:solidFill>
                          <a:effectLst/>
                        </a:rPr>
                        <a:t>Materialización de la nomenclatura</a:t>
                      </a:r>
                      <a:endParaRPr lang="es-ES" dirty="0"/>
                    </a:p>
                  </a:txBody>
                  <a:tcPr marL="0" marR="0" marT="0" marB="0" anchor="ctr"/>
                </a:tc>
                <a:tc>
                  <a:txBody>
                    <a:bodyPr/>
                    <a:lstStyle/>
                    <a:p>
                      <a:pPr lvl="0" algn="ctr">
                        <a:buNone/>
                      </a:pPr>
                      <a:r>
                        <a:rPr lang="es-ES" dirty="0">
                          <a:solidFill>
                            <a:srgbClr val="000000"/>
                          </a:solidFill>
                          <a:effectLst/>
                        </a:rPr>
                        <a:t>37.100</a:t>
                      </a:r>
                    </a:p>
                  </a:txBody>
                  <a:tcPr marL="0" marR="0" marT="0" marB="0" anchor="ctr"/>
                </a:tc>
                <a:tc>
                  <a:txBody>
                    <a:bodyPr/>
                    <a:lstStyle/>
                    <a:p>
                      <a:pPr lvl="0" algn="ctr">
                        <a:buNone/>
                      </a:pPr>
                      <a:r>
                        <a:rPr lang="es-ES" dirty="0">
                          <a:solidFill>
                            <a:srgbClr val="000000"/>
                          </a:solidFill>
                          <a:effectLst/>
                        </a:rPr>
                        <a:t>21.997</a:t>
                      </a:r>
                    </a:p>
                  </a:txBody>
                  <a:tcPr marL="0" marR="0" marT="0" marB="0" anchor="ctr"/>
                </a:tc>
                <a:tc>
                  <a:txBody>
                    <a:bodyPr/>
                    <a:lstStyle/>
                    <a:p>
                      <a:pPr lvl="0" algn="ctr">
                        <a:buNone/>
                      </a:pPr>
                      <a:r>
                        <a:rPr lang="es-ES" dirty="0">
                          <a:solidFill>
                            <a:srgbClr val="000000"/>
                          </a:solidFill>
                          <a:effectLst/>
                        </a:rPr>
                        <a:t>59.3%</a:t>
                      </a:r>
                    </a:p>
                  </a:txBody>
                  <a:tcPr marL="0" marR="0" marT="0" marB="0" anchor="ctr"/>
                </a:tc>
                <a:extLst>
                  <a:ext uri="{0D108BD9-81ED-4DB2-BD59-A6C34878D82A}">
                    <a16:rowId xmlns="" xmlns:a16="http://schemas.microsoft.com/office/drawing/2014/main" val="4273367602"/>
                  </a:ext>
                </a:extLst>
              </a:tr>
            </a:tbl>
          </a:graphicData>
        </a:graphic>
      </p:graphicFrame>
    </p:spTree>
    <p:extLst>
      <p:ext uri="{BB962C8B-B14F-4D97-AF65-F5344CB8AC3E}">
        <p14:creationId xmlns:p14="http://schemas.microsoft.com/office/powerpoint/2010/main" val="4227504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Recorte de pantall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784" y="3945792"/>
            <a:ext cx="2885092" cy="2581559"/>
          </a:xfrm>
          <a:prstGeom prst="rect">
            <a:avLst/>
          </a:prstGeom>
        </p:spPr>
      </p:pic>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3"/>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4"/>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5"/>
          <a:srcRect l="47093" b="36608"/>
          <a:stretch/>
        </p:blipFill>
        <p:spPr>
          <a:xfrm>
            <a:off x="0" y="5651970"/>
            <a:ext cx="1012643" cy="1205886"/>
          </a:xfrm>
          <a:prstGeom prst="rect">
            <a:avLst/>
          </a:prstGeom>
        </p:spPr>
      </p:pic>
      <p:sp>
        <p:nvSpPr>
          <p:cNvPr id="16" name="CuadroTexto 15"/>
          <p:cNvSpPr txBox="1"/>
          <p:nvPr/>
        </p:nvSpPr>
        <p:spPr>
          <a:xfrm>
            <a:off x="376405" y="1593723"/>
            <a:ext cx="5283849" cy="2042995"/>
          </a:xfrm>
          <a:prstGeom prst="rect">
            <a:avLst/>
          </a:prstGeom>
          <a:noFill/>
        </p:spPr>
        <p:txBody>
          <a:bodyPr wrap="square" rtlCol="0">
            <a:spAutoFit/>
          </a:bodyPr>
          <a:lstStyle/>
          <a:p>
            <a:r>
              <a:rPr lang="es-CO" sz="1811" b="1" dirty="0">
                <a:latin typeface="Isidora Sans Black" panose="00000A00000000000000"/>
                <a:cs typeface="Arial" panose="020B0604020202020204" pitchFamily="34" charset="0"/>
              </a:rPr>
              <a:t>Descripción Proyecto:</a:t>
            </a:r>
          </a:p>
          <a:p>
            <a:endParaRPr lang="es-CO" sz="1811" b="1" dirty="0">
              <a:solidFill>
                <a:srgbClr val="EB6B6D"/>
              </a:solidFill>
              <a:latin typeface="Isidora Sans Black" panose="00000A00000000000000"/>
              <a:cs typeface="Arial" panose="020B0604020202020204" pitchFamily="34" charset="0"/>
            </a:endParaRPr>
          </a:p>
          <a:p>
            <a:pPr algn="just">
              <a:defRPr/>
            </a:pPr>
            <a:r>
              <a:rPr lang="es-ES" sz="1811" dirty="0">
                <a:latin typeface="Isidora Sans Black" panose="00000A00000000000000"/>
                <a:cs typeface="Arial" panose="020B0604020202020204" pitchFamily="34" charset="0"/>
              </a:rPr>
              <a:t>Actualizar la información de la estratificación socioeconómica en el Distrito, a través del mejoramiento y seguimiento de los constantes cambios de los bienes inmuebles en sus aspectos físico, jurídico y económico.</a:t>
            </a:r>
            <a:endParaRPr lang="es-ES" sz="1811" dirty="0">
              <a:solidFill>
                <a:srgbClr val="1B3834"/>
              </a:solidFill>
              <a:latin typeface="Isidora Sans Black" panose="00000A00000000000000"/>
              <a:cs typeface="Arial" panose="020B0604020202020204" pitchFamily="34" charset="0"/>
            </a:endParaRPr>
          </a:p>
        </p:txBody>
      </p:sp>
      <p:pic>
        <p:nvPicPr>
          <p:cNvPr id="5" name="Imagen 4"/>
          <p:cNvPicPr>
            <a:picLocks noChangeAspect="1"/>
          </p:cNvPicPr>
          <p:nvPr/>
        </p:nvPicPr>
        <p:blipFill>
          <a:blip r:embed="rId6"/>
          <a:stretch>
            <a:fillRect/>
          </a:stretch>
        </p:blipFill>
        <p:spPr>
          <a:xfrm>
            <a:off x="3557311" y="3904714"/>
            <a:ext cx="2006810" cy="2675746"/>
          </a:xfrm>
          <a:prstGeom prst="rect">
            <a:avLst/>
          </a:prstGeom>
          <a:ln>
            <a:noFill/>
          </a:ln>
          <a:effectLst>
            <a:softEdge rad="112500"/>
          </a:effectLst>
        </p:spPr>
      </p:pic>
      <p:sp>
        <p:nvSpPr>
          <p:cNvPr id="2" name="Rectángulo 1">
            <a:extLst>
              <a:ext uri="{FF2B5EF4-FFF2-40B4-BE49-F238E27FC236}">
                <a16:creationId xmlns="" xmlns:a16="http://schemas.microsoft.com/office/drawing/2014/main" id="{EFCE9713-8F7A-3765-F2F5-EBA457F19416}"/>
              </a:ext>
            </a:extLst>
          </p:cNvPr>
          <p:cNvSpPr/>
          <p:nvPr/>
        </p:nvSpPr>
        <p:spPr>
          <a:xfrm>
            <a:off x="2642997" y="330542"/>
            <a:ext cx="6501003" cy="954107"/>
          </a:xfrm>
          <a:prstGeom prst="rect">
            <a:avLst/>
          </a:prstGeom>
        </p:spPr>
        <p:txBody>
          <a:bodyPr wrap="square">
            <a:spAutoFit/>
          </a:bodyPr>
          <a:lstStyle/>
          <a:p>
            <a:pPr marL="7701" algn="ctr">
              <a:spcBef>
                <a:spcPts val="79"/>
              </a:spcBef>
            </a:pPr>
            <a:r>
              <a:rPr lang="es-CO" sz="2800" b="1" dirty="0">
                <a:solidFill>
                  <a:srgbClr val="1B3935"/>
                </a:solidFill>
                <a:latin typeface="Isidora Sans Black" panose="00000A00000000000000" pitchFamily="2" charset="0"/>
              </a:rPr>
              <a:t>SERVICIO DE ESTRATIFICACIÓN SOCIOECONÓMICA MEDELLIN</a:t>
            </a:r>
          </a:p>
        </p:txBody>
      </p:sp>
      <p:sp>
        <p:nvSpPr>
          <p:cNvPr id="4" name="CuadroTexto 3">
            <a:extLst>
              <a:ext uri="{FF2B5EF4-FFF2-40B4-BE49-F238E27FC236}">
                <a16:creationId xmlns="" xmlns:a16="http://schemas.microsoft.com/office/drawing/2014/main" id="{6C96F0AB-E49C-4DED-B621-B010F22AB422}"/>
              </a:ext>
            </a:extLst>
          </p:cNvPr>
          <p:cNvSpPr txBox="1"/>
          <p:nvPr/>
        </p:nvSpPr>
        <p:spPr>
          <a:xfrm>
            <a:off x="6096000" y="1629238"/>
            <a:ext cx="6096000" cy="369332"/>
          </a:xfrm>
          <a:prstGeom prst="rect">
            <a:avLst/>
          </a:prstGeom>
          <a:noFill/>
        </p:spPr>
        <p:txBody>
          <a:bodyPr wrap="square">
            <a:spAutoFit/>
          </a:bodyPr>
          <a:lstStyle/>
          <a:p>
            <a:r>
              <a:rPr lang="es-ES" dirty="0">
                <a:latin typeface="Isidora Sans Black" panose="00000A00000000000000"/>
                <a:cs typeface="Arial"/>
              </a:rPr>
              <a:t>Ejecución presupuestal cuatrienio $ 9.429.276.503  </a:t>
            </a:r>
            <a:endParaRPr lang="es-CO" dirty="0"/>
          </a:p>
        </p:txBody>
      </p:sp>
      <p:graphicFrame>
        <p:nvGraphicFramePr>
          <p:cNvPr id="7" name="Tabla 6">
            <a:extLst>
              <a:ext uri="{FF2B5EF4-FFF2-40B4-BE49-F238E27FC236}">
                <a16:creationId xmlns="" xmlns:a16="http://schemas.microsoft.com/office/drawing/2014/main" id="{392FB89A-4F76-2F1C-45C2-D50C5E2C58A7}"/>
              </a:ext>
            </a:extLst>
          </p:cNvPr>
          <p:cNvGraphicFramePr>
            <a:graphicFrameLocks noGrp="1"/>
          </p:cNvGraphicFramePr>
          <p:nvPr>
            <p:extLst>
              <p:ext uri="{D42A27DB-BD31-4B8C-83A1-F6EECF244321}">
                <p14:modId xmlns:p14="http://schemas.microsoft.com/office/powerpoint/2010/main" val="3128214006"/>
              </p:ext>
            </p:extLst>
          </p:nvPr>
        </p:nvGraphicFramePr>
        <p:xfrm>
          <a:off x="6096000" y="2180557"/>
          <a:ext cx="5585927" cy="3037756"/>
        </p:xfrm>
        <a:graphic>
          <a:graphicData uri="http://schemas.openxmlformats.org/drawingml/2006/table">
            <a:tbl>
              <a:tblPr bandRow="1">
                <a:tableStyleId>{073A0DAA-6AF3-43AB-8588-CEC1D06C72B9}</a:tableStyleId>
              </a:tblPr>
              <a:tblGrid>
                <a:gridCol w="2089973">
                  <a:extLst>
                    <a:ext uri="{9D8B030D-6E8A-4147-A177-3AD203B41FA5}">
                      <a16:colId xmlns="" xmlns:a16="http://schemas.microsoft.com/office/drawing/2014/main" val="3615066088"/>
                    </a:ext>
                  </a:extLst>
                </a:gridCol>
                <a:gridCol w="1000654">
                  <a:extLst>
                    <a:ext uri="{9D8B030D-6E8A-4147-A177-3AD203B41FA5}">
                      <a16:colId xmlns="" xmlns:a16="http://schemas.microsoft.com/office/drawing/2014/main" val="4168238715"/>
                    </a:ext>
                  </a:extLst>
                </a:gridCol>
                <a:gridCol w="1203318">
                  <a:extLst>
                    <a:ext uri="{9D8B030D-6E8A-4147-A177-3AD203B41FA5}">
                      <a16:colId xmlns="" xmlns:a16="http://schemas.microsoft.com/office/drawing/2014/main" val="3730520071"/>
                    </a:ext>
                  </a:extLst>
                </a:gridCol>
                <a:gridCol w="1291982">
                  <a:extLst>
                    <a:ext uri="{9D8B030D-6E8A-4147-A177-3AD203B41FA5}">
                      <a16:colId xmlns="" xmlns:a16="http://schemas.microsoft.com/office/drawing/2014/main" val="3098298171"/>
                    </a:ext>
                  </a:extLst>
                </a:gridCol>
              </a:tblGrid>
              <a:tr h="967153">
                <a:tc>
                  <a:txBody>
                    <a:bodyPr/>
                    <a:lstStyle/>
                    <a:p>
                      <a:pPr algn="ctr"/>
                      <a:r>
                        <a:rPr lang="es-ES" dirty="0">
                          <a:solidFill>
                            <a:srgbClr val="000000"/>
                          </a:solidFill>
                          <a:effectLst/>
                        </a:rPr>
                        <a:t> Indicador</a:t>
                      </a:r>
                    </a:p>
                  </a:txBody>
                  <a:tcPr marL="0" marR="0" marT="0" marB="0" anchor="ctr"/>
                </a:tc>
                <a:tc>
                  <a:txBody>
                    <a:bodyPr/>
                    <a:lstStyle/>
                    <a:p>
                      <a:pPr algn="ctr"/>
                      <a:r>
                        <a:rPr lang="es-ES" dirty="0">
                          <a:solidFill>
                            <a:srgbClr val="000000"/>
                          </a:solidFill>
                          <a:effectLst/>
                        </a:rPr>
                        <a:t>Meta 2020-2023</a:t>
                      </a:r>
                    </a:p>
                  </a:txBody>
                  <a:tcPr marL="0" marR="0" marT="0" marB="0" anchor="ctr"/>
                </a:tc>
                <a:tc>
                  <a:txBody>
                    <a:bodyPr/>
                    <a:lstStyle/>
                    <a:p>
                      <a:pPr algn="ctr"/>
                      <a:r>
                        <a:rPr lang="es-ES" dirty="0">
                          <a:solidFill>
                            <a:srgbClr val="000000"/>
                          </a:solidFill>
                          <a:effectLst/>
                        </a:rPr>
                        <a:t>Logro acumulado agosto 2020- 2023</a:t>
                      </a:r>
                    </a:p>
                  </a:txBody>
                  <a:tcPr marL="0" marR="0" marT="0" marB="0" anchor="ctr"/>
                </a:tc>
                <a:tc>
                  <a:txBody>
                    <a:bodyPr/>
                    <a:lstStyle/>
                    <a:p>
                      <a:pPr algn="ctr"/>
                      <a:r>
                        <a:rPr lang="es-ES" dirty="0">
                          <a:solidFill>
                            <a:srgbClr val="000000"/>
                          </a:solidFill>
                          <a:effectLst/>
                        </a:rPr>
                        <a:t>% Avance del Cuatrienio</a:t>
                      </a:r>
                    </a:p>
                  </a:txBody>
                  <a:tcPr marL="0" marR="0" marT="0" marB="0" anchor="ctr"/>
                </a:tc>
                <a:extLst>
                  <a:ext uri="{0D108BD9-81ED-4DB2-BD59-A6C34878D82A}">
                    <a16:rowId xmlns="" xmlns:a16="http://schemas.microsoft.com/office/drawing/2014/main" val="454468147"/>
                  </a:ext>
                </a:extLst>
              </a:tr>
              <a:tr h="843196">
                <a:tc>
                  <a:txBody>
                    <a:bodyPr/>
                    <a:lstStyle/>
                    <a:p>
                      <a:pPr lvl="0" algn="ctr">
                        <a:buNone/>
                      </a:pPr>
                      <a:r>
                        <a:rPr lang="es-ES" sz="1800" b="0" i="0" u="none" strike="noStrike" noProof="0" dirty="0">
                          <a:solidFill>
                            <a:srgbClr val="000000"/>
                          </a:solidFill>
                          <a:effectLst/>
                        </a:rPr>
                        <a:t>Servicio de estratificación socioeconómica</a:t>
                      </a:r>
                      <a:endParaRPr lang="es-ES" dirty="0"/>
                    </a:p>
                  </a:txBody>
                  <a:tcPr marL="0" marR="0" marT="0" marB="0" anchor="ctr"/>
                </a:tc>
                <a:tc>
                  <a:txBody>
                    <a:bodyPr/>
                    <a:lstStyle/>
                    <a:p>
                      <a:pPr lvl="0" algn="ctr">
                        <a:buNone/>
                      </a:pPr>
                      <a:r>
                        <a:rPr lang="es-ES" dirty="0">
                          <a:solidFill>
                            <a:srgbClr val="000000"/>
                          </a:solidFill>
                          <a:effectLst/>
                        </a:rPr>
                        <a:t>25.000</a:t>
                      </a:r>
                    </a:p>
                  </a:txBody>
                  <a:tcPr marL="0" marR="0" marT="0" marB="0" anchor="ctr"/>
                </a:tc>
                <a:tc>
                  <a:txBody>
                    <a:bodyPr/>
                    <a:lstStyle/>
                    <a:p>
                      <a:pPr lvl="0" algn="ctr">
                        <a:buNone/>
                      </a:pPr>
                      <a:r>
                        <a:rPr lang="es-ES" dirty="0">
                          <a:solidFill>
                            <a:srgbClr val="000000"/>
                          </a:solidFill>
                          <a:effectLst/>
                        </a:rPr>
                        <a:t>29.410</a:t>
                      </a:r>
                    </a:p>
                  </a:txBody>
                  <a:tcPr marL="0" marR="0" marT="0" marB="0" anchor="ctr"/>
                </a:tc>
                <a:tc>
                  <a:txBody>
                    <a:bodyPr/>
                    <a:lstStyle/>
                    <a:p>
                      <a:pPr lvl="0" algn="ctr">
                        <a:buNone/>
                      </a:pPr>
                      <a:r>
                        <a:rPr lang="es-ES" dirty="0">
                          <a:solidFill>
                            <a:srgbClr val="000000"/>
                          </a:solidFill>
                          <a:effectLst/>
                        </a:rPr>
                        <a:t>117.6%</a:t>
                      </a:r>
                    </a:p>
                  </a:txBody>
                  <a:tcPr marL="0" marR="0" marT="0" marB="0" anchor="ctr"/>
                </a:tc>
                <a:extLst>
                  <a:ext uri="{0D108BD9-81ED-4DB2-BD59-A6C34878D82A}">
                    <a16:rowId xmlns="" xmlns:a16="http://schemas.microsoft.com/office/drawing/2014/main" val="3574461992"/>
                  </a:ext>
                </a:extLst>
              </a:tr>
              <a:tr h="967153">
                <a:tc>
                  <a:txBody>
                    <a:bodyPr/>
                    <a:lstStyle/>
                    <a:p>
                      <a:pPr lvl="0" algn="ctr">
                        <a:buNone/>
                      </a:pPr>
                      <a:r>
                        <a:rPr lang="es-419" sz="1800" b="0" i="0" u="none" strike="noStrike" noProof="0" dirty="0">
                          <a:solidFill>
                            <a:srgbClr val="000000"/>
                          </a:solidFill>
                          <a:effectLst/>
                          <a:latin typeface="+mn-lt"/>
                        </a:rPr>
                        <a:t>Servicio de homologación estratificación socioeconómica</a:t>
                      </a:r>
                      <a:endParaRPr lang="es-ES" dirty="0"/>
                    </a:p>
                  </a:txBody>
                  <a:tcPr marL="0" marR="0" marT="0" marB="0" anchor="ctr"/>
                </a:tc>
                <a:tc>
                  <a:txBody>
                    <a:bodyPr/>
                    <a:lstStyle/>
                    <a:p>
                      <a:pPr lvl="0" algn="ctr">
                        <a:buNone/>
                      </a:pPr>
                      <a:r>
                        <a:rPr lang="es-ES" dirty="0">
                          <a:solidFill>
                            <a:srgbClr val="000000"/>
                          </a:solidFill>
                          <a:effectLst/>
                        </a:rPr>
                        <a:t>81.000</a:t>
                      </a:r>
                    </a:p>
                  </a:txBody>
                  <a:tcPr marL="0" marR="0" marT="0" marB="0" anchor="ctr"/>
                </a:tc>
                <a:tc>
                  <a:txBody>
                    <a:bodyPr/>
                    <a:lstStyle/>
                    <a:p>
                      <a:pPr lvl="0" algn="ctr">
                        <a:buNone/>
                      </a:pPr>
                      <a:r>
                        <a:rPr lang="es-ES" dirty="0">
                          <a:solidFill>
                            <a:srgbClr val="000000"/>
                          </a:solidFill>
                          <a:effectLst/>
                        </a:rPr>
                        <a:t>82.683</a:t>
                      </a:r>
                    </a:p>
                  </a:txBody>
                  <a:tcPr marL="0" marR="0" marT="0" marB="0" anchor="ctr"/>
                </a:tc>
                <a:tc>
                  <a:txBody>
                    <a:bodyPr/>
                    <a:lstStyle/>
                    <a:p>
                      <a:pPr lvl="0" algn="ctr">
                        <a:buNone/>
                      </a:pPr>
                      <a:r>
                        <a:rPr lang="es-ES" dirty="0">
                          <a:solidFill>
                            <a:srgbClr val="000000"/>
                          </a:solidFill>
                          <a:effectLst/>
                        </a:rPr>
                        <a:t>102.1%</a:t>
                      </a:r>
                    </a:p>
                  </a:txBody>
                  <a:tcPr marL="0" marR="0" marT="0" marB="0" anchor="ctr"/>
                </a:tc>
                <a:extLst>
                  <a:ext uri="{0D108BD9-81ED-4DB2-BD59-A6C34878D82A}">
                    <a16:rowId xmlns="" xmlns:a16="http://schemas.microsoft.com/office/drawing/2014/main" val="1115083875"/>
                  </a:ext>
                </a:extLst>
              </a:tr>
            </a:tbl>
          </a:graphicData>
        </a:graphic>
      </p:graphicFrame>
    </p:spTree>
    <p:extLst>
      <p:ext uri="{BB962C8B-B14F-4D97-AF65-F5344CB8AC3E}">
        <p14:creationId xmlns:p14="http://schemas.microsoft.com/office/powerpoint/2010/main" val="1832672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2750192" y="904369"/>
            <a:ext cx="6276144" cy="502552"/>
          </a:xfrm>
          <a:prstGeom prst="rect">
            <a:avLst/>
          </a:prstGeom>
        </p:spPr>
        <p:txBody>
          <a:bodyPr vert="horz" wrap="square" lIns="0" tIns="10012" rIns="0" bIns="0" rtlCol="0">
            <a:spAutoFit/>
          </a:bodyPr>
          <a:lstStyle/>
          <a:p>
            <a:pPr marL="7701" algn="ctr">
              <a:spcBef>
                <a:spcPts val="79"/>
              </a:spcBef>
            </a:pPr>
            <a:r>
              <a:rPr lang="es-CO" sz="3200" b="1" dirty="0">
                <a:solidFill>
                  <a:srgbClr val="EB6B6D"/>
                </a:solidFill>
                <a:latin typeface="Isidora Sans Black" panose="00000A00000000000000"/>
                <a:cs typeface="Tahoma"/>
              </a:rPr>
              <a:t>RESULTADOS GESTIÓN CATASTRAL</a:t>
            </a:r>
          </a:p>
        </p:txBody>
      </p:sp>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2"/>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3"/>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4"/>
          <a:srcRect l="47093" b="36608"/>
          <a:stretch/>
        </p:blipFill>
        <p:spPr>
          <a:xfrm>
            <a:off x="0" y="5651970"/>
            <a:ext cx="1012643" cy="1205886"/>
          </a:xfrm>
          <a:prstGeom prst="rect">
            <a:avLst/>
          </a:prstGeom>
        </p:spPr>
      </p:pic>
      <p:graphicFrame>
        <p:nvGraphicFramePr>
          <p:cNvPr id="19" name="Tabla 18">
            <a:extLst>
              <a:ext uri="{FF2B5EF4-FFF2-40B4-BE49-F238E27FC236}">
                <a16:creationId xmlns="" xmlns:a16="http://schemas.microsoft.com/office/drawing/2014/main" id="{C3A51B72-5F1B-4123-A444-75424AFA4DC1}"/>
              </a:ext>
            </a:extLst>
          </p:cNvPr>
          <p:cNvGraphicFramePr>
            <a:graphicFrameLocks noGrp="1"/>
          </p:cNvGraphicFramePr>
          <p:nvPr>
            <p:extLst>
              <p:ext uri="{D42A27DB-BD31-4B8C-83A1-F6EECF244321}">
                <p14:modId xmlns:p14="http://schemas.microsoft.com/office/powerpoint/2010/main" val="872942248"/>
              </p:ext>
            </p:extLst>
          </p:nvPr>
        </p:nvGraphicFramePr>
        <p:xfrm>
          <a:off x="1059495" y="1741956"/>
          <a:ext cx="10084065" cy="2743200"/>
        </p:xfrm>
        <a:graphic>
          <a:graphicData uri="http://schemas.openxmlformats.org/drawingml/2006/table">
            <a:tbl>
              <a:tblPr firstRow="1" firstCol="1" bandRow="1">
                <a:tableStyleId>{5C22544A-7EE6-4342-B048-85BDC9FD1C3A}</a:tableStyleId>
              </a:tblPr>
              <a:tblGrid>
                <a:gridCol w="2055051">
                  <a:extLst>
                    <a:ext uri="{9D8B030D-6E8A-4147-A177-3AD203B41FA5}">
                      <a16:colId xmlns="" xmlns:a16="http://schemas.microsoft.com/office/drawing/2014/main" val="4051925453"/>
                    </a:ext>
                  </a:extLst>
                </a:gridCol>
                <a:gridCol w="1456000">
                  <a:extLst>
                    <a:ext uri="{9D8B030D-6E8A-4147-A177-3AD203B41FA5}">
                      <a16:colId xmlns="" xmlns:a16="http://schemas.microsoft.com/office/drawing/2014/main" val="3646906950"/>
                    </a:ext>
                  </a:extLst>
                </a:gridCol>
                <a:gridCol w="1469742">
                  <a:extLst>
                    <a:ext uri="{9D8B030D-6E8A-4147-A177-3AD203B41FA5}">
                      <a16:colId xmlns="" xmlns:a16="http://schemas.microsoft.com/office/drawing/2014/main" val="3232750717"/>
                    </a:ext>
                  </a:extLst>
                </a:gridCol>
                <a:gridCol w="1592221">
                  <a:extLst>
                    <a:ext uri="{9D8B030D-6E8A-4147-A177-3AD203B41FA5}">
                      <a16:colId xmlns="" xmlns:a16="http://schemas.microsoft.com/office/drawing/2014/main" val="1316834314"/>
                    </a:ext>
                  </a:extLst>
                </a:gridCol>
                <a:gridCol w="1693207">
                  <a:extLst>
                    <a:ext uri="{9D8B030D-6E8A-4147-A177-3AD203B41FA5}">
                      <a16:colId xmlns="" xmlns:a16="http://schemas.microsoft.com/office/drawing/2014/main" val="339290437"/>
                    </a:ext>
                  </a:extLst>
                </a:gridCol>
                <a:gridCol w="1817844">
                  <a:extLst>
                    <a:ext uri="{9D8B030D-6E8A-4147-A177-3AD203B41FA5}">
                      <a16:colId xmlns="" xmlns:a16="http://schemas.microsoft.com/office/drawing/2014/main" val="2729275853"/>
                    </a:ext>
                  </a:extLst>
                </a:gridCol>
              </a:tblGrid>
              <a:tr h="712157">
                <a:tc>
                  <a:txBody>
                    <a:bodyPr/>
                    <a:lstStyle/>
                    <a:p>
                      <a:pPr algn="ctr"/>
                      <a:r>
                        <a:rPr lang="es-ES" sz="1600" dirty="0">
                          <a:effectLst/>
                          <a:latin typeface="+mn-lt"/>
                          <a:cs typeface="Rubik" panose="00000500000000000000" pitchFamily="2" charset="-79"/>
                        </a:rPr>
                        <a:t>Variable por año</a:t>
                      </a:r>
                      <a:endParaRPr lang="es-ES" sz="1400" dirty="0">
                        <a:effectLst/>
                        <a:latin typeface="+mn-lt"/>
                        <a:ea typeface="Cambria" panose="02040503050406030204" pitchFamily="18" charset="0"/>
                        <a:cs typeface="Rubik" panose="00000500000000000000" pitchFamily="2" charset="-79"/>
                      </a:endParaRPr>
                    </a:p>
                  </a:txBody>
                  <a:tcPr marL="48885" marR="48885" marT="0" marB="0" anchor="ctr">
                    <a:solidFill>
                      <a:srgbClr val="1B3834"/>
                    </a:solidFill>
                  </a:tcPr>
                </a:tc>
                <a:tc>
                  <a:txBody>
                    <a:bodyPr/>
                    <a:lstStyle/>
                    <a:p>
                      <a:pPr algn="ctr"/>
                      <a:r>
                        <a:rPr lang="es-ES" sz="1600" dirty="0">
                          <a:solidFill>
                            <a:schemeClr val="tx1">
                              <a:lumMod val="75000"/>
                              <a:lumOff val="25000"/>
                            </a:schemeClr>
                          </a:solidFill>
                          <a:effectLst/>
                          <a:latin typeface="+mn-lt"/>
                          <a:cs typeface="Rubik" panose="00000500000000000000" pitchFamily="2" charset="-79"/>
                        </a:rPr>
                        <a:t>2020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rgbClr val="EB6B6D"/>
                    </a:solidFill>
                  </a:tcPr>
                </a:tc>
                <a:tc>
                  <a:txBody>
                    <a:bodyPr/>
                    <a:lstStyle/>
                    <a:p>
                      <a:pPr algn="ctr"/>
                      <a:r>
                        <a:rPr lang="es-ES" sz="1600" dirty="0">
                          <a:solidFill>
                            <a:schemeClr val="tx1">
                              <a:lumMod val="75000"/>
                              <a:lumOff val="25000"/>
                            </a:schemeClr>
                          </a:solidFill>
                          <a:effectLst/>
                          <a:latin typeface="+mn-lt"/>
                          <a:cs typeface="Rubik" panose="00000500000000000000" pitchFamily="2" charset="-79"/>
                        </a:rPr>
                        <a:t>2021</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rgbClr val="EB6B6D"/>
                    </a:solidFill>
                  </a:tcPr>
                </a:tc>
                <a:tc>
                  <a:txBody>
                    <a:bodyPr/>
                    <a:lstStyle/>
                    <a:p>
                      <a:pPr algn="ctr"/>
                      <a:r>
                        <a:rPr lang="es-ES" sz="1600" dirty="0">
                          <a:solidFill>
                            <a:schemeClr val="tx1">
                              <a:lumMod val="75000"/>
                              <a:lumOff val="25000"/>
                            </a:schemeClr>
                          </a:solidFill>
                          <a:effectLst/>
                          <a:latin typeface="+mn-lt"/>
                          <a:cs typeface="Rubik" panose="00000500000000000000" pitchFamily="2" charset="-79"/>
                        </a:rPr>
                        <a:t>2022</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rgbClr val="EB6B6D"/>
                    </a:solidFill>
                  </a:tcPr>
                </a:tc>
                <a:tc>
                  <a:txBody>
                    <a:bodyPr/>
                    <a:lstStyle/>
                    <a:p>
                      <a:pPr algn="ctr"/>
                      <a:r>
                        <a:rPr lang="es-ES" sz="1600" dirty="0">
                          <a:solidFill>
                            <a:schemeClr val="tx1">
                              <a:lumMod val="75000"/>
                              <a:lumOff val="25000"/>
                            </a:schemeClr>
                          </a:solidFill>
                          <a:effectLst/>
                          <a:latin typeface="+mn-lt"/>
                          <a:cs typeface="Rubik" panose="00000500000000000000" pitchFamily="2" charset="-79"/>
                        </a:rPr>
                        <a:t>2023*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rgbClr val="EB6B6D"/>
                    </a:solidFill>
                  </a:tcPr>
                </a:tc>
                <a:tc>
                  <a:txBody>
                    <a:bodyPr/>
                    <a:lstStyle/>
                    <a:p>
                      <a:pPr algn="ctr"/>
                      <a:r>
                        <a:rPr lang="es-ES" sz="1600" dirty="0">
                          <a:solidFill>
                            <a:schemeClr val="tx1">
                              <a:lumMod val="75000"/>
                              <a:lumOff val="25000"/>
                            </a:schemeClr>
                          </a:solidFill>
                          <a:effectLst/>
                          <a:latin typeface="+mn-lt"/>
                          <a:cs typeface="Rubik" panose="00000500000000000000" pitchFamily="2" charset="-79"/>
                        </a:rPr>
                        <a:t>Total 2020-2023*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rgbClr val="EB6B6D"/>
                    </a:solidFill>
                  </a:tcPr>
                </a:tc>
                <a:extLst>
                  <a:ext uri="{0D108BD9-81ED-4DB2-BD59-A6C34878D82A}">
                    <a16:rowId xmlns="" xmlns:a16="http://schemas.microsoft.com/office/drawing/2014/main" val="3834182963"/>
                  </a:ext>
                </a:extLst>
              </a:tr>
              <a:tr h="452891">
                <a:tc>
                  <a:txBody>
                    <a:bodyPr/>
                    <a:lstStyle/>
                    <a:p>
                      <a:pPr algn="ctr"/>
                      <a:r>
                        <a:rPr lang="es-ES" sz="1400" dirty="0">
                          <a:solidFill>
                            <a:schemeClr val="tx1">
                              <a:lumMod val="75000"/>
                              <a:lumOff val="25000"/>
                            </a:schemeClr>
                          </a:solidFill>
                          <a:effectLst/>
                          <a:latin typeface="+mn-lt"/>
                          <a:cs typeface="Rubik" panose="00000500000000000000" pitchFamily="2" charset="-79"/>
                        </a:rPr>
                        <a:t>Propietarios</a:t>
                      </a:r>
                      <a:endParaRPr lang="es-ES" sz="12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3.539</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4.044</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8.123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7.652</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23.358</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extLst>
                  <a:ext uri="{0D108BD9-81ED-4DB2-BD59-A6C34878D82A}">
                    <a16:rowId xmlns="" xmlns:a16="http://schemas.microsoft.com/office/drawing/2014/main" val="842731645"/>
                  </a:ext>
                </a:extLst>
              </a:tr>
              <a:tr h="536661">
                <a:tc>
                  <a:txBody>
                    <a:bodyPr/>
                    <a:lstStyle/>
                    <a:p>
                      <a:pPr algn="ctr"/>
                      <a:r>
                        <a:rPr lang="es-ES" sz="1400" dirty="0">
                          <a:solidFill>
                            <a:schemeClr val="tx1">
                              <a:lumMod val="75000"/>
                              <a:lumOff val="25000"/>
                            </a:schemeClr>
                          </a:solidFill>
                          <a:effectLst/>
                          <a:latin typeface="+mn-lt"/>
                          <a:cs typeface="Rubik" panose="00000500000000000000" pitchFamily="2" charset="-79"/>
                        </a:rPr>
                        <a:t>Predios</a:t>
                      </a:r>
                      <a:endParaRPr lang="es-ES" sz="12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15.992</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9.064</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14.414</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9.623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49.093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extLst>
                  <a:ext uri="{0D108BD9-81ED-4DB2-BD59-A6C34878D82A}">
                    <a16:rowId xmlns="" xmlns:a16="http://schemas.microsoft.com/office/drawing/2014/main" val="3375078800"/>
                  </a:ext>
                </a:extLst>
              </a:tr>
              <a:tr h="530912">
                <a:tc>
                  <a:txBody>
                    <a:bodyPr/>
                    <a:lstStyle/>
                    <a:p>
                      <a:pPr algn="ctr"/>
                      <a:r>
                        <a:rPr lang="es-ES" sz="1400" dirty="0">
                          <a:solidFill>
                            <a:schemeClr val="tx1">
                              <a:lumMod val="75000"/>
                              <a:lumOff val="25000"/>
                            </a:schemeClr>
                          </a:solidFill>
                          <a:effectLst/>
                          <a:latin typeface="+mn-lt"/>
                          <a:cs typeface="Rubik" panose="00000500000000000000" pitchFamily="2" charset="-79"/>
                        </a:rPr>
                        <a:t>Áreas Construidas</a:t>
                      </a:r>
                      <a:endParaRPr lang="es-ES" sz="12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1.812.650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1.264.790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1.423.330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883.284</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5.384.054</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85000"/>
                      </a:schemeClr>
                    </a:solidFill>
                  </a:tcPr>
                </a:tc>
                <a:extLst>
                  <a:ext uri="{0D108BD9-81ED-4DB2-BD59-A6C34878D82A}">
                    <a16:rowId xmlns="" xmlns:a16="http://schemas.microsoft.com/office/drawing/2014/main" val="69758001"/>
                  </a:ext>
                </a:extLst>
              </a:tr>
              <a:tr h="510579">
                <a:tc>
                  <a:txBody>
                    <a:bodyPr/>
                    <a:lstStyle/>
                    <a:p>
                      <a:pPr algn="ctr"/>
                      <a:r>
                        <a:rPr lang="es-ES" sz="1400" dirty="0">
                          <a:solidFill>
                            <a:schemeClr val="tx1">
                              <a:lumMod val="75000"/>
                              <a:lumOff val="25000"/>
                            </a:schemeClr>
                          </a:solidFill>
                          <a:effectLst/>
                          <a:latin typeface="+mn-lt"/>
                          <a:cs typeface="Rubik" panose="00000500000000000000" pitchFamily="2" charset="-79"/>
                        </a:rPr>
                        <a:t>Base Gravable</a:t>
                      </a:r>
                      <a:endParaRPr lang="es-ES" sz="12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5.769.101.445.990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5.988.228.553.979</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38.254.616.410.578</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18.127.573.689.093</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tc>
                  <a:txBody>
                    <a:bodyPr/>
                    <a:lstStyle/>
                    <a:p>
                      <a:pPr algn="ctr"/>
                      <a:r>
                        <a:rPr lang="es-ES" sz="1400" dirty="0">
                          <a:solidFill>
                            <a:schemeClr val="tx1">
                              <a:lumMod val="75000"/>
                              <a:lumOff val="25000"/>
                            </a:schemeClr>
                          </a:solidFill>
                          <a:effectLst/>
                          <a:latin typeface="+mn-lt"/>
                          <a:cs typeface="Rubik" panose="00000500000000000000" pitchFamily="2" charset="-79"/>
                        </a:rPr>
                        <a:t>68.139.520.099.640</a:t>
                      </a:r>
                      <a:endParaRPr lang="es-ES" sz="1400" dirty="0">
                        <a:solidFill>
                          <a:schemeClr val="tx1">
                            <a:lumMod val="75000"/>
                            <a:lumOff val="25000"/>
                          </a:schemeClr>
                        </a:solidFill>
                        <a:effectLst/>
                        <a:latin typeface="+mn-lt"/>
                        <a:ea typeface="Cambria" panose="02040503050406030204" pitchFamily="18" charset="0"/>
                        <a:cs typeface="Rubik" panose="00000500000000000000" pitchFamily="2" charset="-79"/>
                      </a:endParaRPr>
                    </a:p>
                  </a:txBody>
                  <a:tcPr marL="48885" marR="48885" marT="0" marB="0" anchor="ctr">
                    <a:solidFill>
                      <a:schemeClr val="bg1">
                        <a:lumMod val="95000"/>
                      </a:schemeClr>
                    </a:solidFill>
                  </a:tcPr>
                </a:tc>
                <a:extLst>
                  <a:ext uri="{0D108BD9-81ED-4DB2-BD59-A6C34878D82A}">
                    <a16:rowId xmlns="" xmlns:a16="http://schemas.microsoft.com/office/drawing/2014/main" val="240557356"/>
                  </a:ext>
                </a:extLst>
              </a:tr>
            </a:tbl>
          </a:graphicData>
        </a:graphic>
      </p:graphicFrame>
      <p:sp>
        <p:nvSpPr>
          <p:cNvPr id="20" name="CuadroTexto 19">
            <a:extLst>
              <a:ext uri="{FF2B5EF4-FFF2-40B4-BE49-F238E27FC236}">
                <a16:creationId xmlns="" xmlns:a16="http://schemas.microsoft.com/office/drawing/2014/main" id="{5B4FB502-D420-408C-A3CB-3A2DC5FA0015}"/>
              </a:ext>
            </a:extLst>
          </p:cNvPr>
          <p:cNvSpPr txBox="1"/>
          <p:nvPr/>
        </p:nvSpPr>
        <p:spPr>
          <a:xfrm>
            <a:off x="1351173" y="4522774"/>
            <a:ext cx="6827767" cy="308995"/>
          </a:xfrm>
          <a:prstGeom prst="rect">
            <a:avLst/>
          </a:prstGeom>
          <a:noFill/>
        </p:spPr>
        <p:txBody>
          <a:bodyPr wrap="square" rtlCol="0">
            <a:spAutoFit/>
          </a:bodyPr>
          <a:lstStyle/>
          <a:p>
            <a:r>
              <a:rPr lang="es-ES" sz="1408" b="1" dirty="0">
                <a:solidFill>
                  <a:schemeClr val="tx1">
                    <a:lumMod val="75000"/>
                    <a:lumOff val="25000"/>
                  </a:schemeClr>
                </a:solidFill>
                <a:latin typeface="Isidora Sans Black" panose="00000A00000000000000"/>
                <a:ea typeface="Times New Roman" panose="02020603050405020304" pitchFamily="18" charset="0"/>
                <a:cs typeface="Rubik" panose="00000500000000000000" pitchFamily="2" charset="-79"/>
              </a:rPr>
              <a:t>Nota:  Datos extraídos con corte al 31 de agosto del 2023</a:t>
            </a:r>
            <a:r>
              <a:rPr lang="es-ES" sz="1408" b="1" dirty="0">
                <a:solidFill>
                  <a:schemeClr val="tx1">
                    <a:lumMod val="75000"/>
                    <a:lumOff val="25000"/>
                  </a:schemeClr>
                </a:solidFill>
                <a:ea typeface="Times New Roman" panose="02020603050405020304" pitchFamily="18" charset="0"/>
                <a:cs typeface="Rubik" panose="00000500000000000000" pitchFamily="2" charset="-79"/>
              </a:rPr>
              <a:t>.</a:t>
            </a:r>
            <a:endParaRPr lang="es-ES" sz="1408" b="1" dirty="0">
              <a:solidFill>
                <a:schemeClr val="tx1">
                  <a:lumMod val="75000"/>
                  <a:lumOff val="25000"/>
                </a:schemeClr>
              </a:solidFill>
              <a:ea typeface="Cambria" panose="02040503050406030204" pitchFamily="18" charset="0"/>
              <a:cs typeface="Rubik" panose="00000500000000000000" pitchFamily="2" charset="-79"/>
            </a:endParaRPr>
          </a:p>
        </p:txBody>
      </p:sp>
    </p:spTree>
    <p:extLst>
      <p:ext uri="{BB962C8B-B14F-4D97-AF65-F5344CB8AC3E}">
        <p14:creationId xmlns:p14="http://schemas.microsoft.com/office/powerpoint/2010/main" val="3754898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1361658" y="1304363"/>
            <a:ext cx="3990374" cy="502552"/>
          </a:xfrm>
          <a:prstGeom prst="rect">
            <a:avLst/>
          </a:prstGeom>
        </p:spPr>
        <p:txBody>
          <a:bodyPr vert="horz" wrap="square" lIns="0" tIns="10012" rIns="0" bIns="0" rtlCol="0">
            <a:spAutoFit/>
          </a:bodyPr>
          <a:lstStyle/>
          <a:p>
            <a:pPr marL="7701" algn="ctr">
              <a:spcBef>
                <a:spcPts val="79"/>
              </a:spcBef>
            </a:pPr>
            <a:r>
              <a:rPr lang="es-CO" sz="3200" b="1" dirty="0">
                <a:solidFill>
                  <a:srgbClr val="EB6B6D"/>
                </a:solidFill>
                <a:latin typeface="Isidora Sans Bold" pitchFamily="2" charset="77"/>
                <a:cs typeface="Tahoma"/>
              </a:rPr>
              <a:t>TRÁMITES ATENDIDOS</a:t>
            </a:r>
          </a:p>
        </p:txBody>
      </p:sp>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2"/>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3"/>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4"/>
          <a:srcRect l="47093" b="36608"/>
          <a:stretch/>
        </p:blipFill>
        <p:spPr>
          <a:xfrm>
            <a:off x="0" y="5651970"/>
            <a:ext cx="1012643" cy="1205886"/>
          </a:xfrm>
          <a:prstGeom prst="rect">
            <a:avLst/>
          </a:prstGeom>
        </p:spPr>
      </p:pic>
      <p:sp>
        <p:nvSpPr>
          <p:cNvPr id="10" name="CuadroTexto 9">
            <a:extLst>
              <a:ext uri="{FF2B5EF4-FFF2-40B4-BE49-F238E27FC236}">
                <a16:creationId xmlns="" xmlns:a16="http://schemas.microsoft.com/office/drawing/2014/main" id="{9794E348-47FD-4DE9-8456-C1AFB3A8242C}"/>
              </a:ext>
            </a:extLst>
          </p:cNvPr>
          <p:cNvSpPr txBox="1"/>
          <p:nvPr/>
        </p:nvSpPr>
        <p:spPr>
          <a:xfrm>
            <a:off x="567867" y="2193228"/>
            <a:ext cx="5577956" cy="3970318"/>
          </a:xfrm>
          <a:prstGeom prst="rect">
            <a:avLst/>
          </a:prstGeom>
          <a:noFill/>
        </p:spPr>
        <p:txBody>
          <a:bodyPr wrap="square" rtlCol="0">
            <a:spAutoFit/>
          </a:bodyPr>
          <a:lstStyle/>
          <a:p>
            <a:pPr algn="just"/>
            <a:r>
              <a:rPr lang="es-ES" dirty="0">
                <a:solidFill>
                  <a:srgbClr val="222222"/>
                </a:solidFill>
                <a:latin typeface="Isidora Sans Black" panose="00000A00000000000000"/>
                <a:ea typeface="Times New Roman" panose="02020603050405020304" pitchFamily="18" charset="0"/>
                <a:cs typeface="Arial" panose="020B0604020202020204" pitchFamily="34" charset="0"/>
              </a:rPr>
              <a:t>Atendiendo la dinámica inmobiliaria del Distrito de Medellín dentro del proceso de conservación catastral con enfoque multipropósito se ha atendido a lo largo de este cuatrienio un número importante de solicitudes internas y radicados externos por parte de los ciudadanos </a:t>
            </a:r>
            <a:r>
              <a:rPr lang="es-ES" b="1" dirty="0">
                <a:solidFill>
                  <a:srgbClr val="222222"/>
                </a:solidFill>
                <a:latin typeface="Isidora Sans Black" panose="00000A00000000000000"/>
                <a:ea typeface="Times New Roman" panose="02020603050405020304" pitchFamily="18" charset="0"/>
                <a:cs typeface="Arial" panose="020B0604020202020204" pitchFamily="34" charset="0"/>
              </a:rPr>
              <a:t>117.698</a:t>
            </a:r>
            <a:r>
              <a:rPr lang="es-ES" dirty="0">
                <a:solidFill>
                  <a:srgbClr val="222222"/>
                </a:solidFill>
                <a:latin typeface="Isidora Sans Black" panose="00000A00000000000000"/>
                <a:ea typeface="Times New Roman" panose="02020603050405020304" pitchFamily="18" charset="0"/>
                <a:cs typeface="Arial" panose="020B0604020202020204" pitchFamily="34" charset="0"/>
              </a:rPr>
              <a:t> de los cuales se han evacuado </a:t>
            </a:r>
            <a:r>
              <a:rPr lang="es-ES" b="1" dirty="0">
                <a:solidFill>
                  <a:srgbClr val="222222"/>
                </a:solidFill>
                <a:latin typeface="Isidora Sans Black" panose="00000A00000000000000"/>
                <a:ea typeface="Times New Roman" panose="02020603050405020304" pitchFamily="18" charset="0"/>
                <a:cs typeface="Arial" panose="020B0604020202020204" pitchFamily="34" charset="0"/>
              </a:rPr>
              <a:t>104.631</a:t>
            </a:r>
            <a:r>
              <a:rPr lang="es-ES" dirty="0">
                <a:solidFill>
                  <a:srgbClr val="222222"/>
                </a:solidFill>
                <a:latin typeface="Isidora Sans Black" panose="00000A00000000000000"/>
                <a:ea typeface="Times New Roman" panose="02020603050405020304" pitchFamily="18" charset="0"/>
                <a:cs typeface="Arial" panose="020B0604020202020204" pitchFamily="34" charset="0"/>
              </a:rPr>
              <a:t>.  Estas cifras se realizan </a:t>
            </a:r>
            <a:r>
              <a:rPr lang="es-ES" dirty="0">
                <a:latin typeface="Isidora Sans Black" panose="00000A00000000000000"/>
                <a:cs typeface="Arial" panose="020B0604020202020204" pitchFamily="34" charset="0"/>
              </a:rPr>
              <a:t>con</a:t>
            </a:r>
            <a:r>
              <a:rPr lang="es-ES" dirty="0">
                <a:solidFill>
                  <a:srgbClr val="222222"/>
                </a:solidFill>
                <a:latin typeface="Isidora Sans Black" panose="00000A00000000000000"/>
                <a:ea typeface="Times New Roman" panose="02020603050405020304" pitchFamily="18" charset="0"/>
                <a:cs typeface="Arial" panose="020B0604020202020204" pitchFamily="34" charset="0"/>
              </a:rPr>
              <a:t> corte al </a:t>
            </a:r>
            <a:r>
              <a:rPr lang="es-ES" b="1" dirty="0">
                <a:solidFill>
                  <a:srgbClr val="222222"/>
                </a:solidFill>
                <a:latin typeface="Isidora Sans Black" panose="00000A00000000000000"/>
                <a:ea typeface="Times New Roman" panose="02020603050405020304" pitchFamily="18" charset="0"/>
                <a:cs typeface="Arial" panose="020B0604020202020204" pitchFamily="34" charset="0"/>
              </a:rPr>
              <a:t>31 de agosto del 2023</a:t>
            </a:r>
            <a:r>
              <a:rPr lang="es-ES" dirty="0">
                <a:solidFill>
                  <a:srgbClr val="222222"/>
                </a:solidFill>
                <a:latin typeface="Isidora Sans Black" panose="00000A00000000000000"/>
                <a:ea typeface="Times New Roman" panose="02020603050405020304" pitchFamily="18" charset="0"/>
                <a:cs typeface="Arial" panose="020B0604020202020204" pitchFamily="34" charset="0"/>
              </a:rPr>
              <a:t>, mostrando de esta forma una gran eficiencia y eficacia dado el volumen tan alto de solicitudes y radicados atendidos durante el cuatrienio.</a:t>
            </a:r>
            <a:endParaRPr lang="es-ES" b="1" dirty="0">
              <a:latin typeface="Isidora Sans Black" panose="00000A00000000000000"/>
              <a:ea typeface="Cambria" panose="02040503050406030204" pitchFamily="18" charset="0"/>
              <a:cs typeface="Arial" panose="020B0604020202020204" pitchFamily="34" charset="0"/>
            </a:endParaRPr>
          </a:p>
        </p:txBody>
      </p:sp>
      <p:pic>
        <p:nvPicPr>
          <p:cNvPr id="12" name="Imagen 11"/>
          <p:cNvPicPr>
            <a:picLocks noChangeAspect="1"/>
          </p:cNvPicPr>
          <p:nvPr/>
        </p:nvPicPr>
        <p:blipFill>
          <a:blip r:embed="rId5"/>
          <a:stretch>
            <a:fillRect/>
          </a:stretch>
        </p:blipFill>
        <p:spPr>
          <a:xfrm>
            <a:off x="6713690" y="3785068"/>
            <a:ext cx="3818733" cy="2107989"/>
          </a:xfrm>
          <a:prstGeom prst="rect">
            <a:avLst/>
          </a:prstGeom>
          <a:ln>
            <a:solidFill>
              <a:srgbClr val="1B3834"/>
            </a:solidFill>
          </a:ln>
        </p:spPr>
      </p:pic>
      <p:pic>
        <p:nvPicPr>
          <p:cNvPr id="3" name="Imagen 2">
            <a:extLst>
              <a:ext uri="{FF2B5EF4-FFF2-40B4-BE49-F238E27FC236}">
                <a16:creationId xmlns="" xmlns:a16="http://schemas.microsoft.com/office/drawing/2014/main" id="{0EEC7651-9ED1-EFBB-FBC1-662B9A32197F}"/>
              </a:ext>
            </a:extLst>
          </p:cNvPr>
          <p:cNvPicPr>
            <a:picLocks noChangeAspect="1"/>
          </p:cNvPicPr>
          <p:nvPr/>
        </p:nvPicPr>
        <p:blipFill>
          <a:blip r:embed="rId6"/>
          <a:stretch>
            <a:fillRect/>
          </a:stretch>
        </p:blipFill>
        <p:spPr>
          <a:xfrm>
            <a:off x="6713690" y="1153333"/>
            <a:ext cx="3818733" cy="2461440"/>
          </a:xfrm>
          <a:prstGeom prst="rect">
            <a:avLst/>
          </a:prstGeom>
          <a:ln>
            <a:solidFill>
              <a:srgbClr val="1B3935"/>
            </a:solidFill>
          </a:ln>
        </p:spPr>
      </p:pic>
    </p:spTree>
    <p:extLst>
      <p:ext uri="{BB962C8B-B14F-4D97-AF65-F5344CB8AC3E}">
        <p14:creationId xmlns:p14="http://schemas.microsoft.com/office/powerpoint/2010/main" val="2038410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1"/>
          <p:cNvSpPr txBox="1"/>
          <p:nvPr/>
        </p:nvSpPr>
        <p:spPr>
          <a:xfrm>
            <a:off x="2876526" y="573472"/>
            <a:ext cx="7155772" cy="502552"/>
          </a:xfrm>
          <a:prstGeom prst="rect">
            <a:avLst/>
          </a:prstGeom>
        </p:spPr>
        <p:txBody>
          <a:bodyPr vert="horz" wrap="square" lIns="0" tIns="10012" rIns="0" bIns="0" rtlCol="0">
            <a:spAutoFit/>
          </a:bodyPr>
          <a:lstStyle/>
          <a:p>
            <a:pPr marL="7701">
              <a:spcBef>
                <a:spcPts val="79"/>
              </a:spcBef>
            </a:pPr>
            <a:r>
              <a:rPr lang="es-CO" sz="3200" b="1" dirty="0">
                <a:solidFill>
                  <a:srgbClr val="1B3935"/>
                </a:solidFill>
                <a:latin typeface="Isidora Sans Black" panose="00000A00000000000000" pitchFamily="2" charset="0"/>
              </a:rPr>
              <a:t>PRINCIPALES LOGROS 2023</a:t>
            </a:r>
            <a:endParaRPr sz="3200" b="1" dirty="0">
              <a:solidFill>
                <a:srgbClr val="1B3935"/>
              </a:solidFill>
              <a:latin typeface="Isidora Sans Black" panose="00000A00000000000000" pitchFamily="2" charset="0"/>
            </a:endParaRPr>
          </a:p>
        </p:txBody>
      </p:sp>
      <p:sp>
        <p:nvSpPr>
          <p:cNvPr id="3" name="object 32"/>
          <p:cNvSpPr txBox="1"/>
          <p:nvPr/>
        </p:nvSpPr>
        <p:spPr>
          <a:xfrm>
            <a:off x="344559" y="1497991"/>
            <a:ext cx="9687739" cy="5633480"/>
          </a:xfrm>
          <a:prstGeom prst="rect">
            <a:avLst/>
          </a:prstGeom>
        </p:spPr>
        <p:txBody>
          <a:bodyPr vert="horz" wrap="square" lIns="0" tIns="7317" rIns="0" bIns="0" rtlCol="0">
            <a:spAutoFit/>
          </a:bodyPr>
          <a:lstStyle/>
          <a:p>
            <a:pPr marL="382197" indent="-287465" algn="just">
              <a:lnSpc>
                <a:spcPts val="2010"/>
              </a:lnSpc>
              <a:buClr>
                <a:srgbClr val="1B3935"/>
              </a:buClr>
              <a:buFont typeface="Arial" panose="020B0604020202020204" pitchFamily="34" charset="0"/>
              <a:buChar char="•"/>
            </a:pPr>
            <a:r>
              <a:rPr lang="es-CO" sz="1600" dirty="0">
                <a:solidFill>
                  <a:srgbClr val="1B3834"/>
                </a:solidFill>
                <a:latin typeface="Isidora Sans Black" panose="00000A00000000000000"/>
                <a:cs typeface="Tahoma"/>
              </a:rPr>
              <a:t>Se dio cumplimiento al 100% de la Actualización de la información catastral con enfoque Multipropósito con la metodología LADM_COL, que se verá reflejado en la base de datos a corte del 31 de Diciembre de la presente vigencia, permitiendo esto un mayor aprovechamiento de la información y aportando en proyectos estratégicos de infraestructura del Distrito.</a:t>
            </a:r>
          </a:p>
          <a:p>
            <a:pPr marL="94732" algn="just">
              <a:lnSpc>
                <a:spcPts val="2010"/>
              </a:lnSpc>
              <a:buClr>
                <a:srgbClr val="EB6B6D"/>
              </a:buClr>
            </a:pPr>
            <a:endParaRPr lang="es-CO" sz="1600" dirty="0">
              <a:solidFill>
                <a:srgbClr val="1B3834"/>
              </a:solidFill>
              <a:latin typeface="Isidora Sans Black" panose="00000A00000000000000"/>
              <a:cs typeface="Tahoma"/>
            </a:endParaRPr>
          </a:p>
          <a:p>
            <a:pPr marL="380482" indent="-285750" algn="just">
              <a:lnSpc>
                <a:spcPts val="2010"/>
              </a:lnSpc>
              <a:buClr>
                <a:srgbClr val="1B3935"/>
              </a:buClr>
              <a:buFont typeface="Arial" panose="020B0604020202020204" pitchFamily="34" charset="0"/>
              <a:buChar char="•"/>
            </a:pPr>
            <a:r>
              <a:rPr lang="es-CO" sz="1600" dirty="0">
                <a:solidFill>
                  <a:srgbClr val="1B3834"/>
                </a:solidFill>
                <a:latin typeface="Isidora Sans Black" panose="00000A00000000000000"/>
                <a:cs typeface="Tahoma"/>
              </a:rPr>
              <a:t>Se atendió más de 20 mil trámites dándole cumplimiento a la política nacional de catastro Multipropósito y la atención al ciudadano.</a:t>
            </a:r>
          </a:p>
          <a:p>
            <a:pPr marL="94732" algn="just">
              <a:lnSpc>
                <a:spcPts val="2010"/>
              </a:lnSpc>
              <a:buClr>
                <a:srgbClr val="1B3935"/>
              </a:buClr>
            </a:pPr>
            <a:endParaRPr lang="es-CO" sz="1600" dirty="0">
              <a:solidFill>
                <a:srgbClr val="1B3834"/>
              </a:solidFill>
              <a:latin typeface="Isidora Sans Black" panose="00000A00000000000000"/>
              <a:cs typeface="Tahoma"/>
            </a:endParaRPr>
          </a:p>
          <a:p>
            <a:pPr marL="380482" indent="-285750" algn="just">
              <a:lnSpc>
                <a:spcPts val="2010"/>
              </a:lnSpc>
              <a:buClr>
                <a:srgbClr val="1B3935"/>
              </a:buClr>
              <a:buFont typeface="Arial" panose="020B0604020202020204" pitchFamily="34" charset="0"/>
              <a:buChar char="•"/>
            </a:pPr>
            <a:r>
              <a:rPr lang="es-ES" sz="1600" dirty="0">
                <a:solidFill>
                  <a:srgbClr val="1B3834"/>
                </a:solidFill>
                <a:latin typeface="Isidora Sans Black" panose="00000A00000000000000"/>
                <a:cs typeface="Tahoma"/>
              </a:rPr>
              <a:t>Se realizó la revisión y/o asignación de la estratificación socioeconómica de más de 20 mil de CBML en el Municipio y sus corregimientos.</a:t>
            </a:r>
          </a:p>
          <a:p>
            <a:pPr marL="94732" algn="just">
              <a:lnSpc>
                <a:spcPts val="2010"/>
              </a:lnSpc>
              <a:buClr>
                <a:srgbClr val="1B3935"/>
              </a:buClr>
            </a:pPr>
            <a:endParaRPr lang="es-ES" sz="1600" dirty="0">
              <a:solidFill>
                <a:srgbClr val="1B3834"/>
              </a:solidFill>
              <a:latin typeface="Isidora Sans Black" panose="00000A00000000000000"/>
              <a:cs typeface="Tahoma"/>
            </a:endParaRPr>
          </a:p>
          <a:p>
            <a:pPr marL="380482" indent="-285750" algn="just">
              <a:lnSpc>
                <a:spcPts val="2010"/>
              </a:lnSpc>
              <a:buClr>
                <a:srgbClr val="1B3935"/>
              </a:buClr>
              <a:buFont typeface="Arial" panose="020B0604020202020204" pitchFamily="34" charset="0"/>
              <a:buChar char="•"/>
            </a:pPr>
            <a:r>
              <a:rPr lang="es-CO" sz="1600" dirty="0">
                <a:solidFill>
                  <a:srgbClr val="1B3834"/>
                </a:solidFill>
                <a:latin typeface="Isidora Sans Black" panose="00000A00000000000000"/>
                <a:cs typeface="Tahoma"/>
              </a:rPr>
              <a:t>Se realizaron los Desarrollo de Tableros para divulgación de los datos y la interacción con el usuario final que hacen que la información que se procesa en el OIME se más amigable y de fácil comprensión para los usuarios.</a:t>
            </a:r>
          </a:p>
          <a:p>
            <a:pPr marL="94732" algn="just">
              <a:lnSpc>
                <a:spcPts val="2010"/>
              </a:lnSpc>
              <a:buClr>
                <a:srgbClr val="1B3935"/>
              </a:buClr>
            </a:pPr>
            <a:endParaRPr lang="es-CO" sz="1600" dirty="0">
              <a:solidFill>
                <a:srgbClr val="1B3834"/>
              </a:solidFill>
              <a:latin typeface="Isidora Sans Black" panose="00000A00000000000000"/>
              <a:cs typeface="Tahoma"/>
            </a:endParaRPr>
          </a:p>
          <a:p>
            <a:pPr marL="380482" indent="-285750" algn="just">
              <a:lnSpc>
                <a:spcPts val="2010"/>
              </a:lnSpc>
              <a:buClr>
                <a:srgbClr val="1B3935"/>
              </a:buClr>
              <a:buFont typeface="Arial" panose="020B0604020202020204" pitchFamily="34" charset="0"/>
              <a:buChar char="•"/>
            </a:pPr>
            <a:r>
              <a:rPr lang="es-CO" sz="1600" dirty="0">
                <a:solidFill>
                  <a:srgbClr val="1B3834"/>
                </a:solidFill>
                <a:latin typeface="Isidora Sans Black" panose="00000A00000000000000"/>
                <a:cs typeface="Tahoma"/>
              </a:rPr>
              <a:t>Gestionamos más de 4 mil solicitudes de asignación, corrección o certificación de nomenclatura por parte de las curadurías urbanas de Medellín, de la comunidad y entidades públicas o privadas. </a:t>
            </a:r>
          </a:p>
          <a:p>
            <a:pPr marL="94732" algn="just">
              <a:lnSpc>
                <a:spcPts val="2010"/>
              </a:lnSpc>
              <a:buClr>
                <a:srgbClr val="1B3935"/>
              </a:buClr>
            </a:pPr>
            <a:endParaRPr lang="es-CO" sz="1600" dirty="0">
              <a:solidFill>
                <a:srgbClr val="1B3834"/>
              </a:solidFill>
              <a:latin typeface="Isidora Sans Black" panose="00000A00000000000000"/>
              <a:cs typeface="Tahoma"/>
            </a:endParaRPr>
          </a:p>
          <a:p>
            <a:pPr marL="380482" indent="-285750" algn="just">
              <a:lnSpc>
                <a:spcPts val="2010"/>
              </a:lnSpc>
              <a:buClr>
                <a:srgbClr val="1B3935"/>
              </a:buClr>
              <a:buFont typeface="Arial" panose="020B0604020202020204" pitchFamily="34" charset="0"/>
              <a:buChar char="•"/>
            </a:pPr>
            <a:r>
              <a:rPr lang="es-ES" sz="1600" dirty="0">
                <a:solidFill>
                  <a:srgbClr val="1B3834"/>
                </a:solidFill>
                <a:latin typeface="Isidora Sans Black" panose="00000A00000000000000"/>
                <a:cs typeface="Tahoma"/>
              </a:rPr>
              <a:t>Se logro la aprobación del IVD (Índice de Valoración Diferencial)para su uso en la actualización de los avalúos catastrales como indicador de crecimiento del Municipio de Medellín</a:t>
            </a:r>
            <a:r>
              <a:rPr lang="es-ES" sz="1408" dirty="0">
                <a:solidFill>
                  <a:srgbClr val="1B3834"/>
                </a:solidFill>
                <a:latin typeface="Isidora Sans" pitchFamily="2" charset="77"/>
                <a:cs typeface="Tahoma"/>
              </a:rPr>
              <a:t>.</a:t>
            </a:r>
            <a:endParaRPr lang="es-CO" sz="1408" dirty="0">
              <a:solidFill>
                <a:srgbClr val="1B3834"/>
              </a:solidFill>
              <a:latin typeface="Isidora Sans" pitchFamily="2" charset="77"/>
              <a:cs typeface="Tahoma"/>
            </a:endParaRPr>
          </a:p>
          <a:p>
            <a:pPr marL="382197" indent="-287465" algn="just">
              <a:lnSpc>
                <a:spcPts val="2010"/>
              </a:lnSpc>
              <a:buClr>
                <a:srgbClr val="EB6B6D"/>
              </a:buClr>
              <a:buFont typeface="Wingdings" panose="05000000000000000000" pitchFamily="2" charset="2"/>
              <a:buChar char="q"/>
            </a:pPr>
            <a:endParaRPr lang="es-CO" sz="1408" dirty="0"/>
          </a:p>
          <a:p>
            <a:pPr marL="382197" indent="-287465" algn="just">
              <a:lnSpc>
                <a:spcPts val="2010"/>
              </a:lnSpc>
              <a:buClr>
                <a:srgbClr val="EB6B6D"/>
              </a:buClr>
              <a:buFont typeface="Wingdings" panose="05000000000000000000" pitchFamily="2" charset="2"/>
              <a:buChar char="q"/>
            </a:pPr>
            <a:endParaRPr lang="es-CO" sz="1408" dirty="0">
              <a:solidFill>
                <a:srgbClr val="1B3834"/>
              </a:solidFill>
              <a:latin typeface="Isidora Sans" pitchFamily="2" charset="77"/>
              <a:cs typeface="Tahoma"/>
            </a:endParaRPr>
          </a:p>
          <a:p>
            <a:pPr marL="382197" indent="-287465" algn="just">
              <a:lnSpc>
                <a:spcPts val="2010"/>
              </a:lnSpc>
              <a:buClr>
                <a:srgbClr val="EB6B6D"/>
              </a:buClr>
              <a:buFont typeface="Wingdings" panose="05000000000000000000" pitchFamily="2" charset="2"/>
              <a:buChar char="q"/>
            </a:pPr>
            <a:endParaRPr sz="1408" dirty="0">
              <a:solidFill>
                <a:srgbClr val="1B3834"/>
              </a:solidFill>
              <a:latin typeface="Isidora Sans" pitchFamily="2" charset="77"/>
              <a:cs typeface="Tahoma"/>
            </a:endParaRPr>
          </a:p>
        </p:txBody>
      </p:sp>
    </p:spTree>
    <p:extLst>
      <p:ext uri="{BB962C8B-B14F-4D97-AF65-F5344CB8AC3E}">
        <p14:creationId xmlns:p14="http://schemas.microsoft.com/office/powerpoint/2010/main" val="4243986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1" y="9794"/>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pic>
        <p:nvPicPr>
          <p:cNvPr id="39" name="Imagen 38">
            <a:extLst>
              <a:ext uri="{FF2B5EF4-FFF2-40B4-BE49-F238E27FC236}">
                <a16:creationId xmlns="" xmlns:a16="http://schemas.microsoft.com/office/drawing/2014/main" id="{867819A5-6769-CC47-B522-646DACC90773}"/>
              </a:ext>
            </a:extLst>
          </p:cNvPr>
          <p:cNvPicPr>
            <a:picLocks noChangeAspect="1"/>
          </p:cNvPicPr>
          <p:nvPr/>
        </p:nvPicPr>
        <p:blipFill>
          <a:blip r:embed="rId3"/>
          <a:stretch>
            <a:fillRect/>
          </a:stretch>
        </p:blipFill>
        <p:spPr>
          <a:xfrm>
            <a:off x="283061" y="286180"/>
            <a:ext cx="1865251" cy="785705"/>
          </a:xfrm>
          <a:prstGeom prst="rect">
            <a:avLst/>
          </a:prstGeom>
        </p:spPr>
      </p:pic>
      <p:pic>
        <p:nvPicPr>
          <p:cNvPr id="40" name="Imagen 39">
            <a:extLst>
              <a:ext uri="{FF2B5EF4-FFF2-40B4-BE49-F238E27FC236}">
                <a16:creationId xmlns="" xmlns:a16="http://schemas.microsoft.com/office/drawing/2014/main" id="{4E4424DB-83DF-1A4A-8A45-4CDD07401628}"/>
              </a:ext>
            </a:extLst>
          </p:cNvPr>
          <p:cNvPicPr>
            <a:picLocks noChangeAspect="1"/>
          </p:cNvPicPr>
          <p:nvPr/>
        </p:nvPicPr>
        <p:blipFill>
          <a:blip r:embed="rId4"/>
          <a:stretch>
            <a:fillRect/>
          </a:stretch>
        </p:blipFill>
        <p:spPr>
          <a:xfrm>
            <a:off x="10389795" y="5400300"/>
            <a:ext cx="1507531" cy="1053994"/>
          </a:xfrm>
          <a:prstGeom prst="rect">
            <a:avLst/>
          </a:prstGeom>
        </p:spPr>
      </p:pic>
      <p:pic>
        <p:nvPicPr>
          <p:cNvPr id="42" name="Imagen 41">
            <a:extLst>
              <a:ext uri="{FF2B5EF4-FFF2-40B4-BE49-F238E27FC236}">
                <a16:creationId xmlns="" xmlns:a16="http://schemas.microsoft.com/office/drawing/2014/main" id="{893EFEDE-C22E-D34B-BD6C-B11BE04ABBAA}"/>
              </a:ext>
            </a:extLst>
          </p:cNvPr>
          <p:cNvPicPr>
            <a:picLocks noChangeAspect="1"/>
          </p:cNvPicPr>
          <p:nvPr/>
        </p:nvPicPr>
        <p:blipFill rotWithShape="1">
          <a:blip r:embed="rId5"/>
          <a:srcRect l="47093" b="36608"/>
          <a:stretch/>
        </p:blipFill>
        <p:spPr>
          <a:xfrm>
            <a:off x="0" y="4233868"/>
            <a:ext cx="2203495" cy="2623988"/>
          </a:xfrm>
          <a:prstGeom prst="rect">
            <a:avLst/>
          </a:prstGeom>
        </p:spPr>
      </p:pic>
      <p:sp>
        <p:nvSpPr>
          <p:cNvPr id="3" name="Rectángulo 2"/>
          <p:cNvSpPr/>
          <p:nvPr/>
        </p:nvSpPr>
        <p:spPr>
          <a:xfrm>
            <a:off x="2745731" y="498053"/>
            <a:ext cx="7347838" cy="1077218"/>
          </a:xfrm>
          <a:prstGeom prst="rect">
            <a:avLst/>
          </a:prstGeom>
        </p:spPr>
        <p:txBody>
          <a:bodyPr wrap="square">
            <a:spAutoFit/>
          </a:bodyPr>
          <a:lstStyle/>
          <a:p>
            <a:pPr algn="ctr"/>
            <a:r>
              <a:rPr lang="es-CO" sz="3200" b="1" dirty="0">
                <a:solidFill>
                  <a:srgbClr val="1B3935"/>
                </a:solidFill>
                <a:latin typeface="Isidora Sans Black" panose="00000A00000000000000" pitchFamily="2" charset="0"/>
              </a:rPr>
              <a:t>SUBSECRETARÍA DE CONTROL URBANÍSTICO</a:t>
            </a:r>
          </a:p>
        </p:txBody>
      </p:sp>
      <p:sp>
        <p:nvSpPr>
          <p:cNvPr id="11" name="CuadroTexto 10"/>
          <p:cNvSpPr txBox="1"/>
          <p:nvPr/>
        </p:nvSpPr>
        <p:spPr>
          <a:xfrm>
            <a:off x="5960406" y="1975752"/>
            <a:ext cx="5013200" cy="4524315"/>
          </a:xfrm>
          <a:prstGeom prst="rect">
            <a:avLst/>
          </a:prstGeom>
          <a:noFill/>
        </p:spPr>
        <p:txBody>
          <a:bodyPr wrap="square" rtlCol="0">
            <a:spAutoFit/>
          </a:bodyPr>
          <a:lstStyle/>
          <a:p>
            <a:pPr algn="just"/>
            <a:r>
              <a:rPr lang="es-CO" dirty="0">
                <a:latin typeface="Isidora Sans" panose="00000500000000000000" pitchFamily="2" charset="0"/>
              </a:rPr>
              <a:t>Su objetivo es ejercer gestión, seguimiento, monitoreo y control a la implementación del modelo de ocupación del territorio, definido en el Plan de Ordenamiento Territorial vigente (Acuerdo 048 de 2014); mediante la verificación de la aplicación de las normas urbanísticas y constructivas, por parte de los agentes públicos y privados en la actividad edificadora, para contribuir al desarrollo territorial, garante de los derechos individuales y colectivos.</a:t>
            </a:r>
          </a:p>
          <a:p>
            <a:pPr algn="ctr"/>
            <a:endParaRPr lang="es-CO" dirty="0"/>
          </a:p>
        </p:txBody>
      </p:sp>
      <p:pic>
        <p:nvPicPr>
          <p:cNvPr id="12" name="Imagen 11"/>
          <p:cNvPicPr>
            <a:picLocks noChangeAspect="1"/>
          </p:cNvPicPr>
          <p:nvPr/>
        </p:nvPicPr>
        <p:blipFill>
          <a:blip r:embed="rId6"/>
          <a:stretch>
            <a:fillRect/>
          </a:stretch>
        </p:blipFill>
        <p:spPr>
          <a:xfrm>
            <a:off x="1784838" y="2095747"/>
            <a:ext cx="3738441" cy="2444562"/>
          </a:xfrm>
          <a:prstGeom prst="rect">
            <a:avLst/>
          </a:prstGeom>
        </p:spPr>
      </p:pic>
      <p:sp>
        <p:nvSpPr>
          <p:cNvPr id="13" name="CuadroTexto 12"/>
          <p:cNvSpPr txBox="1"/>
          <p:nvPr/>
        </p:nvSpPr>
        <p:spPr>
          <a:xfrm>
            <a:off x="1964093" y="4537554"/>
            <a:ext cx="2785071" cy="307777"/>
          </a:xfrm>
          <a:prstGeom prst="rect">
            <a:avLst/>
          </a:prstGeom>
          <a:noFill/>
        </p:spPr>
        <p:txBody>
          <a:bodyPr wrap="square" rtlCol="0">
            <a:spAutoFit/>
          </a:bodyPr>
          <a:lstStyle/>
          <a:p>
            <a:r>
              <a:rPr lang="es-CO" sz="1400" b="1" dirty="0"/>
              <a:t>Parque la Provincia Comuna 14.</a:t>
            </a:r>
          </a:p>
        </p:txBody>
      </p:sp>
    </p:spTree>
    <p:extLst>
      <p:ext uri="{BB962C8B-B14F-4D97-AF65-F5344CB8AC3E}">
        <p14:creationId xmlns:p14="http://schemas.microsoft.com/office/powerpoint/2010/main" val="3527668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514184" y="338990"/>
            <a:ext cx="11163631" cy="5062924"/>
          </a:xfrm>
          <a:prstGeom prst="rect">
            <a:avLst/>
          </a:prstGeom>
          <a:noFill/>
        </p:spPr>
        <p:txBody>
          <a:bodyPr wrap="square" rtlCol="0">
            <a:spAutoFit/>
          </a:bodyPr>
          <a:lstStyle/>
          <a:p>
            <a:pPr algn="ctr"/>
            <a:r>
              <a:rPr lang="es-ES" sz="2400" b="1" dirty="0">
                <a:solidFill>
                  <a:srgbClr val="1B3935"/>
                </a:solidFill>
                <a:latin typeface="Isidora Sans Black" panose="00000A00000000000000" pitchFamily="2" charset="0"/>
              </a:rPr>
              <a:t>REVISIÓN DE LA APLICACIÓN </a:t>
            </a:r>
          </a:p>
          <a:p>
            <a:pPr algn="ctr"/>
            <a:r>
              <a:rPr lang="es-ES" sz="2400" b="1" dirty="0">
                <a:solidFill>
                  <a:srgbClr val="1B3935"/>
                </a:solidFill>
                <a:latin typeface="Isidora Sans Black" panose="00000A00000000000000" pitchFamily="2" charset="0"/>
              </a:rPr>
              <a:t>DE NORMAS URBANÍSTICAS Y CONSTRUCTIVAS </a:t>
            </a:r>
          </a:p>
          <a:p>
            <a:pPr algn="ctr"/>
            <a:endParaRPr lang="es-CO" sz="2400" b="1" dirty="0">
              <a:solidFill>
                <a:srgbClr val="1B3935"/>
              </a:solidFill>
              <a:latin typeface="Isidora Sans Black" panose="00000A00000000000000" pitchFamily="2" charset="0"/>
            </a:endParaRPr>
          </a:p>
          <a:p>
            <a:endParaRPr lang="es-CO" sz="4000" b="1" dirty="0">
              <a:solidFill>
                <a:srgbClr val="1B3935"/>
              </a:solidFill>
              <a:latin typeface="Isidora Sans" panose="00000500000000000000" pitchFamily="2" charset="0"/>
            </a:endParaRPr>
          </a:p>
          <a:p>
            <a:endParaRPr lang="es-CO" sz="4000" b="1" dirty="0">
              <a:solidFill>
                <a:srgbClr val="1B3935"/>
              </a:solidFill>
              <a:latin typeface="Isidora Sans" panose="00000500000000000000" pitchFamily="2" charset="0"/>
            </a:endParaRPr>
          </a:p>
          <a:p>
            <a:endParaRPr lang="es-CO" sz="4000" b="1" dirty="0">
              <a:solidFill>
                <a:srgbClr val="1B3935"/>
              </a:solidFill>
              <a:latin typeface="Isidora Sans" panose="00000500000000000000" pitchFamily="2" charset="0"/>
            </a:endParaRPr>
          </a:p>
          <a:p>
            <a:endParaRPr lang="es-CO" sz="4000" b="1" dirty="0">
              <a:solidFill>
                <a:srgbClr val="1B3935"/>
              </a:solidFill>
              <a:latin typeface="Isidora Sans" panose="00000500000000000000" pitchFamily="2" charset="0"/>
            </a:endParaRPr>
          </a:p>
          <a:p>
            <a:endParaRPr lang="es-ES" sz="2800" b="1" dirty="0">
              <a:solidFill>
                <a:srgbClr val="1B3935"/>
              </a:solidFill>
              <a:latin typeface="Isidora Sans Black" panose="00000A00000000000000" pitchFamily="2" charset="0"/>
            </a:endParaRPr>
          </a:p>
          <a:p>
            <a:endParaRPr lang="es-ES" sz="1050" b="1" dirty="0">
              <a:latin typeface="Isidora Sans" panose="00000500000000000000" pitchFamily="2" charset="0"/>
            </a:endParaRPr>
          </a:p>
          <a:p>
            <a:endParaRPr lang="es-ES" sz="1050" b="1" dirty="0">
              <a:latin typeface="Isidora Sans" panose="00000500000000000000" pitchFamily="2" charset="0"/>
            </a:endParaRPr>
          </a:p>
          <a:p>
            <a:endParaRPr lang="es-ES" sz="1050" b="1" dirty="0">
              <a:latin typeface="Isidora Sans" panose="00000500000000000000" pitchFamily="2" charset="0"/>
            </a:endParaRPr>
          </a:p>
          <a:p>
            <a:endParaRPr lang="es-ES" sz="1050" b="1" dirty="0">
              <a:latin typeface="Isidora Sans" panose="00000500000000000000" pitchFamily="2" charset="0"/>
            </a:endParaRPr>
          </a:p>
          <a:p>
            <a:endParaRPr lang="es-ES" sz="1050" b="1" dirty="0">
              <a:latin typeface="Isidora Sans" panose="00000500000000000000" pitchFamily="2" charset="0"/>
            </a:endParaRPr>
          </a:p>
          <a:p>
            <a:endParaRPr lang="es-ES" sz="1050" b="1" dirty="0">
              <a:latin typeface="Isidora Sans" panose="00000500000000000000" pitchFamily="2" charset="0"/>
            </a:endParaRPr>
          </a:p>
        </p:txBody>
      </p:sp>
      <p:sp>
        <p:nvSpPr>
          <p:cNvPr id="7" name="CuadroTexto 6"/>
          <p:cNvSpPr txBox="1"/>
          <p:nvPr/>
        </p:nvSpPr>
        <p:spPr>
          <a:xfrm>
            <a:off x="6412260" y="1456086"/>
            <a:ext cx="5010912" cy="2308324"/>
          </a:xfrm>
          <a:prstGeom prst="rect">
            <a:avLst/>
          </a:prstGeom>
          <a:noFill/>
        </p:spPr>
        <p:txBody>
          <a:bodyPr wrap="square" rtlCol="0">
            <a:spAutoFit/>
          </a:bodyPr>
          <a:lstStyle/>
          <a:p>
            <a:pPr algn="just"/>
            <a:r>
              <a:rPr lang="es-CO" sz="1800" b="1" dirty="0">
                <a:latin typeface="Isidora Sans Black" panose="00000A00000000000000"/>
                <a:cs typeface="Arial" panose="020B0604020202020204" pitchFamily="34" charset="0"/>
              </a:rPr>
              <a:t>Descripción Proyecto:</a:t>
            </a:r>
          </a:p>
          <a:p>
            <a:pPr algn="just"/>
            <a:endParaRPr lang="es-CO" sz="1800" b="1" dirty="0">
              <a:latin typeface="Isidora Sans Black" panose="00000A00000000000000"/>
              <a:cs typeface="Arial" panose="020B0604020202020204" pitchFamily="34" charset="0"/>
            </a:endParaRPr>
          </a:p>
          <a:p>
            <a:pPr algn="just"/>
            <a:r>
              <a:rPr lang="es-CO" dirty="0">
                <a:latin typeface="Isidora Sans Black" panose="00000A00000000000000"/>
              </a:rPr>
              <a:t>El proyecto pretende garantizar el servicio a la ciudadanía, mediante la adecuada verificación, , monitoreo y control del desarrollo urbanístico de la ciudad de Medellín, según el modelo de ocupación del territorio.</a:t>
            </a:r>
          </a:p>
          <a:p>
            <a:endParaRPr lang="es-CO" dirty="0">
              <a:latin typeface="Isidora Sans" panose="00000500000000000000" pitchFamily="2" charset="0"/>
            </a:endParaRPr>
          </a:p>
        </p:txBody>
      </p:sp>
      <p:pic>
        <p:nvPicPr>
          <p:cNvPr id="4" name="Imagen 3">
            <a:extLst>
              <a:ext uri="{FF2B5EF4-FFF2-40B4-BE49-F238E27FC236}">
                <a16:creationId xmlns="" xmlns:a16="http://schemas.microsoft.com/office/drawing/2014/main" id="{801C2F5F-D731-6C63-9F34-AF8E929C76AF}"/>
              </a:ext>
            </a:extLst>
          </p:cNvPr>
          <p:cNvPicPr>
            <a:picLocks noChangeAspect="1"/>
          </p:cNvPicPr>
          <p:nvPr/>
        </p:nvPicPr>
        <p:blipFill>
          <a:blip r:embed="rId2"/>
          <a:stretch>
            <a:fillRect/>
          </a:stretch>
        </p:blipFill>
        <p:spPr>
          <a:xfrm>
            <a:off x="6678891" y="4187530"/>
            <a:ext cx="2914597" cy="1900477"/>
          </a:xfrm>
          <a:prstGeom prst="rect">
            <a:avLst/>
          </a:prstGeom>
        </p:spPr>
      </p:pic>
      <p:sp>
        <p:nvSpPr>
          <p:cNvPr id="5" name="CuadroTexto 4">
            <a:extLst>
              <a:ext uri="{FF2B5EF4-FFF2-40B4-BE49-F238E27FC236}">
                <a16:creationId xmlns="" xmlns:a16="http://schemas.microsoft.com/office/drawing/2014/main" id="{E2A3D981-5D7A-2166-16D6-8390A9C907D6}"/>
              </a:ext>
            </a:extLst>
          </p:cNvPr>
          <p:cNvSpPr txBox="1"/>
          <p:nvPr/>
        </p:nvSpPr>
        <p:spPr>
          <a:xfrm>
            <a:off x="6960711" y="6114841"/>
            <a:ext cx="3481069" cy="276999"/>
          </a:xfrm>
          <a:prstGeom prst="rect">
            <a:avLst/>
          </a:prstGeom>
          <a:noFill/>
        </p:spPr>
        <p:txBody>
          <a:bodyPr wrap="square" rtlCol="0">
            <a:spAutoFit/>
          </a:bodyPr>
          <a:lstStyle/>
          <a:p>
            <a:r>
              <a:rPr lang="es-CO" sz="1200" b="1" dirty="0">
                <a:latin typeface="Isidora Sans Black" panose="00000A00000000000000"/>
              </a:rPr>
              <a:t>Ecoparque la Riviera Comuna 8</a:t>
            </a:r>
          </a:p>
        </p:txBody>
      </p:sp>
      <p:sp>
        <p:nvSpPr>
          <p:cNvPr id="6" name="CuadroTexto 5">
            <a:extLst>
              <a:ext uri="{FF2B5EF4-FFF2-40B4-BE49-F238E27FC236}">
                <a16:creationId xmlns="" xmlns:a16="http://schemas.microsoft.com/office/drawing/2014/main" id="{25AC9AB0-E7AD-278A-6A57-21D261A7FEE2}"/>
              </a:ext>
            </a:extLst>
          </p:cNvPr>
          <p:cNvSpPr txBox="1"/>
          <p:nvPr/>
        </p:nvSpPr>
        <p:spPr>
          <a:xfrm>
            <a:off x="660545" y="1456086"/>
            <a:ext cx="6096000" cy="369332"/>
          </a:xfrm>
          <a:prstGeom prst="rect">
            <a:avLst/>
          </a:prstGeom>
          <a:noFill/>
        </p:spPr>
        <p:txBody>
          <a:bodyPr wrap="square">
            <a:spAutoFit/>
          </a:bodyPr>
          <a:lstStyle/>
          <a:p>
            <a:r>
              <a:rPr lang="es-ES" dirty="0">
                <a:latin typeface="Isidora Sans Black" panose="00000A00000000000000"/>
                <a:cs typeface="Arial"/>
              </a:rPr>
              <a:t>Ejecución presupuestal cuatrienio $ 47.985.232.204  </a:t>
            </a:r>
            <a:endParaRPr lang="es-CO" dirty="0"/>
          </a:p>
        </p:txBody>
      </p:sp>
      <p:graphicFrame>
        <p:nvGraphicFramePr>
          <p:cNvPr id="14" name="Tabla 13">
            <a:extLst>
              <a:ext uri="{FF2B5EF4-FFF2-40B4-BE49-F238E27FC236}">
                <a16:creationId xmlns="" xmlns:a16="http://schemas.microsoft.com/office/drawing/2014/main" id="{66412B60-C3F4-F704-E28B-2E92B3900D1F}"/>
              </a:ext>
            </a:extLst>
          </p:cNvPr>
          <p:cNvGraphicFramePr>
            <a:graphicFrameLocks noGrp="1"/>
          </p:cNvGraphicFramePr>
          <p:nvPr>
            <p:extLst>
              <p:ext uri="{D42A27DB-BD31-4B8C-83A1-F6EECF244321}">
                <p14:modId xmlns:p14="http://schemas.microsoft.com/office/powerpoint/2010/main" val="2259567229"/>
              </p:ext>
            </p:extLst>
          </p:nvPr>
        </p:nvGraphicFramePr>
        <p:xfrm>
          <a:off x="969161" y="2034834"/>
          <a:ext cx="4473695" cy="4289766"/>
        </p:xfrm>
        <a:graphic>
          <a:graphicData uri="http://schemas.openxmlformats.org/drawingml/2006/table">
            <a:tbl>
              <a:tblPr bandRow="1"/>
              <a:tblGrid>
                <a:gridCol w="1933427">
                  <a:extLst>
                    <a:ext uri="{9D8B030D-6E8A-4147-A177-3AD203B41FA5}">
                      <a16:colId xmlns="" xmlns:a16="http://schemas.microsoft.com/office/drawing/2014/main" val="546316360"/>
                    </a:ext>
                  </a:extLst>
                </a:gridCol>
                <a:gridCol w="846756">
                  <a:extLst>
                    <a:ext uri="{9D8B030D-6E8A-4147-A177-3AD203B41FA5}">
                      <a16:colId xmlns="" xmlns:a16="http://schemas.microsoft.com/office/drawing/2014/main" val="2773623241"/>
                    </a:ext>
                  </a:extLst>
                </a:gridCol>
                <a:gridCol w="846756">
                  <a:extLst>
                    <a:ext uri="{9D8B030D-6E8A-4147-A177-3AD203B41FA5}">
                      <a16:colId xmlns="" xmlns:a16="http://schemas.microsoft.com/office/drawing/2014/main" val="114847545"/>
                    </a:ext>
                  </a:extLst>
                </a:gridCol>
                <a:gridCol w="846756">
                  <a:extLst>
                    <a:ext uri="{9D8B030D-6E8A-4147-A177-3AD203B41FA5}">
                      <a16:colId xmlns="" xmlns:a16="http://schemas.microsoft.com/office/drawing/2014/main" val="2863576056"/>
                    </a:ext>
                  </a:extLst>
                </a:gridCol>
              </a:tblGrid>
              <a:tr h="842452">
                <a:tc>
                  <a:txBody>
                    <a:bodyPr/>
                    <a:lstStyle/>
                    <a:p>
                      <a:pPr algn="ctr" rtl="0" fontAlgn="ctr"/>
                      <a:r>
                        <a:rPr lang="es-CO" sz="1200" b="0" i="0" u="none" strike="noStrike" dirty="0">
                          <a:solidFill>
                            <a:srgbClr val="000000"/>
                          </a:solidFill>
                          <a:effectLst/>
                          <a:latin typeface="Calibri" panose="020F0502020204030204" pitchFamily="34" charset="0"/>
                        </a:rPr>
                        <a:t> Indicador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Meta 2020-2023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Logro acumulado agosto 2020- 2023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 Avance del Cuatrienio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 xmlns:a16="http://schemas.microsoft.com/office/drawing/2014/main" val="1078791514"/>
                  </a:ext>
                </a:extLst>
              </a:tr>
              <a:tr h="633524">
                <a:tc>
                  <a:txBody>
                    <a:bodyPr/>
                    <a:lstStyle/>
                    <a:p>
                      <a:pPr algn="ctr" rtl="0" fontAlgn="ctr"/>
                      <a:r>
                        <a:rPr lang="es-419" sz="1200" b="0" i="0" u="none" strike="noStrike">
                          <a:solidFill>
                            <a:srgbClr val="000000"/>
                          </a:solidFill>
                          <a:effectLst/>
                          <a:latin typeface="Calibri" panose="020F0502020204030204" pitchFamily="34" charset="0"/>
                        </a:rPr>
                        <a:t>Revisión y seguimiento a obras licenciadas en la Ciudad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8.000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10.744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134.3%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 xmlns:a16="http://schemas.microsoft.com/office/drawing/2014/main" val="2028778529"/>
                  </a:ext>
                </a:extLst>
              </a:tr>
              <a:tr h="1260308">
                <a:tc>
                  <a:txBody>
                    <a:bodyPr/>
                    <a:lstStyle/>
                    <a:p>
                      <a:pPr algn="ctr" rtl="0" fontAlgn="ctr"/>
                      <a:r>
                        <a:rPr lang="es-419" sz="1200" b="0" i="0" u="none" strike="noStrike">
                          <a:solidFill>
                            <a:srgbClr val="000000"/>
                          </a:solidFill>
                          <a:effectLst/>
                          <a:latin typeface="Calibri" panose="020F0502020204030204" pitchFamily="34" charset="0"/>
                        </a:rPr>
                        <a:t>Monitorear en tiempo real de conatos de invasión en Espacio público identificados mediante recorridos y drones e inteligencia artificial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89,3%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 xmlns:a16="http://schemas.microsoft.com/office/drawing/2014/main" val="111967640"/>
                  </a:ext>
                </a:extLst>
              </a:tr>
              <a:tr h="424596">
                <a:tc>
                  <a:txBody>
                    <a:bodyPr/>
                    <a:lstStyle/>
                    <a:p>
                      <a:pPr algn="ctr" rtl="0" fontAlgn="ctr"/>
                      <a:r>
                        <a:rPr lang="es-CO" sz="1200" b="0" i="0" u="none" strike="noStrike">
                          <a:solidFill>
                            <a:srgbClr val="000000"/>
                          </a:solidFill>
                          <a:effectLst/>
                          <a:latin typeface="Calibri" panose="020F0502020204030204" pitchFamily="34" charset="0"/>
                        </a:rPr>
                        <a:t>Obligaciones urbanísticas gestionadas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11.000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8.962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81.5%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 xmlns:a16="http://schemas.microsoft.com/office/drawing/2014/main" val="1896894826"/>
                  </a:ext>
                </a:extLst>
              </a:tr>
              <a:tr h="633524">
                <a:tc>
                  <a:txBody>
                    <a:bodyPr/>
                    <a:lstStyle/>
                    <a:p>
                      <a:pPr algn="ctr" rtl="0" fontAlgn="ctr"/>
                      <a:r>
                        <a:rPr lang="es-419" sz="1200" b="0" i="0" u="none" strike="noStrike">
                          <a:solidFill>
                            <a:srgbClr val="000000"/>
                          </a:solidFill>
                          <a:effectLst/>
                          <a:latin typeface="Calibri" panose="020F0502020204030204" pitchFamily="34" charset="0"/>
                        </a:rPr>
                        <a:t>Usos del suelo de acuerdo al modelo de ocupación verificados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73,9%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s-CO" sz="1200" b="0" i="0" u="none" strike="noStrike">
                          <a:solidFill>
                            <a:srgbClr val="000000"/>
                          </a:solidFill>
                          <a:effectLst/>
                          <a:latin typeface="Calibri" panose="020F0502020204030204" pitchFamily="34" charset="0"/>
                        </a:rPr>
                        <a:t>87,3%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 xmlns:a16="http://schemas.microsoft.com/office/drawing/2014/main" val="3023037586"/>
                  </a:ext>
                </a:extLst>
              </a:tr>
              <a:tr h="495362">
                <a:tc>
                  <a:txBody>
                    <a:bodyPr/>
                    <a:lstStyle/>
                    <a:p>
                      <a:pPr algn="ctr" rtl="0" fontAlgn="ctr"/>
                      <a:r>
                        <a:rPr lang="es-419" sz="1200" b="0" i="0" u="none" strike="noStrike">
                          <a:solidFill>
                            <a:srgbClr val="000000"/>
                          </a:solidFill>
                          <a:effectLst/>
                          <a:latin typeface="Calibri" panose="020F0502020204030204" pitchFamily="34" charset="0"/>
                        </a:rPr>
                        <a:t>Espacio público recuperado y adecuado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24.000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a:solidFill>
                            <a:srgbClr val="000000"/>
                          </a:solidFill>
                          <a:effectLst/>
                          <a:latin typeface="Calibri" panose="020F0502020204030204" pitchFamily="34" charset="0"/>
                        </a:rPr>
                        <a:t>122.762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s-CO" sz="1200" b="0" i="0" u="none" strike="noStrike" dirty="0">
                          <a:solidFill>
                            <a:srgbClr val="000000"/>
                          </a:solidFill>
                          <a:effectLst/>
                          <a:latin typeface="Calibri" panose="020F0502020204030204" pitchFamily="34" charset="0"/>
                        </a:rPr>
                        <a:t>511.5%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 xmlns:a16="http://schemas.microsoft.com/office/drawing/2014/main" val="2000193050"/>
                  </a:ext>
                </a:extLst>
              </a:tr>
            </a:tbl>
          </a:graphicData>
        </a:graphic>
      </p:graphicFrame>
    </p:spTree>
    <p:extLst>
      <p:ext uri="{BB962C8B-B14F-4D97-AF65-F5344CB8AC3E}">
        <p14:creationId xmlns:p14="http://schemas.microsoft.com/office/powerpoint/2010/main" val="2155925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5856" y="1707216"/>
            <a:ext cx="5351801" cy="3139321"/>
          </a:xfrm>
          <a:prstGeom prst="rect">
            <a:avLst/>
          </a:prstGeom>
        </p:spPr>
        <p:txBody>
          <a:bodyPr wrap="square">
            <a:spAutoFit/>
          </a:bodyPr>
          <a:lstStyle/>
          <a:p>
            <a:pPr algn="just"/>
            <a:r>
              <a:rPr lang="es-CO" sz="1800" b="1" dirty="0">
                <a:latin typeface="Isidora Sans Black" panose="00000A00000000000000"/>
                <a:cs typeface="Arial" panose="020B0604020202020204" pitchFamily="34" charset="0"/>
              </a:rPr>
              <a:t>Descripción Proyecto:</a:t>
            </a:r>
          </a:p>
          <a:p>
            <a:pPr algn="just"/>
            <a:endParaRPr lang="es-CO" sz="1800" b="1" dirty="0">
              <a:latin typeface="Isidora Sans Black" panose="00000A00000000000000"/>
              <a:cs typeface="Arial" panose="020B0604020202020204" pitchFamily="34" charset="0"/>
            </a:endParaRPr>
          </a:p>
          <a:p>
            <a:pPr algn="just"/>
            <a:r>
              <a:rPr lang="es-CO" dirty="0">
                <a:latin typeface="Isidora Sans Black" panose="00000A00000000000000"/>
              </a:rPr>
              <a:t>Dicho proyecto se encarga de reunir los recursos que ingresan por concepto de Obligaciones Urbanísticas y que son utilizados para la realización de obras en la ciudad, es importante tener presente que dichos recursos son de destinación específica. Por otro lado, es importante aclarar que aun que los recursos llegan al proyecto que está a cargo de la Subsecretaria el direccionamiento de dichos recursos lo realiza el Consejo de Direccionamiento Estratégico. </a:t>
            </a:r>
            <a:endParaRPr lang="es-ES" sz="1200" dirty="0">
              <a:latin typeface="Isidora Sans" panose="00000500000000000000" pitchFamily="2" charset="0"/>
            </a:endParaRPr>
          </a:p>
        </p:txBody>
      </p:sp>
      <p:sp>
        <p:nvSpPr>
          <p:cNvPr id="2" name="Rectángulo 1"/>
          <p:cNvSpPr/>
          <p:nvPr/>
        </p:nvSpPr>
        <p:spPr>
          <a:xfrm>
            <a:off x="2793780" y="382922"/>
            <a:ext cx="6604440" cy="830997"/>
          </a:xfrm>
          <a:prstGeom prst="rect">
            <a:avLst/>
          </a:prstGeom>
        </p:spPr>
        <p:txBody>
          <a:bodyPr wrap="square">
            <a:spAutoFit/>
          </a:bodyPr>
          <a:lstStyle/>
          <a:p>
            <a:pPr algn="ctr"/>
            <a:r>
              <a:rPr lang="es-ES" sz="2400" b="1" dirty="0">
                <a:solidFill>
                  <a:srgbClr val="1B3935"/>
                </a:solidFill>
                <a:latin typeface="Isidora Sans Black" panose="00000A00000000000000" pitchFamily="2" charset="0"/>
              </a:rPr>
              <a:t>ADMINISTRACIÓN FINANCIERA DE OBLIGACIONES URBANÍSTICAS</a:t>
            </a:r>
          </a:p>
        </p:txBody>
      </p:sp>
      <p:pic>
        <p:nvPicPr>
          <p:cNvPr id="3" name="Imagen 2">
            <a:extLst>
              <a:ext uri="{FF2B5EF4-FFF2-40B4-BE49-F238E27FC236}">
                <a16:creationId xmlns="" xmlns:a16="http://schemas.microsoft.com/office/drawing/2014/main" id="{0B2CFB07-1713-6DCD-67AA-27B9F5A99DDC}"/>
              </a:ext>
            </a:extLst>
          </p:cNvPr>
          <p:cNvPicPr>
            <a:picLocks noChangeAspect="1"/>
          </p:cNvPicPr>
          <p:nvPr/>
        </p:nvPicPr>
        <p:blipFill>
          <a:blip r:embed="rId2"/>
          <a:stretch>
            <a:fillRect/>
          </a:stretch>
        </p:blipFill>
        <p:spPr>
          <a:xfrm>
            <a:off x="7396044" y="2361901"/>
            <a:ext cx="3119555" cy="2395462"/>
          </a:xfrm>
          <a:prstGeom prst="rect">
            <a:avLst/>
          </a:prstGeom>
        </p:spPr>
      </p:pic>
      <p:sp>
        <p:nvSpPr>
          <p:cNvPr id="8" name="CuadroTexto 7">
            <a:extLst>
              <a:ext uri="{FF2B5EF4-FFF2-40B4-BE49-F238E27FC236}">
                <a16:creationId xmlns="" xmlns:a16="http://schemas.microsoft.com/office/drawing/2014/main" id="{2D5096D8-DAB2-F2E5-F8AE-04FB44FF7601}"/>
              </a:ext>
            </a:extLst>
          </p:cNvPr>
          <p:cNvSpPr txBox="1"/>
          <p:nvPr/>
        </p:nvSpPr>
        <p:spPr>
          <a:xfrm>
            <a:off x="7396044" y="4823280"/>
            <a:ext cx="3684887" cy="307777"/>
          </a:xfrm>
          <a:prstGeom prst="rect">
            <a:avLst/>
          </a:prstGeom>
          <a:noFill/>
        </p:spPr>
        <p:txBody>
          <a:bodyPr wrap="square" rtlCol="0">
            <a:spAutoFit/>
          </a:bodyPr>
          <a:lstStyle/>
          <a:p>
            <a:r>
              <a:rPr lang="es-CO" sz="1400" b="1" dirty="0">
                <a:latin typeface="Isidora Sans Black" panose="00000A00000000000000"/>
              </a:rPr>
              <a:t>Ecoparque La Capilla Comuna 16</a:t>
            </a:r>
          </a:p>
        </p:txBody>
      </p:sp>
      <p:sp>
        <p:nvSpPr>
          <p:cNvPr id="6" name="CuadroTexto 5">
            <a:extLst>
              <a:ext uri="{FF2B5EF4-FFF2-40B4-BE49-F238E27FC236}">
                <a16:creationId xmlns="" xmlns:a16="http://schemas.microsoft.com/office/drawing/2014/main" id="{2EF2465E-1AF1-2C95-90BE-D3E69FAF8E71}"/>
              </a:ext>
            </a:extLst>
          </p:cNvPr>
          <p:cNvSpPr txBox="1"/>
          <p:nvPr/>
        </p:nvSpPr>
        <p:spPr>
          <a:xfrm>
            <a:off x="6350220" y="1783990"/>
            <a:ext cx="6096000" cy="369332"/>
          </a:xfrm>
          <a:prstGeom prst="rect">
            <a:avLst/>
          </a:prstGeom>
          <a:noFill/>
        </p:spPr>
        <p:txBody>
          <a:bodyPr wrap="square">
            <a:spAutoFit/>
          </a:bodyPr>
          <a:lstStyle/>
          <a:p>
            <a:r>
              <a:rPr lang="es-CO" dirty="0">
                <a:latin typeface="Isidora Sans Black" panose="00000A00000000000000"/>
              </a:rPr>
              <a:t>Saldo Disponible Cuatrienal: $190.443.851.088</a:t>
            </a:r>
            <a:endParaRPr lang="es-CO" dirty="0"/>
          </a:p>
        </p:txBody>
      </p:sp>
    </p:spTree>
    <p:extLst>
      <p:ext uri="{BB962C8B-B14F-4D97-AF65-F5344CB8AC3E}">
        <p14:creationId xmlns:p14="http://schemas.microsoft.com/office/powerpoint/2010/main" val="3964430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4216263" y="-505922"/>
            <a:ext cx="3359332" cy="1446550"/>
          </a:xfrm>
          <a:prstGeom prst="rect">
            <a:avLst/>
          </a:prstGeom>
          <a:noFill/>
        </p:spPr>
        <p:txBody>
          <a:bodyPr wrap="square" rtlCol="0">
            <a:spAutoFit/>
          </a:bodyPr>
          <a:lstStyle/>
          <a:p>
            <a:r>
              <a:rPr lang="es-CO" sz="4400" b="1" dirty="0">
                <a:solidFill>
                  <a:srgbClr val="1B3935"/>
                </a:solidFill>
                <a:latin typeface="Isidora Sans Black" panose="00000A00000000000000" pitchFamily="2" charset="0"/>
              </a:rPr>
              <a:t> </a:t>
            </a:r>
            <a:r>
              <a:rPr lang="es-CO" sz="4400" b="1" dirty="0" err="1" smtClean="0">
                <a:solidFill>
                  <a:srgbClr val="1B3935"/>
                </a:solidFill>
                <a:latin typeface="Isidora Sans Black" panose="00000A00000000000000" pitchFamily="2" charset="0"/>
              </a:rPr>
              <a:t>c</a:t>
            </a:r>
            <a:r>
              <a:rPr lang="es-CO" sz="3200" b="1" dirty="0" err="1" smtClean="0">
                <a:solidFill>
                  <a:srgbClr val="1B3935"/>
                </a:solidFill>
                <a:latin typeface="Isidora Sans Black" panose="00000A00000000000000" pitchFamily="2" charset="0"/>
              </a:rPr>
              <a:t>ONCLUSIONES</a:t>
            </a:r>
            <a:endParaRPr lang="es-CO" sz="3200" b="1" dirty="0">
              <a:solidFill>
                <a:srgbClr val="1B3935"/>
              </a:solidFill>
              <a:latin typeface="Isidora Sans Black" panose="00000A00000000000000" pitchFamily="2" charset="0"/>
            </a:endParaRPr>
          </a:p>
        </p:txBody>
      </p:sp>
      <p:sp>
        <p:nvSpPr>
          <p:cNvPr id="3" name="CuadroTexto 2"/>
          <p:cNvSpPr txBox="1"/>
          <p:nvPr/>
        </p:nvSpPr>
        <p:spPr>
          <a:xfrm>
            <a:off x="402560" y="1188582"/>
            <a:ext cx="9809845" cy="5016758"/>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es-ES" dirty="0">
                <a:latin typeface="Isidora Sans Black" panose="00000A00000000000000"/>
              </a:rPr>
              <a:t>Los proyectos de inversión de la Subsecretaría de Servicios Públicos son gasto público social, permiten el cumplimiento de los objetivos de desarrollo sostenible y garantizan el acceso de los ciudadanos a los servicios con calidad, continuidad y cobertura, por ello deben priorizarse en los ejercicios de definición del presupuesto del Distrito. </a:t>
            </a:r>
          </a:p>
          <a:p>
            <a:pPr algn="just"/>
            <a:endParaRPr lang="es-ES" dirty="0">
              <a:latin typeface="Isidora Sans Black" panose="00000A00000000000000"/>
            </a:endParaRPr>
          </a:p>
          <a:p>
            <a:pPr marL="285750" indent="-285750" algn="just">
              <a:buFont typeface="Wingdings" panose="05000000000000000000" pitchFamily="2" charset="2"/>
              <a:buChar char="Ø"/>
            </a:pPr>
            <a:r>
              <a:rPr lang="es-ES" dirty="0">
                <a:latin typeface="Isidora Sans Black" panose="00000A00000000000000"/>
              </a:rPr>
              <a:t>La Gestión Catastral realizada por la Subsecretaría fue encaminada durante el cuatrienio al cumplimiento de la política pública nacional de Catastro Multipropósito, logrando ajustes en las estructuras de la información y en las plataformas de gestión y difusión; así mismo, en la consecución de insumos cartográficos, y en la actualización y mantenimiento de la información catastral.</a:t>
            </a:r>
          </a:p>
          <a:p>
            <a:pPr algn="just"/>
            <a:endParaRPr lang="es-ES" dirty="0">
              <a:latin typeface="Isidora Sans Black" panose="00000A00000000000000"/>
            </a:endParaRPr>
          </a:p>
          <a:p>
            <a:pPr marL="285750" indent="-285750" algn="just">
              <a:buFont typeface="Wingdings" panose="05000000000000000000" pitchFamily="2" charset="2"/>
              <a:buChar char="Ø"/>
            </a:pPr>
            <a:r>
              <a:rPr lang="es-MX" dirty="0">
                <a:latin typeface="Isidora Sans Black" panose="00000A00000000000000"/>
              </a:rPr>
              <a:t>La subsecretaría de Control Urbanístico realizó una gestión para el cobro de las obligaciones urbanísticas actualizando lo pendiente por pagar quienes optaron en su gran mayoría en lotes receptores de la ciudad por parte de particulares y empresas y no en dinero, consolidando el modelo de ocupación de Medellín frente al espacio público ocupado y un recaudo que beneficia a la ciudad para equipamientos y espacio público.</a:t>
            </a:r>
            <a:endParaRPr lang="es-CO" dirty="0">
              <a:latin typeface="Isidora Sans Black" panose="00000A00000000000000"/>
            </a:endParaRPr>
          </a:p>
          <a:p>
            <a:pPr marL="285750" indent="-285750" algn="just">
              <a:buFont typeface="Wingdings" panose="05000000000000000000" pitchFamily="2" charset="2"/>
              <a:buChar char="Ø"/>
            </a:pPr>
            <a:endParaRPr lang="es-CO" sz="1600" dirty="0">
              <a:latin typeface="Isidora Sans Black" panose="00000A00000000000000"/>
            </a:endParaRPr>
          </a:p>
          <a:p>
            <a:pPr marL="285750" indent="-285750" algn="just">
              <a:buFont typeface="Wingdings" panose="05000000000000000000" pitchFamily="2" charset="2"/>
              <a:buChar char="Ø"/>
            </a:pPr>
            <a:endParaRPr lang="es-CO" sz="1600" dirty="0">
              <a:latin typeface="Isidora Sans Black" panose="00000A00000000000000"/>
            </a:endParaRPr>
          </a:p>
        </p:txBody>
      </p:sp>
    </p:spTree>
    <p:extLst>
      <p:ext uri="{BB962C8B-B14F-4D97-AF65-F5344CB8AC3E}">
        <p14:creationId xmlns:p14="http://schemas.microsoft.com/office/powerpoint/2010/main" val="2547246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3778639" y="653792"/>
            <a:ext cx="8113248" cy="523220"/>
          </a:xfrm>
          <a:prstGeom prst="rect">
            <a:avLst/>
          </a:prstGeom>
          <a:noFill/>
        </p:spPr>
        <p:txBody>
          <a:bodyPr wrap="square" rtlCol="0">
            <a:spAutoFit/>
          </a:bodyPr>
          <a:lstStyle/>
          <a:p>
            <a:r>
              <a:rPr lang="es-CO" sz="2400" b="1" dirty="0">
                <a:solidFill>
                  <a:srgbClr val="1B3935"/>
                </a:solidFill>
                <a:latin typeface="Isidora Sans Black" panose="00000A00000000000000" pitchFamily="2" charset="0"/>
              </a:rPr>
              <a:t> </a:t>
            </a:r>
            <a:r>
              <a:rPr lang="es-CO" sz="2800" b="1" dirty="0">
                <a:solidFill>
                  <a:srgbClr val="1B3935"/>
                </a:solidFill>
                <a:latin typeface="Isidora Sans Black" panose="00000A00000000000000" pitchFamily="2" charset="0"/>
              </a:rPr>
              <a:t>TEMAS DE PERSONAL</a:t>
            </a:r>
          </a:p>
        </p:txBody>
      </p:sp>
      <p:sp>
        <p:nvSpPr>
          <p:cNvPr id="4" name="Rectangle 1"/>
          <p:cNvSpPr>
            <a:spLocks noChangeArrowheads="1"/>
          </p:cNvSpPr>
          <p:nvPr/>
        </p:nvSpPr>
        <p:spPr bwMode="auto">
          <a:xfrm>
            <a:off x="1073057" y="21239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solidFill>
                <a:prstClr val="black"/>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299606446"/>
              </p:ext>
            </p:extLst>
          </p:nvPr>
        </p:nvGraphicFramePr>
        <p:xfrm>
          <a:off x="720930" y="1572595"/>
          <a:ext cx="10033233" cy="3265995"/>
        </p:xfrm>
        <a:graphic>
          <a:graphicData uri="http://schemas.openxmlformats.org/drawingml/2006/table">
            <a:tbl>
              <a:tblPr firstRow="1" bandRow="1">
                <a:tableStyleId>{0E3FDE45-AF77-4B5C-9715-49D594BDF05E}</a:tableStyleId>
              </a:tblPr>
              <a:tblGrid>
                <a:gridCol w="1433319">
                  <a:extLst>
                    <a:ext uri="{9D8B030D-6E8A-4147-A177-3AD203B41FA5}">
                      <a16:colId xmlns="" xmlns:a16="http://schemas.microsoft.com/office/drawing/2014/main" val="20000"/>
                    </a:ext>
                  </a:extLst>
                </a:gridCol>
                <a:gridCol w="1433319">
                  <a:extLst>
                    <a:ext uri="{9D8B030D-6E8A-4147-A177-3AD203B41FA5}">
                      <a16:colId xmlns="" xmlns:a16="http://schemas.microsoft.com/office/drawing/2014/main" val="20001"/>
                    </a:ext>
                  </a:extLst>
                </a:gridCol>
                <a:gridCol w="1433319">
                  <a:extLst>
                    <a:ext uri="{9D8B030D-6E8A-4147-A177-3AD203B41FA5}">
                      <a16:colId xmlns="" xmlns:a16="http://schemas.microsoft.com/office/drawing/2014/main" val="20002"/>
                    </a:ext>
                  </a:extLst>
                </a:gridCol>
                <a:gridCol w="1433319">
                  <a:extLst>
                    <a:ext uri="{9D8B030D-6E8A-4147-A177-3AD203B41FA5}">
                      <a16:colId xmlns="" xmlns:a16="http://schemas.microsoft.com/office/drawing/2014/main" val="20003"/>
                    </a:ext>
                  </a:extLst>
                </a:gridCol>
                <a:gridCol w="1433319">
                  <a:extLst>
                    <a:ext uri="{9D8B030D-6E8A-4147-A177-3AD203B41FA5}">
                      <a16:colId xmlns="" xmlns:a16="http://schemas.microsoft.com/office/drawing/2014/main" val="20004"/>
                    </a:ext>
                  </a:extLst>
                </a:gridCol>
                <a:gridCol w="1433319">
                  <a:extLst>
                    <a:ext uri="{9D8B030D-6E8A-4147-A177-3AD203B41FA5}">
                      <a16:colId xmlns="" xmlns:a16="http://schemas.microsoft.com/office/drawing/2014/main" val="20005"/>
                    </a:ext>
                  </a:extLst>
                </a:gridCol>
                <a:gridCol w="1433319">
                  <a:extLst>
                    <a:ext uri="{9D8B030D-6E8A-4147-A177-3AD203B41FA5}">
                      <a16:colId xmlns="" xmlns:a16="http://schemas.microsoft.com/office/drawing/2014/main" val="20006"/>
                    </a:ext>
                  </a:extLst>
                </a:gridCol>
              </a:tblGrid>
              <a:tr h="536896">
                <a:tc>
                  <a:txBody>
                    <a:bodyPr/>
                    <a:lstStyle/>
                    <a:p>
                      <a:pPr algn="ct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DESPACHO</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UNIDAD ADMINISTRATIVA</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SUBSECRETARÍA DE SERVICIOS PÚBLICOS </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SUBSECRETARÍA DE CONTROL</a:t>
                      </a:r>
                      <a:r>
                        <a:rPr lang="es-ES" sz="1000" baseline="0" dirty="0">
                          <a:latin typeface="Arial" panose="020B0604020202020204" pitchFamily="34" charset="0"/>
                          <a:cs typeface="Arial" panose="020B0604020202020204" pitchFamily="34" charset="0"/>
                        </a:rPr>
                        <a:t> URBANÍSTICO</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SUBSECRETARÍA</a:t>
                      </a:r>
                      <a:r>
                        <a:rPr lang="es-ES" sz="1000" baseline="0" dirty="0">
                          <a:latin typeface="Arial" panose="020B0604020202020204" pitchFamily="34" charset="0"/>
                          <a:cs typeface="Arial" panose="020B0604020202020204" pitchFamily="34" charset="0"/>
                        </a:rPr>
                        <a:t> DE CATASTRO</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TOTAL</a:t>
                      </a:r>
                      <a:endParaRPr lang="es-CO" sz="10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672105">
                <a:tc>
                  <a:txBody>
                    <a:bodyPr/>
                    <a:lstStyle/>
                    <a:p>
                      <a:r>
                        <a:rPr lang="es-ES" sz="1000" b="1" dirty="0">
                          <a:latin typeface="Arial" panose="020B0604020202020204" pitchFamily="34" charset="0"/>
                          <a:cs typeface="Arial" panose="020B0604020202020204" pitchFamily="34" charset="0"/>
                        </a:rPr>
                        <a:t>PERSONAL</a:t>
                      </a:r>
                      <a:r>
                        <a:rPr lang="es-ES" sz="1000" b="1" baseline="0" dirty="0">
                          <a:latin typeface="Arial" panose="020B0604020202020204" pitchFamily="34" charset="0"/>
                          <a:cs typeface="Arial" panose="020B0604020202020204" pitchFamily="34" charset="0"/>
                        </a:rPr>
                        <a:t> VINCULADO </a:t>
                      </a:r>
                      <a:endParaRPr lang="es-CO" sz="1000" b="1"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10</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4</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13</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34</a:t>
                      </a:r>
                      <a:endParaRPr lang="es-CO" sz="1000" dirty="0">
                        <a:solidFill>
                          <a:srgbClr val="FF0000"/>
                        </a:solidFill>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81</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142</a:t>
                      </a:r>
                      <a:endParaRPr lang="es-CO" sz="10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r h="672105">
                <a:tc>
                  <a:txBody>
                    <a:bodyPr/>
                    <a:lstStyle/>
                    <a:p>
                      <a:r>
                        <a:rPr lang="es-ES" sz="1000" b="1" dirty="0">
                          <a:latin typeface="Arial" panose="020B0604020202020204" pitchFamily="34" charset="0"/>
                          <a:cs typeface="Arial" panose="020B0604020202020204" pitchFamily="34" charset="0"/>
                        </a:rPr>
                        <a:t>VACANTES</a:t>
                      </a:r>
                      <a:endParaRPr lang="es-CO" sz="1000" b="1" dirty="0">
                        <a:latin typeface="Arial" panose="020B0604020202020204" pitchFamily="34" charset="0"/>
                        <a:cs typeface="Arial" panose="020B0604020202020204" pitchFamily="34" charset="0"/>
                      </a:endParaRPr>
                    </a:p>
                  </a:txBody>
                  <a:tcPr/>
                </a:tc>
                <a:tc>
                  <a:txBody>
                    <a:bodyPr/>
                    <a:lstStyle/>
                    <a:p>
                      <a:pPr algn="ctr"/>
                      <a:endParaRPr lang="es-CO" sz="1000" dirty="0">
                        <a:latin typeface="Arial" panose="020B0604020202020204" pitchFamily="34" charset="0"/>
                        <a:cs typeface="Arial" panose="020B0604020202020204" pitchFamily="34" charset="0"/>
                      </a:endParaRPr>
                    </a:p>
                  </a:txBody>
                  <a:tcPr/>
                </a:tc>
                <a:tc>
                  <a:txBody>
                    <a:bodyPr/>
                    <a:lstStyle/>
                    <a:p>
                      <a:pPr algn="ct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3</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3</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14</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20</a:t>
                      </a:r>
                      <a:endParaRPr lang="es-CO" sz="10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r h="672105">
                <a:tc>
                  <a:txBody>
                    <a:bodyPr/>
                    <a:lstStyle/>
                    <a:p>
                      <a:r>
                        <a:rPr lang="es-ES" sz="1000" b="1" dirty="0">
                          <a:latin typeface="Arial" panose="020B0604020202020204" pitchFamily="34" charset="0"/>
                          <a:cs typeface="Arial" panose="020B0604020202020204" pitchFamily="34" charset="0"/>
                        </a:rPr>
                        <a:t>PERSONAL</a:t>
                      </a:r>
                      <a:r>
                        <a:rPr lang="es-ES" sz="1000" b="1" baseline="0" dirty="0">
                          <a:latin typeface="Arial" panose="020B0604020202020204" pitchFamily="34" charset="0"/>
                          <a:cs typeface="Arial" panose="020B0604020202020204" pitchFamily="34" charset="0"/>
                        </a:rPr>
                        <a:t> CONTRATADO POR PRESTACIÓN DE SERVICIOS</a:t>
                      </a:r>
                      <a:endParaRPr lang="es-CO" sz="1000" b="1"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10</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4</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a:t>
                      </a:r>
                      <a:endParaRPr lang="es-CO" sz="1000" dirty="0">
                        <a:latin typeface="Arial" panose="020B0604020202020204" pitchFamily="34" charset="0"/>
                        <a:cs typeface="Arial" panose="020B0604020202020204" pitchFamily="34" charset="0"/>
                      </a:endParaRPr>
                    </a:p>
                  </a:txBody>
                  <a:tcPr/>
                </a:tc>
                <a:tc>
                  <a:txBody>
                    <a:bodyPr/>
                    <a:lstStyle/>
                    <a:p>
                      <a:pPr algn="ctr"/>
                      <a:endParaRPr lang="es-CO" sz="1000" dirty="0">
                        <a:latin typeface="Arial" panose="020B0604020202020204" pitchFamily="34" charset="0"/>
                        <a:cs typeface="Arial" panose="020B0604020202020204" pitchFamily="34" charset="0"/>
                      </a:endParaRPr>
                    </a:p>
                  </a:txBody>
                  <a:tcPr/>
                </a:tc>
                <a:tc>
                  <a:txBody>
                    <a:bodyPr/>
                    <a:lstStyle/>
                    <a:p>
                      <a:pPr algn="ct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15</a:t>
                      </a:r>
                      <a:endParaRPr lang="es-CO" sz="10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3"/>
                  </a:ext>
                </a:extLst>
              </a:tr>
              <a:tr h="672105">
                <a:tc>
                  <a:txBody>
                    <a:bodyPr/>
                    <a:lstStyle/>
                    <a:p>
                      <a:r>
                        <a:rPr lang="es-ES" sz="1000" b="1" dirty="0">
                          <a:latin typeface="Arial" panose="020B0604020202020204" pitchFamily="34" charset="0"/>
                          <a:cs typeface="Arial" panose="020B0604020202020204" pitchFamily="34" charset="0"/>
                        </a:rPr>
                        <a:t>Total</a:t>
                      </a:r>
                      <a:endParaRPr lang="es-CO" sz="1000" b="1"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19</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8</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17</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95</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36</a:t>
                      </a:r>
                      <a:endParaRPr lang="es-CO"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177</a:t>
                      </a:r>
                      <a:endParaRPr lang="es-CO" sz="10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4"/>
                  </a:ext>
                </a:extLst>
              </a:tr>
            </a:tbl>
          </a:graphicData>
        </a:graphic>
      </p:graphicFrame>
      <p:pic>
        <p:nvPicPr>
          <p:cNvPr id="7" name="Imagen 6">
            <a:extLst>
              <a:ext uri="{FF2B5EF4-FFF2-40B4-BE49-F238E27FC236}">
                <a16:creationId xmlns="" xmlns:a16="http://schemas.microsoft.com/office/drawing/2014/main" id="{46DD84E6-4E12-9E8B-1B45-907861464E36}"/>
              </a:ext>
            </a:extLst>
          </p:cNvPr>
          <p:cNvPicPr>
            <a:picLocks noChangeAspect="1"/>
          </p:cNvPicPr>
          <p:nvPr/>
        </p:nvPicPr>
        <p:blipFill>
          <a:blip r:embed="rId2"/>
          <a:stretch>
            <a:fillRect/>
          </a:stretch>
        </p:blipFill>
        <p:spPr>
          <a:xfrm>
            <a:off x="3627913" y="4959047"/>
            <a:ext cx="3504215" cy="1496182"/>
          </a:xfrm>
          <a:prstGeom prst="rect">
            <a:avLst/>
          </a:prstGeom>
        </p:spPr>
      </p:pic>
    </p:spTree>
    <p:extLst>
      <p:ext uri="{BB962C8B-B14F-4D97-AF65-F5344CB8AC3E}">
        <p14:creationId xmlns:p14="http://schemas.microsoft.com/office/powerpoint/2010/main" val="3881780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4416334" y="593690"/>
            <a:ext cx="3359332" cy="1261884"/>
          </a:xfrm>
          <a:prstGeom prst="rect">
            <a:avLst/>
          </a:prstGeom>
          <a:noFill/>
        </p:spPr>
        <p:txBody>
          <a:bodyPr wrap="square" rtlCol="0">
            <a:spAutoFit/>
          </a:bodyPr>
          <a:lstStyle/>
          <a:p>
            <a:r>
              <a:rPr lang="es-CO" sz="4400" b="1" dirty="0">
                <a:solidFill>
                  <a:srgbClr val="1B3935"/>
                </a:solidFill>
                <a:latin typeface="Isidora Sans Black" panose="00000A00000000000000" pitchFamily="2" charset="0"/>
              </a:rPr>
              <a:t> </a:t>
            </a:r>
            <a:r>
              <a:rPr lang="es-CO" sz="3200" b="1" dirty="0">
                <a:solidFill>
                  <a:srgbClr val="1B3935"/>
                </a:solidFill>
                <a:latin typeface="Isidora Sans Black" panose="00000A00000000000000" pitchFamily="2" charset="0"/>
              </a:rPr>
              <a:t>CONCLUSIONES</a:t>
            </a:r>
          </a:p>
        </p:txBody>
      </p:sp>
      <p:sp>
        <p:nvSpPr>
          <p:cNvPr id="3" name="Rectángulo 2"/>
          <p:cNvSpPr/>
          <p:nvPr/>
        </p:nvSpPr>
        <p:spPr>
          <a:xfrm>
            <a:off x="469760" y="1855574"/>
            <a:ext cx="9777046" cy="3970318"/>
          </a:xfrm>
          <a:prstGeom prst="rect">
            <a:avLst/>
          </a:prstGeom>
        </p:spPr>
        <p:txBody>
          <a:bodyPr wrap="square">
            <a:spAutoFit/>
          </a:bodyPr>
          <a:lstStyle/>
          <a:p>
            <a:pPr marL="285750" indent="-285750" algn="just">
              <a:buFont typeface="Wingdings" panose="05000000000000000000" pitchFamily="2" charset="2"/>
              <a:buChar char="Ø"/>
            </a:pPr>
            <a:r>
              <a:rPr lang="es-ES" dirty="0">
                <a:latin typeface="Isidora Sans Black" panose="00000A00000000000000"/>
              </a:rPr>
              <a:t>En el ejercicio del control y la vigilancia del modelo de ocupación del POT, se evidencia el aumento de la construcción ilegal, así como prácticas asociadas a la vivienda turística en contravía de las normas urbanísticas, situación que ha conllevado un mayor control en el territorio y por lo tanto un mayor número de informes técnicos destinados a los inspectores para los procesos de sanciones urbanísticas.</a:t>
            </a:r>
            <a:endParaRPr lang="es-CO" dirty="0">
              <a:latin typeface="Isidora Sans Black" panose="00000A00000000000000"/>
            </a:endParaRPr>
          </a:p>
          <a:p>
            <a:pPr algn="just"/>
            <a:endParaRPr lang="es-CO" dirty="0">
              <a:latin typeface="Isidora Sans Black" panose="00000A00000000000000"/>
            </a:endParaRPr>
          </a:p>
          <a:p>
            <a:pPr marL="285750" lvl="0" indent="-285750" algn="just">
              <a:buFont typeface="Wingdings" panose="05000000000000000000" pitchFamily="2" charset="2"/>
              <a:buChar char="Ø"/>
            </a:pPr>
            <a:r>
              <a:rPr lang="es-ES_tradnl" dirty="0">
                <a:latin typeface="Isidora Sans Black" panose="00000A00000000000000"/>
              </a:rPr>
              <a:t>Con el fin de prevenir la situación antes señalada se adelantó entre los años 2020 y 2023 la “Campaña Pilas Compra Legal” generándole mayor consciencia y más información a la hora de comprar vivienda.</a:t>
            </a:r>
            <a:endParaRPr lang="es-CO" dirty="0">
              <a:latin typeface="Isidora Sans Black" panose="00000A00000000000000"/>
            </a:endParaRPr>
          </a:p>
          <a:p>
            <a:pPr algn="just"/>
            <a:r>
              <a:rPr lang="es-ES_tradnl" dirty="0">
                <a:latin typeface="Isidora Sans Black" panose="00000A00000000000000"/>
              </a:rPr>
              <a:t> </a:t>
            </a:r>
            <a:endParaRPr lang="es-CO" dirty="0">
              <a:latin typeface="Isidora Sans Black" panose="00000A00000000000000"/>
            </a:endParaRPr>
          </a:p>
          <a:p>
            <a:pPr marL="285750" indent="-285750" algn="just">
              <a:buFont typeface="Wingdings" panose="05000000000000000000" pitchFamily="2" charset="2"/>
              <a:buChar char="Ø"/>
            </a:pPr>
            <a:r>
              <a:rPr lang="es-ES_tradnl" dirty="0">
                <a:latin typeface="Isidora Sans Black" panose="00000A00000000000000"/>
              </a:rPr>
              <a:t>Se ha aumentado la operatividad y el control de la enajenación ilegal en la variante de loteo ilegal, a través de los operativos interinstitucionales en las comunas y corregimientos del Distrito. De esta manera, se ha combatido el fenómeno de la estafa inmobiliaria promovida o generada por estructuras ilegales.</a:t>
            </a:r>
            <a:endParaRPr lang="es-CO" dirty="0">
              <a:latin typeface="Isidora Sans Black" panose="00000A00000000000000"/>
            </a:endParaRPr>
          </a:p>
        </p:txBody>
      </p:sp>
    </p:spTree>
    <p:extLst>
      <p:ext uri="{BB962C8B-B14F-4D97-AF65-F5344CB8AC3E}">
        <p14:creationId xmlns:p14="http://schemas.microsoft.com/office/powerpoint/2010/main" val="1654620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76495" y="673739"/>
            <a:ext cx="3887603" cy="584775"/>
          </a:xfrm>
          <a:prstGeom prst="rect">
            <a:avLst/>
          </a:prstGeom>
        </p:spPr>
        <p:txBody>
          <a:bodyPr wrap="none">
            <a:spAutoFit/>
          </a:bodyPr>
          <a:lstStyle/>
          <a:p>
            <a:r>
              <a:rPr lang="es-CO" sz="3200" b="1" dirty="0">
                <a:solidFill>
                  <a:srgbClr val="1B3935"/>
                </a:solidFill>
                <a:latin typeface="Isidora Sans Black" panose="00000A00000000000000" pitchFamily="2" charset="0"/>
              </a:rPr>
              <a:t>RECOMENDACIONES</a:t>
            </a:r>
          </a:p>
        </p:txBody>
      </p:sp>
      <p:sp>
        <p:nvSpPr>
          <p:cNvPr id="3" name="Rectángulo 2"/>
          <p:cNvSpPr/>
          <p:nvPr/>
        </p:nvSpPr>
        <p:spPr>
          <a:xfrm>
            <a:off x="398038" y="1621902"/>
            <a:ext cx="9585829" cy="5078313"/>
          </a:xfrm>
          <a:prstGeom prst="rect">
            <a:avLst/>
          </a:prstGeom>
        </p:spPr>
        <p:txBody>
          <a:bodyPr wrap="square" lIns="91440" tIns="45720" rIns="91440" bIns="45720" anchor="t">
            <a:spAutoFit/>
          </a:bodyPr>
          <a:lstStyle/>
          <a:p>
            <a:pPr marL="285750" indent="-285750" algn="just">
              <a:buFont typeface="Wingdings" panose="05000000000000000000" pitchFamily="2" charset="2"/>
              <a:buChar char="Ø"/>
            </a:pPr>
            <a:r>
              <a:rPr lang="es-ES" dirty="0">
                <a:latin typeface="Isidora Sans Black" panose="00000A00000000000000"/>
                <a:cs typeface="Calibri"/>
              </a:rPr>
              <a:t>Se recomienda trabajar articuladamente con la Secretaría de Hacienda y el Concejo Distrital en la sostenibilidad financiera de los proyectos de la Subsecretaría de Servicios Públicos que son obligaciones de ley, con el objetivo de lograr un equilibrio entre las fuentes de financiación (contribuciones) y el costo de los proyectos. </a:t>
            </a:r>
          </a:p>
          <a:p>
            <a:pPr algn="just"/>
            <a:endParaRPr lang="es-ES" dirty="0">
              <a:latin typeface="Isidora Sans Black" panose="00000A00000000000000"/>
              <a:cs typeface="Calibri"/>
            </a:endParaRPr>
          </a:p>
          <a:p>
            <a:pPr marL="285750" indent="-285750" algn="just">
              <a:buFont typeface="Wingdings" panose="05000000000000000000" pitchFamily="2" charset="2"/>
              <a:buChar char="Ø"/>
            </a:pPr>
            <a:r>
              <a:rPr lang="es-ES" dirty="0">
                <a:latin typeface="Isidora Sans Black" panose="00000A00000000000000"/>
              </a:rPr>
              <a:t>Destinar los recursos financieros y humanos necesarios para el adecuado funcionamiento y atención de los trámites catastrales pendientes, lo que incluye trabajar en la gestión catastral de Medellín de forma articulada con las diferentes instancias técnicas y administrativas, permitiendo así la fluidez y avance que la nueva normativa nacional requiere.</a:t>
            </a:r>
          </a:p>
          <a:p>
            <a:pPr algn="just"/>
            <a:endParaRPr lang="es-ES" dirty="0">
              <a:latin typeface="Isidora Sans Black" panose="00000A00000000000000"/>
            </a:endParaRPr>
          </a:p>
          <a:p>
            <a:pPr marL="285750" indent="-285750" algn="just">
              <a:buFont typeface="Wingdings" panose="05000000000000000000" pitchFamily="2" charset="2"/>
              <a:buChar char="Ø"/>
            </a:pPr>
            <a:r>
              <a:rPr lang="es-ES" dirty="0">
                <a:latin typeface="Isidora Sans Black" panose="00000A00000000000000"/>
              </a:rPr>
              <a:t>Debido al alto volumen de situaciones jurídicas que afectan el modelo ocupacional del territorio ponen en riesgo la Secretaría, por lo que se recomienda nombrar a un equipo jurídico de planta que dependa directamente del despacho para atender las segundas instancias y los silencios administrativos.</a:t>
            </a:r>
          </a:p>
          <a:p>
            <a:pPr algn="just"/>
            <a:endParaRPr lang="es-ES" dirty="0">
              <a:latin typeface="Isidora Sans Black" panose="00000A00000000000000"/>
            </a:endParaRPr>
          </a:p>
          <a:p>
            <a:pPr marL="285750" indent="-285750" algn="just">
              <a:buFont typeface="Wingdings" panose="05000000000000000000" pitchFamily="2" charset="2"/>
              <a:buChar char="Ø"/>
            </a:pPr>
            <a:r>
              <a:rPr lang="es-ES" dirty="0">
                <a:latin typeface="Isidora Sans Black" panose="00000A00000000000000"/>
              </a:rPr>
              <a:t>Se recomienda la revisión de la planta de personal de la Secretaría en general, ya que los asuntos asociados por competencia desbordan la capacidad del personal de planta.</a:t>
            </a:r>
            <a:endParaRPr lang="es-CO" dirty="0">
              <a:latin typeface="Isidora Sans Black" panose="00000A00000000000000"/>
            </a:endParaRPr>
          </a:p>
          <a:p>
            <a:pPr marL="285750" indent="-285750" algn="just">
              <a:buFont typeface="Wingdings" panose="05000000000000000000" pitchFamily="2" charset="2"/>
              <a:buChar char="Ø"/>
            </a:pPr>
            <a:endParaRPr lang="es-ES" dirty="0">
              <a:latin typeface="Isidora Sans Black" panose="00000A00000000000000"/>
              <a:cs typeface="Calibri"/>
            </a:endParaRPr>
          </a:p>
        </p:txBody>
      </p:sp>
    </p:spTree>
    <p:extLst>
      <p:ext uri="{BB962C8B-B14F-4D97-AF65-F5344CB8AC3E}">
        <p14:creationId xmlns:p14="http://schemas.microsoft.com/office/powerpoint/2010/main" val="2014544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50637" y="1102578"/>
            <a:ext cx="9408824" cy="3847207"/>
          </a:xfrm>
          <a:prstGeom prst="rect">
            <a:avLst/>
          </a:prstGeom>
          <a:noFill/>
        </p:spPr>
        <p:txBody>
          <a:bodyPr wrap="square" rtlCol="0">
            <a:spAutoFit/>
          </a:bodyPr>
          <a:lstStyle/>
          <a:p>
            <a:endParaRPr lang="es-ES" b="1" dirty="0">
              <a:latin typeface="Isidora Sans" panose="00000500000000000000"/>
            </a:endParaRPr>
          </a:p>
          <a:p>
            <a:pPr algn="just"/>
            <a:endParaRPr lang="es-ES" sz="1400" dirty="0">
              <a:latin typeface="Isidora Sans Black" panose="00000A00000000000000"/>
            </a:endParaRPr>
          </a:p>
          <a:p>
            <a:pPr algn="just"/>
            <a:endParaRPr lang="es-ES" sz="1400" dirty="0">
              <a:latin typeface="Isidora Sans Black" panose="00000A00000000000000"/>
            </a:endParaRPr>
          </a:p>
          <a:p>
            <a:pPr marL="285750" indent="-285750" algn="just">
              <a:buFont typeface="Wingdings" panose="05000000000000000000" pitchFamily="2" charset="2"/>
              <a:buChar char="Ø"/>
            </a:pPr>
            <a:r>
              <a:rPr lang="es-ES_tradnl" dirty="0">
                <a:latin typeface="Isidora Sans Black" panose="00000A00000000000000"/>
              </a:rPr>
              <a:t>Se hace necesaria la asignación de más presupuesto a la Subsecretaría de Control Urbanístico puesto que desde sus inicios siempre ha quedado con déficit, lo que dificulta la gestión. Para esta dependencia es de vital importancia contratar el recurso humano y el transporte para dar cumplimiento a su misionalidad como también para el componente Construye Bien, pues este debe tener una gestión continua y evitar el incremento de los asentamientos ilegales e irregulares en el Distrito.</a:t>
            </a:r>
            <a:endParaRPr lang="es-CO" dirty="0">
              <a:latin typeface="Isidora Sans Black" panose="00000A00000000000000"/>
            </a:endParaRPr>
          </a:p>
          <a:p>
            <a:pPr algn="just"/>
            <a:endParaRPr lang="es-CO" dirty="0">
              <a:latin typeface="Isidora Sans Black" panose="00000A00000000000000"/>
            </a:endParaRPr>
          </a:p>
          <a:p>
            <a:pPr marL="285750" indent="-285750" algn="just">
              <a:buFont typeface="Wingdings" panose="05000000000000000000" pitchFamily="2" charset="2"/>
              <a:buChar char="Ø"/>
            </a:pPr>
            <a:r>
              <a:rPr lang="es-ES_tradnl" dirty="0">
                <a:latin typeface="Isidora Sans Black" panose="00000A00000000000000"/>
              </a:rPr>
              <a:t>Es necesario generar  mayor independencia presupuestal al componente de Sociedades Intervenidas, de tal forma que le permita tener capacidad de acción frente a las necesidades de la administración y de la ciudadanía, quienes constantemente requieren intervenciones técnicas y ágiles a las personas naturales y jurídicas que han vulnerado la norma.  </a:t>
            </a:r>
            <a:endParaRPr lang="es-CO" dirty="0">
              <a:latin typeface="Isidora Sans Black" panose="00000A00000000000000"/>
            </a:endParaRPr>
          </a:p>
        </p:txBody>
      </p:sp>
      <p:sp>
        <p:nvSpPr>
          <p:cNvPr id="4" name="Rectángulo 3"/>
          <p:cNvSpPr/>
          <p:nvPr/>
        </p:nvSpPr>
        <p:spPr>
          <a:xfrm>
            <a:off x="3778879" y="605912"/>
            <a:ext cx="3887603" cy="584775"/>
          </a:xfrm>
          <a:prstGeom prst="rect">
            <a:avLst/>
          </a:prstGeom>
        </p:spPr>
        <p:txBody>
          <a:bodyPr wrap="none">
            <a:spAutoFit/>
          </a:bodyPr>
          <a:lstStyle/>
          <a:p>
            <a:r>
              <a:rPr lang="es-CO" sz="3200" b="1" dirty="0">
                <a:solidFill>
                  <a:srgbClr val="1B3935"/>
                </a:solidFill>
                <a:latin typeface="Isidora Sans Black" panose="00000A00000000000000" pitchFamily="2" charset="0"/>
              </a:rPr>
              <a:t>RECOMENDACIONES</a:t>
            </a:r>
          </a:p>
        </p:txBody>
      </p:sp>
    </p:spTree>
    <p:extLst>
      <p:ext uri="{BB962C8B-B14F-4D97-AF65-F5344CB8AC3E}">
        <p14:creationId xmlns:p14="http://schemas.microsoft.com/office/powerpoint/2010/main" val="3657398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2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937768" y="1902070"/>
            <a:ext cx="8072845" cy="646331"/>
          </a:xfrm>
          <a:prstGeom prst="rect">
            <a:avLst/>
          </a:prstGeom>
          <a:noFill/>
        </p:spPr>
        <p:txBody>
          <a:bodyPr wrap="square" rtlCol="0">
            <a:spAutoFit/>
          </a:bodyPr>
          <a:lstStyle/>
          <a:p>
            <a:pPr algn="ctr"/>
            <a:r>
              <a:rPr lang="es-CO" dirty="0">
                <a:latin typeface="Isidora Sans"/>
              </a:rPr>
              <a:t>El despacho es el encargado de responder todas las segundas instancias de las tres subsecretarias.</a:t>
            </a:r>
          </a:p>
        </p:txBody>
      </p:sp>
      <p:graphicFrame>
        <p:nvGraphicFramePr>
          <p:cNvPr id="10" name="Tabla 9"/>
          <p:cNvGraphicFramePr>
            <a:graphicFrameLocks noGrp="1"/>
          </p:cNvGraphicFramePr>
          <p:nvPr>
            <p:extLst>
              <p:ext uri="{D42A27DB-BD31-4B8C-83A1-F6EECF244321}">
                <p14:modId xmlns:p14="http://schemas.microsoft.com/office/powerpoint/2010/main" val="547849920"/>
              </p:ext>
            </p:extLst>
          </p:nvPr>
        </p:nvGraphicFramePr>
        <p:xfrm>
          <a:off x="3187562" y="2649666"/>
          <a:ext cx="5573259" cy="3004457"/>
        </p:xfrm>
        <a:graphic>
          <a:graphicData uri="http://schemas.openxmlformats.org/drawingml/2006/table">
            <a:tbl>
              <a:tblPr firstRow="1" firstCol="1" bandRow="1">
                <a:tableStyleId>{5C22544A-7EE6-4342-B048-85BDC9FD1C3A}</a:tableStyleId>
              </a:tblPr>
              <a:tblGrid>
                <a:gridCol w="1901802">
                  <a:extLst>
                    <a:ext uri="{9D8B030D-6E8A-4147-A177-3AD203B41FA5}">
                      <a16:colId xmlns="" xmlns:a16="http://schemas.microsoft.com/office/drawing/2014/main" val="20000"/>
                    </a:ext>
                  </a:extLst>
                </a:gridCol>
                <a:gridCol w="3671457">
                  <a:extLst>
                    <a:ext uri="{9D8B030D-6E8A-4147-A177-3AD203B41FA5}">
                      <a16:colId xmlns="" xmlns:a16="http://schemas.microsoft.com/office/drawing/2014/main" val="20001"/>
                    </a:ext>
                  </a:extLst>
                </a:gridCol>
              </a:tblGrid>
              <a:tr h="440364">
                <a:tc>
                  <a:txBody>
                    <a:bodyPr/>
                    <a:lstStyle/>
                    <a:p>
                      <a:pPr algn="ctr">
                        <a:spcAft>
                          <a:spcPts val="0"/>
                        </a:spcAft>
                      </a:pPr>
                      <a:r>
                        <a:rPr lang="es-CO" sz="1400" kern="100" dirty="0">
                          <a:effectLst/>
                        </a:rPr>
                        <a:t>Año</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CO" sz="1400" kern="100" dirty="0">
                          <a:effectLst/>
                        </a:rPr>
                        <a:t>Resolución</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476158">
                <a:tc>
                  <a:txBody>
                    <a:bodyPr/>
                    <a:lstStyle/>
                    <a:p>
                      <a:pPr algn="ctr">
                        <a:spcAft>
                          <a:spcPts val="0"/>
                        </a:spcAft>
                      </a:pPr>
                      <a:r>
                        <a:rPr lang="es-CO" sz="1400" kern="100" dirty="0">
                          <a:effectLst/>
                        </a:rPr>
                        <a:t>2020</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CO" sz="1400" kern="100" dirty="0">
                          <a:effectLst/>
                        </a:rPr>
                        <a:t>89</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548829">
                <a:tc>
                  <a:txBody>
                    <a:bodyPr/>
                    <a:lstStyle/>
                    <a:p>
                      <a:pPr algn="ctr">
                        <a:spcAft>
                          <a:spcPts val="0"/>
                        </a:spcAft>
                      </a:pPr>
                      <a:r>
                        <a:rPr lang="es-CO" sz="1400" kern="100">
                          <a:effectLst/>
                        </a:rPr>
                        <a:t>2021</a:t>
                      </a:r>
                      <a:endParaRPr lang="es-C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CO" sz="1400" kern="100" dirty="0">
                          <a:effectLst/>
                        </a:rPr>
                        <a:t>135</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501104">
                <a:tc>
                  <a:txBody>
                    <a:bodyPr/>
                    <a:lstStyle/>
                    <a:p>
                      <a:pPr algn="ctr">
                        <a:spcAft>
                          <a:spcPts val="0"/>
                        </a:spcAft>
                      </a:pPr>
                      <a:r>
                        <a:rPr lang="es-CO" sz="1400" kern="100">
                          <a:effectLst/>
                        </a:rPr>
                        <a:t>2022</a:t>
                      </a:r>
                      <a:endParaRPr lang="es-C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CO" sz="1400" kern="100" dirty="0">
                          <a:effectLst/>
                        </a:rPr>
                        <a:t>178</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501104">
                <a:tc>
                  <a:txBody>
                    <a:bodyPr/>
                    <a:lstStyle/>
                    <a:p>
                      <a:pPr algn="ctr">
                        <a:spcAft>
                          <a:spcPts val="0"/>
                        </a:spcAft>
                      </a:pPr>
                      <a:r>
                        <a:rPr lang="es-CO" sz="1400" kern="100">
                          <a:effectLst/>
                        </a:rPr>
                        <a:t>2023</a:t>
                      </a:r>
                      <a:endParaRPr lang="es-C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CO" sz="1400" kern="100" dirty="0">
                          <a:effectLst/>
                        </a:rPr>
                        <a:t>160</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536898">
                <a:tc>
                  <a:txBody>
                    <a:bodyPr/>
                    <a:lstStyle/>
                    <a:p>
                      <a:pPr algn="ctr">
                        <a:spcAft>
                          <a:spcPts val="0"/>
                        </a:spcAft>
                      </a:pPr>
                      <a:r>
                        <a:rPr lang="es-CO" sz="1400" kern="100">
                          <a:effectLst/>
                        </a:rPr>
                        <a:t>Total general</a:t>
                      </a:r>
                      <a:endParaRPr lang="es-CO"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CO" sz="1400" kern="100" dirty="0">
                          <a:effectLst/>
                        </a:rPr>
                        <a:t>                                         562</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bl>
          </a:graphicData>
        </a:graphic>
      </p:graphicFrame>
      <p:sp>
        <p:nvSpPr>
          <p:cNvPr id="2" name="Rectángulo 1"/>
          <p:cNvSpPr/>
          <p:nvPr/>
        </p:nvSpPr>
        <p:spPr>
          <a:xfrm>
            <a:off x="2926190" y="5654123"/>
            <a:ext cx="6096000" cy="923330"/>
          </a:xfrm>
          <a:prstGeom prst="rect">
            <a:avLst/>
          </a:prstGeom>
        </p:spPr>
        <p:txBody>
          <a:bodyPr>
            <a:spAutoFit/>
          </a:bodyPr>
          <a:lstStyle/>
          <a:p>
            <a:endParaRPr lang="es-CO" dirty="0">
              <a:latin typeface="Isidora Sans"/>
            </a:endParaRPr>
          </a:p>
          <a:p>
            <a:pPr algn="ctr"/>
            <a:r>
              <a:rPr lang="es-CO" dirty="0">
                <a:latin typeface="Isidora Sans"/>
              </a:rPr>
              <a:t>Se relacionan las que fueron atendidas durante el cuatrienio  </a:t>
            </a:r>
          </a:p>
        </p:txBody>
      </p:sp>
      <p:sp>
        <p:nvSpPr>
          <p:cNvPr id="5" name="Rectángulo 4"/>
          <p:cNvSpPr/>
          <p:nvPr/>
        </p:nvSpPr>
        <p:spPr>
          <a:xfrm>
            <a:off x="2794302" y="624218"/>
            <a:ext cx="5966519" cy="523220"/>
          </a:xfrm>
          <a:prstGeom prst="rect">
            <a:avLst/>
          </a:prstGeom>
        </p:spPr>
        <p:txBody>
          <a:bodyPr wrap="square">
            <a:spAutoFit/>
          </a:bodyPr>
          <a:lstStyle/>
          <a:p>
            <a:pPr algn="ctr"/>
            <a:r>
              <a:rPr lang="es-CO" sz="2800" b="1" dirty="0">
                <a:solidFill>
                  <a:srgbClr val="1B3935"/>
                </a:solidFill>
                <a:latin typeface="Isidora Sans Black" panose="00000A00000000000000" pitchFamily="2" charset="0"/>
              </a:rPr>
              <a:t>SEGUNDAS INSTANCIAS</a:t>
            </a:r>
          </a:p>
        </p:txBody>
      </p:sp>
    </p:spTree>
    <p:extLst>
      <p:ext uri="{BB962C8B-B14F-4D97-AF65-F5344CB8AC3E}">
        <p14:creationId xmlns:p14="http://schemas.microsoft.com/office/powerpoint/2010/main" val="409524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61974D7-7F47-EE6D-903C-EA9F23C41FD9}"/>
              </a:ext>
            </a:extLst>
          </p:cNvPr>
          <p:cNvSpPr txBox="1"/>
          <p:nvPr/>
        </p:nvSpPr>
        <p:spPr>
          <a:xfrm>
            <a:off x="4709961" y="560375"/>
            <a:ext cx="3306864" cy="584775"/>
          </a:xfrm>
          <a:prstGeom prst="rect">
            <a:avLst/>
          </a:prstGeom>
          <a:noFill/>
        </p:spPr>
        <p:txBody>
          <a:bodyPr wrap="square" rtlCol="0">
            <a:spAutoFit/>
          </a:bodyPr>
          <a:lstStyle/>
          <a:p>
            <a:r>
              <a:rPr lang="es-CO" sz="3200" b="1" dirty="0">
                <a:solidFill>
                  <a:srgbClr val="1B3935"/>
                </a:solidFill>
                <a:latin typeface="Isidora Sans Black" panose="00000A00000000000000" pitchFamily="2" charset="0"/>
              </a:rPr>
              <a:t> PQRSD</a:t>
            </a:r>
          </a:p>
        </p:txBody>
      </p:sp>
      <p:graphicFrame>
        <p:nvGraphicFramePr>
          <p:cNvPr id="5" name="Tabla 4"/>
          <p:cNvGraphicFramePr>
            <a:graphicFrameLocks noGrp="1"/>
          </p:cNvGraphicFramePr>
          <p:nvPr>
            <p:extLst>
              <p:ext uri="{D42A27DB-BD31-4B8C-83A1-F6EECF244321}">
                <p14:modId xmlns:p14="http://schemas.microsoft.com/office/powerpoint/2010/main" val="3350388798"/>
              </p:ext>
            </p:extLst>
          </p:nvPr>
        </p:nvGraphicFramePr>
        <p:xfrm>
          <a:off x="933994" y="1741619"/>
          <a:ext cx="9464043" cy="3483526"/>
        </p:xfrm>
        <a:graphic>
          <a:graphicData uri="http://schemas.openxmlformats.org/drawingml/2006/table">
            <a:tbl>
              <a:tblPr firstRow="1" firstCol="1" bandRow="1">
                <a:tableStyleId>{E8B1032C-EA38-4F05-BA0D-38AFFFC7BED3}</a:tableStyleId>
              </a:tblPr>
              <a:tblGrid>
                <a:gridCol w="1186761">
                  <a:extLst>
                    <a:ext uri="{9D8B030D-6E8A-4147-A177-3AD203B41FA5}">
                      <a16:colId xmlns="" xmlns:a16="http://schemas.microsoft.com/office/drawing/2014/main" val="20000"/>
                    </a:ext>
                  </a:extLst>
                </a:gridCol>
                <a:gridCol w="1186761">
                  <a:extLst>
                    <a:ext uri="{9D8B030D-6E8A-4147-A177-3AD203B41FA5}">
                      <a16:colId xmlns="" xmlns:a16="http://schemas.microsoft.com/office/drawing/2014/main" val="20001"/>
                    </a:ext>
                  </a:extLst>
                </a:gridCol>
                <a:gridCol w="1186761">
                  <a:extLst>
                    <a:ext uri="{9D8B030D-6E8A-4147-A177-3AD203B41FA5}">
                      <a16:colId xmlns="" xmlns:a16="http://schemas.microsoft.com/office/drawing/2014/main" val="20002"/>
                    </a:ext>
                  </a:extLst>
                </a:gridCol>
                <a:gridCol w="1186761">
                  <a:extLst>
                    <a:ext uri="{9D8B030D-6E8A-4147-A177-3AD203B41FA5}">
                      <a16:colId xmlns="" xmlns:a16="http://schemas.microsoft.com/office/drawing/2014/main" val="20003"/>
                    </a:ext>
                  </a:extLst>
                </a:gridCol>
                <a:gridCol w="1186761">
                  <a:extLst>
                    <a:ext uri="{9D8B030D-6E8A-4147-A177-3AD203B41FA5}">
                      <a16:colId xmlns="" xmlns:a16="http://schemas.microsoft.com/office/drawing/2014/main" val="20004"/>
                    </a:ext>
                  </a:extLst>
                </a:gridCol>
                <a:gridCol w="1186761">
                  <a:extLst>
                    <a:ext uri="{9D8B030D-6E8A-4147-A177-3AD203B41FA5}">
                      <a16:colId xmlns="" xmlns:a16="http://schemas.microsoft.com/office/drawing/2014/main" val="20005"/>
                    </a:ext>
                  </a:extLst>
                </a:gridCol>
                <a:gridCol w="1186761">
                  <a:extLst>
                    <a:ext uri="{9D8B030D-6E8A-4147-A177-3AD203B41FA5}">
                      <a16:colId xmlns="" xmlns:a16="http://schemas.microsoft.com/office/drawing/2014/main" val="20006"/>
                    </a:ext>
                  </a:extLst>
                </a:gridCol>
                <a:gridCol w="1156716">
                  <a:extLst>
                    <a:ext uri="{9D8B030D-6E8A-4147-A177-3AD203B41FA5}">
                      <a16:colId xmlns="" xmlns:a16="http://schemas.microsoft.com/office/drawing/2014/main" val="20007"/>
                    </a:ext>
                  </a:extLst>
                </a:gridCol>
              </a:tblGrid>
              <a:tr h="708680">
                <a:tc gridSpan="7">
                  <a:txBody>
                    <a:bodyPr/>
                    <a:lstStyle/>
                    <a:p>
                      <a:pPr algn="ctr">
                        <a:spcAft>
                          <a:spcPts val="0"/>
                        </a:spcAft>
                      </a:pPr>
                      <a:r>
                        <a:rPr lang="es-CO" sz="1400" dirty="0">
                          <a:effectLst/>
                        </a:rPr>
                        <a:t>SECRETARIA DE GESTIÓN Y CONTROL TERRITORIAL</a:t>
                      </a:r>
                      <a:endParaRPr lang="es-CO" sz="1200" dirty="0">
                        <a:effectLst/>
                        <a:latin typeface="Times New Roman" panose="02020603050405020304" pitchFamily="18" charset="0"/>
                        <a:ea typeface="Calibri" panose="020F0502020204030204" pitchFamily="34" charset="0"/>
                      </a:endParaRPr>
                    </a:p>
                  </a:txBody>
                  <a:tcPr marL="9525" marR="9525" marT="9525" marB="9525"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a:endParaRPr lang="es-CO" sz="1000">
                        <a:effectLst/>
                        <a:latin typeface="Times New Roman" panose="02020603050405020304" pitchFamily="18" charset="0"/>
                      </a:endParaRPr>
                    </a:p>
                  </a:txBody>
                  <a:tcPr marL="9525" marR="9525" marT="9525" marB="9525" anchor="b"/>
                </a:tc>
                <a:extLst>
                  <a:ext uri="{0D108BD9-81ED-4DB2-BD59-A6C34878D82A}">
                    <a16:rowId xmlns="" xmlns:a16="http://schemas.microsoft.com/office/drawing/2014/main" val="10000"/>
                  </a:ext>
                </a:extLst>
              </a:tr>
              <a:tr h="423575">
                <a:tc rowSpan="2">
                  <a:txBody>
                    <a:bodyPr/>
                    <a:lstStyle/>
                    <a:p>
                      <a:pPr algn="ctr">
                        <a:spcAft>
                          <a:spcPts val="0"/>
                        </a:spcAft>
                      </a:pPr>
                      <a:r>
                        <a:rPr lang="es-CO" sz="1400" dirty="0">
                          <a:effectLst/>
                        </a:rPr>
                        <a:t>AÑO</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rowSpan="2">
                  <a:txBody>
                    <a:bodyPr/>
                    <a:lstStyle/>
                    <a:p>
                      <a:pPr algn="ctr">
                        <a:spcAft>
                          <a:spcPts val="0"/>
                        </a:spcAft>
                      </a:pPr>
                      <a:r>
                        <a:rPr lang="es-CO" sz="1400" dirty="0">
                          <a:effectLst/>
                        </a:rPr>
                        <a:t>TOTAL INGRESO</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OPORTUNO</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rowSpan="2">
                  <a:txBody>
                    <a:bodyPr/>
                    <a:lstStyle/>
                    <a:p>
                      <a:pPr algn="ctr">
                        <a:spcAft>
                          <a:spcPts val="0"/>
                        </a:spcAft>
                      </a:pPr>
                      <a:r>
                        <a:rPr lang="es-CO" sz="1400" dirty="0">
                          <a:effectLst/>
                        </a:rPr>
                        <a:t>PORCENTAJE</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NO OPORTUNO</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rowSpan="2">
                  <a:txBody>
                    <a:bodyPr/>
                    <a:lstStyle/>
                    <a:p>
                      <a:pPr algn="ctr">
                        <a:spcAft>
                          <a:spcPts val="0"/>
                        </a:spcAft>
                      </a:pPr>
                      <a:r>
                        <a:rPr lang="es-CO" sz="1400">
                          <a:effectLst/>
                        </a:rPr>
                        <a:t>PORCENTAJE</a:t>
                      </a:r>
                      <a:endParaRPr lang="es-CO" sz="1600">
                        <a:effectLst/>
                        <a:latin typeface="Times New Roman" panose="02020603050405020304" pitchFamily="18" charset="0"/>
                        <a:ea typeface="Calibri" panose="020F0502020204030204" pitchFamily="34" charset="0"/>
                      </a:endParaRPr>
                    </a:p>
                  </a:txBody>
                  <a:tcPr marL="9525" marR="9525" marT="9525" marB="9525" anchor="ctr"/>
                </a:tc>
                <a:tc rowSpan="2">
                  <a:txBody>
                    <a:bodyPr/>
                    <a:lstStyle/>
                    <a:p>
                      <a:pPr algn="ctr">
                        <a:spcAft>
                          <a:spcPts val="0"/>
                        </a:spcAft>
                      </a:pPr>
                      <a:r>
                        <a:rPr lang="es-CO" sz="1400">
                          <a:effectLst/>
                        </a:rPr>
                        <a:t>INDICADOR ANUAL</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endParaRPr lang="es-CO" sz="1100">
                        <a:effectLst/>
                        <a:latin typeface="Times New Roman" panose="02020603050405020304" pitchFamily="18" charset="0"/>
                      </a:endParaRPr>
                    </a:p>
                  </a:txBody>
                  <a:tcPr marL="9525" marR="9525" marT="9525" marB="9525" anchor="ctr"/>
                </a:tc>
                <a:extLst>
                  <a:ext uri="{0D108BD9-81ED-4DB2-BD59-A6C34878D82A}">
                    <a16:rowId xmlns="" xmlns:a16="http://schemas.microsoft.com/office/drawing/2014/main" val="10001"/>
                  </a:ext>
                </a:extLst>
              </a:tr>
              <a:tr h="518663">
                <a:tc vMerge="1">
                  <a:txBody>
                    <a:bodyPr/>
                    <a:lstStyle/>
                    <a:p>
                      <a:endParaRPr lang="es-CO"/>
                    </a:p>
                  </a:txBody>
                  <a:tcPr/>
                </a:tc>
                <a:tc vMerge="1">
                  <a:txBody>
                    <a:bodyPr/>
                    <a:lstStyle/>
                    <a:p>
                      <a:endParaRPr lang="es-CO"/>
                    </a:p>
                  </a:txBody>
                  <a:tcPr/>
                </a:tc>
                <a:tc>
                  <a:txBody>
                    <a:bodyPr/>
                    <a:lstStyle/>
                    <a:p>
                      <a:pPr algn="ctr">
                        <a:spcAft>
                          <a:spcPts val="0"/>
                        </a:spcAft>
                      </a:pPr>
                      <a:r>
                        <a:rPr lang="es-CO" sz="1400" dirty="0">
                          <a:effectLst/>
                        </a:rPr>
                        <a:t>CANTIDAD</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vMerge="1">
                  <a:txBody>
                    <a:bodyPr/>
                    <a:lstStyle/>
                    <a:p>
                      <a:endParaRPr lang="es-CO"/>
                    </a:p>
                  </a:txBody>
                  <a:tcPr/>
                </a:tc>
                <a:tc>
                  <a:txBody>
                    <a:bodyPr/>
                    <a:lstStyle/>
                    <a:p>
                      <a:pPr algn="ctr">
                        <a:spcAft>
                          <a:spcPts val="0"/>
                        </a:spcAft>
                      </a:pPr>
                      <a:r>
                        <a:rPr lang="es-CO" sz="1400" dirty="0">
                          <a:effectLst/>
                        </a:rPr>
                        <a:t>CANTIDAD</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vMerge="1">
                  <a:txBody>
                    <a:bodyPr/>
                    <a:lstStyle/>
                    <a:p>
                      <a:endParaRPr lang="es-CO"/>
                    </a:p>
                  </a:txBody>
                  <a:tcPr/>
                </a:tc>
                <a:tc vMerge="1">
                  <a:txBody>
                    <a:bodyPr/>
                    <a:lstStyle/>
                    <a:p>
                      <a:endParaRPr lang="es-CO"/>
                    </a:p>
                  </a:txBody>
                  <a:tcPr/>
                </a:tc>
                <a:tc>
                  <a:txBody>
                    <a:bodyPr/>
                    <a:lstStyle/>
                    <a:p>
                      <a:pPr algn="ctr"/>
                      <a:endParaRPr lang="es-CO" sz="1100">
                        <a:effectLst/>
                        <a:latin typeface="Times New Roman" panose="02020603050405020304" pitchFamily="18" charset="0"/>
                      </a:endParaRPr>
                    </a:p>
                  </a:txBody>
                  <a:tcPr marL="9525" marR="9525" marT="9525" marB="9525" anchor="ctr"/>
                </a:tc>
                <a:extLst>
                  <a:ext uri="{0D108BD9-81ED-4DB2-BD59-A6C34878D82A}">
                    <a16:rowId xmlns="" xmlns:a16="http://schemas.microsoft.com/office/drawing/2014/main" val="10002"/>
                  </a:ext>
                </a:extLst>
              </a:tr>
              <a:tr h="458152">
                <a:tc>
                  <a:txBody>
                    <a:bodyPr/>
                    <a:lstStyle/>
                    <a:p>
                      <a:pPr algn="ctr">
                        <a:spcAft>
                          <a:spcPts val="0"/>
                        </a:spcAft>
                      </a:pPr>
                      <a:r>
                        <a:rPr lang="es-CO" sz="1600">
                          <a:effectLst/>
                        </a:rPr>
                        <a:t>2020</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7161</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6361</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88,83%</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800</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11,17%</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88,83%</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endParaRPr lang="es-CO" sz="1100">
                        <a:effectLst/>
                        <a:latin typeface="Times New Roman" panose="02020603050405020304" pitchFamily="18" charset="0"/>
                      </a:endParaRPr>
                    </a:p>
                  </a:txBody>
                  <a:tcPr marL="9525" marR="9525" marT="9525" marB="9525" anchor="ctr"/>
                </a:tc>
                <a:extLst>
                  <a:ext uri="{0D108BD9-81ED-4DB2-BD59-A6C34878D82A}">
                    <a16:rowId xmlns="" xmlns:a16="http://schemas.microsoft.com/office/drawing/2014/main" val="10003"/>
                  </a:ext>
                </a:extLst>
              </a:tr>
              <a:tr h="458152">
                <a:tc>
                  <a:txBody>
                    <a:bodyPr/>
                    <a:lstStyle/>
                    <a:p>
                      <a:pPr algn="ctr">
                        <a:spcAft>
                          <a:spcPts val="0"/>
                        </a:spcAft>
                      </a:pPr>
                      <a:r>
                        <a:rPr lang="es-CO" sz="1600">
                          <a:effectLst/>
                        </a:rPr>
                        <a:t>2021</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9182</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7990</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87,02%</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1192</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12,98%</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87,02%</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endParaRPr lang="es-CO" sz="1100">
                        <a:effectLst/>
                        <a:latin typeface="Times New Roman" panose="02020603050405020304" pitchFamily="18" charset="0"/>
                      </a:endParaRPr>
                    </a:p>
                  </a:txBody>
                  <a:tcPr marL="9525" marR="9525" marT="9525" marB="9525" anchor="ctr"/>
                </a:tc>
                <a:extLst>
                  <a:ext uri="{0D108BD9-81ED-4DB2-BD59-A6C34878D82A}">
                    <a16:rowId xmlns="" xmlns:a16="http://schemas.microsoft.com/office/drawing/2014/main" val="10004"/>
                  </a:ext>
                </a:extLst>
              </a:tr>
              <a:tr h="458152">
                <a:tc>
                  <a:txBody>
                    <a:bodyPr/>
                    <a:lstStyle/>
                    <a:p>
                      <a:pPr algn="ctr">
                        <a:spcAft>
                          <a:spcPts val="0"/>
                        </a:spcAft>
                      </a:pPr>
                      <a:r>
                        <a:rPr lang="es-CO" sz="1600">
                          <a:effectLst/>
                        </a:rPr>
                        <a:t>2022</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7196</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6315</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87,76%</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881</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12,24%</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87,76%</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endParaRPr lang="es-CO" sz="1100" dirty="0">
                        <a:effectLst/>
                        <a:latin typeface="Times New Roman" panose="02020603050405020304" pitchFamily="18" charset="0"/>
                      </a:endParaRPr>
                    </a:p>
                  </a:txBody>
                  <a:tcPr marL="9525" marR="9525" marT="9525" marB="9525" anchor="ctr"/>
                </a:tc>
                <a:extLst>
                  <a:ext uri="{0D108BD9-81ED-4DB2-BD59-A6C34878D82A}">
                    <a16:rowId xmlns="" xmlns:a16="http://schemas.microsoft.com/office/drawing/2014/main" val="10005"/>
                  </a:ext>
                </a:extLst>
              </a:tr>
              <a:tr h="458152">
                <a:tc>
                  <a:txBody>
                    <a:bodyPr/>
                    <a:lstStyle/>
                    <a:p>
                      <a:pPr algn="ctr">
                        <a:spcAft>
                          <a:spcPts val="0"/>
                        </a:spcAft>
                      </a:pPr>
                      <a:r>
                        <a:rPr lang="es-CO" sz="1600">
                          <a:effectLst/>
                        </a:rPr>
                        <a:t>2023</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5678</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5402</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94,56%</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a:effectLst/>
                        </a:rPr>
                        <a:t>276</a:t>
                      </a:r>
                      <a:endParaRPr lang="es-CO" sz="16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4,83%</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95,14%</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es-CO" sz="1400" dirty="0">
                          <a:effectLst/>
                        </a:rPr>
                        <a:t>CORTE AGOSTO</a:t>
                      </a:r>
                      <a:endParaRPr lang="es-CO" sz="1600" dirty="0">
                        <a:effectLst/>
                        <a:latin typeface="Times New Roman" panose="02020603050405020304" pitchFamily="18" charset="0"/>
                        <a:ea typeface="Calibri" panose="020F0502020204030204" pitchFamily="34" charset="0"/>
                      </a:endParaRPr>
                    </a:p>
                  </a:txBody>
                  <a:tcPr marL="9525" marR="9525" marT="9525" marB="9525"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720447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D54805F1-65BE-4E89-8FB1-D42D84B49F08}"/>
              </a:ext>
            </a:extLst>
          </p:cNvPr>
          <p:cNvSpPr txBox="1"/>
          <p:nvPr/>
        </p:nvSpPr>
        <p:spPr>
          <a:xfrm>
            <a:off x="2039376" y="1734274"/>
            <a:ext cx="8113248" cy="1815882"/>
          </a:xfrm>
          <a:prstGeom prst="rect">
            <a:avLst/>
          </a:prstGeom>
          <a:noFill/>
        </p:spPr>
        <p:txBody>
          <a:bodyPr wrap="square" rtlCol="0">
            <a:spAutoFit/>
          </a:bodyPr>
          <a:lstStyle/>
          <a:p>
            <a:endParaRPr lang="es-CO" sz="2400" b="1" dirty="0">
              <a:solidFill>
                <a:srgbClr val="1B3935"/>
              </a:solidFill>
              <a:latin typeface="+mj-lt"/>
            </a:endParaRPr>
          </a:p>
          <a:p>
            <a:pPr algn="ctr"/>
            <a:r>
              <a:rPr lang="es-CO" sz="3600" b="1" dirty="0">
                <a:solidFill>
                  <a:srgbClr val="1B3935"/>
                </a:solidFill>
                <a:latin typeface="Isidora Sans Black" panose="00000A00000000000000" pitchFamily="2" charset="0"/>
              </a:rPr>
              <a:t> </a:t>
            </a:r>
            <a:r>
              <a:rPr lang="es-CO" sz="4400" b="1" dirty="0">
                <a:solidFill>
                  <a:srgbClr val="1B3935"/>
                </a:solidFill>
                <a:latin typeface="Isidora Sans Black" panose="00000A00000000000000" pitchFamily="2" charset="0"/>
              </a:rPr>
              <a:t>ASUNTOS ADMINISTRATIVOS:</a:t>
            </a:r>
          </a:p>
        </p:txBody>
      </p:sp>
      <p:sp>
        <p:nvSpPr>
          <p:cNvPr id="3" name="CuadroTexto 2">
            <a:extLst>
              <a:ext uri="{FF2B5EF4-FFF2-40B4-BE49-F238E27FC236}">
                <a16:creationId xmlns="" xmlns:a16="http://schemas.microsoft.com/office/drawing/2014/main" id="{44A10D0E-0F90-4F93-AF1C-2C77E10455DB}"/>
              </a:ext>
            </a:extLst>
          </p:cNvPr>
          <p:cNvSpPr txBox="1"/>
          <p:nvPr/>
        </p:nvSpPr>
        <p:spPr>
          <a:xfrm>
            <a:off x="2828779" y="3550156"/>
            <a:ext cx="8901128" cy="719347"/>
          </a:xfrm>
          <a:prstGeom prst="rect">
            <a:avLst/>
          </a:prstGeom>
          <a:noFill/>
        </p:spPr>
        <p:txBody>
          <a:bodyPr wrap="square" rtlCol="0">
            <a:spAutoFit/>
          </a:bodyPr>
          <a:lstStyle/>
          <a:p>
            <a:r>
              <a:rPr lang="es-ES" sz="4000" b="1" dirty="0">
                <a:solidFill>
                  <a:srgbClr val="1B3935"/>
                </a:solidFill>
                <a:latin typeface="Isidora Sans Black" panose="00000A00000000000000" pitchFamily="2" charset="0"/>
              </a:rPr>
              <a:t>CONTRATACIÓN 2020-2023</a:t>
            </a:r>
            <a:endParaRPr lang="es-CO" sz="4800" b="1" dirty="0">
              <a:solidFill>
                <a:srgbClr val="1B3935"/>
              </a:solidFill>
              <a:latin typeface="Isidora Sans Black" panose="00000A00000000000000" pitchFamily="2" charset="0"/>
            </a:endParaRPr>
          </a:p>
        </p:txBody>
      </p:sp>
    </p:spTree>
    <p:extLst>
      <p:ext uri="{BB962C8B-B14F-4D97-AF65-F5344CB8AC3E}">
        <p14:creationId xmlns:p14="http://schemas.microsoft.com/office/powerpoint/2010/main" val="2671969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03094" y="441215"/>
            <a:ext cx="5966519" cy="954107"/>
          </a:xfrm>
          <a:prstGeom prst="rect">
            <a:avLst/>
          </a:prstGeom>
        </p:spPr>
        <p:txBody>
          <a:bodyPr wrap="square">
            <a:spAutoFit/>
          </a:bodyPr>
          <a:lstStyle/>
          <a:p>
            <a:pPr algn="ctr"/>
            <a:r>
              <a:rPr lang="es-CO" sz="2800" b="1" dirty="0">
                <a:solidFill>
                  <a:srgbClr val="FF0000"/>
                </a:solidFill>
                <a:latin typeface="Isidora Sans Black" panose="00000A00000000000000" pitchFamily="2" charset="0"/>
              </a:rPr>
              <a:t>CONTRATOS DE APOYO A LA GESTIÓN</a:t>
            </a:r>
          </a:p>
        </p:txBody>
      </p:sp>
      <p:graphicFrame>
        <p:nvGraphicFramePr>
          <p:cNvPr id="6" name="Objeto 5">
            <a:extLst>
              <a:ext uri="{FF2B5EF4-FFF2-40B4-BE49-F238E27FC236}">
                <a16:creationId xmlns="" xmlns:a16="http://schemas.microsoft.com/office/drawing/2014/main" id="{53B976ED-1DEF-46A0-9A3A-259A84EB760A}"/>
              </a:ext>
            </a:extLst>
          </p:cNvPr>
          <p:cNvGraphicFramePr>
            <a:graphicFrameLocks noChangeAspect="1"/>
          </p:cNvGraphicFramePr>
          <p:nvPr>
            <p:extLst>
              <p:ext uri="{D42A27DB-BD31-4B8C-83A1-F6EECF244321}">
                <p14:modId xmlns:p14="http://schemas.microsoft.com/office/powerpoint/2010/main" val="1497675402"/>
              </p:ext>
            </p:extLst>
          </p:nvPr>
        </p:nvGraphicFramePr>
        <p:xfrm>
          <a:off x="275455" y="1319122"/>
          <a:ext cx="9490075" cy="5387975"/>
        </p:xfrm>
        <a:graphic>
          <a:graphicData uri="http://schemas.openxmlformats.org/presentationml/2006/ole">
            <mc:AlternateContent xmlns:mc="http://schemas.openxmlformats.org/markup-compatibility/2006">
              <mc:Choice xmlns:v="urn:schemas-microsoft-com:vml" Requires="v">
                <p:oleObj spid="_x0000_s1028" name="Hoja de cálculo" r:id="rId4" imgW="12563544" imgH="7134174" progId="Excel.Sheet.12">
                  <p:embed/>
                </p:oleObj>
              </mc:Choice>
              <mc:Fallback>
                <p:oleObj name="Hoja de cálculo" r:id="rId4" imgW="12563544" imgH="7134174" progId="Excel.Sheet.12">
                  <p:embed/>
                  <p:pic>
                    <p:nvPicPr>
                      <p:cNvPr id="6" name="Objeto 5">
                        <a:extLst>
                          <a:ext uri="{FF2B5EF4-FFF2-40B4-BE49-F238E27FC236}">
                            <a16:creationId xmlns="" xmlns:a16="http://schemas.microsoft.com/office/drawing/2014/main" id="{53B976ED-1DEF-46A0-9A3A-259A84EB760A}"/>
                          </a:ext>
                        </a:extLst>
                      </p:cNvPr>
                      <p:cNvPicPr/>
                      <p:nvPr/>
                    </p:nvPicPr>
                    <p:blipFill>
                      <a:blip r:embed="rId5"/>
                      <a:stretch>
                        <a:fillRect/>
                      </a:stretch>
                    </p:blipFill>
                    <p:spPr>
                      <a:xfrm>
                        <a:off x="275455" y="1319122"/>
                        <a:ext cx="9490075" cy="5387975"/>
                      </a:xfrm>
                      <a:prstGeom prst="rect">
                        <a:avLst/>
                      </a:prstGeom>
                    </p:spPr>
                  </p:pic>
                </p:oleObj>
              </mc:Fallback>
            </mc:AlternateContent>
          </a:graphicData>
        </a:graphic>
      </p:graphicFrame>
      <p:sp>
        <p:nvSpPr>
          <p:cNvPr id="2" name="Rectángulo 1">
            <a:extLst>
              <a:ext uri="{FF2B5EF4-FFF2-40B4-BE49-F238E27FC236}">
                <a16:creationId xmlns="" xmlns:a16="http://schemas.microsoft.com/office/drawing/2014/main" id="{A1D9B9F5-1E95-768A-92B3-51653953FD98}"/>
              </a:ext>
            </a:extLst>
          </p:cNvPr>
          <p:cNvSpPr/>
          <p:nvPr/>
        </p:nvSpPr>
        <p:spPr>
          <a:xfrm>
            <a:off x="10007284" y="3259265"/>
            <a:ext cx="1814602" cy="984885"/>
          </a:xfrm>
          <a:prstGeom prst="rect">
            <a:avLst/>
          </a:prstGeom>
        </p:spPr>
        <p:txBody>
          <a:bodyPr wrap="square">
            <a:spAutoFit/>
          </a:bodyPr>
          <a:lstStyle/>
          <a:p>
            <a:endParaRPr lang="es-CO" dirty="0">
              <a:latin typeface="Isidora Sans"/>
            </a:endParaRPr>
          </a:p>
          <a:p>
            <a:pPr algn="ctr"/>
            <a:r>
              <a:rPr lang="es-CO" sz="2000" b="1" i="1" dirty="0">
                <a:latin typeface="Isidora Sans Black" panose="00000A00000000000000"/>
              </a:rPr>
              <a:t>TOTAL </a:t>
            </a:r>
          </a:p>
          <a:p>
            <a:pPr algn="ctr"/>
            <a:r>
              <a:rPr lang="es-CO" sz="2000" b="1" i="1" dirty="0">
                <a:latin typeface="Isidora Sans Black" panose="00000A00000000000000"/>
              </a:rPr>
              <a:t>15 CONTRATOS</a:t>
            </a:r>
          </a:p>
        </p:txBody>
      </p:sp>
    </p:spTree>
    <p:extLst>
      <p:ext uri="{BB962C8B-B14F-4D97-AF65-F5344CB8AC3E}">
        <p14:creationId xmlns:p14="http://schemas.microsoft.com/office/powerpoint/2010/main" val="838293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03094" y="643438"/>
            <a:ext cx="5966519" cy="523220"/>
          </a:xfrm>
          <a:prstGeom prst="rect">
            <a:avLst/>
          </a:prstGeom>
        </p:spPr>
        <p:txBody>
          <a:bodyPr wrap="square">
            <a:spAutoFit/>
          </a:bodyPr>
          <a:lstStyle/>
          <a:p>
            <a:pPr algn="ctr"/>
            <a:r>
              <a:rPr lang="es-CO" sz="2800" b="1" dirty="0">
                <a:solidFill>
                  <a:srgbClr val="FF0000"/>
                </a:solidFill>
                <a:latin typeface="Isidora Sans Black" panose="00000A00000000000000" pitchFamily="2" charset="0"/>
              </a:rPr>
              <a:t>CONTRATOS EN EJECUCIÓN</a:t>
            </a:r>
          </a:p>
        </p:txBody>
      </p:sp>
      <p:pic>
        <p:nvPicPr>
          <p:cNvPr id="4" name="Imagen 3">
            <a:extLst>
              <a:ext uri="{FF2B5EF4-FFF2-40B4-BE49-F238E27FC236}">
                <a16:creationId xmlns="" xmlns:a16="http://schemas.microsoft.com/office/drawing/2014/main" id="{77B0060C-15FA-48E0-9008-D0CE434FB8D3}"/>
              </a:ext>
            </a:extLst>
          </p:cNvPr>
          <p:cNvPicPr>
            <a:picLocks noChangeAspect="1"/>
          </p:cNvPicPr>
          <p:nvPr/>
        </p:nvPicPr>
        <p:blipFill>
          <a:blip r:embed="rId3"/>
          <a:stretch>
            <a:fillRect/>
          </a:stretch>
        </p:blipFill>
        <p:spPr>
          <a:xfrm>
            <a:off x="588389" y="2547268"/>
            <a:ext cx="4713357" cy="1618133"/>
          </a:xfrm>
          <a:prstGeom prst="rect">
            <a:avLst/>
          </a:prstGeom>
        </p:spPr>
      </p:pic>
      <p:graphicFrame>
        <p:nvGraphicFramePr>
          <p:cNvPr id="7" name="Objeto 6">
            <a:extLst>
              <a:ext uri="{FF2B5EF4-FFF2-40B4-BE49-F238E27FC236}">
                <a16:creationId xmlns="" xmlns:a16="http://schemas.microsoft.com/office/drawing/2014/main" id="{BE59E42D-79F3-4BD6-A078-A841022DD2DE}"/>
              </a:ext>
            </a:extLst>
          </p:cNvPr>
          <p:cNvGraphicFramePr>
            <a:graphicFrameLocks noChangeAspect="1"/>
          </p:cNvGraphicFramePr>
          <p:nvPr>
            <p:extLst>
              <p:ext uri="{D42A27DB-BD31-4B8C-83A1-F6EECF244321}">
                <p14:modId xmlns:p14="http://schemas.microsoft.com/office/powerpoint/2010/main" val="1339990753"/>
              </p:ext>
            </p:extLst>
          </p:nvPr>
        </p:nvGraphicFramePr>
        <p:xfrm>
          <a:off x="5955617" y="3851415"/>
          <a:ext cx="4425586" cy="1643131"/>
        </p:xfrm>
        <a:graphic>
          <a:graphicData uri="http://schemas.openxmlformats.org/presentationml/2006/ole">
            <mc:AlternateContent xmlns:mc="http://schemas.openxmlformats.org/markup-compatibility/2006">
              <mc:Choice xmlns:v="urn:schemas-microsoft-com:vml" Requires="v">
                <p:oleObj spid="_x0000_s2058" name="Hoja de cálculo" r:id="rId5" imgW="4533828" imgH="1571548" progId="Excel.Sheet.12">
                  <p:embed/>
                </p:oleObj>
              </mc:Choice>
              <mc:Fallback>
                <p:oleObj name="Hoja de cálculo" r:id="rId5" imgW="4533828" imgH="1571548" progId="Excel.Sheet.12">
                  <p:embed/>
                  <p:pic>
                    <p:nvPicPr>
                      <p:cNvPr id="7" name="Objeto 6">
                        <a:extLst>
                          <a:ext uri="{FF2B5EF4-FFF2-40B4-BE49-F238E27FC236}">
                            <a16:creationId xmlns="" xmlns:a16="http://schemas.microsoft.com/office/drawing/2014/main" id="{BE59E42D-79F3-4BD6-A078-A841022DD2DE}"/>
                          </a:ext>
                        </a:extLst>
                      </p:cNvPr>
                      <p:cNvPicPr/>
                      <p:nvPr/>
                    </p:nvPicPr>
                    <p:blipFill>
                      <a:blip r:embed="rId6"/>
                      <a:stretch>
                        <a:fillRect/>
                      </a:stretch>
                    </p:blipFill>
                    <p:spPr>
                      <a:xfrm>
                        <a:off x="5955617" y="3851415"/>
                        <a:ext cx="4425586" cy="1643131"/>
                      </a:xfrm>
                      <a:prstGeom prst="rect">
                        <a:avLst/>
                      </a:prstGeom>
                    </p:spPr>
                  </p:pic>
                </p:oleObj>
              </mc:Fallback>
            </mc:AlternateContent>
          </a:graphicData>
        </a:graphic>
      </p:graphicFrame>
      <p:graphicFrame>
        <p:nvGraphicFramePr>
          <p:cNvPr id="8" name="Objeto 7">
            <a:extLst>
              <a:ext uri="{FF2B5EF4-FFF2-40B4-BE49-F238E27FC236}">
                <a16:creationId xmlns="" xmlns:a16="http://schemas.microsoft.com/office/drawing/2014/main" id="{1E3581BF-6543-4723-AB4B-FD98ED639CBA}"/>
              </a:ext>
            </a:extLst>
          </p:cNvPr>
          <p:cNvGraphicFramePr>
            <a:graphicFrameLocks noChangeAspect="1"/>
          </p:cNvGraphicFramePr>
          <p:nvPr>
            <p:extLst>
              <p:ext uri="{D42A27DB-BD31-4B8C-83A1-F6EECF244321}">
                <p14:modId xmlns:p14="http://schemas.microsoft.com/office/powerpoint/2010/main" val="3796539543"/>
              </p:ext>
            </p:extLst>
          </p:nvPr>
        </p:nvGraphicFramePr>
        <p:xfrm>
          <a:off x="5955616" y="2441464"/>
          <a:ext cx="4425587" cy="1190625"/>
        </p:xfrm>
        <a:graphic>
          <a:graphicData uri="http://schemas.openxmlformats.org/presentationml/2006/ole">
            <mc:AlternateContent xmlns:mc="http://schemas.openxmlformats.org/markup-compatibility/2006">
              <mc:Choice xmlns:v="urn:schemas-microsoft-com:vml" Requires="v">
                <p:oleObj spid="_x0000_s2059" name="Hoja de cálculo" r:id="rId8" imgW="5105371" imgH="1190651" progId="Excel.Sheet.12">
                  <p:embed/>
                </p:oleObj>
              </mc:Choice>
              <mc:Fallback>
                <p:oleObj name="Hoja de cálculo" r:id="rId8" imgW="5105371" imgH="1190651" progId="Excel.Sheet.12">
                  <p:embed/>
                  <p:pic>
                    <p:nvPicPr>
                      <p:cNvPr id="8" name="Objeto 7">
                        <a:extLst>
                          <a:ext uri="{FF2B5EF4-FFF2-40B4-BE49-F238E27FC236}">
                            <a16:creationId xmlns="" xmlns:a16="http://schemas.microsoft.com/office/drawing/2014/main" id="{1E3581BF-6543-4723-AB4B-FD98ED639CBA}"/>
                          </a:ext>
                        </a:extLst>
                      </p:cNvPr>
                      <p:cNvPicPr/>
                      <p:nvPr/>
                    </p:nvPicPr>
                    <p:blipFill>
                      <a:blip r:embed="rId9"/>
                      <a:stretch>
                        <a:fillRect/>
                      </a:stretch>
                    </p:blipFill>
                    <p:spPr>
                      <a:xfrm>
                        <a:off x="5955616" y="2441464"/>
                        <a:ext cx="4425587" cy="1190625"/>
                      </a:xfrm>
                      <a:prstGeom prst="rect">
                        <a:avLst/>
                      </a:prstGeom>
                    </p:spPr>
                  </p:pic>
                </p:oleObj>
              </mc:Fallback>
            </mc:AlternateContent>
          </a:graphicData>
        </a:graphic>
      </p:graphicFrame>
      <p:graphicFrame>
        <p:nvGraphicFramePr>
          <p:cNvPr id="9" name="Objeto 8">
            <a:extLst>
              <a:ext uri="{FF2B5EF4-FFF2-40B4-BE49-F238E27FC236}">
                <a16:creationId xmlns="" xmlns:a16="http://schemas.microsoft.com/office/drawing/2014/main" id="{E893D228-9BFC-4CD3-92E1-9FE5DFC5FBDA}"/>
              </a:ext>
            </a:extLst>
          </p:cNvPr>
          <p:cNvGraphicFramePr>
            <a:graphicFrameLocks noChangeAspect="1"/>
          </p:cNvGraphicFramePr>
          <p:nvPr>
            <p:extLst>
              <p:ext uri="{D42A27DB-BD31-4B8C-83A1-F6EECF244321}">
                <p14:modId xmlns:p14="http://schemas.microsoft.com/office/powerpoint/2010/main" val="3607645688"/>
              </p:ext>
            </p:extLst>
          </p:nvPr>
        </p:nvGraphicFramePr>
        <p:xfrm>
          <a:off x="5955616" y="1374473"/>
          <a:ext cx="4425587" cy="809625"/>
        </p:xfrm>
        <a:graphic>
          <a:graphicData uri="http://schemas.openxmlformats.org/presentationml/2006/ole">
            <mc:AlternateContent xmlns:mc="http://schemas.openxmlformats.org/markup-compatibility/2006">
              <mc:Choice xmlns:v="urn:schemas-microsoft-com:vml" Requires="v">
                <p:oleObj spid="_x0000_s2060" name="Hoja de cálculo" r:id="rId11" imgW="5105371" imgH="809754" progId="Excel.Sheet.12">
                  <p:embed/>
                </p:oleObj>
              </mc:Choice>
              <mc:Fallback>
                <p:oleObj name="Hoja de cálculo" r:id="rId11" imgW="5105371" imgH="809754" progId="Excel.Sheet.12">
                  <p:embed/>
                  <p:pic>
                    <p:nvPicPr>
                      <p:cNvPr id="9" name="Objeto 8">
                        <a:extLst>
                          <a:ext uri="{FF2B5EF4-FFF2-40B4-BE49-F238E27FC236}">
                            <a16:creationId xmlns="" xmlns:a16="http://schemas.microsoft.com/office/drawing/2014/main" id="{E893D228-9BFC-4CD3-92E1-9FE5DFC5FBDA}"/>
                          </a:ext>
                        </a:extLst>
                      </p:cNvPr>
                      <p:cNvPicPr/>
                      <p:nvPr/>
                    </p:nvPicPr>
                    <p:blipFill>
                      <a:blip r:embed="rId12"/>
                      <a:stretch>
                        <a:fillRect/>
                      </a:stretch>
                    </p:blipFill>
                    <p:spPr>
                      <a:xfrm>
                        <a:off x="5955616" y="1374473"/>
                        <a:ext cx="4425587" cy="809625"/>
                      </a:xfrm>
                      <a:prstGeom prst="rect">
                        <a:avLst/>
                      </a:prstGeom>
                    </p:spPr>
                  </p:pic>
                </p:oleObj>
              </mc:Fallback>
            </mc:AlternateContent>
          </a:graphicData>
        </a:graphic>
      </p:graphicFrame>
      <p:graphicFrame>
        <p:nvGraphicFramePr>
          <p:cNvPr id="10" name="Objeto 9">
            <a:extLst>
              <a:ext uri="{FF2B5EF4-FFF2-40B4-BE49-F238E27FC236}">
                <a16:creationId xmlns="" xmlns:a16="http://schemas.microsoft.com/office/drawing/2014/main" id="{C3508297-90D3-4EF0-96A9-1A722B56D7D3}"/>
              </a:ext>
            </a:extLst>
          </p:cNvPr>
          <p:cNvGraphicFramePr>
            <a:graphicFrameLocks noChangeAspect="1"/>
          </p:cNvGraphicFramePr>
          <p:nvPr>
            <p:extLst>
              <p:ext uri="{D42A27DB-BD31-4B8C-83A1-F6EECF244321}">
                <p14:modId xmlns:p14="http://schemas.microsoft.com/office/powerpoint/2010/main" val="3516125107"/>
              </p:ext>
            </p:extLst>
          </p:nvPr>
        </p:nvGraphicFramePr>
        <p:xfrm>
          <a:off x="4156548" y="5815684"/>
          <a:ext cx="2571750" cy="590550"/>
        </p:xfrm>
        <a:graphic>
          <a:graphicData uri="http://schemas.openxmlformats.org/presentationml/2006/ole">
            <mc:AlternateContent xmlns:mc="http://schemas.openxmlformats.org/markup-compatibility/2006">
              <mc:Choice xmlns:v="urn:schemas-microsoft-com:vml" Requires="v">
                <p:oleObj spid="_x0000_s2061" name="Hoja de cálculo" r:id="rId14" imgW="2571772" imgH="590460" progId="Excel.Sheet.12">
                  <p:embed/>
                </p:oleObj>
              </mc:Choice>
              <mc:Fallback>
                <p:oleObj name="Hoja de cálculo" r:id="rId14" imgW="2571772" imgH="590460" progId="Excel.Sheet.12">
                  <p:embed/>
                  <p:pic>
                    <p:nvPicPr>
                      <p:cNvPr id="10" name="Objeto 9">
                        <a:extLst>
                          <a:ext uri="{FF2B5EF4-FFF2-40B4-BE49-F238E27FC236}">
                            <a16:creationId xmlns="" xmlns:a16="http://schemas.microsoft.com/office/drawing/2014/main" id="{C3508297-90D3-4EF0-96A9-1A722B56D7D3}"/>
                          </a:ext>
                        </a:extLst>
                      </p:cNvPr>
                      <p:cNvPicPr/>
                      <p:nvPr/>
                    </p:nvPicPr>
                    <p:blipFill>
                      <a:blip r:embed="rId15"/>
                      <a:stretch>
                        <a:fillRect/>
                      </a:stretch>
                    </p:blipFill>
                    <p:spPr>
                      <a:xfrm>
                        <a:off x="4156548" y="5815684"/>
                        <a:ext cx="2571750" cy="590550"/>
                      </a:xfrm>
                      <a:prstGeom prst="rect">
                        <a:avLst/>
                      </a:prstGeom>
                    </p:spPr>
                  </p:pic>
                </p:oleObj>
              </mc:Fallback>
            </mc:AlternateContent>
          </a:graphicData>
        </a:graphic>
      </p:graphicFrame>
    </p:spTree>
    <p:extLst>
      <p:ext uri="{BB962C8B-B14F-4D97-AF65-F5344CB8AC3E}">
        <p14:creationId xmlns:p14="http://schemas.microsoft.com/office/powerpoint/2010/main" val="3757085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2970</Words>
  <Application>Microsoft Office PowerPoint</Application>
  <PresentationFormat>Panorámica</PresentationFormat>
  <Paragraphs>594</Paragraphs>
  <Slides>43</Slides>
  <Notes>13</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58" baseType="lpstr">
      <vt:lpstr>Arial</vt:lpstr>
      <vt:lpstr>Arial,Sans-Serif</vt:lpstr>
      <vt:lpstr>Calibri</vt:lpstr>
      <vt:lpstr>Calibri Light</vt:lpstr>
      <vt:lpstr>Cambria</vt:lpstr>
      <vt:lpstr>Comic Sans MS</vt:lpstr>
      <vt:lpstr>Isidora Sans</vt:lpstr>
      <vt:lpstr>Isidora Sans Black</vt:lpstr>
      <vt:lpstr>Isidora Sans Bold</vt:lpstr>
      <vt:lpstr>Rubik</vt:lpstr>
      <vt:lpstr>Tahoma</vt:lpstr>
      <vt:lpstr>Times New Roman</vt:lpstr>
      <vt:lpstr>Wingdings</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David Gallón</dc:creator>
  <cp:lastModifiedBy>Maria Jose Arias Hoyos</cp:lastModifiedBy>
  <cp:revision>159</cp:revision>
  <cp:lastPrinted>2023-11-16T20:11:33Z</cp:lastPrinted>
  <dcterms:created xsi:type="dcterms:W3CDTF">2023-04-10T19:23:56Z</dcterms:created>
  <dcterms:modified xsi:type="dcterms:W3CDTF">2023-11-24T13:37:27Z</dcterms:modified>
</cp:coreProperties>
</file>