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60" r:id="rId5"/>
    <p:sldId id="261" r:id="rId6"/>
    <p:sldId id="256" r:id="rId7"/>
    <p:sldId id="262" r:id="rId8"/>
    <p:sldId id="266" r:id="rId9"/>
    <p:sldId id="267" r:id="rId10"/>
    <p:sldId id="268" r:id="rId11"/>
    <p:sldId id="269" r:id="rId12"/>
    <p:sldId id="264" r:id="rId13"/>
    <p:sldId id="270" r:id="rId14"/>
    <p:sldId id="271" r:id="rId15"/>
    <p:sldId id="272" r:id="rId16"/>
    <p:sldId id="265" r:id="rId17"/>
    <p:sldId id="258"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i2cRUIxsXQFjjtq0Ajj+l26i4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1DD"/>
    <a:srgbClr val="ED6C6F"/>
    <a:srgbClr val="1B3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p:scale>
          <a:sx n="113" d="100"/>
          <a:sy n="113" d="100"/>
        </p:scale>
        <p:origin x="52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60254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659563" y="1414463"/>
            <a:ext cx="6784975" cy="381635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DDA3F44-A5C7-8E46-8A80-09DE6F7875D9}" type="slidenum">
              <a:rPr lang="es-CO" smtClean="0"/>
              <a:t>1</a:t>
            </a:fld>
            <a:endParaRPr lang="es-CO"/>
          </a:p>
        </p:txBody>
      </p:sp>
    </p:spTree>
    <p:extLst>
      <p:ext uri="{BB962C8B-B14F-4D97-AF65-F5344CB8AC3E}">
        <p14:creationId xmlns:p14="http://schemas.microsoft.com/office/powerpoint/2010/main" val="23507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 name="Google Shape;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03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30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5201" y="2284236"/>
            <a:ext cx="11681605"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3" y="3840482"/>
            <a:ext cx="853440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1786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886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357094" y="760694"/>
            <a:ext cx="2531977" cy="443261"/>
          </a:xfrm>
        </p:spPr>
        <p:txBody>
          <a:bodyPr lIns="0" tIns="0" rIns="0" bIns="0"/>
          <a:lstStyle>
            <a:lvl1pPr>
              <a:defRPr sz="2881" b="1" i="0">
                <a:solidFill>
                  <a:srgbClr val="F6F1DD"/>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4277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B3834"/>
          </a:solidFill>
        </p:spPr>
        <p:txBody>
          <a:bodyPr wrap="square" lIns="0" tIns="0" rIns="0" bIns="0" rtlCol="0"/>
          <a:lstStyle/>
          <a:p>
            <a:endParaRPr sz="1319"/>
          </a:p>
        </p:txBody>
      </p:sp>
      <p:pic>
        <p:nvPicPr>
          <p:cNvPr id="3" name="object 3"/>
          <p:cNvPicPr/>
          <p:nvPr/>
        </p:nvPicPr>
        <p:blipFill>
          <a:blip r:embed="rId3" cstate="print"/>
          <a:stretch>
            <a:fillRect/>
          </a:stretch>
        </p:blipFill>
        <p:spPr>
          <a:xfrm>
            <a:off x="0" y="-241"/>
            <a:ext cx="7476768" cy="6858000"/>
          </a:xfrm>
          <a:prstGeom prst="rect">
            <a:avLst/>
          </a:prstGeom>
        </p:spPr>
      </p:pic>
      <p:sp>
        <p:nvSpPr>
          <p:cNvPr id="22" name="object 22"/>
          <p:cNvSpPr txBox="1"/>
          <p:nvPr/>
        </p:nvSpPr>
        <p:spPr>
          <a:xfrm>
            <a:off x="7918253" y="3542480"/>
            <a:ext cx="3952245" cy="623198"/>
          </a:xfrm>
          <a:prstGeom prst="rect">
            <a:avLst/>
          </a:prstGeom>
        </p:spPr>
        <p:txBody>
          <a:bodyPr vert="horz" wrap="square" lIns="0" tIns="7317" rIns="0" bIns="0" rtlCol="0">
            <a:spAutoFit/>
          </a:bodyPr>
          <a:lstStyle/>
          <a:p>
            <a:pPr marL="7701" algn="r">
              <a:spcBef>
                <a:spcPts val="58"/>
              </a:spcBef>
            </a:pPr>
            <a:r>
              <a:rPr lang="es-CO" sz="2001" dirty="0">
                <a:solidFill>
                  <a:srgbClr val="F6F1DD"/>
                </a:solidFill>
                <a:latin typeface="Isidora Sans" pitchFamily="2" charset="77"/>
                <a:cs typeface="Tahoma"/>
              </a:rPr>
              <a:t>Secretaría de Gobierno y Gestión del Gabinete</a:t>
            </a:r>
          </a:p>
        </p:txBody>
      </p:sp>
      <p:pic>
        <p:nvPicPr>
          <p:cNvPr id="24" name="Imagen 23">
            <a:extLst>
              <a:ext uri="{FF2B5EF4-FFF2-40B4-BE49-F238E27FC236}">
                <a16:creationId xmlns:a16="http://schemas.microsoft.com/office/drawing/2014/main" id="{69F84709-3EDE-C04D-A356-EC18C9EA2921}"/>
              </a:ext>
            </a:extLst>
          </p:cNvPr>
          <p:cNvPicPr>
            <a:picLocks noChangeAspect="1"/>
          </p:cNvPicPr>
          <p:nvPr/>
        </p:nvPicPr>
        <p:blipFill rotWithShape="1">
          <a:blip r:embed="rId4"/>
          <a:srcRect b="22917"/>
          <a:stretch/>
        </p:blipFill>
        <p:spPr>
          <a:xfrm>
            <a:off x="6214714" y="5014645"/>
            <a:ext cx="2395442" cy="1836643"/>
          </a:xfrm>
          <a:prstGeom prst="rect">
            <a:avLst/>
          </a:prstGeom>
        </p:spPr>
      </p:pic>
      <p:pic>
        <p:nvPicPr>
          <p:cNvPr id="25" name="Imagen 24">
            <a:extLst>
              <a:ext uri="{FF2B5EF4-FFF2-40B4-BE49-F238E27FC236}">
                <a16:creationId xmlns:a16="http://schemas.microsoft.com/office/drawing/2014/main" id="{1F86E58B-AF74-9E44-850A-74FA7B61F8CE}"/>
              </a:ext>
            </a:extLst>
          </p:cNvPr>
          <p:cNvPicPr>
            <a:picLocks noChangeAspect="1"/>
          </p:cNvPicPr>
          <p:nvPr/>
        </p:nvPicPr>
        <p:blipFill>
          <a:blip r:embed="rId5"/>
          <a:stretch>
            <a:fillRect/>
          </a:stretch>
        </p:blipFill>
        <p:spPr>
          <a:xfrm>
            <a:off x="6555925" y="3956732"/>
            <a:ext cx="1494756" cy="1475592"/>
          </a:xfrm>
          <a:prstGeom prst="rect">
            <a:avLst/>
          </a:prstGeom>
        </p:spPr>
      </p:pic>
      <p:pic>
        <p:nvPicPr>
          <p:cNvPr id="26" name="Imagen 25">
            <a:extLst>
              <a:ext uri="{FF2B5EF4-FFF2-40B4-BE49-F238E27FC236}">
                <a16:creationId xmlns:a16="http://schemas.microsoft.com/office/drawing/2014/main" id="{BB07BA0F-878B-4741-8EC6-BCD5B047DC31}"/>
              </a:ext>
            </a:extLst>
          </p:cNvPr>
          <p:cNvPicPr>
            <a:picLocks noChangeAspect="1"/>
          </p:cNvPicPr>
          <p:nvPr/>
        </p:nvPicPr>
        <p:blipFill rotWithShape="1">
          <a:blip r:embed="rId6"/>
          <a:srcRect t="6383"/>
          <a:stretch/>
        </p:blipFill>
        <p:spPr>
          <a:xfrm>
            <a:off x="5009538" y="-338"/>
            <a:ext cx="4279856" cy="4042571"/>
          </a:xfrm>
          <a:prstGeom prst="rect">
            <a:avLst/>
          </a:prstGeom>
        </p:spPr>
      </p:pic>
      <p:pic>
        <p:nvPicPr>
          <p:cNvPr id="27" name="Imagen 26">
            <a:extLst>
              <a:ext uri="{FF2B5EF4-FFF2-40B4-BE49-F238E27FC236}">
                <a16:creationId xmlns:a16="http://schemas.microsoft.com/office/drawing/2014/main" id="{E2435DE5-25A6-134A-9AFD-A9733AA7137E}"/>
              </a:ext>
            </a:extLst>
          </p:cNvPr>
          <p:cNvPicPr>
            <a:picLocks noChangeAspect="1"/>
          </p:cNvPicPr>
          <p:nvPr/>
        </p:nvPicPr>
        <p:blipFill>
          <a:blip r:embed="rId7"/>
          <a:stretch>
            <a:fillRect/>
          </a:stretch>
        </p:blipFill>
        <p:spPr>
          <a:xfrm>
            <a:off x="8980955" y="272320"/>
            <a:ext cx="2868142" cy="1207303"/>
          </a:xfrm>
          <a:prstGeom prst="rect">
            <a:avLst/>
          </a:prstGeom>
        </p:spPr>
      </p:pic>
      <p:sp>
        <p:nvSpPr>
          <p:cNvPr id="21" name="object 21"/>
          <p:cNvSpPr txBox="1"/>
          <p:nvPr/>
        </p:nvSpPr>
        <p:spPr>
          <a:xfrm>
            <a:off x="7404662" y="2406120"/>
            <a:ext cx="4532143" cy="861203"/>
          </a:xfrm>
          <a:prstGeom prst="rect">
            <a:avLst/>
          </a:prstGeom>
        </p:spPr>
        <p:txBody>
          <a:bodyPr vert="horz" wrap="square" lIns="0" tIns="78174" rIns="0" bIns="0" rtlCol="0">
            <a:spAutoFit/>
          </a:bodyPr>
          <a:lstStyle/>
          <a:p>
            <a:pPr marL="7701" marR="3080" indent="1053996" algn="r">
              <a:lnSpc>
                <a:spcPts val="2778"/>
              </a:lnSpc>
              <a:spcBef>
                <a:spcPts val="616"/>
              </a:spcBef>
            </a:pPr>
            <a:r>
              <a:rPr lang="es-CO" sz="4000" b="1" dirty="0">
                <a:solidFill>
                  <a:srgbClr val="EB6C6D"/>
                </a:solidFill>
                <a:latin typeface="Isidora Sans Bold" pitchFamily="2" charset="77"/>
                <a:cs typeface="Tahoma"/>
              </a:rPr>
              <a:t>INFORME DE EMPALME </a:t>
            </a:r>
          </a:p>
        </p:txBody>
      </p:sp>
      <p:pic>
        <p:nvPicPr>
          <p:cNvPr id="29" name="Imagen 28">
            <a:extLst>
              <a:ext uri="{FF2B5EF4-FFF2-40B4-BE49-F238E27FC236}">
                <a16:creationId xmlns:a16="http://schemas.microsoft.com/office/drawing/2014/main" id="{842FE937-0D9A-124B-A204-E27C3969AA2B}"/>
              </a:ext>
            </a:extLst>
          </p:cNvPr>
          <p:cNvPicPr>
            <a:picLocks noChangeAspect="1"/>
          </p:cNvPicPr>
          <p:nvPr/>
        </p:nvPicPr>
        <p:blipFill>
          <a:blip r:embed="rId8"/>
          <a:stretch>
            <a:fillRect/>
          </a:stretch>
        </p:blipFill>
        <p:spPr>
          <a:xfrm>
            <a:off x="9645959" y="5381135"/>
            <a:ext cx="1533083" cy="1073158"/>
          </a:xfrm>
          <a:prstGeom prst="rect">
            <a:avLst/>
          </a:prstGeom>
        </p:spPr>
      </p:pic>
    </p:spTree>
    <p:extLst>
      <p:ext uri="{BB962C8B-B14F-4D97-AF65-F5344CB8AC3E}">
        <p14:creationId xmlns:p14="http://schemas.microsoft.com/office/powerpoint/2010/main" val="61377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p>
        </p:txBody>
      </p:sp>
      <p:grpSp>
        <p:nvGrpSpPr>
          <p:cNvPr id="33" name="object 33"/>
          <p:cNvGrpSpPr/>
          <p:nvPr/>
        </p:nvGrpSpPr>
        <p:grpSpPr>
          <a:xfrm>
            <a:off x="10984564" y="-240"/>
            <a:ext cx="1207647" cy="2035979"/>
            <a:chOff x="18113085" y="0"/>
            <a:chExt cx="1991360" cy="3357245"/>
          </a:xfrm>
        </p:grpSpPr>
        <p:sp>
          <p:nvSpPr>
            <p:cNvPr id="34" name="object 34"/>
            <p:cNvSpPr/>
            <p:nvPr/>
          </p:nvSpPr>
          <p:spPr>
            <a:xfrm>
              <a:off x="18946243" y="1377280"/>
              <a:ext cx="1158240" cy="1979930"/>
            </a:xfrm>
            <a:custGeom>
              <a:avLst/>
              <a:gdLst/>
              <a:ahLst/>
              <a:cxnLst/>
              <a:rect l="l" t="t" r="r" b="b"/>
              <a:pathLst>
                <a:path w="1158240" h="1979929">
                  <a:moveTo>
                    <a:pt x="1157856" y="1332224"/>
                  </a:moveTo>
                  <a:lnTo>
                    <a:pt x="908838" y="1332224"/>
                  </a:lnTo>
                  <a:lnTo>
                    <a:pt x="812348" y="1676329"/>
                  </a:lnTo>
                  <a:lnTo>
                    <a:pt x="809166" y="1686962"/>
                  </a:lnTo>
                  <a:lnTo>
                    <a:pt x="806478" y="1697824"/>
                  </a:lnTo>
                  <a:lnTo>
                    <a:pt x="804298" y="1708904"/>
                  </a:lnTo>
                  <a:lnTo>
                    <a:pt x="802642" y="1720191"/>
                  </a:lnTo>
                  <a:lnTo>
                    <a:pt x="801640" y="1767192"/>
                  </a:lnTo>
                  <a:lnTo>
                    <a:pt x="809770" y="1812077"/>
                  </a:lnTo>
                  <a:lnTo>
                    <a:pt x="826220" y="1853807"/>
                  </a:lnTo>
                  <a:lnTo>
                    <a:pt x="850177" y="1891343"/>
                  </a:lnTo>
                  <a:lnTo>
                    <a:pt x="880827" y="1923645"/>
                  </a:lnTo>
                  <a:lnTo>
                    <a:pt x="917359" y="1949672"/>
                  </a:lnTo>
                  <a:lnTo>
                    <a:pt x="958959" y="1968387"/>
                  </a:lnTo>
                  <a:lnTo>
                    <a:pt x="1004814" y="1978749"/>
                  </a:lnTo>
                  <a:lnTo>
                    <a:pt x="1051811" y="1979751"/>
                  </a:lnTo>
                  <a:lnTo>
                    <a:pt x="1096695" y="1971620"/>
                  </a:lnTo>
                  <a:lnTo>
                    <a:pt x="1138425" y="1955171"/>
                  </a:lnTo>
                  <a:lnTo>
                    <a:pt x="1157856" y="1942769"/>
                  </a:lnTo>
                  <a:lnTo>
                    <a:pt x="1157856" y="1332224"/>
                  </a:lnTo>
                  <a:close/>
                </a:path>
                <a:path w="1158240" h="1979929">
                  <a:moveTo>
                    <a:pt x="219387" y="552278"/>
                  </a:moveTo>
                  <a:lnTo>
                    <a:pt x="175044" y="559030"/>
                  </a:lnTo>
                  <a:lnTo>
                    <a:pt x="133119" y="574034"/>
                  </a:lnTo>
                  <a:lnTo>
                    <a:pt x="94807" y="596728"/>
                  </a:lnTo>
                  <a:lnTo>
                    <a:pt x="61303" y="626552"/>
                  </a:lnTo>
                  <a:lnTo>
                    <a:pt x="33800" y="662944"/>
                  </a:lnTo>
                  <a:lnTo>
                    <a:pt x="13493" y="705343"/>
                  </a:lnTo>
                  <a:lnTo>
                    <a:pt x="2060" y="750941"/>
                  </a:lnTo>
                  <a:lnTo>
                    <a:pt x="0" y="796509"/>
                  </a:lnTo>
                  <a:lnTo>
                    <a:pt x="6752" y="840854"/>
                  </a:lnTo>
                  <a:lnTo>
                    <a:pt x="21756" y="882780"/>
                  </a:lnTo>
                  <a:lnTo>
                    <a:pt x="44451" y="921092"/>
                  </a:lnTo>
                  <a:lnTo>
                    <a:pt x="74275" y="954596"/>
                  </a:lnTo>
                  <a:lnTo>
                    <a:pt x="110668" y="982098"/>
                  </a:lnTo>
                  <a:lnTo>
                    <a:pt x="153070" y="1002402"/>
                  </a:lnTo>
                  <a:lnTo>
                    <a:pt x="648165" y="1102597"/>
                  </a:lnTo>
                  <a:lnTo>
                    <a:pt x="318981" y="1241703"/>
                  </a:lnTo>
                  <a:lnTo>
                    <a:pt x="278626" y="1261472"/>
                  </a:lnTo>
                  <a:lnTo>
                    <a:pt x="241256" y="1289992"/>
                  </a:lnTo>
                  <a:lnTo>
                    <a:pt x="211234" y="1324335"/>
                  </a:lnTo>
                  <a:lnTo>
                    <a:pt x="188865" y="1363215"/>
                  </a:lnTo>
                  <a:lnTo>
                    <a:pt x="174457" y="1405349"/>
                  </a:lnTo>
                  <a:lnTo>
                    <a:pt x="168314" y="1449452"/>
                  </a:lnTo>
                  <a:lnTo>
                    <a:pt x="170742" y="1494241"/>
                  </a:lnTo>
                  <a:lnTo>
                    <a:pt x="182047" y="1538432"/>
                  </a:lnTo>
                  <a:lnTo>
                    <a:pt x="202534" y="1580740"/>
                  </a:lnTo>
                  <a:lnTo>
                    <a:pt x="231054" y="1618111"/>
                  </a:lnTo>
                  <a:lnTo>
                    <a:pt x="265395" y="1648134"/>
                  </a:lnTo>
                  <a:lnTo>
                    <a:pt x="304274" y="1670504"/>
                  </a:lnTo>
                  <a:lnTo>
                    <a:pt x="346407" y="1684915"/>
                  </a:lnTo>
                  <a:lnTo>
                    <a:pt x="390510" y="1691060"/>
                  </a:lnTo>
                  <a:lnTo>
                    <a:pt x="435299" y="1688634"/>
                  </a:lnTo>
                  <a:lnTo>
                    <a:pt x="479491" y="1677330"/>
                  </a:lnTo>
                  <a:lnTo>
                    <a:pt x="521802" y="1656842"/>
                  </a:lnTo>
                  <a:lnTo>
                    <a:pt x="908838" y="1332224"/>
                  </a:lnTo>
                  <a:lnTo>
                    <a:pt x="1157856" y="1332224"/>
                  </a:lnTo>
                  <a:lnTo>
                    <a:pt x="1157856" y="755645"/>
                  </a:lnTo>
                  <a:lnTo>
                    <a:pt x="665170" y="755645"/>
                  </a:lnTo>
                  <a:lnTo>
                    <a:pt x="351188" y="585011"/>
                  </a:lnTo>
                  <a:lnTo>
                    <a:pt x="341502" y="579538"/>
                  </a:lnTo>
                  <a:lnTo>
                    <a:pt x="331511" y="574498"/>
                  </a:lnTo>
                  <a:lnTo>
                    <a:pt x="321192" y="569907"/>
                  </a:lnTo>
                  <a:lnTo>
                    <a:pt x="310552" y="565776"/>
                  </a:lnTo>
                  <a:lnTo>
                    <a:pt x="264954" y="554340"/>
                  </a:lnTo>
                  <a:lnTo>
                    <a:pt x="219387" y="552278"/>
                  </a:lnTo>
                  <a:close/>
                </a:path>
                <a:path w="1158240" h="1979929">
                  <a:moveTo>
                    <a:pt x="671453" y="0"/>
                  </a:moveTo>
                  <a:lnTo>
                    <a:pt x="625852" y="1189"/>
                  </a:lnTo>
                  <a:lnTo>
                    <a:pt x="580041" y="11751"/>
                  </a:lnTo>
                  <a:lnTo>
                    <a:pt x="537267" y="31237"/>
                  </a:lnTo>
                  <a:lnTo>
                    <a:pt x="500358" y="58036"/>
                  </a:lnTo>
                  <a:lnTo>
                    <a:pt x="469901" y="90962"/>
                  </a:lnTo>
                  <a:lnTo>
                    <a:pt x="446477" y="128833"/>
                  </a:lnTo>
                  <a:lnTo>
                    <a:pt x="430672" y="170463"/>
                  </a:lnTo>
                  <a:lnTo>
                    <a:pt x="423070" y="214670"/>
                  </a:lnTo>
                  <a:lnTo>
                    <a:pt x="424255" y="260270"/>
                  </a:lnTo>
                  <a:lnTo>
                    <a:pt x="434810" y="306077"/>
                  </a:lnTo>
                  <a:lnTo>
                    <a:pt x="448621" y="338516"/>
                  </a:lnTo>
                  <a:lnTo>
                    <a:pt x="665170" y="755645"/>
                  </a:lnTo>
                  <a:lnTo>
                    <a:pt x="1157856" y="755645"/>
                  </a:lnTo>
                  <a:lnTo>
                    <a:pt x="1157856" y="552604"/>
                  </a:lnTo>
                  <a:lnTo>
                    <a:pt x="947035" y="552604"/>
                  </a:lnTo>
                  <a:lnTo>
                    <a:pt x="884671" y="200719"/>
                  </a:lnTo>
                  <a:lnTo>
                    <a:pt x="874388" y="156982"/>
                  </a:lnTo>
                  <a:lnTo>
                    <a:pt x="854896" y="114201"/>
                  </a:lnTo>
                  <a:lnTo>
                    <a:pt x="828093" y="77288"/>
                  </a:lnTo>
                  <a:lnTo>
                    <a:pt x="795164" y="46827"/>
                  </a:lnTo>
                  <a:lnTo>
                    <a:pt x="757292" y="23403"/>
                  </a:lnTo>
                  <a:lnTo>
                    <a:pt x="715661" y="7599"/>
                  </a:lnTo>
                  <a:lnTo>
                    <a:pt x="671453" y="0"/>
                  </a:lnTo>
                  <a:close/>
                </a:path>
                <a:path w="1158240" h="1979929">
                  <a:moveTo>
                    <a:pt x="351169" y="585001"/>
                  </a:moveTo>
                  <a:close/>
                </a:path>
                <a:path w="1158240" h="1979929">
                  <a:moveTo>
                    <a:pt x="1157856" y="88477"/>
                  </a:moveTo>
                  <a:lnTo>
                    <a:pt x="1137993" y="123538"/>
                  </a:lnTo>
                  <a:lnTo>
                    <a:pt x="947035" y="552604"/>
                  </a:lnTo>
                  <a:lnTo>
                    <a:pt x="1157856" y="552604"/>
                  </a:lnTo>
                  <a:lnTo>
                    <a:pt x="1157856" y="88477"/>
                  </a:lnTo>
                  <a:close/>
                </a:path>
              </a:pathLst>
            </a:custGeom>
            <a:solidFill>
              <a:srgbClr val="1B3834"/>
            </a:solidFill>
          </p:spPr>
          <p:txBody>
            <a:bodyPr wrap="square" lIns="0" tIns="0" rIns="0" bIns="0" rtlCol="0"/>
            <a:lstStyle/>
            <a:p>
              <a:endParaRPr sz="1319"/>
            </a:p>
          </p:txBody>
        </p:sp>
        <p:sp>
          <p:nvSpPr>
            <p:cNvPr id="35" name="object 35"/>
            <p:cNvSpPr/>
            <p:nvPr/>
          </p:nvSpPr>
          <p:spPr>
            <a:xfrm>
              <a:off x="18113085" y="0"/>
              <a:ext cx="1991360" cy="2066289"/>
            </a:xfrm>
            <a:custGeom>
              <a:avLst/>
              <a:gdLst/>
              <a:ahLst/>
              <a:cxnLst/>
              <a:rect l="l" t="t" r="r" b="b"/>
              <a:pathLst>
                <a:path w="1991359" h="2066289">
                  <a:moveTo>
                    <a:pt x="1922360" y="1205644"/>
                  </a:moveTo>
                  <a:lnTo>
                    <a:pt x="974394" y="1205644"/>
                  </a:lnTo>
                  <a:lnTo>
                    <a:pt x="721250" y="1591454"/>
                  </a:lnTo>
                  <a:lnTo>
                    <a:pt x="713187" y="1603305"/>
                  </a:lnTo>
                  <a:lnTo>
                    <a:pt x="692172" y="1641652"/>
                  </a:lnTo>
                  <a:lnTo>
                    <a:pt x="675516" y="1687484"/>
                  </a:lnTo>
                  <a:lnTo>
                    <a:pt x="666657" y="1734139"/>
                  </a:lnTo>
                  <a:lnTo>
                    <a:pt x="665291" y="1780798"/>
                  </a:lnTo>
                  <a:lnTo>
                    <a:pt x="671115" y="1826643"/>
                  </a:lnTo>
                  <a:lnTo>
                    <a:pt x="683824" y="1870857"/>
                  </a:lnTo>
                  <a:lnTo>
                    <a:pt x="703114" y="1912620"/>
                  </a:lnTo>
                  <a:lnTo>
                    <a:pt x="728681" y="1951117"/>
                  </a:lnTo>
                  <a:lnTo>
                    <a:pt x="760221" y="1985528"/>
                  </a:lnTo>
                  <a:lnTo>
                    <a:pt x="797428" y="2015036"/>
                  </a:lnTo>
                  <a:lnTo>
                    <a:pt x="840000" y="2038823"/>
                  </a:lnTo>
                  <a:lnTo>
                    <a:pt x="885833" y="2055479"/>
                  </a:lnTo>
                  <a:lnTo>
                    <a:pt x="932488" y="2064337"/>
                  </a:lnTo>
                  <a:lnTo>
                    <a:pt x="979147" y="2065702"/>
                  </a:lnTo>
                  <a:lnTo>
                    <a:pt x="1024992" y="2059877"/>
                  </a:lnTo>
                  <a:lnTo>
                    <a:pt x="1069205" y="2047167"/>
                  </a:lnTo>
                  <a:lnTo>
                    <a:pt x="1110969" y="2027876"/>
                  </a:lnTo>
                  <a:lnTo>
                    <a:pt x="1149465" y="2002309"/>
                  </a:lnTo>
                  <a:lnTo>
                    <a:pt x="1183876" y="1970770"/>
                  </a:lnTo>
                  <a:lnTo>
                    <a:pt x="1213384" y="1933564"/>
                  </a:lnTo>
                  <a:lnTo>
                    <a:pt x="1237171" y="1890995"/>
                  </a:lnTo>
                  <a:lnTo>
                    <a:pt x="1253077" y="1847865"/>
                  </a:lnTo>
                  <a:lnTo>
                    <a:pt x="1419040" y="1264626"/>
                  </a:lnTo>
                  <a:lnTo>
                    <a:pt x="1964502" y="1264626"/>
                  </a:lnTo>
                  <a:lnTo>
                    <a:pt x="1922360" y="1205644"/>
                  </a:lnTo>
                  <a:close/>
                </a:path>
                <a:path w="1991359" h="2066289">
                  <a:moveTo>
                    <a:pt x="1964502" y="1264626"/>
                  </a:moveTo>
                  <a:lnTo>
                    <a:pt x="1419040" y="1264626"/>
                  </a:lnTo>
                  <a:lnTo>
                    <a:pt x="1562858" y="1703095"/>
                  </a:lnTo>
                  <a:lnTo>
                    <a:pt x="1567094" y="1716783"/>
                  </a:lnTo>
                  <a:lnTo>
                    <a:pt x="1583967" y="1757124"/>
                  </a:lnTo>
                  <a:lnTo>
                    <a:pt x="1609418" y="1798724"/>
                  </a:lnTo>
                  <a:lnTo>
                    <a:pt x="1640372" y="1834738"/>
                  </a:lnTo>
                  <a:lnTo>
                    <a:pt x="1676001" y="1864896"/>
                  </a:lnTo>
                  <a:lnTo>
                    <a:pt x="1715476" y="1888925"/>
                  </a:lnTo>
                  <a:lnTo>
                    <a:pt x="1757968" y="1906554"/>
                  </a:lnTo>
                  <a:lnTo>
                    <a:pt x="1802648" y="1917511"/>
                  </a:lnTo>
                  <a:lnTo>
                    <a:pt x="1848687" y="1921525"/>
                  </a:lnTo>
                  <a:lnTo>
                    <a:pt x="1895256" y="1918322"/>
                  </a:lnTo>
                  <a:lnTo>
                    <a:pt x="1941525" y="1907632"/>
                  </a:lnTo>
                  <a:lnTo>
                    <a:pt x="1986667" y="1889183"/>
                  </a:lnTo>
                  <a:lnTo>
                    <a:pt x="1991013" y="1886525"/>
                  </a:lnTo>
                  <a:lnTo>
                    <a:pt x="1991013" y="1301731"/>
                  </a:lnTo>
                  <a:lnTo>
                    <a:pt x="1964502" y="1264626"/>
                  </a:lnTo>
                  <a:close/>
                </a:path>
                <a:path w="1991359" h="2066289">
                  <a:moveTo>
                    <a:pt x="491349" y="0"/>
                  </a:moveTo>
                  <a:lnTo>
                    <a:pt x="219548" y="0"/>
                  </a:lnTo>
                  <a:lnTo>
                    <a:pt x="187044" y="18502"/>
                  </a:lnTo>
                  <a:lnTo>
                    <a:pt x="149996" y="48211"/>
                  </a:lnTo>
                  <a:lnTo>
                    <a:pt x="117331" y="84421"/>
                  </a:lnTo>
                  <a:lnTo>
                    <a:pt x="90892" y="125398"/>
                  </a:lnTo>
                  <a:lnTo>
                    <a:pt x="71873" y="168911"/>
                  </a:lnTo>
                  <a:lnTo>
                    <a:pt x="60160" y="214097"/>
                  </a:lnTo>
                  <a:lnTo>
                    <a:pt x="55638" y="260089"/>
                  </a:lnTo>
                  <a:lnTo>
                    <a:pt x="58192" y="306022"/>
                  </a:lnTo>
                  <a:lnTo>
                    <a:pt x="67706" y="351032"/>
                  </a:lnTo>
                  <a:lnTo>
                    <a:pt x="84067" y="394253"/>
                  </a:lnTo>
                  <a:lnTo>
                    <a:pt x="107159" y="434821"/>
                  </a:lnTo>
                  <a:lnTo>
                    <a:pt x="136868" y="471870"/>
                  </a:lnTo>
                  <a:lnTo>
                    <a:pt x="173078" y="504534"/>
                  </a:lnTo>
                  <a:lnTo>
                    <a:pt x="211590" y="529623"/>
                  </a:lnTo>
                  <a:lnTo>
                    <a:pt x="743270" y="821226"/>
                  </a:lnTo>
                  <a:lnTo>
                    <a:pt x="283797" y="863853"/>
                  </a:lnTo>
                  <a:lnTo>
                    <a:pt x="240803" y="869204"/>
                  </a:lnTo>
                  <a:lnTo>
                    <a:pt x="180207" y="887972"/>
                  </a:lnTo>
                  <a:lnTo>
                    <a:pt x="138207" y="910134"/>
                  </a:lnTo>
                  <a:lnTo>
                    <a:pt x="100876" y="938158"/>
                  </a:lnTo>
                  <a:lnTo>
                    <a:pt x="68665" y="971296"/>
                  </a:lnTo>
                  <a:lnTo>
                    <a:pt x="42022" y="1008799"/>
                  </a:lnTo>
                  <a:lnTo>
                    <a:pt x="21397" y="1049920"/>
                  </a:lnTo>
                  <a:lnTo>
                    <a:pt x="7240" y="1093912"/>
                  </a:lnTo>
                  <a:lnTo>
                    <a:pt x="0" y="1140027"/>
                  </a:lnTo>
                  <a:lnTo>
                    <a:pt x="126" y="1187516"/>
                  </a:lnTo>
                  <a:lnTo>
                    <a:pt x="8067" y="1235632"/>
                  </a:lnTo>
                  <a:lnTo>
                    <a:pt x="23624" y="1281850"/>
                  </a:lnTo>
                  <a:lnTo>
                    <a:pt x="45788" y="1323849"/>
                  </a:lnTo>
                  <a:lnTo>
                    <a:pt x="73814" y="1361179"/>
                  </a:lnTo>
                  <a:lnTo>
                    <a:pt x="106952" y="1393390"/>
                  </a:lnTo>
                  <a:lnTo>
                    <a:pt x="144456" y="1420034"/>
                  </a:lnTo>
                  <a:lnTo>
                    <a:pt x="185577" y="1440660"/>
                  </a:lnTo>
                  <a:lnTo>
                    <a:pt x="229568" y="1454818"/>
                  </a:lnTo>
                  <a:lnTo>
                    <a:pt x="275681" y="1462059"/>
                  </a:lnTo>
                  <a:lnTo>
                    <a:pt x="323168" y="1461934"/>
                  </a:lnTo>
                  <a:lnTo>
                    <a:pt x="371282" y="1453992"/>
                  </a:lnTo>
                  <a:lnTo>
                    <a:pt x="414924" y="1439532"/>
                  </a:lnTo>
                  <a:lnTo>
                    <a:pt x="974394" y="1205644"/>
                  </a:lnTo>
                  <a:lnTo>
                    <a:pt x="1922360" y="1205644"/>
                  </a:lnTo>
                  <a:lnTo>
                    <a:pt x="1742392" y="953756"/>
                  </a:lnTo>
                  <a:lnTo>
                    <a:pt x="1991013" y="953756"/>
                  </a:lnTo>
                  <a:lnTo>
                    <a:pt x="1991013" y="522473"/>
                  </a:lnTo>
                  <a:lnTo>
                    <a:pt x="1700958" y="507131"/>
                  </a:lnTo>
                  <a:lnTo>
                    <a:pt x="1877727" y="400852"/>
                  </a:lnTo>
                  <a:lnTo>
                    <a:pt x="899716" y="400852"/>
                  </a:lnTo>
                  <a:lnTo>
                    <a:pt x="579904" y="68192"/>
                  </a:lnTo>
                  <a:lnTo>
                    <a:pt x="570156" y="57698"/>
                  </a:lnTo>
                  <a:lnTo>
                    <a:pt x="559826" y="47594"/>
                  </a:lnTo>
                  <a:lnTo>
                    <a:pt x="548921" y="37912"/>
                  </a:lnTo>
                  <a:lnTo>
                    <a:pt x="537444" y="28674"/>
                  </a:lnTo>
                  <a:lnTo>
                    <a:pt x="496465" y="2235"/>
                  </a:lnTo>
                  <a:lnTo>
                    <a:pt x="491349" y="0"/>
                  </a:lnTo>
                  <a:close/>
                </a:path>
                <a:path w="1991359" h="2066289">
                  <a:moveTo>
                    <a:pt x="1991013" y="953756"/>
                  </a:moveTo>
                  <a:lnTo>
                    <a:pt x="1742392" y="953756"/>
                  </a:lnTo>
                  <a:lnTo>
                    <a:pt x="1991013" y="1046275"/>
                  </a:lnTo>
                  <a:lnTo>
                    <a:pt x="1991013" y="953756"/>
                  </a:lnTo>
                  <a:close/>
                </a:path>
                <a:path w="1991359" h="2066289">
                  <a:moveTo>
                    <a:pt x="1360562" y="0"/>
                  </a:moveTo>
                  <a:lnTo>
                    <a:pt x="830269" y="0"/>
                  </a:lnTo>
                  <a:lnTo>
                    <a:pt x="899716" y="400852"/>
                  </a:lnTo>
                  <a:lnTo>
                    <a:pt x="1877727" y="400852"/>
                  </a:lnTo>
                  <a:lnTo>
                    <a:pt x="1991013" y="332740"/>
                  </a:lnTo>
                  <a:lnTo>
                    <a:pt x="1991013" y="261055"/>
                  </a:lnTo>
                  <a:lnTo>
                    <a:pt x="1325933" y="261055"/>
                  </a:lnTo>
                  <a:lnTo>
                    <a:pt x="1360562" y="0"/>
                  </a:lnTo>
                  <a:close/>
                </a:path>
                <a:path w="1991359" h="2066289">
                  <a:moveTo>
                    <a:pt x="1991013" y="0"/>
                  </a:moveTo>
                  <a:lnTo>
                    <a:pt x="1557699" y="0"/>
                  </a:lnTo>
                  <a:lnTo>
                    <a:pt x="1325933" y="261055"/>
                  </a:lnTo>
                  <a:lnTo>
                    <a:pt x="1991013" y="261055"/>
                  </a:lnTo>
                  <a:lnTo>
                    <a:pt x="1991013" y="0"/>
                  </a:lnTo>
                  <a:close/>
                </a:path>
              </a:pathLst>
            </a:custGeom>
            <a:solidFill>
              <a:srgbClr val="EB6C6D"/>
            </a:solidFill>
          </p:spPr>
          <p:txBody>
            <a:bodyPr wrap="square" lIns="0" tIns="0" rIns="0" bIns="0" rtlCol="0"/>
            <a:lstStyle/>
            <a:p>
              <a:endParaRPr sz="1319"/>
            </a:p>
          </p:txBody>
        </p:sp>
        <p:sp>
          <p:nvSpPr>
            <p:cNvPr id="36" name="object 36"/>
            <p:cNvSpPr/>
            <p:nvPr/>
          </p:nvSpPr>
          <p:spPr>
            <a:xfrm>
              <a:off x="18843069" y="57194"/>
              <a:ext cx="1170940" cy="1151890"/>
            </a:xfrm>
            <a:custGeom>
              <a:avLst/>
              <a:gdLst/>
              <a:ahLst/>
              <a:cxnLst/>
              <a:rect l="l" t="t" r="r" b="b"/>
              <a:pathLst>
                <a:path w="1170940" h="1151890">
                  <a:moveTo>
                    <a:pt x="590118" y="0"/>
                  </a:moveTo>
                  <a:lnTo>
                    <a:pt x="547207" y="1629"/>
                  </a:lnTo>
                  <a:lnTo>
                    <a:pt x="508347" y="16050"/>
                  </a:lnTo>
                  <a:lnTo>
                    <a:pt x="475997" y="41339"/>
                  </a:lnTo>
                  <a:lnTo>
                    <a:pt x="452617" y="75568"/>
                  </a:lnTo>
                  <a:lnTo>
                    <a:pt x="440667" y="116813"/>
                  </a:lnTo>
                  <a:lnTo>
                    <a:pt x="439525" y="130467"/>
                  </a:lnTo>
                  <a:lnTo>
                    <a:pt x="447850" y="408657"/>
                  </a:lnTo>
                  <a:lnTo>
                    <a:pt x="323498" y="235788"/>
                  </a:lnTo>
                  <a:lnTo>
                    <a:pt x="276275" y="195381"/>
                  </a:lnTo>
                  <a:lnTo>
                    <a:pt x="236902" y="182426"/>
                  </a:lnTo>
                  <a:lnTo>
                    <a:pt x="195844" y="182027"/>
                  </a:lnTo>
                  <a:lnTo>
                    <a:pt x="156225" y="194214"/>
                  </a:lnTo>
                  <a:lnTo>
                    <a:pt x="121169" y="219019"/>
                  </a:lnTo>
                  <a:lnTo>
                    <a:pt x="95688" y="253582"/>
                  </a:lnTo>
                  <a:lnTo>
                    <a:pt x="82732" y="292955"/>
                  </a:lnTo>
                  <a:lnTo>
                    <a:pt x="82331" y="334013"/>
                  </a:lnTo>
                  <a:lnTo>
                    <a:pt x="94516" y="373633"/>
                  </a:lnTo>
                  <a:lnTo>
                    <a:pt x="119315" y="408689"/>
                  </a:lnTo>
                  <a:lnTo>
                    <a:pt x="124153" y="413620"/>
                  </a:lnTo>
                  <a:lnTo>
                    <a:pt x="129273" y="418091"/>
                  </a:lnTo>
                  <a:lnTo>
                    <a:pt x="351968" y="585050"/>
                  </a:lnTo>
                  <a:lnTo>
                    <a:pt x="139278" y="574481"/>
                  </a:lnTo>
                  <a:lnTo>
                    <a:pt x="78238" y="586207"/>
                  </a:lnTo>
                  <a:lnTo>
                    <a:pt x="43558" y="608913"/>
                  </a:lnTo>
                  <a:lnTo>
                    <a:pt x="17644" y="640765"/>
                  </a:lnTo>
                  <a:lnTo>
                    <a:pt x="2468" y="679338"/>
                  </a:lnTo>
                  <a:lnTo>
                    <a:pt x="0" y="722208"/>
                  </a:lnTo>
                  <a:lnTo>
                    <a:pt x="11140" y="763684"/>
                  </a:lnTo>
                  <a:lnTo>
                    <a:pt x="33849" y="798366"/>
                  </a:lnTo>
                  <a:lnTo>
                    <a:pt x="65703" y="824281"/>
                  </a:lnTo>
                  <a:lnTo>
                    <a:pt x="104277" y="839457"/>
                  </a:lnTo>
                  <a:lnTo>
                    <a:pt x="147147" y="841922"/>
                  </a:lnTo>
                  <a:lnTo>
                    <a:pt x="154016" y="841220"/>
                  </a:lnTo>
                  <a:lnTo>
                    <a:pt x="160717" y="839995"/>
                  </a:lnTo>
                  <a:lnTo>
                    <a:pt x="430091" y="769987"/>
                  </a:lnTo>
                  <a:lnTo>
                    <a:pt x="293540" y="924945"/>
                  </a:lnTo>
                  <a:lnTo>
                    <a:pt x="260329" y="984721"/>
                  </a:lnTo>
                  <a:lnTo>
                    <a:pt x="256461" y="1025989"/>
                  </a:lnTo>
                  <a:lnTo>
                    <a:pt x="265208" y="1066106"/>
                  </a:lnTo>
                  <a:lnTo>
                    <a:pt x="285905" y="1102020"/>
                  </a:lnTo>
                  <a:lnTo>
                    <a:pt x="317885" y="1130677"/>
                  </a:lnTo>
                  <a:lnTo>
                    <a:pt x="357258" y="1147826"/>
                  </a:lnTo>
                  <a:lnTo>
                    <a:pt x="398530" y="1151694"/>
                  </a:lnTo>
                  <a:lnTo>
                    <a:pt x="438648" y="1142947"/>
                  </a:lnTo>
                  <a:lnTo>
                    <a:pt x="474562" y="1122250"/>
                  </a:lnTo>
                  <a:lnTo>
                    <a:pt x="503220" y="1090270"/>
                  </a:lnTo>
                  <a:lnTo>
                    <a:pt x="623384" y="824215"/>
                  </a:lnTo>
                  <a:lnTo>
                    <a:pt x="659404" y="1027581"/>
                  </a:lnTo>
                  <a:lnTo>
                    <a:pt x="685430" y="1090823"/>
                  </a:lnTo>
                  <a:lnTo>
                    <a:pt x="715285" y="1119579"/>
                  </a:lnTo>
                  <a:lnTo>
                    <a:pt x="752105" y="1137753"/>
                  </a:lnTo>
                  <a:lnTo>
                    <a:pt x="793090" y="1143962"/>
                  </a:lnTo>
                  <a:lnTo>
                    <a:pt x="835440" y="1136824"/>
                  </a:lnTo>
                  <a:lnTo>
                    <a:pt x="873391" y="1116738"/>
                  </a:lnTo>
                  <a:lnTo>
                    <a:pt x="902146" y="1086884"/>
                  </a:lnTo>
                  <a:lnTo>
                    <a:pt x="920322" y="1050064"/>
                  </a:lnTo>
                  <a:lnTo>
                    <a:pt x="926533" y="1009080"/>
                  </a:lnTo>
                  <a:lnTo>
                    <a:pt x="919396" y="966734"/>
                  </a:lnTo>
                  <a:lnTo>
                    <a:pt x="917176" y="960190"/>
                  </a:lnTo>
                  <a:lnTo>
                    <a:pt x="914495" y="953929"/>
                  </a:lnTo>
                  <a:lnTo>
                    <a:pt x="786300" y="706899"/>
                  </a:lnTo>
                  <a:lnTo>
                    <a:pt x="967761" y="805535"/>
                  </a:lnTo>
                  <a:lnTo>
                    <a:pt x="1033432" y="824613"/>
                  </a:lnTo>
                  <a:lnTo>
                    <a:pt x="1074526" y="819201"/>
                  </a:lnTo>
                  <a:lnTo>
                    <a:pt x="1111691" y="801747"/>
                  </a:lnTo>
                  <a:lnTo>
                    <a:pt x="1142097" y="773577"/>
                  </a:lnTo>
                  <a:lnTo>
                    <a:pt x="1162917" y="736019"/>
                  </a:lnTo>
                  <a:lnTo>
                    <a:pt x="1170875" y="693819"/>
                  </a:lnTo>
                  <a:lnTo>
                    <a:pt x="1165463" y="652724"/>
                  </a:lnTo>
                  <a:lnTo>
                    <a:pt x="1148011" y="615559"/>
                  </a:lnTo>
                  <a:lnTo>
                    <a:pt x="1119844" y="585152"/>
                  </a:lnTo>
                  <a:lnTo>
                    <a:pt x="1082291" y="564328"/>
                  </a:lnTo>
                  <a:lnTo>
                    <a:pt x="796164" y="506382"/>
                  </a:lnTo>
                  <a:lnTo>
                    <a:pt x="986430" y="426007"/>
                  </a:lnTo>
                  <a:lnTo>
                    <a:pt x="1042269" y="386563"/>
                  </a:lnTo>
                  <a:lnTo>
                    <a:pt x="1063661" y="351059"/>
                  </a:lnTo>
                  <a:lnTo>
                    <a:pt x="1073188" y="311120"/>
                  </a:lnTo>
                  <a:lnTo>
                    <a:pt x="1070125" y="269784"/>
                  </a:lnTo>
                  <a:lnTo>
                    <a:pt x="1053748" y="230087"/>
                  </a:lnTo>
                  <a:lnTo>
                    <a:pt x="1025715" y="197552"/>
                  </a:lnTo>
                  <a:lnTo>
                    <a:pt x="990209" y="176160"/>
                  </a:lnTo>
                  <a:lnTo>
                    <a:pt x="950269" y="166634"/>
                  </a:lnTo>
                  <a:lnTo>
                    <a:pt x="908933" y="169699"/>
                  </a:lnTo>
                  <a:lnTo>
                    <a:pt x="869240" y="186078"/>
                  </a:lnTo>
                  <a:lnTo>
                    <a:pt x="863355" y="189701"/>
                  </a:lnTo>
                  <a:lnTo>
                    <a:pt x="857848" y="193700"/>
                  </a:lnTo>
                  <a:lnTo>
                    <a:pt x="645540" y="373643"/>
                  </a:lnTo>
                  <a:lnTo>
                    <a:pt x="703159" y="168648"/>
                  </a:lnTo>
                  <a:lnTo>
                    <a:pt x="704715" y="162370"/>
                  </a:lnTo>
                  <a:lnTo>
                    <a:pt x="705979" y="155964"/>
                  </a:lnTo>
                  <a:lnTo>
                    <a:pt x="706941" y="149440"/>
                  </a:lnTo>
                  <a:lnTo>
                    <a:pt x="705308" y="106528"/>
                  </a:lnTo>
                  <a:lnTo>
                    <a:pt x="690885" y="67667"/>
                  </a:lnTo>
                  <a:lnTo>
                    <a:pt x="665596" y="35317"/>
                  </a:lnTo>
                  <a:lnTo>
                    <a:pt x="631366" y="11941"/>
                  </a:lnTo>
                  <a:lnTo>
                    <a:pt x="590118" y="0"/>
                  </a:lnTo>
                  <a:close/>
                </a:path>
              </a:pathLst>
            </a:custGeom>
            <a:solidFill>
              <a:srgbClr val="D5FAB5"/>
            </a:solidFill>
          </p:spPr>
          <p:txBody>
            <a:bodyPr wrap="square" lIns="0" tIns="0" rIns="0" bIns="0" rtlCol="0"/>
            <a:lstStyle/>
            <a:p>
              <a:endParaRPr sz="1319"/>
            </a:p>
          </p:txBody>
        </p:sp>
      </p:grpSp>
      <p:sp>
        <p:nvSpPr>
          <p:cNvPr id="45" name="object 45"/>
          <p:cNvSpPr/>
          <p:nvPr/>
        </p:nvSpPr>
        <p:spPr>
          <a:xfrm>
            <a:off x="1074216" y="4851016"/>
            <a:ext cx="341576" cy="343502"/>
          </a:xfrm>
          <a:custGeom>
            <a:avLst/>
            <a:gdLst/>
            <a:ahLst/>
            <a:cxnLst/>
            <a:rect l="l" t="t" r="r" b="b"/>
            <a:pathLst>
              <a:path w="563244"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EB6C6D"/>
          </a:solidFill>
        </p:spPr>
        <p:txBody>
          <a:bodyPr wrap="square" lIns="0" tIns="0" rIns="0" bIns="0" rtlCol="0"/>
          <a:lstStyle/>
          <a:p>
            <a:endParaRPr sz="1319"/>
          </a:p>
        </p:txBody>
      </p:sp>
      <p:sp>
        <p:nvSpPr>
          <p:cNvPr id="46" name="object 46"/>
          <p:cNvSpPr/>
          <p:nvPr/>
        </p:nvSpPr>
        <p:spPr>
          <a:xfrm>
            <a:off x="1525067" y="4851016"/>
            <a:ext cx="341576" cy="343502"/>
          </a:xfrm>
          <a:custGeom>
            <a:avLst/>
            <a:gdLst/>
            <a:ahLst/>
            <a:cxnLst/>
            <a:rect l="l" t="t" r="r" b="b"/>
            <a:pathLst>
              <a:path w="563244"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1B3834"/>
          </a:solidFill>
        </p:spPr>
        <p:txBody>
          <a:bodyPr wrap="square" lIns="0" tIns="0" rIns="0" bIns="0" rtlCol="0"/>
          <a:lstStyle/>
          <a:p>
            <a:endParaRPr sz="1319"/>
          </a:p>
        </p:txBody>
      </p:sp>
      <p:sp>
        <p:nvSpPr>
          <p:cNvPr id="47" name="object 47"/>
          <p:cNvSpPr/>
          <p:nvPr/>
        </p:nvSpPr>
        <p:spPr>
          <a:xfrm>
            <a:off x="1975916" y="4851016"/>
            <a:ext cx="341576" cy="343502"/>
          </a:xfrm>
          <a:custGeom>
            <a:avLst/>
            <a:gdLst/>
            <a:ahLst/>
            <a:cxnLst/>
            <a:rect l="l" t="t" r="r" b="b"/>
            <a:pathLst>
              <a:path w="563245"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EED060"/>
          </a:solidFill>
        </p:spPr>
        <p:txBody>
          <a:bodyPr wrap="square" lIns="0" tIns="0" rIns="0" bIns="0" rtlCol="0"/>
          <a:lstStyle/>
          <a:p>
            <a:endParaRPr sz="1319"/>
          </a:p>
        </p:txBody>
      </p:sp>
      <p:pic>
        <p:nvPicPr>
          <p:cNvPr id="54" name="Imagen 53">
            <a:extLst>
              <a:ext uri="{FF2B5EF4-FFF2-40B4-BE49-F238E27FC236}">
                <a16:creationId xmlns:a16="http://schemas.microsoft.com/office/drawing/2014/main" id="{47E094AE-E15E-6347-BC65-349F1C83D2E7}"/>
              </a:ext>
            </a:extLst>
          </p:cNvPr>
          <p:cNvPicPr>
            <a:picLocks noChangeAspect="1"/>
          </p:cNvPicPr>
          <p:nvPr/>
        </p:nvPicPr>
        <p:blipFill>
          <a:blip r:embed="rId2"/>
          <a:stretch>
            <a:fillRect/>
          </a:stretch>
        </p:blipFill>
        <p:spPr>
          <a:xfrm>
            <a:off x="10388632" y="5392994"/>
            <a:ext cx="1507531" cy="1053994"/>
          </a:xfrm>
          <a:prstGeom prst="rect">
            <a:avLst/>
          </a:prstGeom>
        </p:spPr>
      </p:pic>
      <p:pic>
        <p:nvPicPr>
          <p:cNvPr id="55" name="Imagen 54">
            <a:extLst>
              <a:ext uri="{FF2B5EF4-FFF2-40B4-BE49-F238E27FC236}">
                <a16:creationId xmlns:a16="http://schemas.microsoft.com/office/drawing/2014/main" id="{35CAE6C0-4C73-FF41-93FD-495385A6A351}"/>
              </a:ext>
            </a:extLst>
          </p:cNvPr>
          <p:cNvPicPr>
            <a:picLocks noChangeAspect="1"/>
          </p:cNvPicPr>
          <p:nvPr/>
        </p:nvPicPr>
        <p:blipFill>
          <a:blip r:embed="rId3"/>
          <a:stretch>
            <a:fillRect/>
          </a:stretch>
        </p:blipFill>
        <p:spPr>
          <a:xfrm>
            <a:off x="283061" y="286180"/>
            <a:ext cx="1865251" cy="785705"/>
          </a:xfrm>
          <a:prstGeom prst="rect">
            <a:avLst/>
          </a:prstGeom>
        </p:spPr>
      </p:pic>
      <p:pic>
        <p:nvPicPr>
          <p:cNvPr id="56" name="Imagen 55">
            <a:extLst>
              <a:ext uri="{FF2B5EF4-FFF2-40B4-BE49-F238E27FC236}">
                <a16:creationId xmlns:a16="http://schemas.microsoft.com/office/drawing/2014/main" id="{C2C5D60E-12CA-A64C-8DF6-74DAE0CF6164}"/>
              </a:ext>
            </a:extLst>
          </p:cNvPr>
          <p:cNvPicPr>
            <a:picLocks noChangeAspect="1"/>
          </p:cNvPicPr>
          <p:nvPr/>
        </p:nvPicPr>
        <p:blipFill rotWithShape="1">
          <a:blip r:embed="rId4"/>
          <a:srcRect t="13385" r="31103"/>
          <a:stretch/>
        </p:blipFill>
        <p:spPr>
          <a:xfrm>
            <a:off x="10990525" y="-241"/>
            <a:ext cx="1201476" cy="2063752"/>
          </a:xfrm>
          <a:prstGeom prst="rect">
            <a:avLst/>
          </a:prstGeom>
        </p:spPr>
      </p:pic>
      <p:sp>
        <p:nvSpPr>
          <p:cNvPr id="8" name="TextBox 7">
            <a:extLst>
              <a:ext uri="{FF2B5EF4-FFF2-40B4-BE49-F238E27FC236}">
                <a16:creationId xmlns:a16="http://schemas.microsoft.com/office/drawing/2014/main" id="{F486909B-B09E-72F5-9925-B4828D931D90}"/>
              </a:ext>
            </a:extLst>
          </p:cNvPr>
          <p:cNvSpPr txBox="1"/>
          <p:nvPr/>
        </p:nvSpPr>
        <p:spPr>
          <a:xfrm>
            <a:off x="0" y="2984292"/>
            <a:ext cx="5370776" cy="1384995"/>
          </a:xfrm>
          <a:prstGeom prst="rect">
            <a:avLst/>
          </a:prstGeom>
          <a:noFill/>
        </p:spPr>
        <p:txBody>
          <a:bodyPr wrap="square">
            <a:spAutoFit/>
          </a:bodyPr>
          <a:lstStyle/>
          <a:p>
            <a:pPr marL="7701" algn="ctr">
              <a:spcBef>
                <a:spcPts val="79"/>
              </a:spcBef>
            </a:pPr>
            <a:r>
              <a:rPr lang="es-ES_tradnl" sz="2800" b="1" dirty="0">
                <a:solidFill>
                  <a:srgbClr val="1A3835"/>
                </a:solidFill>
                <a:latin typeface="Isidora Sans Bold"/>
                <a:ea typeface="Calibri" panose="020F0502020204030204" pitchFamily="34" charset="0"/>
                <a:cs typeface="Rubik"/>
              </a:rPr>
              <a:t>Plan Indicativo y Plan de Acción </a:t>
            </a:r>
            <a:r>
              <a:rPr lang="es-ES_tradnl" sz="2800" b="1" dirty="0">
                <a:solidFill>
                  <a:srgbClr val="1A3835"/>
                </a:solidFill>
                <a:effectLst/>
                <a:latin typeface="Isidora Sans Bold"/>
                <a:ea typeface="Calibri" panose="020F0502020204030204" pitchFamily="34" charset="0"/>
                <a:cs typeface="Rubik"/>
              </a:rPr>
              <a:t>de </a:t>
            </a:r>
            <a:r>
              <a:rPr lang="es-ES_tradnl" sz="2800" b="1" dirty="0">
                <a:solidFill>
                  <a:srgbClr val="1A3835"/>
                </a:solidFill>
                <a:latin typeface="Isidora Sans Bold"/>
                <a:ea typeface="Calibri" panose="020F0502020204030204" pitchFamily="34" charset="0"/>
                <a:cs typeface="Rubik"/>
              </a:rPr>
              <a:t>l</a:t>
            </a:r>
            <a:r>
              <a:rPr lang="es-ES_tradnl" sz="2800" b="1" dirty="0">
                <a:solidFill>
                  <a:srgbClr val="1A3835"/>
                </a:solidFill>
                <a:effectLst/>
                <a:latin typeface="Isidora Sans Bold"/>
                <a:ea typeface="Calibri" panose="020F0502020204030204" pitchFamily="34" charset="0"/>
                <a:cs typeface="Rubik"/>
              </a:rPr>
              <a:t>a Secretaría de Gobierno y Gestión del Gabinete</a:t>
            </a:r>
            <a:r>
              <a:rPr lang="en-CO" sz="2800" dirty="0">
                <a:effectLst/>
              </a:rPr>
              <a:t> </a:t>
            </a:r>
            <a:endParaRPr lang="es-CO" sz="2800" dirty="0">
              <a:latin typeface="Isidora Sans" pitchFamily="2" charset="77"/>
              <a:cs typeface="Tahoma"/>
            </a:endParaRPr>
          </a:p>
        </p:txBody>
      </p:sp>
      <p:graphicFrame>
        <p:nvGraphicFramePr>
          <p:cNvPr id="5" name="Table 4">
            <a:extLst>
              <a:ext uri="{FF2B5EF4-FFF2-40B4-BE49-F238E27FC236}">
                <a16:creationId xmlns:a16="http://schemas.microsoft.com/office/drawing/2014/main" id="{AB692467-FDD7-FBCB-0D4F-7DE992440322}"/>
              </a:ext>
            </a:extLst>
          </p:cNvPr>
          <p:cNvGraphicFramePr>
            <a:graphicFrameLocks noGrp="1"/>
          </p:cNvGraphicFramePr>
          <p:nvPr>
            <p:extLst>
              <p:ext uri="{D42A27DB-BD31-4B8C-83A1-F6EECF244321}">
                <p14:modId xmlns:p14="http://schemas.microsoft.com/office/powerpoint/2010/main" val="1873587774"/>
              </p:ext>
            </p:extLst>
          </p:nvPr>
        </p:nvGraphicFramePr>
        <p:xfrm>
          <a:off x="5639476" y="1228890"/>
          <a:ext cx="5600700" cy="1605280"/>
        </p:xfrm>
        <a:graphic>
          <a:graphicData uri="http://schemas.openxmlformats.org/drawingml/2006/table">
            <a:tbl>
              <a:tblPr/>
              <a:tblGrid>
                <a:gridCol w="2638425">
                  <a:extLst>
                    <a:ext uri="{9D8B030D-6E8A-4147-A177-3AD203B41FA5}">
                      <a16:colId xmlns:a16="http://schemas.microsoft.com/office/drawing/2014/main" val="44046403"/>
                    </a:ext>
                  </a:extLst>
                </a:gridCol>
                <a:gridCol w="1447800">
                  <a:extLst>
                    <a:ext uri="{9D8B030D-6E8A-4147-A177-3AD203B41FA5}">
                      <a16:colId xmlns:a16="http://schemas.microsoft.com/office/drawing/2014/main" val="2238467510"/>
                    </a:ext>
                  </a:extLst>
                </a:gridCol>
                <a:gridCol w="1514475">
                  <a:extLst>
                    <a:ext uri="{9D8B030D-6E8A-4147-A177-3AD203B41FA5}">
                      <a16:colId xmlns:a16="http://schemas.microsoft.com/office/drawing/2014/main" val="412177256"/>
                    </a:ext>
                  </a:extLst>
                </a:gridCol>
              </a:tblGrid>
              <a:tr h="0">
                <a:tc gridSpan="3">
                  <a:txBody>
                    <a:bodyPr/>
                    <a:lstStyle/>
                    <a:p>
                      <a:pPr algn="ctr"/>
                      <a:r>
                        <a:rPr lang="es-ES_tradnl" sz="900" b="1">
                          <a:solidFill>
                            <a:srgbClr val="000000"/>
                          </a:solidFill>
                          <a:effectLst/>
                          <a:latin typeface="Arial" panose="020B0604020202020204" pitchFamily="34" charset="0"/>
                          <a:ea typeface="Arial" panose="020B0604020202020204" pitchFamily="34" charset="0"/>
                        </a:rPr>
                        <a:t>Secretaría de Gobierno y Gestión del Gabinete</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CD7EE"/>
                    </a:solidFill>
                  </a:tcPr>
                </a:tc>
                <a:tc hMerge="1">
                  <a:txBody>
                    <a:bodyPr/>
                    <a:lstStyle/>
                    <a:p>
                      <a:endParaRPr lang="en-CO"/>
                    </a:p>
                  </a:txBody>
                  <a:tcPr/>
                </a:tc>
                <a:tc hMerge="1">
                  <a:txBody>
                    <a:bodyPr/>
                    <a:lstStyle/>
                    <a:p>
                      <a:endParaRPr lang="en-CO"/>
                    </a:p>
                  </a:txBody>
                  <a:tcPr/>
                </a:tc>
                <a:extLst>
                  <a:ext uri="{0D108BD9-81ED-4DB2-BD59-A6C34878D82A}">
                    <a16:rowId xmlns:a16="http://schemas.microsoft.com/office/drawing/2014/main" val="2807649644"/>
                  </a:ext>
                </a:extLst>
              </a:tr>
              <a:tr h="0">
                <a:tc>
                  <a:txBody>
                    <a:bodyPr/>
                    <a:lstStyle/>
                    <a:p>
                      <a:pPr algn="ctr"/>
                      <a:r>
                        <a:rPr lang="es-ES_tradnl" sz="900" b="1">
                          <a:solidFill>
                            <a:srgbClr val="FFFFFF"/>
                          </a:solidFill>
                          <a:effectLst/>
                          <a:latin typeface="Arial" panose="020B0604020202020204" pitchFamily="34" charset="0"/>
                          <a:ea typeface="Arial" panose="020B0604020202020204" pitchFamily="34" charset="0"/>
                        </a:rPr>
                        <a:t>Formulación Plan Indicativo con corte a agosto de 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Meta 2020-2023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Metas alcanzadas agosto de 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4156480639"/>
                  </a:ext>
                </a:extLst>
              </a:tr>
              <a:tr h="0">
                <a:tc>
                  <a:txBody>
                    <a:bodyPr/>
                    <a:lstStyle/>
                    <a:p>
                      <a:pPr algn="just"/>
                      <a:r>
                        <a:rPr lang="es-ES_tradnl" sz="900">
                          <a:effectLst/>
                          <a:latin typeface="Arial" panose="020B0604020202020204" pitchFamily="34" charset="0"/>
                          <a:ea typeface="Arial" panose="020B0604020202020204" pitchFamily="34" charset="0"/>
                        </a:rPr>
                        <a:t>Agenda de cooperación construidas para la gestión de aliados nacionales e internacionales</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1</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1</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13898984"/>
                  </a:ext>
                </a:extLst>
              </a:tr>
              <a:tr h="0">
                <a:tc>
                  <a:txBody>
                    <a:bodyPr/>
                    <a:lstStyle/>
                    <a:p>
                      <a:pPr algn="just"/>
                      <a:r>
                        <a:rPr lang="es-ES_tradnl" sz="900">
                          <a:effectLst/>
                          <a:latin typeface="Arial" panose="020B0604020202020204" pitchFamily="34" charset="0"/>
                          <a:ea typeface="Arial" panose="020B0604020202020204" pitchFamily="34" charset="0"/>
                        </a:rPr>
                        <a:t>Agendas de gobierno en los territorios construidas y socializadas con enfoque de género</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21</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dirty="0">
                          <a:effectLst/>
                          <a:latin typeface="Arial" panose="020B0604020202020204" pitchFamily="34" charset="0"/>
                          <a:ea typeface="Arial" panose="020B0604020202020204" pitchFamily="34" charset="0"/>
                        </a:rPr>
                        <a:t>20</a:t>
                      </a:r>
                      <a:endParaRPr lang="en-CO" sz="12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4153149"/>
                  </a:ext>
                </a:extLst>
              </a:tr>
            </a:tbl>
          </a:graphicData>
        </a:graphic>
      </p:graphicFrame>
      <p:graphicFrame>
        <p:nvGraphicFramePr>
          <p:cNvPr id="9" name="Table 8">
            <a:extLst>
              <a:ext uri="{FF2B5EF4-FFF2-40B4-BE49-F238E27FC236}">
                <a16:creationId xmlns:a16="http://schemas.microsoft.com/office/drawing/2014/main" id="{40DDC41E-7449-D087-3590-B579EF8C5678}"/>
              </a:ext>
            </a:extLst>
          </p:cNvPr>
          <p:cNvGraphicFramePr>
            <a:graphicFrameLocks noGrp="1"/>
          </p:cNvGraphicFramePr>
          <p:nvPr>
            <p:extLst>
              <p:ext uri="{D42A27DB-BD31-4B8C-83A1-F6EECF244321}">
                <p14:modId xmlns:p14="http://schemas.microsoft.com/office/powerpoint/2010/main" val="2928033986"/>
              </p:ext>
            </p:extLst>
          </p:nvPr>
        </p:nvGraphicFramePr>
        <p:xfrm>
          <a:off x="5639476" y="3222285"/>
          <a:ext cx="5619750" cy="1203960"/>
        </p:xfrm>
        <a:graphic>
          <a:graphicData uri="http://schemas.openxmlformats.org/drawingml/2006/table">
            <a:tbl>
              <a:tblPr/>
              <a:tblGrid>
                <a:gridCol w="1695450">
                  <a:extLst>
                    <a:ext uri="{9D8B030D-6E8A-4147-A177-3AD203B41FA5}">
                      <a16:colId xmlns:a16="http://schemas.microsoft.com/office/drawing/2014/main" val="3981300746"/>
                    </a:ext>
                  </a:extLst>
                </a:gridCol>
                <a:gridCol w="876300">
                  <a:extLst>
                    <a:ext uri="{9D8B030D-6E8A-4147-A177-3AD203B41FA5}">
                      <a16:colId xmlns:a16="http://schemas.microsoft.com/office/drawing/2014/main" val="1267409158"/>
                    </a:ext>
                  </a:extLst>
                </a:gridCol>
                <a:gridCol w="876300">
                  <a:extLst>
                    <a:ext uri="{9D8B030D-6E8A-4147-A177-3AD203B41FA5}">
                      <a16:colId xmlns:a16="http://schemas.microsoft.com/office/drawing/2014/main" val="4001379463"/>
                    </a:ext>
                  </a:extLst>
                </a:gridCol>
                <a:gridCol w="1009650">
                  <a:extLst>
                    <a:ext uri="{9D8B030D-6E8A-4147-A177-3AD203B41FA5}">
                      <a16:colId xmlns:a16="http://schemas.microsoft.com/office/drawing/2014/main" val="2408470802"/>
                    </a:ext>
                  </a:extLst>
                </a:gridCol>
                <a:gridCol w="1162050">
                  <a:extLst>
                    <a:ext uri="{9D8B030D-6E8A-4147-A177-3AD203B41FA5}">
                      <a16:colId xmlns:a16="http://schemas.microsoft.com/office/drawing/2014/main" val="3665419798"/>
                    </a:ext>
                  </a:extLst>
                </a:gridCol>
              </a:tblGrid>
              <a:tr h="0">
                <a:tc gridSpan="5">
                  <a:txBody>
                    <a:bodyPr/>
                    <a:lstStyle/>
                    <a:p>
                      <a:pPr algn="ctr"/>
                      <a:r>
                        <a:rPr lang="es-ES_tradnl" sz="900" b="1">
                          <a:solidFill>
                            <a:srgbClr val="000000"/>
                          </a:solidFill>
                          <a:effectLst/>
                          <a:latin typeface="Arial" panose="020B0604020202020204" pitchFamily="34" charset="0"/>
                          <a:ea typeface="Arial" panose="020B0604020202020204" pitchFamily="34" charset="0"/>
                        </a:rPr>
                        <a:t>Secretaría de Gobierno y Gestión del Gabinete</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CD7EE"/>
                    </a:solidFill>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extLst>
                  <a:ext uri="{0D108BD9-81ED-4DB2-BD59-A6C34878D82A}">
                    <a16:rowId xmlns:a16="http://schemas.microsoft.com/office/drawing/2014/main" val="4171665921"/>
                  </a:ext>
                </a:extLst>
              </a:tr>
              <a:tr h="0">
                <a:tc>
                  <a:txBody>
                    <a:bodyPr/>
                    <a:lstStyle/>
                    <a:p>
                      <a:pPr algn="ctr"/>
                      <a:r>
                        <a:rPr lang="es-ES_tradnl" sz="900" b="1">
                          <a:solidFill>
                            <a:srgbClr val="FFFFFF"/>
                          </a:solidFill>
                          <a:effectLst/>
                          <a:latin typeface="Arial" panose="020B0604020202020204" pitchFamily="34" charset="0"/>
                          <a:ea typeface="Arial" panose="020B0604020202020204" pitchFamily="34" charset="0"/>
                        </a:rPr>
                        <a:t>Formulación de Plan de Acción con corte a agosto de 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Presupuesto inicial</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Presupuesto ajustado</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Meta </a:t>
                      </a:r>
                      <a:endParaRPr lang="en-CO" sz="1200">
                        <a:effectLst/>
                        <a:latin typeface="Calibri" panose="020F0502020204030204" pitchFamily="34" charset="0"/>
                        <a:ea typeface="Calibri" panose="020F0502020204030204" pitchFamily="34" charset="0"/>
                      </a:endParaRPr>
                    </a:p>
                    <a:p>
                      <a:pPr algn="ctr"/>
                      <a:r>
                        <a:rPr lang="es-ES_tradnl" sz="900" b="1">
                          <a:solidFill>
                            <a:srgbClr val="FFFFFF"/>
                          </a:solidFill>
                          <a:effectLst/>
                          <a:latin typeface="Arial" panose="020B0604020202020204" pitchFamily="34" charset="0"/>
                          <a:ea typeface="Arial" panose="020B0604020202020204" pitchFamily="34" charset="0"/>
                        </a:rPr>
                        <a:t>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900" b="1">
                          <a:solidFill>
                            <a:srgbClr val="FFFFFF"/>
                          </a:solidFill>
                          <a:effectLst/>
                          <a:latin typeface="Arial" panose="020B0604020202020204" pitchFamily="34" charset="0"/>
                          <a:ea typeface="Arial" panose="020B0604020202020204" pitchFamily="34" charset="0"/>
                        </a:rPr>
                        <a:t>Metas alcanzadas agosto de 2023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3913044192"/>
                  </a:ext>
                </a:extLst>
              </a:tr>
              <a:tr h="0">
                <a:tc>
                  <a:txBody>
                    <a:bodyPr/>
                    <a:lstStyle/>
                    <a:p>
                      <a:pPr algn="just"/>
                      <a:r>
                        <a:rPr lang="es-ES_tradnl" sz="900">
                          <a:effectLst/>
                          <a:latin typeface="Arial" panose="020B0604020202020204" pitchFamily="34" charset="0"/>
                          <a:ea typeface="Arial" panose="020B0604020202020204" pitchFamily="34" charset="0"/>
                        </a:rPr>
                        <a:t>Espacios de integración con oferta pública generados</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2.113.210.687</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3.628.394.723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a:effectLst/>
                          <a:latin typeface="Arial" panose="020B0604020202020204" pitchFamily="34" charset="0"/>
                          <a:ea typeface="Arial" panose="020B0604020202020204" pitchFamily="34" charset="0"/>
                        </a:rPr>
                        <a:t>3</a:t>
                      </a:r>
                      <a:endParaRPr lang="en-CO" sz="120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900" dirty="0">
                          <a:effectLst/>
                          <a:latin typeface="Arial" panose="020B0604020202020204" pitchFamily="34" charset="0"/>
                          <a:ea typeface="Arial" panose="020B0604020202020204" pitchFamily="34" charset="0"/>
                        </a:rPr>
                        <a:t>2</a:t>
                      </a:r>
                      <a:endParaRPr lang="en-CO" sz="12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06532763"/>
                  </a:ext>
                </a:extLst>
              </a:tr>
            </a:tbl>
          </a:graphicData>
        </a:graphic>
      </p:graphicFrame>
    </p:spTree>
    <p:extLst>
      <p:ext uri="{BB962C8B-B14F-4D97-AF65-F5344CB8AC3E}">
        <p14:creationId xmlns:p14="http://schemas.microsoft.com/office/powerpoint/2010/main" val="369715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802481" y="1071885"/>
            <a:ext cx="10844213" cy="1339705"/>
          </a:xfrm>
          <a:prstGeom prst="rect">
            <a:avLst/>
          </a:prstGeom>
        </p:spPr>
        <p:txBody>
          <a:bodyPr vert="horz" wrap="square" lIns="0" tIns="10012" rIns="0" bIns="0" rtlCol="0">
            <a:spAutoFit/>
          </a:bodyPr>
          <a:lstStyle/>
          <a:p>
            <a:pPr marL="7701" algn="ctr">
              <a:spcBef>
                <a:spcPts val="79"/>
              </a:spcBef>
            </a:pPr>
            <a:r>
              <a:rPr lang="es-ES_tradnl" sz="4320" b="1" dirty="0">
                <a:solidFill>
                  <a:srgbClr val="1A3835"/>
                </a:solidFill>
                <a:effectLst/>
                <a:latin typeface="Isidora Sans Bold"/>
                <a:ea typeface="Calibri" panose="020F0502020204030204" pitchFamily="34" charset="0"/>
                <a:cs typeface="Rubik"/>
              </a:rPr>
              <a:t>Defensa Jurídica de </a:t>
            </a:r>
            <a:r>
              <a:rPr lang="es-ES_tradnl" sz="4320" b="1" dirty="0">
                <a:solidFill>
                  <a:srgbClr val="1A3835"/>
                </a:solidFill>
                <a:latin typeface="Isidora Sans Bold"/>
                <a:ea typeface="Calibri" panose="020F0502020204030204" pitchFamily="34" charset="0"/>
                <a:cs typeface="Rubik"/>
              </a:rPr>
              <a:t>l</a:t>
            </a:r>
            <a:r>
              <a:rPr lang="es-ES_tradnl" sz="4320" b="1" dirty="0">
                <a:solidFill>
                  <a:srgbClr val="1A3835"/>
                </a:solidFill>
                <a:effectLst/>
                <a:latin typeface="Isidora Sans Bold"/>
                <a:ea typeface="Calibri" panose="020F0502020204030204" pitchFamily="34" charset="0"/>
                <a:cs typeface="Rubik"/>
              </a:rPr>
              <a:t>a Secretaría de Gobierno y Gestión del Gabinete</a:t>
            </a:r>
            <a:r>
              <a:rPr lang="en-CO" sz="4320" dirty="0">
                <a:effectLst/>
              </a:rPr>
              <a:t> </a:t>
            </a:r>
            <a:endParaRPr lang="es-CO" sz="4320"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sp>
        <p:nvSpPr>
          <p:cNvPr id="3" name="object 31">
            <a:extLst>
              <a:ext uri="{FF2B5EF4-FFF2-40B4-BE49-F238E27FC236}">
                <a16:creationId xmlns:a16="http://schemas.microsoft.com/office/drawing/2014/main" id="{7C38FE0E-91EB-479B-C2D4-B0FDFC2940F3}"/>
              </a:ext>
            </a:extLst>
          </p:cNvPr>
          <p:cNvSpPr txBox="1"/>
          <p:nvPr/>
        </p:nvSpPr>
        <p:spPr>
          <a:xfrm>
            <a:off x="1816741" y="2380017"/>
            <a:ext cx="9445582" cy="2374347"/>
          </a:xfrm>
          <a:prstGeom prst="rect">
            <a:avLst/>
          </a:prstGeom>
        </p:spPr>
        <p:txBody>
          <a:bodyPr vert="horz" wrap="square" lIns="0" tIns="10012" rIns="0" bIns="0" rtlCol="0">
            <a:spAutoFit/>
          </a:bodyPr>
          <a:lstStyle/>
          <a:p>
            <a:pPr marL="7701" algn="ctr">
              <a:spcBef>
                <a:spcPts val="79"/>
              </a:spcBef>
            </a:pPr>
            <a:endParaRPr lang="es-CO" sz="2000" dirty="0">
              <a:solidFill>
                <a:srgbClr val="1B3834"/>
              </a:solidFill>
              <a:latin typeface="Isidora Sans Bold" pitchFamily="2" charset="77"/>
              <a:cs typeface="Tahoma"/>
            </a:endParaRPr>
          </a:p>
          <a:p>
            <a:pPr algn="just">
              <a:lnSpc>
                <a:spcPct val="115000"/>
              </a:lnSpc>
            </a:pPr>
            <a:r>
              <a:rPr lang="es-ES_tradnl" sz="1800" dirty="0">
                <a:effectLst/>
                <a:latin typeface="Arial" panose="020B0604020202020204" pitchFamily="34" charset="0"/>
                <a:ea typeface="Arial" panose="020B0604020202020204" pitchFamily="34" charset="0"/>
              </a:rPr>
              <a:t>De acuerdo con la información suministrada por la Secretaría General, una vez revisados los registros del sistema Elena no se tiene reporte de demandas que se hayan iniciado en el cuatrienio (2020-2023) e involucren a la Secretaría de Gobierno y Gestión del Gabinete. </a:t>
            </a:r>
            <a:endParaRPr lang="en-CO" sz="1800" dirty="0">
              <a:effectLst/>
              <a:latin typeface="Calibri" panose="020F0502020204030204" pitchFamily="34" charset="0"/>
              <a:ea typeface="Calibri" panose="020F0502020204030204" pitchFamily="34" charset="0"/>
            </a:endParaRPr>
          </a:p>
          <a:p>
            <a:pPr algn="just">
              <a:lnSpc>
                <a:spcPct val="115000"/>
              </a:lnSpc>
            </a:pPr>
            <a:r>
              <a:rPr lang="es-ES_tradnl" sz="1800" dirty="0">
                <a:effectLst/>
                <a:latin typeface="Arial" panose="020B0604020202020204" pitchFamily="34" charset="0"/>
                <a:ea typeface="Arial" panose="020B0604020202020204" pitchFamily="34" charset="0"/>
              </a:rPr>
              <a:t> </a:t>
            </a:r>
            <a:endParaRPr lang="en-CO" sz="1800" dirty="0">
              <a:effectLst/>
              <a:latin typeface="Calibri" panose="020F0502020204030204" pitchFamily="34" charset="0"/>
              <a:ea typeface="Calibri" panose="020F0502020204030204" pitchFamily="34" charset="0"/>
            </a:endParaRPr>
          </a:p>
          <a:p>
            <a:r>
              <a:rPr lang="es-ES_tradnl" sz="1800" dirty="0">
                <a:effectLst/>
                <a:latin typeface="Arial" panose="020B0604020202020204" pitchFamily="34" charset="0"/>
                <a:ea typeface="Arial" panose="020B0604020202020204" pitchFamily="34" charset="0"/>
              </a:rPr>
              <a:t>No obstante, se informa que hay cuatro (4) procesos que fueron informados por la Secretaría General iniciados antes del 1 de enero de 2020</a:t>
            </a:r>
            <a:r>
              <a:rPr lang="es-ES" sz="1800" dirty="0">
                <a:effectLst/>
                <a:latin typeface="Arial" panose="020B0604020202020204" pitchFamily="34" charset="0"/>
                <a:ea typeface="Arial" panose="020B0604020202020204" pitchFamily="34" charset="0"/>
              </a:rPr>
              <a:t>.</a:t>
            </a:r>
            <a:endParaRPr lang="en-CO" sz="1800" dirty="0">
              <a:effectLst/>
              <a:latin typeface="Calibri" panose="020F0502020204030204" pitchFamily="34" charset="0"/>
              <a:ea typeface="Calibri" panose="020F0502020204030204" pitchFamily="34" charset="0"/>
            </a:endParaRPr>
          </a:p>
          <a:p>
            <a:pPr marL="7701">
              <a:spcBef>
                <a:spcPts val="79"/>
              </a:spcBef>
            </a:pPr>
            <a:endParaRPr dirty="0">
              <a:latin typeface="Isidora Sans" pitchFamily="2" charset="77"/>
              <a:cs typeface="Tahoma"/>
            </a:endParaRPr>
          </a:p>
        </p:txBody>
      </p:sp>
    </p:spTree>
    <p:extLst>
      <p:ext uri="{BB962C8B-B14F-4D97-AF65-F5344CB8AC3E}">
        <p14:creationId xmlns:p14="http://schemas.microsoft.com/office/powerpoint/2010/main" val="41780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lang="en-CO" sz="1319" dirty="0">
              <a:solidFill>
                <a:srgbClr val="F6F1DD"/>
              </a:solidFill>
            </a:endParaRPr>
          </a:p>
        </p:txBody>
      </p:sp>
      <p:sp>
        <p:nvSpPr>
          <p:cNvPr id="31" name="object 31"/>
          <p:cNvSpPr txBox="1"/>
          <p:nvPr/>
        </p:nvSpPr>
        <p:spPr>
          <a:xfrm>
            <a:off x="802481" y="1071885"/>
            <a:ext cx="10844213" cy="1339705"/>
          </a:xfrm>
          <a:prstGeom prst="rect">
            <a:avLst/>
          </a:prstGeom>
        </p:spPr>
        <p:txBody>
          <a:bodyPr vert="horz" wrap="square" lIns="0" tIns="10012" rIns="0" bIns="0" rtlCol="0">
            <a:spAutoFit/>
          </a:bodyPr>
          <a:lstStyle/>
          <a:p>
            <a:pPr marL="7701" algn="ctr">
              <a:spcBef>
                <a:spcPts val="79"/>
              </a:spcBef>
            </a:pPr>
            <a:r>
              <a:rPr lang="es-ES_tradnl" sz="4320" b="1" dirty="0">
                <a:solidFill>
                  <a:srgbClr val="1A3835"/>
                </a:solidFill>
                <a:effectLst/>
                <a:latin typeface="Isidora Sans Bold"/>
                <a:ea typeface="Calibri" panose="020F0502020204030204" pitchFamily="34" charset="0"/>
                <a:cs typeface="Rubik"/>
              </a:rPr>
              <a:t>Planes de Mejora de </a:t>
            </a:r>
            <a:r>
              <a:rPr lang="es-ES_tradnl" sz="4320" b="1" dirty="0">
                <a:solidFill>
                  <a:srgbClr val="1A3835"/>
                </a:solidFill>
                <a:latin typeface="Isidora Sans Bold"/>
                <a:ea typeface="Calibri" panose="020F0502020204030204" pitchFamily="34" charset="0"/>
                <a:cs typeface="Rubik"/>
              </a:rPr>
              <a:t>l</a:t>
            </a:r>
            <a:r>
              <a:rPr lang="es-ES_tradnl" sz="4320" b="1" dirty="0">
                <a:solidFill>
                  <a:srgbClr val="1A3835"/>
                </a:solidFill>
                <a:effectLst/>
                <a:latin typeface="Isidora Sans Bold"/>
                <a:ea typeface="Calibri" panose="020F0502020204030204" pitchFamily="34" charset="0"/>
                <a:cs typeface="Rubik"/>
              </a:rPr>
              <a:t>a Secretaría de Gobierno y Gestión del Gabinete</a:t>
            </a:r>
            <a:r>
              <a:rPr lang="en-CO" sz="4320" dirty="0">
                <a:effectLst/>
              </a:rPr>
              <a:t> </a:t>
            </a:r>
            <a:endParaRPr lang="es-CO" sz="4320"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graphicFrame>
        <p:nvGraphicFramePr>
          <p:cNvPr id="7" name="Table 6">
            <a:extLst>
              <a:ext uri="{FF2B5EF4-FFF2-40B4-BE49-F238E27FC236}">
                <a16:creationId xmlns:a16="http://schemas.microsoft.com/office/drawing/2014/main" id="{8CA94798-39B0-1161-DEA5-30FA48FEDD60}"/>
              </a:ext>
            </a:extLst>
          </p:cNvPr>
          <p:cNvGraphicFramePr>
            <a:graphicFrameLocks noGrp="1"/>
          </p:cNvGraphicFramePr>
          <p:nvPr>
            <p:extLst>
              <p:ext uri="{D42A27DB-BD31-4B8C-83A1-F6EECF244321}">
                <p14:modId xmlns:p14="http://schemas.microsoft.com/office/powerpoint/2010/main" val="2449336790"/>
              </p:ext>
            </p:extLst>
          </p:nvPr>
        </p:nvGraphicFramePr>
        <p:xfrm>
          <a:off x="3281043" y="2855592"/>
          <a:ext cx="8120382" cy="2265775"/>
        </p:xfrm>
        <a:graphic>
          <a:graphicData uri="http://schemas.openxmlformats.org/drawingml/2006/table">
            <a:tbl>
              <a:tblPr firstRow="1" firstCol="1" bandRow="1"/>
              <a:tblGrid>
                <a:gridCol w="1309504">
                  <a:extLst>
                    <a:ext uri="{9D8B030D-6E8A-4147-A177-3AD203B41FA5}">
                      <a16:colId xmlns:a16="http://schemas.microsoft.com/office/drawing/2014/main" val="2388915027"/>
                    </a:ext>
                  </a:extLst>
                </a:gridCol>
                <a:gridCol w="840197">
                  <a:extLst>
                    <a:ext uri="{9D8B030D-6E8A-4147-A177-3AD203B41FA5}">
                      <a16:colId xmlns:a16="http://schemas.microsoft.com/office/drawing/2014/main" val="4095734003"/>
                    </a:ext>
                  </a:extLst>
                </a:gridCol>
                <a:gridCol w="1070750">
                  <a:extLst>
                    <a:ext uri="{9D8B030D-6E8A-4147-A177-3AD203B41FA5}">
                      <a16:colId xmlns:a16="http://schemas.microsoft.com/office/drawing/2014/main" val="492668228"/>
                    </a:ext>
                  </a:extLst>
                </a:gridCol>
                <a:gridCol w="1064370">
                  <a:extLst>
                    <a:ext uri="{9D8B030D-6E8A-4147-A177-3AD203B41FA5}">
                      <a16:colId xmlns:a16="http://schemas.microsoft.com/office/drawing/2014/main" val="3734055298"/>
                    </a:ext>
                  </a:extLst>
                </a:gridCol>
                <a:gridCol w="941348">
                  <a:extLst>
                    <a:ext uri="{9D8B030D-6E8A-4147-A177-3AD203B41FA5}">
                      <a16:colId xmlns:a16="http://schemas.microsoft.com/office/drawing/2014/main" val="2480395236"/>
                    </a:ext>
                  </a:extLst>
                </a:gridCol>
                <a:gridCol w="884849">
                  <a:extLst>
                    <a:ext uri="{9D8B030D-6E8A-4147-A177-3AD203B41FA5}">
                      <a16:colId xmlns:a16="http://schemas.microsoft.com/office/drawing/2014/main" val="1361115938"/>
                    </a:ext>
                  </a:extLst>
                </a:gridCol>
                <a:gridCol w="797367">
                  <a:extLst>
                    <a:ext uri="{9D8B030D-6E8A-4147-A177-3AD203B41FA5}">
                      <a16:colId xmlns:a16="http://schemas.microsoft.com/office/drawing/2014/main" val="3276673043"/>
                    </a:ext>
                  </a:extLst>
                </a:gridCol>
                <a:gridCol w="1211997">
                  <a:extLst>
                    <a:ext uri="{9D8B030D-6E8A-4147-A177-3AD203B41FA5}">
                      <a16:colId xmlns:a16="http://schemas.microsoft.com/office/drawing/2014/main" val="1541404854"/>
                    </a:ext>
                  </a:extLst>
                </a:gridCol>
              </a:tblGrid>
              <a:tr h="260621">
                <a:tc gridSpan="8">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Secretaría de Gobierno y Gestión del Gabinete (30 de junio de 2023</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D062"/>
                    </a:solidFill>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extLst>
                  <a:ext uri="{0D108BD9-81ED-4DB2-BD59-A6C34878D82A}">
                    <a16:rowId xmlns:a16="http://schemas.microsoft.com/office/drawing/2014/main" val="937058003"/>
                  </a:ext>
                </a:extLst>
              </a:tr>
              <a:tr h="705926">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Origen del Plan de Mejoramiento</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No. Planes de Mejora</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No. Acciones para Implementar</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Deben estar ejecutadas al 100 %</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Ejecutadas 100 %</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dirty="0">
                          <a:solidFill>
                            <a:srgbClr val="FFFFFF"/>
                          </a:solidFill>
                          <a:effectLst/>
                          <a:latin typeface="Arial" panose="020B0604020202020204" pitchFamily="34" charset="0"/>
                          <a:ea typeface="Times New Roman" panose="02020603050405020304" pitchFamily="18" charset="0"/>
                        </a:rPr>
                        <a:t>Con Avance</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Vencidas</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Número de acciones con fecha posterior a 30 de junio de 2023</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2744470076"/>
                  </a:ext>
                </a:extLst>
              </a:tr>
              <a:tr h="342145">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Contraloría General de la República</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extLst>
                  <a:ext uri="{0D108BD9-81ED-4DB2-BD59-A6C34878D82A}">
                    <a16:rowId xmlns:a16="http://schemas.microsoft.com/office/drawing/2014/main" val="1605114211"/>
                  </a:ext>
                </a:extLst>
              </a:tr>
              <a:tr h="347161">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Contraloría General de Medellín</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extLst>
                  <a:ext uri="{0D108BD9-81ED-4DB2-BD59-A6C34878D82A}">
                    <a16:rowId xmlns:a16="http://schemas.microsoft.com/office/drawing/2014/main" val="2978073956"/>
                  </a:ext>
                </a:extLst>
              </a:tr>
              <a:tr h="347161">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Secretaría de Evaluación y Control</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2</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a:solidFill>
                            <a:srgbClr val="000000"/>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tc>
                  <a:txBody>
                    <a:bodyPr/>
                    <a:lstStyle/>
                    <a:p>
                      <a:pPr algn="ctr">
                        <a:lnSpc>
                          <a:spcPct val="115000"/>
                        </a:lnSpc>
                        <a:spcBef>
                          <a:spcPts val="1200"/>
                        </a:spcBef>
                        <a:spcAft>
                          <a:spcPts val="1200"/>
                        </a:spcAft>
                      </a:pPr>
                      <a:r>
                        <a:rPr lang="es-ES_tradnl" sz="900" dirty="0">
                          <a:solidFill>
                            <a:srgbClr val="000000"/>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1DD"/>
                    </a:solidFill>
                  </a:tcPr>
                </a:tc>
                <a:extLst>
                  <a:ext uri="{0D108BD9-81ED-4DB2-BD59-A6C34878D82A}">
                    <a16:rowId xmlns:a16="http://schemas.microsoft.com/office/drawing/2014/main" val="876620062"/>
                  </a:ext>
                </a:extLst>
              </a:tr>
              <a:tr h="262761">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Total</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2</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7</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a:solidFill>
                            <a:srgbClr val="FFFFFF"/>
                          </a:solidFill>
                          <a:effectLst/>
                          <a:latin typeface="Arial" panose="020B0604020202020204" pitchFamily="34" charset="0"/>
                          <a:ea typeface="Times New Roman" panose="02020603050405020304" pitchFamily="18" charset="0"/>
                        </a:rPr>
                        <a:t>0</a:t>
                      </a:r>
                      <a:endParaRPr lang="en-CO" sz="160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dirty="0">
                          <a:solidFill>
                            <a:srgbClr val="FFFFFF"/>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spcBef>
                          <a:spcPts val="1200"/>
                        </a:spcBef>
                        <a:spcAft>
                          <a:spcPts val="1200"/>
                        </a:spcAft>
                      </a:pPr>
                      <a:r>
                        <a:rPr lang="es-ES_tradnl" sz="900" dirty="0">
                          <a:solidFill>
                            <a:srgbClr val="FFFFFF"/>
                          </a:solidFill>
                          <a:effectLst/>
                          <a:latin typeface="Arial" panose="020B0604020202020204" pitchFamily="34" charset="0"/>
                          <a:ea typeface="Times New Roman" panose="02020603050405020304" pitchFamily="18" charset="0"/>
                        </a:rPr>
                        <a:t>0</a:t>
                      </a:r>
                      <a:endParaRPr lang="en-CO" sz="1600" dirty="0">
                        <a:effectLst/>
                        <a:latin typeface="Calibri" panose="020F0502020204030204" pitchFamily="34" charset="0"/>
                        <a:ea typeface="Calibri" panose="020F0502020204030204" pitchFamily="34" charset="0"/>
                      </a:endParaRPr>
                    </a:p>
                  </a:txBody>
                  <a:tcPr marL="36195" marR="361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2220286093"/>
                  </a:ext>
                </a:extLst>
              </a:tr>
            </a:tbl>
          </a:graphicData>
        </a:graphic>
      </p:graphicFrame>
      <p:sp>
        <p:nvSpPr>
          <p:cNvPr id="8" name="TextBox 7">
            <a:extLst>
              <a:ext uri="{FF2B5EF4-FFF2-40B4-BE49-F238E27FC236}">
                <a16:creationId xmlns:a16="http://schemas.microsoft.com/office/drawing/2014/main" id="{DB39986A-71AA-3354-BF77-2004639E1FFA}"/>
              </a:ext>
            </a:extLst>
          </p:cNvPr>
          <p:cNvSpPr txBox="1"/>
          <p:nvPr/>
        </p:nvSpPr>
        <p:spPr>
          <a:xfrm>
            <a:off x="3665913" y="5677593"/>
            <a:ext cx="6026727" cy="1277273"/>
          </a:xfrm>
          <a:prstGeom prst="rect">
            <a:avLst/>
          </a:prstGeom>
          <a:noFill/>
        </p:spPr>
        <p:txBody>
          <a:bodyPr wrap="square" rtlCol="0">
            <a:spAutoFit/>
          </a:bodyPr>
          <a:lstStyle/>
          <a:p>
            <a:pPr marL="342900" lvl="0" indent="-342900" algn="just">
              <a:spcBef>
                <a:spcPts val="1200"/>
              </a:spcBef>
              <a:spcAft>
                <a:spcPts val="1200"/>
              </a:spcAft>
              <a:buFont typeface="Isidora Sans"/>
              <a:buChar char="-"/>
            </a:pPr>
            <a:r>
              <a:rPr lang="es-ES_tradnl" sz="1100" dirty="0">
                <a:effectLst/>
                <a:latin typeface="Arial" panose="020B0604020202020204" pitchFamily="34" charset="0"/>
                <a:ea typeface="Times New Roman" panose="02020603050405020304" pitchFamily="18" charset="0"/>
                <a:cs typeface="Rubik Light"/>
              </a:rPr>
              <a:t>El 100 % de las acciones (7) se encuentran ejecutadas al 100 %.</a:t>
            </a:r>
            <a:r>
              <a:rPr lang="en-CO" sz="1100" dirty="0">
                <a:latin typeface="Calibri" panose="020F0502020204030204" pitchFamily="34" charset="0"/>
                <a:ea typeface="Times New Roman" panose="02020603050405020304" pitchFamily="18" charset="0"/>
                <a:cs typeface="Rubik Light"/>
              </a:rPr>
              <a:t> </a:t>
            </a:r>
            <a:r>
              <a:rPr lang="es-ES_tradnl" sz="1100" dirty="0">
                <a:effectLst/>
                <a:latin typeface="Arial" panose="020B0604020202020204" pitchFamily="34" charset="0"/>
                <a:ea typeface="Times New Roman" panose="02020603050405020304" pitchFamily="18" charset="0"/>
                <a:cs typeface="Rubik Light"/>
              </a:rPr>
              <a:t>No hay acciones vencidas.</a:t>
            </a:r>
            <a:endParaRPr lang="en-CO" sz="1100" dirty="0">
              <a:effectLst/>
              <a:latin typeface="Calibri" panose="020F0502020204030204" pitchFamily="34" charset="0"/>
              <a:ea typeface="Times New Roman" panose="02020603050405020304" pitchFamily="18" charset="0"/>
              <a:cs typeface="Rubik Light"/>
            </a:endParaRPr>
          </a:p>
          <a:p>
            <a:pPr marL="342900" lvl="0" indent="-342900" algn="just">
              <a:spcBef>
                <a:spcPts val="1200"/>
              </a:spcBef>
              <a:spcAft>
                <a:spcPts val="1200"/>
              </a:spcAft>
              <a:buFont typeface="Isidora Sans"/>
              <a:buChar char="-"/>
            </a:pPr>
            <a:r>
              <a:rPr lang="es-ES_tradnl" sz="1100" dirty="0">
                <a:effectLst/>
                <a:latin typeface="Arial" panose="020B0604020202020204" pitchFamily="34" charset="0"/>
                <a:ea typeface="Times New Roman" panose="02020603050405020304" pitchFamily="18" charset="0"/>
                <a:cs typeface="Rubik Light"/>
              </a:rPr>
              <a:t>Se tiene un porcentaje de cumplimiento de los planes de mejoramiento del 100 %</a:t>
            </a:r>
            <a:endParaRPr lang="en-CO" sz="1100" dirty="0">
              <a:effectLst/>
              <a:latin typeface="Calibri" panose="020F0502020204030204" pitchFamily="34" charset="0"/>
              <a:ea typeface="Times New Roman" panose="02020603050405020304" pitchFamily="18" charset="0"/>
              <a:cs typeface="Rubik Light"/>
            </a:endParaRPr>
          </a:p>
          <a:p>
            <a:endParaRPr lang="en-CO" dirty="0"/>
          </a:p>
        </p:txBody>
      </p:sp>
    </p:spTree>
    <p:extLst>
      <p:ext uri="{BB962C8B-B14F-4D97-AF65-F5344CB8AC3E}">
        <p14:creationId xmlns:p14="http://schemas.microsoft.com/office/powerpoint/2010/main" val="226598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a:extLst>
              <a:ext uri="{FF2B5EF4-FFF2-40B4-BE49-F238E27FC236}">
                <a16:creationId xmlns:a16="http://schemas.microsoft.com/office/drawing/2014/main" id="{51F0524B-A6FD-7B49-9EDC-003A5097E75C}"/>
              </a:ext>
            </a:extLst>
          </p:cNvPr>
          <p:cNvPicPr>
            <a:picLocks noChangeAspect="1"/>
          </p:cNvPicPr>
          <p:nvPr/>
        </p:nvPicPr>
        <p:blipFill rotWithShape="1">
          <a:blip r:embed="rId2">
            <a:extLst>
              <a:ext uri="{28A0092B-C50C-407E-A947-70E740481C1C}">
                <a14:useLocalDpi xmlns:a14="http://schemas.microsoft.com/office/drawing/2010/main" val="0"/>
              </a:ext>
            </a:extLst>
          </a:blip>
          <a:srcRect l="17102"/>
          <a:stretch/>
        </p:blipFill>
        <p:spPr>
          <a:xfrm>
            <a:off x="0" y="-6809"/>
            <a:ext cx="8536581" cy="6858096"/>
          </a:xfrm>
          <a:prstGeom prst="rect">
            <a:avLst/>
          </a:prstGeom>
        </p:spPr>
      </p:pic>
      <p:sp>
        <p:nvSpPr>
          <p:cNvPr id="29" name="Rectángulo 28">
            <a:extLst>
              <a:ext uri="{FF2B5EF4-FFF2-40B4-BE49-F238E27FC236}">
                <a16:creationId xmlns:a16="http://schemas.microsoft.com/office/drawing/2014/main" id="{4E7176CF-7B71-A74E-8AC4-B5C605860D82}"/>
              </a:ext>
            </a:extLst>
          </p:cNvPr>
          <p:cNvSpPr/>
          <p:nvPr/>
        </p:nvSpPr>
        <p:spPr>
          <a:xfrm>
            <a:off x="6095999" y="-240"/>
            <a:ext cx="6096001" cy="6858000"/>
          </a:xfrm>
          <a:prstGeom prst="rect">
            <a:avLst/>
          </a:prstGeom>
          <a:solidFill>
            <a:srgbClr val="1B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04"/>
          </a:p>
        </p:txBody>
      </p:sp>
      <p:sp>
        <p:nvSpPr>
          <p:cNvPr id="26" name="object 26"/>
          <p:cNvSpPr txBox="1">
            <a:spLocks noGrp="1"/>
          </p:cNvSpPr>
          <p:nvPr>
            <p:ph type="title"/>
          </p:nvPr>
        </p:nvSpPr>
        <p:spPr>
          <a:xfrm>
            <a:off x="6440943" y="1771777"/>
            <a:ext cx="5286368" cy="1339665"/>
          </a:xfrm>
          <a:prstGeom prst="rect">
            <a:avLst/>
          </a:prstGeom>
        </p:spPr>
        <p:txBody>
          <a:bodyPr spcFirstLastPara="1" vert="horz" wrap="square" lIns="0" tIns="72012" rIns="0" bIns="0" rtlCol="0" anchor="ctr" anchorCtr="0">
            <a:spAutoFit/>
          </a:bodyPr>
          <a:lstStyle/>
          <a:p>
            <a:pPr marL="8087">
              <a:spcBef>
                <a:spcPts val="567"/>
              </a:spcBef>
            </a:pPr>
            <a:r>
              <a:rPr lang="es-ES" dirty="0">
                <a:solidFill>
                  <a:srgbClr val="EB6C6D"/>
                </a:solidFill>
                <a:latin typeface="Isidora Sans Bold" pitchFamily="2" charset="77"/>
              </a:rPr>
              <a:t>Conclusiones</a:t>
            </a:r>
            <a:endParaRPr dirty="0">
              <a:solidFill>
                <a:srgbClr val="EB6C6D"/>
              </a:solidFill>
              <a:latin typeface="Isidora Sans Bold" pitchFamily="2" charset="77"/>
            </a:endParaRPr>
          </a:p>
          <a:p>
            <a:pPr lvl="0">
              <a:lnSpc>
                <a:spcPct val="115000"/>
              </a:lnSpc>
              <a:spcBef>
                <a:spcPts val="1200"/>
              </a:spcBef>
            </a:pPr>
            <a:br>
              <a:rPr lang="en-CO" sz="1200" b="0" dirty="0">
                <a:effectLst/>
                <a:latin typeface="Arial" panose="020B0604020202020204" pitchFamily="34" charset="0"/>
                <a:ea typeface="Arial" panose="020B0604020202020204" pitchFamily="34" charset="0"/>
                <a:cs typeface="Arial" panose="020B0604020202020204" pitchFamily="34" charset="0"/>
              </a:rPr>
            </a:br>
            <a:r>
              <a:rPr lang="es-ES_tradnl" sz="1200" b="0" dirty="0">
                <a:effectLst/>
                <a:latin typeface="Arial" panose="020B0604020202020204" pitchFamily="34" charset="0"/>
                <a:ea typeface="Arial" panose="020B0604020202020204" pitchFamily="34" charset="0"/>
              </a:rPr>
              <a:t> </a:t>
            </a:r>
            <a:br>
              <a:rPr lang="en-CO" sz="1200" b="0" dirty="0">
                <a:effectLst/>
                <a:latin typeface="Calibri" panose="020F0502020204030204" pitchFamily="34" charset="0"/>
                <a:ea typeface="Calibri" panose="020F0502020204030204" pitchFamily="34" charset="0"/>
              </a:rPr>
            </a:br>
            <a:endParaRPr lang="en-CO" sz="1200" b="0" dirty="0">
              <a:effectLst/>
              <a:latin typeface="Arial" panose="020B0604020202020204" pitchFamily="34" charset="0"/>
              <a:ea typeface="Arial" panose="020B0604020202020204" pitchFamily="34" charset="0"/>
              <a:cs typeface="Arial" panose="020B0604020202020204" pitchFamily="34" charset="0"/>
            </a:endParaRPr>
          </a:p>
        </p:txBody>
      </p:sp>
      <p:pic>
        <p:nvPicPr>
          <p:cNvPr id="28" name="Imagen 27">
            <a:extLst>
              <a:ext uri="{FF2B5EF4-FFF2-40B4-BE49-F238E27FC236}">
                <a16:creationId xmlns:a16="http://schemas.microsoft.com/office/drawing/2014/main" id="{A56C117B-4C11-6444-8FA3-CDFA41A00036}"/>
              </a:ext>
            </a:extLst>
          </p:cNvPr>
          <p:cNvPicPr>
            <a:picLocks noChangeAspect="1"/>
          </p:cNvPicPr>
          <p:nvPr/>
        </p:nvPicPr>
        <p:blipFill>
          <a:blip r:embed="rId3"/>
          <a:stretch>
            <a:fillRect/>
          </a:stretch>
        </p:blipFill>
        <p:spPr>
          <a:xfrm>
            <a:off x="283061" y="286180"/>
            <a:ext cx="1865251" cy="785705"/>
          </a:xfrm>
          <a:prstGeom prst="rect">
            <a:avLst/>
          </a:prstGeom>
        </p:spPr>
      </p:pic>
      <p:sp>
        <p:nvSpPr>
          <p:cNvPr id="30" name="object 45">
            <a:extLst>
              <a:ext uri="{FF2B5EF4-FFF2-40B4-BE49-F238E27FC236}">
                <a16:creationId xmlns:a16="http://schemas.microsoft.com/office/drawing/2014/main" id="{6D0676A3-42B4-A841-B210-FDDB0DF4DADB}"/>
              </a:ext>
            </a:extLst>
          </p:cNvPr>
          <p:cNvSpPr/>
          <p:nvPr/>
        </p:nvSpPr>
        <p:spPr>
          <a:xfrm>
            <a:off x="5746303" y="3079482"/>
            <a:ext cx="694640" cy="698556"/>
          </a:xfrm>
          <a:custGeom>
            <a:avLst/>
            <a:gdLst/>
            <a:ahLst/>
            <a:cxnLst/>
            <a:rect l="l" t="t" r="r" b="b"/>
            <a:pathLst>
              <a:path w="563244"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EB6C6D"/>
          </a:solidFill>
        </p:spPr>
        <p:txBody>
          <a:bodyPr wrap="square" lIns="0" tIns="0" rIns="0" bIns="0" rtlCol="0"/>
          <a:lstStyle/>
          <a:p>
            <a:endParaRPr sz="1319"/>
          </a:p>
        </p:txBody>
      </p:sp>
      <p:pic>
        <p:nvPicPr>
          <p:cNvPr id="8" name="Imagen 7">
            <a:extLst>
              <a:ext uri="{FF2B5EF4-FFF2-40B4-BE49-F238E27FC236}">
                <a16:creationId xmlns:a16="http://schemas.microsoft.com/office/drawing/2014/main" id="{BDFEE91D-02FD-2243-83EC-E0CEDB6D3E0E}"/>
              </a:ext>
            </a:extLst>
          </p:cNvPr>
          <p:cNvPicPr>
            <a:picLocks noChangeAspect="1"/>
          </p:cNvPicPr>
          <p:nvPr/>
        </p:nvPicPr>
        <p:blipFill>
          <a:blip r:embed="rId4"/>
          <a:stretch>
            <a:fillRect/>
          </a:stretch>
        </p:blipFill>
        <p:spPr>
          <a:xfrm>
            <a:off x="10389795" y="5400300"/>
            <a:ext cx="1507531" cy="1053994"/>
          </a:xfrm>
          <a:prstGeom prst="rect">
            <a:avLst/>
          </a:prstGeom>
        </p:spPr>
      </p:pic>
      <p:sp>
        <p:nvSpPr>
          <p:cNvPr id="2" name="TextBox 1">
            <a:extLst>
              <a:ext uri="{FF2B5EF4-FFF2-40B4-BE49-F238E27FC236}">
                <a16:creationId xmlns:a16="http://schemas.microsoft.com/office/drawing/2014/main" id="{DB27D0FA-6EE7-5083-D901-EB8CD25B9968}"/>
              </a:ext>
            </a:extLst>
          </p:cNvPr>
          <p:cNvSpPr txBox="1"/>
          <p:nvPr/>
        </p:nvSpPr>
        <p:spPr>
          <a:xfrm>
            <a:off x="6406758" y="2421246"/>
            <a:ext cx="4684889" cy="2462213"/>
          </a:xfrm>
          <a:prstGeom prst="rect">
            <a:avLst/>
          </a:prstGeom>
          <a:noFill/>
        </p:spPr>
        <p:txBody>
          <a:bodyPr wrap="square" rtlCol="0">
            <a:spAutoFit/>
          </a:bodyPr>
          <a:lstStyle/>
          <a:p>
            <a:pPr marL="285750" indent="-285750" algn="just">
              <a:buClr>
                <a:srgbClr val="F6F1DD"/>
              </a:buClr>
              <a:buFont typeface="Wingdings" pitchFamily="2" charset="2"/>
              <a:buChar char="ü"/>
            </a:pPr>
            <a:r>
              <a:rPr lang="es-ES_tradnl" sz="1400" b="0" dirty="0">
                <a:solidFill>
                  <a:srgbClr val="F6F1DD"/>
                </a:solidFill>
                <a:effectLst/>
                <a:latin typeface="Arial" panose="020B0604020202020204" pitchFamily="34" charset="0"/>
                <a:ea typeface="Arial" panose="020B0604020202020204" pitchFamily="34" charset="0"/>
                <a:cs typeface="Arial" panose="020B0604020202020204" pitchFamily="34" charset="0"/>
              </a:rPr>
              <a:t>La Secretaría de Gobierno y Gestión del Gabinete a través de la estrategia de articulación de la Administración Distrital lideró estrategias para atender la pandemia del covid-19, así como la vacunación que permitió alcanzar la inmunidad de rebaño.</a:t>
            </a:r>
          </a:p>
          <a:p>
            <a:pPr marL="285750" indent="-285750" algn="just">
              <a:buClr>
                <a:srgbClr val="F6F1DD"/>
              </a:buClr>
              <a:buFont typeface="Wingdings" pitchFamily="2" charset="2"/>
              <a:buChar char="ü"/>
            </a:pPr>
            <a:endParaRPr lang="es-ES_tradnl" dirty="0">
              <a:solidFill>
                <a:srgbClr val="F6F1DD"/>
              </a:solidFill>
              <a:latin typeface="Arial" panose="020B0604020202020204" pitchFamily="34" charset="0"/>
              <a:ea typeface="Arial" panose="020B0604020202020204" pitchFamily="34" charset="0"/>
              <a:cs typeface="Arial" panose="020B0604020202020204" pitchFamily="34" charset="0"/>
            </a:endParaRPr>
          </a:p>
          <a:p>
            <a:pPr marL="285750" indent="-285750" algn="just">
              <a:buClr>
                <a:srgbClr val="F6F1DD"/>
              </a:buClr>
              <a:buFont typeface="Wingdings" pitchFamily="2" charset="2"/>
              <a:buChar char="ü"/>
            </a:pPr>
            <a:r>
              <a:rPr lang="en-CO" dirty="0">
                <a:solidFill>
                  <a:srgbClr val="F6F1DD"/>
                </a:solidFill>
                <a:latin typeface="Arial" panose="020B0604020202020204" pitchFamily="34" charset="0"/>
                <a:ea typeface="Arial" panose="020B0604020202020204" pitchFamily="34" charset="0"/>
                <a:cs typeface="Arial" panose="020B0604020202020204" pitchFamily="34" charset="0"/>
              </a:rPr>
              <a:t>A</a:t>
            </a:r>
            <a:r>
              <a:rPr lang="es-ES_tradnl" sz="1400" b="0" dirty="0">
                <a:solidFill>
                  <a:srgbClr val="F6F1DD"/>
                </a:solidFill>
                <a:effectLst/>
                <a:latin typeface="Arial" panose="020B0604020202020204" pitchFamily="34" charset="0"/>
                <a:ea typeface="Arial" panose="020B0604020202020204" pitchFamily="34" charset="0"/>
                <a:cs typeface="Arial" panose="020B0604020202020204" pitchFamily="34" charset="0"/>
              </a:rPr>
              <a:t> través de la principal instancia el Comité de Gobierno se permitió la articulación de proyectos del Plan de Desarrollo y atención de diferentes problemas de ciudad.</a:t>
            </a:r>
            <a:endParaRPr lang="en-CO" dirty="0">
              <a:solidFill>
                <a:srgbClr val="F6F1DD"/>
              </a:solidFill>
            </a:endParaRPr>
          </a:p>
        </p:txBody>
      </p:sp>
    </p:spTree>
    <p:extLst>
      <p:ext uri="{BB962C8B-B14F-4D97-AF65-F5344CB8AC3E}">
        <p14:creationId xmlns:p14="http://schemas.microsoft.com/office/powerpoint/2010/main" val="3138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4C5FF418-FA7C-624C-8B91-D71AC98E822B}"/>
              </a:ext>
            </a:extLst>
          </p:cNvPr>
          <p:cNvPicPr>
            <a:picLocks noChangeAspect="1"/>
          </p:cNvPicPr>
          <p:nvPr/>
        </p:nvPicPr>
        <p:blipFill>
          <a:blip r:embed="rId2">
            <a:extLst>
              <a:ext uri="{28A0092B-C50C-407E-A947-70E740481C1C}">
                <a14:useLocalDpi xmlns:a14="http://schemas.microsoft.com/office/drawing/2010/main" val="0"/>
              </a:ext>
            </a:extLst>
          </a:blip>
          <a:srcRect t="14864" b="14864"/>
          <a:stretch/>
        </p:blipFill>
        <p:spPr>
          <a:xfrm>
            <a:off x="0" y="6712"/>
            <a:ext cx="12192000" cy="5705942"/>
          </a:xfrm>
          <a:prstGeom prst="rect">
            <a:avLst/>
          </a:prstGeom>
        </p:spPr>
      </p:pic>
      <p:sp>
        <p:nvSpPr>
          <p:cNvPr id="28" name="Rectángulo 27">
            <a:extLst>
              <a:ext uri="{FF2B5EF4-FFF2-40B4-BE49-F238E27FC236}">
                <a16:creationId xmlns:a16="http://schemas.microsoft.com/office/drawing/2014/main" id="{5AE91932-2E54-A44C-AFE8-6C613554BFA4}"/>
              </a:ext>
            </a:extLst>
          </p:cNvPr>
          <p:cNvSpPr/>
          <p:nvPr/>
        </p:nvSpPr>
        <p:spPr>
          <a:xfrm>
            <a:off x="0" y="5038737"/>
            <a:ext cx="12192000" cy="1860223"/>
          </a:xfrm>
          <a:prstGeom prst="rect">
            <a:avLst/>
          </a:prstGeom>
          <a:solidFill>
            <a:srgbClr val="1B3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04"/>
          </a:p>
        </p:txBody>
      </p:sp>
      <p:sp>
        <p:nvSpPr>
          <p:cNvPr id="26" name="object 25">
            <a:extLst>
              <a:ext uri="{FF2B5EF4-FFF2-40B4-BE49-F238E27FC236}">
                <a16:creationId xmlns:a16="http://schemas.microsoft.com/office/drawing/2014/main" id="{A051B5FA-0CFB-BE4E-A3AE-24D4D287C3DF}"/>
              </a:ext>
            </a:extLst>
          </p:cNvPr>
          <p:cNvSpPr txBox="1"/>
          <p:nvPr/>
        </p:nvSpPr>
        <p:spPr>
          <a:xfrm>
            <a:off x="417419" y="5136695"/>
            <a:ext cx="8247143" cy="1420515"/>
          </a:xfrm>
          <a:prstGeom prst="rect">
            <a:avLst/>
          </a:prstGeom>
        </p:spPr>
        <p:txBody>
          <a:bodyPr vert="horz" wrap="square" lIns="0" tIns="143254" rIns="0" bIns="0" rtlCol="0">
            <a:spAutoFit/>
          </a:bodyPr>
          <a:lstStyle/>
          <a:p>
            <a:pPr marL="7701">
              <a:spcBef>
                <a:spcPts val="1128"/>
              </a:spcBef>
            </a:pPr>
            <a:r>
              <a:rPr lang="es-ES" sz="2214" b="1" dirty="0">
                <a:solidFill>
                  <a:srgbClr val="EB6B6D"/>
                </a:solidFill>
                <a:latin typeface="Isidora Sans Bold" pitchFamily="2" charset="77"/>
                <a:cs typeface="Tahoma"/>
              </a:rPr>
              <a:t>Comités de Gobierno</a:t>
            </a:r>
            <a:endParaRPr sz="2214" b="1" dirty="0">
              <a:solidFill>
                <a:srgbClr val="EB6B6D"/>
              </a:solidFill>
              <a:latin typeface="Isidora Sans Bold" pitchFamily="2" charset="77"/>
              <a:cs typeface="Tahoma"/>
            </a:endParaRPr>
          </a:p>
          <a:p>
            <a:pPr algn="just">
              <a:lnSpc>
                <a:spcPct val="115000"/>
              </a:lnSpc>
            </a:pPr>
            <a:r>
              <a:rPr lang="es-ES_tradnl" sz="1800" dirty="0">
                <a:solidFill>
                  <a:srgbClr val="F6F1DD"/>
                </a:solidFill>
                <a:effectLst/>
                <a:latin typeface="Arial" panose="020B0604020202020204" pitchFamily="34" charset="0"/>
                <a:ea typeface="Arial" panose="020B0604020202020204" pitchFamily="34" charset="0"/>
              </a:rPr>
              <a:t>Los Comités de Gobierno han permitido impulsar y articular grandes proyectos previstos en el Plan de Desarrollo, atender las problemáticas, así como liderar estrategias para enfrentar la pandemia. </a:t>
            </a:r>
            <a:endParaRPr lang="en-CO" sz="1800" dirty="0">
              <a:solidFill>
                <a:srgbClr val="F6F1DD"/>
              </a:solidFill>
              <a:effectLst/>
              <a:latin typeface="Calibri" panose="020F0502020204030204" pitchFamily="34" charset="0"/>
              <a:ea typeface="Calibri" panose="020F0502020204030204" pitchFamily="34" charset="0"/>
            </a:endParaRPr>
          </a:p>
        </p:txBody>
      </p:sp>
      <p:pic>
        <p:nvPicPr>
          <p:cNvPr id="32" name="Imagen 31">
            <a:extLst>
              <a:ext uri="{FF2B5EF4-FFF2-40B4-BE49-F238E27FC236}">
                <a16:creationId xmlns:a16="http://schemas.microsoft.com/office/drawing/2014/main" id="{28B9BFF6-E37B-2340-B8A6-E186A0057142}"/>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34" name="Imagen 33">
            <a:extLst>
              <a:ext uri="{FF2B5EF4-FFF2-40B4-BE49-F238E27FC236}">
                <a16:creationId xmlns:a16="http://schemas.microsoft.com/office/drawing/2014/main" id="{1A26F916-41E0-AC45-B058-A05D392E784C}"/>
              </a:ext>
            </a:extLst>
          </p:cNvPr>
          <p:cNvPicPr>
            <a:picLocks noChangeAspect="1"/>
          </p:cNvPicPr>
          <p:nvPr/>
        </p:nvPicPr>
        <p:blipFill>
          <a:blip r:embed="rId4"/>
          <a:stretch>
            <a:fillRect/>
          </a:stretch>
        </p:blipFill>
        <p:spPr>
          <a:xfrm>
            <a:off x="283061" y="286180"/>
            <a:ext cx="1865251" cy="785705"/>
          </a:xfrm>
          <a:prstGeom prst="rect">
            <a:avLst/>
          </a:prstGeom>
        </p:spPr>
      </p:pic>
    </p:spTree>
    <p:extLst>
      <p:ext uri="{BB962C8B-B14F-4D97-AF65-F5344CB8AC3E}">
        <p14:creationId xmlns:p14="http://schemas.microsoft.com/office/powerpoint/2010/main" val="394087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
        <p:cNvGrpSpPr/>
        <p:nvPr/>
      </p:nvGrpSpPr>
      <p:grpSpPr>
        <a:xfrm>
          <a:off x="0" y="0"/>
          <a:ext cx="0" cy="0"/>
          <a:chOff x="0" y="0"/>
          <a:chExt cx="0" cy="0"/>
        </a:xfrm>
      </p:grpSpPr>
      <p:sp>
        <p:nvSpPr>
          <p:cNvPr id="18" name="Google Shape;18;p1"/>
          <p:cNvSpPr txBox="1"/>
          <p:nvPr/>
        </p:nvSpPr>
        <p:spPr>
          <a:xfrm>
            <a:off x="1985211" y="2286000"/>
            <a:ext cx="642486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800" b="1" i="0" u="none" strike="noStrike" cap="none">
                <a:solidFill>
                  <a:srgbClr val="F7F2DD"/>
                </a:solidFill>
                <a:latin typeface="Calibri"/>
                <a:ea typeface="Calibri"/>
                <a:cs typeface="Calibri"/>
                <a:sym typeface="Calibri"/>
              </a:rPr>
              <a:t>BIENVENDIOS</a:t>
            </a:r>
            <a:endParaRPr/>
          </a:p>
        </p:txBody>
      </p:sp>
      <p:sp>
        <p:nvSpPr>
          <p:cNvPr id="19" name="Google Shape;19;p1"/>
          <p:cNvSpPr txBox="1"/>
          <p:nvPr/>
        </p:nvSpPr>
        <p:spPr>
          <a:xfrm>
            <a:off x="2947737" y="5510463"/>
            <a:ext cx="348915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800" b="1" i="0" u="none" strike="noStrike" cap="none">
                <a:solidFill>
                  <a:srgbClr val="F7F2DD"/>
                </a:solidFill>
                <a:latin typeface="Calibri"/>
                <a:ea typeface="Calibri"/>
                <a:cs typeface="Calibri"/>
                <a:sym typeface="Calibri"/>
              </a:rPr>
              <a:t>NOMBRE EXPOSITOR:</a:t>
            </a:r>
            <a:endParaRPr/>
          </a:p>
          <a:p>
            <a:pPr marL="0" marR="0" lvl="0" indent="0" algn="l" rtl="0">
              <a:spcBef>
                <a:spcPts val="0"/>
              </a:spcBef>
              <a:spcAft>
                <a:spcPts val="0"/>
              </a:spcAft>
              <a:buNone/>
            </a:pPr>
            <a:r>
              <a:rPr lang="es-CO" sz="2800" b="1">
                <a:solidFill>
                  <a:srgbClr val="F7F2DD"/>
                </a:solidFill>
                <a:latin typeface="Calibri"/>
                <a:ea typeface="Calibri"/>
                <a:cs typeface="Calibri"/>
                <a:sym typeface="Calibri"/>
              </a:rPr>
              <a:t>FECHA:</a:t>
            </a:r>
            <a:endParaRPr/>
          </a:p>
        </p:txBody>
      </p:sp>
      <p:sp>
        <p:nvSpPr>
          <p:cNvPr id="20" name="Google Shape;20;p1"/>
          <p:cNvSpPr txBox="1"/>
          <p:nvPr/>
        </p:nvSpPr>
        <p:spPr>
          <a:xfrm>
            <a:off x="1975258" y="2227276"/>
            <a:ext cx="8534698" cy="4548897"/>
          </a:xfrm>
          <a:prstGeom prst="rect">
            <a:avLst/>
          </a:prstGeom>
          <a:noFill/>
          <a:ln>
            <a:noFill/>
          </a:ln>
        </p:spPr>
        <p:txBody>
          <a:bodyPr spcFirstLastPara="1" wrap="square" lIns="91425" tIns="45700" rIns="91425" bIns="45700" anchor="t" anchorCtr="0">
            <a:spAutoFit/>
          </a:bodyPr>
          <a:lstStyle/>
          <a:p>
            <a:pPr algn="just">
              <a:lnSpc>
                <a:spcPct val="115000"/>
              </a:lnSpc>
            </a:pPr>
            <a:r>
              <a:rPr lang="es-ES_tradnl" dirty="0">
                <a:effectLst/>
                <a:latin typeface="Arial" panose="020B0604020202020204" pitchFamily="34" charset="0"/>
                <a:ea typeface="Arial" panose="020B0604020202020204" pitchFamily="34" charset="0"/>
              </a:rPr>
              <a:t>Los Comités de Gobierno han permitido impulsar y articular grandes proyectos previstos en el Plan de Desarrollo, atender las problemáticas, así como liderar estrategias para enfrentar la pandemia. Dentro de los proyectos que se han impulsado desde la instancia más importante que tiene esta Secretaría se tienen, entre otros:</a:t>
            </a:r>
            <a:endParaRPr lang="en-CO" dirty="0">
              <a:effectLst/>
              <a:latin typeface="Calibri" panose="020F0502020204030204" pitchFamily="34" charset="0"/>
              <a:ea typeface="Calibri" panose="020F0502020204030204" pitchFamily="34" charset="0"/>
            </a:endParaRPr>
          </a:p>
          <a:p>
            <a:pPr algn="just">
              <a:lnSpc>
                <a:spcPct val="115000"/>
              </a:lnSpc>
            </a:pPr>
            <a:r>
              <a:rPr lang="es-ES_tradnl" dirty="0">
                <a:effectLst/>
                <a:latin typeface="Arial" panose="020B0604020202020204" pitchFamily="34" charset="0"/>
                <a:ea typeface="Arial" panose="020B0604020202020204" pitchFamily="34" charset="0"/>
              </a:rPr>
              <a:t> </a:t>
            </a:r>
            <a:endParaRPr lang="en-CO" dirty="0">
              <a:effectLst/>
              <a:latin typeface="Calibri" panose="020F0502020204030204" pitchFamily="34" charset="0"/>
              <a:ea typeface="Calibri" panose="020F050202020403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Atención de mejoramiento de infraestructura hospitalaria con ocasión de la pandemia</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Atención social con ocasión de la pandemia</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Vacunación con ocasión de la pandemia</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Línea Metro de la 80</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Reactivación económica</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Estrategia de Medellín como sede de grandes eventos culturales</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Manejo de marchas y protestas sociales</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Entrega de Computadores Futuro</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Biblioteca España</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Impulso de los Centros del Valle Software</a:t>
            </a:r>
            <a:endParaRPr lang="en-CO" dirty="0">
              <a:effectLst/>
              <a:latin typeface="Calibri" panose="020F050202020403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s-ES_tradnl" dirty="0">
                <a:effectLst/>
                <a:latin typeface="Arial" panose="020B0604020202020204" pitchFamily="34" charset="0"/>
                <a:ea typeface="Arial" panose="020B0604020202020204" pitchFamily="34" charset="0"/>
              </a:rPr>
              <a:t>Matricula Cero</a:t>
            </a:r>
            <a:endParaRPr lang="en-CO" dirty="0">
              <a:effectLst/>
              <a:latin typeface="Calibri" panose="020F0502020204030204" pitchFamily="34" charset="0"/>
              <a:ea typeface="Arial" panose="020B0604020202020204" pitchFamily="34" charset="0"/>
            </a:endParaRPr>
          </a:p>
          <a:p>
            <a:pPr marL="0" marR="0" lvl="0" indent="0" algn="ctr" rtl="0">
              <a:spcBef>
                <a:spcPts val="0"/>
              </a:spcBef>
              <a:spcAft>
                <a:spcPts val="0"/>
              </a:spcAft>
              <a:buNone/>
            </a:pPr>
            <a:r>
              <a:rPr lang="es-CO" sz="3200" b="1" dirty="0">
                <a:solidFill>
                  <a:srgbClr val="F7F2DD"/>
                </a:solidFill>
                <a:latin typeface="Calibri"/>
                <a:ea typeface="Calibri"/>
                <a:cs typeface="Calibri"/>
                <a:sym typeface="Calibri"/>
              </a:rPr>
              <a:t>MA</a:t>
            </a:r>
            <a:endParaRPr dirty="0"/>
          </a:p>
        </p:txBody>
      </p:sp>
      <p:sp>
        <p:nvSpPr>
          <p:cNvPr id="3" name="TextBox 2">
            <a:extLst>
              <a:ext uri="{FF2B5EF4-FFF2-40B4-BE49-F238E27FC236}">
                <a16:creationId xmlns:a16="http://schemas.microsoft.com/office/drawing/2014/main" id="{9020C705-AE34-7778-0F28-345DE36B2EDB}"/>
              </a:ext>
            </a:extLst>
          </p:cNvPr>
          <p:cNvSpPr txBox="1"/>
          <p:nvPr/>
        </p:nvSpPr>
        <p:spPr>
          <a:xfrm>
            <a:off x="1985211" y="1215728"/>
            <a:ext cx="8331200" cy="758669"/>
          </a:xfrm>
          <a:prstGeom prst="rect">
            <a:avLst/>
          </a:prstGeom>
          <a:noFill/>
        </p:spPr>
        <p:txBody>
          <a:bodyPr wrap="square">
            <a:spAutoFit/>
          </a:bodyPr>
          <a:lstStyle/>
          <a:p>
            <a:pPr marL="7701" marR="0" lvl="0" indent="0" algn="ctr" defTabSz="914400" rtl="0" eaLnBrk="1" fontAlgn="auto" latinLnBrk="0" hangingPunct="1">
              <a:lnSpc>
                <a:spcPct val="100000"/>
              </a:lnSpc>
              <a:spcBef>
                <a:spcPts val="79"/>
              </a:spcBef>
              <a:spcAft>
                <a:spcPts val="0"/>
              </a:spcAft>
              <a:buClr>
                <a:srgbClr val="000000"/>
              </a:buClr>
              <a:buSzTx/>
              <a:buFont typeface="Arial"/>
              <a:buNone/>
              <a:tabLst/>
              <a:defRPr/>
            </a:pPr>
            <a:r>
              <a:rPr kumimoji="0" lang="es-CO" sz="4330" b="1" i="0" u="none" strike="noStrike" kern="0" cap="none" spc="0" normalizeH="0" baseline="0" noProof="0" dirty="0">
                <a:ln>
                  <a:noFill/>
                </a:ln>
                <a:solidFill>
                  <a:srgbClr val="ED6C6F"/>
                </a:solidFill>
                <a:effectLst/>
                <a:uLnTx/>
                <a:uFillTx/>
                <a:latin typeface="Isidora Sans Bold" pitchFamily="2" charset="77"/>
                <a:cs typeface="Tahoma"/>
                <a:sym typeface="Arial"/>
              </a:rPr>
              <a:t>Comité de Gobierno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673893" y="1350463"/>
            <a:ext cx="10844213" cy="1616896"/>
          </a:xfrm>
          <a:prstGeom prst="rect">
            <a:avLst/>
          </a:prstGeom>
        </p:spPr>
        <p:txBody>
          <a:bodyPr vert="horz" wrap="square" lIns="0" tIns="10012" rIns="0" bIns="0" rtlCol="0">
            <a:spAutoFit/>
          </a:bodyPr>
          <a:lstStyle/>
          <a:p>
            <a:pPr marL="7701" algn="ctr">
              <a:spcBef>
                <a:spcPts val="79"/>
              </a:spcBef>
            </a:pPr>
            <a:r>
              <a:rPr lang="es-CO" sz="4330" b="1" dirty="0">
                <a:solidFill>
                  <a:srgbClr val="1B3834"/>
                </a:solidFill>
                <a:latin typeface="Isidora Sans Bold" pitchFamily="2" charset="77"/>
                <a:cs typeface="Tahoma"/>
              </a:rPr>
              <a:t>Logros Estratégicos de la Secretaría de Gobierno y Gestión del Gabinete</a:t>
            </a:r>
          </a:p>
          <a:p>
            <a:pPr marL="7701">
              <a:spcBef>
                <a:spcPts val="79"/>
              </a:spcBef>
            </a:pPr>
            <a:endParaRPr sz="1698"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sp>
        <p:nvSpPr>
          <p:cNvPr id="3" name="object 31">
            <a:extLst>
              <a:ext uri="{FF2B5EF4-FFF2-40B4-BE49-F238E27FC236}">
                <a16:creationId xmlns:a16="http://schemas.microsoft.com/office/drawing/2014/main" id="{F7551553-868B-E63F-C370-7830F34E3CDD}"/>
              </a:ext>
            </a:extLst>
          </p:cNvPr>
          <p:cNvSpPr txBox="1"/>
          <p:nvPr/>
        </p:nvSpPr>
        <p:spPr>
          <a:xfrm>
            <a:off x="2072524" y="2294000"/>
            <a:ext cx="9445582" cy="2839089"/>
          </a:xfrm>
          <a:prstGeom prst="rect">
            <a:avLst/>
          </a:prstGeom>
        </p:spPr>
        <p:txBody>
          <a:bodyPr vert="horz" wrap="square" lIns="0" tIns="10012" rIns="0" bIns="0" rtlCol="0">
            <a:spAutoFit/>
          </a:bodyPr>
          <a:lstStyle/>
          <a:p>
            <a:pPr marL="7701" algn="ctr">
              <a:spcBef>
                <a:spcPts val="79"/>
              </a:spcBef>
            </a:pPr>
            <a:endParaRPr lang="es-CO" sz="2000" dirty="0">
              <a:solidFill>
                <a:srgbClr val="1B3834"/>
              </a:solidFill>
              <a:latin typeface="Isidora Sans Bold" pitchFamily="2" charset="77"/>
              <a:cs typeface="Tahoma"/>
            </a:endParaRPr>
          </a:p>
          <a:p>
            <a:pPr marL="7701">
              <a:spcBef>
                <a:spcPts val="79"/>
              </a:spcBef>
            </a:pPr>
            <a:endParaRPr lang="es-CO" sz="2400" dirty="0">
              <a:solidFill>
                <a:srgbClr val="1B3834"/>
              </a:solidFill>
              <a:latin typeface="Isidora Sans Bold" pitchFamily="2" charset="77"/>
              <a:cs typeface="Tahoma"/>
            </a:endParaRPr>
          </a:p>
          <a:p>
            <a:pPr marL="350601" indent="-342900">
              <a:spcBef>
                <a:spcPts val="79"/>
              </a:spcBef>
              <a:buAutoNum type="arabicPeriod"/>
            </a:pPr>
            <a:r>
              <a:rPr lang="en-CO" sz="2400" u="none" strike="noStrike" dirty="0">
                <a:effectLst/>
                <a:latin typeface="Isidora Sans"/>
                <a:ea typeface="Times New Roman" panose="02020603050405020304" pitchFamily="18" charset="0"/>
                <a:cs typeface="Rubik Light"/>
              </a:rPr>
              <a:t>Estrategia de gobierno en territorio.</a:t>
            </a:r>
          </a:p>
          <a:p>
            <a:pPr marL="7701">
              <a:spcBef>
                <a:spcPts val="79"/>
              </a:spcBef>
            </a:pPr>
            <a:endParaRPr lang="en-CO" sz="2400" u="none" strike="noStrike" dirty="0">
              <a:effectLst/>
              <a:latin typeface="Isidora Sans"/>
              <a:ea typeface="Times New Roman" panose="02020603050405020304" pitchFamily="18" charset="0"/>
              <a:cs typeface="Rubik Light"/>
            </a:endParaRPr>
          </a:p>
          <a:p>
            <a:pPr marL="7701">
              <a:spcBef>
                <a:spcPts val="79"/>
              </a:spcBef>
            </a:pPr>
            <a:r>
              <a:rPr lang="es-ES_tradnl" sz="2400" dirty="0">
                <a:solidFill>
                  <a:srgbClr val="000000"/>
                </a:solidFill>
                <a:effectLst/>
                <a:latin typeface="Arial" panose="020B0604020202020204" pitchFamily="34" charset="0"/>
                <a:ea typeface="Arial" panose="020B0604020202020204" pitchFamily="34" charset="0"/>
              </a:rPr>
              <a:t>2. </a:t>
            </a:r>
            <a:r>
              <a:rPr lang="en-CO" sz="2400" dirty="0">
                <a:solidFill>
                  <a:srgbClr val="000000"/>
                </a:solidFill>
                <a:effectLst/>
                <a:latin typeface="Isidora Sans"/>
                <a:ea typeface="Times New Roman" panose="02020603050405020304" pitchFamily="18" charset="0"/>
                <a:cs typeface="Rubik Light"/>
              </a:rPr>
              <a:t>Gerencia de vacunación contra Covid-19 Medellín</a:t>
            </a:r>
            <a:r>
              <a:rPr lang="en-CO" sz="2400" dirty="0">
                <a:solidFill>
                  <a:srgbClr val="000000"/>
                </a:solidFill>
                <a:effectLst/>
                <a:latin typeface="Arial" panose="020B0604020202020204" pitchFamily="34" charset="0"/>
                <a:ea typeface="Arial" panose="020B0604020202020204" pitchFamily="34" charset="0"/>
              </a:rPr>
              <a:t> </a:t>
            </a:r>
          </a:p>
          <a:p>
            <a:pPr marL="7701">
              <a:spcBef>
                <a:spcPts val="79"/>
              </a:spcBef>
            </a:pPr>
            <a:endParaRPr lang="en-CO" sz="2400" u="none" strike="noStrike" dirty="0">
              <a:effectLst/>
              <a:latin typeface="Times New Roman" panose="02020603050405020304" pitchFamily="18" charset="0"/>
              <a:ea typeface="Times New Roman" panose="02020603050405020304" pitchFamily="18" charset="0"/>
            </a:endParaRPr>
          </a:p>
          <a:p>
            <a:pPr marL="7701">
              <a:spcBef>
                <a:spcPts val="79"/>
              </a:spcBef>
            </a:pPr>
            <a:r>
              <a:rPr lang="en-CO" sz="2400" dirty="0">
                <a:solidFill>
                  <a:srgbClr val="000000"/>
                </a:solidFill>
                <a:effectLst/>
                <a:latin typeface="Isidora Sans"/>
                <a:ea typeface="Times New Roman" panose="02020603050405020304" pitchFamily="18" charset="0"/>
                <a:cs typeface="Rubik Light"/>
              </a:rPr>
              <a:t>3. Reactivación económica post COVID y ventanilla única</a:t>
            </a:r>
            <a:endParaRPr lang="en-CO" sz="2400" dirty="0">
              <a:effectLst/>
              <a:latin typeface="Calibri" panose="020F0502020204030204" pitchFamily="34" charset="0"/>
              <a:ea typeface="Calibri" panose="020F0502020204030204" pitchFamily="34" charset="0"/>
            </a:endParaRPr>
          </a:p>
          <a:p>
            <a:pPr marL="7701">
              <a:spcBef>
                <a:spcPts val="79"/>
              </a:spcBef>
            </a:pPr>
            <a:endParaRPr dirty="0">
              <a:latin typeface="Isidora Sans" pitchFamily="2" charset="77"/>
              <a:cs typeface="Tahoma"/>
            </a:endParaRPr>
          </a:p>
        </p:txBody>
      </p:sp>
    </p:spTree>
    <p:extLst>
      <p:ext uri="{BB962C8B-B14F-4D97-AF65-F5344CB8AC3E}">
        <p14:creationId xmlns:p14="http://schemas.microsoft.com/office/powerpoint/2010/main" val="199157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802481" y="1071885"/>
            <a:ext cx="10844213" cy="1342782"/>
          </a:xfrm>
          <a:prstGeom prst="rect">
            <a:avLst/>
          </a:prstGeom>
        </p:spPr>
        <p:txBody>
          <a:bodyPr vert="horz" wrap="square" lIns="0" tIns="10012" rIns="0" bIns="0" rtlCol="0">
            <a:spAutoFit/>
          </a:bodyPr>
          <a:lstStyle/>
          <a:p>
            <a:pPr marL="7701" algn="ctr">
              <a:spcBef>
                <a:spcPts val="79"/>
              </a:spcBef>
            </a:pPr>
            <a:r>
              <a:rPr lang="es-CO" sz="4330" b="1" dirty="0">
                <a:solidFill>
                  <a:srgbClr val="1B3834"/>
                </a:solidFill>
                <a:latin typeface="Isidora Sans Bold" pitchFamily="2" charset="77"/>
                <a:cs typeface="Tahoma"/>
              </a:rPr>
              <a:t>Recursos Financieros de la Secretaría de Gobierno y Gestión del Gabinete </a:t>
            </a:r>
            <a:endParaRPr lang="es-CO" sz="1698"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graphicFrame>
        <p:nvGraphicFramePr>
          <p:cNvPr id="5" name="Table 4">
            <a:extLst>
              <a:ext uri="{FF2B5EF4-FFF2-40B4-BE49-F238E27FC236}">
                <a16:creationId xmlns:a16="http://schemas.microsoft.com/office/drawing/2014/main" id="{F9017A6D-865B-A89D-DEAC-44DBB074885C}"/>
              </a:ext>
            </a:extLst>
          </p:cNvPr>
          <p:cNvGraphicFramePr>
            <a:graphicFrameLocks noGrp="1"/>
          </p:cNvGraphicFramePr>
          <p:nvPr>
            <p:extLst>
              <p:ext uri="{D42A27DB-BD31-4B8C-83A1-F6EECF244321}">
                <p14:modId xmlns:p14="http://schemas.microsoft.com/office/powerpoint/2010/main" val="3416605637"/>
              </p:ext>
            </p:extLst>
          </p:nvPr>
        </p:nvGraphicFramePr>
        <p:xfrm>
          <a:off x="2028825" y="2598257"/>
          <a:ext cx="8786811" cy="3187858"/>
        </p:xfrm>
        <a:graphic>
          <a:graphicData uri="http://schemas.openxmlformats.org/drawingml/2006/table">
            <a:tbl>
              <a:tblPr firstRow="1" firstCol="1" bandRow="1"/>
              <a:tblGrid>
                <a:gridCol w="598078">
                  <a:extLst>
                    <a:ext uri="{9D8B030D-6E8A-4147-A177-3AD203B41FA5}">
                      <a16:colId xmlns:a16="http://schemas.microsoft.com/office/drawing/2014/main" val="736127489"/>
                    </a:ext>
                  </a:extLst>
                </a:gridCol>
                <a:gridCol w="1204650">
                  <a:extLst>
                    <a:ext uri="{9D8B030D-6E8A-4147-A177-3AD203B41FA5}">
                      <a16:colId xmlns:a16="http://schemas.microsoft.com/office/drawing/2014/main" val="317051018"/>
                    </a:ext>
                  </a:extLst>
                </a:gridCol>
                <a:gridCol w="1324436">
                  <a:extLst>
                    <a:ext uri="{9D8B030D-6E8A-4147-A177-3AD203B41FA5}">
                      <a16:colId xmlns:a16="http://schemas.microsoft.com/office/drawing/2014/main" val="2732786675"/>
                    </a:ext>
                  </a:extLst>
                </a:gridCol>
                <a:gridCol w="1324436">
                  <a:extLst>
                    <a:ext uri="{9D8B030D-6E8A-4147-A177-3AD203B41FA5}">
                      <a16:colId xmlns:a16="http://schemas.microsoft.com/office/drawing/2014/main" val="1347219868"/>
                    </a:ext>
                  </a:extLst>
                </a:gridCol>
                <a:gridCol w="968478">
                  <a:extLst>
                    <a:ext uri="{9D8B030D-6E8A-4147-A177-3AD203B41FA5}">
                      <a16:colId xmlns:a16="http://schemas.microsoft.com/office/drawing/2014/main" val="3013150455"/>
                    </a:ext>
                  </a:extLst>
                </a:gridCol>
                <a:gridCol w="1439972">
                  <a:extLst>
                    <a:ext uri="{9D8B030D-6E8A-4147-A177-3AD203B41FA5}">
                      <a16:colId xmlns:a16="http://schemas.microsoft.com/office/drawing/2014/main" val="2807004107"/>
                    </a:ext>
                  </a:extLst>
                </a:gridCol>
                <a:gridCol w="1462062">
                  <a:extLst>
                    <a:ext uri="{9D8B030D-6E8A-4147-A177-3AD203B41FA5}">
                      <a16:colId xmlns:a16="http://schemas.microsoft.com/office/drawing/2014/main" val="3016961937"/>
                    </a:ext>
                  </a:extLst>
                </a:gridCol>
                <a:gridCol w="464699">
                  <a:extLst>
                    <a:ext uri="{9D8B030D-6E8A-4147-A177-3AD203B41FA5}">
                      <a16:colId xmlns:a16="http://schemas.microsoft.com/office/drawing/2014/main" val="1907710210"/>
                    </a:ext>
                  </a:extLst>
                </a:gridCol>
              </a:tblGrid>
              <a:tr h="339284">
                <a:tc>
                  <a:txBody>
                    <a:bodyPr/>
                    <a:lstStyle/>
                    <a:p>
                      <a:pPr algn="ctr"/>
                      <a:r>
                        <a:rPr lang="es-ES_tradnl"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s-ES_tradnl"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Resumen</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Ppto 1 a 12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Reservas</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Factura</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Pagos</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Ejecución</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a:txBody>
                    <a:bodyPr/>
                    <a:lstStyle/>
                    <a:p>
                      <a:pPr algn="ctr"/>
                      <a:r>
                        <a:rPr lang="en-CO"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Ejec.</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extLst>
                  <a:ext uri="{0D108BD9-81ED-4DB2-BD59-A6C34878D82A}">
                    <a16:rowId xmlns:a16="http://schemas.microsoft.com/office/drawing/2014/main" val="4095134525"/>
                  </a:ext>
                </a:extLst>
              </a:tr>
              <a:tr h="250929">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General</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972.077.832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858.854.211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858.854.211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88,35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562289606"/>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Funcionamiento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972.077.832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858.854.211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858.854.211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88,35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9899739"/>
                  </a:ext>
                </a:extLst>
              </a:tr>
              <a:tr h="250929">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General</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3.621.387.654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11.164.215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3.533.455.828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3.544.620.043</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1675001563"/>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Funcionamiento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1.593.547.654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1.554.517.527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1.554.517.527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88823761"/>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Inversión</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2.027.840.000</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11.164.215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1.978.938.301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1.990.102.516</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|98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68966927"/>
                  </a:ext>
                </a:extLst>
              </a:tr>
              <a:tr h="250929">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General</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3.975.905.952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3.823.883.948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3.823.883.948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4155453741"/>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Funcionamiento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2.074.982.658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1.954.364.667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1.954.364.667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98453358"/>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Inversión</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1.900.923.294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1.869.519.281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1.869.519.281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98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530653376"/>
                  </a:ext>
                </a:extLst>
              </a:tr>
              <a:tr h="339284">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 (sep)</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General</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5.702.143.897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983.377.677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3.908.777.605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r>
                        <a:rPr lang="en-CO"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4.892.155.282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r>
                        <a:rPr lang="es-ES_tradnl" sz="800"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86</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150906233"/>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Funcionamiento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2.515.164.099</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75.249.433</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1.667.161.432</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1.742.410.865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069347"/>
                  </a:ext>
                </a:extLst>
              </a:tr>
              <a:tr h="250929">
                <a:tc>
                  <a:txBody>
                    <a:bodyPr/>
                    <a:lstStyle/>
                    <a:p>
                      <a:pPr algn="ctr"/>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Inversión</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3.186.979.798</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908.128.244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CO" sz="800" kern="100">
                          <a:effectLst/>
                          <a:latin typeface="Arial" panose="020B0604020202020204" pitchFamily="34" charset="0"/>
                          <a:ea typeface="Times New Roman" panose="02020603050405020304" pitchFamily="18"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2.241.616.173</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s-ES_tradnl" sz="800" kern="100">
                          <a:effectLst/>
                          <a:latin typeface="Arial" panose="020B0604020202020204" pitchFamily="34" charset="0"/>
                          <a:ea typeface="Times New Roman" panose="02020603050405020304" pitchFamily="18" charset="0"/>
                          <a:cs typeface="Times New Roman" panose="02020603050405020304" pitchFamily="18" charset="0"/>
                        </a:rPr>
                        <a:t>$    3.149.744.417</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r>
                        <a:rPr lang="es-ES_tradnl" sz="800" kern="100" dirty="0">
                          <a:effectLst/>
                          <a:latin typeface="Arial" panose="020B0604020202020204" pitchFamily="34" charset="0"/>
                          <a:ea typeface="Times New Roman" panose="02020603050405020304" pitchFamily="18" charset="0"/>
                          <a:cs typeface="Times New Roman" panose="02020603050405020304" pitchFamily="18" charset="0"/>
                        </a:rPr>
                        <a:t>99</a:t>
                      </a:r>
                      <a:endParaRPr lang="en-C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39028599"/>
                  </a:ext>
                </a:extLst>
              </a:tr>
            </a:tbl>
          </a:graphicData>
        </a:graphic>
      </p:graphicFrame>
    </p:spTree>
    <p:extLst>
      <p:ext uri="{BB962C8B-B14F-4D97-AF65-F5344CB8AC3E}">
        <p14:creationId xmlns:p14="http://schemas.microsoft.com/office/powerpoint/2010/main" val="53978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802481" y="1071885"/>
            <a:ext cx="10844213" cy="1339705"/>
          </a:xfrm>
          <a:prstGeom prst="rect">
            <a:avLst/>
          </a:prstGeom>
        </p:spPr>
        <p:txBody>
          <a:bodyPr vert="horz" wrap="square" lIns="0" tIns="10012" rIns="0" bIns="0" rtlCol="0">
            <a:spAutoFit/>
          </a:bodyPr>
          <a:lstStyle/>
          <a:p>
            <a:pPr marL="7701" algn="ctr">
              <a:spcBef>
                <a:spcPts val="79"/>
              </a:spcBef>
            </a:pPr>
            <a:r>
              <a:rPr lang="es-ES_tradnl" sz="4320" b="1" dirty="0">
                <a:solidFill>
                  <a:srgbClr val="1A3835"/>
                </a:solidFill>
                <a:effectLst/>
                <a:latin typeface="Isidora Sans Bold"/>
                <a:ea typeface="Calibri" panose="020F0502020204030204" pitchFamily="34" charset="0"/>
                <a:cs typeface="Rubik"/>
              </a:rPr>
              <a:t>Recursos Físicos de </a:t>
            </a:r>
            <a:r>
              <a:rPr lang="es-ES_tradnl" sz="4320" b="1" dirty="0">
                <a:solidFill>
                  <a:srgbClr val="1A3835"/>
                </a:solidFill>
                <a:latin typeface="Isidora Sans Bold"/>
                <a:ea typeface="Calibri" panose="020F0502020204030204" pitchFamily="34" charset="0"/>
                <a:cs typeface="Rubik"/>
              </a:rPr>
              <a:t>l</a:t>
            </a:r>
            <a:r>
              <a:rPr lang="es-ES_tradnl" sz="4320" b="1" dirty="0">
                <a:solidFill>
                  <a:srgbClr val="1A3835"/>
                </a:solidFill>
                <a:effectLst/>
                <a:latin typeface="Isidora Sans Bold"/>
                <a:ea typeface="Calibri" panose="020F0502020204030204" pitchFamily="34" charset="0"/>
                <a:cs typeface="Rubik"/>
              </a:rPr>
              <a:t>a Secretaría de Gobierno y Gestión del Gabinete</a:t>
            </a:r>
            <a:r>
              <a:rPr lang="en-CO" sz="4320" dirty="0">
                <a:effectLst/>
              </a:rPr>
              <a:t> </a:t>
            </a:r>
            <a:endParaRPr lang="es-CO" sz="4320"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graphicFrame>
        <p:nvGraphicFramePr>
          <p:cNvPr id="7" name="Table 6">
            <a:extLst>
              <a:ext uri="{FF2B5EF4-FFF2-40B4-BE49-F238E27FC236}">
                <a16:creationId xmlns:a16="http://schemas.microsoft.com/office/drawing/2014/main" id="{2051BDE3-E44F-B221-5778-BD4402DB768A}"/>
              </a:ext>
            </a:extLst>
          </p:cNvPr>
          <p:cNvGraphicFramePr>
            <a:graphicFrameLocks noGrp="1"/>
          </p:cNvGraphicFramePr>
          <p:nvPr>
            <p:extLst>
              <p:ext uri="{D42A27DB-BD31-4B8C-83A1-F6EECF244321}">
                <p14:modId xmlns:p14="http://schemas.microsoft.com/office/powerpoint/2010/main" val="2572826988"/>
              </p:ext>
            </p:extLst>
          </p:nvPr>
        </p:nvGraphicFramePr>
        <p:xfrm>
          <a:off x="2514600" y="2755784"/>
          <a:ext cx="8229599" cy="2844913"/>
        </p:xfrm>
        <a:graphic>
          <a:graphicData uri="http://schemas.openxmlformats.org/drawingml/2006/table">
            <a:tbl>
              <a:tblPr/>
              <a:tblGrid>
                <a:gridCol w="6748825">
                  <a:extLst>
                    <a:ext uri="{9D8B030D-6E8A-4147-A177-3AD203B41FA5}">
                      <a16:colId xmlns:a16="http://schemas.microsoft.com/office/drawing/2014/main" val="2189927146"/>
                    </a:ext>
                  </a:extLst>
                </a:gridCol>
                <a:gridCol w="1480774">
                  <a:extLst>
                    <a:ext uri="{9D8B030D-6E8A-4147-A177-3AD203B41FA5}">
                      <a16:colId xmlns:a16="http://schemas.microsoft.com/office/drawing/2014/main" val="1627887351"/>
                    </a:ext>
                  </a:extLst>
                </a:gridCol>
              </a:tblGrid>
              <a:tr h="346882">
                <a:tc gridSpan="2">
                  <a:txBody>
                    <a:bodyPr/>
                    <a:lstStyle/>
                    <a:p>
                      <a:pPr algn="ctr">
                        <a:lnSpc>
                          <a:spcPct val="115000"/>
                        </a:lnSpc>
                        <a:spcBef>
                          <a:spcPts val="1200"/>
                        </a:spcBef>
                        <a:spcAft>
                          <a:spcPts val="1200"/>
                        </a:spcAft>
                      </a:pPr>
                      <a:r>
                        <a:rPr lang="es-ES_tradnl"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Secretaría de Gobierno y Gestión del Gabinete</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6F2DD"/>
                    </a:solidFill>
                  </a:tcPr>
                </a:tc>
                <a:tc hMerge="1">
                  <a:txBody>
                    <a:bodyPr/>
                    <a:lstStyle/>
                    <a:p>
                      <a:endParaRPr lang="en-CO"/>
                    </a:p>
                  </a:txBody>
                  <a:tcPr/>
                </a:tc>
                <a:extLst>
                  <a:ext uri="{0D108BD9-81ED-4DB2-BD59-A6C34878D82A}">
                    <a16:rowId xmlns:a16="http://schemas.microsoft.com/office/drawing/2014/main" val="2054344880"/>
                  </a:ext>
                </a:extLst>
              </a:tr>
              <a:tr h="277559">
                <a:tc gridSpan="2">
                  <a:txBody>
                    <a:bodyPr/>
                    <a:lstStyle/>
                    <a:p>
                      <a:pPr algn="ctr">
                        <a:lnSpc>
                          <a:spcPct val="115000"/>
                        </a:lnSpc>
                        <a:spcBef>
                          <a:spcPts val="1200"/>
                        </a:spcBef>
                        <a:spcAft>
                          <a:spcPts val="1200"/>
                        </a:spcAft>
                      </a:pPr>
                      <a:r>
                        <a:rPr lang="es-ES_tradnl" sz="800" kern="100">
                          <a:solidFill>
                            <a:srgbClr val="FFFFFF"/>
                          </a:solidFill>
                          <a:effectLst/>
                          <a:latin typeface="Arial" panose="020B0604020202020204" pitchFamily="34" charset="0"/>
                          <a:ea typeface="Arial" panose="020B0604020202020204" pitchFamily="34" charset="0"/>
                          <a:cs typeface="Times New Roman" panose="02020603050405020304" pitchFamily="18" charset="0"/>
                        </a:rPr>
                        <a:t>Bienes Muebles</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hMerge="1">
                  <a:txBody>
                    <a:bodyPr/>
                    <a:lstStyle/>
                    <a:p>
                      <a:endParaRPr lang="en-CO"/>
                    </a:p>
                  </a:txBody>
                  <a:tcPr/>
                </a:tc>
                <a:extLst>
                  <a:ext uri="{0D108BD9-81ED-4DB2-BD59-A6C34878D82A}">
                    <a16:rowId xmlns:a16="http://schemas.microsoft.com/office/drawing/2014/main" val="1174150153"/>
                  </a:ext>
                </a:extLst>
              </a:tr>
              <a:tr h="277559">
                <a:tc>
                  <a:txBody>
                    <a:bodyPr/>
                    <a:lstStyle/>
                    <a:p>
                      <a:pPr algn="just">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Responsable 34065503 Toro Zuleta Diana Paola</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196.020</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48954645"/>
                  </a:ext>
                </a:extLst>
              </a:tr>
              <a:tr h="277559">
                <a:tc>
                  <a:txBody>
                    <a:bodyPr/>
                    <a:lstStyle/>
                    <a:p>
                      <a:pPr algn="l">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Responsable 43282144 Adriana María Uribe Sierra</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26.495.894</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9725499"/>
                  </a:ext>
                </a:extLst>
              </a:tr>
              <a:tr h="277559">
                <a:tc>
                  <a:txBody>
                    <a:bodyPr/>
                    <a:lstStyle/>
                    <a:p>
                      <a:pPr algn="l">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Responsable 43739996 Yorlady Zulena Ruiz Taborda</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169.670.875</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52606756"/>
                  </a:ext>
                </a:extLst>
              </a:tr>
              <a:tr h="277559">
                <a:tc>
                  <a:txBody>
                    <a:bodyPr/>
                    <a:lstStyle/>
                    <a:p>
                      <a:pPr algn="l">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Responsable 71792252 Acevedo Delgado Juan David</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80.470.001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16439510"/>
                  </a:ext>
                </a:extLst>
              </a:tr>
              <a:tr h="277559">
                <a:tc>
                  <a:txBody>
                    <a:bodyPr/>
                    <a:lstStyle/>
                    <a:p>
                      <a:pPr algn="just">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Responsable 98453193 Oscar De Jesús Hurtado Pérez</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3.621.351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49508692"/>
                  </a:ext>
                </a:extLst>
              </a:tr>
              <a:tr h="277559">
                <a:tc>
                  <a:txBody>
                    <a:bodyPr/>
                    <a:lstStyle/>
                    <a:p>
                      <a:pPr algn="just">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280.454.141</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4100632"/>
                  </a:ext>
                </a:extLst>
              </a:tr>
              <a:tr h="277559">
                <a:tc>
                  <a:txBody>
                    <a:bodyPr/>
                    <a:lstStyle/>
                    <a:p>
                      <a:pPr algn="just">
                        <a:lnSpc>
                          <a:spcPct val="115000"/>
                        </a:lnSpc>
                        <a:spcBef>
                          <a:spcPts val="1200"/>
                        </a:spcBef>
                        <a:spcAft>
                          <a:spcPts val="1200"/>
                        </a:spcAft>
                      </a:pPr>
                      <a:r>
                        <a:rPr lang="es-ES_tradnl" sz="800" kern="100">
                          <a:solidFill>
                            <a:srgbClr val="FFFFFF"/>
                          </a:solidFill>
                          <a:effectLst/>
                          <a:latin typeface="Arial" panose="020B0604020202020204" pitchFamily="34" charset="0"/>
                          <a:ea typeface="Arial" panose="020B0604020202020204" pitchFamily="34" charset="0"/>
                          <a:cs typeface="Times New Roman" panose="02020603050405020304" pitchFamily="18" charset="0"/>
                        </a:rPr>
                        <a:t>Bienes inmuebles</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r">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756455134"/>
                  </a:ext>
                </a:extLst>
              </a:tr>
              <a:tr h="277559">
                <a:tc>
                  <a:txBody>
                    <a:bodyPr/>
                    <a:lstStyle/>
                    <a:p>
                      <a:pPr algn="just">
                        <a:lnSpc>
                          <a:spcPct val="115000"/>
                        </a:lnSpc>
                        <a:spcBef>
                          <a:spcPts val="1200"/>
                        </a:spcBef>
                        <a:spcAft>
                          <a:spcPts val="1200"/>
                        </a:spcAft>
                      </a:pPr>
                      <a:r>
                        <a:rPr lang="es-ES_tradnl" sz="8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Sin bienes inmuebles a cargo.</a:t>
                      </a:r>
                      <a:endParaRPr lang="en-C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Bef>
                          <a:spcPts val="1200"/>
                        </a:spcBef>
                        <a:spcAft>
                          <a:spcPts val="1200"/>
                        </a:spcAft>
                      </a:pPr>
                      <a:r>
                        <a:rPr lang="es-ES_tradnl" sz="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0</a:t>
                      </a:r>
                      <a:endParaRPr lang="en-C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17172439"/>
                  </a:ext>
                </a:extLst>
              </a:tr>
            </a:tbl>
          </a:graphicData>
        </a:graphic>
      </p:graphicFrame>
    </p:spTree>
    <p:extLst>
      <p:ext uri="{BB962C8B-B14F-4D97-AF65-F5344CB8AC3E}">
        <p14:creationId xmlns:p14="http://schemas.microsoft.com/office/powerpoint/2010/main" val="98616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802481" y="1071885"/>
            <a:ext cx="10844213" cy="1339705"/>
          </a:xfrm>
          <a:prstGeom prst="rect">
            <a:avLst/>
          </a:prstGeom>
        </p:spPr>
        <p:txBody>
          <a:bodyPr vert="horz" wrap="square" lIns="0" tIns="10012" rIns="0" bIns="0" rtlCol="0">
            <a:spAutoFit/>
          </a:bodyPr>
          <a:lstStyle/>
          <a:p>
            <a:pPr marL="7701" algn="ctr">
              <a:spcBef>
                <a:spcPts val="79"/>
              </a:spcBef>
            </a:pPr>
            <a:r>
              <a:rPr lang="es-ES_tradnl" sz="4320" b="1" dirty="0">
                <a:solidFill>
                  <a:srgbClr val="1A3835"/>
                </a:solidFill>
                <a:effectLst/>
                <a:latin typeface="Isidora Sans Bold"/>
                <a:ea typeface="Calibri" panose="020F0502020204030204" pitchFamily="34" charset="0"/>
                <a:cs typeface="Rubik"/>
              </a:rPr>
              <a:t>Contratación de </a:t>
            </a:r>
            <a:r>
              <a:rPr lang="es-ES_tradnl" sz="4320" b="1" dirty="0">
                <a:solidFill>
                  <a:srgbClr val="1A3835"/>
                </a:solidFill>
                <a:latin typeface="Isidora Sans Bold"/>
                <a:ea typeface="Calibri" panose="020F0502020204030204" pitchFamily="34" charset="0"/>
                <a:cs typeface="Rubik"/>
              </a:rPr>
              <a:t>l</a:t>
            </a:r>
            <a:r>
              <a:rPr lang="es-ES_tradnl" sz="4320" b="1" dirty="0">
                <a:solidFill>
                  <a:srgbClr val="1A3835"/>
                </a:solidFill>
                <a:effectLst/>
                <a:latin typeface="Isidora Sans Bold"/>
                <a:ea typeface="Calibri" panose="020F0502020204030204" pitchFamily="34" charset="0"/>
                <a:cs typeface="Rubik"/>
              </a:rPr>
              <a:t>a Secretaría de Gobierno y Gestión del Gabinete</a:t>
            </a:r>
            <a:r>
              <a:rPr lang="en-CO" sz="4320" dirty="0">
                <a:effectLst/>
              </a:rPr>
              <a:t> </a:t>
            </a:r>
            <a:endParaRPr lang="es-CO" sz="4320"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sp>
        <p:nvSpPr>
          <p:cNvPr id="3" name="object 31">
            <a:extLst>
              <a:ext uri="{FF2B5EF4-FFF2-40B4-BE49-F238E27FC236}">
                <a16:creationId xmlns:a16="http://schemas.microsoft.com/office/drawing/2014/main" id="{7C38FE0E-91EB-479B-C2D4-B0FDFC2940F3}"/>
              </a:ext>
            </a:extLst>
          </p:cNvPr>
          <p:cNvSpPr txBox="1"/>
          <p:nvPr/>
        </p:nvSpPr>
        <p:spPr>
          <a:xfrm>
            <a:off x="1816741" y="2380017"/>
            <a:ext cx="9445582" cy="3979402"/>
          </a:xfrm>
          <a:prstGeom prst="rect">
            <a:avLst/>
          </a:prstGeom>
        </p:spPr>
        <p:txBody>
          <a:bodyPr vert="horz" wrap="square" lIns="0" tIns="10012" rIns="0" bIns="0" rtlCol="0">
            <a:spAutoFit/>
          </a:bodyPr>
          <a:lstStyle/>
          <a:p>
            <a:pPr marL="7701" algn="ctr">
              <a:spcBef>
                <a:spcPts val="79"/>
              </a:spcBef>
            </a:pPr>
            <a:endParaRPr lang="es-CO" sz="2000" dirty="0">
              <a:solidFill>
                <a:srgbClr val="1B3834"/>
              </a:solidFill>
              <a:latin typeface="Isidora Sans Bold" pitchFamily="2" charset="77"/>
              <a:cs typeface="Tahoma"/>
            </a:endParaRPr>
          </a:p>
          <a:p>
            <a:pPr marL="285750" indent="-285750" algn="just">
              <a:lnSpc>
                <a:spcPct val="115000"/>
              </a:lnSpc>
              <a:buFont typeface="Arial" panose="020B0604020202020204" pitchFamily="34" charset="0"/>
              <a:buChar char="•"/>
            </a:pPr>
            <a:r>
              <a:rPr lang="es-ES_tradnl" sz="1600" dirty="0">
                <a:effectLst/>
                <a:latin typeface="Arial" panose="020B0604020202020204" pitchFamily="34" charset="0"/>
                <a:ea typeface="Arial" panose="020B0604020202020204" pitchFamily="34" charset="0"/>
              </a:rPr>
              <a:t>La Secretaría de Gobierno y Gestión del Gabinete ha suscrito un total de treinta y nueve (39) contratos durante las vigencias del 2021 al 2023, aclarando que durante la vigencia 2020 no se suscribieron contratos en esta dependencia, debido a que no se ejecutaron proyectos de inversión durante esa vigencia fiscal.</a:t>
            </a:r>
          </a:p>
          <a:p>
            <a:pPr algn="just">
              <a:lnSpc>
                <a:spcPct val="115000"/>
              </a:lnSpc>
            </a:pPr>
            <a:endParaRPr lang="es-ES_tradnl" sz="1600" dirty="0">
              <a:effectLst/>
              <a:latin typeface="Arial" panose="020B0604020202020204" pitchFamily="34" charset="0"/>
              <a:ea typeface="Arial" panose="020B0604020202020204" pitchFamily="34" charset="0"/>
            </a:endParaRPr>
          </a:p>
          <a:p>
            <a:pPr marL="285750" indent="-285750" algn="just">
              <a:lnSpc>
                <a:spcPct val="115000"/>
              </a:lnSpc>
              <a:buFont typeface="Arial" panose="020B0604020202020204" pitchFamily="34" charset="0"/>
              <a:buChar char="•"/>
            </a:pPr>
            <a:r>
              <a:rPr lang="es-ES_tradnl" sz="1600" dirty="0">
                <a:effectLst/>
                <a:latin typeface="Arial" panose="020B0604020202020204" pitchFamily="34" charset="0"/>
                <a:ea typeface="Arial" panose="020B0604020202020204" pitchFamily="34" charset="0"/>
              </a:rPr>
              <a:t>A la fecha, la Secretaría de Gobierno y Gestión del Gabinete, ha </a:t>
            </a:r>
            <a:r>
              <a:rPr lang="es-ES_tradnl" sz="1600" b="1" dirty="0">
                <a:effectLst/>
                <a:latin typeface="Arial" panose="020B0604020202020204" pitchFamily="34" charset="0"/>
                <a:ea typeface="Arial" panose="020B0604020202020204" pitchFamily="34" charset="0"/>
              </a:rPr>
              <a:t>liquidado</a:t>
            </a:r>
            <a:r>
              <a:rPr lang="es-ES_tradnl" sz="1600" dirty="0">
                <a:effectLst/>
                <a:latin typeface="Arial" panose="020B0604020202020204" pitchFamily="34" charset="0"/>
                <a:ea typeface="Arial" panose="020B0604020202020204" pitchFamily="34" charset="0"/>
              </a:rPr>
              <a:t> treinta (30) contratos conforme lo estipula el artículo 11 de la ley 1150 de 2007.</a:t>
            </a:r>
          </a:p>
          <a:p>
            <a:pPr algn="just">
              <a:lnSpc>
                <a:spcPct val="115000"/>
              </a:lnSpc>
            </a:pPr>
            <a:endParaRPr lang="es-ES_tradnl" sz="1600" dirty="0">
              <a:effectLst/>
              <a:latin typeface="Arial" panose="020B0604020202020204" pitchFamily="34" charset="0"/>
              <a:ea typeface="Arial" panose="020B0604020202020204" pitchFamily="34" charset="0"/>
            </a:endParaRPr>
          </a:p>
          <a:p>
            <a:pPr marL="285750" indent="-285750" algn="just">
              <a:lnSpc>
                <a:spcPct val="115000"/>
              </a:lnSpc>
              <a:buFont typeface="Arial" panose="020B0604020202020204" pitchFamily="34" charset="0"/>
              <a:buChar char="•"/>
            </a:pPr>
            <a:r>
              <a:rPr lang="es-ES_tradnl" sz="1600" dirty="0">
                <a:latin typeface="Arial" panose="020B0604020202020204" pitchFamily="34" charset="0"/>
              </a:rPr>
              <a:t>Actualmente se encuentran en ejecución siete (07) contratos, los cuales tienen fecha de terminación el treinta (30) de diciembre de 2023, de los cuales uno (1) contrato interadministrativo y los demás son de prestación de servicios.  </a:t>
            </a:r>
            <a:endParaRPr lang="en-CO" sz="1600" dirty="0">
              <a:latin typeface="Arial" panose="020B0604020202020204" pitchFamily="34" charset="0"/>
            </a:endParaRPr>
          </a:p>
          <a:p>
            <a:pPr marL="285750" indent="-285750" algn="just">
              <a:lnSpc>
                <a:spcPct val="115000"/>
              </a:lnSpc>
              <a:buFont typeface="Arial" panose="020B0604020202020204" pitchFamily="34" charset="0"/>
              <a:buChar char="•"/>
            </a:pPr>
            <a:endParaRPr lang="en-CO" sz="1800" dirty="0">
              <a:effectLst/>
              <a:latin typeface="Calibri" panose="020F0502020204030204" pitchFamily="34" charset="0"/>
              <a:ea typeface="Calibri" panose="020F0502020204030204" pitchFamily="34" charset="0"/>
            </a:endParaRPr>
          </a:p>
          <a:p>
            <a:pPr marL="7701">
              <a:spcBef>
                <a:spcPts val="79"/>
              </a:spcBef>
            </a:pPr>
            <a:endParaRPr dirty="0">
              <a:latin typeface="Isidora Sans" pitchFamily="2" charset="77"/>
              <a:cs typeface="Tahoma"/>
            </a:endParaRPr>
          </a:p>
        </p:txBody>
      </p:sp>
    </p:spTree>
    <p:extLst>
      <p:ext uri="{BB962C8B-B14F-4D97-AF65-F5344CB8AC3E}">
        <p14:creationId xmlns:p14="http://schemas.microsoft.com/office/powerpoint/2010/main" val="65332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solidFill>
                <a:srgbClr val="F6F1DD"/>
              </a:solidFill>
            </a:endParaRPr>
          </a:p>
        </p:txBody>
      </p:sp>
      <p:sp>
        <p:nvSpPr>
          <p:cNvPr id="31" name="object 31"/>
          <p:cNvSpPr txBox="1"/>
          <p:nvPr/>
        </p:nvSpPr>
        <p:spPr>
          <a:xfrm>
            <a:off x="802481" y="1071885"/>
            <a:ext cx="10844213" cy="674907"/>
          </a:xfrm>
          <a:prstGeom prst="rect">
            <a:avLst/>
          </a:prstGeom>
        </p:spPr>
        <p:txBody>
          <a:bodyPr vert="horz" wrap="square" lIns="0" tIns="10012" rIns="0" bIns="0" rtlCol="0">
            <a:spAutoFit/>
          </a:bodyPr>
          <a:lstStyle/>
          <a:p>
            <a:pPr marL="7701" algn="ctr">
              <a:spcBef>
                <a:spcPts val="79"/>
              </a:spcBef>
            </a:pPr>
            <a:r>
              <a:rPr lang="es-ES" sz="4320" b="1" dirty="0">
                <a:solidFill>
                  <a:srgbClr val="1A3835"/>
                </a:solidFill>
                <a:effectLst/>
                <a:latin typeface="Isidora Sans Bold"/>
                <a:ea typeface="Calibri" panose="020F0502020204030204" pitchFamily="34" charset="0"/>
                <a:cs typeface="Rubik"/>
              </a:rPr>
              <a:t>Relación de Auditorias</a:t>
            </a:r>
            <a:endParaRPr lang="es-CO" sz="4320" dirty="0">
              <a:latin typeface="Isidora Sans" pitchFamily="2" charset="77"/>
              <a:cs typeface="Tahoma"/>
            </a:endParaRPr>
          </a:p>
        </p:txBody>
      </p:sp>
      <p:pic>
        <p:nvPicPr>
          <p:cNvPr id="39" name="Imagen 38">
            <a:extLst>
              <a:ext uri="{FF2B5EF4-FFF2-40B4-BE49-F238E27FC236}">
                <a16:creationId xmlns:a16="http://schemas.microsoft.com/office/drawing/2014/main" id="{867819A5-6769-CC47-B522-646DACC90773}"/>
              </a:ext>
            </a:extLst>
          </p:cNvPr>
          <p:cNvPicPr>
            <a:picLocks noChangeAspect="1"/>
          </p:cNvPicPr>
          <p:nvPr/>
        </p:nvPicPr>
        <p:blipFill>
          <a:blip r:embed="rId2"/>
          <a:stretch>
            <a:fillRect/>
          </a:stretch>
        </p:blipFill>
        <p:spPr>
          <a:xfrm>
            <a:off x="283061" y="286180"/>
            <a:ext cx="1865251" cy="785705"/>
          </a:xfrm>
          <a:prstGeom prst="rect">
            <a:avLst/>
          </a:prstGeom>
        </p:spPr>
      </p:pic>
      <p:pic>
        <p:nvPicPr>
          <p:cNvPr id="40" name="Imagen 39">
            <a:extLst>
              <a:ext uri="{FF2B5EF4-FFF2-40B4-BE49-F238E27FC236}">
                <a16:creationId xmlns:a16="http://schemas.microsoft.com/office/drawing/2014/main" id="{4E4424DB-83DF-1A4A-8A45-4CDD07401628}"/>
              </a:ext>
            </a:extLst>
          </p:cNvPr>
          <p:cNvPicPr>
            <a:picLocks noChangeAspect="1"/>
          </p:cNvPicPr>
          <p:nvPr/>
        </p:nvPicPr>
        <p:blipFill>
          <a:blip r:embed="rId3"/>
          <a:stretch>
            <a:fillRect/>
          </a:stretch>
        </p:blipFill>
        <p:spPr>
          <a:xfrm>
            <a:off x="10389795" y="5400300"/>
            <a:ext cx="1507531" cy="1053994"/>
          </a:xfrm>
          <a:prstGeom prst="rect">
            <a:avLst/>
          </a:prstGeom>
        </p:spPr>
      </p:pic>
      <p:pic>
        <p:nvPicPr>
          <p:cNvPr id="42" name="Imagen 41">
            <a:extLst>
              <a:ext uri="{FF2B5EF4-FFF2-40B4-BE49-F238E27FC236}">
                <a16:creationId xmlns:a16="http://schemas.microsoft.com/office/drawing/2014/main" id="{893EFEDE-C22E-D34B-BD6C-B11BE04ABBAA}"/>
              </a:ext>
            </a:extLst>
          </p:cNvPr>
          <p:cNvPicPr>
            <a:picLocks noChangeAspect="1"/>
          </p:cNvPicPr>
          <p:nvPr/>
        </p:nvPicPr>
        <p:blipFill rotWithShape="1">
          <a:blip r:embed="rId4"/>
          <a:srcRect l="47093" b="36608"/>
          <a:stretch/>
        </p:blipFill>
        <p:spPr>
          <a:xfrm>
            <a:off x="0" y="4233868"/>
            <a:ext cx="2203495" cy="2623988"/>
          </a:xfrm>
          <a:prstGeom prst="rect">
            <a:avLst/>
          </a:prstGeom>
        </p:spPr>
      </p:pic>
      <p:sp>
        <p:nvSpPr>
          <p:cNvPr id="3" name="object 31">
            <a:extLst>
              <a:ext uri="{FF2B5EF4-FFF2-40B4-BE49-F238E27FC236}">
                <a16:creationId xmlns:a16="http://schemas.microsoft.com/office/drawing/2014/main" id="{7C38FE0E-91EB-479B-C2D4-B0FDFC2940F3}"/>
              </a:ext>
            </a:extLst>
          </p:cNvPr>
          <p:cNvSpPr txBox="1"/>
          <p:nvPr/>
        </p:nvSpPr>
        <p:spPr>
          <a:xfrm>
            <a:off x="1816741" y="2380017"/>
            <a:ext cx="9445582" cy="3094544"/>
          </a:xfrm>
          <a:prstGeom prst="rect">
            <a:avLst/>
          </a:prstGeom>
        </p:spPr>
        <p:txBody>
          <a:bodyPr vert="horz" wrap="square" lIns="0" tIns="10012" rIns="0" bIns="0" rtlCol="0">
            <a:spAutoFit/>
          </a:bodyPr>
          <a:lstStyle/>
          <a:p>
            <a:pPr marL="7701" algn="ctr">
              <a:spcBef>
                <a:spcPts val="79"/>
              </a:spcBef>
            </a:pPr>
            <a:endParaRPr lang="es-CO" sz="2000" dirty="0">
              <a:solidFill>
                <a:srgbClr val="1B3834"/>
              </a:solidFill>
              <a:latin typeface="Isidora Sans Bold" pitchFamily="2" charset="77"/>
              <a:cs typeface="Tahoma"/>
            </a:endParaRPr>
          </a:p>
          <a:p>
            <a:pPr algn="just">
              <a:lnSpc>
                <a:spcPct val="115000"/>
              </a:lnSpc>
            </a:pPr>
            <a:r>
              <a:rPr lang="es-ES_tradnl" sz="1800" dirty="0">
                <a:effectLst/>
                <a:latin typeface="Arial" panose="020B0604020202020204" pitchFamily="34" charset="0"/>
                <a:ea typeface="Arial" panose="020B0604020202020204" pitchFamily="34" charset="0"/>
              </a:rPr>
              <a:t>La Secretaria de Gobierno y Gestión del Gabinete no ha sido auditada en el cuatrienio del 2020 al 2023 por ninguna de las entidades externas de control y fiscalización. </a:t>
            </a:r>
            <a:endParaRPr lang="en-CO" sz="1800" dirty="0">
              <a:effectLst/>
              <a:latin typeface="Calibri" panose="020F0502020204030204" pitchFamily="34" charset="0"/>
              <a:ea typeface="Calibri" panose="020F0502020204030204" pitchFamily="34" charset="0"/>
            </a:endParaRPr>
          </a:p>
          <a:p>
            <a:pPr algn="just">
              <a:lnSpc>
                <a:spcPct val="115000"/>
              </a:lnSpc>
            </a:pPr>
            <a:r>
              <a:rPr lang="es-ES_tradnl" sz="1800" dirty="0">
                <a:effectLst/>
                <a:latin typeface="Arial" panose="020B0604020202020204" pitchFamily="34" charset="0"/>
                <a:ea typeface="Arial" panose="020B0604020202020204" pitchFamily="34" charset="0"/>
              </a:rPr>
              <a:t> </a:t>
            </a:r>
            <a:endParaRPr lang="en-CO" sz="1800" dirty="0">
              <a:effectLst/>
              <a:latin typeface="Calibri" panose="020F0502020204030204" pitchFamily="34" charset="0"/>
              <a:ea typeface="Calibri" panose="020F0502020204030204" pitchFamily="34" charset="0"/>
            </a:endParaRPr>
          </a:p>
          <a:p>
            <a:pPr algn="just">
              <a:lnSpc>
                <a:spcPct val="115000"/>
              </a:lnSpc>
            </a:pPr>
            <a:r>
              <a:rPr lang="es-ES_tradnl" sz="1800" dirty="0">
                <a:effectLst/>
                <a:latin typeface="Arial" panose="020B0604020202020204" pitchFamily="34" charset="0"/>
                <a:ea typeface="Arial" panose="020B0604020202020204" pitchFamily="34" charset="0"/>
              </a:rPr>
              <a:t>Ahora bien, en las auditorías reglamentarias que realiza la Secretaría competente, la calificación y reportes para la Secretaría de Gobierno y Gestión del Gabinete han sido satisfactorios, con una calificación de la evaluación a la gestión superior al 90% en cada una de las vigencias.</a:t>
            </a:r>
            <a:endParaRPr lang="en-CO" sz="1800" dirty="0">
              <a:effectLst/>
              <a:latin typeface="Calibri" panose="020F0502020204030204" pitchFamily="34" charset="0"/>
              <a:ea typeface="Calibri" panose="020F0502020204030204" pitchFamily="34" charset="0"/>
            </a:endParaRPr>
          </a:p>
          <a:p>
            <a:pPr algn="just">
              <a:lnSpc>
                <a:spcPct val="115000"/>
              </a:lnSpc>
            </a:pPr>
            <a:endParaRPr lang="en-CO" sz="1800" dirty="0">
              <a:effectLst/>
              <a:latin typeface="Calibri" panose="020F0502020204030204" pitchFamily="34" charset="0"/>
              <a:ea typeface="Calibri" panose="020F0502020204030204" pitchFamily="34" charset="0"/>
            </a:endParaRPr>
          </a:p>
          <a:p>
            <a:pPr marL="7701">
              <a:spcBef>
                <a:spcPts val="79"/>
              </a:spcBef>
            </a:pPr>
            <a:endParaRPr dirty="0">
              <a:latin typeface="Isidora Sans" pitchFamily="2" charset="77"/>
              <a:cs typeface="Tahoma"/>
            </a:endParaRPr>
          </a:p>
        </p:txBody>
      </p:sp>
    </p:spTree>
    <p:extLst>
      <p:ext uri="{BB962C8B-B14F-4D97-AF65-F5344CB8AC3E}">
        <p14:creationId xmlns:p14="http://schemas.microsoft.com/office/powerpoint/2010/main" val="279117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
            <a:ext cx="12192000" cy="685809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6F1DD"/>
          </a:solidFill>
        </p:spPr>
        <p:txBody>
          <a:bodyPr wrap="square" lIns="0" tIns="0" rIns="0" bIns="0" rtlCol="0"/>
          <a:lstStyle/>
          <a:p>
            <a:endParaRPr sz="1319"/>
          </a:p>
        </p:txBody>
      </p:sp>
      <p:grpSp>
        <p:nvGrpSpPr>
          <p:cNvPr id="33" name="object 33"/>
          <p:cNvGrpSpPr/>
          <p:nvPr/>
        </p:nvGrpSpPr>
        <p:grpSpPr>
          <a:xfrm>
            <a:off x="10984564" y="-240"/>
            <a:ext cx="1207647" cy="2035979"/>
            <a:chOff x="18113085" y="0"/>
            <a:chExt cx="1991360" cy="3357245"/>
          </a:xfrm>
        </p:grpSpPr>
        <p:sp>
          <p:nvSpPr>
            <p:cNvPr id="34" name="object 34"/>
            <p:cNvSpPr/>
            <p:nvPr/>
          </p:nvSpPr>
          <p:spPr>
            <a:xfrm>
              <a:off x="18946243" y="1377280"/>
              <a:ext cx="1158240" cy="1979930"/>
            </a:xfrm>
            <a:custGeom>
              <a:avLst/>
              <a:gdLst/>
              <a:ahLst/>
              <a:cxnLst/>
              <a:rect l="l" t="t" r="r" b="b"/>
              <a:pathLst>
                <a:path w="1158240" h="1979929">
                  <a:moveTo>
                    <a:pt x="1157856" y="1332224"/>
                  </a:moveTo>
                  <a:lnTo>
                    <a:pt x="908838" y="1332224"/>
                  </a:lnTo>
                  <a:lnTo>
                    <a:pt x="812348" y="1676329"/>
                  </a:lnTo>
                  <a:lnTo>
                    <a:pt x="809166" y="1686962"/>
                  </a:lnTo>
                  <a:lnTo>
                    <a:pt x="806478" y="1697824"/>
                  </a:lnTo>
                  <a:lnTo>
                    <a:pt x="804298" y="1708904"/>
                  </a:lnTo>
                  <a:lnTo>
                    <a:pt x="802642" y="1720191"/>
                  </a:lnTo>
                  <a:lnTo>
                    <a:pt x="801640" y="1767192"/>
                  </a:lnTo>
                  <a:lnTo>
                    <a:pt x="809770" y="1812077"/>
                  </a:lnTo>
                  <a:lnTo>
                    <a:pt x="826220" y="1853807"/>
                  </a:lnTo>
                  <a:lnTo>
                    <a:pt x="850177" y="1891343"/>
                  </a:lnTo>
                  <a:lnTo>
                    <a:pt x="880827" y="1923645"/>
                  </a:lnTo>
                  <a:lnTo>
                    <a:pt x="917359" y="1949672"/>
                  </a:lnTo>
                  <a:lnTo>
                    <a:pt x="958959" y="1968387"/>
                  </a:lnTo>
                  <a:lnTo>
                    <a:pt x="1004814" y="1978749"/>
                  </a:lnTo>
                  <a:lnTo>
                    <a:pt x="1051811" y="1979751"/>
                  </a:lnTo>
                  <a:lnTo>
                    <a:pt x="1096695" y="1971620"/>
                  </a:lnTo>
                  <a:lnTo>
                    <a:pt x="1138425" y="1955171"/>
                  </a:lnTo>
                  <a:lnTo>
                    <a:pt x="1157856" y="1942769"/>
                  </a:lnTo>
                  <a:lnTo>
                    <a:pt x="1157856" y="1332224"/>
                  </a:lnTo>
                  <a:close/>
                </a:path>
                <a:path w="1158240" h="1979929">
                  <a:moveTo>
                    <a:pt x="219387" y="552278"/>
                  </a:moveTo>
                  <a:lnTo>
                    <a:pt x="175044" y="559030"/>
                  </a:lnTo>
                  <a:lnTo>
                    <a:pt x="133119" y="574034"/>
                  </a:lnTo>
                  <a:lnTo>
                    <a:pt x="94807" y="596728"/>
                  </a:lnTo>
                  <a:lnTo>
                    <a:pt x="61303" y="626552"/>
                  </a:lnTo>
                  <a:lnTo>
                    <a:pt x="33800" y="662944"/>
                  </a:lnTo>
                  <a:lnTo>
                    <a:pt x="13493" y="705343"/>
                  </a:lnTo>
                  <a:lnTo>
                    <a:pt x="2060" y="750941"/>
                  </a:lnTo>
                  <a:lnTo>
                    <a:pt x="0" y="796509"/>
                  </a:lnTo>
                  <a:lnTo>
                    <a:pt x="6752" y="840854"/>
                  </a:lnTo>
                  <a:lnTo>
                    <a:pt x="21756" y="882780"/>
                  </a:lnTo>
                  <a:lnTo>
                    <a:pt x="44451" y="921092"/>
                  </a:lnTo>
                  <a:lnTo>
                    <a:pt x="74275" y="954596"/>
                  </a:lnTo>
                  <a:lnTo>
                    <a:pt x="110668" y="982098"/>
                  </a:lnTo>
                  <a:lnTo>
                    <a:pt x="153070" y="1002402"/>
                  </a:lnTo>
                  <a:lnTo>
                    <a:pt x="648165" y="1102597"/>
                  </a:lnTo>
                  <a:lnTo>
                    <a:pt x="318981" y="1241703"/>
                  </a:lnTo>
                  <a:lnTo>
                    <a:pt x="278626" y="1261472"/>
                  </a:lnTo>
                  <a:lnTo>
                    <a:pt x="241256" y="1289992"/>
                  </a:lnTo>
                  <a:lnTo>
                    <a:pt x="211234" y="1324335"/>
                  </a:lnTo>
                  <a:lnTo>
                    <a:pt x="188865" y="1363215"/>
                  </a:lnTo>
                  <a:lnTo>
                    <a:pt x="174457" y="1405349"/>
                  </a:lnTo>
                  <a:lnTo>
                    <a:pt x="168314" y="1449452"/>
                  </a:lnTo>
                  <a:lnTo>
                    <a:pt x="170742" y="1494241"/>
                  </a:lnTo>
                  <a:lnTo>
                    <a:pt x="182047" y="1538432"/>
                  </a:lnTo>
                  <a:lnTo>
                    <a:pt x="202534" y="1580740"/>
                  </a:lnTo>
                  <a:lnTo>
                    <a:pt x="231054" y="1618111"/>
                  </a:lnTo>
                  <a:lnTo>
                    <a:pt x="265395" y="1648134"/>
                  </a:lnTo>
                  <a:lnTo>
                    <a:pt x="304274" y="1670504"/>
                  </a:lnTo>
                  <a:lnTo>
                    <a:pt x="346407" y="1684915"/>
                  </a:lnTo>
                  <a:lnTo>
                    <a:pt x="390510" y="1691060"/>
                  </a:lnTo>
                  <a:lnTo>
                    <a:pt x="435299" y="1688634"/>
                  </a:lnTo>
                  <a:lnTo>
                    <a:pt x="479491" y="1677330"/>
                  </a:lnTo>
                  <a:lnTo>
                    <a:pt x="521802" y="1656842"/>
                  </a:lnTo>
                  <a:lnTo>
                    <a:pt x="908838" y="1332224"/>
                  </a:lnTo>
                  <a:lnTo>
                    <a:pt x="1157856" y="1332224"/>
                  </a:lnTo>
                  <a:lnTo>
                    <a:pt x="1157856" y="755645"/>
                  </a:lnTo>
                  <a:lnTo>
                    <a:pt x="665170" y="755645"/>
                  </a:lnTo>
                  <a:lnTo>
                    <a:pt x="351188" y="585011"/>
                  </a:lnTo>
                  <a:lnTo>
                    <a:pt x="341502" y="579538"/>
                  </a:lnTo>
                  <a:lnTo>
                    <a:pt x="331511" y="574498"/>
                  </a:lnTo>
                  <a:lnTo>
                    <a:pt x="321192" y="569907"/>
                  </a:lnTo>
                  <a:lnTo>
                    <a:pt x="310552" y="565776"/>
                  </a:lnTo>
                  <a:lnTo>
                    <a:pt x="264954" y="554340"/>
                  </a:lnTo>
                  <a:lnTo>
                    <a:pt x="219387" y="552278"/>
                  </a:lnTo>
                  <a:close/>
                </a:path>
                <a:path w="1158240" h="1979929">
                  <a:moveTo>
                    <a:pt x="671453" y="0"/>
                  </a:moveTo>
                  <a:lnTo>
                    <a:pt x="625852" y="1189"/>
                  </a:lnTo>
                  <a:lnTo>
                    <a:pt x="580041" y="11751"/>
                  </a:lnTo>
                  <a:lnTo>
                    <a:pt x="537267" y="31237"/>
                  </a:lnTo>
                  <a:lnTo>
                    <a:pt x="500358" y="58036"/>
                  </a:lnTo>
                  <a:lnTo>
                    <a:pt x="469901" y="90962"/>
                  </a:lnTo>
                  <a:lnTo>
                    <a:pt x="446477" y="128833"/>
                  </a:lnTo>
                  <a:lnTo>
                    <a:pt x="430672" y="170463"/>
                  </a:lnTo>
                  <a:lnTo>
                    <a:pt x="423070" y="214670"/>
                  </a:lnTo>
                  <a:lnTo>
                    <a:pt x="424255" y="260270"/>
                  </a:lnTo>
                  <a:lnTo>
                    <a:pt x="434810" y="306077"/>
                  </a:lnTo>
                  <a:lnTo>
                    <a:pt x="448621" y="338516"/>
                  </a:lnTo>
                  <a:lnTo>
                    <a:pt x="665170" y="755645"/>
                  </a:lnTo>
                  <a:lnTo>
                    <a:pt x="1157856" y="755645"/>
                  </a:lnTo>
                  <a:lnTo>
                    <a:pt x="1157856" y="552604"/>
                  </a:lnTo>
                  <a:lnTo>
                    <a:pt x="947035" y="552604"/>
                  </a:lnTo>
                  <a:lnTo>
                    <a:pt x="884671" y="200719"/>
                  </a:lnTo>
                  <a:lnTo>
                    <a:pt x="874388" y="156982"/>
                  </a:lnTo>
                  <a:lnTo>
                    <a:pt x="854896" y="114201"/>
                  </a:lnTo>
                  <a:lnTo>
                    <a:pt x="828093" y="77288"/>
                  </a:lnTo>
                  <a:lnTo>
                    <a:pt x="795164" y="46827"/>
                  </a:lnTo>
                  <a:lnTo>
                    <a:pt x="757292" y="23403"/>
                  </a:lnTo>
                  <a:lnTo>
                    <a:pt x="715661" y="7599"/>
                  </a:lnTo>
                  <a:lnTo>
                    <a:pt x="671453" y="0"/>
                  </a:lnTo>
                  <a:close/>
                </a:path>
                <a:path w="1158240" h="1979929">
                  <a:moveTo>
                    <a:pt x="351169" y="585001"/>
                  </a:moveTo>
                  <a:close/>
                </a:path>
                <a:path w="1158240" h="1979929">
                  <a:moveTo>
                    <a:pt x="1157856" y="88477"/>
                  </a:moveTo>
                  <a:lnTo>
                    <a:pt x="1137993" y="123538"/>
                  </a:lnTo>
                  <a:lnTo>
                    <a:pt x="947035" y="552604"/>
                  </a:lnTo>
                  <a:lnTo>
                    <a:pt x="1157856" y="552604"/>
                  </a:lnTo>
                  <a:lnTo>
                    <a:pt x="1157856" y="88477"/>
                  </a:lnTo>
                  <a:close/>
                </a:path>
              </a:pathLst>
            </a:custGeom>
            <a:solidFill>
              <a:srgbClr val="1B3834"/>
            </a:solidFill>
          </p:spPr>
          <p:txBody>
            <a:bodyPr wrap="square" lIns="0" tIns="0" rIns="0" bIns="0" rtlCol="0"/>
            <a:lstStyle/>
            <a:p>
              <a:endParaRPr sz="1319"/>
            </a:p>
          </p:txBody>
        </p:sp>
        <p:sp>
          <p:nvSpPr>
            <p:cNvPr id="35" name="object 35"/>
            <p:cNvSpPr/>
            <p:nvPr/>
          </p:nvSpPr>
          <p:spPr>
            <a:xfrm>
              <a:off x="18113085" y="0"/>
              <a:ext cx="1991360" cy="2066289"/>
            </a:xfrm>
            <a:custGeom>
              <a:avLst/>
              <a:gdLst/>
              <a:ahLst/>
              <a:cxnLst/>
              <a:rect l="l" t="t" r="r" b="b"/>
              <a:pathLst>
                <a:path w="1991359" h="2066289">
                  <a:moveTo>
                    <a:pt x="1922360" y="1205644"/>
                  </a:moveTo>
                  <a:lnTo>
                    <a:pt x="974394" y="1205644"/>
                  </a:lnTo>
                  <a:lnTo>
                    <a:pt x="721250" y="1591454"/>
                  </a:lnTo>
                  <a:lnTo>
                    <a:pt x="713187" y="1603305"/>
                  </a:lnTo>
                  <a:lnTo>
                    <a:pt x="692172" y="1641652"/>
                  </a:lnTo>
                  <a:lnTo>
                    <a:pt x="675516" y="1687484"/>
                  </a:lnTo>
                  <a:lnTo>
                    <a:pt x="666657" y="1734139"/>
                  </a:lnTo>
                  <a:lnTo>
                    <a:pt x="665291" y="1780798"/>
                  </a:lnTo>
                  <a:lnTo>
                    <a:pt x="671115" y="1826643"/>
                  </a:lnTo>
                  <a:lnTo>
                    <a:pt x="683824" y="1870857"/>
                  </a:lnTo>
                  <a:lnTo>
                    <a:pt x="703114" y="1912620"/>
                  </a:lnTo>
                  <a:lnTo>
                    <a:pt x="728681" y="1951117"/>
                  </a:lnTo>
                  <a:lnTo>
                    <a:pt x="760221" y="1985528"/>
                  </a:lnTo>
                  <a:lnTo>
                    <a:pt x="797428" y="2015036"/>
                  </a:lnTo>
                  <a:lnTo>
                    <a:pt x="840000" y="2038823"/>
                  </a:lnTo>
                  <a:lnTo>
                    <a:pt x="885833" y="2055479"/>
                  </a:lnTo>
                  <a:lnTo>
                    <a:pt x="932488" y="2064337"/>
                  </a:lnTo>
                  <a:lnTo>
                    <a:pt x="979147" y="2065702"/>
                  </a:lnTo>
                  <a:lnTo>
                    <a:pt x="1024992" y="2059877"/>
                  </a:lnTo>
                  <a:lnTo>
                    <a:pt x="1069205" y="2047167"/>
                  </a:lnTo>
                  <a:lnTo>
                    <a:pt x="1110969" y="2027876"/>
                  </a:lnTo>
                  <a:lnTo>
                    <a:pt x="1149465" y="2002309"/>
                  </a:lnTo>
                  <a:lnTo>
                    <a:pt x="1183876" y="1970770"/>
                  </a:lnTo>
                  <a:lnTo>
                    <a:pt x="1213384" y="1933564"/>
                  </a:lnTo>
                  <a:lnTo>
                    <a:pt x="1237171" y="1890995"/>
                  </a:lnTo>
                  <a:lnTo>
                    <a:pt x="1253077" y="1847865"/>
                  </a:lnTo>
                  <a:lnTo>
                    <a:pt x="1419040" y="1264626"/>
                  </a:lnTo>
                  <a:lnTo>
                    <a:pt x="1964502" y="1264626"/>
                  </a:lnTo>
                  <a:lnTo>
                    <a:pt x="1922360" y="1205644"/>
                  </a:lnTo>
                  <a:close/>
                </a:path>
                <a:path w="1991359" h="2066289">
                  <a:moveTo>
                    <a:pt x="1964502" y="1264626"/>
                  </a:moveTo>
                  <a:lnTo>
                    <a:pt x="1419040" y="1264626"/>
                  </a:lnTo>
                  <a:lnTo>
                    <a:pt x="1562858" y="1703095"/>
                  </a:lnTo>
                  <a:lnTo>
                    <a:pt x="1567094" y="1716783"/>
                  </a:lnTo>
                  <a:lnTo>
                    <a:pt x="1583967" y="1757124"/>
                  </a:lnTo>
                  <a:lnTo>
                    <a:pt x="1609418" y="1798724"/>
                  </a:lnTo>
                  <a:lnTo>
                    <a:pt x="1640372" y="1834738"/>
                  </a:lnTo>
                  <a:lnTo>
                    <a:pt x="1676001" y="1864896"/>
                  </a:lnTo>
                  <a:lnTo>
                    <a:pt x="1715476" y="1888925"/>
                  </a:lnTo>
                  <a:lnTo>
                    <a:pt x="1757968" y="1906554"/>
                  </a:lnTo>
                  <a:lnTo>
                    <a:pt x="1802648" y="1917511"/>
                  </a:lnTo>
                  <a:lnTo>
                    <a:pt x="1848687" y="1921525"/>
                  </a:lnTo>
                  <a:lnTo>
                    <a:pt x="1895256" y="1918322"/>
                  </a:lnTo>
                  <a:lnTo>
                    <a:pt x="1941525" y="1907632"/>
                  </a:lnTo>
                  <a:lnTo>
                    <a:pt x="1986667" y="1889183"/>
                  </a:lnTo>
                  <a:lnTo>
                    <a:pt x="1991013" y="1886525"/>
                  </a:lnTo>
                  <a:lnTo>
                    <a:pt x="1991013" y="1301731"/>
                  </a:lnTo>
                  <a:lnTo>
                    <a:pt x="1964502" y="1264626"/>
                  </a:lnTo>
                  <a:close/>
                </a:path>
                <a:path w="1991359" h="2066289">
                  <a:moveTo>
                    <a:pt x="491349" y="0"/>
                  </a:moveTo>
                  <a:lnTo>
                    <a:pt x="219548" y="0"/>
                  </a:lnTo>
                  <a:lnTo>
                    <a:pt x="187044" y="18502"/>
                  </a:lnTo>
                  <a:lnTo>
                    <a:pt x="149996" y="48211"/>
                  </a:lnTo>
                  <a:lnTo>
                    <a:pt x="117331" y="84421"/>
                  </a:lnTo>
                  <a:lnTo>
                    <a:pt x="90892" y="125398"/>
                  </a:lnTo>
                  <a:lnTo>
                    <a:pt x="71873" y="168911"/>
                  </a:lnTo>
                  <a:lnTo>
                    <a:pt x="60160" y="214097"/>
                  </a:lnTo>
                  <a:lnTo>
                    <a:pt x="55638" y="260089"/>
                  </a:lnTo>
                  <a:lnTo>
                    <a:pt x="58192" y="306022"/>
                  </a:lnTo>
                  <a:lnTo>
                    <a:pt x="67706" y="351032"/>
                  </a:lnTo>
                  <a:lnTo>
                    <a:pt x="84067" y="394253"/>
                  </a:lnTo>
                  <a:lnTo>
                    <a:pt x="107159" y="434821"/>
                  </a:lnTo>
                  <a:lnTo>
                    <a:pt x="136868" y="471870"/>
                  </a:lnTo>
                  <a:lnTo>
                    <a:pt x="173078" y="504534"/>
                  </a:lnTo>
                  <a:lnTo>
                    <a:pt x="211590" y="529623"/>
                  </a:lnTo>
                  <a:lnTo>
                    <a:pt x="743270" y="821226"/>
                  </a:lnTo>
                  <a:lnTo>
                    <a:pt x="283797" y="863853"/>
                  </a:lnTo>
                  <a:lnTo>
                    <a:pt x="240803" y="869204"/>
                  </a:lnTo>
                  <a:lnTo>
                    <a:pt x="180207" y="887972"/>
                  </a:lnTo>
                  <a:lnTo>
                    <a:pt x="138207" y="910134"/>
                  </a:lnTo>
                  <a:lnTo>
                    <a:pt x="100876" y="938158"/>
                  </a:lnTo>
                  <a:lnTo>
                    <a:pt x="68665" y="971296"/>
                  </a:lnTo>
                  <a:lnTo>
                    <a:pt x="42022" y="1008799"/>
                  </a:lnTo>
                  <a:lnTo>
                    <a:pt x="21397" y="1049920"/>
                  </a:lnTo>
                  <a:lnTo>
                    <a:pt x="7240" y="1093912"/>
                  </a:lnTo>
                  <a:lnTo>
                    <a:pt x="0" y="1140027"/>
                  </a:lnTo>
                  <a:lnTo>
                    <a:pt x="126" y="1187516"/>
                  </a:lnTo>
                  <a:lnTo>
                    <a:pt x="8067" y="1235632"/>
                  </a:lnTo>
                  <a:lnTo>
                    <a:pt x="23624" y="1281850"/>
                  </a:lnTo>
                  <a:lnTo>
                    <a:pt x="45788" y="1323849"/>
                  </a:lnTo>
                  <a:lnTo>
                    <a:pt x="73814" y="1361179"/>
                  </a:lnTo>
                  <a:lnTo>
                    <a:pt x="106952" y="1393390"/>
                  </a:lnTo>
                  <a:lnTo>
                    <a:pt x="144456" y="1420034"/>
                  </a:lnTo>
                  <a:lnTo>
                    <a:pt x="185577" y="1440660"/>
                  </a:lnTo>
                  <a:lnTo>
                    <a:pt x="229568" y="1454818"/>
                  </a:lnTo>
                  <a:lnTo>
                    <a:pt x="275681" y="1462059"/>
                  </a:lnTo>
                  <a:lnTo>
                    <a:pt x="323168" y="1461934"/>
                  </a:lnTo>
                  <a:lnTo>
                    <a:pt x="371282" y="1453992"/>
                  </a:lnTo>
                  <a:lnTo>
                    <a:pt x="414924" y="1439532"/>
                  </a:lnTo>
                  <a:lnTo>
                    <a:pt x="974394" y="1205644"/>
                  </a:lnTo>
                  <a:lnTo>
                    <a:pt x="1922360" y="1205644"/>
                  </a:lnTo>
                  <a:lnTo>
                    <a:pt x="1742392" y="953756"/>
                  </a:lnTo>
                  <a:lnTo>
                    <a:pt x="1991013" y="953756"/>
                  </a:lnTo>
                  <a:lnTo>
                    <a:pt x="1991013" y="522473"/>
                  </a:lnTo>
                  <a:lnTo>
                    <a:pt x="1700958" y="507131"/>
                  </a:lnTo>
                  <a:lnTo>
                    <a:pt x="1877727" y="400852"/>
                  </a:lnTo>
                  <a:lnTo>
                    <a:pt x="899716" y="400852"/>
                  </a:lnTo>
                  <a:lnTo>
                    <a:pt x="579904" y="68192"/>
                  </a:lnTo>
                  <a:lnTo>
                    <a:pt x="570156" y="57698"/>
                  </a:lnTo>
                  <a:lnTo>
                    <a:pt x="559826" y="47594"/>
                  </a:lnTo>
                  <a:lnTo>
                    <a:pt x="548921" y="37912"/>
                  </a:lnTo>
                  <a:lnTo>
                    <a:pt x="537444" y="28674"/>
                  </a:lnTo>
                  <a:lnTo>
                    <a:pt x="496465" y="2235"/>
                  </a:lnTo>
                  <a:lnTo>
                    <a:pt x="491349" y="0"/>
                  </a:lnTo>
                  <a:close/>
                </a:path>
                <a:path w="1991359" h="2066289">
                  <a:moveTo>
                    <a:pt x="1991013" y="953756"/>
                  </a:moveTo>
                  <a:lnTo>
                    <a:pt x="1742392" y="953756"/>
                  </a:lnTo>
                  <a:lnTo>
                    <a:pt x="1991013" y="1046275"/>
                  </a:lnTo>
                  <a:lnTo>
                    <a:pt x="1991013" y="953756"/>
                  </a:lnTo>
                  <a:close/>
                </a:path>
                <a:path w="1991359" h="2066289">
                  <a:moveTo>
                    <a:pt x="1360562" y="0"/>
                  </a:moveTo>
                  <a:lnTo>
                    <a:pt x="830269" y="0"/>
                  </a:lnTo>
                  <a:lnTo>
                    <a:pt x="899716" y="400852"/>
                  </a:lnTo>
                  <a:lnTo>
                    <a:pt x="1877727" y="400852"/>
                  </a:lnTo>
                  <a:lnTo>
                    <a:pt x="1991013" y="332740"/>
                  </a:lnTo>
                  <a:lnTo>
                    <a:pt x="1991013" y="261055"/>
                  </a:lnTo>
                  <a:lnTo>
                    <a:pt x="1325933" y="261055"/>
                  </a:lnTo>
                  <a:lnTo>
                    <a:pt x="1360562" y="0"/>
                  </a:lnTo>
                  <a:close/>
                </a:path>
                <a:path w="1991359" h="2066289">
                  <a:moveTo>
                    <a:pt x="1991013" y="0"/>
                  </a:moveTo>
                  <a:lnTo>
                    <a:pt x="1557699" y="0"/>
                  </a:lnTo>
                  <a:lnTo>
                    <a:pt x="1325933" y="261055"/>
                  </a:lnTo>
                  <a:lnTo>
                    <a:pt x="1991013" y="261055"/>
                  </a:lnTo>
                  <a:lnTo>
                    <a:pt x="1991013" y="0"/>
                  </a:lnTo>
                  <a:close/>
                </a:path>
              </a:pathLst>
            </a:custGeom>
            <a:solidFill>
              <a:srgbClr val="EB6C6D"/>
            </a:solidFill>
          </p:spPr>
          <p:txBody>
            <a:bodyPr wrap="square" lIns="0" tIns="0" rIns="0" bIns="0" rtlCol="0"/>
            <a:lstStyle/>
            <a:p>
              <a:endParaRPr sz="1319"/>
            </a:p>
          </p:txBody>
        </p:sp>
        <p:sp>
          <p:nvSpPr>
            <p:cNvPr id="36" name="object 36"/>
            <p:cNvSpPr/>
            <p:nvPr/>
          </p:nvSpPr>
          <p:spPr>
            <a:xfrm>
              <a:off x="18843069" y="57194"/>
              <a:ext cx="1170940" cy="1151890"/>
            </a:xfrm>
            <a:custGeom>
              <a:avLst/>
              <a:gdLst/>
              <a:ahLst/>
              <a:cxnLst/>
              <a:rect l="l" t="t" r="r" b="b"/>
              <a:pathLst>
                <a:path w="1170940" h="1151890">
                  <a:moveTo>
                    <a:pt x="590118" y="0"/>
                  </a:moveTo>
                  <a:lnTo>
                    <a:pt x="547207" y="1629"/>
                  </a:lnTo>
                  <a:lnTo>
                    <a:pt x="508347" y="16050"/>
                  </a:lnTo>
                  <a:lnTo>
                    <a:pt x="475997" y="41339"/>
                  </a:lnTo>
                  <a:lnTo>
                    <a:pt x="452617" y="75568"/>
                  </a:lnTo>
                  <a:lnTo>
                    <a:pt x="440667" y="116813"/>
                  </a:lnTo>
                  <a:lnTo>
                    <a:pt x="439525" y="130467"/>
                  </a:lnTo>
                  <a:lnTo>
                    <a:pt x="447850" y="408657"/>
                  </a:lnTo>
                  <a:lnTo>
                    <a:pt x="323498" y="235788"/>
                  </a:lnTo>
                  <a:lnTo>
                    <a:pt x="276275" y="195381"/>
                  </a:lnTo>
                  <a:lnTo>
                    <a:pt x="236902" y="182426"/>
                  </a:lnTo>
                  <a:lnTo>
                    <a:pt x="195844" y="182027"/>
                  </a:lnTo>
                  <a:lnTo>
                    <a:pt x="156225" y="194214"/>
                  </a:lnTo>
                  <a:lnTo>
                    <a:pt x="121169" y="219019"/>
                  </a:lnTo>
                  <a:lnTo>
                    <a:pt x="95688" y="253582"/>
                  </a:lnTo>
                  <a:lnTo>
                    <a:pt x="82732" y="292955"/>
                  </a:lnTo>
                  <a:lnTo>
                    <a:pt x="82331" y="334013"/>
                  </a:lnTo>
                  <a:lnTo>
                    <a:pt x="94516" y="373633"/>
                  </a:lnTo>
                  <a:lnTo>
                    <a:pt x="119315" y="408689"/>
                  </a:lnTo>
                  <a:lnTo>
                    <a:pt x="124153" y="413620"/>
                  </a:lnTo>
                  <a:lnTo>
                    <a:pt x="129273" y="418091"/>
                  </a:lnTo>
                  <a:lnTo>
                    <a:pt x="351968" y="585050"/>
                  </a:lnTo>
                  <a:lnTo>
                    <a:pt x="139278" y="574481"/>
                  </a:lnTo>
                  <a:lnTo>
                    <a:pt x="78238" y="586207"/>
                  </a:lnTo>
                  <a:lnTo>
                    <a:pt x="43558" y="608913"/>
                  </a:lnTo>
                  <a:lnTo>
                    <a:pt x="17644" y="640765"/>
                  </a:lnTo>
                  <a:lnTo>
                    <a:pt x="2468" y="679338"/>
                  </a:lnTo>
                  <a:lnTo>
                    <a:pt x="0" y="722208"/>
                  </a:lnTo>
                  <a:lnTo>
                    <a:pt x="11140" y="763684"/>
                  </a:lnTo>
                  <a:lnTo>
                    <a:pt x="33849" y="798366"/>
                  </a:lnTo>
                  <a:lnTo>
                    <a:pt x="65703" y="824281"/>
                  </a:lnTo>
                  <a:lnTo>
                    <a:pt x="104277" y="839457"/>
                  </a:lnTo>
                  <a:lnTo>
                    <a:pt x="147147" y="841922"/>
                  </a:lnTo>
                  <a:lnTo>
                    <a:pt x="154016" y="841220"/>
                  </a:lnTo>
                  <a:lnTo>
                    <a:pt x="160717" y="839995"/>
                  </a:lnTo>
                  <a:lnTo>
                    <a:pt x="430091" y="769987"/>
                  </a:lnTo>
                  <a:lnTo>
                    <a:pt x="293540" y="924945"/>
                  </a:lnTo>
                  <a:lnTo>
                    <a:pt x="260329" y="984721"/>
                  </a:lnTo>
                  <a:lnTo>
                    <a:pt x="256461" y="1025989"/>
                  </a:lnTo>
                  <a:lnTo>
                    <a:pt x="265208" y="1066106"/>
                  </a:lnTo>
                  <a:lnTo>
                    <a:pt x="285905" y="1102020"/>
                  </a:lnTo>
                  <a:lnTo>
                    <a:pt x="317885" y="1130677"/>
                  </a:lnTo>
                  <a:lnTo>
                    <a:pt x="357258" y="1147826"/>
                  </a:lnTo>
                  <a:lnTo>
                    <a:pt x="398530" y="1151694"/>
                  </a:lnTo>
                  <a:lnTo>
                    <a:pt x="438648" y="1142947"/>
                  </a:lnTo>
                  <a:lnTo>
                    <a:pt x="474562" y="1122250"/>
                  </a:lnTo>
                  <a:lnTo>
                    <a:pt x="503220" y="1090270"/>
                  </a:lnTo>
                  <a:lnTo>
                    <a:pt x="623384" y="824215"/>
                  </a:lnTo>
                  <a:lnTo>
                    <a:pt x="659404" y="1027581"/>
                  </a:lnTo>
                  <a:lnTo>
                    <a:pt x="685430" y="1090823"/>
                  </a:lnTo>
                  <a:lnTo>
                    <a:pt x="715285" y="1119579"/>
                  </a:lnTo>
                  <a:lnTo>
                    <a:pt x="752105" y="1137753"/>
                  </a:lnTo>
                  <a:lnTo>
                    <a:pt x="793090" y="1143962"/>
                  </a:lnTo>
                  <a:lnTo>
                    <a:pt x="835440" y="1136824"/>
                  </a:lnTo>
                  <a:lnTo>
                    <a:pt x="873391" y="1116738"/>
                  </a:lnTo>
                  <a:lnTo>
                    <a:pt x="902146" y="1086884"/>
                  </a:lnTo>
                  <a:lnTo>
                    <a:pt x="920322" y="1050064"/>
                  </a:lnTo>
                  <a:lnTo>
                    <a:pt x="926533" y="1009080"/>
                  </a:lnTo>
                  <a:lnTo>
                    <a:pt x="919396" y="966734"/>
                  </a:lnTo>
                  <a:lnTo>
                    <a:pt x="917176" y="960190"/>
                  </a:lnTo>
                  <a:lnTo>
                    <a:pt x="914495" y="953929"/>
                  </a:lnTo>
                  <a:lnTo>
                    <a:pt x="786300" y="706899"/>
                  </a:lnTo>
                  <a:lnTo>
                    <a:pt x="967761" y="805535"/>
                  </a:lnTo>
                  <a:lnTo>
                    <a:pt x="1033432" y="824613"/>
                  </a:lnTo>
                  <a:lnTo>
                    <a:pt x="1074526" y="819201"/>
                  </a:lnTo>
                  <a:lnTo>
                    <a:pt x="1111691" y="801747"/>
                  </a:lnTo>
                  <a:lnTo>
                    <a:pt x="1142097" y="773577"/>
                  </a:lnTo>
                  <a:lnTo>
                    <a:pt x="1162917" y="736019"/>
                  </a:lnTo>
                  <a:lnTo>
                    <a:pt x="1170875" y="693819"/>
                  </a:lnTo>
                  <a:lnTo>
                    <a:pt x="1165463" y="652724"/>
                  </a:lnTo>
                  <a:lnTo>
                    <a:pt x="1148011" y="615559"/>
                  </a:lnTo>
                  <a:lnTo>
                    <a:pt x="1119844" y="585152"/>
                  </a:lnTo>
                  <a:lnTo>
                    <a:pt x="1082291" y="564328"/>
                  </a:lnTo>
                  <a:lnTo>
                    <a:pt x="796164" y="506382"/>
                  </a:lnTo>
                  <a:lnTo>
                    <a:pt x="986430" y="426007"/>
                  </a:lnTo>
                  <a:lnTo>
                    <a:pt x="1042269" y="386563"/>
                  </a:lnTo>
                  <a:lnTo>
                    <a:pt x="1063661" y="351059"/>
                  </a:lnTo>
                  <a:lnTo>
                    <a:pt x="1073188" y="311120"/>
                  </a:lnTo>
                  <a:lnTo>
                    <a:pt x="1070125" y="269784"/>
                  </a:lnTo>
                  <a:lnTo>
                    <a:pt x="1053748" y="230087"/>
                  </a:lnTo>
                  <a:lnTo>
                    <a:pt x="1025715" y="197552"/>
                  </a:lnTo>
                  <a:lnTo>
                    <a:pt x="990209" y="176160"/>
                  </a:lnTo>
                  <a:lnTo>
                    <a:pt x="950269" y="166634"/>
                  </a:lnTo>
                  <a:lnTo>
                    <a:pt x="908933" y="169699"/>
                  </a:lnTo>
                  <a:lnTo>
                    <a:pt x="869240" y="186078"/>
                  </a:lnTo>
                  <a:lnTo>
                    <a:pt x="863355" y="189701"/>
                  </a:lnTo>
                  <a:lnTo>
                    <a:pt x="857848" y="193700"/>
                  </a:lnTo>
                  <a:lnTo>
                    <a:pt x="645540" y="373643"/>
                  </a:lnTo>
                  <a:lnTo>
                    <a:pt x="703159" y="168648"/>
                  </a:lnTo>
                  <a:lnTo>
                    <a:pt x="704715" y="162370"/>
                  </a:lnTo>
                  <a:lnTo>
                    <a:pt x="705979" y="155964"/>
                  </a:lnTo>
                  <a:lnTo>
                    <a:pt x="706941" y="149440"/>
                  </a:lnTo>
                  <a:lnTo>
                    <a:pt x="705308" y="106528"/>
                  </a:lnTo>
                  <a:lnTo>
                    <a:pt x="690885" y="67667"/>
                  </a:lnTo>
                  <a:lnTo>
                    <a:pt x="665596" y="35317"/>
                  </a:lnTo>
                  <a:lnTo>
                    <a:pt x="631366" y="11941"/>
                  </a:lnTo>
                  <a:lnTo>
                    <a:pt x="590118" y="0"/>
                  </a:lnTo>
                  <a:close/>
                </a:path>
              </a:pathLst>
            </a:custGeom>
            <a:solidFill>
              <a:srgbClr val="D5FAB5"/>
            </a:solidFill>
          </p:spPr>
          <p:txBody>
            <a:bodyPr wrap="square" lIns="0" tIns="0" rIns="0" bIns="0" rtlCol="0"/>
            <a:lstStyle/>
            <a:p>
              <a:endParaRPr sz="1319"/>
            </a:p>
          </p:txBody>
        </p:sp>
      </p:grpSp>
      <p:sp>
        <p:nvSpPr>
          <p:cNvPr id="45" name="object 45"/>
          <p:cNvSpPr/>
          <p:nvPr/>
        </p:nvSpPr>
        <p:spPr>
          <a:xfrm>
            <a:off x="1074216" y="4851016"/>
            <a:ext cx="341576" cy="343502"/>
          </a:xfrm>
          <a:custGeom>
            <a:avLst/>
            <a:gdLst/>
            <a:ahLst/>
            <a:cxnLst/>
            <a:rect l="l" t="t" r="r" b="b"/>
            <a:pathLst>
              <a:path w="563244"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EB6C6D"/>
          </a:solidFill>
        </p:spPr>
        <p:txBody>
          <a:bodyPr wrap="square" lIns="0" tIns="0" rIns="0" bIns="0" rtlCol="0"/>
          <a:lstStyle/>
          <a:p>
            <a:endParaRPr sz="1319"/>
          </a:p>
        </p:txBody>
      </p:sp>
      <p:sp>
        <p:nvSpPr>
          <p:cNvPr id="46" name="object 46"/>
          <p:cNvSpPr/>
          <p:nvPr/>
        </p:nvSpPr>
        <p:spPr>
          <a:xfrm>
            <a:off x="1525067" y="4851016"/>
            <a:ext cx="341576" cy="343502"/>
          </a:xfrm>
          <a:custGeom>
            <a:avLst/>
            <a:gdLst/>
            <a:ahLst/>
            <a:cxnLst/>
            <a:rect l="l" t="t" r="r" b="b"/>
            <a:pathLst>
              <a:path w="563244"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1B3834"/>
          </a:solidFill>
        </p:spPr>
        <p:txBody>
          <a:bodyPr wrap="square" lIns="0" tIns="0" rIns="0" bIns="0" rtlCol="0"/>
          <a:lstStyle/>
          <a:p>
            <a:endParaRPr sz="1319"/>
          </a:p>
        </p:txBody>
      </p:sp>
      <p:sp>
        <p:nvSpPr>
          <p:cNvPr id="47" name="object 47"/>
          <p:cNvSpPr/>
          <p:nvPr/>
        </p:nvSpPr>
        <p:spPr>
          <a:xfrm>
            <a:off x="1975916" y="4851016"/>
            <a:ext cx="341576" cy="343502"/>
          </a:xfrm>
          <a:custGeom>
            <a:avLst/>
            <a:gdLst/>
            <a:ahLst/>
            <a:cxnLst/>
            <a:rect l="l" t="t" r="r" b="b"/>
            <a:pathLst>
              <a:path w="563245" h="566420">
                <a:moveTo>
                  <a:pt x="315794" y="0"/>
                </a:moveTo>
                <a:lnTo>
                  <a:pt x="272658" y="23179"/>
                </a:lnTo>
                <a:lnTo>
                  <a:pt x="239898" y="186077"/>
                </a:lnTo>
                <a:lnTo>
                  <a:pt x="195983" y="96017"/>
                </a:lnTo>
                <a:lnTo>
                  <a:pt x="147983" y="58032"/>
                </a:lnTo>
                <a:lnTo>
                  <a:pt x="123041" y="58334"/>
                </a:lnTo>
                <a:lnTo>
                  <a:pt x="99305" y="68541"/>
                </a:lnTo>
                <a:lnTo>
                  <a:pt x="81389" y="87158"/>
                </a:lnTo>
                <a:lnTo>
                  <a:pt x="72315" y="110394"/>
                </a:lnTo>
                <a:lnTo>
                  <a:pt x="72617" y="135337"/>
                </a:lnTo>
                <a:lnTo>
                  <a:pt x="82824" y="159072"/>
                </a:lnTo>
                <a:lnTo>
                  <a:pt x="84730" y="161826"/>
                </a:lnTo>
                <a:lnTo>
                  <a:pt x="86814" y="164391"/>
                </a:lnTo>
                <a:lnTo>
                  <a:pt x="179544" y="262525"/>
                </a:lnTo>
                <a:lnTo>
                  <a:pt x="81756" y="240714"/>
                </a:lnTo>
                <a:lnTo>
                  <a:pt x="77767" y="239646"/>
                </a:lnTo>
                <a:lnTo>
                  <a:pt x="73599" y="238944"/>
                </a:lnTo>
                <a:lnTo>
                  <a:pt x="69327" y="238651"/>
                </a:lnTo>
                <a:lnTo>
                  <a:pt x="43711" y="242039"/>
                </a:lnTo>
                <a:lnTo>
                  <a:pt x="22130" y="254551"/>
                </a:lnTo>
                <a:lnTo>
                  <a:pt x="6815" y="274240"/>
                </a:lnTo>
                <a:lnTo>
                  <a:pt x="0" y="299162"/>
                </a:lnTo>
                <a:lnTo>
                  <a:pt x="3382" y="324772"/>
                </a:lnTo>
                <a:lnTo>
                  <a:pt x="15890" y="346352"/>
                </a:lnTo>
                <a:lnTo>
                  <a:pt x="35579" y="361668"/>
                </a:lnTo>
                <a:lnTo>
                  <a:pt x="60500" y="368490"/>
                </a:lnTo>
                <a:lnTo>
                  <a:pt x="63851" y="368710"/>
                </a:lnTo>
                <a:lnTo>
                  <a:pt x="67139" y="368678"/>
                </a:lnTo>
                <a:lnTo>
                  <a:pt x="201690" y="357359"/>
                </a:lnTo>
                <a:lnTo>
                  <a:pt x="123661" y="420216"/>
                </a:lnTo>
                <a:lnTo>
                  <a:pt x="97305" y="475466"/>
                </a:lnTo>
                <a:lnTo>
                  <a:pt x="103150" y="499714"/>
                </a:lnTo>
                <a:lnTo>
                  <a:pt x="118383" y="520580"/>
                </a:lnTo>
                <a:lnTo>
                  <a:pt x="140521" y="533911"/>
                </a:lnTo>
                <a:lnTo>
                  <a:pt x="165193" y="537587"/>
                </a:lnTo>
                <a:lnTo>
                  <a:pt x="189442" y="531741"/>
                </a:lnTo>
                <a:lnTo>
                  <a:pt x="210307" y="516506"/>
                </a:lnTo>
                <a:lnTo>
                  <a:pt x="212579" y="514035"/>
                </a:lnTo>
                <a:lnTo>
                  <a:pt x="214600" y="511438"/>
                </a:lnTo>
                <a:lnTo>
                  <a:pt x="289645" y="399191"/>
                </a:lnTo>
                <a:lnTo>
                  <a:pt x="290137" y="499386"/>
                </a:lnTo>
                <a:lnTo>
                  <a:pt x="316890" y="554436"/>
                </a:lnTo>
                <a:lnTo>
                  <a:pt x="365318" y="566086"/>
                </a:lnTo>
                <a:lnTo>
                  <a:pt x="389533" y="557087"/>
                </a:lnTo>
                <a:lnTo>
                  <a:pt x="407788" y="540088"/>
                </a:lnTo>
                <a:lnTo>
                  <a:pt x="418339" y="517484"/>
                </a:lnTo>
                <a:lnTo>
                  <a:pt x="419442" y="491669"/>
                </a:lnTo>
                <a:lnTo>
                  <a:pt x="418919" y="488361"/>
                </a:lnTo>
                <a:lnTo>
                  <a:pt x="418165" y="485146"/>
                </a:lnTo>
                <a:lnTo>
                  <a:pt x="377171" y="356501"/>
                </a:lnTo>
                <a:lnTo>
                  <a:pt x="455818" y="418583"/>
                </a:lnTo>
                <a:lnTo>
                  <a:pt x="458959" y="421284"/>
                </a:lnTo>
                <a:lnTo>
                  <a:pt x="462394" y="423703"/>
                </a:lnTo>
                <a:lnTo>
                  <a:pt x="466132" y="425828"/>
                </a:lnTo>
                <a:lnTo>
                  <a:pt x="490678" y="433897"/>
                </a:lnTo>
                <a:lnTo>
                  <a:pt x="515548" y="431989"/>
                </a:lnTo>
                <a:lnTo>
                  <a:pt x="537887" y="420891"/>
                </a:lnTo>
                <a:lnTo>
                  <a:pt x="554841" y="401389"/>
                </a:lnTo>
                <a:lnTo>
                  <a:pt x="562910" y="376847"/>
                </a:lnTo>
                <a:lnTo>
                  <a:pt x="561003" y="351977"/>
                </a:lnTo>
                <a:lnTo>
                  <a:pt x="530413" y="312680"/>
                </a:lnTo>
                <a:lnTo>
                  <a:pt x="398385" y="261446"/>
                </a:lnTo>
                <a:lnTo>
                  <a:pt x="495953" y="238661"/>
                </a:lnTo>
                <a:lnTo>
                  <a:pt x="543673" y="200329"/>
                </a:lnTo>
                <a:lnTo>
                  <a:pt x="548930" y="175945"/>
                </a:lnTo>
                <a:lnTo>
                  <a:pt x="544266" y="150528"/>
                </a:lnTo>
                <a:lnTo>
                  <a:pt x="530096" y="128922"/>
                </a:lnTo>
                <a:lnTo>
                  <a:pt x="509459" y="114907"/>
                </a:lnTo>
                <a:lnTo>
                  <a:pt x="485074" y="109651"/>
                </a:lnTo>
                <a:lnTo>
                  <a:pt x="459661" y="114320"/>
                </a:lnTo>
                <a:lnTo>
                  <a:pt x="456562" y="115555"/>
                </a:lnTo>
                <a:lnTo>
                  <a:pt x="453588" y="117021"/>
                </a:lnTo>
                <a:lnTo>
                  <a:pt x="337288" y="185595"/>
                </a:lnTo>
                <a:lnTo>
                  <a:pt x="380313" y="95106"/>
                </a:lnTo>
                <a:lnTo>
                  <a:pt x="382239" y="91462"/>
                </a:lnTo>
                <a:lnTo>
                  <a:pt x="383841" y="87567"/>
                </a:lnTo>
                <a:lnTo>
                  <a:pt x="385077" y="83451"/>
                </a:lnTo>
                <a:lnTo>
                  <a:pt x="387484" y="57727"/>
                </a:lnTo>
                <a:lnTo>
                  <a:pt x="380091" y="33905"/>
                </a:lnTo>
                <a:lnTo>
                  <a:pt x="364302" y="14591"/>
                </a:lnTo>
                <a:lnTo>
                  <a:pt x="341518" y="2396"/>
                </a:lnTo>
                <a:lnTo>
                  <a:pt x="315794" y="0"/>
                </a:lnTo>
                <a:close/>
              </a:path>
            </a:pathLst>
          </a:custGeom>
          <a:solidFill>
            <a:srgbClr val="EED060"/>
          </a:solidFill>
        </p:spPr>
        <p:txBody>
          <a:bodyPr wrap="square" lIns="0" tIns="0" rIns="0" bIns="0" rtlCol="0"/>
          <a:lstStyle/>
          <a:p>
            <a:endParaRPr sz="1319"/>
          </a:p>
        </p:txBody>
      </p:sp>
      <p:pic>
        <p:nvPicPr>
          <p:cNvPr id="54" name="Imagen 53">
            <a:extLst>
              <a:ext uri="{FF2B5EF4-FFF2-40B4-BE49-F238E27FC236}">
                <a16:creationId xmlns:a16="http://schemas.microsoft.com/office/drawing/2014/main" id="{47E094AE-E15E-6347-BC65-349F1C83D2E7}"/>
              </a:ext>
            </a:extLst>
          </p:cNvPr>
          <p:cNvPicPr>
            <a:picLocks noChangeAspect="1"/>
          </p:cNvPicPr>
          <p:nvPr/>
        </p:nvPicPr>
        <p:blipFill>
          <a:blip r:embed="rId2"/>
          <a:stretch>
            <a:fillRect/>
          </a:stretch>
        </p:blipFill>
        <p:spPr>
          <a:xfrm>
            <a:off x="10388632" y="5392994"/>
            <a:ext cx="1507531" cy="1053994"/>
          </a:xfrm>
          <a:prstGeom prst="rect">
            <a:avLst/>
          </a:prstGeom>
        </p:spPr>
      </p:pic>
      <p:pic>
        <p:nvPicPr>
          <p:cNvPr id="55" name="Imagen 54">
            <a:extLst>
              <a:ext uri="{FF2B5EF4-FFF2-40B4-BE49-F238E27FC236}">
                <a16:creationId xmlns:a16="http://schemas.microsoft.com/office/drawing/2014/main" id="{35CAE6C0-4C73-FF41-93FD-495385A6A351}"/>
              </a:ext>
            </a:extLst>
          </p:cNvPr>
          <p:cNvPicPr>
            <a:picLocks noChangeAspect="1"/>
          </p:cNvPicPr>
          <p:nvPr/>
        </p:nvPicPr>
        <p:blipFill>
          <a:blip r:embed="rId3"/>
          <a:stretch>
            <a:fillRect/>
          </a:stretch>
        </p:blipFill>
        <p:spPr>
          <a:xfrm>
            <a:off x="283061" y="286180"/>
            <a:ext cx="1865251" cy="785705"/>
          </a:xfrm>
          <a:prstGeom prst="rect">
            <a:avLst/>
          </a:prstGeom>
        </p:spPr>
      </p:pic>
      <p:pic>
        <p:nvPicPr>
          <p:cNvPr id="56" name="Imagen 55">
            <a:extLst>
              <a:ext uri="{FF2B5EF4-FFF2-40B4-BE49-F238E27FC236}">
                <a16:creationId xmlns:a16="http://schemas.microsoft.com/office/drawing/2014/main" id="{C2C5D60E-12CA-A64C-8DF6-74DAE0CF6164}"/>
              </a:ext>
            </a:extLst>
          </p:cNvPr>
          <p:cNvPicPr>
            <a:picLocks noChangeAspect="1"/>
          </p:cNvPicPr>
          <p:nvPr/>
        </p:nvPicPr>
        <p:blipFill rotWithShape="1">
          <a:blip r:embed="rId4"/>
          <a:srcRect t="13385" r="31103"/>
          <a:stretch/>
        </p:blipFill>
        <p:spPr>
          <a:xfrm>
            <a:off x="10990525" y="-241"/>
            <a:ext cx="1201476" cy="2063752"/>
          </a:xfrm>
          <a:prstGeom prst="rect">
            <a:avLst/>
          </a:prstGeom>
        </p:spPr>
      </p:pic>
      <p:graphicFrame>
        <p:nvGraphicFramePr>
          <p:cNvPr id="4" name="Table 3">
            <a:extLst>
              <a:ext uri="{FF2B5EF4-FFF2-40B4-BE49-F238E27FC236}">
                <a16:creationId xmlns:a16="http://schemas.microsoft.com/office/drawing/2014/main" id="{1BA5E38F-D43D-1ECB-557E-97C3B8354245}"/>
              </a:ext>
            </a:extLst>
          </p:cNvPr>
          <p:cNvGraphicFramePr>
            <a:graphicFrameLocks noGrp="1"/>
          </p:cNvGraphicFramePr>
          <p:nvPr>
            <p:extLst>
              <p:ext uri="{D42A27DB-BD31-4B8C-83A1-F6EECF244321}">
                <p14:modId xmlns:p14="http://schemas.microsoft.com/office/powerpoint/2010/main" val="3420272052"/>
              </p:ext>
            </p:extLst>
          </p:nvPr>
        </p:nvGraphicFramePr>
        <p:xfrm>
          <a:off x="5620427" y="1669842"/>
          <a:ext cx="5619749" cy="1314450"/>
        </p:xfrm>
        <a:graphic>
          <a:graphicData uri="http://schemas.openxmlformats.org/drawingml/2006/table">
            <a:tbl>
              <a:tblPr/>
              <a:tblGrid>
                <a:gridCol w="1723629">
                  <a:extLst>
                    <a:ext uri="{9D8B030D-6E8A-4147-A177-3AD203B41FA5}">
                      <a16:colId xmlns:a16="http://schemas.microsoft.com/office/drawing/2014/main" val="2170812163"/>
                    </a:ext>
                  </a:extLst>
                </a:gridCol>
                <a:gridCol w="1723629">
                  <a:extLst>
                    <a:ext uri="{9D8B030D-6E8A-4147-A177-3AD203B41FA5}">
                      <a16:colId xmlns:a16="http://schemas.microsoft.com/office/drawing/2014/main" val="1844697977"/>
                    </a:ext>
                  </a:extLst>
                </a:gridCol>
                <a:gridCol w="718179">
                  <a:extLst>
                    <a:ext uri="{9D8B030D-6E8A-4147-A177-3AD203B41FA5}">
                      <a16:colId xmlns:a16="http://schemas.microsoft.com/office/drawing/2014/main" val="1646513550"/>
                    </a:ext>
                  </a:extLst>
                </a:gridCol>
                <a:gridCol w="727156">
                  <a:extLst>
                    <a:ext uri="{9D8B030D-6E8A-4147-A177-3AD203B41FA5}">
                      <a16:colId xmlns:a16="http://schemas.microsoft.com/office/drawing/2014/main" val="2633943906"/>
                    </a:ext>
                  </a:extLst>
                </a:gridCol>
                <a:gridCol w="727156">
                  <a:extLst>
                    <a:ext uri="{9D8B030D-6E8A-4147-A177-3AD203B41FA5}">
                      <a16:colId xmlns:a16="http://schemas.microsoft.com/office/drawing/2014/main" val="2983318183"/>
                    </a:ext>
                  </a:extLst>
                </a:gridCol>
              </a:tblGrid>
              <a:tr h="342900">
                <a:tc gridSpan="5">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Secretaría de Gobierno y Gestión del Gabinete</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93735"/>
                    </a:solidFill>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extLst>
                  <a:ext uri="{0D108BD9-81ED-4DB2-BD59-A6C34878D82A}">
                    <a16:rowId xmlns:a16="http://schemas.microsoft.com/office/drawing/2014/main" val="4013591461"/>
                  </a:ext>
                </a:extLst>
              </a:tr>
              <a:tr h="444500">
                <a:tc>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Naturaleza</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Observaciones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Plazas existentes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Plazas provistas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tc>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Plazas vacantes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404040"/>
                    </a:solidFill>
                  </a:tcPr>
                </a:tc>
                <a:extLst>
                  <a:ext uri="{0D108BD9-81ED-4DB2-BD59-A6C34878D82A}">
                    <a16:rowId xmlns:a16="http://schemas.microsoft.com/office/drawing/2014/main" val="1861041924"/>
                  </a:ext>
                </a:extLst>
              </a:tr>
              <a:tr h="263525">
                <a:tc rowSpan="2">
                  <a:txBody>
                    <a:bodyPr/>
                    <a:lstStyle/>
                    <a:p>
                      <a:pPr algn="ctr">
                        <a:lnSpc>
                          <a:spcPct val="115000"/>
                        </a:lnSpc>
                      </a:pPr>
                      <a:r>
                        <a:rPr lang="es-ES_tradnl" sz="900">
                          <a:effectLst/>
                          <a:latin typeface="Arial" panose="020B0604020202020204" pitchFamily="34" charset="0"/>
                          <a:ea typeface="Arial" panose="020B0604020202020204" pitchFamily="34" charset="0"/>
                        </a:rPr>
                        <a:t>Libre nombramiento y remoción</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15000"/>
                        </a:lnSpc>
                      </a:pPr>
                      <a:r>
                        <a:rPr lang="es-ES_tradnl" sz="900">
                          <a:effectLst/>
                          <a:latin typeface="Arial" panose="020B0604020202020204" pitchFamily="34" charset="0"/>
                          <a:ea typeface="Arial" panose="020B0604020202020204" pitchFamily="34" charset="0"/>
                        </a:rPr>
                        <a:t>1 - Desde (01-01-2020)</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4</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2</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2</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97607950"/>
                  </a:ext>
                </a:extLst>
              </a:tr>
              <a:tr h="263525">
                <a:tc vMerge="1">
                  <a:txBody>
                    <a:bodyPr/>
                    <a:lstStyle/>
                    <a:p>
                      <a:endParaRPr lang="en-CO"/>
                    </a:p>
                  </a:txBody>
                  <a:tcPr/>
                </a:tc>
                <a:tc>
                  <a:txBody>
                    <a:bodyPr/>
                    <a:lstStyle/>
                    <a:p>
                      <a:pPr>
                        <a:lnSpc>
                          <a:spcPct val="115000"/>
                        </a:lnSpc>
                      </a:pPr>
                      <a:r>
                        <a:rPr lang="es-ES_tradnl" sz="900">
                          <a:effectLst/>
                          <a:latin typeface="Arial" panose="020B0604020202020204" pitchFamily="34" charset="0"/>
                          <a:ea typeface="Arial" panose="020B0604020202020204" pitchFamily="34" charset="0"/>
                        </a:rPr>
                        <a:t>2 - Hasta (30-09-2023) </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14</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14</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pPr>
                      <a:r>
                        <a:rPr lang="es-ES_tradnl" sz="900" dirty="0">
                          <a:effectLst/>
                          <a:latin typeface="Arial" panose="020B0604020202020204" pitchFamily="34" charset="0"/>
                          <a:ea typeface="Arial" panose="020B0604020202020204" pitchFamily="34" charset="0"/>
                        </a:rPr>
                        <a:t>0</a:t>
                      </a:r>
                      <a:endParaRPr lang="en-CO" sz="1200" dirty="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120402407"/>
                  </a:ext>
                </a:extLst>
              </a:tr>
            </a:tbl>
          </a:graphicData>
        </a:graphic>
      </p:graphicFrame>
      <p:graphicFrame>
        <p:nvGraphicFramePr>
          <p:cNvPr id="6" name="Table 5">
            <a:extLst>
              <a:ext uri="{FF2B5EF4-FFF2-40B4-BE49-F238E27FC236}">
                <a16:creationId xmlns:a16="http://schemas.microsoft.com/office/drawing/2014/main" id="{4DFE33C4-5572-FEE8-9A39-B662E205FA48}"/>
              </a:ext>
            </a:extLst>
          </p:cNvPr>
          <p:cNvGraphicFramePr>
            <a:graphicFrameLocks noGrp="1"/>
          </p:cNvGraphicFramePr>
          <p:nvPr>
            <p:extLst>
              <p:ext uri="{D42A27DB-BD31-4B8C-83A1-F6EECF244321}">
                <p14:modId xmlns:p14="http://schemas.microsoft.com/office/powerpoint/2010/main" val="3280656308"/>
              </p:ext>
            </p:extLst>
          </p:nvPr>
        </p:nvGraphicFramePr>
        <p:xfrm>
          <a:off x="5620426" y="4273368"/>
          <a:ext cx="5619749" cy="1310640"/>
        </p:xfrm>
        <a:graphic>
          <a:graphicData uri="http://schemas.openxmlformats.org/drawingml/2006/table">
            <a:tbl>
              <a:tblPr/>
              <a:tblGrid>
                <a:gridCol w="1786470">
                  <a:extLst>
                    <a:ext uri="{9D8B030D-6E8A-4147-A177-3AD203B41FA5}">
                      <a16:colId xmlns:a16="http://schemas.microsoft.com/office/drawing/2014/main" val="330673583"/>
                    </a:ext>
                  </a:extLst>
                </a:gridCol>
                <a:gridCol w="1786470">
                  <a:extLst>
                    <a:ext uri="{9D8B030D-6E8A-4147-A177-3AD203B41FA5}">
                      <a16:colId xmlns:a16="http://schemas.microsoft.com/office/drawing/2014/main" val="52227786"/>
                    </a:ext>
                  </a:extLst>
                </a:gridCol>
                <a:gridCol w="718179">
                  <a:extLst>
                    <a:ext uri="{9D8B030D-6E8A-4147-A177-3AD203B41FA5}">
                      <a16:colId xmlns:a16="http://schemas.microsoft.com/office/drawing/2014/main" val="2132932812"/>
                    </a:ext>
                  </a:extLst>
                </a:gridCol>
                <a:gridCol w="664315">
                  <a:extLst>
                    <a:ext uri="{9D8B030D-6E8A-4147-A177-3AD203B41FA5}">
                      <a16:colId xmlns:a16="http://schemas.microsoft.com/office/drawing/2014/main" val="2758714929"/>
                    </a:ext>
                  </a:extLst>
                </a:gridCol>
                <a:gridCol w="664315">
                  <a:extLst>
                    <a:ext uri="{9D8B030D-6E8A-4147-A177-3AD203B41FA5}">
                      <a16:colId xmlns:a16="http://schemas.microsoft.com/office/drawing/2014/main" val="3416483040"/>
                    </a:ext>
                  </a:extLst>
                </a:gridCol>
              </a:tblGrid>
              <a:tr h="345440">
                <a:tc gridSpan="5">
                  <a:txBody>
                    <a:bodyPr/>
                    <a:lstStyle/>
                    <a:p>
                      <a:pPr algn="ctr">
                        <a:lnSpc>
                          <a:spcPct val="115000"/>
                        </a:lnSpc>
                      </a:pPr>
                      <a:r>
                        <a:rPr lang="es-ES_tradnl" sz="900" b="1">
                          <a:solidFill>
                            <a:srgbClr val="FFFFFF"/>
                          </a:solidFill>
                          <a:effectLst/>
                          <a:latin typeface="Arial" panose="020B0604020202020204" pitchFamily="34" charset="0"/>
                          <a:ea typeface="Arial" panose="020B0604020202020204" pitchFamily="34" charset="0"/>
                        </a:rPr>
                        <a:t>Secretaría de Gobierno y Gestión del Gabinete</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735"/>
                    </a:solidFill>
                  </a:tcPr>
                </a:tc>
                <a:tc hMerge="1">
                  <a:txBody>
                    <a:bodyPr/>
                    <a:lstStyle/>
                    <a:p>
                      <a:endParaRPr lang="en-CO"/>
                    </a:p>
                  </a:txBody>
                  <a:tcPr/>
                </a:tc>
                <a:tc hMerge="1">
                  <a:txBody>
                    <a:bodyPr/>
                    <a:lstStyle/>
                    <a:p>
                      <a:endParaRPr lang="en-CO"/>
                    </a:p>
                  </a:txBody>
                  <a:tcPr/>
                </a:tc>
                <a:tc hMerge="1">
                  <a:txBody>
                    <a:bodyPr/>
                    <a:lstStyle/>
                    <a:p>
                      <a:endParaRPr lang="en-CO"/>
                    </a:p>
                  </a:txBody>
                  <a:tcPr/>
                </a:tc>
                <a:tc hMerge="1">
                  <a:txBody>
                    <a:bodyPr/>
                    <a:lstStyle/>
                    <a:p>
                      <a:endParaRPr lang="en-CO"/>
                    </a:p>
                  </a:txBody>
                  <a:tcPr/>
                </a:tc>
                <a:extLst>
                  <a:ext uri="{0D108BD9-81ED-4DB2-BD59-A6C34878D82A}">
                    <a16:rowId xmlns:a16="http://schemas.microsoft.com/office/drawing/2014/main" val="2571655460"/>
                  </a:ext>
                </a:extLst>
              </a:tr>
              <a:tr h="438150">
                <a:tc>
                  <a:txBody>
                    <a:bodyPr/>
                    <a:lstStyle/>
                    <a:p>
                      <a:pPr algn="ctr">
                        <a:lnSpc>
                          <a:spcPct val="115000"/>
                        </a:lnSpc>
                      </a:pPr>
                      <a:r>
                        <a:rPr lang="es-ES_tradnl" sz="900">
                          <a:solidFill>
                            <a:srgbClr val="FFFFFF"/>
                          </a:solidFill>
                          <a:effectLst/>
                          <a:latin typeface="Arial" panose="020B0604020202020204" pitchFamily="34" charset="0"/>
                          <a:ea typeface="Arial" panose="020B0604020202020204" pitchFamily="34" charset="0"/>
                        </a:rPr>
                        <a:t>Naturaleza</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15000"/>
                        </a:lnSpc>
                      </a:pPr>
                      <a:r>
                        <a:rPr lang="es-ES_tradnl" sz="900">
                          <a:solidFill>
                            <a:srgbClr val="FFFFFF"/>
                          </a:solidFill>
                          <a:effectLst/>
                          <a:latin typeface="Arial" panose="020B0604020202020204" pitchFamily="34" charset="0"/>
                          <a:ea typeface="Arial" panose="020B0604020202020204" pitchFamily="34" charset="0"/>
                        </a:rPr>
                        <a:t>Observaciones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15000"/>
                        </a:lnSpc>
                      </a:pPr>
                      <a:r>
                        <a:rPr lang="es-ES_tradnl" sz="900">
                          <a:solidFill>
                            <a:srgbClr val="FFFFFF"/>
                          </a:solidFill>
                          <a:effectLst/>
                          <a:latin typeface="Arial" panose="020B0604020202020204" pitchFamily="34" charset="0"/>
                          <a:ea typeface="Arial" panose="020B0604020202020204" pitchFamily="34" charset="0"/>
                        </a:rPr>
                        <a:t>Plazas existentes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15000"/>
                        </a:lnSpc>
                      </a:pPr>
                      <a:r>
                        <a:rPr lang="es-ES_tradnl" sz="900">
                          <a:solidFill>
                            <a:srgbClr val="FFFFFF"/>
                          </a:solidFill>
                          <a:effectLst/>
                          <a:latin typeface="Arial" panose="020B0604020202020204" pitchFamily="34" charset="0"/>
                          <a:ea typeface="Arial" panose="020B0604020202020204" pitchFamily="34" charset="0"/>
                        </a:rPr>
                        <a:t>Plazas provistas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a:lnSpc>
                          <a:spcPct val="115000"/>
                        </a:lnSpc>
                      </a:pPr>
                      <a:r>
                        <a:rPr lang="es-ES_tradnl" sz="900">
                          <a:solidFill>
                            <a:srgbClr val="FFFFFF"/>
                          </a:solidFill>
                          <a:effectLst/>
                          <a:latin typeface="Arial" panose="020B0604020202020204" pitchFamily="34" charset="0"/>
                          <a:ea typeface="Arial" panose="020B0604020202020204" pitchFamily="34" charset="0"/>
                        </a:rPr>
                        <a:t>Plazas vacantes</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1077052173"/>
                  </a:ext>
                </a:extLst>
              </a:tr>
              <a:tr h="263525">
                <a:tc rowSpan="2">
                  <a:txBody>
                    <a:bodyPr/>
                    <a:lstStyle/>
                    <a:p>
                      <a:pPr algn="ctr">
                        <a:lnSpc>
                          <a:spcPct val="115000"/>
                        </a:lnSpc>
                      </a:pPr>
                      <a:r>
                        <a:rPr lang="es-ES_tradnl" sz="900">
                          <a:effectLst/>
                          <a:latin typeface="Arial" panose="020B0604020202020204" pitchFamily="34" charset="0"/>
                          <a:ea typeface="Arial" panose="020B0604020202020204" pitchFamily="34" charset="0"/>
                        </a:rPr>
                        <a:t>Carrera Administrativa</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s-ES_tradnl" sz="900">
                          <a:effectLst/>
                          <a:latin typeface="Arial" panose="020B0604020202020204" pitchFamily="34" charset="0"/>
                          <a:ea typeface="Arial" panose="020B0604020202020204" pitchFamily="34" charset="0"/>
                        </a:rPr>
                        <a:t>1 - Desde (01-01-2020)</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3</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3</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0</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229482"/>
                  </a:ext>
                </a:extLst>
              </a:tr>
              <a:tr h="263525">
                <a:tc vMerge="1">
                  <a:txBody>
                    <a:bodyPr/>
                    <a:lstStyle/>
                    <a:p>
                      <a:endParaRPr lang="en-CO"/>
                    </a:p>
                  </a:txBody>
                  <a:tcPr/>
                </a:tc>
                <a:tc>
                  <a:txBody>
                    <a:bodyPr/>
                    <a:lstStyle/>
                    <a:p>
                      <a:pPr>
                        <a:lnSpc>
                          <a:spcPct val="115000"/>
                        </a:lnSpc>
                      </a:pPr>
                      <a:r>
                        <a:rPr lang="es-ES_tradnl" sz="900">
                          <a:effectLst/>
                          <a:latin typeface="Arial" panose="020B0604020202020204" pitchFamily="34" charset="0"/>
                          <a:ea typeface="Arial" panose="020B0604020202020204" pitchFamily="34" charset="0"/>
                        </a:rPr>
                        <a:t>2 - Hasta (30-09-2023) </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4</a:t>
                      </a:r>
                      <a:endParaRPr lang="en-CO" sz="1200">
                        <a:effectLst/>
                        <a:latin typeface="Calibri" panose="020F0502020204030204" pitchFamily="34" charset="0"/>
                        <a:ea typeface="Calibri" panose="020F0502020204030204" pitchFamily="34" charset="0"/>
                      </a:endParaRPr>
                    </a:p>
                  </a:txBody>
                  <a:tcPr marL="12700" marR="12700" marT="127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a:effectLst/>
                          <a:latin typeface="Arial" panose="020B0604020202020204" pitchFamily="34" charset="0"/>
                          <a:ea typeface="Arial" panose="020B0604020202020204" pitchFamily="34" charset="0"/>
                        </a:rPr>
                        <a:t>3</a:t>
                      </a:r>
                      <a:endParaRPr lang="en-CO" sz="120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ES_tradnl" sz="900" dirty="0">
                          <a:effectLst/>
                          <a:latin typeface="Arial" panose="020B0604020202020204" pitchFamily="34" charset="0"/>
                          <a:ea typeface="Arial" panose="020B0604020202020204" pitchFamily="34" charset="0"/>
                        </a:rPr>
                        <a:t>1</a:t>
                      </a:r>
                      <a:endParaRPr lang="en-CO" sz="1200" dirty="0">
                        <a:effectLst/>
                        <a:latin typeface="Calibri" panose="020F0502020204030204" pitchFamily="34" charset="0"/>
                        <a:ea typeface="Calibri" panose="020F0502020204030204" pitchFamily="34" charset="0"/>
                      </a:endParaRPr>
                    </a:p>
                  </a:txBody>
                  <a:tcPr marL="12700" marR="12700" marT="12700" marB="635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062211"/>
                  </a:ext>
                </a:extLst>
              </a:tr>
            </a:tbl>
          </a:graphicData>
        </a:graphic>
      </p:graphicFrame>
      <p:sp>
        <p:nvSpPr>
          <p:cNvPr id="8" name="TextBox 7">
            <a:extLst>
              <a:ext uri="{FF2B5EF4-FFF2-40B4-BE49-F238E27FC236}">
                <a16:creationId xmlns:a16="http://schemas.microsoft.com/office/drawing/2014/main" id="{F486909B-B09E-72F5-9925-B4828D931D90}"/>
              </a:ext>
            </a:extLst>
          </p:cNvPr>
          <p:cNvSpPr txBox="1"/>
          <p:nvPr/>
        </p:nvSpPr>
        <p:spPr>
          <a:xfrm>
            <a:off x="0" y="2984292"/>
            <a:ext cx="5370776" cy="1569660"/>
          </a:xfrm>
          <a:prstGeom prst="rect">
            <a:avLst/>
          </a:prstGeom>
          <a:noFill/>
        </p:spPr>
        <p:txBody>
          <a:bodyPr wrap="square">
            <a:spAutoFit/>
          </a:bodyPr>
          <a:lstStyle/>
          <a:p>
            <a:pPr marL="7701" algn="ctr">
              <a:spcBef>
                <a:spcPts val="79"/>
              </a:spcBef>
            </a:pPr>
            <a:r>
              <a:rPr lang="es-ES_tradnl" sz="3200" b="1" dirty="0">
                <a:solidFill>
                  <a:srgbClr val="1A3835"/>
                </a:solidFill>
                <a:latin typeface="Isidora Sans Bold"/>
                <a:ea typeface="Calibri" panose="020F0502020204030204" pitchFamily="34" charset="0"/>
                <a:cs typeface="Rubik"/>
              </a:rPr>
              <a:t>Recursos Humanos </a:t>
            </a:r>
            <a:r>
              <a:rPr lang="es-ES_tradnl" sz="3200" b="1" dirty="0">
                <a:solidFill>
                  <a:srgbClr val="1A3835"/>
                </a:solidFill>
                <a:effectLst/>
                <a:latin typeface="Isidora Sans Bold"/>
                <a:ea typeface="Calibri" panose="020F0502020204030204" pitchFamily="34" charset="0"/>
                <a:cs typeface="Rubik"/>
              </a:rPr>
              <a:t>de </a:t>
            </a:r>
            <a:r>
              <a:rPr lang="es-ES_tradnl" sz="3200" b="1" dirty="0">
                <a:solidFill>
                  <a:srgbClr val="1A3835"/>
                </a:solidFill>
                <a:latin typeface="Isidora Sans Bold"/>
                <a:ea typeface="Calibri" panose="020F0502020204030204" pitchFamily="34" charset="0"/>
                <a:cs typeface="Rubik"/>
              </a:rPr>
              <a:t>l</a:t>
            </a:r>
            <a:r>
              <a:rPr lang="es-ES_tradnl" sz="3200" b="1" dirty="0">
                <a:solidFill>
                  <a:srgbClr val="1A3835"/>
                </a:solidFill>
                <a:effectLst/>
                <a:latin typeface="Isidora Sans Bold"/>
                <a:ea typeface="Calibri" panose="020F0502020204030204" pitchFamily="34" charset="0"/>
                <a:cs typeface="Rubik"/>
              </a:rPr>
              <a:t>a Secretaría de Gobierno y Gestión del Gabinete</a:t>
            </a:r>
            <a:r>
              <a:rPr lang="en-CO" sz="3200" dirty="0">
                <a:effectLst/>
              </a:rPr>
              <a:t> </a:t>
            </a:r>
            <a:endParaRPr lang="es-CO" sz="3200" dirty="0">
              <a:latin typeface="Isidora Sans" pitchFamily="2" charset="77"/>
              <a:cs typeface="Tahoma"/>
            </a:endParaRPr>
          </a:p>
        </p:txBody>
      </p:sp>
    </p:spTree>
    <p:extLst>
      <p:ext uri="{BB962C8B-B14F-4D97-AF65-F5344CB8AC3E}">
        <p14:creationId xmlns:p14="http://schemas.microsoft.com/office/powerpoint/2010/main" val="115756677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F2A35F57670A64A907AE267ED39E728" ma:contentTypeVersion="3" ma:contentTypeDescription="Crear nuevo documento." ma:contentTypeScope="" ma:versionID="365b6435ae2200c39ac2e2f392b32476">
  <xsd:schema xmlns:xsd="http://www.w3.org/2001/XMLSchema" xmlns:xs="http://www.w3.org/2001/XMLSchema" xmlns:p="http://schemas.microsoft.com/office/2006/metadata/properties" xmlns:ns2="e88659b2-1258-475c-8250-a069cc777a1d" targetNamespace="http://schemas.microsoft.com/office/2006/metadata/properties" ma:root="true" ma:fieldsID="b562f62e3fea99279d6fe8cad17e2487" ns2:_="">
    <xsd:import namespace="e88659b2-1258-475c-8250-a069cc777a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659b2-1258-475c-8250-a069cc777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1CD125-75CA-488F-9AE1-C7535C2A6479}">
  <ds:schemaRefs>
    <ds:schemaRef ds:uri="http://schemas.microsoft.com/sharepoint/v3/contenttype/forms"/>
  </ds:schemaRefs>
</ds:datastoreItem>
</file>

<file path=customXml/itemProps2.xml><?xml version="1.0" encoding="utf-8"?>
<ds:datastoreItem xmlns:ds="http://schemas.openxmlformats.org/officeDocument/2006/customXml" ds:itemID="{4501B650-F809-41BF-A688-780364489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8659b2-1258-475c-8250-a069cc777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0E504-691B-4835-817B-86DA0C29F0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TotalTime>
  <Words>1167</Words>
  <Application>Microsoft Macintosh PowerPoint</Application>
  <PresentationFormat>Widescreen</PresentationFormat>
  <Paragraphs>267</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Isidora Sans</vt:lpstr>
      <vt:lpstr>Isidora Sans Bold</vt:lpstr>
      <vt:lpstr>Tahoma</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David Gallón</dc:creator>
  <cp:lastModifiedBy>Katherin Cristina Hormaza Calvache</cp:lastModifiedBy>
  <cp:revision>3</cp:revision>
  <dcterms:created xsi:type="dcterms:W3CDTF">2023-04-10T19:23:56Z</dcterms:created>
  <dcterms:modified xsi:type="dcterms:W3CDTF">2023-10-31T21:58:13Z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0x0101006F2A35F57670A64A907AE267ED39E728</vt:lpwstr>
  </property>
</Properties>
</file>